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drawings/drawing1.xml" ContentType="application/vnd.openxmlformats-officedocument.drawingml.chartshapes+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2"/>
  </p:notesMasterIdLst>
  <p:sldIdLst>
    <p:sldId id="294" r:id="rId2"/>
    <p:sldId id="622" r:id="rId3"/>
    <p:sldId id="482" r:id="rId4"/>
    <p:sldId id="483" r:id="rId5"/>
    <p:sldId id="484" r:id="rId6"/>
    <p:sldId id="485" r:id="rId7"/>
    <p:sldId id="486" r:id="rId8"/>
    <p:sldId id="561" r:id="rId9"/>
    <p:sldId id="421" r:id="rId10"/>
    <p:sldId id="623" r:id="rId11"/>
    <p:sldId id="604" r:id="rId12"/>
    <p:sldId id="564" r:id="rId13"/>
    <p:sldId id="600" r:id="rId14"/>
    <p:sldId id="601" r:id="rId15"/>
    <p:sldId id="603" r:id="rId16"/>
    <p:sldId id="605" r:id="rId17"/>
    <p:sldId id="606" r:id="rId18"/>
    <p:sldId id="584" r:id="rId19"/>
    <p:sldId id="612" r:id="rId20"/>
    <p:sldId id="613" r:id="rId21"/>
    <p:sldId id="560" r:id="rId22"/>
    <p:sldId id="569" r:id="rId23"/>
    <p:sldId id="570" r:id="rId24"/>
    <p:sldId id="559" r:id="rId25"/>
    <p:sldId id="598" r:id="rId26"/>
    <p:sldId id="566" r:id="rId27"/>
    <p:sldId id="567" r:id="rId28"/>
    <p:sldId id="493" r:id="rId29"/>
    <p:sldId id="515" r:id="rId30"/>
    <p:sldId id="495" r:id="rId31"/>
    <p:sldId id="557" r:id="rId32"/>
    <p:sldId id="565" r:id="rId33"/>
    <p:sldId id="558" r:id="rId34"/>
    <p:sldId id="575" r:id="rId35"/>
    <p:sldId id="576" r:id="rId36"/>
    <p:sldId id="577" r:id="rId37"/>
    <p:sldId id="473" r:id="rId38"/>
    <p:sldId id="520" r:id="rId39"/>
    <p:sldId id="521" r:id="rId40"/>
    <p:sldId id="578" r:id="rId41"/>
    <p:sldId id="581" r:id="rId42"/>
    <p:sldId id="582" r:id="rId43"/>
    <p:sldId id="574" r:id="rId44"/>
    <p:sldId id="619" r:id="rId45"/>
    <p:sldId id="618" r:id="rId46"/>
    <p:sldId id="620" r:id="rId47"/>
    <p:sldId id="621" r:id="rId48"/>
    <p:sldId id="614" r:id="rId49"/>
    <p:sldId id="615" r:id="rId50"/>
    <p:sldId id="340" r:id="rId51"/>
  </p:sldIdLst>
  <p:sldSz cx="9144000" cy="6858000" type="screen4x3"/>
  <p:notesSz cx="7010400" cy="92964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308" autoAdjust="0"/>
    <p:restoredTop sz="94660"/>
  </p:normalViewPr>
  <p:slideViewPr>
    <p:cSldViewPr>
      <p:cViewPr varScale="1">
        <p:scale>
          <a:sx n="106" d="100"/>
          <a:sy n="106" d="100"/>
        </p:scale>
        <p:origin x="1704" y="11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charts/_rels/chart1.xml.rels><?xml version="1.0" encoding="UTF-8" standalone="yes"?>
<Relationships xmlns="http://schemas.openxmlformats.org/package/2006/relationships"><Relationship Id="rId3" Type="http://schemas.openxmlformats.org/officeDocument/2006/relationships/oleObject" Target="file:///C:\Users\Luis\Desktop\ESTRUCTURA%20BONOS.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Luis\Desktop\ESTRUCTURA%20BONOS.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https://infonavit-my.sharepoint.com/personal/earteaga_infonavit_org_mx/Documents/Cartera/Cartera%20RV%20Fibras,%20Notas%20y%20Cemex09%202018%20(1).xlsx" TargetMode="Externa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chartUserShapes" Target="../drawings/drawing1.xml"/></Relationships>
</file>

<file path=ppt/charts/_rels/chart4.xml.rels><?xml version="1.0" encoding="UTF-8" standalone="yes"?>
<Relationships xmlns="http://schemas.openxmlformats.org/package/2006/relationships"><Relationship Id="rId3" Type="http://schemas.openxmlformats.org/officeDocument/2006/relationships/oleObject" Target="https://infonavit-my.sharepoint.com/personal/earteaga_infonavit_org_mx/Documents/Cartera/Cartera%20RV%20Fibras,%20Notas%20y%20Cemex09%202018%20(1).xlsx" TargetMode="External"/><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ysClr val="windowText" lastClr="000000"/>
                </a:solidFill>
                <a:latin typeface="+mn-lt"/>
                <a:ea typeface="+mn-ea"/>
                <a:cs typeface="+mn-cs"/>
              </a:defRPr>
            </a:pPr>
            <a:r>
              <a:rPr lang="es-MX"/>
              <a:t>Estructura de Tasas Bonos M</a:t>
            </a:r>
          </a:p>
        </c:rich>
      </c:tx>
      <c:overlay val="0"/>
      <c:spPr>
        <a:noFill/>
        <a:ln>
          <a:noFill/>
        </a:ln>
        <a:effectLst/>
      </c:spPr>
      <c:txPr>
        <a:bodyPr rot="0" spcFirstLastPara="1" vertOverflow="ellipsis" vert="horz" wrap="square" anchor="ctr" anchorCtr="1"/>
        <a:lstStyle/>
        <a:p>
          <a:pPr>
            <a:defRPr sz="1400" b="1" i="0" u="none" strike="noStrike" kern="1200" spc="0" baseline="0">
              <a:solidFill>
                <a:sysClr val="windowText" lastClr="000000"/>
              </a:solidFill>
              <a:latin typeface="+mn-lt"/>
              <a:ea typeface="+mn-ea"/>
              <a:cs typeface="+mn-cs"/>
            </a:defRPr>
          </a:pPr>
          <a:endParaRPr lang="en-US"/>
        </a:p>
      </c:txPr>
    </c:title>
    <c:autoTitleDeleted val="0"/>
    <c:plotArea>
      <c:layout/>
      <c:lineChart>
        <c:grouping val="standard"/>
        <c:varyColors val="0"/>
        <c:ser>
          <c:idx val="0"/>
          <c:order val="0"/>
          <c:tx>
            <c:strRef>
              <c:f>GRAFICAS!$AS$1</c:f>
              <c:strCache>
                <c:ptCount val="1"/>
                <c:pt idx="0">
                  <c:v>Hoy</c:v>
                </c:pt>
              </c:strCache>
            </c:strRef>
          </c:tx>
          <c:spPr>
            <a:ln w="28575" cap="rnd">
              <a:solidFill>
                <a:srgbClr val="C00000"/>
              </a:solidFill>
              <a:round/>
            </a:ln>
            <a:effectLst/>
          </c:spPr>
          <c:marker>
            <c:symbol val="diamond"/>
            <c:size val="10"/>
            <c:spPr>
              <a:solidFill>
                <a:srgbClr val="C00000"/>
              </a:solidFill>
              <a:ln w="9525">
                <a:solidFill>
                  <a:srgbClr val="C00000"/>
                </a:solidFill>
              </a:ln>
              <a:effectLst/>
            </c:spPr>
          </c:marker>
          <c:dLbls>
            <c:dLbl>
              <c:idx val="0"/>
              <c:tx>
                <c:rich>
                  <a:bodyPr/>
                  <a:lstStyle/>
                  <a:p>
                    <a:fld id="{39BF10CB-3F1D-48A6-ACB8-4C1810A81909}" type="CELLRANGE">
                      <a:rPr lang="en-US"/>
                      <a:pPr/>
                      <a:t>[CELLRANGE]</a:t>
                    </a:fld>
                    <a:r>
                      <a:rPr lang="en-US" baseline="0"/>
                      <a:t>,</a:t>
                    </a:r>
                    <a:br>
                      <a:rPr lang="en-US" baseline="0"/>
                    </a:br>
                    <a:r>
                      <a:rPr lang="en-US" baseline="0"/>
                      <a:t> </a:t>
                    </a:r>
                    <a:fld id="{A928856E-A282-417B-A907-CD6D2E48EB66}" type="VALUE">
                      <a:rPr lang="en-US" baseline="0"/>
                      <a:pPr/>
                      <a:t>[VALOR]</a:t>
                    </a:fld>
                    <a:endParaRPr lang="en-US" baseline="0"/>
                  </a:p>
                </c:rich>
              </c:tx>
              <c:dLblPos val="t"/>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0-055F-4EA0-81D3-2976DBB5A020}"/>
                </c:ext>
              </c:extLst>
            </c:dLbl>
            <c:dLbl>
              <c:idx val="1"/>
              <c:tx>
                <c:rich>
                  <a:bodyPr/>
                  <a:lstStyle/>
                  <a:p>
                    <a:fld id="{0E57AD57-91A5-4885-A0BF-61190BF927ED}" type="CELLRANGE">
                      <a:rPr lang="en-US"/>
                      <a:pPr/>
                      <a:t>[CELLRANGE]</a:t>
                    </a:fld>
                    <a:br>
                      <a:rPr lang="en-US"/>
                    </a:br>
                    <a:r>
                      <a:rPr lang="en-US" baseline="0"/>
                      <a:t>, </a:t>
                    </a:r>
                    <a:fld id="{02F7A667-B8CB-4F0E-8ADE-C1C5C4F606B1}" type="VALUE">
                      <a:rPr lang="en-US" baseline="0"/>
                      <a:pPr/>
                      <a:t>[VALOR]</a:t>
                    </a:fld>
                    <a:endParaRPr lang="en-US" baseline="0"/>
                  </a:p>
                </c:rich>
              </c:tx>
              <c:dLblPos val="t"/>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1-055F-4EA0-81D3-2976DBB5A020}"/>
                </c:ext>
              </c:extLst>
            </c:dLbl>
            <c:dLbl>
              <c:idx val="2"/>
              <c:tx>
                <c:rich>
                  <a:bodyPr/>
                  <a:lstStyle/>
                  <a:p>
                    <a:fld id="{D4D1B331-7574-4C32-AE47-91596CC99212}" type="CELLRANGE">
                      <a:rPr lang="en-US"/>
                      <a:pPr/>
                      <a:t>[CELLRANGE]</a:t>
                    </a:fld>
                    <a:r>
                      <a:rPr lang="en-US" baseline="0"/>
                      <a:t>,</a:t>
                    </a:r>
                    <a:br>
                      <a:rPr lang="en-US" baseline="0"/>
                    </a:br>
                    <a:r>
                      <a:rPr lang="en-US" baseline="0"/>
                      <a:t> </a:t>
                    </a:r>
                    <a:fld id="{4A67DF52-EF81-46D2-BF6E-949714AD9823}" type="VALUE">
                      <a:rPr lang="en-US" baseline="0"/>
                      <a:pPr/>
                      <a:t>[VALOR]</a:t>
                    </a:fld>
                    <a:endParaRPr lang="en-US" baseline="0"/>
                  </a:p>
                </c:rich>
              </c:tx>
              <c:dLblPos val="t"/>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2-055F-4EA0-81D3-2976DBB5A020}"/>
                </c:ext>
              </c:extLst>
            </c:dLbl>
            <c:dLbl>
              <c:idx val="3"/>
              <c:tx>
                <c:rich>
                  <a:bodyPr/>
                  <a:lstStyle/>
                  <a:p>
                    <a:fld id="{17214104-4602-4605-968E-806FF4A2BD35}" type="CELLRANGE">
                      <a:rPr lang="en-US"/>
                      <a:pPr/>
                      <a:t>[CELLRANGE]</a:t>
                    </a:fld>
                    <a:r>
                      <a:rPr lang="en-US" baseline="0"/>
                      <a:t>, </a:t>
                    </a:r>
                    <a:br>
                      <a:rPr lang="en-US" baseline="0"/>
                    </a:br>
                    <a:fld id="{40CE5C97-3146-45E0-9164-609ADF1EA622}" type="VALUE">
                      <a:rPr lang="en-US" baseline="0"/>
                      <a:pPr/>
                      <a:t>[VALOR]</a:t>
                    </a:fld>
                    <a:endParaRPr lang="en-US" baseline="0"/>
                  </a:p>
                </c:rich>
              </c:tx>
              <c:dLblPos val="t"/>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3-055F-4EA0-81D3-2976DBB5A020}"/>
                </c:ext>
              </c:extLst>
            </c:dLbl>
            <c:dLbl>
              <c:idx val="4"/>
              <c:layout>
                <c:manualLayout>
                  <c:x val="-2.7266763350731003E-2"/>
                  <c:y val="4.0239154525690608E-2"/>
                </c:manualLayout>
              </c:layout>
              <c:tx>
                <c:rich>
                  <a:bodyPr/>
                  <a:lstStyle/>
                  <a:p>
                    <a:fld id="{5C50AA7E-08EA-43C2-A334-FE910387DFB5}" type="CELLRANGE">
                      <a:rPr lang="en-US"/>
                      <a:pPr/>
                      <a:t>[CELLRANGE]</a:t>
                    </a:fld>
                    <a:r>
                      <a:rPr lang="en-US" baseline="0"/>
                      <a:t>, </a:t>
                    </a:r>
                    <a:br>
                      <a:rPr lang="en-US" baseline="0"/>
                    </a:br>
                    <a:fld id="{2059BCAC-B4B3-445F-BEBA-F2DBFA02DEDE}" type="VALUE">
                      <a:rPr lang="en-US" baseline="0"/>
                      <a:pPr/>
                      <a:t>[VALOR]</a:t>
                    </a:fld>
                    <a:endParaRPr lang="en-US" baseline="0"/>
                  </a:p>
                </c:rich>
              </c:tx>
              <c:dLblPos val="r"/>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4-055F-4EA0-81D3-2976DBB5A020}"/>
                </c:ext>
              </c:extLst>
            </c:dLbl>
            <c:dLbl>
              <c:idx val="5"/>
              <c:layout>
                <c:manualLayout>
                  <c:x val="-3.004165062093565E-2"/>
                  <c:y val="4.2536560410739992E-2"/>
                </c:manualLayout>
              </c:layout>
              <c:tx>
                <c:rich>
                  <a:bodyPr/>
                  <a:lstStyle/>
                  <a:p>
                    <a:fld id="{AF075404-F94B-4712-9946-2563BF1EB8D2}" type="CELLRANGE">
                      <a:rPr lang="en-US"/>
                      <a:pPr/>
                      <a:t>[CELLRANGE]</a:t>
                    </a:fld>
                    <a:r>
                      <a:rPr lang="en-US" baseline="0"/>
                      <a:t>, </a:t>
                    </a:r>
                    <a:br>
                      <a:rPr lang="en-US" baseline="0"/>
                    </a:br>
                    <a:fld id="{80529A99-BF18-4CB8-8AA0-93A16A461B7A}" type="VALUE">
                      <a:rPr lang="en-US" baseline="0"/>
                      <a:pPr/>
                      <a:t>[VALOR]</a:t>
                    </a:fld>
                    <a:endParaRPr lang="en-US" baseline="0"/>
                  </a:p>
                </c:rich>
              </c:tx>
              <c:dLblPos val="r"/>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5-055F-4EA0-81D3-2976DBB5A020}"/>
                </c:ext>
              </c:extLst>
            </c:dLbl>
            <c:dLbl>
              <c:idx val="6"/>
              <c:layout>
                <c:manualLayout>
                  <c:x val="-7.8425524592985185E-3"/>
                  <c:y val="-4.706226910618614E-2"/>
                </c:manualLayout>
              </c:layout>
              <c:tx>
                <c:rich>
                  <a:bodyPr/>
                  <a:lstStyle/>
                  <a:p>
                    <a:fld id="{ED7A5E5D-9720-4D2E-9FFB-2511871A0C25}" type="CELLRANGE">
                      <a:rPr lang="en-US"/>
                      <a:pPr/>
                      <a:t>[CELLRANGE]</a:t>
                    </a:fld>
                    <a:r>
                      <a:rPr lang="en-US" baseline="0"/>
                      <a:t>, </a:t>
                    </a:r>
                    <a:br>
                      <a:rPr lang="en-US" baseline="0"/>
                    </a:br>
                    <a:fld id="{2302F9CD-CC2E-4045-B196-8D52A95D8B52}" type="VALUE">
                      <a:rPr lang="en-US" baseline="0"/>
                      <a:pPr/>
                      <a:t>[VALOR]</a:t>
                    </a:fld>
                    <a:endParaRPr lang="en-US" baseline="0"/>
                  </a:p>
                </c:rich>
              </c:tx>
              <c:dLblPos val="r"/>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6-055F-4EA0-81D3-2976DBB5A020}"/>
                </c:ext>
              </c:extLst>
            </c:dLbl>
            <c:dLbl>
              <c:idx val="7"/>
              <c:tx>
                <c:rich>
                  <a:bodyPr/>
                  <a:lstStyle/>
                  <a:p>
                    <a:fld id="{34F29AC2-1C16-4EE1-AB6E-75DF141FAD3B}" type="CELLRANGE">
                      <a:rPr lang="en-US"/>
                      <a:pPr/>
                      <a:t>[CELLRANGE]</a:t>
                    </a:fld>
                    <a:r>
                      <a:rPr lang="en-US" baseline="0"/>
                      <a:t>, </a:t>
                    </a:r>
                    <a:br>
                      <a:rPr lang="en-US" baseline="0"/>
                    </a:br>
                    <a:fld id="{69386B08-FA61-4A7A-8A6B-193E7E70867D}" type="VALUE">
                      <a:rPr lang="en-US" baseline="0"/>
                      <a:pPr/>
                      <a:t>[VALOR]</a:t>
                    </a:fld>
                    <a:endParaRPr lang="en-US" baseline="0"/>
                  </a:p>
                </c:rich>
              </c:tx>
              <c:dLblPos val="t"/>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7-055F-4EA0-81D3-2976DBB5A020}"/>
                </c:ext>
              </c:extLst>
            </c:dLbl>
            <c:dLbl>
              <c:idx val="8"/>
              <c:tx>
                <c:rich>
                  <a:bodyPr/>
                  <a:lstStyle/>
                  <a:p>
                    <a:fld id="{46080AA4-3181-4474-8463-F4D490140FA8}" type="CELLRANGE">
                      <a:rPr lang="en-US"/>
                      <a:pPr/>
                      <a:t>[CELLRANGE]</a:t>
                    </a:fld>
                    <a:r>
                      <a:rPr lang="en-US" baseline="0"/>
                      <a:t>, </a:t>
                    </a:r>
                    <a:br>
                      <a:rPr lang="en-US" baseline="0"/>
                    </a:br>
                    <a:fld id="{BB6E5B08-9C12-437D-B2D4-C624D05C9911}" type="VALUE">
                      <a:rPr lang="en-US" baseline="0"/>
                      <a:pPr/>
                      <a:t>[VALOR]</a:t>
                    </a:fld>
                    <a:endParaRPr lang="en-US" baseline="0"/>
                  </a:p>
                </c:rich>
              </c:tx>
              <c:dLblPos val="t"/>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8-055F-4EA0-81D3-2976DBB5A020}"/>
                </c:ext>
              </c:extLst>
            </c:dLbl>
            <c:dLbl>
              <c:idx val="9"/>
              <c:tx>
                <c:rich>
                  <a:bodyPr/>
                  <a:lstStyle/>
                  <a:p>
                    <a:fld id="{BD623775-043F-4ECF-B0DC-7F5B826A486A}" type="CELLRANGE">
                      <a:rPr lang="en-US"/>
                      <a:pPr/>
                      <a:t>[CELLRANGE]</a:t>
                    </a:fld>
                    <a:r>
                      <a:rPr lang="en-US" baseline="0"/>
                      <a:t>, </a:t>
                    </a:r>
                    <a:br>
                      <a:rPr lang="en-US" baseline="0"/>
                    </a:br>
                    <a:fld id="{18B84E9B-F9CC-4802-A8F0-85743A89B2FB}" type="VALUE">
                      <a:rPr lang="en-US" baseline="0"/>
                      <a:pPr/>
                      <a:t>[VALOR]</a:t>
                    </a:fld>
                    <a:endParaRPr lang="en-US" baseline="0"/>
                  </a:p>
                </c:rich>
              </c:tx>
              <c:dLblPos val="t"/>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9-055F-4EA0-81D3-2976DBB5A020}"/>
                </c:ext>
              </c:extLst>
            </c:dLbl>
            <c:dLbl>
              <c:idx val="10"/>
              <c:tx>
                <c:rich>
                  <a:bodyPr/>
                  <a:lstStyle/>
                  <a:p>
                    <a:fld id="{F23E62E5-2848-4DB9-829E-193442D034E4}" type="CELLRANGE">
                      <a:rPr lang="en-US"/>
                      <a:pPr/>
                      <a:t>[CELLRANGE]</a:t>
                    </a:fld>
                    <a:r>
                      <a:rPr lang="en-US" baseline="0"/>
                      <a:t>, </a:t>
                    </a:r>
                    <a:br>
                      <a:rPr lang="en-US" baseline="0"/>
                    </a:br>
                    <a:fld id="{EBDF9079-39B1-4AB0-B9B1-D218D8617893}" type="VALUE">
                      <a:rPr lang="en-US" baseline="0"/>
                      <a:pPr/>
                      <a:t>[VALOR]</a:t>
                    </a:fld>
                    <a:endParaRPr lang="en-US" baseline="0"/>
                  </a:p>
                </c:rich>
              </c:tx>
              <c:dLblPos val="t"/>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A-055F-4EA0-81D3-2976DBB5A020}"/>
                </c:ext>
              </c:extLst>
            </c:dLbl>
            <c:dLbl>
              <c:idx val="11"/>
              <c:tx>
                <c:rich>
                  <a:bodyPr/>
                  <a:lstStyle/>
                  <a:p>
                    <a:fld id="{6A390A46-21D1-4CFF-A469-3F001F0A4947}" type="CELLRANGE">
                      <a:rPr lang="en-US"/>
                      <a:pPr/>
                      <a:t>[CELLRANGE]</a:t>
                    </a:fld>
                    <a:r>
                      <a:rPr lang="en-US" baseline="0"/>
                      <a:t>, </a:t>
                    </a:r>
                    <a:br>
                      <a:rPr lang="en-US" baseline="0"/>
                    </a:br>
                    <a:fld id="{E528BE8A-D41A-4DF3-AFFA-F4A21FA49DC3}" type="VALUE">
                      <a:rPr lang="en-US" baseline="0"/>
                      <a:pPr/>
                      <a:t>[VALOR]</a:t>
                    </a:fld>
                    <a:endParaRPr lang="en-US" baseline="0"/>
                  </a:p>
                </c:rich>
              </c:tx>
              <c:dLblPos val="t"/>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B-055F-4EA0-81D3-2976DBB5A020}"/>
                </c:ext>
              </c:extLst>
            </c:dLbl>
            <c:dLbl>
              <c:idx val="12"/>
              <c:tx>
                <c:rich>
                  <a:bodyPr/>
                  <a:lstStyle/>
                  <a:p>
                    <a:fld id="{B5521268-5677-4348-AABF-763F3EAC14DB}" type="CELLRANGE">
                      <a:rPr lang="en-US"/>
                      <a:pPr/>
                      <a:t>[CELLRANGE]</a:t>
                    </a:fld>
                    <a:r>
                      <a:rPr lang="en-US" baseline="0"/>
                      <a:t>, </a:t>
                    </a:r>
                    <a:br>
                      <a:rPr lang="en-US" baseline="0"/>
                    </a:br>
                    <a:fld id="{39EF5B15-AD3D-477B-B773-AF11528DBA57}" type="VALUE">
                      <a:rPr lang="en-US" baseline="0"/>
                      <a:pPr/>
                      <a:t>[VALOR]</a:t>
                    </a:fld>
                    <a:endParaRPr lang="en-US" baseline="0"/>
                  </a:p>
                </c:rich>
              </c:tx>
              <c:dLblPos val="t"/>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C-055F-4EA0-81D3-2976DBB5A020}"/>
                </c:ext>
              </c:extLst>
            </c:dLbl>
            <c:dLbl>
              <c:idx val="13"/>
              <c:tx>
                <c:rich>
                  <a:bodyPr/>
                  <a:lstStyle/>
                  <a:p>
                    <a:fld id="{9257E696-F5C0-483C-9A11-6F67F40AC02D}" type="CELLRANGE">
                      <a:rPr lang="en-US"/>
                      <a:pPr/>
                      <a:t>[CELLRANGE]</a:t>
                    </a:fld>
                    <a:r>
                      <a:rPr lang="en-US" baseline="0"/>
                      <a:t>, </a:t>
                    </a:r>
                    <a:br>
                      <a:rPr lang="en-US" baseline="0"/>
                    </a:br>
                    <a:fld id="{6B424160-D43B-4CBE-BBB9-C30468BBD9FC}" type="VALUE">
                      <a:rPr lang="en-US" baseline="0"/>
                      <a:pPr/>
                      <a:t>[VALOR]</a:t>
                    </a:fld>
                    <a:endParaRPr lang="en-US" baseline="0"/>
                  </a:p>
                </c:rich>
              </c:tx>
              <c:dLblPos val="t"/>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D-055F-4EA0-81D3-2976DBB5A020}"/>
                </c:ext>
              </c:extLst>
            </c:dLbl>
            <c:dLbl>
              <c:idx val="14"/>
              <c:tx>
                <c:rich>
                  <a:bodyPr/>
                  <a:lstStyle/>
                  <a:p>
                    <a:fld id="{6EF2B0BC-2C67-41F6-A329-EE67E3C87F2B}" type="CELLRANGE">
                      <a:rPr lang="en-US"/>
                      <a:pPr/>
                      <a:t>[CELLRANGE]</a:t>
                    </a:fld>
                    <a:r>
                      <a:rPr lang="en-US" baseline="0"/>
                      <a:t>, </a:t>
                    </a:r>
                    <a:br>
                      <a:rPr lang="en-US" baseline="0"/>
                    </a:br>
                    <a:fld id="{0D654EBC-9A25-4FB4-A719-66BA87AEDD02}" type="VALUE">
                      <a:rPr lang="en-US" baseline="0"/>
                      <a:pPr/>
                      <a:t>[VALOR]</a:t>
                    </a:fld>
                    <a:endParaRPr lang="en-US" baseline="0"/>
                  </a:p>
                </c:rich>
              </c:tx>
              <c:dLblPos val="t"/>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E-055F-4EA0-81D3-2976DBB5A020}"/>
                </c:ext>
              </c:extLst>
            </c:dLbl>
            <c:dLbl>
              <c:idx val="15"/>
              <c:tx>
                <c:rich>
                  <a:bodyPr/>
                  <a:lstStyle/>
                  <a:p>
                    <a:fld id="{C8CEBCAB-76A2-44D7-8415-E5021C1A36CA}" type="CELLRANGE">
                      <a:rPr lang="en-US"/>
                      <a:pPr/>
                      <a:t>[CELLRANGE]</a:t>
                    </a:fld>
                    <a:r>
                      <a:rPr lang="en-US" baseline="0"/>
                      <a:t>, </a:t>
                    </a:r>
                    <a:br>
                      <a:rPr lang="en-US" baseline="0"/>
                    </a:br>
                    <a:fld id="{90AEBF22-95D5-49E7-893A-FF3CE7981A5F}" type="VALUE">
                      <a:rPr lang="en-US" baseline="0"/>
                      <a:pPr/>
                      <a:t>[VALOR]</a:t>
                    </a:fld>
                    <a:endParaRPr lang="en-US" baseline="0"/>
                  </a:p>
                </c:rich>
              </c:tx>
              <c:dLblPos val="t"/>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F-055F-4EA0-81D3-2976DBB5A020}"/>
                </c:ext>
              </c:extLst>
            </c:dLbl>
            <c:dLbl>
              <c:idx val="16"/>
              <c:tx>
                <c:rich>
                  <a:bodyPr/>
                  <a:lstStyle/>
                  <a:p>
                    <a:fld id="{79DA63D6-6596-44EE-BB5C-F0199E945C82}" type="CELLRANGE">
                      <a:rPr lang="en-US"/>
                      <a:pPr/>
                      <a:t>[CELLRANGE]</a:t>
                    </a:fld>
                    <a:r>
                      <a:rPr lang="en-US" baseline="0"/>
                      <a:t>, </a:t>
                    </a:r>
                    <a:br>
                      <a:rPr lang="en-US" baseline="0"/>
                    </a:br>
                    <a:fld id="{6B10E11C-6449-43F4-8614-3E5F69BC00A6}" type="VALUE">
                      <a:rPr lang="en-US" baseline="0"/>
                      <a:pPr/>
                      <a:t>[VALOR]</a:t>
                    </a:fld>
                    <a:endParaRPr lang="en-US" baseline="0"/>
                  </a:p>
                </c:rich>
              </c:tx>
              <c:dLblPos val="t"/>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0-055F-4EA0-81D3-2976DBB5A020}"/>
                </c:ext>
              </c:extLst>
            </c:dLbl>
            <c:spPr>
              <a:noFill/>
              <a:ln>
                <a:noFill/>
              </a:ln>
              <a:effectLst/>
            </c:spPr>
            <c:txPr>
              <a:bodyPr rot="0" spcFirstLastPara="1" vertOverflow="ellipsis" vert="horz" wrap="square" anchor="ctr" anchorCtr="1"/>
              <a:lstStyle/>
              <a:p>
                <a:pPr>
                  <a:defRPr sz="900" b="1" i="0" u="none" strike="noStrike" kern="1200" baseline="0">
                    <a:solidFill>
                      <a:sysClr val="windowText" lastClr="000000"/>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numRef>
              <c:f>GRAFICAS!$AR$2:$AR$18</c:f>
              <c:numCache>
                <c:formatCode>0.0</c:formatCode>
                <c:ptCount val="17"/>
                <c:pt idx="0">
                  <c:v>0.26575342465753427</c:v>
                </c:pt>
                <c:pt idx="1">
                  <c:v>0.76438356164383559</c:v>
                </c:pt>
                <c:pt idx="2">
                  <c:v>1.7589041095890412</c:v>
                </c:pt>
                <c:pt idx="3">
                  <c:v>2.2602739726027399</c:v>
                </c:pt>
                <c:pt idx="4">
                  <c:v>3.2575342465753425</c:v>
                </c:pt>
                <c:pt idx="5">
                  <c:v>4.2547945205479456</c:v>
                </c:pt>
                <c:pt idx="6">
                  <c:v>5.7506849315068491</c:v>
                </c:pt>
                <c:pt idx="7">
                  <c:v>6.7479452054794518</c:v>
                </c:pt>
                <c:pt idx="8">
                  <c:v>7.9945205479452053</c:v>
                </c:pt>
                <c:pt idx="9">
                  <c:v>9.2410958904109588</c:v>
                </c:pt>
                <c:pt idx="10">
                  <c:v>11.235616438356164</c:v>
                </c:pt>
                <c:pt idx="11">
                  <c:v>13.230136986301369</c:v>
                </c:pt>
                <c:pt idx="12">
                  <c:v>16.720547945205478</c:v>
                </c:pt>
                <c:pt idx="13">
                  <c:v>18.715068493150685</c:v>
                </c:pt>
                <c:pt idx="14">
                  <c:v>20.709589041095889</c:v>
                </c:pt>
                <c:pt idx="15">
                  <c:v>24.698630136986303</c:v>
                </c:pt>
                <c:pt idx="16">
                  <c:v>29.684931506849313</c:v>
                </c:pt>
              </c:numCache>
            </c:numRef>
          </c:cat>
          <c:val>
            <c:numRef>
              <c:f>GRAFICAS!$AS$2:$AS$18</c:f>
              <c:numCache>
                <c:formatCode>0.00</c:formatCode>
                <c:ptCount val="17"/>
                <c:pt idx="0">
                  <c:v>7.7290000000000001</c:v>
                </c:pt>
                <c:pt idx="1">
                  <c:v>7.7270000000000003</c:v>
                </c:pt>
                <c:pt idx="2">
                  <c:v>7.5060000000000002</c:v>
                </c:pt>
                <c:pt idx="3">
                  <c:v>7.4109999999999996</c:v>
                </c:pt>
                <c:pt idx="4">
                  <c:v>7.4160000000000004</c:v>
                </c:pt>
                <c:pt idx="5">
                  <c:v>7.4189999999999996</c:v>
                </c:pt>
                <c:pt idx="6">
                  <c:v>7.43</c:v>
                </c:pt>
                <c:pt idx="7">
                  <c:v>7.4370000000000003</c:v>
                </c:pt>
                <c:pt idx="8">
                  <c:v>7.4980000000000002</c:v>
                </c:pt>
                <c:pt idx="9">
                  <c:v>7.5380000000000003</c:v>
                </c:pt>
                <c:pt idx="10">
                  <c:v>7.6189999999999998</c:v>
                </c:pt>
                <c:pt idx="11">
                  <c:v>7.6980000000000004</c:v>
                </c:pt>
                <c:pt idx="12">
                  <c:v>7.758</c:v>
                </c:pt>
                <c:pt idx="13">
                  <c:v>7.8019999999999996</c:v>
                </c:pt>
                <c:pt idx="14">
                  <c:v>7.8209999999999997</c:v>
                </c:pt>
                <c:pt idx="15">
                  <c:v>7.83</c:v>
                </c:pt>
                <c:pt idx="16">
                  <c:v>7.8550000000000004</c:v>
                </c:pt>
              </c:numCache>
            </c:numRef>
          </c:val>
          <c:smooth val="0"/>
          <c:extLst>
            <c:ext xmlns:c15="http://schemas.microsoft.com/office/drawing/2012/chart" uri="{02D57815-91ED-43cb-92C2-25804820EDAC}">
              <c15:datalabelsRange>
                <c15:f>GRAFICAS!$AQ$2:$AQ$18</c15:f>
                <c15:dlblRangeCache>
                  <c:ptCount val="17"/>
                  <c:pt idx="0">
                    <c:v>M18j</c:v>
                  </c:pt>
                  <c:pt idx="1">
                    <c:v>M18d</c:v>
                  </c:pt>
                  <c:pt idx="2">
                    <c:v>M19</c:v>
                  </c:pt>
                  <c:pt idx="3">
                    <c:v>M20</c:v>
                  </c:pt>
                  <c:pt idx="4">
                    <c:v>M21</c:v>
                  </c:pt>
                  <c:pt idx="5">
                    <c:v>M22</c:v>
                  </c:pt>
                  <c:pt idx="6">
                    <c:v>M23</c:v>
                  </c:pt>
                  <c:pt idx="7">
                    <c:v>M24</c:v>
                  </c:pt>
                  <c:pt idx="8">
                    <c:v>M26</c:v>
                  </c:pt>
                  <c:pt idx="9">
                    <c:v>M27</c:v>
                  </c:pt>
                  <c:pt idx="10">
                    <c:v>M29</c:v>
                  </c:pt>
                  <c:pt idx="11">
                    <c:v>M31</c:v>
                  </c:pt>
                  <c:pt idx="12">
                    <c:v>M34</c:v>
                  </c:pt>
                  <c:pt idx="13">
                    <c:v>M36</c:v>
                  </c:pt>
                  <c:pt idx="14">
                    <c:v>M38</c:v>
                  </c:pt>
                  <c:pt idx="15">
                    <c:v>M42</c:v>
                  </c:pt>
                  <c:pt idx="16">
                    <c:v>M47</c:v>
                  </c:pt>
                </c15:dlblRangeCache>
              </c15:datalabelsRange>
            </c:ext>
            <c:ext xmlns:c16="http://schemas.microsoft.com/office/drawing/2014/chart" uri="{C3380CC4-5D6E-409C-BE32-E72D297353CC}">
              <c16:uniqueId val="{00000011-055F-4EA0-81D3-2976DBB5A020}"/>
            </c:ext>
          </c:extLst>
        </c:ser>
        <c:ser>
          <c:idx val="1"/>
          <c:order val="1"/>
          <c:tx>
            <c:strRef>
              <c:f>GRAFICAS!$AT$1</c:f>
              <c:strCache>
                <c:ptCount val="1"/>
                <c:pt idx="0">
                  <c:v>Trump</c:v>
                </c:pt>
              </c:strCache>
            </c:strRef>
          </c:tx>
          <c:spPr>
            <a:ln w="28575" cap="rnd">
              <a:solidFill>
                <a:srgbClr val="0070C0"/>
              </a:solidFill>
              <a:prstDash val="sysDot"/>
              <a:round/>
            </a:ln>
            <a:effectLst/>
          </c:spPr>
          <c:marker>
            <c:symbol val="square"/>
            <c:size val="10"/>
            <c:spPr>
              <a:solidFill>
                <a:srgbClr val="0070C0"/>
              </a:solidFill>
              <a:ln w="9525">
                <a:solidFill>
                  <a:srgbClr val="0070C0"/>
                </a:solidFill>
              </a:ln>
              <a:effectLst/>
            </c:spPr>
          </c:marker>
          <c:dLbls>
            <c:dLbl>
              <c:idx val="1"/>
              <c:layout>
                <c:manualLayout>
                  <c:x val="-4.4457189989648795E-2"/>
                  <c:y val="-2.295687353088129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F-055F-4EA0-81D3-2976DBB5A020}"/>
                </c:ext>
              </c:extLst>
            </c:dLbl>
            <c:dLbl>
              <c:idx val="7"/>
              <c:layout>
                <c:manualLayout>
                  <c:x val="-1.9483204557806964E-2"/>
                  <c:y val="3.218086771030399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E-055F-4EA0-81D3-2976DBB5A020}"/>
                </c:ext>
              </c:extLst>
            </c:dLbl>
            <c:dLbl>
              <c:idx val="8"/>
              <c:layout>
                <c:manualLayout>
                  <c:x val="-8.3836554769883727E-3"/>
                  <c:y val="1.15042147448595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6-055F-4EA0-81D3-2976DBB5A020}"/>
                </c:ext>
              </c:extLst>
            </c:dLbl>
            <c:dLbl>
              <c:idx val="9"/>
              <c:layout>
                <c:manualLayout>
                  <c:x val="-8.3836554769883727E-3"/>
                  <c:y val="2.528865005515583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7-055F-4EA0-81D3-2976DBB5A020}"/>
                </c:ext>
              </c:extLst>
            </c:dLbl>
            <c:dLbl>
              <c:idx val="10"/>
              <c:layout>
                <c:manualLayout>
                  <c:x val="-1.2545986382295447E-2"/>
                  <c:y val="2.528865005515583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8-055F-4EA0-81D3-2976DBB5A020}"/>
                </c:ext>
              </c:extLst>
            </c:dLbl>
            <c:dLbl>
              <c:idx val="11"/>
              <c:layout>
                <c:manualLayout>
                  <c:x val="-1.5320873652499994E-2"/>
                  <c:y val="2.299124417010644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9-055F-4EA0-81D3-2976DBB5A020}"/>
                </c:ext>
              </c:extLst>
            </c:dLbl>
            <c:dLbl>
              <c:idx val="12"/>
              <c:layout>
                <c:manualLayout>
                  <c:x val="-2.2258091828011611E-2"/>
                  <c:y val="2.988346182525460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A-055F-4EA0-81D3-2976DBB5A020}"/>
                </c:ext>
              </c:extLst>
            </c:dLbl>
            <c:dLbl>
              <c:idx val="13"/>
              <c:layout>
                <c:manualLayout>
                  <c:x val="-2.0870648192909288E-2"/>
                  <c:y val="2.988346182525456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B-055F-4EA0-81D3-2976DBB5A020}"/>
                </c:ext>
              </c:extLst>
            </c:dLbl>
            <c:dLbl>
              <c:idx val="14"/>
              <c:layout>
                <c:manualLayout>
                  <c:x val="-2.0870648192909392E-2"/>
                  <c:y val="2.758605594020521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C-055F-4EA0-81D3-2976DBB5A020}"/>
                </c:ext>
              </c:extLst>
            </c:dLbl>
            <c:dLbl>
              <c:idx val="15"/>
              <c:layout>
                <c:manualLayout>
                  <c:x val="-2.3645535463113938E-2"/>
                  <c:y val="2.528865005515578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D-055F-4EA0-81D3-2976DBB5A020}"/>
                </c:ext>
              </c:extLst>
            </c:dLbl>
            <c:spPr>
              <a:noFill/>
              <a:ln>
                <a:noFill/>
              </a:ln>
              <a:effectLst/>
            </c:spPr>
            <c:txPr>
              <a:bodyPr rot="0" spcFirstLastPara="1" vertOverflow="ellipsis" vert="horz" wrap="square" anchor="ctr" anchorCtr="1"/>
              <a:lstStyle/>
              <a:p>
                <a:pPr>
                  <a:defRPr sz="900" b="1" i="0" u="none" strike="noStrike" kern="1200" baseline="0">
                    <a:solidFill>
                      <a:sysClr val="windowText" lastClr="000000"/>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GRAFICAS!$AR$2:$AR$18</c:f>
              <c:numCache>
                <c:formatCode>0.0</c:formatCode>
                <c:ptCount val="17"/>
                <c:pt idx="0">
                  <c:v>0.26575342465753427</c:v>
                </c:pt>
                <c:pt idx="1">
                  <c:v>0.76438356164383559</c:v>
                </c:pt>
                <c:pt idx="2">
                  <c:v>1.7589041095890412</c:v>
                </c:pt>
                <c:pt idx="3">
                  <c:v>2.2602739726027399</c:v>
                </c:pt>
                <c:pt idx="4">
                  <c:v>3.2575342465753425</c:v>
                </c:pt>
                <c:pt idx="5">
                  <c:v>4.2547945205479456</c:v>
                </c:pt>
                <c:pt idx="6">
                  <c:v>5.7506849315068491</c:v>
                </c:pt>
                <c:pt idx="7">
                  <c:v>6.7479452054794518</c:v>
                </c:pt>
                <c:pt idx="8">
                  <c:v>7.9945205479452053</c:v>
                </c:pt>
                <c:pt idx="9">
                  <c:v>9.2410958904109588</c:v>
                </c:pt>
                <c:pt idx="10">
                  <c:v>11.235616438356164</c:v>
                </c:pt>
                <c:pt idx="11">
                  <c:v>13.230136986301369</c:v>
                </c:pt>
                <c:pt idx="12">
                  <c:v>16.720547945205478</c:v>
                </c:pt>
                <c:pt idx="13">
                  <c:v>18.715068493150685</c:v>
                </c:pt>
                <c:pt idx="14">
                  <c:v>20.709589041095889</c:v>
                </c:pt>
                <c:pt idx="15">
                  <c:v>24.698630136986303</c:v>
                </c:pt>
                <c:pt idx="16">
                  <c:v>29.684931506849313</c:v>
                </c:pt>
              </c:numCache>
            </c:numRef>
          </c:cat>
          <c:val>
            <c:numRef>
              <c:f>GRAFICAS!$AT$2:$AT$18</c:f>
              <c:numCache>
                <c:formatCode>0.00</c:formatCode>
                <c:ptCount val="17"/>
                <c:pt idx="0">
                  <c:v>6.3529999999999998</c:v>
                </c:pt>
                <c:pt idx="1">
                  <c:v>6.5659999999999998</c:v>
                </c:pt>
                <c:pt idx="2">
                  <c:v>6.7290000000000001</c:v>
                </c:pt>
                <c:pt idx="3">
                  <c:v>6.7880000000000003</c:v>
                </c:pt>
                <c:pt idx="4">
                  <c:v>6.9790000000000001</c:v>
                </c:pt>
                <c:pt idx="5">
                  <c:v>7.085</c:v>
                </c:pt>
                <c:pt idx="6">
                  <c:v>7.1989999999999998</c:v>
                </c:pt>
                <c:pt idx="7">
                  <c:v>7.3150000000000004</c:v>
                </c:pt>
                <c:pt idx="8">
                  <c:v>7.383</c:v>
                </c:pt>
                <c:pt idx="9">
                  <c:v>7.4909999999999997</c:v>
                </c:pt>
                <c:pt idx="10">
                  <c:v>7.5430000000000001</c:v>
                </c:pt>
                <c:pt idx="11">
                  <c:v>7.6189999999999998</c:v>
                </c:pt>
                <c:pt idx="12">
                  <c:v>7.6520000000000001</c:v>
                </c:pt>
                <c:pt idx="13">
                  <c:v>7.6820000000000004</c:v>
                </c:pt>
                <c:pt idx="14">
                  <c:v>7.7249999999999996</c:v>
                </c:pt>
                <c:pt idx="15">
                  <c:v>7.7160000000000002</c:v>
                </c:pt>
                <c:pt idx="16">
                  <c:v>#N/A</c:v>
                </c:pt>
              </c:numCache>
            </c:numRef>
          </c:val>
          <c:smooth val="0"/>
          <c:extLst>
            <c:ext xmlns:c16="http://schemas.microsoft.com/office/drawing/2014/chart" uri="{C3380CC4-5D6E-409C-BE32-E72D297353CC}">
              <c16:uniqueId val="{00000012-055F-4EA0-81D3-2976DBB5A020}"/>
            </c:ext>
          </c:extLst>
        </c:ser>
        <c:ser>
          <c:idx val="2"/>
          <c:order val="2"/>
          <c:tx>
            <c:strRef>
              <c:f>GRAFICAS!$AU$1</c:f>
              <c:strCache>
                <c:ptCount val="1"/>
                <c:pt idx="0">
                  <c:v>Mínimo 2017</c:v>
                </c:pt>
              </c:strCache>
            </c:strRef>
          </c:tx>
          <c:spPr>
            <a:ln w="28575" cap="rnd">
              <a:solidFill>
                <a:srgbClr val="00B050"/>
              </a:solidFill>
              <a:prstDash val="lgDashDotDot"/>
              <a:round/>
            </a:ln>
            <a:effectLst/>
          </c:spPr>
          <c:marker>
            <c:symbol val="triangle"/>
            <c:size val="10"/>
            <c:spPr>
              <a:solidFill>
                <a:srgbClr val="00B050"/>
              </a:solidFill>
              <a:ln w="9525">
                <a:solidFill>
                  <a:srgbClr val="00B050"/>
                </a:solidFill>
              </a:ln>
              <a:effectLst/>
            </c:spPr>
          </c:marker>
          <c:dLbls>
            <c:spPr>
              <a:noFill/>
              <a:ln>
                <a:noFill/>
              </a:ln>
              <a:effectLst/>
            </c:spPr>
            <c:txPr>
              <a:bodyPr rot="0" spcFirstLastPara="1" vertOverflow="ellipsis" vert="horz" wrap="square" anchor="ctr" anchorCtr="1"/>
              <a:lstStyle/>
              <a:p>
                <a:pPr>
                  <a:defRPr sz="900" b="1" i="0" u="none" strike="noStrike" kern="1200" baseline="0">
                    <a:solidFill>
                      <a:sysClr val="windowText" lastClr="000000"/>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GRAFICAS!$AR$2:$AR$18</c:f>
              <c:numCache>
                <c:formatCode>0.0</c:formatCode>
                <c:ptCount val="17"/>
                <c:pt idx="0">
                  <c:v>0.26575342465753427</c:v>
                </c:pt>
                <c:pt idx="1">
                  <c:v>0.76438356164383559</c:v>
                </c:pt>
                <c:pt idx="2">
                  <c:v>1.7589041095890412</c:v>
                </c:pt>
                <c:pt idx="3">
                  <c:v>2.2602739726027399</c:v>
                </c:pt>
                <c:pt idx="4">
                  <c:v>3.2575342465753425</c:v>
                </c:pt>
                <c:pt idx="5">
                  <c:v>4.2547945205479456</c:v>
                </c:pt>
                <c:pt idx="6">
                  <c:v>5.7506849315068491</c:v>
                </c:pt>
                <c:pt idx="7">
                  <c:v>6.7479452054794518</c:v>
                </c:pt>
                <c:pt idx="8">
                  <c:v>7.9945205479452053</c:v>
                </c:pt>
                <c:pt idx="9">
                  <c:v>9.2410958904109588</c:v>
                </c:pt>
                <c:pt idx="10">
                  <c:v>11.235616438356164</c:v>
                </c:pt>
                <c:pt idx="11">
                  <c:v>13.230136986301369</c:v>
                </c:pt>
                <c:pt idx="12">
                  <c:v>16.720547945205478</c:v>
                </c:pt>
                <c:pt idx="13">
                  <c:v>18.715068493150685</c:v>
                </c:pt>
                <c:pt idx="14">
                  <c:v>20.709589041095889</c:v>
                </c:pt>
                <c:pt idx="15">
                  <c:v>24.698630136986303</c:v>
                </c:pt>
                <c:pt idx="16">
                  <c:v>29.684931506849313</c:v>
                </c:pt>
              </c:numCache>
            </c:numRef>
          </c:cat>
          <c:val>
            <c:numRef>
              <c:f>GRAFICAS!$AU$2:$AU$18</c:f>
              <c:numCache>
                <c:formatCode>0.00</c:formatCode>
                <c:ptCount val="17"/>
                <c:pt idx="0">
                  <c:v>6.7450000000000001</c:v>
                </c:pt>
                <c:pt idx="1">
                  <c:v>6.6630000000000003</c:v>
                </c:pt>
                <c:pt idx="2">
                  <c:v>6.4619999999999997</c:v>
                </c:pt>
                <c:pt idx="3">
                  <c:v>6.468</c:v>
                </c:pt>
                <c:pt idx="4">
                  <c:v>6.4740000000000002</c:v>
                </c:pt>
                <c:pt idx="5">
                  <c:v>6.4879999999999995</c:v>
                </c:pt>
                <c:pt idx="6">
                  <c:v>6.5670000000000002</c:v>
                </c:pt>
                <c:pt idx="7">
                  <c:v>6.6150000000000002</c:v>
                </c:pt>
                <c:pt idx="8">
                  <c:v>6.65</c:v>
                </c:pt>
                <c:pt idx="9">
                  <c:v>6.6639999999999997</c:v>
                </c:pt>
                <c:pt idx="10">
                  <c:v>6.7379999999999995</c:v>
                </c:pt>
                <c:pt idx="11">
                  <c:v>6.851</c:v>
                </c:pt>
                <c:pt idx="12">
                  <c:v>6.9080000000000004</c:v>
                </c:pt>
                <c:pt idx="13">
                  <c:v>7.0090000000000003</c:v>
                </c:pt>
                <c:pt idx="14">
                  <c:v>7.0579999999999998</c:v>
                </c:pt>
                <c:pt idx="15">
                  <c:v>7.1</c:v>
                </c:pt>
                <c:pt idx="16">
                  <c:v>7.1189999999999998</c:v>
                </c:pt>
              </c:numCache>
            </c:numRef>
          </c:val>
          <c:smooth val="0"/>
          <c:extLst>
            <c:ext xmlns:c16="http://schemas.microsoft.com/office/drawing/2014/chart" uri="{C3380CC4-5D6E-409C-BE32-E72D297353CC}">
              <c16:uniqueId val="{00000013-055F-4EA0-81D3-2976DBB5A020}"/>
            </c:ext>
          </c:extLst>
        </c:ser>
        <c:ser>
          <c:idx val="3"/>
          <c:order val="3"/>
          <c:tx>
            <c:strRef>
              <c:f>GRAFICAS!$AV$1</c:f>
              <c:strCache>
                <c:ptCount val="1"/>
                <c:pt idx="0">
                  <c:v>Máximo 2017</c:v>
                </c:pt>
              </c:strCache>
            </c:strRef>
          </c:tx>
          <c:spPr>
            <a:ln w="28575" cap="rnd">
              <a:solidFill>
                <a:srgbClr val="7030A0"/>
              </a:solidFill>
              <a:prstDash val="dash"/>
              <a:round/>
            </a:ln>
            <a:effectLst/>
          </c:spPr>
          <c:marker>
            <c:symbol val="circle"/>
            <c:size val="10"/>
            <c:spPr>
              <a:solidFill>
                <a:srgbClr val="7030A0"/>
              </a:solidFill>
              <a:ln w="9525">
                <a:solidFill>
                  <a:srgbClr val="7030A0"/>
                </a:solidFill>
              </a:ln>
              <a:effectLst/>
            </c:spPr>
          </c:marker>
          <c:dLbls>
            <c:dLbl>
              <c:idx val="3"/>
              <c:layout>
                <c:manualLayout>
                  <c:x val="-5.555673907046739E-2"/>
                  <c:y val="-2.984909118602945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055F-4EA0-81D3-2976DBB5A020}"/>
                </c:ext>
              </c:extLst>
            </c:dLbl>
            <c:spPr>
              <a:noFill/>
              <a:ln>
                <a:noFill/>
              </a:ln>
              <a:effectLst/>
            </c:spPr>
            <c:txPr>
              <a:bodyPr rot="0" spcFirstLastPara="1" vertOverflow="ellipsis" vert="horz" wrap="square" anchor="ctr" anchorCtr="1"/>
              <a:lstStyle/>
              <a:p>
                <a:pPr>
                  <a:defRPr sz="900" b="1" i="0" u="none" strike="noStrike" kern="1200" baseline="0">
                    <a:solidFill>
                      <a:sysClr val="windowText" lastClr="000000"/>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GRAFICAS!$AR$2:$AR$18</c:f>
              <c:numCache>
                <c:formatCode>0.0</c:formatCode>
                <c:ptCount val="17"/>
                <c:pt idx="0">
                  <c:v>0.26575342465753427</c:v>
                </c:pt>
                <c:pt idx="1">
                  <c:v>0.76438356164383559</c:v>
                </c:pt>
                <c:pt idx="2">
                  <c:v>1.7589041095890412</c:v>
                </c:pt>
                <c:pt idx="3">
                  <c:v>2.2602739726027399</c:v>
                </c:pt>
                <c:pt idx="4">
                  <c:v>3.2575342465753425</c:v>
                </c:pt>
                <c:pt idx="5">
                  <c:v>4.2547945205479456</c:v>
                </c:pt>
                <c:pt idx="6">
                  <c:v>5.7506849315068491</c:v>
                </c:pt>
                <c:pt idx="7">
                  <c:v>6.7479452054794518</c:v>
                </c:pt>
                <c:pt idx="8">
                  <c:v>7.9945205479452053</c:v>
                </c:pt>
                <c:pt idx="9">
                  <c:v>9.2410958904109588</c:v>
                </c:pt>
                <c:pt idx="10">
                  <c:v>11.235616438356164</c:v>
                </c:pt>
                <c:pt idx="11">
                  <c:v>13.230136986301369</c:v>
                </c:pt>
                <c:pt idx="12">
                  <c:v>16.720547945205478</c:v>
                </c:pt>
                <c:pt idx="13">
                  <c:v>18.715068493150685</c:v>
                </c:pt>
                <c:pt idx="14">
                  <c:v>20.709589041095889</c:v>
                </c:pt>
                <c:pt idx="15">
                  <c:v>24.698630136986303</c:v>
                </c:pt>
                <c:pt idx="16">
                  <c:v>29.684931506849313</c:v>
                </c:pt>
              </c:numCache>
            </c:numRef>
          </c:cat>
          <c:val>
            <c:numRef>
              <c:f>GRAFICAS!$AV$2:$AV$18</c:f>
              <c:numCache>
                <c:formatCode>0.00</c:formatCode>
                <c:ptCount val="17"/>
                <c:pt idx="0">
                  <c:v>7.0220000000000002</c:v>
                </c:pt>
                <c:pt idx="1">
                  <c:v>7.0330000000000004</c:v>
                </c:pt>
                <c:pt idx="2">
                  <c:v>7.1970000000000001</c:v>
                </c:pt>
                <c:pt idx="3">
                  <c:v>7.3070000000000004</c:v>
                </c:pt>
                <c:pt idx="4">
                  <c:v>7.4260000000000002</c:v>
                </c:pt>
                <c:pt idx="5">
                  <c:v>7.5179999999999998</c:v>
                </c:pt>
                <c:pt idx="6">
                  <c:v>7.6079999999999997</c:v>
                </c:pt>
                <c:pt idx="7">
                  <c:v>7.6870000000000003</c:v>
                </c:pt>
                <c:pt idx="8">
                  <c:v>7.74</c:v>
                </c:pt>
                <c:pt idx="9">
                  <c:v>7.85</c:v>
                </c:pt>
                <c:pt idx="10">
                  <c:v>7.9390000000000001</c:v>
                </c:pt>
                <c:pt idx="11">
                  <c:v>8.0419999999999998</c:v>
                </c:pt>
                <c:pt idx="12">
                  <c:v>8.1259999999999994</c:v>
                </c:pt>
                <c:pt idx="13">
                  <c:v>8.125</c:v>
                </c:pt>
                <c:pt idx="14">
                  <c:v>8.157</c:v>
                </c:pt>
                <c:pt idx="15">
                  <c:v>8.1029999999999998</c:v>
                </c:pt>
                <c:pt idx="16">
                  <c:v>#N/A</c:v>
                </c:pt>
              </c:numCache>
            </c:numRef>
          </c:val>
          <c:smooth val="0"/>
          <c:extLst>
            <c:ext xmlns:c16="http://schemas.microsoft.com/office/drawing/2014/chart" uri="{C3380CC4-5D6E-409C-BE32-E72D297353CC}">
              <c16:uniqueId val="{00000014-055F-4EA0-81D3-2976DBB5A020}"/>
            </c:ext>
          </c:extLst>
        </c:ser>
        <c:dLbls>
          <c:showLegendKey val="0"/>
          <c:showVal val="0"/>
          <c:showCatName val="0"/>
          <c:showSerName val="0"/>
          <c:showPercent val="0"/>
          <c:showBubbleSize val="0"/>
        </c:dLbls>
        <c:marker val="1"/>
        <c:smooth val="0"/>
        <c:axId val="205564288"/>
        <c:axId val="413008096"/>
        <c:extLst/>
      </c:lineChart>
      <c:catAx>
        <c:axId val="205564288"/>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000" b="1" i="0" u="none" strike="noStrike" kern="1200" baseline="0">
                    <a:solidFill>
                      <a:sysClr val="windowText" lastClr="000000"/>
                    </a:solidFill>
                    <a:latin typeface="+mn-lt"/>
                    <a:ea typeface="+mn-ea"/>
                    <a:cs typeface="+mn-cs"/>
                  </a:defRPr>
                </a:pPr>
                <a:r>
                  <a:rPr lang="es-MX"/>
                  <a:t>Plazo</a:t>
                </a:r>
              </a:p>
            </c:rich>
          </c:tx>
          <c:overlay val="0"/>
          <c:spPr>
            <a:noFill/>
            <a:ln>
              <a:noFill/>
            </a:ln>
            <a:effectLst/>
          </c:spPr>
          <c:txPr>
            <a:bodyPr rot="0" spcFirstLastPara="1" vertOverflow="ellipsis" vert="horz" wrap="square" anchor="ctr" anchorCtr="1"/>
            <a:lstStyle/>
            <a:p>
              <a:pPr>
                <a:defRPr sz="1000" b="1" i="0" u="none" strike="noStrike" kern="1200" baseline="0">
                  <a:solidFill>
                    <a:sysClr val="windowText" lastClr="000000"/>
                  </a:solidFill>
                  <a:latin typeface="+mn-lt"/>
                  <a:ea typeface="+mn-ea"/>
                  <a:cs typeface="+mn-cs"/>
                </a:defRPr>
              </a:pPr>
              <a:endParaRPr lang="en-US"/>
            </a:p>
          </c:txPr>
        </c:title>
        <c:numFmt formatCode="0.0" sourceLinked="1"/>
        <c:majorTickMark val="none"/>
        <c:minorTickMark val="none"/>
        <c:tickLblPos val="nextTo"/>
        <c:spPr>
          <a:noFill/>
          <a:ln w="22225" cap="flat" cmpd="sng" algn="ctr">
            <a:solidFill>
              <a:schemeClr val="tx1"/>
            </a:solidFill>
            <a:round/>
          </a:ln>
          <a:effectLst/>
        </c:spPr>
        <c:txPr>
          <a:bodyPr rot="-60000000" spcFirstLastPara="1" vertOverflow="ellipsis" vert="horz" wrap="square" anchor="ctr" anchorCtr="1"/>
          <a:lstStyle/>
          <a:p>
            <a:pPr>
              <a:defRPr sz="1400" b="1" i="0" u="none" strike="noStrike" kern="1200" baseline="0">
                <a:solidFill>
                  <a:sysClr val="windowText" lastClr="000000"/>
                </a:solidFill>
                <a:latin typeface="+mn-lt"/>
                <a:ea typeface="+mn-ea"/>
                <a:cs typeface="+mn-cs"/>
              </a:defRPr>
            </a:pPr>
            <a:endParaRPr lang="en-US"/>
          </a:p>
        </c:txPr>
        <c:crossAx val="413008096"/>
        <c:crosses val="autoZero"/>
        <c:auto val="1"/>
        <c:lblAlgn val="ctr"/>
        <c:lblOffset val="100"/>
        <c:noMultiLvlLbl val="0"/>
      </c:catAx>
      <c:valAx>
        <c:axId val="413008096"/>
        <c:scaling>
          <c:orientation val="minMax"/>
          <c:max val="8.1999999999999993"/>
          <c:min val="6.3"/>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1" i="0" u="none" strike="noStrike" kern="1200" baseline="0">
                    <a:solidFill>
                      <a:sysClr val="windowText" lastClr="000000"/>
                    </a:solidFill>
                    <a:latin typeface="+mn-lt"/>
                    <a:ea typeface="+mn-ea"/>
                    <a:cs typeface="+mn-cs"/>
                  </a:defRPr>
                </a:pPr>
                <a:r>
                  <a:rPr lang="es-MX"/>
                  <a:t>Rendimiento</a:t>
                </a:r>
              </a:p>
            </c:rich>
          </c:tx>
          <c:overlay val="0"/>
          <c:spPr>
            <a:noFill/>
            <a:ln>
              <a:noFill/>
            </a:ln>
            <a:effectLst/>
          </c:spPr>
          <c:txPr>
            <a:bodyPr rot="-5400000" spcFirstLastPara="1" vertOverflow="ellipsis" vert="horz" wrap="square" anchor="ctr" anchorCtr="1"/>
            <a:lstStyle/>
            <a:p>
              <a:pPr>
                <a:defRPr sz="1000" b="1" i="0" u="none" strike="noStrike" kern="1200" baseline="0">
                  <a:solidFill>
                    <a:sysClr val="windowText" lastClr="000000"/>
                  </a:solidFill>
                  <a:latin typeface="+mn-lt"/>
                  <a:ea typeface="+mn-ea"/>
                  <a:cs typeface="+mn-cs"/>
                </a:defRPr>
              </a:pPr>
              <a:endParaRPr lang="en-US"/>
            </a:p>
          </c:txPr>
        </c:title>
        <c:numFmt formatCode="0.00" sourceLinked="1"/>
        <c:majorTickMark val="none"/>
        <c:minorTickMark val="none"/>
        <c:tickLblPos val="nextTo"/>
        <c:spPr>
          <a:noFill/>
          <a:ln w="22225">
            <a:solidFill>
              <a:schemeClr val="tx1"/>
            </a:solidFill>
          </a:ln>
          <a:effectLst/>
        </c:spPr>
        <c:txPr>
          <a:bodyPr rot="-60000000" spcFirstLastPara="1" vertOverflow="ellipsis" vert="horz" wrap="square" anchor="ctr" anchorCtr="1"/>
          <a:lstStyle/>
          <a:p>
            <a:pPr>
              <a:defRPr sz="1400" b="1" i="0" u="none" strike="noStrike" kern="1200" baseline="0">
                <a:solidFill>
                  <a:sysClr val="windowText" lastClr="000000"/>
                </a:solidFill>
                <a:latin typeface="+mn-lt"/>
                <a:ea typeface="+mn-ea"/>
                <a:cs typeface="+mn-cs"/>
              </a:defRPr>
            </a:pPr>
            <a:endParaRPr lang="en-US"/>
          </a:p>
        </c:txPr>
        <c:crossAx val="205564288"/>
        <c:crosses val="autoZero"/>
        <c:crossBetween val="between"/>
      </c:valAx>
      <c:spPr>
        <a:noFill/>
        <a:ln>
          <a:noFill/>
        </a:ln>
        <a:effectLst/>
      </c:spPr>
    </c:plotArea>
    <c:legend>
      <c:legendPos val="b"/>
      <c:layout>
        <c:manualLayout>
          <c:xMode val="edge"/>
          <c:yMode val="edge"/>
          <c:x val="0.39964833219989027"/>
          <c:y val="0.75666112033088428"/>
          <c:w val="0.57253822980764246"/>
          <c:h val="5.2654191210016542E-2"/>
        </c:manualLayout>
      </c:layout>
      <c:overlay val="0"/>
      <c:spPr>
        <a:noFill/>
        <a:ln>
          <a:noFill/>
        </a:ln>
        <a:effectLst/>
      </c:spPr>
      <c:txPr>
        <a:bodyPr rot="0" spcFirstLastPara="1" vertOverflow="ellipsis" vert="horz" wrap="square" anchor="ctr" anchorCtr="1"/>
        <a:lstStyle/>
        <a:p>
          <a:pPr>
            <a:defRPr sz="1400" b="1" i="0" u="none" strike="noStrike" kern="1200" baseline="0">
              <a:solidFill>
                <a:sysClr val="windowText" lastClr="000000"/>
              </a:solidFill>
              <a:latin typeface="+mn-lt"/>
              <a:ea typeface="+mn-ea"/>
              <a:cs typeface="+mn-cs"/>
            </a:defRPr>
          </a:pPr>
          <a:endParaRPr lang="en-US"/>
        </a:p>
      </c:txPr>
    </c:legend>
    <c:plotVisOnly val="1"/>
    <c:dispBlanksAs val="gap"/>
    <c:showDLblsOverMax val="0"/>
  </c:chart>
  <c:spPr>
    <a:noFill/>
    <a:ln w="9525" cap="flat" cmpd="sng" algn="ctr">
      <a:noFill/>
      <a:round/>
    </a:ln>
    <a:effectLst/>
  </c:spPr>
  <c:txPr>
    <a:bodyPr/>
    <a:lstStyle/>
    <a:p>
      <a:pPr>
        <a:defRPr b="1">
          <a:solidFill>
            <a:sysClr val="windowText" lastClr="000000"/>
          </a:solidFill>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ysClr val="windowText" lastClr="000000"/>
                </a:solidFill>
                <a:latin typeface="+mn-lt"/>
                <a:ea typeface="+mn-ea"/>
                <a:cs typeface="+mn-cs"/>
              </a:defRPr>
            </a:pPr>
            <a:r>
              <a:rPr lang="es-MX"/>
              <a:t>Estructura de Tasas UDIBONO</a:t>
            </a:r>
          </a:p>
        </c:rich>
      </c:tx>
      <c:overlay val="0"/>
      <c:spPr>
        <a:noFill/>
        <a:ln>
          <a:noFill/>
        </a:ln>
        <a:effectLst/>
      </c:spPr>
      <c:txPr>
        <a:bodyPr rot="0" spcFirstLastPara="1" vertOverflow="ellipsis" vert="horz" wrap="square" anchor="ctr" anchorCtr="1"/>
        <a:lstStyle/>
        <a:p>
          <a:pPr>
            <a:defRPr sz="1400" b="1" i="0" u="none" strike="noStrike" kern="1200" spc="0" baseline="0">
              <a:solidFill>
                <a:sysClr val="windowText" lastClr="000000"/>
              </a:solidFill>
              <a:latin typeface="+mn-lt"/>
              <a:ea typeface="+mn-ea"/>
              <a:cs typeface="+mn-cs"/>
            </a:defRPr>
          </a:pPr>
          <a:endParaRPr lang="en-US"/>
        </a:p>
      </c:txPr>
    </c:title>
    <c:autoTitleDeleted val="0"/>
    <c:plotArea>
      <c:layout/>
      <c:lineChart>
        <c:grouping val="standard"/>
        <c:varyColors val="0"/>
        <c:ser>
          <c:idx val="0"/>
          <c:order val="0"/>
          <c:tx>
            <c:strRef>
              <c:f>GRAFICAS!$AS$39</c:f>
              <c:strCache>
                <c:ptCount val="1"/>
                <c:pt idx="0">
                  <c:v>Hoy</c:v>
                </c:pt>
              </c:strCache>
            </c:strRef>
          </c:tx>
          <c:spPr>
            <a:ln w="28575" cap="rnd">
              <a:solidFill>
                <a:srgbClr val="C00000"/>
              </a:solidFill>
              <a:round/>
            </a:ln>
            <a:effectLst/>
          </c:spPr>
          <c:marker>
            <c:symbol val="diamond"/>
            <c:size val="10"/>
            <c:spPr>
              <a:solidFill>
                <a:srgbClr val="C00000"/>
              </a:solidFill>
              <a:ln w="9525">
                <a:solidFill>
                  <a:srgbClr val="C00000"/>
                </a:solidFill>
              </a:ln>
              <a:effectLst/>
            </c:spPr>
          </c:marker>
          <c:dLbls>
            <c:dLbl>
              <c:idx val="0"/>
              <c:tx>
                <c:rich>
                  <a:bodyPr/>
                  <a:lstStyle/>
                  <a:p>
                    <a:fld id="{EE553F07-74D7-45B4-9FAA-554B9179D3B8}" type="CELLRANGE">
                      <a:rPr lang="en-US"/>
                      <a:pPr/>
                      <a:t>[CELLRANGE]</a:t>
                    </a:fld>
                    <a:r>
                      <a:rPr lang="en-US" baseline="0"/>
                      <a:t>, </a:t>
                    </a:r>
                    <a:fld id="{ECE55519-1C41-42F9-B94C-2E7528220930}" type="VALUE">
                      <a:rPr lang="en-US" baseline="0"/>
                      <a:pPr/>
                      <a:t>[VALOR]</a:t>
                    </a:fld>
                    <a:endParaRPr lang="en-US" baseline="0"/>
                  </a:p>
                </c:rich>
              </c:tx>
              <c:dLblPos val="t"/>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B3BC-41FA-AB91-B2AC16FA94DB}"/>
                </c:ext>
              </c:extLst>
            </c:dLbl>
            <c:dLbl>
              <c:idx val="1"/>
              <c:tx>
                <c:rich>
                  <a:bodyPr/>
                  <a:lstStyle/>
                  <a:p>
                    <a:fld id="{A9BAEB56-7D61-4004-8E08-ECD9CAB34AC0}" type="CELLRANGE">
                      <a:rPr lang="en-US"/>
                      <a:pPr/>
                      <a:t>[CELLRANGE]</a:t>
                    </a:fld>
                    <a:r>
                      <a:rPr lang="en-US" baseline="0"/>
                      <a:t>, </a:t>
                    </a:r>
                    <a:fld id="{47C98CFD-5925-442A-9B07-32384588DB7A}" type="VALUE">
                      <a:rPr lang="en-US" baseline="0"/>
                      <a:pPr/>
                      <a:t>[VALOR]</a:t>
                    </a:fld>
                    <a:endParaRPr lang="en-US" baseline="0"/>
                  </a:p>
                </c:rich>
              </c:tx>
              <c:dLblPos val="t"/>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B3BC-41FA-AB91-B2AC16FA94DB}"/>
                </c:ext>
              </c:extLst>
            </c:dLbl>
            <c:dLbl>
              <c:idx val="2"/>
              <c:tx>
                <c:rich>
                  <a:bodyPr/>
                  <a:lstStyle/>
                  <a:p>
                    <a:fld id="{F3747865-AC61-4DAA-A85D-4DF7378EC97D}" type="CELLRANGE">
                      <a:rPr lang="en-US"/>
                      <a:pPr/>
                      <a:t>[CELLRANGE]</a:t>
                    </a:fld>
                    <a:r>
                      <a:rPr lang="en-US" baseline="0"/>
                      <a:t>, </a:t>
                    </a:r>
                    <a:fld id="{27D0047E-E262-42DB-94A0-3B02C089A61B}" type="VALUE">
                      <a:rPr lang="en-US" baseline="0"/>
                      <a:pPr/>
                      <a:t>[VALOR]</a:t>
                    </a:fld>
                    <a:endParaRPr lang="en-US" baseline="0"/>
                  </a:p>
                </c:rich>
              </c:tx>
              <c:dLblPos val="t"/>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B3BC-41FA-AB91-B2AC16FA94DB}"/>
                </c:ext>
              </c:extLst>
            </c:dLbl>
            <c:dLbl>
              <c:idx val="3"/>
              <c:tx>
                <c:rich>
                  <a:bodyPr/>
                  <a:lstStyle/>
                  <a:p>
                    <a:fld id="{3924304A-13CA-481E-A25F-73680EA4265E}" type="CELLRANGE">
                      <a:rPr lang="en-US"/>
                      <a:pPr/>
                      <a:t>[CELLRANGE]</a:t>
                    </a:fld>
                    <a:r>
                      <a:rPr lang="en-US" baseline="0"/>
                      <a:t>, </a:t>
                    </a:r>
                    <a:fld id="{9537C005-7900-4DE8-8AE9-1913FB26D131}" type="VALUE">
                      <a:rPr lang="en-US" baseline="0"/>
                      <a:pPr/>
                      <a:t>[VALOR]</a:t>
                    </a:fld>
                    <a:endParaRPr lang="en-US" baseline="0"/>
                  </a:p>
                </c:rich>
              </c:tx>
              <c:dLblPos val="t"/>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B3BC-41FA-AB91-B2AC16FA94DB}"/>
                </c:ext>
              </c:extLst>
            </c:dLbl>
            <c:dLbl>
              <c:idx val="4"/>
              <c:tx>
                <c:rich>
                  <a:bodyPr/>
                  <a:lstStyle/>
                  <a:p>
                    <a:fld id="{2D02ED9F-333C-4B5D-82E2-E7DE95281414}" type="CELLRANGE">
                      <a:rPr lang="en-US"/>
                      <a:pPr/>
                      <a:t>[CELLRANGE]</a:t>
                    </a:fld>
                    <a:r>
                      <a:rPr lang="en-US" baseline="0"/>
                      <a:t>, </a:t>
                    </a:r>
                    <a:fld id="{E30DE18B-989C-4A8A-B670-A7899E2D3A7D}" type="VALUE">
                      <a:rPr lang="en-US" baseline="0"/>
                      <a:pPr/>
                      <a:t>[VALOR]</a:t>
                    </a:fld>
                    <a:endParaRPr lang="en-US" baseline="0"/>
                  </a:p>
                </c:rich>
              </c:tx>
              <c:dLblPos val="t"/>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4-B3BC-41FA-AB91-B2AC16FA94DB}"/>
                </c:ext>
              </c:extLst>
            </c:dLbl>
            <c:dLbl>
              <c:idx val="5"/>
              <c:tx>
                <c:rich>
                  <a:bodyPr/>
                  <a:lstStyle/>
                  <a:p>
                    <a:fld id="{B73FD1F5-1D18-4E2C-B783-E7188C85242F}" type="CELLRANGE">
                      <a:rPr lang="en-US"/>
                      <a:pPr/>
                      <a:t>[CELLRANGE]</a:t>
                    </a:fld>
                    <a:r>
                      <a:rPr lang="en-US" baseline="0"/>
                      <a:t>, </a:t>
                    </a:r>
                    <a:fld id="{67770194-CAE7-44E3-BEAD-E7E1F6335719}" type="VALUE">
                      <a:rPr lang="en-US" baseline="0"/>
                      <a:pPr/>
                      <a:t>[VALOR]</a:t>
                    </a:fld>
                    <a:endParaRPr lang="en-US" baseline="0"/>
                  </a:p>
                </c:rich>
              </c:tx>
              <c:dLblPos val="t"/>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B3BC-41FA-AB91-B2AC16FA94DB}"/>
                </c:ext>
              </c:extLst>
            </c:dLbl>
            <c:dLbl>
              <c:idx val="6"/>
              <c:tx>
                <c:rich>
                  <a:bodyPr/>
                  <a:lstStyle/>
                  <a:p>
                    <a:fld id="{93C6AF46-72E4-4B76-A300-04DAE46236DB}" type="CELLRANGE">
                      <a:rPr lang="en-US"/>
                      <a:pPr/>
                      <a:t>[CELLRANGE]</a:t>
                    </a:fld>
                    <a:r>
                      <a:rPr lang="en-US" baseline="0"/>
                      <a:t>, </a:t>
                    </a:r>
                    <a:fld id="{7FD75887-A1F0-4847-A172-1BBA7215290D}" type="VALUE">
                      <a:rPr lang="en-US" baseline="0"/>
                      <a:pPr/>
                      <a:t>[VALOR]</a:t>
                    </a:fld>
                    <a:endParaRPr lang="en-US" baseline="0"/>
                  </a:p>
                </c:rich>
              </c:tx>
              <c:dLblPos val="t"/>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B3BC-41FA-AB91-B2AC16FA94DB}"/>
                </c:ext>
              </c:extLst>
            </c:dLbl>
            <c:dLbl>
              <c:idx val="7"/>
              <c:tx>
                <c:rich>
                  <a:bodyPr/>
                  <a:lstStyle/>
                  <a:p>
                    <a:fld id="{6FE9D9D2-C163-4F03-BD3F-DBFA25A6FFCB}" type="CELLRANGE">
                      <a:rPr lang="en-US"/>
                      <a:pPr/>
                      <a:t>[CELLRANGE]</a:t>
                    </a:fld>
                    <a:r>
                      <a:rPr lang="en-US" baseline="0"/>
                      <a:t>, </a:t>
                    </a:r>
                    <a:fld id="{6842734D-A539-410E-AFA1-089F0E7AFA9D}" type="VALUE">
                      <a:rPr lang="en-US" baseline="0"/>
                      <a:pPr/>
                      <a:t>[VALOR]</a:t>
                    </a:fld>
                    <a:endParaRPr lang="en-US" baseline="0"/>
                  </a:p>
                </c:rich>
              </c:tx>
              <c:dLblPos val="t"/>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7-B3BC-41FA-AB91-B2AC16FA94DB}"/>
                </c:ext>
              </c:extLst>
            </c:dLbl>
            <c:spPr>
              <a:noFill/>
              <a:ln>
                <a:noFill/>
              </a:ln>
              <a:effectLst/>
            </c:spPr>
            <c:txPr>
              <a:bodyPr rot="0" spcFirstLastPara="1" vertOverflow="ellipsis" vert="horz" wrap="square" anchor="ctr" anchorCtr="1"/>
              <a:lstStyle/>
              <a:p>
                <a:pPr>
                  <a:defRPr sz="900" b="1" i="0" u="none" strike="noStrike" kern="1200" baseline="0">
                    <a:solidFill>
                      <a:sysClr val="windowText" lastClr="000000"/>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numRef>
              <c:f>GRAFICAS!$AR$40:$AR$47</c:f>
              <c:numCache>
                <c:formatCode>0.0</c:formatCode>
                <c:ptCount val="8"/>
                <c:pt idx="0">
                  <c:v>1.263013698630137</c:v>
                </c:pt>
                <c:pt idx="1">
                  <c:v>2.7589041095890412</c:v>
                </c:pt>
                <c:pt idx="2">
                  <c:v>4.2547945205479456</c:v>
                </c:pt>
                <c:pt idx="3">
                  <c:v>7.7452054794520544</c:v>
                </c:pt>
                <c:pt idx="4">
                  <c:v>10.736986301369862</c:v>
                </c:pt>
                <c:pt idx="5">
                  <c:v>17.717808219178082</c:v>
                </c:pt>
                <c:pt idx="6">
                  <c:v>22.704109589041096</c:v>
                </c:pt>
                <c:pt idx="7">
                  <c:v>28.687671232876713</c:v>
                </c:pt>
              </c:numCache>
            </c:numRef>
          </c:cat>
          <c:val>
            <c:numRef>
              <c:f>GRAFICAS!$AS$40:$AS$47</c:f>
              <c:numCache>
                <c:formatCode>0.00</c:formatCode>
                <c:ptCount val="8"/>
                <c:pt idx="0">
                  <c:v>4.5069999999999997</c:v>
                </c:pt>
                <c:pt idx="1">
                  <c:v>3.7389999999999999</c:v>
                </c:pt>
                <c:pt idx="2">
                  <c:v>3.62</c:v>
                </c:pt>
                <c:pt idx="3">
                  <c:v>3.6139999999999999</c:v>
                </c:pt>
                <c:pt idx="4">
                  <c:v>3.681</c:v>
                </c:pt>
                <c:pt idx="5">
                  <c:v>3.8449999999999998</c:v>
                </c:pt>
                <c:pt idx="6">
                  <c:v>3.895</c:v>
                </c:pt>
                <c:pt idx="7">
                  <c:v>3.9249999999999998</c:v>
                </c:pt>
              </c:numCache>
            </c:numRef>
          </c:val>
          <c:smooth val="0"/>
          <c:extLst>
            <c:ext xmlns:c15="http://schemas.microsoft.com/office/drawing/2012/chart" uri="{02D57815-91ED-43cb-92C2-25804820EDAC}">
              <c15:datalabelsRange>
                <c15:f>GRAFICAS!$AQ$40:$AQ$47</c15:f>
                <c15:dlblRangeCache>
                  <c:ptCount val="8"/>
                  <c:pt idx="0">
                    <c:v>UDI19</c:v>
                  </c:pt>
                  <c:pt idx="1">
                    <c:v>UDI20</c:v>
                  </c:pt>
                  <c:pt idx="2">
                    <c:v>UDI22</c:v>
                  </c:pt>
                  <c:pt idx="3">
                    <c:v>UDI25</c:v>
                  </c:pt>
                  <c:pt idx="4">
                    <c:v>UDI28</c:v>
                  </c:pt>
                  <c:pt idx="5">
                    <c:v>UDI35</c:v>
                  </c:pt>
                  <c:pt idx="6">
                    <c:v>UDI40</c:v>
                  </c:pt>
                  <c:pt idx="7">
                    <c:v>UDI46</c:v>
                  </c:pt>
                </c15:dlblRangeCache>
              </c15:datalabelsRange>
            </c:ext>
            <c:ext xmlns:c16="http://schemas.microsoft.com/office/drawing/2014/chart" uri="{C3380CC4-5D6E-409C-BE32-E72D297353CC}">
              <c16:uniqueId val="{00000008-7CF1-42EA-8B01-C1F590EED6F5}"/>
            </c:ext>
          </c:extLst>
        </c:ser>
        <c:ser>
          <c:idx val="1"/>
          <c:order val="1"/>
          <c:tx>
            <c:strRef>
              <c:f>GRAFICAS!$AT$39</c:f>
              <c:strCache>
                <c:ptCount val="1"/>
                <c:pt idx="0">
                  <c:v>Trump</c:v>
                </c:pt>
              </c:strCache>
            </c:strRef>
          </c:tx>
          <c:spPr>
            <a:ln w="28575" cap="rnd">
              <a:solidFill>
                <a:srgbClr val="0070C0"/>
              </a:solidFill>
              <a:prstDash val="sysDot"/>
              <a:round/>
            </a:ln>
            <a:effectLst/>
          </c:spPr>
          <c:marker>
            <c:symbol val="x"/>
            <c:size val="10"/>
            <c:spPr>
              <a:solidFill>
                <a:srgbClr val="0070C0"/>
              </a:solidFill>
              <a:ln w="9525">
                <a:solidFill>
                  <a:srgbClr val="0070C0"/>
                </a:solidFill>
              </a:ln>
              <a:effectLst/>
            </c:spPr>
          </c:marker>
          <c:dLbls>
            <c:dLbl>
              <c:idx val="3"/>
              <c:layout>
                <c:manualLayout>
                  <c:x val="-2.6447944006999125E-2"/>
                  <c:y val="3.119412928356321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7CF1-42EA-8B01-C1F590EED6F5}"/>
                </c:ext>
              </c:extLst>
            </c:dLbl>
            <c:dLbl>
              <c:idx val="5"/>
              <c:layout>
                <c:manualLayout>
                  <c:x val="-2.6447944006999125E-2"/>
                  <c:y val="3.359229776264099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7CF1-42EA-8B01-C1F590EED6F5}"/>
                </c:ext>
              </c:extLst>
            </c:dLbl>
            <c:dLbl>
              <c:idx val="6"/>
              <c:layout>
                <c:manualLayout>
                  <c:x val="-2.7836832895888015E-2"/>
                  <c:y val="2.639779232540762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7CF1-42EA-8B01-C1F590EED6F5}"/>
                </c:ext>
              </c:extLst>
            </c:dLbl>
            <c:dLbl>
              <c:idx val="7"/>
              <c:layout>
                <c:manualLayout>
                  <c:x val="-2.6447944006999024E-2"/>
                  <c:y val="3.119412928356317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7CF1-42EA-8B01-C1F590EED6F5}"/>
                </c:ext>
              </c:extLst>
            </c:dLbl>
            <c:spPr>
              <a:noFill/>
              <a:ln>
                <a:noFill/>
              </a:ln>
              <a:effectLst/>
            </c:spPr>
            <c:txPr>
              <a:bodyPr rot="0" spcFirstLastPara="1" vertOverflow="ellipsis" vert="horz" wrap="square" anchor="ctr" anchorCtr="1"/>
              <a:lstStyle/>
              <a:p>
                <a:pPr>
                  <a:defRPr sz="900" b="1" i="0" u="none" strike="noStrike" kern="1200" baseline="0">
                    <a:solidFill>
                      <a:sysClr val="windowText" lastClr="000000"/>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GRAFICAS!$AR$40:$AR$47</c:f>
              <c:numCache>
                <c:formatCode>0.0</c:formatCode>
                <c:ptCount val="8"/>
                <c:pt idx="0">
                  <c:v>1.263013698630137</c:v>
                </c:pt>
                <c:pt idx="1">
                  <c:v>2.7589041095890412</c:v>
                </c:pt>
                <c:pt idx="2">
                  <c:v>4.2547945205479456</c:v>
                </c:pt>
                <c:pt idx="3">
                  <c:v>7.7452054794520544</c:v>
                </c:pt>
                <c:pt idx="4">
                  <c:v>10.736986301369862</c:v>
                </c:pt>
                <c:pt idx="5">
                  <c:v>17.717808219178082</c:v>
                </c:pt>
                <c:pt idx="6">
                  <c:v>22.704109589041096</c:v>
                </c:pt>
                <c:pt idx="7">
                  <c:v>28.687671232876713</c:v>
                </c:pt>
              </c:numCache>
            </c:numRef>
          </c:cat>
          <c:val>
            <c:numRef>
              <c:f>GRAFICAS!$AT$40:$AT$47</c:f>
              <c:numCache>
                <c:formatCode>0.00</c:formatCode>
                <c:ptCount val="8"/>
                <c:pt idx="0">
                  <c:v>3.0070000000000001</c:v>
                </c:pt>
                <c:pt idx="1">
                  <c:v>3.2250000000000001</c:v>
                </c:pt>
                <c:pt idx="2">
                  <c:v>3.4369999999999998</c:v>
                </c:pt>
                <c:pt idx="3">
                  <c:v>3.5060000000000002</c:v>
                </c:pt>
                <c:pt idx="4">
                  <c:v>#N/A</c:v>
                </c:pt>
                <c:pt idx="5">
                  <c:v>3.694</c:v>
                </c:pt>
                <c:pt idx="6">
                  <c:v>3.7679999999999998</c:v>
                </c:pt>
                <c:pt idx="7">
                  <c:v>3.802</c:v>
                </c:pt>
              </c:numCache>
            </c:numRef>
          </c:val>
          <c:smooth val="0"/>
          <c:extLst>
            <c:ext xmlns:c16="http://schemas.microsoft.com/office/drawing/2014/chart" uri="{C3380CC4-5D6E-409C-BE32-E72D297353CC}">
              <c16:uniqueId val="{00000009-7CF1-42EA-8B01-C1F590EED6F5}"/>
            </c:ext>
          </c:extLst>
        </c:ser>
        <c:ser>
          <c:idx val="2"/>
          <c:order val="2"/>
          <c:tx>
            <c:strRef>
              <c:f>GRAFICAS!$AU$39</c:f>
              <c:strCache>
                <c:ptCount val="1"/>
                <c:pt idx="0">
                  <c:v>Mínimo 2017</c:v>
                </c:pt>
              </c:strCache>
            </c:strRef>
          </c:tx>
          <c:spPr>
            <a:ln w="28575" cap="rnd">
              <a:solidFill>
                <a:srgbClr val="00B050"/>
              </a:solidFill>
              <a:prstDash val="lgDashDotDot"/>
              <a:round/>
            </a:ln>
            <a:effectLst/>
          </c:spPr>
          <c:marker>
            <c:symbol val="triangle"/>
            <c:size val="10"/>
            <c:spPr>
              <a:solidFill>
                <a:srgbClr val="00B050"/>
              </a:solidFill>
              <a:ln w="9525">
                <a:solidFill>
                  <a:srgbClr val="00B050"/>
                </a:solidFill>
              </a:ln>
              <a:effectLst/>
            </c:spPr>
          </c:marker>
          <c:dLbls>
            <c:dLbl>
              <c:idx val="0"/>
              <c:layout>
                <c:manualLayout>
                  <c:x val="-2.6447944006999125E-2"/>
                  <c:y val="3.119412928356321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7CF1-42EA-8B01-C1F590EED6F5}"/>
                </c:ext>
              </c:extLst>
            </c:dLbl>
            <c:dLbl>
              <c:idx val="3"/>
              <c:layout>
                <c:manualLayout>
                  <c:x val="1.6607611548556431E-2"/>
                  <c:y val="-3.595458813061445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4-7CF1-42EA-8B01-C1F590EED6F5}"/>
                </c:ext>
              </c:extLst>
            </c:dLbl>
            <c:spPr>
              <a:noFill/>
              <a:ln>
                <a:noFill/>
              </a:ln>
              <a:effectLst/>
            </c:spPr>
            <c:txPr>
              <a:bodyPr rot="0" spcFirstLastPara="1" vertOverflow="ellipsis" vert="horz" wrap="square" anchor="ctr" anchorCtr="1"/>
              <a:lstStyle/>
              <a:p>
                <a:pPr>
                  <a:defRPr sz="900" b="1" i="0" u="none" strike="noStrike" kern="1200" baseline="0">
                    <a:solidFill>
                      <a:sysClr val="windowText" lastClr="000000"/>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GRAFICAS!$AR$40:$AR$47</c:f>
              <c:numCache>
                <c:formatCode>0.0</c:formatCode>
                <c:ptCount val="8"/>
                <c:pt idx="0">
                  <c:v>1.263013698630137</c:v>
                </c:pt>
                <c:pt idx="1">
                  <c:v>2.7589041095890412</c:v>
                </c:pt>
                <c:pt idx="2">
                  <c:v>4.2547945205479456</c:v>
                </c:pt>
                <c:pt idx="3">
                  <c:v>7.7452054794520544</c:v>
                </c:pt>
                <c:pt idx="4">
                  <c:v>10.736986301369862</c:v>
                </c:pt>
                <c:pt idx="5">
                  <c:v>17.717808219178082</c:v>
                </c:pt>
                <c:pt idx="6">
                  <c:v>22.704109589041096</c:v>
                </c:pt>
                <c:pt idx="7">
                  <c:v>28.687671232876713</c:v>
                </c:pt>
              </c:numCache>
            </c:numRef>
          </c:cat>
          <c:val>
            <c:numRef>
              <c:f>GRAFICAS!$AU$40:$AU$47</c:f>
              <c:numCache>
                <c:formatCode>0.00</c:formatCode>
                <c:ptCount val="8"/>
                <c:pt idx="0">
                  <c:v>2.9870000000000001</c:v>
                </c:pt>
                <c:pt idx="1">
                  <c:v>2.96</c:v>
                </c:pt>
                <c:pt idx="2">
                  <c:v>2.9950000000000001</c:v>
                </c:pt>
                <c:pt idx="3">
                  <c:v>3.0049999999999999</c:v>
                </c:pt>
                <c:pt idx="4">
                  <c:v>3.1269999999999998</c:v>
                </c:pt>
                <c:pt idx="5">
                  <c:v>3.3449999999999998</c:v>
                </c:pt>
                <c:pt idx="6">
                  <c:v>3.4609999999999999</c:v>
                </c:pt>
                <c:pt idx="7">
                  <c:v>3.4889999999999999</c:v>
                </c:pt>
              </c:numCache>
            </c:numRef>
          </c:val>
          <c:smooth val="0"/>
          <c:extLst>
            <c:ext xmlns:c16="http://schemas.microsoft.com/office/drawing/2014/chart" uri="{C3380CC4-5D6E-409C-BE32-E72D297353CC}">
              <c16:uniqueId val="{0000000A-7CF1-42EA-8B01-C1F590EED6F5}"/>
            </c:ext>
          </c:extLst>
        </c:ser>
        <c:ser>
          <c:idx val="3"/>
          <c:order val="3"/>
          <c:tx>
            <c:strRef>
              <c:f>GRAFICAS!$AV$39</c:f>
              <c:strCache>
                <c:ptCount val="1"/>
                <c:pt idx="0">
                  <c:v>Máximo 2017</c:v>
                </c:pt>
              </c:strCache>
            </c:strRef>
          </c:tx>
          <c:spPr>
            <a:ln w="28575" cap="rnd">
              <a:solidFill>
                <a:srgbClr val="7030A0"/>
              </a:solidFill>
              <a:prstDash val="dash"/>
              <a:round/>
            </a:ln>
            <a:effectLst/>
          </c:spPr>
          <c:marker>
            <c:symbol val="circle"/>
            <c:size val="10"/>
            <c:spPr>
              <a:solidFill>
                <a:srgbClr val="7030A0"/>
              </a:solidFill>
              <a:ln w="9525">
                <a:solidFill>
                  <a:srgbClr val="7030A0"/>
                </a:solidFill>
              </a:ln>
              <a:effectLst/>
            </c:spPr>
          </c:marker>
          <c:dLbls>
            <c:dLbl>
              <c:idx val="5"/>
              <c:layout>
                <c:manualLayout>
                  <c:x val="-9.7812773403324581E-3"/>
                  <c:y val="9.610612971863209E-3"/>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7CF1-42EA-8B01-C1F590EED6F5}"/>
                </c:ext>
              </c:extLst>
            </c:dLbl>
            <c:dLbl>
              <c:idx val="6"/>
              <c:layout>
                <c:manualLayout>
                  <c:x val="-4.2257217847769032E-3"/>
                  <c:y val="1.680511840909661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7CF1-42EA-8B01-C1F590EED6F5}"/>
                </c:ext>
              </c:extLst>
            </c:dLbl>
            <c:dLbl>
              <c:idx val="7"/>
              <c:layout>
                <c:manualLayout>
                  <c:x val="-8.3923884514435689E-3"/>
                  <c:y val="1.920328688817434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3-7CF1-42EA-8B01-C1F590EED6F5}"/>
                </c:ext>
              </c:extLst>
            </c:dLbl>
            <c:spPr>
              <a:noFill/>
              <a:ln>
                <a:noFill/>
              </a:ln>
              <a:effectLst/>
            </c:spPr>
            <c:txPr>
              <a:bodyPr rot="0" spcFirstLastPara="1" vertOverflow="ellipsis" vert="horz" wrap="square" anchor="ctr" anchorCtr="1"/>
              <a:lstStyle/>
              <a:p>
                <a:pPr>
                  <a:defRPr sz="900" b="1" i="0" u="none" strike="noStrike" kern="1200" baseline="0">
                    <a:solidFill>
                      <a:sysClr val="windowText" lastClr="000000"/>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GRAFICAS!$AR$40:$AR$47</c:f>
              <c:numCache>
                <c:formatCode>0.0</c:formatCode>
                <c:ptCount val="8"/>
                <c:pt idx="0">
                  <c:v>1.263013698630137</c:v>
                </c:pt>
                <c:pt idx="1">
                  <c:v>2.7589041095890412</c:v>
                </c:pt>
                <c:pt idx="2">
                  <c:v>4.2547945205479456</c:v>
                </c:pt>
                <c:pt idx="3">
                  <c:v>7.7452054794520544</c:v>
                </c:pt>
                <c:pt idx="4">
                  <c:v>10.736986301369862</c:v>
                </c:pt>
                <c:pt idx="5">
                  <c:v>17.717808219178082</c:v>
                </c:pt>
                <c:pt idx="6">
                  <c:v>22.704109589041096</c:v>
                </c:pt>
                <c:pt idx="7">
                  <c:v>28.687671232876713</c:v>
                </c:pt>
              </c:numCache>
            </c:numRef>
          </c:cat>
          <c:val>
            <c:numRef>
              <c:f>GRAFICAS!$AV$40:$AV$47</c:f>
              <c:numCache>
                <c:formatCode>0.00</c:formatCode>
                <c:ptCount val="8"/>
                <c:pt idx="0">
                  <c:v>2.2109999999999999</c:v>
                </c:pt>
                <c:pt idx="1">
                  <c:v>2.4779999999999998</c:v>
                </c:pt>
                <c:pt idx="2">
                  <c:v>2.7610000000000001</c:v>
                </c:pt>
                <c:pt idx="3">
                  <c:v>3.0939999999999999</c:v>
                </c:pt>
                <c:pt idx="4">
                  <c:v>#N/A</c:v>
                </c:pt>
                <c:pt idx="5">
                  <c:v>3.806</c:v>
                </c:pt>
                <c:pt idx="6">
                  <c:v>3.8919999999999999</c:v>
                </c:pt>
                <c:pt idx="7">
                  <c:v>3.9359999999999999</c:v>
                </c:pt>
              </c:numCache>
            </c:numRef>
          </c:val>
          <c:smooth val="0"/>
          <c:extLst>
            <c:ext xmlns:c16="http://schemas.microsoft.com/office/drawing/2014/chart" uri="{C3380CC4-5D6E-409C-BE32-E72D297353CC}">
              <c16:uniqueId val="{0000000B-7CF1-42EA-8B01-C1F590EED6F5}"/>
            </c:ext>
          </c:extLst>
        </c:ser>
        <c:dLbls>
          <c:dLblPos val="t"/>
          <c:showLegendKey val="0"/>
          <c:showVal val="1"/>
          <c:showCatName val="0"/>
          <c:showSerName val="0"/>
          <c:showPercent val="0"/>
          <c:showBubbleSize val="0"/>
        </c:dLbls>
        <c:marker val="1"/>
        <c:smooth val="0"/>
        <c:axId val="413008880"/>
        <c:axId val="413009272"/>
        <c:extLst/>
      </c:lineChart>
      <c:catAx>
        <c:axId val="413008880"/>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000" b="1" i="0" u="none" strike="noStrike" kern="1200" baseline="0">
                    <a:solidFill>
                      <a:sysClr val="windowText" lastClr="000000"/>
                    </a:solidFill>
                    <a:latin typeface="+mn-lt"/>
                    <a:ea typeface="+mn-ea"/>
                    <a:cs typeface="+mn-cs"/>
                  </a:defRPr>
                </a:pPr>
                <a:r>
                  <a:rPr lang="es-MX"/>
                  <a:t>Plazo</a:t>
                </a:r>
              </a:p>
            </c:rich>
          </c:tx>
          <c:overlay val="0"/>
          <c:spPr>
            <a:noFill/>
            <a:ln>
              <a:noFill/>
            </a:ln>
            <a:effectLst/>
          </c:spPr>
          <c:txPr>
            <a:bodyPr rot="0" spcFirstLastPara="1" vertOverflow="ellipsis" vert="horz" wrap="square" anchor="ctr" anchorCtr="1"/>
            <a:lstStyle/>
            <a:p>
              <a:pPr>
                <a:defRPr sz="1000" b="1" i="0" u="none" strike="noStrike" kern="1200" baseline="0">
                  <a:solidFill>
                    <a:sysClr val="windowText" lastClr="000000"/>
                  </a:solidFill>
                  <a:latin typeface="+mn-lt"/>
                  <a:ea typeface="+mn-ea"/>
                  <a:cs typeface="+mn-cs"/>
                </a:defRPr>
              </a:pPr>
              <a:endParaRPr lang="en-US"/>
            </a:p>
          </c:txPr>
        </c:title>
        <c:numFmt formatCode="0.0" sourceLinked="1"/>
        <c:majorTickMark val="none"/>
        <c:minorTickMark val="none"/>
        <c:tickLblPos val="nextTo"/>
        <c:spPr>
          <a:noFill/>
          <a:ln w="22225" cap="flat" cmpd="sng" algn="ctr">
            <a:solidFill>
              <a:schemeClr val="tx1"/>
            </a:solidFill>
            <a:round/>
          </a:ln>
          <a:effectLst/>
        </c:spPr>
        <c:txPr>
          <a:bodyPr rot="-60000000" spcFirstLastPara="1" vertOverflow="ellipsis" vert="horz" wrap="square" anchor="ctr" anchorCtr="1"/>
          <a:lstStyle/>
          <a:p>
            <a:pPr>
              <a:defRPr sz="1400" b="1" i="0" u="none" strike="noStrike" kern="1200" baseline="0">
                <a:solidFill>
                  <a:sysClr val="windowText" lastClr="000000"/>
                </a:solidFill>
                <a:latin typeface="+mn-lt"/>
                <a:ea typeface="+mn-ea"/>
                <a:cs typeface="+mn-cs"/>
              </a:defRPr>
            </a:pPr>
            <a:endParaRPr lang="en-US"/>
          </a:p>
        </c:txPr>
        <c:crossAx val="413009272"/>
        <c:crosses val="autoZero"/>
        <c:auto val="1"/>
        <c:lblAlgn val="ctr"/>
        <c:lblOffset val="100"/>
        <c:noMultiLvlLbl val="0"/>
      </c:catAx>
      <c:valAx>
        <c:axId val="413009272"/>
        <c:scaling>
          <c:orientation val="minMax"/>
          <c:max val="4.5999999999999996"/>
          <c:min val="2.2000000000000002"/>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1" i="0" u="none" strike="noStrike" kern="1200" baseline="0">
                    <a:solidFill>
                      <a:sysClr val="windowText" lastClr="000000"/>
                    </a:solidFill>
                    <a:latin typeface="+mn-lt"/>
                    <a:ea typeface="+mn-ea"/>
                    <a:cs typeface="+mn-cs"/>
                  </a:defRPr>
                </a:pPr>
                <a:r>
                  <a:rPr lang="es-MX"/>
                  <a:t>Rendimiento</a:t>
                </a:r>
              </a:p>
            </c:rich>
          </c:tx>
          <c:overlay val="0"/>
          <c:spPr>
            <a:noFill/>
            <a:ln>
              <a:noFill/>
            </a:ln>
            <a:effectLst/>
          </c:spPr>
          <c:txPr>
            <a:bodyPr rot="-5400000" spcFirstLastPara="1" vertOverflow="ellipsis" vert="horz" wrap="square" anchor="ctr" anchorCtr="1"/>
            <a:lstStyle/>
            <a:p>
              <a:pPr>
                <a:defRPr sz="1000" b="1" i="0" u="none" strike="noStrike" kern="1200" baseline="0">
                  <a:solidFill>
                    <a:sysClr val="windowText" lastClr="000000"/>
                  </a:solidFill>
                  <a:latin typeface="+mn-lt"/>
                  <a:ea typeface="+mn-ea"/>
                  <a:cs typeface="+mn-cs"/>
                </a:defRPr>
              </a:pPr>
              <a:endParaRPr lang="en-US"/>
            </a:p>
          </c:txPr>
        </c:title>
        <c:numFmt formatCode="0.00" sourceLinked="1"/>
        <c:majorTickMark val="none"/>
        <c:minorTickMark val="none"/>
        <c:tickLblPos val="nextTo"/>
        <c:spPr>
          <a:noFill/>
          <a:ln w="22225">
            <a:solidFill>
              <a:schemeClr val="tx1"/>
            </a:solidFill>
          </a:ln>
          <a:effectLst/>
        </c:spPr>
        <c:txPr>
          <a:bodyPr rot="-60000000" spcFirstLastPara="1" vertOverflow="ellipsis" vert="horz" wrap="square" anchor="ctr" anchorCtr="1"/>
          <a:lstStyle/>
          <a:p>
            <a:pPr>
              <a:defRPr sz="1400" b="1" i="0" u="none" strike="noStrike" kern="1200" baseline="0">
                <a:solidFill>
                  <a:sysClr val="windowText" lastClr="000000"/>
                </a:solidFill>
                <a:latin typeface="+mn-lt"/>
                <a:ea typeface="+mn-ea"/>
                <a:cs typeface="+mn-cs"/>
              </a:defRPr>
            </a:pPr>
            <a:endParaRPr lang="en-US"/>
          </a:p>
        </c:txPr>
        <c:crossAx val="413008880"/>
        <c:crosses val="autoZero"/>
        <c:crossBetween val="between"/>
      </c:valAx>
      <c:spPr>
        <a:noFill/>
        <a:ln>
          <a:noFill/>
        </a:ln>
        <a:effectLst/>
      </c:spPr>
    </c:plotArea>
    <c:legend>
      <c:legendPos val="b"/>
      <c:layout>
        <c:manualLayout>
          <c:xMode val="edge"/>
          <c:yMode val="edge"/>
          <c:x val="0.39537707786526677"/>
          <c:y val="0.73639577559789915"/>
          <c:w val="0.5731346237970254"/>
          <c:h val="5.4963566722334385E-2"/>
        </c:manualLayout>
      </c:layout>
      <c:overlay val="0"/>
      <c:spPr>
        <a:noFill/>
        <a:ln>
          <a:noFill/>
        </a:ln>
        <a:effectLst/>
      </c:spPr>
      <c:txPr>
        <a:bodyPr rot="0" spcFirstLastPara="1" vertOverflow="ellipsis" vert="horz" wrap="square" anchor="ctr" anchorCtr="1"/>
        <a:lstStyle/>
        <a:p>
          <a:pPr>
            <a:defRPr sz="1400" b="1" i="0" u="none" strike="noStrike" kern="1200" baseline="0">
              <a:solidFill>
                <a:sysClr val="windowText" lastClr="000000"/>
              </a:solidFill>
              <a:latin typeface="+mn-lt"/>
              <a:ea typeface="+mn-ea"/>
              <a:cs typeface="+mn-cs"/>
            </a:defRPr>
          </a:pPr>
          <a:endParaRPr lang="en-US"/>
        </a:p>
      </c:txPr>
    </c:legend>
    <c:plotVisOnly val="1"/>
    <c:dispBlanksAs val="gap"/>
    <c:showDLblsOverMax val="0"/>
  </c:chart>
  <c:spPr>
    <a:noFill/>
    <a:ln w="9525" cap="flat" cmpd="sng" algn="ctr">
      <a:noFill/>
      <a:round/>
    </a:ln>
    <a:effectLst/>
  </c:spPr>
  <c:txPr>
    <a:bodyPr/>
    <a:lstStyle/>
    <a:p>
      <a:pPr>
        <a:defRPr b="1">
          <a:solidFill>
            <a:sysClr val="windowText" lastClr="000000"/>
          </a:solidFill>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ysClr val="windowText" lastClr="000000"/>
                </a:solidFill>
                <a:latin typeface="Century Gothic" panose="020B0502020202020204" pitchFamily="34" charset="0"/>
                <a:ea typeface="+mn-ea"/>
                <a:cs typeface="+mn-cs"/>
              </a:defRPr>
            </a:pPr>
            <a:r>
              <a:rPr lang="es-MX" sz="1400" b="1">
                <a:solidFill>
                  <a:sysClr val="windowText" lastClr="000000"/>
                </a:solidFill>
                <a:latin typeface="Century Gothic" panose="020B0502020202020204" pitchFamily="34" charset="0"/>
              </a:rPr>
              <a:t>Rendimiento Acumulado 2018</a:t>
            </a:r>
            <a:r>
              <a:rPr lang="es-MX" sz="1400" b="1" baseline="0">
                <a:solidFill>
                  <a:sysClr val="windowText" lastClr="000000"/>
                </a:solidFill>
                <a:latin typeface="Century Gothic" panose="020B0502020202020204" pitchFamily="34" charset="0"/>
              </a:rPr>
              <a:t> (RV FANVIT y otros mercados) </a:t>
            </a:r>
            <a:endParaRPr lang="es-MX" sz="1400" b="1">
              <a:solidFill>
                <a:sysClr val="windowText" lastClr="000000"/>
              </a:solidFill>
              <a:latin typeface="Century Gothic" panose="020B0502020202020204" pitchFamily="34" charset="0"/>
            </a:endParaRPr>
          </a:p>
        </c:rich>
      </c:tx>
      <c:layout>
        <c:manualLayout>
          <c:xMode val="edge"/>
          <c:yMode val="edge"/>
          <c:x val="0.24803317706795555"/>
          <c:y val="2.0767744259129119E-2"/>
        </c:manualLayout>
      </c:layout>
      <c:overlay val="0"/>
      <c:spPr>
        <a:noFill/>
        <a:ln>
          <a:noFill/>
        </a:ln>
        <a:effectLst/>
      </c:spPr>
      <c:txPr>
        <a:bodyPr rot="0" spcFirstLastPara="1" vertOverflow="ellipsis" vert="horz" wrap="square" anchor="ctr" anchorCtr="1"/>
        <a:lstStyle/>
        <a:p>
          <a:pPr>
            <a:defRPr sz="1400" b="1" i="0" u="none" strike="noStrike" kern="1200" spc="0" baseline="0">
              <a:solidFill>
                <a:sysClr val="windowText" lastClr="000000"/>
              </a:solidFill>
              <a:latin typeface="Century Gothic" panose="020B0502020202020204" pitchFamily="34" charset="0"/>
              <a:ea typeface="+mn-ea"/>
              <a:cs typeface="+mn-cs"/>
            </a:defRPr>
          </a:pPr>
          <a:endParaRPr lang="en-US"/>
        </a:p>
      </c:txPr>
    </c:title>
    <c:autoTitleDeleted val="0"/>
    <c:plotArea>
      <c:layout>
        <c:manualLayout>
          <c:layoutTarget val="inner"/>
          <c:xMode val="edge"/>
          <c:yMode val="edge"/>
          <c:x val="4.8238201619314074E-2"/>
          <c:y val="0.20100600915497766"/>
          <c:w val="0.93606070758758309"/>
          <c:h val="0.63646963064893891"/>
        </c:manualLayout>
      </c:layout>
      <c:barChart>
        <c:barDir val="col"/>
        <c:grouping val="stacked"/>
        <c:varyColors val="0"/>
        <c:ser>
          <c:idx val="0"/>
          <c:order val="0"/>
          <c:tx>
            <c:strRef>
              <c:f>Resumen!$AA$7</c:f>
              <c:strCache>
                <c:ptCount val="1"/>
                <c:pt idx="0">
                  <c:v>México</c:v>
                </c:pt>
              </c:strCache>
            </c:strRef>
          </c:tx>
          <c:spPr>
            <a:solidFill>
              <a:srgbClr val="00B050"/>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0-602A-4CF3-B3BA-26CA67190C36}"/>
                </c:ext>
              </c:extLst>
            </c:dLbl>
            <c:dLbl>
              <c:idx val="2"/>
              <c:layout>
                <c:manualLayout>
                  <c:x val="0"/>
                  <c:y val="-0.25721972467019127"/>
                </c:manualLayout>
              </c:layout>
              <c:spPr>
                <a:noFill/>
                <a:ln>
                  <a:noFill/>
                </a:ln>
                <a:effectLst/>
              </c:spPr>
              <c:txPr>
                <a:bodyPr rot="0" spcFirstLastPara="1" vertOverflow="ellipsis" vert="horz" wrap="square" lIns="38100" tIns="19050" rIns="38100" bIns="19050" anchor="ctr" anchorCtr="1">
                  <a:noAutofit/>
                </a:bodyPr>
                <a:lstStyle/>
                <a:p>
                  <a:pPr>
                    <a:defRPr sz="1000" b="1" i="0" u="none" strike="noStrike" kern="1200" baseline="0">
                      <a:solidFill>
                        <a:sysClr val="windowText" lastClr="000000"/>
                      </a:solidFill>
                      <a:latin typeface="Century Gothic" panose="020B0502020202020204" pitchFamily="34" charset="0"/>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5.4811080586831921E-2"/>
                      <c:h val="4.2750091041931088E-2"/>
                    </c:manualLayout>
                  </c15:layout>
                </c:ext>
                <c:ext xmlns:c16="http://schemas.microsoft.com/office/drawing/2014/chart" uri="{C3380CC4-5D6E-409C-BE32-E72D297353CC}">
                  <c16:uniqueId val="{00000000-EC3C-4F6D-A3A9-B1F86DE86A4D}"/>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ysClr val="windowText" lastClr="000000"/>
                    </a:solidFill>
                    <a:latin typeface="Century Gothic" panose="020B05020202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Resumen!$AC$6:$AI$6</c:f>
              <c:strCache>
                <c:ptCount val="7"/>
                <c:pt idx="0">
                  <c:v>RV FANVIT sin tipo de cambio</c:v>
                </c:pt>
                <c:pt idx="1">
                  <c:v>NIKKEI Index           (Japón)</c:v>
                </c:pt>
                <c:pt idx="2">
                  <c:v>Mexbol Index</c:v>
                </c:pt>
                <c:pt idx="3">
                  <c:v>Euro Stoxx 50 (Europa)</c:v>
                </c:pt>
                <c:pt idx="4">
                  <c:v>Dow Jones             (Estados Unidos)</c:v>
                </c:pt>
                <c:pt idx="5">
                  <c:v>SPX Index              (Estados Unidos)</c:v>
                </c:pt>
                <c:pt idx="6">
                  <c:v>Tipo de Cambio             Peso-Dólar</c:v>
                </c:pt>
              </c:strCache>
            </c:strRef>
          </c:cat>
          <c:val>
            <c:numRef>
              <c:f>Resumen!$AC$7:$AI$7</c:f>
              <c:numCache>
                <c:formatCode>General</c:formatCode>
                <c:ptCount val="7"/>
                <c:pt idx="0" formatCode="0.00%">
                  <c:v>-9.5866526407639534E-3</c:v>
                </c:pt>
                <c:pt idx="2" formatCode="0.00%">
                  <c:v>-6.5436287165364315E-2</c:v>
                </c:pt>
              </c:numCache>
            </c:numRef>
          </c:val>
          <c:extLst>
            <c:ext xmlns:c16="http://schemas.microsoft.com/office/drawing/2014/chart" uri="{C3380CC4-5D6E-409C-BE32-E72D297353CC}">
              <c16:uniqueId val="{00000002-602A-4CF3-B3BA-26CA67190C36}"/>
            </c:ext>
          </c:extLst>
        </c:ser>
        <c:ser>
          <c:idx val="1"/>
          <c:order val="1"/>
          <c:tx>
            <c:strRef>
              <c:f>Resumen!$AA$8</c:f>
              <c:strCache>
                <c:ptCount val="1"/>
                <c:pt idx="0">
                  <c:v>Estados Unidos</c:v>
                </c:pt>
              </c:strCache>
            </c:strRef>
          </c:tx>
          <c:spPr>
            <a:solidFill>
              <a:srgbClr val="0070C0"/>
            </a:solidFill>
            <a:ln>
              <a:noFill/>
            </a:ln>
            <a:effectLst/>
          </c:spPr>
          <c:invertIfNegative val="0"/>
          <c:dLbls>
            <c:delete val="1"/>
          </c:dLbls>
          <c:cat>
            <c:strRef>
              <c:f>Resumen!$AC$6:$AI$6</c:f>
              <c:strCache>
                <c:ptCount val="7"/>
                <c:pt idx="0">
                  <c:v>RV FANVIT sin tipo de cambio</c:v>
                </c:pt>
                <c:pt idx="1">
                  <c:v>NIKKEI Index           (Japón)</c:v>
                </c:pt>
                <c:pt idx="2">
                  <c:v>Mexbol Index</c:v>
                </c:pt>
                <c:pt idx="3">
                  <c:v>Euro Stoxx 50 (Europa)</c:v>
                </c:pt>
                <c:pt idx="4">
                  <c:v>Dow Jones             (Estados Unidos)</c:v>
                </c:pt>
                <c:pt idx="5">
                  <c:v>SPX Index              (Estados Unidos)</c:v>
                </c:pt>
                <c:pt idx="6">
                  <c:v>Tipo de Cambio             Peso-Dólar</c:v>
                </c:pt>
              </c:strCache>
            </c:strRef>
          </c:cat>
          <c:val>
            <c:numRef>
              <c:f>Resumen!$AC$8:$AI$8</c:f>
              <c:numCache>
                <c:formatCode>General</c:formatCode>
                <c:ptCount val="7"/>
                <c:pt idx="0" formatCode="0.00%">
                  <c:v>-1.1165310855686164E-2</c:v>
                </c:pt>
                <c:pt idx="4" formatCode="0.00%">
                  <c:v>-3.5227648768852871E-2</c:v>
                </c:pt>
                <c:pt idx="5" formatCode="0.00%">
                  <c:v>-2.5661932742621407E-2</c:v>
                </c:pt>
              </c:numCache>
            </c:numRef>
          </c:val>
          <c:extLst>
            <c:ext xmlns:c16="http://schemas.microsoft.com/office/drawing/2014/chart" uri="{C3380CC4-5D6E-409C-BE32-E72D297353CC}">
              <c16:uniqueId val="{00000003-602A-4CF3-B3BA-26CA67190C36}"/>
            </c:ext>
          </c:extLst>
        </c:ser>
        <c:ser>
          <c:idx val="2"/>
          <c:order val="2"/>
          <c:tx>
            <c:strRef>
              <c:f>Resumen!$AA$9</c:f>
              <c:strCache>
                <c:ptCount val="1"/>
                <c:pt idx="0">
                  <c:v>Europa</c:v>
                </c:pt>
              </c:strCache>
            </c:strRef>
          </c:tx>
          <c:spPr>
            <a:solidFill>
              <a:schemeClr val="bg1">
                <a:lumMod val="65000"/>
              </a:schemeClr>
            </a:solidFill>
            <a:ln>
              <a:noFill/>
            </a:ln>
            <a:effectLst/>
          </c:spPr>
          <c:invertIfNegative val="0"/>
          <c:dLbls>
            <c:delete val="1"/>
          </c:dLbls>
          <c:cat>
            <c:strRef>
              <c:f>Resumen!$AC$6:$AI$6</c:f>
              <c:strCache>
                <c:ptCount val="7"/>
                <c:pt idx="0">
                  <c:v>RV FANVIT sin tipo de cambio</c:v>
                </c:pt>
                <c:pt idx="1">
                  <c:v>NIKKEI Index           (Japón)</c:v>
                </c:pt>
                <c:pt idx="2">
                  <c:v>Mexbol Index</c:v>
                </c:pt>
                <c:pt idx="3">
                  <c:v>Euro Stoxx 50 (Europa)</c:v>
                </c:pt>
                <c:pt idx="4">
                  <c:v>Dow Jones             (Estados Unidos)</c:v>
                </c:pt>
                <c:pt idx="5">
                  <c:v>SPX Index              (Estados Unidos)</c:v>
                </c:pt>
                <c:pt idx="6">
                  <c:v>Tipo de Cambio             Peso-Dólar</c:v>
                </c:pt>
              </c:strCache>
            </c:strRef>
          </c:cat>
          <c:val>
            <c:numRef>
              <c:f>Resumen!$AC$9:$AI$9</c:f>
              <c:numCache>
                <c:formatCode>General</c:formatCode>
                <c:ptCount val="7"/>
                <c:pt idx="0" formatCode="0.00%">
                  <c:v>-3.8076110590941899E-3</c:v>
                </c:pt>
                <c:pt idx="3" formatCode="0.00%">
                  <c:v>-4.9289946232262905E-2</c:v>
                </c:pt>
              </c:numCache>
            </c:numRef>
          </c:val>
          <c:extLst>
            <c:ext xmlns:c16="http://schemas.microsoft.com/office/drawing/2014/chart" uri="{C3380CC4-5D6E-409C-BE32-E72D297353CC}">
              <c16:uniqueId val="{00000004-602A-4CF3-B3BA-26CA67190C36}"/>
            </c:ext>
          </c:extLst>
        </c:ser>
        <c:ser>
          <c:idx val="3"/>
          <c:order val="3"/>
          <c:tx>
            <c:strRef>
              <c:f>Resumen!$AA$10</c:f>
              <c:strCache>
                <c:ptCount val="1"/>
                <c:pt idx="0">
                  <c:v>Asia</c:v>
                </c:pt>
              </c:strCache>
            </c:strRef>
          </c:tx>
          <c:spPr>
            <a:solidFill>
              <a:srgbClr val="C00000"/>
            </a:solidFill>
            <a:ln>
              <a:noFill/>
            </a:ln>
            <a:effectLst/>
          </c:spPr>
          <c:invertIfNegative val="0"/>
          <c:dLbls>
            <c:delete val="1"/>
          </c:dLbls>
          <c:cat>
            <c:strRef>
              <c:f>Resumen!$AC$6:$AI$6</c:f>
              <c:strCache>
                <c:ptCount val="7"/>
                <c:pt idx="0">
                  <c:v>RV FANVIT sin tipo de cambio</c:v>
                </c:pt>
                <c:pt idx="1">
                  <c:v>NIKKEI Index           (Japón)</c:v>
                </c:pt>
                <c:pt idx="2">
                  <c:v>Mexbol Index</c:v>
                </c:pt>
                <c:pt idx="3">
                  <c:v>Euro Stoxx 50 (Europa)</c:v>
                </c:pt>
                <c:pt idx="4">
                  <c:v>Dow Jones             (Estados Unidos)</c:v>
                </c:pt>
                <c:pt idx="5">
                  <c:v>SPX Index              (Estados Unidos)</c:v>
                </c:pt>
                <c:pt idx="6">
                  <c:v>Tipo de Cambio             Peso-Dólar</c:v>
                </c:pt>
              </c:strCache>
            </c:strRef>
          </c:cat>
          <c:val>
            <c:numRef>
              <c:f>Resumen!$AC$10:$AI$10</c:f>
              <c:numCache>
                <c:formatCode>0.00%</c:formatCode>
                <c:ptCount val="7"/>
                <c:pt idx="0">
                  <c:v>-9.2928726213293029E-3</c:v>
                </c:pt>
                <c:pt idx="1">
                  <c:v>-7.6153506224922896E-2</c:v>
                </c:pt>
              </c:numCache>
            </c:numRef>
          </c:val>
          <c:extLst>
            <c:ext xmlns:c16="http://schemas.microsoft.com/office/drawing/2014/chart" uri="{C3380CC4-5D6E-409C-BE32-E72D297353CC}">
              <c16:uniqueId val="{00000005-602A-4CF3-B3BA-26CA67190C36}"/>
            </c:ext>
          </c:extLst>
        </c:ser>
        <c:ser>
          <c:idx val="4"/>
          <c:order val="4"/>
          <c:tx>
            <c:strRef>
              <c:f>Resumen!$AA$11</c:f>
              <c:strCache>
                <c:ptCount val="1"/>
                <c:pt idx="0">
                  <c:v>Otros</c:v>
                </c:pt>
              </c:strCache>
            </c:strRef>
          </c:tx>
          <c:spPr>
            <a:solidFill>
              <a:srgbClr val="92D050"/>
            </a:solidFill>
            <a:ln>
              <a:noFill/>
            </a:ln>
            <a:effectLst/>
          </c:spPr>
          <c:invertIfNegative val="0"/>
          <c:dLbls>
            <c:delete val="1"/>
          </c:dLbls>
          <c:cat>
            <c:strRef>
              <c:f>Resumen!$AC$6:$AI$6</c:f>
              <c:strCache>
                <c:ptCount val="7"/>
                <c:pt idx="0">
                  <c:v>RV FANVIT sin tipo de cambio</c:v>
                </c:pt>
                <c:pt idx="1">
                  <c:v>NIKKEI Index           (Japón)</c:v>
                </c:pt>
                <c:pt idx="2">
                  <c:v>Mexbol Index</c:v>
                </c:pt>
                <c:pt idx="3">
                  <c:v>Euro Stoxx 50 (Europa)</c:v>
                </c:pt>
                <c:pt idx="4">
                  <c:v>Dow Jones             (Estados Unidos)</c:v>
                </c:pt>
                <c:pt idx="5">
                  <c:v>SPX Index              (Estados Unidos)</c:v>
                </c:pt>
                <c:pt idx="6">
                  <c:v>Tipo de Cambio             Peso-Dólar</c:v>
                </c:pt>
              </c:strCache>
            </c:strRef>
          </c:cat>
          <c:val>
            <c:numRef>
              <c:f>Resumen!$AC$11:$AI$11</c:f>
              <c:numCache>
                <c:formatCode>General</c:formatCode>
                <c:ptCount val="7"/>
                <c:pt idx="0" formatCode="0.00%">
                  <c:v>-7.48908405777983E-4</c:v>
                </c:pt>
                <c:pt idx="6" formatCode="0.00%">
                  <c:v>-6.8889567119385431E-2</c:v>
                </c:pt>
              </c:numCache>
            </c:numRef>
          </c:val>
          <c:extLst>
            <c:ext xmlns:c16="http://schemas.microsoft.com/office/drawing/2014/chart" uri="{C3380CC4-5D6E-409C-BE32-E72D297353CC}">
              <c16:uniqueId val="{00000006-602A-4CF3-B3BA-26CA67190C36}"/>
            </c:ext>
          </c:extLst>
        </c:ser>
        <c:dLbls>
          <c:showLegendKey val="0"/>
          <c:showVal val="1"/>
          <c:showCatName val="0"/>
          <c:showSerName val="0"/>
          <c:showPercent val="0"/>
          <c:showBubbleSize val="0"/>
        </c:dLbls>
        <c:gapWidth val="150"/>
        <c:overlap val="100"/>
        <c:axId val="413010840"/>
        <c:axId val="413011232"/>
      </c:barChart>
      <c:lineChart>
        <c:grouping val="standard"/>
        <c:varyColors val="0"/>
        <c:ser>
          <c:idx val="5"/>
          <c:order val="5"/>
          <c:spPr>
            <a:ln w="28575" cap="rnd">
              <a:noFill/>
              <a:round/>
            </a:ln>
            <a:effectLst/>
          </c:spPr>
          <c:marker>
            <c:symbol val="none"/>
          </c:marker>
          <c:dLbls>
            <c:dLbl>
              <c:idx val="0"/>
              <c:layout>
                <c:manualLayout>
                  <c:x val="-4.1595864712568334E-2"/>
                  <c:y val="3.8291195013594015E-2"/>
                </c:manualLayout>
              </c:layout>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rgbClr val="C00000"/>
                      </a:solidFill>
                      <a:latin typeface="Century Gothic" panose="020B0502020202020204" pitchFamily="34" charset="0"/>
                      <a:ea typeface="+mn-ea"/>
                      <a:cs typeface="+mn-cs"/>
                    </a:defRPr>
                  </a:pPr>
                  <a:endParaRPr lang="en-U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EC3C-4F6D-A3A9-B1F86DE86A4D}"/>
                </c:ext>
              </c:extLst>
            </c:dLbl>
            <c:dLbl>
              <c:idx val="1"/>
              <c:layout>
                <c:manualLayout>
                  <c:x val="-3.8110829470531571E-2"/>
                  <c:y val="3.506599968611472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602A-4CF3-B3BA-26CA67190C36}"/>
                </c:ext>
              </c:extLst>
            </c:dLbl>
            <c:dLbl>
              <c:idx val="2"/>
              <c:delete val="1"/>
              <c:extLst>
                <c:ext xmlns:c15="http://schemas.microsoft.com/office/drawing/2012/chart" uri="{CE6537A1-D6FC-4f65-9D91-7224C49458BB}"/>
                <c:ext xmlns:c16="http://schemas.microsoft.com/office/drawing/2014/chart" uri="{C3380CC4-5D6E-409C-BE32-E72D297353CC}">
                  <c16:uniqueId val="{00000009-602A-4CF3-B3BA-26CA67190C36}"/>
                </c:ext>
              </c:extLst>
            </c:dLbl>
            <c:dLbl>
              <c:idx val="3"/>
              <c:layout>
                <c:manualLayout>
                  <c:x val="-3.5256085689967409E-2"/>
                  <c:y val="3.184080435863551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602A-4CF3-B3BA-26CA67190C36}"/>
                </c:ext>
              </c:extLst>
            </c:dLbl>
            <c:dLbl>
              <c:idx val="4"/>
              <c:layout>
                <c:manualLayout>
                  <c:x val="-3.8110829470531571E-2"/>
                  <c:y val="2.861560903115640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602A-4CF3-B3BA-26CA67190C36}"/>
                </c:ext>
              </c:extLst>
            </c:dLbl>
            <c:dLbl>
              <c:idx val="5"/>
              <c:layout>
                <c:manualLayout>
                  <c:x val="-3.5709472950234959E-2"/>
                  <c:y val="9.611091283638728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602A-4CF3-B3BA-26CA67190C36}"/>
                </c:ext>
              </c:extLst>
            </c:dLbl>
            <c:dLbl>
              <c:idx val="6"/>
              <c:layout>
                <c:manualLayout>
                  <c:x val="-3.5728559532773541E-2"/>
                  <c:y val="2.861560903115640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602A-4CF3-B3BA-26CA67190C36}"/>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ysClr val="windowText" lastClr="000000"/>
                    </a:solidFill>
                    <a:latin typeface="Century Gothic" panose="020B05020202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Resumen!$AD$6:$AI$6</c:f>
              <c:strCache>
                <c:ptCount val="6"/>
                <c:pt idx="0">
                  <c:v>NIKKEI Index           (Japón)</c:v>
                </c:pt>
                <c:pt idx="1">
                  <c:v>Mexbol Index</c:v>
                </c:pt>
                <c:pt idx="2">
                  <c:v>Euro Stoxx 50 (Europa)</c:v>
                </c:pt>
                <c:pt idx="3">
                  <c:v>Dow Jones             (Estados Unidos)</c:v>
                </c:pt>
                <c:pt idx="4">
                  <c:v>SPX Index              (Estados Unidos)</c:v>
                </c:pt>
                <c:pt idx="5">
                  <c:v>Tipo de Cambio             Peso-Dólar</c:v>
                </c:pt>
              </c:strCache>
            </c:strRef>
          </c:cat>
          <c:val>
            <c:numRef>
              <c:f>Resumen!$AC$12:$AI$12</c:f>
              <c:numCache>
                <c:formatCode>0.00%</c:formatCode>
                <c:ptCount val="7"/>
                <c:pt idx="0">
                  <c:v>-3.4601355582651587E-2</c:v>
                </c:pt>
                <c:pt idx="1">
                  <c:v>-7.6153506224922896E-2</c:v>
                </c:pt>
                <c:pt idx="2">
                  <c:v>-6.5436287165364315E-2</c:v>
                </c:pt>
                <c:pt idx="3">
                  <c:v>-4.9289946232262905E-2</c:v>
                </c:pt>
                <c:pt idx="4">
                  <c:v>-3.5227648768852871E-2</c:v>
                </c:pt>
                <c:pt idx="5">
                  <c:v>-2.5661932742621407E-2</c:v>
                </c:pt>
                <c:pt idx="6">
                  <c:v>-6.8889567119385431E-2</c:v>
                </c:pt>
              </c:numCache>
            </c:numRef>
          </c:val>
          <c:smooth val="0"/>
          <c:extLst>
            <c:ext xmlns:c16="http://schemas.microsoft.com/office/drawing/2014/chart" uri="{C3380CC4-5D6E-409C-BE32-E72D297353CC}">
              <c16:uniqueId val="{0000000E-602A-4CF3-B3BA-26CA67190C36}"/>
            </c:ext>
          </c:extLst>
        </c:ser>
        <c:dLbls>
          <c:showLegendKey val="0"/>
          <c:showVal val="1"/>
          <c:showCatName val="0"/>
          <c:showSerName val="0"/>
          <c:showPercent val="0"/>
          <c:showBubbleSize val="0"/>
        </c:dLbls>
        <c:marker val="1"/>
        <c:smooth val="0"/>
        <c:axId val="413010840"/>
        <c:axId val="413011232"/>
      </c:lineChart>
      <c:catAx>
        <c:axId val="413010840"/>
        <c:scaling>
          <c:orientation val="minMax"/>
        </c:scaling>
        <c:delete val="0"/>
        <c:axPos val="b"/>
        <c:numFmt formatCode="General" sourceLinked="1"/>
        <c:majorTickMark val="none"/>
        <c:minorTickMark val="none"/>
        <c:tickLblPos val="low"/>
        <c:spPr>
          <a:noFill/>
          <a:ln w="19050" cap="flat" cmpd="sng" algn="ctr">
            <a:solidFill>
              <a:schemeClr val="tx1"/>
            </a:solidFill>
            <a:round/>
          </a:ln>
          <a:effectLst/>
        </c:spPr>
        <c:txPr>
          <a:bodyPr rot="-60000000" spcFirstLastPara="1" vertOverflow="ellipsis" vert="horz" wrap="square" anchor="ctr" anchorCtr="1"/>
          <a:lstStyle/>
          <a:p>
            <a:pPr>
              <a:defRPr sz="1200" b="1" i="0" u="none" strike="noStrike" kern="1200" baseline="0">
                <a:solidFill>
                  <a:sysClr val="windowText" lastClr="000000"/>
                </a:solidFill>
                <a:latin typeface="Century Gothic" panose="020B0502020202020204" pitchFamily="34" charset="0"/>
                <a:ea typeface="+mn-ea"/>
                <a:cs typeface="+mn-cs"/>
              </a:defRPr>
            </a:pPr>
            <a:endParaRPr lang="en-US"/>
          </a:p>
        </c:txPr>
        <c:crossAx val="413011232"/>
        <c:crosses val="autoZero"/>
        <c:auto val="1"/>
        <c:lblAlgn val="ctr"/>
        <c:lblOffset val="100"/>
        <c:noMultiLvlLbl val="0"/>
      </c:catAx>
      <c:valAx>
        <c:axId val="413011232"/>
        <c:scaling>
          <c:orientation val="minMax"/>
          <c:max val="1.0000000000000002E-2"/>
          <c:min val="-9.0000000000000024E-2"/>
        </c:scaling>
        <c:delete val="0"/>
        <c:axPos val="l"/>
        <c:majorGridlines>
          <c:spPr>
            <a:ln w="9525" cap="flat" cmpd="sng" algn="ctr">
              <a:solidFill>
                <a:schemeClr val="tx1">
                  <a:lumMod val="15000"/>
                  <a:lumOff val="85000"/>
                </a:schemeClr>
              </a:solidFill>
              <a:round/>
            </a:ln>
            <a:effectLst/>
          </c:spPr>
        </c:majorGridlines>
        <c:numFmt formatCode="0.0%" sourceLinked="0"/>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Century Gothic" panose="020B0502020202020204" pitchFamily="34" charset="0"/>
                <a:ea typeface="+mn-ea"/>
                <a:cs typeface="+mn-cs"/>
              </a:defRPr>
            </a:pPr>
            <a:endParaRPr lang="en-US"/>
          </a:p>
        </c:txPr>
        <c:crossAx val="41301084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a:pPr>
      <a:endParaRPr lang="en-US"/>
    </a:p>
  </c:txPr>
  <c:externalData r:id="rId3">
    <c:autoUpdate val="0"/>
  </c:externalData>
  <c:userShapes r:id="rId4"/>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500" b="1" i="0" u="none" strike="noStrike" kern="1200" baseline="0">
                <a:solidFill>
                  <a:schemeClr val="tx1"/>
                </a:solidFill>
                <a:latin typeface="+mn-lt"/>
                <a:ea typeface="+mn-ea"/>
                <a:cs typeface="+mn-cs"/>
              </a:defRPr>
            </a:pPr>
            <a:r>
              <a:rPr lang="es-MX" sz="1200" dirty="0">
                <a:solidFill>
                  <a:schemeClr val="tx1"/>
                </a:solidFill>
              </a:rPr>
              <a:t>Composición Renta variable FANVIT (regiones)</a:t>
            </a:r>
          </a:p>
        </c:rich>
      </c:tx>
      <c:overlay val="0"/>
      <c:spPr>
        <a:noFill/>
        <a:ln>
          <a:noFill/>
        </a:ln>
        <a:effectLst/>
      </c:spPr>
      <c:txPr>
        <a:bodyPr rot="0" spcFirstLastPara="1" vertOverflow="ellipsis" vert="horz" wrap="square" anchor="ctr" anchorCtr="1"/>
        <a:lstStyle/>
        <a:p>
          <a:pPr>
            <a:defRPr sz="1500" b="1" i="0" u="none" strike="noStrike" kern="1200" baseline="0">
              <a:solidFill>
                <a:schemeClr val="tx1"/>
              </a:solidFill>
              <a:latin typeface="+mn-lt"/>
              <a:ea typeface="+mn-ea"/>
              <a:cs typeface="+mn-cs"/>
            </a:defRPr>
          </a:pPr>
          <a:endParaRPr lang="en-US"/>
        </a:p>
      </c:txPr>
    </c:title>
    <c:autoTitleDeleted val="0"/>
    <c:plotArea>
      <c:layout>
        <c:manualLayout>
          <c:layoutTarget val="inner"/>
          <c:xMode val="edge"/>
          <c:yMode val="edge"/>
          <c:x val="0.29552505903935972"/>
          <c:y val="0.15849892394687617"/>
          <c:w val="0.43117583203870924"/>
          <c:h val="0.77844544627317303"/>
        </c:manualLayout>
      </c:layout>
      <c:pieChart>
        <c:varyColors val="1"/>
        <c:ser>
          <c:idx val="0"/>
          <c:order val="0"/>
          <c:dPt>
            <c:idx val="0"/>
            <c:bubble3D val="0"/>
            <c:spPr>
              <a:solidFill>
                <a:srgbClr val="00B050"/>
              </a:solidFill>
              <a:ln>
                <a:noFill/>
              </a:ln>
              <a:effectLst>
                <a:outerShdw blurRad="317500" algn="ctr" rotWithShape="0">
                  <a:prstClr val="black">
                    <a:alpha val="25000"/>
                  </a:prstClr>
                </a:outerShdw>
              </a:effectLst>
            </c:spPr>
            <c:extLst>
              <c:ext xmlns:c16="http://schemas.microsoft.com/office/drawing/2014/chart" uri="{C3380CC4-5D6E-409C-BE32-E72D297353CC}">
                <c16:uniqueId val="{00000001-F1B4-4FA0-A262-3EA093C2B420}"/>
              </c:ext>
            </c:extLst>
          </c:dPt>
          <c:dPt>
            <c:idx val="1"/>
            <c:bubble3D val="0"/>
            <c:spPr>
              <a:solidFill>
                <a:srgbClr val="0070C0"/>
              </a:solidFill>
              <a:ln>
                <a:noFill/>
              </a:ln>
              <a:effectLst>
                <a:outerShdw blurRad="317500" algn="ctr" rotWithShape="0">
                  <a:prstClr val="black">
                    <a:alpha val="25000"/>
                  </a:prstClr>
                </a:outerShdw>
              </a:effectLst>
            </c:spPr>
            <c:extLst>
              <c:ext xmlns:c16="http://schemas.microsoft.com/office/drawing/2014/chart" uri="{C3380CC4-5D6E-409C-BE32-E72D297353CC}">
                <c16:uniqueId val="{00000003-F1B4-4FA0-A262-3EA093C2B420}"/>
              </c:ext>
            </c:extLst>
          </c:dPt>
          <c:dPt>
            <c:idx val="2"/>
            <c:bubble3D val="0"/>
            <c:spPr>
              <a:solidFill>
                <a:schemeClr val="bg1">
                  <a:lumMod val="65000"/>
                </a:schemeClr>
              </a:solidFill>
              <a:ln>
                <a:noFill/>
              </a:ln>
              <a:effectLst>
                <a:outerShdw blurRad="317500" algn="ctr" rotWithShape="0">
                  <a:prstClr val="black">
                    <a:alpha val="25000"/>
                  </a:prstClr>
                </a:outerShdw>
              </a:effectLst>
            </c:spPr>
            <c:extLst>
              <c:ext xmlns:c16="http://schemas.microsoft.com/office/drawing/2014/chart" uri="{C3380CC4-5D6E-409C-BE32-E72D297353CC}">
                <c16:uniqueId val="{00000005-F1B4-4FA0-A262-3EA093C2B420}"/>
              </c:ext>
            </c:extLst>
          </c:dPt>
          <c:dPt>
            <c:idx val="3"/>
            <c:bubble3D val="0"/>
            <c:spPr>
              <a:solidFill>
                <a:srgbClr val="C00000"/>
              </a:solidFill>
              <a:ln>
                <a:noFill/>
              </a:ln>
              <a:effectLst>
                <a:outerShdw blurRad="317500" algn="ctr" rotWithShape="0">
                  <a:prstClr val="black">
                    <a:alpha val="25000"/>
                  </a:prstClr>
                </a:outerShdw>
              </a:effectLst>
            </c:spPr>
            <c:extLst>
              <c:ext xmlns:c16="http://schemas.microsoft.com/office/drawing/2014/chart" uri="{C3380CC4-5D6E-409C-BE32-E72D297353CC}">
                <c16:uniqueId val="{00000007-F1B4-4FA0-A262-3EA093C2B420}"/>
              </c:ext>
            </c:extLst>
          </c:dPt>
          <c:dPt>
            <c:idx val="4"/>
            <c:bubble3D val="0"/>
            <c:spPr>
              <a:solidFill>
                <a:srgbClr val="92D050"/>
              </a:solidFill>
              <a:ln>
                <a:noFill/>
              </a:ln>
              <a:effectLst>
                <a:outerShdw blurRad="317500" algn="ctr" rotWithShape="0">
                  <a:prstClr val="black">
                    <a:alpha val="25000"/>
                  </a:prstClr>
                </a:outerShdw>
              </a:effectLst>
            </c:spPr>
            <c:extLst>
              <c:ext xmlns:c16="http://schemas.microsoft.com/office/drawing/2014/chart" uri="{C3380CC4-5D6E-409C-BE32-E72D297353CC}">
                <c16:uniqueId val="{00000009-F1B4-4FA0-A262-3EA093C2B420}"/>
              </c:ext>
            </c:extLst>
          </c:dPt>
          <c:dLbls>
            <c:dLbl>
              <c:idx val="1"/>
              <c:layout>
                <c:manualLayout>
                  <c:x val="-0.25530629214820266"/>
                  <c:y val="-0.18487824892214141"/>
                </c:manualLayout>
              </c:layout>
              <c:tx>
                <c:rich>
                  <a:bodyPr rot="0" spcFirstLastPara="1" vertOverflow="ellipsis" vert="horz" wrap="square" lIns="38100" tIns="19050" rIns="38100" bIns="19050" anchor="ctr" anchorCtr="1">
                    <a:noAutofit/>
                  </a:bodyPr>
                  <a:lstStyle/>
                  <a:p>
                    <a:pPr>
                      <a:defRPr sz="1200" b="1" i="0" u="none" strike="noStrike" kern="1200" baseline="0">
                        <a:solidFill>
                          <a:schemeClr val="lt1"/>
                        </a:solidFill>
                        <a:latin typeface="+mn-lt"/>
                        <a:ea typeface="+mn-ea"/>
                        <a:cs typeface="+mn-cs"/>
                      </a:defRPr>
                    </a:pPr>
                    <a:fld id="{59F51A32-1EAF-4A15-AA14-59A5E7568D1E}" type="CATEGORYNAME">
                      <a:rPr lang="en-US" sz="1200"/>
                      <a:pPr>
                        <a:defRPr sz="1200"/>
                      </a:pPr>
                      <a:t>[NOMBRE DE CATEGORÍA]</a:t>
                    </a:fld>
                    <a:r>
                      <a:rPr lang="en-US" sz="1200" baseline="0"/>
                      <a:t>
</a:t>
                    </a:r>
                    <a:fld id="{FA414C26-53D5-47C1-BAB1-FA57CA62225C}" type="PERCENTAGE">
                      <a:rPr lang="en-US" sz="1200" baseline="0"/>
                      <a:pPr>
                        <a:defRPr sz="1200"/>
                      </a:pPr>
                      <a:t>[PORCENTAJE]</a:t>
                    </a:fld>
                    <a:endParaRPr lang="en-US" sz="1200" baseline="0"/>
                  </a:p>
                </c:rich>
              </c:tx>
              <c:spPr>
                <a:noFill/>
                <a:ln>
                  <a:noFill/>
                </a:ln>
                <a:effectLst/>
              </c:spPr>
              <c:txPr>
                <a:bodyPr rot="0" spcFirstLastPara="1" vertOverflow="ellipsis" vert="horz" wrap="square" lIns="38100" tIns="19050" rIns="38100" bIns="19050" anchor="ctr" anchorCtr="1">
                  <a:noAutofit/>
                </a:bodyPr>
                <a:lstStyle/>
                <a:p>
                  <a:pPr>
                    <a:defRPr sz="1200" b="1" i="0" u="none" strike="noStrike" kern="1200" baseline="0">
                      <a:solidFill>
                        <a:schemeClr val="lt1"/>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15:layout>
                    <c:manualLayout>
                      <c:w val="0.31354737674236738"/>
                      <c:h val="0.26837956510121391"/>
                    </c:manualLayout>
                  </c15:layout>
                  <c15:dlblFieldTable/>
                  <c15:showDataLabelsRange val="0"/>
                </c:ext>
                <c:ext xmlns:c16="http://schemas.microsoft.com/office/drawing/2014/chart" uri="{C3380CC4-5D6E-409C-BE32-E72D297353CC}">
                  <c16:uniqueId val="{00000003-F1B4-4FA0-A262-3EA093C2B420}"/>
                </c:ext>
              </c:extLst>
            </c:dLbl>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lt1"/>
                    </a:solidFill>
                    <a:latin typeface="+mn-lt"/>
                    <a:ea typeface="+mn-ea"/>
                    <a:cs typeface="+mn-cs"/>
                  </a:defRPr>
                </a:pPr>
                <a:endParaRPr lang="en-US"/>
              </a:p>
            </c:txPr>
            <c:dLblPos val="inEnd"/>
            <c:showLegendKey val="0"/>
            <c:showVal val="0"/>
            <c:showCatName val="1"/>
            <c:showSerName val="0"/>
            <c:showPercent val="1"/>
            <c:showBubbleSize val="0"/>
            <c:showLeaderLines val="1"/>
            <c:leaderLines>
              <c:spPr>
                <a:ln w="9525" cap="flat" cmpd="sng" algn="ctr">
                  <a:solidFill>
                    <a:schemeClr val="dk1">
                      <a:lumMod val="35000"/>
                      <a:lumOff val="65000"/>
                    </a:schemeClr>
                  </a:solidFill>
                  <a:round/>
                </a:ln>
                <a:effectLst/>
              </c:spPr>
            </c:leaderLines>
            <c:extLst>
              <c:ext xmlns:c15="http://schemas.microsoft.com/office/drawing/2012/chart" uri="{CE6537A1-D6FC-4f65-9D91-7224C49458BB}"/>
            </c:extLst>
          </c:dLbls>
          <c:cat>
            <c:strRef>
              <c:f>'Resumen (2)'!$B$56:$B$60</c:f>
              <c:strCache>
                <c:ptCount val="5"/>
                <c:pt idx="0">
                  <c:v>México</c:v>
                </c:pt>
                <c:pt idx="1">
                  <c:v>Estados Unidos</c:v>
                </c:pt>
                <c:pt idx="2">
                  <c:v>Europa</c:v>
                </c:pt>
                <c:pt idx="3">
                  <c:v>Asia</c:v>
                </c:pt>
                <c:pt idx="4">
                  <c:v>Otros</c:v>
                </c:pt>
              </c:strCache>
            </c:strRef>
          </c:cat>
          <c:val>
            <c:numRef>
              <c:f>'Resumen (2)'!$C$56:$C$60</c:f>
              <c:numCache>
                <c:formatCode>0.0%</c:formatCode>
                <c:ptCount val="5"/>
                <c:pt idx="0">
                  <c:v>8.1859797892811254E-2</c:v>
                </c:pt>
                <c:pt idx="1">
                  <c:v>0.52717983875956653</c:v>
                </c:pt>
                <c:pt idx="2">
                  <c:v>0.19133232767614872</c:v>
                </c:pt>
                <c:pt idx="3">
                  <c:v>0.15188598694861391</c:v>
                </c:pt>
                <c:pt idx="4">
                  <c:v>4.7742048722859587E-2</c:v>
                </c:pt>
              </c:numCache>
            </c:numRef>
          </c:val>
          <c:extLst>
            <c:ext xmlns:c16="http://schemas.microsoft.com/office/drawing/2014/chart" uri="{C3380CC4-5D6E-409C-BE32-E72D297353CC}">
              <c16:uniqueId val="{0000000A-F1B4-4FA0-A262-3EA093C2B420}"/>
            </c:ext>
          </c:extLst>
        </c:ser>
        <c:dLbls>
          <c:dLblPos val="inEnd"/>
          <c:showLegendKey val="0"/>
          <c:showVal val="0"/>
          <c:showCatName val="0"/>
          <c:showSerName val="0"/>
          <c:showPercent val="1"/>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61">
  <cs:axisTitle>
    <cs:lnRef idx="0"/>
    <cs:fillRef idx="0"/>
    <cs:effectRef idx="0"/>
    <cs:fontRef idx="minor">
      <a:schemeClr val="dk1">
        <a:lumMod val="65000"/>
        <a:lumOff val="35000"/>
      </a:schemeClr>
    </cs:fontRef>
    <cs:defRPr sz="900" kern="1200"/>
  </cs:axisTitle>
  <cs:categoryAxis>
    <cs:lnRef idx="0"/>
    <cs:fillRef idx="0"/>
    <cs:effectRef idx="0"/>
    <cs:fontRef idx="minor">
      <a:schemeClr val="dk1">
        <a:lumMod val="65000"/>
        <a:lumOff val="35000"/>
      </a:schemeClr>
    </cs:fontRef>
    <cs:defRPr sz="900" kern="1200"/>
  </cs:categoryAxis>
  <cs:chartArea>
    <cs:lnRef idx="0"/>
    <cs:fillRef idx="0"/>
    <cs:effectRef idx="0"/>
    <cs:fontRef idx="minor">
      <a:schemeClr val="dk1"/>
    </cs:fontRef>
    <cs:spPr>
      <a:pattFill prst="dkDnDiag">
        <a:fgClr>
          <a:schemeClr val="lt1">
            <a:lumMod val="95000"/>
          </a:schemeClr>
        </a:fgClr>
        <a:bgClr>
          <a:schemeClr val="lt1"/>
        </a:bgClr>
      </a:pattFill>
      <a:ln w="9525" cap="flat" cmpd="sng" algn="ctr">
        <a:solidFill>
          <a:schemeClr val="dk1">
            <a:lumMod val="15000"/>
            <a:lumOff val="8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dk1">
        <a:lumMod val="65000"/>
        <a:lumOff val="35000"/>
      </a:schemeClr>
    </cs:fontRef>
    <cs:spPr>
      <a:solidFill>
        <a:schemeClr val="lt1">
          <a:alpha val="75000"/>
        </a:schemeClr>
      </a:solidFill>
      <a:ln w="9525">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317500" algn="ctr" rotWithShape="0">
          <a:prstClr val="black">
            <a:alpha val="25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20000"/>
          </a:prstClr>
        </a:outerShdw>
      </a:effectLst>
      <a:scene3d>
        <a:camera prst="orthographicFront"/>
        <a:lightRig rig="threePt" dir="t"/>
      </a:scene3d>
      <a:sp3d prstMaterial="matte"/>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noFill/>
      <a:ln w="9525" cap="flat" cmpd="sng" algn="ctr">
        <a:solidFill>
          <a:schemeClr val="dk1">
            <a:lumMod val="15000"/>
            <a:lumOff val="85000"/>
          </a:schemeClr>
        </a:solidFill>
        <a:round/>
      </a:ln>
    </cs:spPr>
    <cs:defRPr sz="900"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65000"/>
            <a:lumOff val="35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65000"/>
            <a:lumOff val="35000"/>
          </a:schemeClr>
        </a:solidFill>
        <a:round/>
      </a:ln>
    </cs:spPr>
  </cs:errorBar>
  <cs:floor>
    <cs:lnRef idx="0"/>
    <cs:fillRef idx="0"/>
    <cs:effectRef idx="0"/>
    <cs:fontRef idx="minor">
      <a:schemeClr val="dk1"/>
    </cs:fontRef>
    <cs:spPr>
      <a:noFill/>
      <a:ln>
        <a:noFill/>
      </a:ln>
    </cs:spPr>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cap="flat" cmpd="sng" algn="ctr">
        <a:solidFill>
          <a:schemeClr val="dk1">
            <a:lumMod val="50000"/>
            <a:lumOff val="50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spPr>
      <a:solidFill>
        <a:schemeClr val="lt1">
          <a:alpha val="78000"/>
        </a:schemeClr>
      </a:solidFill>
    </cs:spPr>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dk1">
        <a:lumMod val="65000"/>
        <a:lumOff val="35000"/>
      </a:schemeClr>
    </cs:fontRef>
    <cs:defRPr sz="900"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inor">
      <a:schemeClr val="dk1">
        <a:lumMod val="65000"/>
        <a:lumOff val="35000"/>
      </a:schemeClr>
    </cs:fontRef>
    <cs:defRPr sz="1800" b="1" kern="120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solidFill>
      <a:ln w="9525" cap="flat" cmpd="sng" algn="ctr">
        <a:solidFill>
          <a:schemeClr val="dk1">
            <a:lumMod val="65000"/>
            <a:lumOff val="35000"/>
          </a:schemeClr>
        </a:solidFill>
        <a:round/>
      </a:ln>
    </cs:spPr>
  </cs:upBar>
  <cs:valueAxis>
    <cs:lnRef idx="0"/>
    <cs:fillRef idx="0"/>
    <cs:effectRef idx="0"/>
    <cs:fontRef idx="minor">
      <a:schemeClr val="dk1">
        <a:lumMod val="65000"/>
        <a:lumOff val="35000"/>
      </a:schemeClr>
    </cs:fontRef>
    <cs:defRPr sz="900" kern="1200"/>
  </cs:valueAxis>
  <cs:wall>
    <cs:lnRef idx="0"/>
    <cs:fillRef idx="0"/>
    <cs:effectRef idx="0"/>
    <cs:fontRef idx="minor">
      <a:schemeClr val="dk1"/>
    </cs:fontRef>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33.emf"/></Relationships>
</file>

<file path=ppt/drawings/drawing1.xml><?xml version="1.0" encoding="utf-8"?>
<c:userShapes xmlns:c="http://schemas.openxmlformats.org/drawingml/2006/chart">
  <cdr:relSizeAnchor xmlns:cdr="http://schemas.openxmlformats.org/drawingml/2006/chartDrawing">
    <cdr:from>
      <cdr:x>0.04469</cdr:x>
      <cdr:y>0.12806</cdr:y>
    </cdr:from>
    <cdr:to>
      <cdr:x>0.19456</cdr:x>
      <cdr:y>1</cdr:y>
    </cdr:to>
    <cdr:sp macro="" textlink="">
      <cdr:nvSpPr>
        <cdr:cNvPr id="2" name="Rectángulo 1">
          <a:extLst xmlns:a="http://schemas.openxmlformats.org/drawingml/2006/main">
            <a:ext uri="{FF2B5EF4-FFF2-40B4-BE49-F238E27FC236}">
              <a16:creationId xmlns:a16="http://schemas.microsoft.com/office/drawing/2014/main" id="{DD35DD23-858E-4AC1-A308-25102B2F676B}"/>
            </a:ext>
          </a:extLst>
        </cdr:cNvPr>
        <cdr:cNvSpPr/>
      </cdr:nvSpPr>
      <cdr:spPr>
        <a:xfrm xmlns:a="http://schemas.openxmlformats.org/drawingml/2006/main">
          <a:off x="397627" y="313248"/>
          <a:ext cx="1333464" cy="2132853"/>
        </a:xfrm>
        <a:prstGeom xmlns:a="http://schemas.openxmlformats.org/drawingml/2006/main" prst="rect">
          <a:avLst/>
        </a:prstGeom>
        <a:noFill xmlns:a="http://schemas.openxmlformats.org/drawingml/2006/main"/>
        <a:ln xmlns:a="http://schemas.openxmlformats.org/drawingml/2006/main" w="19050">
          <a:solidFill>
            <a:srgbClr val="C00000"/>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es-MX"/>
        </a:p>
      </cdr:txBody>
    </cdr:sp>
  </cdr:relSizeAnchor>
  <cdr:relSizeAnchor xmlns:cdr="http://schemas.openxmlformats.org/drawingml/2006/chartDrawing">
    <cdr:from>
      <cdr:x>0.85013</cdr:x>
      <cdr:y>0.15274</cdr:y>
    </cdr:from>
    <cdr:to>
      <cdr:x>0.85013</cdr:x>
      <cdr:y>1</cdr:y>
    </cdr:to>
    <cdr:cxnSp macro="">
      <cdr:nvCxnSpPr>
        <cdr:cNvPr id="4" name="Conector recto 3">
          <a:extLst xmlns:a="http://schemas.openxmlformats.org/drawingml/2006/main">
            <a:ext uri="{FF2B5EF4-FFF2-40B4-BE49-F238E27FC236}">
              <a16:creationId xmlns:a16="http://schemas.microsoft.com/office/drawing/2014/main" id="{33D9B2D9-FC47-4EDB-B4B9-475B65795233}"/>
            </a:ext>
          </a:extLst>
        </cdr:cNvPr>
        <cdr:cNvCxnSpPr/>
      </cdr:nvCxnSpPr>
      <cdr:spPr>
        <a:xfrm xmlns:a="http://schemas.openxmlformats.org/drawingml/2006/main">
          <a:off x="7564007" y="415020"/>
          <a:ext cx="1" cy="2302085"/>
        </a:xfrm>
        <a:prstGeom xmlns:a="http://schemas.openxmlformats.org/drawingml/2006/main" prst="line">
          <a:avLst/>
        </a:prstGeom>
        <a:ln xmlns:a="http://schemas.openxmlformats.org/drawingml/2006/main">
          <a:solidFill>
            <a:schemeClr val="tx1"/>
          </a:solidFill>
          <a:prstDash val="dash"/>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0.0403</cdr:x>
      <cdr:y>0.44963</cdr:y>
    </cdr:from>
    <cdr:to>
      <cdr:x>0.83123</cdr:x>
      <cdr:y>0.45248</cdr:y>
    </cdr:to>
    <cdr:cxnSp macro="">
      <cdr:nvCxnSpPr>
        <cdr:cNvPr id="7" name="Conector recto 6">
          <a:extLst xmlns:a="http://schemas.openxmlformats.org/drawingml/2006/main">
            <a:ext uri="{FF2B5EF4-FFF2-40B4-BE49-F238E27FC236}">
              <a16:creationId xmlns:a16="http://schemas.microsoft.com/office/drawing/2014/main" id="{4E6A2AD9-440A-4CFD-ADDE-63C40F8982F3}"/>
            </a:ext>
          </a:extLst>
        </cdr:cNvPr>
        <cdr:cNvCxnSpPr/>
      </cdr:nvCxnSpPr>
      <cdr:spPr>
        <a:xfrm xmlns:a="http://schemas.openxmlformats.org/drawingml/2006/main" flipV="1">
          <a:off x="358568" y="1221692"/>
          <a:ext cx="7037277" cy="7744"/>
        </a:xfrm>
        <a:prstGeom xmlns:a="http://schemas.openxmlformats.org/drawingml/2006/main" prst="line">
          <a:avLst/>
        </a:prstGeom>
        <a:ln xmlns:a="http://schemas.openxmlformats.org/drawingml/2006/main" w="19050">
          <a:solidFill>
            <a:srgbClr val="C00000"/>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1" y="0"/>
            <a:ext cx="3037840" cy="464820"/>
          </a:xfrm>
          <a:prstGeom prst="rect">
            <a:avLst/>
          </a:prstGeom>
        </p:spPr>
        <p:txBody>
          <a:bodyPr vert="horz" lIns="93171" tIns="46586" rIns="93171" bIns="46586" rtlCol="0"/>
          <a:lstStyle>
            <a:lvl1pPr algn="l">
              <a:defRPr sz="1200"/>
            </a:lvl1pPr>
          </a:lstStyle>
          <a:p>
            <a:endParaRPr lang="es-MX" dirty="0"/>
          </a:p>
        </p:txBody>
      </p:sp>
      <p:sp>
        <p:nvSpPr>
          <p:cNvPr id="3" name="2 Marcador de fecha"/>
          <p:cNvSpPr>
            <a:spLocks noGrp="1"/>
          </p:cNvSpPr>
          <p:nvPr>
            <p:ph type="dt" idx="1"/>
          </p:nvPr>
        </p:nvSpPr>
        <p:spPr>
          <a:xfrm>
            <a:off x="3970940" y="0"/>
            <a:ext cx="3037840" cy="464820"/>
          </a:xfrm>
          <a:prstGeom prst="rect">
            <a:avLst/>
          </a:prstGeom>
        </p:spPr>
        <p:txBody>
          <a:bodyPr vert="horz" lIns="93171" tIns="46586" rIns="93171" bIns="46586" rtlCol="0"/>
          <a:lstStyle>
            <a:lvl1pPr algn="r">
              <a:defRPr sz="1200"/>
            </a:lvl1pPr>
          </a:lstStyle>
          <a:p>
            <a:fld id="{933ECA54-C588-4B01-BB97-20E740457BA8}" type="datetimeFigureOut">
              <a:rPr lang="es-MX" smtClean="0"/>
              <a:t>05/04/2018</a:t>
            </a:fld>
            <a:endParaRPr lang="es-MX" dirty="0"/>
          </a:p>
        </p:txBody>
      </p:sp>
      <p:sp>
        <p:nvSpPr>
          <p:cNvPr id="4" name="3 Marcador de imagen de diapositiva"/>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1" tIns="46586" rIns="93171" bIns="46586" rtlCol="0" anchor="ctr"/>
          <a:lstStyle/>
          <a:p>
            <a:endParaRPr lang="es-MX" dirty="0"/>
          </a:p>
        </p:txBody>
      </p:sp>
      <p:sp>
        <p:nvSpPr>
          <p:cNvPr id="5" name="4 Marcador de notas"/>
          <p:cNvSpPr>
            <a:spLocks noGrp="1"/>
          </p:cNvSpPr>
          <p:nvPr>
            <p:ph type="body" sz="quarter" idx="3"/>
          </p:nvPr>
        </p:nvSpPr>
        <p:spPr>
          <a:xfrm>
            <a:off x="701041" y="4415792"/>
            <a:ext cx="5608320" cy="4183380"/>
          </a:xfrm>
          <a:prstGeom prst="rect">
            <a:avLst/>
          </a:prstGeom>
        </p:spPr>
        <p:txBody>
          <a:bodyPr vert="horz" lIns="93171" tIns="46586" rIns="93171" bIns="46586"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5 Marcador de pie de página"/>
          <p:cNvSpPr>
            <a:spLocks noGrp="1"/>
          </p:cNvSpPr>
          <p:nvPr>
            <p:ph type="ftr" sz="quarter" idx="4"/>
          </p:nvPr>
        </p:nvSpPr>
        <p:spPr>
          <a:xfrm>
            <a:off x="1" y="8829967"/>
            <a:ext cx="3037840" cy="464820"/>
          </a:xfrm>
          <a:prstGeom prst="rect">
            <a:avLst/>
          </a:prstGeom>
        </p:spPr>
        <p:txBody>
          <a:bodyPr vert="horz" lIns="93171" tIns="46586" rIns="93171" bIns="46586" rtlCol="0" anchor="b"/>
          <a:lstStyle>
            <a:lvl1pPr algn="l">
              <a:defRPr sz="1200"/>
            </a:lvl1pPr>
          </a:lstStyle>
          <a:p>
            <a:endParaRPr lang="es-MX" dirty="0"/>
          </a:p>
        </p:txBody>
      </p:sp>
      <p:sp>
        <p:nvSpPr>
          <p:cNvPr id="7" name="6 Marcador de número de diapositiva"/>
          <p:cNvSpPr>
            <a:spLocks noGrp="1"/>
          </p:cNvSpPr>
          <p:nvPr>
            <p:ph type="sldNum" sz="quarter" idx="5"/>
          </p:nvPr>
        </p:nvSpPr>
        <p:spPr>
          <a:xfrm>
            <a:off x="3970940" y="8829967"/>
            <a:ext cx="3037840" cy="464820"/>
          </a:xfrm>
          <a:prstGeom prst="rect">
            <a:avLst/>
          </a:prstGeom>
        </p:spPr>
        <p:txBody>
          <a:bodyPr vert="horz" lIns="93171" tIns="46586" rIns="93171" bIns="46586" rtlCol="0" anchor="b"/>
          <a:lstStyle>
            <a:lvl1pPr algn="r">
              <a:defRPr sz="1200"/>
            </a:lvl1pPr>
          </a:lstStyle>
          <a:p>
            <a:fld id="{2761212F-37AF-44B0-BA5B-17659E3AB7C7}" type="slidenum">
              <a:rPr lang="es-MX" smtClean="0"/>
              <a:t>‹Nº›</a:t>
            </a:fld>
            <a:endParaRPr lang="es-MX" dirty="0"/>
          </a:p>
        </p:txBody>
      </p:sp>
    </p:spTree>
    <p:extLst>
      <p:ext uri="{BB962C8B-B14F-4D97-AF65-F5344CB8AC3E}">
        <p14:creationId xmlns:p14="http://schemas.microsoft.com/office/powerpoint/2010/main" val="15083485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2A800D66-B5D4-4504-A2B2-CDF88B324EC5}" type="slidenum">
              <a:rPr lang="es-MX" smtClean="0"/>
              <a:t>10</a:t>
            </a:fld>
            <a:endParaRPr lang="es-MX" dirty="0"/>
          </a:p>
        </p:txBody>
      </p:sp>
    </p:spTree>
    <p:extLst>
      <p:ext uri="{BB962C8B-B14F-4D97-AF65-F5344CB8AC3E}">
        <p14:creationId xmlns:p14="http://schemas.microsoft.com/office/powerpoint/2010/main" val="17945876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2A800D66-B5D4-4504-A2B2-CDF88B324EC5}" type="slidenum">
              <a:rPr lang="es-MX" smtClean="0"/>
              <a:t>32</a:t>
            </a:fld>
            <a:endParaRPr lang="es-MX" dirty="0"/>
          </a:p>
        </p:txBody>
      </p:sp>
    </p:spTree>
    <p:extLst>
      <p:ext uri="{BB962C8B-B14F-4D97-AF65-F5344CB8AC3E}">
        <p14:creationId xmlns:p14="http://schemas.microsoft.com/office/powerpoint/2010/main" val="410102402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2433595" y="2897935"/>
            <a:ext cx="5725984" cy="711164"/>
          </a:xfrm>
        </p:spPr>
        <p:txBody>
          <a:bodyPr/>
          <a:lstStyle/>
          <a:p>
            <a:r>
              <a:rPr lang="es-ES_tradnl" dirty="0"/>
              <a:t>Clic para editar título</a:t>
            </a:r>
            <a:endParaRPr lang="es-ES" dirty="0"/>
          </a:p>
        </p:txBody>
      </p:sp>
      <p:sp>
        <p:nvSpPr>
          <p:cNvPr id="3" name="Subtítulo 2"/>
          <p:cNvSpPr>
            <a:spLocks noGrp="1"/>
          </p:cNvSpPr>
          <p:nvPr>
            <p:ph type="subTitle" idx="1"/>
          </p:nvPr>
        </p:nvSpPr>
        <p:spPr>
          <a:xfrm>
            <a:off x="2433595" y="3609099"/>
            <a:ext cx="6253205" cy="558919"/>
          </a:xfrm>
        </p:spPr>
        <p:txBody>
          <a:bodyPr>
            <a:normAutofit/>
          </a:bodyPr>
          <a:lstStyle>
            <a:lvl1pPr marL="0" indent="0" algn="l">
              <a:buNone/>
              <a:defRPr sz="2000" b="0" i="0">
                <a:solidFill>
                  <a:schemeClr val="tx1">
                    <a:tint val="75000"/>
                  </a:schemeClr>
                </a:solidFill>
                <a:latin typeface="Myriad Pro"/>
                <a:cs typeface="Myriad Pro"/>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dirty="0"/>
              <a:t>Haga clic para modificar el estilo de subtítulo del patrón</a:t>
            </a:r>
            <a:endParaRPr lang="es-ES" dirty="0"/>
          </a:p>
        </p:txBody>
      </p:sp>
      <p:sp>
        <p:nvSpPr>
          <p:cNvPr id="4" name="Marcador de fecha 3"/>
          <p:cNvSpPr>
            <a:spLocks noGrp="1"/>
          </p:cNvSpPr>
          <p:nvPr>
            <p:ph type="dt" sz="half" idx="10"/>
          </p:nvPr>
        </p:nvSpPr>
        <p:spPr/>
        <p:txBody>
          <a:bodyPr/>
          <a:lstStyle>
            <a:lvl1pPr>
              <a:defRPr/>
            </a:lvl1pPr>
          </a:lstStyle>
          <a:p>
            <a:pPr>
              <a:defRPr/>
            </a:pPr>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lvl1pPr>
              <a:defRPr/>
            </a:lvl1pPr>
          </a:lstStyle>
          <a:p>
            <a:pPr>
              <a:defRPr/>
            </a:pPr>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vl1pPr>
          </a:lstStyle>
          <a:p>
            <a:fld id="{21EE9629-61C0-4AE9-AE8D-6DED52AC865E}" type="slidenum">
              <a:rPr lang="es-ES" altLang="es-MX"/>
              <a:pPr/>
              <a:t>‹Nº›</a:t>
            </a:fld>
            <a:endParaRPr lang="es-ES" altLang="es-MX" dirty="0"/>
          </a:p>
        </p:txBody>
      </p:sp>
    </p:spTree>
    <p:extLst>
      <p:ext uri="{BB962C8B-B14F-4D97-AF65-F5344CB8AC3E}">
        <p14:creationId xmlns:p14="http://schemas.microsoft.com/office/powerpoint/2010/main" val="34635957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idx="1"/>
          </p:nvPr>
        </p:nvSpPr>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lvl1pPr>
              <a:defRPr/>
            </a:lvl1pPr>
          </a:lstStyle>
          <a:p>
            <a:pPr>
              <a:defRPr/>
            </a:pPr>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lvl1pPr>
              <a:defRPr/>
            </a:lvl1pPr>
          </a:lstStyle>
          <a:p>
            <a:pPr>
              <a:defRPr/>
            </a:pPr>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vl1pPr>
          </a:lstStyle>
          <a:p>
            <a:fld id="{05E83AA4-A00D-4AA0-8FE8-B93C9F3EC141}" type="slidenum">
              <a:rPr lang="es-ES" altLang="es-MX"/>
              <a:pPr/>
              <a:t>‹Nº›</a:t>
            </a:fld>
            <a:endParaRPr lang="es-ES" altLang="es-MX" dirty="0"/>
          </a:p>
        </p:txBody>
      </p:sp>
    </p:spTree>
    <p:extLst>
      <p:ext uri="{BB962C8B-B14F-4D97-AF65-F5344CB8AC3E}">
        <p14:creationId xmlns:p14="http://schemas.microsoft.com/office/powerpoint/2010/main" val="6318196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_tradnl"/>
              <a:t>Clic para editar título</a:t>
            </a:r>
            <a:endParaRPr lang="es-ES"/>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a:t>Haga clic para modificar el estilo de texto del patrón</a:t>
            </a:r>
          </a:p>
        </p:txBody>
      </p:sp>
      <p:sp>
        <p:nvSpPr>
          <p:cNvPr id="4" name="Marcador de fecha 3"/>
          <p:cNvSpPr>
            <a:spLocks noGrp="1"/>
          </p:cNvSpPr>
          <p:nvPr>
            <p:ph type="dt" sz="half" idx="10"/>
          </p:nvPr>
        </p:nvSpPr>
        <p:spPr/>
        <p:txBody>
          <a:bodyPr/>
          <a:lstStyle>
            <a:lvl1pPr>
              <a:defRPr/>
            </a:lvl1pPr>
          </a:lstStyle>
          <a:p>
            <a:pPr>
              <a:defRPr/>
            </a:pPr>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lvl1pPr>
              <a:defRPr/>
            </a:lvl1pPr>
          </a:lstStyle>
          <a:p>
            <a:pPr>
              <a:defRPr/>
            </a:pPr>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vl1pPr>
          </a:lstStyle>
          <a:p>
            <a:fld id="{8640ACE9-3940-4B9F-89A4-B07ACE88126F}" type="slidenum">
              <a:rPr lang="es-ES" altLang="es-MX"/>
              <a:pPr/>
              <a:t>‹Nº›</a:t>
            </a:fld>
            <a:endParaRPr lang="es-ES" altLang="es-MX" dirty="0"/>
          </a:p>
        </p:txBody>
      </p:sp>
    </p:spTree>
    <p:extLst>
      <p:ext uri="{BB962C8B-B14F-4D97-AF65-F5344CB8AC3E}">
        <p14:creationId xmlns:p14="http://schemas.microsoft.com/office/powerpoint/2010/main" val="17966080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fecha 3"/>
          <p:cNvSpPr>
            <a:spLocks noGrp="1"/>
          </p:cNvSpPr>
          <p:nvPr>
            <p:ph type="dt" sz="half" idx="10"/>
          </p:nvPr>
        </p:nvSpPr>
        <p:spPr/>
        <p:txBody>
          <a:bodyPr/>
          <a:lstStyle>
            <a:lvl1pPr>
              <a:defRPr/>
            </a:lvl1pPr>
          </a:lstStyle>
          <a:p>
            <a:pPr>
              <a:defRPr/>
            </a:pPr>
            <a:endParaRPr lang="es-ES" dirty="0">
              <a:solidFill>
                <a:prstClr val="black">
                  <a:tint val="75000"/>
                </a:prstClr>
              </a:solidFill>
            </a:endParaRPr>
          </a:p>
        </p:txBody>
      </p:sp>
      <p:sp>
        <p:nvSpPr>
          <p:cNvPr id="6" name="Marcador de pie de página 4"/>
          <p:cNvSpPr>
            <a:spLocks noGrp="1"/>
          </p:cNvSpPr>
          <p:nvPr>
            <p:ph type="ftr" sz="quarter" idx="11"/>
          </p:nvPr>
        </p:nvSpPr>
        <p:spPr/>
        <p:txBody>
          <a:bodyPr/>
          <a:lstStyle>
            <a:lvl1pPr>
              <a:defRPr/>
            </a:lvl1pPr>
          </a:lstStyle>
          <a:p>
            <a:pPr>
              <a:defRPr/>
            </a:pPr>
            <a:endParaRPr lang="es-ES" dirty="0">
              <a:solidFill>
                <a:prstClr val="black">
                  <a:tint val="75000"/>
                </a:prstClr>
              </a:solidFill>
            </a:endParaRPr>
          </a:p>
        </p:txBody>
      </p:sp>
      <p:sp>
        <p:nvSpPr>
          <p:cNvPr id="7" name="Marcador de número de diapositiva 5"/>
          <p:cNvSpPr>
            <a:spLocks noGrp="1"/>
          </p:cNvSpPr>
          <p:nvPr>
            <p:ph type="sldNum" sz="quarter" idx="12"/>
          </p:nvPr>
        </p:nvSpPr>
        <p:spPr/>
        <p:txBody>
          <a:bodyPr/>
          <a:lstStyle>
            <a:lvl1pPr>
              <a:defRPr/>
            </a:lvl1pPr>
          </a:lstStyle>
          <a:p>
            <a:fld id="{8503B30B-4ADD-4473-A488-02207506C9FD}" type="slidenum">
              <a:rPr lang="es-ES" altLang="es-MX"/>
              <a:pPr/>
              <a:t>‹Nº›</a:t>
            </a:fld>
            <a:endParaRPr lang="es-ES" altLang="es-MX" dirty="0"/>
          </a:p>
        </p:txBody>
      </p:sp>
    </p:spTree>
    <p:extLst>
      <p:ext uri="{BB962C8B-B14F-4D97-AF65-F5344CB8AC3E}">
        <p14:creationId xmlns:p14="http://schemas.microsoft.com/office/powerpoint/2010/main" val="7554904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a:t>Clic para editar título</a:t>
            </a:r>
            <a:endParaRPr lang="es-ES"/>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7" name="Marcador de fecha 3"/>
          <p:cNvSpPr>
            <a:spLocks noGrp="1"/>
          </p:cNvSpPr>
          <p:nvPr>
            <p:ph type="dt" sz="half" idx="10"/>
          </p:nvPr>
        </p:nvSpPr>
        <p:spPr/>
        <p:txBody>
          <a:bodyPr/>
          <a:lstStyle>
            <a:lvl1pPr>
              <a:defRPr/>
            </a:lvl1pPr>
          </a:lstStyle>
          <a:p>
            <a:pPr>
              <a:defRPr/>
            </a:pPr>
            <a:endParaRPr lang="es-ES" dirty="0">
              <a:solidFill>
                <a:prstClr val="black">
                  <a:tint val="75000"/>
                </a:prstClr>
              </a:solidFill>
            </a:endParaRPr>
          </a:p>
        </p:txBody>
      </p:sp>
      <p:sp>
        <p:nvSpPr>
          <p:cNvPr id="8" name="Marcador de pie de página 4"/>
          <p:cNvSpPr>
            <a:spLocks noGrp="1"/>
          </p:cNvSpPr>
          <p:nvPr>
            <p:ph type="ftr" sz="quarter" idx="11"/>
          </p:nvPr>
        </p:nvSpPr>
        <p:spPr/>
        <p:txBody>
          <a:bodyPr/>
          <a:lstStyle>
            <a:lvl1pPr>
              <a:defRPr/>
            </a:lvl1pPr>
          </a:lstStyle>
          <a:p>
            <a:pPr>
              <a:defRPr/>
            </a:pPr>
            <a:endParaRPr lang="es-ES" dirty="0">
              <a:solidFill>
                <a:prstClr val="black">
                  <a:tint val="75000"/>
                </a:prstClr>
              </a:solidFill>
            </a:endParaRPr>
          </a:p>
        </p:txBody>
      </p:sp>
      <p:sp>
        <p:nvSpPr>
          <p:cNvPr id="9" name="Marcador de número de diapositiva 5"/>
          <p:cNvSpPr>
            <a:spLocks noGrp="1"/>
          </p:cNvSpPr>
          <p:nvPr>
            <p:ph type="sldNum" sz="quarter" idx="12"/>
          </p:nvPr>
        </p:nvSpPr>
        <p:spPr/>
        <p:txBody>
          <a:bodyPr/>
          <a:lstStyle>
            <a:lvl1pPr>
              <a:defRPr/>
            </a:lvl1pPr>
          </a:lstStyle>
          <a:p>
            <a:fld id="{1D6AD301-B7DE-463A-832C-8D8B45796FA4}" type="slidenum">
              <a:rPr lang="es-ES" altLang="es-MX"/>
              <a:pPr/>
              <a:t>‹Nº›</a:t>
            </a:fld>
            <a:endParaRPr lang="es-ES" altLang="es-MX" dirty="0"/>
          </a:p>
        </p:txBody>
      </p:sp>
    </p:spTree>
    <p:extLst>
      <p:ext uri="{BB962C8B-B14F-4D97-AF65-F5344CB8AC3E}">
        <p14:creationId xmlns:p14="http://schemas.microsoft.com/office/powerpoint/2010/main" val="8871387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fecha 3"/>
          <p:cNvSpPr>
            <a:spLocks noGrp="1"/>
          </p:cNvSpPr>
          <p:nvPr>
            <p:ph type="dt" sz="half" idx="10"/>
          </p:nvPr>
        </p:nvSpPr>
        <p:spPr/>
        <p:txBody>
          <a:bodyPr/>
          <a:lstStyle>
            <a:lvl1pPr>
              <a:defRPr/>
            </a:lvl1pPr>
          </a:lstStyle>
          <a:p>
            <a:pPr>
              <a:defRPr/>
            </a:pPr>
            <a:endParaRPr lang="es-ES" dirty="0">
              <a:solidFill>
                <a:prstClr val="black">
                  <a:tint val="75000"/>
                </a:prstClr>
              </a:solidFill>
            </a:endParaRPr>
          </a:p>
        </p:txBody>
      </p:sp>
      <p:sp>
        <p:nvSpPr>
          <p:cNvPr id="4" name="Marcador de pie de página 4"/>
          <p:cNvSpPr>
            <a:spLocks noGrp="1"/>
          </p:cNvSpPr>
          <p:nvPr>
            <p:ph type="ftr" sz="quarter" idx="11"/>
          </p:nvPr>
        </p:nvSpPr>
        <p:spPr/>
        <p:txBody>
          <a:bodyPr/>
          <a:lstStyle>
            <a:lvl1pPr>
              <a:defRPr/>
            </a:lvl1pPr>
          </a:lstStyle>
          <a:p>
            <a:pPr>
              <a:defRPr/>
            </a:pPr>
            <a:endParaRPr lang="es-ES" dirty="0">
              <a:solidFill>
                <a:prstClr val="black">
                  <a:tint val="75000"/>
                </a:prstClr>
              </a:solidFill>
            </a:endParaRPr>
          </a:p>
        </p:txBody>
      </p:sp>
      <p:sp>
        <p:nvSpPr>
          <p:cNvPr id="5" name="Marcador de número de diapositiva 5"/>
          <p:cNvSpPr>
            <a:spLocks noGrp="1"/>
          </p:cNvSpPr>
          <p:nvPr>
            <p:ph type="sldNum" sz="quarter" idx="12"/>
          </p:nvPr>
        </p:nvSpPr>
        <p:spPr/>
        <p:txBody>
          <a:bodyPr/>
          <a:lstStyle>
            <a:lvl1pPr>
              <a:defRPr/>
            </a:lvl1pPr>
          </a:lstStyle>
          <a:p>
            <a:fld id="{1DCAB7C3-4061-419A-821A-47A295093677}" type="slidenum">
              <a:rPr lang="es-ES" altLang="es-MX"/>
              <a:pPr/>
              <a:t>‹Nº›</a:t>
            </a:fld>
            <a:endParaRPr lang="es-ES" altLang="es-MX" dirty="0"/>
          </a:p>
        </p:txBody>
      </p:sp>
    </p:spTree>
    <p:extLst>
      <p:ext uri="{BB962C8B-B14F-4D97-AF65-F5344CB8AC3E}">
        <p14:creationId xmlns:p14="http://schemas.microsoft.com/office/powerpoint/2010/main" val="17719039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3"/>
          <p:cNvSpPr>
            <a:spLocks noGrp="1"/>
          </p:cNvSpPr>
          <p:nvPr>
            <p:ph type="dt" sz="half" idx="10"/>
          </p:nvPr>
        </p:nvSpPr>
        <p:spPr/>
        <p:txBody>
          <a:bodyPr/>
          <a:lstStyle>
            <a:lvl1pPr>
              <a:defRPr/>
            </a:lvl1pPr>
          </a:lstStyle>
          <a:p>
            <a:pPr>
              <a:defRPr/>
            </a:pPr>
            <a:endParaRPr lang="es-ES" dirty="0">
              <a:solidFill>
                <a:prstClr val="black">
                  <a:tint val="75000"/>
                </a:prstClr>
              </a:solidFill>
            </a:endParaRPr>
          </a:p>
        </p:txBody>
      </p:sp>
      <p:sp>
        <p:nvSpPr>
          <p:cNvPr id="3" name="Marcador de pie de página 4"/>
          <p:cNvSpPr>
            <a:spLocks noGrp="1"/>
          </p:cNvSpPr>
          <p:nvPr>
            <p:ph type="ftr" sz="quarter" idx="11"/>
          </p:nvPr>
        </p:nvSpPr>
        <p:spPr/>
        <p:txBody>
          <a:bodyPr/>
          <a:lstStyle>
            <a:lvl1pPr>
              <a:defRPr/>
            </a:lvl1pPr>
          </a:lstStyle>
          <a:p>
            <a:pPr>
              <a:defRPr/>
            </a:pPr>
            <a:endParaRPr lang="es-ES" dirty="0">
              <a:solidFill>
                <a:prstClr val="black">
                  <a:tint val="75000"/>
                </a:prstClr>
              </a:solidFill>
            </a:endParaRPr>
          </a:p>
        </p:txBody>
      </p:sp>
      <p:sp>
        <p:nvSpPr>
          <p:cNvPr id="4" name="Marcador de número de diapositiva 5"/>
          <p:cNvSpPr>
            <a:spLocks noGrp="1"/>
          </p:cNvSpPr>
          <p:nvPr>
            <p:ph type="sldNum" sz="quarter" idx="12"/>
          </p:nvPr>
        </p:nvSpPr>
        <p:spPr/>
        <p:txBody>
          <a:bodyPr/>
          <a:lstStyle>
            <a:lvl1pPr>
              <a:defRPr/>
            </a:lvl1pPr>
          </a:lstStyle>
          <a:p>
            <a:fld id="{BC7D04D0-5D0B-4CB5-9490-502C40AF8990}" type="slidenum">
              <a:rPr lang="es-ES" altLang="es-MX"/>
              <a:pPr/>
              <a:t>‹Nº›</a:t>
            </a:fld>
            <a:endParaRPr lang="es-ES" altLang="es-MX" dirty="0"/>
          </a:p>
        </p:txBody>
      </p:sp>
    </p:spTree>
    <p:extLst>
      <p:ext uri="{BB962C8B-B14F-4D97-AF65-F5344CB8AC3E}">
        <p14:creationId xmlns:p14="http://schemas.microsoft.com/office/powerpoint/2010/main" val="37064735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_tradnl"/>
              <a:t>Clic para editar título</a:t>
            </a:r>
            <a:endParaRPr lang="es-ES"/>
          </a:p>
        </p:txBody>
      </p:sp>
      <p:sp>
        <p:nvSpPr>
          <p:cNvPr id="3" name="Marcador de contenido 2"/>
          <p:cNvSpPr>
            <a:spLocks noGrp="1"/>
          </p:cNvSpPr>
          <p:nvPr>
            <p:ph idx="1"/>
          </p:nvPr>
        </p:nvSpPr>
        <p:spPr>
          <a:xfrm>
            <a:off x="3575050" y="1435099"/>
            <a:ext cx="5111750" cy="46910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3"/>
          <p:cNvSpPr>
            <a:spLocks noGrp="1"/>
          </p:cNvSpPr>
          <p:nvPr>
            <p:ph type="dt" sz="half" idx="10"/>
          </p:nvPr>
        </p:nvSpPr>
        <p:spPr/>
        <p:txBody>
          <a:bodyPr/>
          <a:lstStyle>
            <a:lvl1pPr>
              <a:defRPr/>
            </a:lvl1pPr>
          </a:lstStyle>
          <a:p>
            <a:pPr>
              <a:defRPr/>
            </a:pPr>
            <a:endParaRPr lang="es-ES" dirty="0">
              <a:solidFill>
                <a:prstClr val="black">
                  <a:tint val="75000"/>
                </a:prstClr>
              </a:solidFill>
            </a:endParaRPr>
          </a:p>
        </p:txBody>
      </p:sp>
      <p:sp>
        <p:nvSpPr>
          <p:cNvPr id="6" name="Marcador de pie de página 4"/>
          <p:cNvSpPr>
            <a:spLocks noGrp="1"/>
          </p:cNvSpPr>
          <p:nvPr>
            <p:ph type="ftr" sz="quarter" idx="11"/>
          </p:nvPr>
        </p:nvSpPr>
        <p:spPr/>
        <p:txBody>
          <a:bodyPr/>
          <a:lstStyle>
            <a:lvl1pPr>
              <a:defRPr/>
            </a:lvl1pPr>
          </a:lstStyle>
          <a:p>
            <a:pPr>
              <a:defRPr/>
            </a:pPr>
            <a:endParaRPr lang="es-ES" dirty="0">
              <a:solidFill>
                <a:prstClr val="black">
                  <a:tint val="75000"/>
                </a:prstClr>
              </a:solidFill>
            </a:endParaRPr>
          </a:p>
        </p:txBody>
      </p:sp>
      <p:sp>
        <p:nvSpPr>
          <p:cNvPr id="7" name="Marcador de número de diapositiva 5"/>
          <p:cNvSpPr>
            <a:spLocks noGrp="1"/>
          </p:cNvSpPr>
          <p:nvPr>
            <p:ph type="sldNum" sz="quarter" idx="12"/>
          </p:nvPr>
        </p:nvSpPr>
        <p:spPr/>
        <p:txBody>
          <a:bodyPr/>
          <a:lstStyle>
            <a:lvl1pPr>
              <a:defRPr/>
            </a:lvl1pPr>
          </a:lstStyle>
          <a:p>
            <a:fld id="{9FE521A7-02DF-4FB1-B6DC-BA022B05E6FE}" type="slidenum">
              <a:rPr lang="es-ES" altLang="es-MX"/>
              <a:pPr/>
              <a:t>‹Nº›</a:t>
            </a:fld>
            <a:endParaRPr lang="es-ES" altLang="es-MX" dirty="0"/>
          </a:p>
        </p:txBody>
      </p:sp>
    </p:spTree>
    <p:extLst>
      <p:ext uri="{BB962C8B-B14F-4D97-AF65-F5344CB8AC3E}">
        <p14:creationId xmlns:p14="http://schemas.microsoft.com/office/powerpoint/2010/main" val="18044824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_tradnl"/>
              <a:t>Clic para editar título</a:t>
            </a:r>
            <a:endParaRPr lang="es-ES"/>
          </a:p>
        </p:txBody>
      </p:sp>
      <p:sp>
        <p:nvSpPr>
          <p:cNvPr id="3" name="Marcador de posición de imagen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dirty="0"/>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3"/>
          <p:cNvSpPr>
            <a:spLocks noGrp="1"/>
          </p:cNvSpPr>
          <p:nvPr>
            <p:ph type="dt" sz="half" idx="10"/>
          </p:nvPr>
        </p:nvSpPr>
        <p:spPr/>
        <p:txBody>
          <a:bodyPr/>
          <a:lstStyle>
            <a:lvl1pPr>
              <a:defRPr/>
            </a:lvl1pPr>
          </a:lstStyle>
          <a:p>
            <a:pPr>
              <a:defRPr/>
            </a:pPr>
            <a:endParaRPr lang="es-ES" dirty="0">
              <a:solidFill>
                <a:prstClr val="black">
                  <a:tint val="75000"/>
                </a:prstClr>
              </a:solidFill>
            </a:endParaRPr>
          </a:p>
        </p:txBody>
      </p:sp>
      <p:sp>
        <p:nvSpPr>
          <p:cNvPr id="6" name="Marcador de pie de página 4"/>
          <p:cNvSpPr>
            <a:spLocks noGrp="1"/>
          </p:cNvSpPr>
          <p:nvPr>
            <p:ph type="ftr" sz="quarter" idx="11"/>
          </p:nvPr>
        </p:nvSpPr>
        <p:spPr/>
        <p:txBody>
          <a:bodyPr/>
          <a:lstStyle>
            <a:lvl1pPr>
              <a:defRPr/>
            </a:lvl1pPr>
          </a:lstStyle>
          <a:p>
            <a:pPr>
              <a:defRPr/>
            </a:pPr>
            <a:endParaRPr lang="es-ES" dirty="0">
              <a:solidFill>
                <a:prstClr val="black">
                  <a:tint val="75000"/>
                </a:prstClr>
              </a:solidFill>
            </a:endParaRPr>
          </a:p>
        </p:txBody>
      </p:sp>
      <p:sp>
        <p:nvSpPr>
          <p:cNvPr id="7" name="Marcador de número de diapositiva 5"/>
          <p:cNvSpPr>
            <a:spLocks noGrp="1"/>
          </p:cNvSpPr>
          <p:nvPr>
            <p:ph type="sldNum" sz="quarter" idx="12"/>
          </p:nvPr>
        </p:nvSpPr>
        <p:spPr/>
        <p:txBody>
          <a:bodyPr/>
          <a:lstStyle>
            <a:lvl1pPr>
              <a:defRPr/>
            </a:lvl1pPr>
          </a:lstStyle>
          <a:p>
            <a:fld id="{9E908B34-A43B-4F56-AD31-9B1DB9CBD568}" type="slidenum">
              <a:rPr lang="es-ES" altLang="es-MX"/>
              <a:pPr/>
              <a:t>‹Nº›</a:t>
            </a:fld>
            <a:endParaRPr lang="es-ES" altLang="es-MX" dirty="0"/>
          </a:p>
        </p:txBody>
      </p:sp>
    </p:spTree>
    <p:extLst>
      <p:ext uri="{BB962C8B-B14F-4D97-AF65-F5344CB8AC3E}">
        <p14:creationId xmlns:p14="http://schemas.microsoft.com/office/powerpoint/2010/main" val="3242314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e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1"/>
          <a:srcRect/>
          <a:stretch>
            <a:fillRect/>
          </a:stretch>
        </a:blipFill>
        <a:effectLst/>
      </p:bgPr>
    </p:bg>
    <p:spTree>
      <p:nvGrpSpPr>
        <p:cNvPr id="1" name=""/>
        <p:cNvGrpSpPr/>
        <p:nvPr/>
      </p:nvGrpSpPr>
      <p:grpSpPr>
        <a:xfrm>
          <a:off x="0" y="0"/>
          <a:ext cx="0" cy="0"/>
          <a:chOff x="0" y="0"/>
          <a:chExt cx="0" cy="0"/>
        </a:xfrm>
      </p:grpSpPr>
      <p:sp>
        <p:nvSpPr>
          <p:cNvPr id="1026" name="Marcador de título 1"/>
          <p:cNvSpPr>
            <a:spLocks noGrp="1"/>
          </p:cNvSpPr>
          <p:nvPr>
            <p:ph type="title"/>
          </p:nvPr>
        </p:nvSpPr>
        <p:spPr bwMode="auto">
          <a:xfrm>
            <a:off x="457200" y="274638"/>
            <a:ext cx="5562600"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_tradnl" altLang="es-MX"/>
              <a:t>Clic para editar título</a:t>
            </a:r>
            <a:endParaRPr lang="es-ES" altLang="es-MX"/>
          </a:p>
        </p:txBody>
      </p:sp>
      <p:sp>
        <p:nvSpPr>
          <p:cNvPr id="1027" name="Marcador de texto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_tradnl" altLang="es-MX" dirty="0"/>
              <a:t>Haga clic para modificar el estilo de texto del patrón</a:t>
            </a:r>
          </a:p>
          <a:p>
            <a:pPr lvl="1"/>
            <a:r>
              <a:rPr lang="es-ES_tradnl" altLang="es-MX" dirty="0"/>
              <a:t>Segundo nivel</a:t>
            </a:r>
          </a:p>
          <a:p>
            <a:pPr lvl="2"/>
            <a:r>
              <a:rPr lang="es-ES_tradnl" altLang="es-MX" dirty="0"/>
              <a:t>Tercer nivel</a:t>
            </a:r>
          </a:p>
          <a:p>
            <a:pPr lvl="3"/>
            <a:r>
              <a:rPr lang="es-ES_tradnl" altLang="es-MX" dirty="0"/>
              <a:t>Cuarto nivel</a:t>
            </a:r>
          </a:p>
          <a:p>
            <a:pPr lvl="4"/>
            <a:r>
              <a:rPr lang="es-ES_tradnl" altLang="es-MX" dirty="0"/>
              <a:t>Quinto nivel</a:t>
            </a:r>
            <a:endParaRPr lang="es-ES" altLang="es-MX" dirty="0"/>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b="0" i="0" smtClean="0">
                <a:solidFill>
                  <a:schemeClr val="tx1">
                    <a:tint val="75000"/>
                  </a:schemeClr>
                </a:solidFill>
                <a:latin typeface="Myriad Pro"/>
                <a:cs typeface="Myriad Pro"/>
              </a:defRPr>
            </a:lvl1pPr>
          </a:lstStyle>
          <a:p>
            <a:pPr defTabSz="457200">
              <a:defRPr/>
            </a:pPr>
            <a:endParaRPr lang="es-ES" dirty="0">
              <a:solidFill>
                <a:prstClr val="black">
                  <a:tint val="75000"/>
                </a:prstClr>
              </a:solidFill>
            </a:endParaRPr>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b="0" i="0" dirty="0">
                <a:solidFill>
                  <a:schemeClr val="tx1">
                    <a:tint val="75000"/>
                  </a:schemeClr>
                </a:solidFill>
                <a:latin typeface="Myriad Pro"/>
                <a:cs typeface="Myriad Pro"/>
              </a:defRPr>
            </a:lvl1pPr>
          </a:lstStyle>
          <a:p>
            <a:pPr defTabSz="457200">
              <a:defRPr/>
            </a:pPr>
            <a:endParaRPr lang="es-ES" dirty="0">
              <a:solidFill>
                <a:prstClr val="black">
                  <a:tint val="75000"/>
                </a:prstClr>
              </a:solidFill>
            </a:endParaRPr>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Myriad Pro"/>
                <a:ea typeface="Myriad Pro"/>
                <a:cs typeface="Myriad Pro"/>
              </a:defRPr>
            </a:lvl1pPr>
          </a:lstStyle>
          <a:p>
            <a:pPr defTabSz="457200" fontAlgn="base">
              <a:spcBef>
                <a:spcPct val="0"/>
              </a:spcBef>
              <a:spcAft>
                <a:spcPct val="0"/>
              </a:spcAft>
            </a:pPr>
            <a:fld id="{EA7C98A2-C6F5-4145-A038-7818A4CD901D}" type="slidenum">
              <a:rPr lang="es-ES" altLang="es-MX"/>
              <a:pPr defTabSz="457200" fontAlgn="base">
                <a:spcBef>
                  <a:spcPct val="0"/>
                </a:spcBef>
                <a:spcAft>
                  <a:spcPct val="0"/>
                </a:spcAft>
              </a:pPr>
              <a:t>‹Nº›</a:t>
            </a:fld>
            <a:endParaRPr lang="es-ES" altLang="es-MX" dirty="0"/>
          </a:p>
        </p:txBody>
      </p:sp>
    </p:spTree>
    <p:extLst>
      <p:ext uri="{BB962C8B-B14F-4D97-AF65-F5344CB8AC3E}">
        <p14:creationId xmlns:p14="http://schemas.microsoft.com/office/powerpoint/2010/main" val="59940485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hf hdr="0" ftr="0" dt="0"/>
  <p:txStyles>
    <p:title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p:titleStyle>
    <p:bodyStyle>
      <a:lvl1pPr marL="342900" indent="-342900" algn="l" defTabSz="457200" rtl="0" fontAlgn="base">
        <a:spcBef>
          <a:spcPct val="20000"/>
        </a:spcBef>
        <a:spcAft>
          <a:spcPct val="0"/>
        </a:spcAft>
        <a:buFont typeface="Arial" pitchFamily="34" charset="0"/>
        <a:buChar char="•"/>
        <a:defRPr sz="2800"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1pPr>
      <a:lvl2pPr marL="742950" indent="-285750" algn="l" defTabSz="457200" rtl="0" fontAlgn="base">
        <a:spcBef>
          <a:spcPct val="20000"/>
        </a:spcBef>
        <a:spcAft>
          <a:spcPct val="0"/>
        </a:spcAft>
        <a:buFont typeface="Arial" pitchFamily="34" charset="0"/>
        <a:buChar char="–"/>
        <a:defRPr sz="2400"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2pPr>
      <a:lvl3pPr marL="1143000" indent="-228600" algn="l" defTabSz="457200" rtl="0" fontAlgn="base">
        <a:spcBef>
          <a:spcPct val="20000"/>
        </a:spcBef>
        <a:spcAft>
          <a:spcPct val="0"/>
        </a:spcAft>
        <a:buFont typeface="Arial" pitchFamily="34" charset="0"/>
        <a:buChar char="•"/>
        <a:defRPr sz="2000"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3pPr>
      <a:lvl4pPr marL="1600200" indent="-228600" algn="l" defTabSz="457200" rtl="0" fontAlgn="base">
        <a:spcBef>
          <a:spcPct val="20000"/>
        </a:spcBef>
        <a:spcAft>
          <a:spcPct val="0"/>
        </a:spcAft>
        <a:buFont typeface="Arial" pitchFamily="34" charset="0"/>
        <a:buChar char="–"/>
        <a:defRPr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4pPr>
      <a:lvl5pPr marL="2057400" indent="-228600" algn="l" defTabSz="457200" rtl="0" fontAlgn="base">
        <a:spcBef>
          <a:spcPct val="20000"/>
        </a:spcBef>
        <a:spcAft>
          <a:spcPct val="0"/>
        </a:spcAft>
        <a:buFont typeface="Arial" pitchFamily="34" charset="0"/>
        <a:buChar char="»"/>
        <a:defRPr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6.emf"/><Relationship Id="rId5" Type="http://schemas.openxmlformats.org/officeDocument/2006/relationships/image" Target="../media/image5.png"/><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 Id="rId9" Type="http://schemas.openxmlformats.org/officeDocument/2006/relationships/image" Target="../media/image22.png"/></Relationships>
</file>

<file path=ppt/slides/_rels/slide26.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image" Target="../media/image24.em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6.png"/><Relationship Id="rId7" Type="http://schemas.openxmlformats.org/officeDocument/2006/relationships/image" Target="../media/image21.png"/><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 Id="rId9" Type="http://schemas.openxmlformats.org/officeDocument/2006/relationships/image" Target="../media/image22.png"/></Relationships>
</file>

<file path=ppt/slides/_rels/slide4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8.emf"/><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1.emf"/><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2.emf"/><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33.emf"/></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ítulo 1"/>
          <p:cNvSpPr>
            <a:spLocks noGrp="1"/>
          </p:cNvSpPr>
          <p:nvPr>
            <p:ph type="ctrTitle"/>
          </p:nvPr>
        </p:nvSpPr>
        <p:spPr>
          <a:xfrm>
            <a:off x="1331640" y="2780928"/>
            <a:ext cx="5726112" cy="1190464"/>
          </a:xfrm>
        </p:spPr>
        <p:txBody>
          <a:bodyPr/>
          <a:lstStyle/>
          <a:p>
            <a:r>
              <a:rPr lang="es-MX" altLang="es-MX" sz="2800" dirty="0">
                <a:latin typeface="Century Gothic" pitchFamily="34" charset="0"/>
              </a:rPr>
              <a:t>Comité de Inversiones</a:t>
            </a:r>
            <a:br>
              <a:rPr lang="es-MX" altLang="es-MX" sz="2800" dirty="0">
                <a:latin typeface="Century Gothic" pitchFamily="34" charset="0"/>
              </a:rPr>
            </a:br>
            <a:r>
              <a:rPr lang="es-MX" sz="2800" dirty="0">
                <a:latin typeface="Century Gothic" pitchFamily="34" charset="0"/>
              </a:rPr>
              <a:t>Informe y estrategia del FANVIT</a:t>
            </a:r>
            <a:endParaRPr lang="es-MX" altLang="es-MX" sz="2800" dirty="0">
              <a:latin typeface="Century Gothic" pitchFamily="34" charset="0"/>
            </a:endParaRPr>
          </a:p>
        </p:txBody>
      </p:sp>
      <p:sp>
        <p:nvSpPr>
          <p:cNvPr id="3" name="Subtítulo 2"/>
          <p:cNvSpPr>
            <a:spLocks noGrp="1"/>
          </p:cNvSpPr>
          <p:nvPr>
            <p:ph type="subTitle" idx="1"/>
          </p:nvPr>
        </p:nvSpPr>
        <p:spPr>
          <a:xfrm>
            <a:off x="1649856" y="3949843"/>
            <a:ext cx="6253162" cy="560387"/>
          </a:xfrm>
        </p:spPr>
        <p:txBody>
          <a:bodyPr rtlCol="0">
            <a:normAutofit/>
          </a:bodyPr>
          <a:lstStyle/>
          <a:p>
            <a:pPr fontAlgn="auto">
              <a:spcAft>
                <a:spcPts val="0"/>
              </a:spcAft>
              <a:defRPr/>
            </a:pPr>
            <a:r>
              <a:rPr lang="es-ES" dirty="0">
                <a:latin typeface="Century Gothic" pitchFamily="34" charset="0"/>
              </a:rPr>
              <a:t>Abril  2018</a:t>
            </a:r>
          </a:p>
        </p:txBody>
      </p:sp>
      <p:sp>
        <p:nvSpPr>
          <p:cNvPr id="6"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1</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22696709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p>
            <a:r>
              <a:rPr lang="es-MX" sz="2000" b="1" dirty="0">
                <a:latin typeface="Century Gothic" panose="020B0502020202020204" pitchFamily="34" charset="0"/>
              </a:rPr>
              <a:t>Informe y estrategia del FANVIT </a:t>
            </a:r>
            <a:br>
              <a:rPr lang="es-MX" sz="2000" b="1" dirty="0">
                <a:latin typeface="Century Gothic" panose="020B0502020202020204" pitchFamily="34" charset="0"/>
              </a:rPr>
            </a:br>
            <a:r>
              <a:rPr lang="es-MX" sz="1400" b="1" dirty="0">
                <a:solidFill>
                  <a:schemeClr val="bg1">
                    <a:lumMod val="50000"/>
                  </a:schemeClr>
                </a:solidFill>
                <a:latin typeface="Century Gothic" panose="020B0502020202020204" pitchFamily="34" charset="0"/>
              </a:rPr>
              <a:t>al 28 de marzo de 2018</a:t>
            </a:r>
          </a:p>
        </p:txBody>
      </p:sp>
      <p:sp>
        <p:nvSpPr>
          <p:cNvPr id="3" name="2 Marcador de contenido"/>
          <p:cNvSpPr>
            <a:spLocks noGrp="1"/>
          </p:cNvSpPr>
          <p:nvPr>
            <p:ph idx="1"/>
          </p:nvPr>
        </p:nvSpPr>
        <p:spPr>
          <a:xfrm>
            <a:off x="457199" y="1015224"/>
            <a:ext cx="8505750" cy="5798152"/>
          </a:xfrm>
        </p:spPr>
        <p:txBody>
          <a:bodyPr/>
          <a:lstStyle/>
          <a:p>
            <a:pPr marL="0" indent="0" algn="just">
              <a:buClr>
                <a:srgbClr val="C00000"/>
              </a:buClr>
              <a:buNone/>
            </a:pPr>
            <a:r>
              <a:rPr lang="es-MX" sz="1400" b="1" u="sng" dirty="0"/>
              <a:t>Resultados FANVIT</a:t>
            </a:r>
            <a:endParaRPr lang="es-MX" sz="1400" dirty="0"/>
          </a:p>
          <a:p>
            <a:pPr lvl="0" algn="just">
              <a:buClr>
                <a:srgbClr val="C00000"/>
              </a:buClr>
            </a:pPr>
            <a:r>
              <a:rPr lang="es-MX" sz="1400" dirty="0"/>
              <a:t>Activos en administración terminaron en marzo de 2018 en 129,449 mdp.</a:t>
            </a:r>
          </a:p>
          <a:p>
            <a:pPr lvl="0" algn="just">
              <a:buClr>
                <a:srgbClr val="C00000"/>
              </a:buClr>
            </a:pPr>
            <a:r>
              <a:rPr lang="es-MX" sz="1400" dirty="0"/>
              <a:t>Resultado 2018 de marzo de +1,155 mdp que equivale a un rendimiento del 3.76% descontando gastos acumulados en el año.</a:t>
            </a:r>
          </a:p>
          <a:p>
            <a:pPr lvl="0" algn="just">
              <a:buClr>
                <a:srgbClr val="C00000"/>
              </a:buClr>
            </a:pPr>
            <a:r>
              <a:rPr lang="es-MX" sz="1400" dirty="0"/>
              <a:t>En marzo se tuvo una plusvalía de 686 mdp.</a:t>
            </a:r>
          </a:p>
          <a:p>
            <a:pPr lvl="0" algn="just">
              <a:buClr>
                <a:srgbClr val="C00000"/>
              </a:buClr>
            </a:pPr>
            <a:r>
              <a:rPr lang="es-MX" sz="1400" dirty="0"/>
              <a:t>El plazo promedio ponderado de las inversiones en valores gubernamentales es de 5.5 años.</a:t>
            </a:r>
          </a:p>
          <a:p>
            <a:pPr marL="0" indent="0" algn="just">
              <a:buClr>
                <a:srgbClr val="C00000"/>
              </a:buClr>
              <a:buNone/>
            </a:pPr>
            <a:r>
              <a:rPr lang="es-MX" sz="1400" b="1" u="sng" dirty="0"/>
              <a:t>Composición del FANVIT</a:t>
            </a:r>
            <a:endParaRPr lang="es-MX" sz="1400" dirty="0"/>
          </a:p>
          <a:p>
            <a:pPr lvl="0" algn="just">
              <a:buClr>
                <a:srgbClr val="C00000"/>
              </a:buClr>
            </a:pPr>
            <a:r>
              <a:rPr lang="es-MX" sz="1400" b="1" dirty="0"/>
              <a:t>Liquidez y deuda: 86%.</a:t>
            </a:r>
            <a:r>
              <a:rPr lang="es-MX" sz="1400" dirty="0"/>
              <a:t> Dentro de este tipo de activos, se encuentra dividido de la siguiente manera: 54.2% Gubernamental (8.1% tasa fija, 24.3% udizado y 21.7% revisable) y 16.5% corporativos. Se tiene 12.9% de liquidez.</a:t>
            </a:r>
          </a:p>
          <a:p>
            <a:pPr lvl="0" algn="just">
              <a:buClr>
                <a:srgbClr val="C00000"/>
              </a:buClr>
            </a:pPr>
            <a:r>
              <a:rPr lang="es-MX" sz="1400" b="1" dirty="0"/>
              <a:t>Renta variable: 10.9%</a:t>
            </a:r>
            <a:r>
              <a:rPr lang="es-MX" sz="1400" dirty="0"/>
              <a:t>. Incluye una quinta parte nacional y el resto internacional (básicamente EU, Europa y Asia). Esto incluye bonos bancarios estructurados.</a:t>
            </a:r>
          </a:p>
          <a:p>
            <a:pPr lvl="0" algn="just">
              <a:buClr>
                <a:srgbClr val="C00000"/>
              </a:buClr>
            </a:pPr>
            <a:r>
              <a:rPr lang="es-MX" sz="1400" b="1" dirty="0"/>
              <a:t>Fibras 2.7%.</a:t>
            </a:r>
            <a:r>
              <a:rPr lang="es-MX" sz="1400" dirty="0"/>
              <a:t> Básicamente industriales y diversificadas (6 Fibras en total). </a:t>
            </a:r>
          </a:p>
          <a:p>
            <a:pPr lvl="0" algn="just">
              <a:buClr>
                <a:srgbClr val="C00000"/>
              </a:buClr>
            </a:pPr>
            <a:r>
              <a:rPr lang="es-MX" sz="1400" b="1" dirty="0" err="1"/>
              <a:t>CKDs</a:t>
            </a:r>
            <a:r>
              <a:rPr lang="es-MX" sz="1400" b="1" dirty="0"/>
              <a:t> 0.4% pagado</a:t>
            </a:r>
            <a:r>
              <a:rPr lang="es-MX" sz="1400" dirty="0"/>
              <a:t>. Añadiendo el porcentaje comprometido, el total es de 1.7%.</a:t>
            </a:r>
          </a:p>
          <a:p>
            <a:pPr marL="0" indent="0" algn="just">
              <a:buClr>
                <a:srgbClr val="C00000"/>
              </a:buClr>
              <a:buNone/>
            </a:pPr>
            <a:r>
              <a:rPr lang="es-MX" sz="1400" b="1" u="sng" dirty="0"/>
              <a:t>Análisis de sensibilidad</a:t>
            </a:r>
            <a:endParaRPr lang="es-MX" sz="1400" dirty="0"/>
          </a:p>
          <a:p>
            <a:pPr lvl="0" algn="just">
              <a:buClr>
                <a:srgbClr val="C00000"/>
              </a:buClr>
            </a:pPr>
            <a:r>
              <a:rPr lang="es-MX" sz="1400" dirty="0"/>
              <a:t>En deuda, se disminuyó la sensibilidad del portafolio respecto al mes anterior. Actualmente por cada punto base que aumenten las tasas de interés, el portafolio ve disminuido su valor en -36.2 </a:t>
            </a:r>
            <a:r>
              <a:rPr lang="es-MX" sz="1400" dirty="0" err="1"/>
              <a:t>mdp</a:t>
            </a:r>
            <a:r>
              <a:rPr lang="es-MX" sz="1400" dirty="0"/>
              <a:t> contra los -40.7 </a:t>
            </a:r>
            <a:r>
              <a:rPr lang="es-MX" sz="1400" dirty="0" err="1"/>
              <a:t>mdp</a:t>
            </a:r>
            <a:r>
              <a:rPr lang="es-MX" sz="1400" dirty="0"/>
              <a:t> del mes anterior. </a:t>
            </a:r>
          </a:p>
          <a:p>
            <a:pPr lvl="0" algn="just">
              <a:buClr>
                <a:srgbClr val="C00000"/>
              </a:buClr>
            </a:pPr>
            <a:r>
              <a:rPr lang="es-MX" sz="1400" dirty="0"/>
              <a:t>En renta variable, la sensibilidad se conservó como un mecanismo de diversificación de manera que por cada 1% que desciendan los instrumentos de renta variable en los que invierte el Fanvit, el valor del portafolio disminuye -167.8 mdp. </a:t>
            </a:r>
          </a:p>
          <a:p>
            <a:pPr lvl="0" algn="just">
              <a:buClr>
                <a:srgbClr val="C00000"/>
              </a:buClr>
            </a:pPr>
            <a:r>
              <a:rPr lang="es-MX" sz="1400" dirty="0"/>
              <a:t>La sensibilidad del portafolio de tipo de cambio se mantuvo, donde una apreciación del tipo de cambio de 1% implica una caída de -116.9 mdp en el portafolio. </a:t>
            </a:r>
          </a:p>
          <a:p>
            <a:pPr marL="0" indent="0" algn="just">
              <a:buClr>
                <a:srgbClr val="C00000"/>
              </a:buClr>
              <a:buNone/>
            </a:pPr>
            <a:endParaRPr lang="es-MX" sz="1400" dirty="0"/>
          </a:p>
        </p:txBody>
      </p:sp>
      <p:sp>
        <p:nvSpPr>
          <p:cNvPr id="8" name="3 Marcador de número de diapositiva"/>
          <p:cNvSpPr>
            <a:spLocks noGrp="1"/>
          </p:cNvSpPr>
          <p:nvPr>
            <p:ph type="sldNum" sz="quarter" idx="12"/>
          </p:nvPr>
        </p:nvSpPr>
        <p:spPr>
          <a:xfrm>
            <a:off x="8410651" y="6492875"/>
            <a:ext cx="552298" cy="365125"/>
          </a:xfrm>
        </p:spPr>
        <p:txBody>
          <a:bodyPr/>
          <a:lstStyle/>
          <a:p>
            <a:pPr algn="ctr"/>
            <a:fld id="{05E83AA4-A00D-4AA0-8FE8-B93C9F3EC141}" type="slidenum">
              <a:rPr lang="es-ES" altLang="es-MX" smtClean="0">
                <a:latin typeface="Century Gothic" panose="020B0502020202020204" pitchFamily="34" charset="0"/>
              </a:rPr>
              <a:pPr algn="ctr"/>
              <a:t>2</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4425959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655784"/>
            <a:ext cx="8401050" cy="5710091"/>
          </a:xfrm>
        </p:spPr>
        <p:txBody>
          <a:bodyPr/>
          <a:lstStyle/>
          <a:p>
            <a:pPr marL="0" indent="0" algn="just">
              <a:buClr>
                <a:srgbClr val="C00000"/>
              </a:buClr>
              <a:buNone/>
            </a:pPr>
            <a:r>
              <a:rPr lang="es-MX" sz="1400" b="1" u="sng" dirty="0"/>
              <a:t>Estrategia </a:t>
            </a:r>
            <a:endParaRPr lang="es-MX" sz="1400" dirty="0"/>
          </a:p>
          <a:p>
            <a:pPr marL="0" indent="0" algn="just">
              <a:buClr>
                <a:srgbClr val="C00000"/>
              </a:buClr>
              <a:buNone/>
            </a:pPr>
            <a:r>
              <a:rPr lang="es-MX" sz="1400" b="1" dirty="0"/>
              <a:t>Renta Fija</a:t>
            </a:r>
          </a:p>
          <a:p>
            <a:pPr marL="0" indent="0" algn="just">
              <a:buClr>
                <a:srgbClr val="C00000"/>
              </a:buClr>
              <a:buNone/>
            </a:pPr>
            <a:endParaRPr lang="es-MX" sz="1400" dirty="0"/>
          </a:p>
          <a:p>
            <a:pPr algn="just">
              <a:buClr>
                <a:srgbClr val="C00000"/>
              </a:buClr>
            </a:pPr>
            <a:r>
              <a:rPr lang="es-ES" sz="1400" dirty="0"/>
              <a:t>Durante marzo se acentuó la estrategia defensiva para el portafolio, durante este mes se observó una alta volatilidad en los activos locales provocados por la incertidumbre en las negociación del TLCAN y la salida de las primeras encuestas electorales de cara a las elecciones presidenciales. Esperamos que la volatilidad continúe e incluso se acentué durante los próximos meses a manera de que avancen las campañas electorales. Se propone continuar con la estrategia defensiva y buscar oportunidades en el mercado para comenzar a construir posiciones paulatinamente, aprovechando oportunidades que se presenten en el mercado de manera natural derivado de la dinámica de precios que se pueda dar por la volatilidad esperada.</a:t>
            </a:r>
          </a:p>
          <a:p>
            <a:pPr algn="just">
              <a:buClr>
                <a:srgbClr val="C00000"/>
              </a:buClr>
            </a:pPr>
            <a:endParaRPr lang="es-ES" sz="1400" dirty="0"/>
          </a:p>
          <a:p>
            <a:pPr algn="just">
              <a:buClr>
                <a:srgbClr val="C00000"/>
              </a:buClr>
            </a:pPr>
            <a:r>
              <a:rPr lang="es-ES" sz="1400" dirty="0"/>
              <a:t>Durante el periodo se realizaron operaciones de venta a lo largo de la curva de bonos M, buscando disminuir la volatilidad del portafolio derivado de los riesgos previamente mencionados. Se realizaron ventas en valores gubernamentales por un total de $8,867.6 millones de pesos, de los cuales únicamente se reinvirtieron $2,500 millones de pesos en  bonos </a:t>
            </a:r>
            <a:r>
              <a:rPr lang="es-ES" sz="1400" dirty="0" err="1"/>
              <a:t>udizados</a:t>
            </a:r>
            <a:r>
              <a:rPr lang="es-ES" sz="1400" dirty="0"/>
              <a:t> de corto plazo, aprovechando los diferenciales contra la curva nominal.</a:t>
            </a:r>
          </a:p>
          <a:p>
            <a:pPr algn="just">
              <a:buClr>
                <a:srgbClr val="C00000"/>
              </a:buClr>
            </a:pPr>
            <a:endParaRPr lang="es-ES" sz="1400" dirty="0"/>
          </a:p>
          <a:p>
            <a:pPr algn="just">
              <a:buClr>
                <a:srgbClr val="C00000"/>
              </a:buClr>
            </a:pPr>
            <a:r>
              <a:rPr lang="es-ES" sz="1400" dirty="0"/>
              <a:t>Se continuó con la reestructura de deuda corporativa del portafolio, se realizaron ventas por $229 millones de pesos en papeles que no van de acuerdo con el perfil de riesgo deseado. </a:t>
            </a:r>
          </a:p>
          <a:p>
            <a:pPr marL="0" indent="0" algn="just">
              <a:buClr>
                <a:srgbClr val="C00000"/>
              </a:buClr>
              <a:buNone/>
            </a:pPr>
            <a:endParaRPr lang="es-ES" sz="1400" dirty="0"/>
          </a:p>
        </p:txBody>
      </p:sp>
      <p:sp>
        <p:nvSpPr>
          <p:cNvPr id="6" name="3 Marcador de número de diapositiva"/>
          <p:cNvSpPr>
            <a:spLocks noGrp="1"/>
          </p:cNvSpPr>
          <p:nvPr>
            <p:ph type="sldNum" sz="quarter" idx="12"/>
          </p:nvPr>
        </p:nvSpPr>
        <p:spPr>
          <a:xfrm>
            <a:off x="8134502" y="6365875"/>
            <a:ext cx="552298"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3</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29965394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81000" y="654050"/>
            <a:ext cx="8477250" cy="5702300"/>
          </a:xfrm>
        </p:spPr>
        <p:txBody>
          <a:bodyPr/>
          <a:lstStyle/>
          <a:p>
            <a:pPr marL="0" indent="0" algn="just">
              <a:buClr>
                <a:srgbClr val="C00000"/>
              </a:buClr>
              <a:buNone/>
            </a:pPr>
            <a:r>
              <a:rPr lang="es-MX" sz="1400" b="1" u="sng" dirty="0"/>
              <a:t>Estrategia </a:t>
            </a:r>
            <a:endParaRPr lang="es-MX" sz="1400" dirty="0"/>
          </a:p>
          <a:p>
            <a:pPr marL="0" indent="0" algn="just">
              <a:buClr>
                <a:srgbClr val="C00000"/>
              </a:buClr>
              <a:buNone/>
            </a:pPr>
            <a:r>
              <a:rPr lang="es-MX" sz="1400" b="1" dirty="0"/>
              <a:t>Renta Variable y Bonos Bancarios Estructurados </a:t>
            </a:r>
          </a:p>
          <a:p>
            <a:pPr marL="0" indent="0" algn="just">
              <a:buClr>
                <a:srgbClr val="C00000"/>
              </a:buClr>
              <a:buNone/>
            </a:pPr>
            <a:endParaRPr lang="es-MX" sz="1400" b="1" dirty="0"/>
          </a:p>
          <a:p>
            <a:pPr lvl="0" algn="just">
              <a:buClr>
                <a:srgbClr val="C00000"/>
              </a:buClr>
            </a:pPr>
            <a:r>
              <a:rPr lang="es-ES" sz="1400" dirty="0"/>
              <a:t>Renta variable internacional ha mostrado presiones importantes con alta volatilidad debido principalmente al incremento de aversión al riesgo por parte de los inversionistas por una guerra comercial entre Estados Unidos y China. En renta variable nacional se ha observado preocupación explicada principalmente por la incertidumbre sobre la resolución del TLC y las elecciones presidenciales. Actualmente se tiene 10.9% del total de los activos (lo anterior incluyendo Bonos Bancarios Estructurados y Bonos Convertibles).</a:t>
            </a:r>
          </a:p>
          <a:p>
            <a:pPr marL="0" lvl="0" indent="0" algn="just">
              <a:buClr>
                <a:srgbClr val="C00000"/>
              </a:buClr>
              <a:buNone/>
            </a:pPr>
            <a:endParaRPr lang="es-ES" sz="1400" dirty="0"/>
          </a:p>
          <a:p>
            <a:pPr lvl="0" algn="just">
              <a:buClr>
                <a:srgbClr val="C00000"/>
              </a:buClr>
            </a:pPr>
            <a:r>
              <a:rPr lang="es-ES" sz="1400" dirty="0"/>
              <a:t>Durante el periodo, se ha mantenido la participación en renta variable internacional en </a:t>
            </a:r>
            <a:r>
              <a:rPr lang="es-ES" sz="1400" dirty="0" err="1"/>
              <a:t>ETF´s</a:t>
            </a:r>
            <a:r>
              <a:rPr lang="es-ES" sz="1400" dirty="0"/>
              <a:t> defensivos (EUA) aprovechando los niveles de tipo de cambio, conservando un portafolio diversificado y buscando optimizar las condiciones de riesgo rendimiento. Se privilegiaría la parte internacional sobre la nacional debido a mejores perspectivas de retorno. Las principales regiones donde se tiene participación son:</a:t>
            </a:r>
          </a:p>
          <a:p>
            <a:pPr lvl="0" algn="just">
              <a:buClr>
                <a:srgbClr val="C00000"/>
              </a:buClr>
            </a:pPr>
            <a:endParaRPr lang="es-ES" sz="1400" dirty="0"/>
          </a:p>
          <a:p>
            <a:pPr lvl="1" algn="just">
              <a:buClr>
                <a:srgbClr val="C00000"/>
              </a:buClr>
            </a:pPr>
            <a:r>
              <a:rPr lang="es-ES" sz="1400" dirty="0"/>
              <a:t>En México la bolsa se ha visto afectada por el entorno internacional y las preocupaciones derivadas de la resolución del tratado de libre comercio, así como la incertidumbre que produce las elecciones presidenciales a mitad de año. Representa el 0.9% del total de los activos (3.6% incluyendo Fibras).</a:t>
            </a:r>
          </a:p>
        </p:txBody>
      </p:sp>
      <p:sp>
        <p:nvSpPr>
          <p:cNvPr id="5"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4</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4620633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81000" y="654050"/>
            <a:ext cx="8477250" cy="5702300"/>
          </a:xfrm>
        </p:spPr>
        <p:txBody>
          <a:bodyPr/>
          <a:lstStyle/>
          <a:p>
            <a:pPr marL="0" indent="0" algn="just">
              <a:buClr>
                <a:srgbClr val="C00000"/>
              </a:buClr>
              <a:buNone/>
            </a:pPr>
            <a:r>
              <a:rPr lang="es-MX" sz="1400" b="1" u="sng" dirty="0"/>
              <a:t>Estrategia </a:t>
            </a:r>
            <a:endParaRPr lang="es-MX" sz="1400" dirty="0"/>
          </a:p>
          <a:p>
            <a:pPr marL="0" indent="0" algn="just">
              <a:buClr>
                <a:srgbClr val="C00000"/>
              </a:buClr>
              <a:buNone/>
            </a:pPr>
            <a:r>
              <a:rPr lang="es-MX" sz="1400" b="1" dirty="0"/>
              <a:t>Renta Variable y Bonos Bancarios Estructurados </a:t>
            </a:r>
          </a:p>
          <a:p>
            <a:pPr marL="0" indent="0" algn="just">
              <a:buClr>
                <a:srgbClr val="C00000"/>
              </a:buClr>
              <a:buNone/>
            </a:pPr>
            <a:endParaRPr lang="es-MX" sz="1400" b="1" dirty="0"/>
          </a:p>
          <a:p>
            <a:pPr lvl="1" algn="just">
              <a:buClr>
                <a:srgbClr val="C00000"/>
              </a:buClr>
            </a:pPr>
            <a:r>
              <a:rPr lang="es-ES" sz="1400" dirty="0"/>
              <a:t>Los mercados accionarios en EUA han seguido mostrando alta volatilidad en donde el principal tema de preocupación es la guerra comercial entre Estados Unidos y China, iniciada por Trump con medidas proteccionistas y obteniendo respuesta por parte del gobierno chino. Las presiones se han magnificado por ajustes en las compañías referenciadas a tecnología (principalmente al verse involucradas en temas políticos).  Suma el 5.7% del total de los activos (incluyendo Bonos Bancarios Estructurados y ETF referenciado a los bonos del tesoro de corto plazo).</a:t>
            </a:r>
          </a:p>
          <a:p>
            <a:pPr lvl="1" algn="just">
              <a:buClr>
                <a:srgbClr val="C00000"/>
              </a:buClr>
            </a:pPr>
            <a:endParaRPr lang="es-ES" sz="1400" dirty="0"/>
          </a:p>
          <a:p>
            <a:pPr lvl="1" algn="just">
              <a:buClr>
                <a:srgbClr val="C00000"/>
              </a:buClr>
            </a:pPr>
            <a:r>
              <a:rPr lang="es-ES" sz="1400" dirty="0"/>
              <a:t>Europa se ha contagiado del sentimiento global y ha ajustado en un eterno de incertidumbre política (elecciones en distintas regiones). Significa el 1.3% del total de los activos (2.1% si se incluyen Bonos Bancarios Estructurados).</a:t>
            </a:r>
          </a:p>
          <a:p>
            <a:pPr lvl="1" algn="just">
              <a:buClr>
                <a:srgbClr val="C00000"/>
              </a:buClr>
            </a:pPr>
            <a:endParaRPr lang="es-ES" sz="1400" dirty="0"/>
          </a:p>
          <a:p>
            <a:pPr lvl="1" algn="just">
              <a:buClr>
                <a:srgbClr val="C00000"/>
              </a:buClr>
            </a:pPr>
            <a:r>
              <a:rPr lang="es-ES" sz="1400" dirty="0"/>
              <a:t>En Japón se espera que se mantenga su ritmo de crecimiento y suba la inflación en los siguientes años aunado de reportes corporativos favorables (utilidades). La fortaleza del Yen contra el dólar pone presión a la bolsa aunado al sentimiento negativo global generalizado. Representa el 1.6% del total de los activos.</a:t>
            </a:r>
          </a:p>
          <a:p>
            <a:pPr lvl="1" algn="just">
              <a:buClr>
                <a:srgbClr val="C00000"/>
              </a:buClr>
            </a:pPr>
            <a:endParaRPr lang="es-ES" sz="1400" dirty="0"/>
          </a:p>
        </p:txBody>
      </p:sp>
      <p:sp>
        <p:nvSpPr>
          <p:cNvPr id="5"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5</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14240369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81000" y="1230114"/>
            <a:ext cx="8477250" cy="3567038"/>
          </a:xfrm>
        </p:spPr>
        <p:txBody>
          <a:bodyPr/>
          <a:lstStyle/>
          <a:p>
            <a:pPr marL="0" indent="0">
              <a:buNone/>
            </a:pPr>
            <a:r>
              <a:rPr lang="es-MX" sz="1400" b="1" dirty="0"/>
              <a:t>Divisas </a:t>
            </a:r>
          </a:p>
          <a:p>
            <a:pPr marL="0" indent="0">
              <a:buNone/>
            </a:pPr>
            <a:endParaRPr lang="es-MX" sz="1400" dirty="0"/>
          </a:p>
          <a:p>
            <a:pPr algn="just">
              <a:buClr>
                <a:srgbClr val="C00000"/>
              </a:buClr>
            </a:pPr>
            <a:r>
              <a:rPr lang="es-ES" sz="1400" dirty="0">
                <a:cs typeface="Times New Roman"/>
              </a:rPr>
              <a:t>El principal riesgo del FANVIT portafolio es al tipo de cambio peso-dólar por la inversión realizada en renta variable internacional.</a:t>
            </a:r>
          </a:p>
          <a:p>
            <a:pPr algn="just">
              <a:buClr>
                <a:srgbClr val="C00000"/>
              </a:buClr>
            </a:pPr>
            <a:endParaRPr lang="es-ES" sz="1400" dirty="0">
              <a:cs typeface="Times New Roman"/>
            </a:endParaRPr>
          </a:p>
          <a:p>
            <a:pPr algn="just">
              <a:buClr>
                <a:srgbClr val="C00000"/>
              </a:buClr>
            </a:pPr>
            <a:r>
              <a:rPr lang="es-ES" sz="1400" dirty="0">
                <a:cs typeface="Times New Roman"/>
              </a:rPr>
              <a:t>Estimamos que la volatilidad del MXN se puede incrementar por lo siguiente: renegociación del TLCAN, reforma fiscal en EU, mayor velocidad en el ritmo de normalización de la política monetaria en los EU, riesgos geopolíticos y elecciones en México. </a:t>
            </a:r>
          </a:p>
          <a:p>
            <a:pPr algn="just">
              <a:buClr>
                <a:srgbClr val="C00000"/>
              </a:buClr>
            </a:pPr>
            <a:endParaRPr lang="es-ES" sz="1400" dirty="0">
              <a:cs typeface="Times New Roman"/>
            </a:endParaRPr>
          </a:p>
          <a:p>
            <a:pPr algn="just">
              <a:buClr>
                <a:srgbClr val="C00000"/>
              </a:buClr>
            </a:pPr>
            <a:r>
              <a:rPr lang="es-ES" sz="1400" dirty="0">
                <a:cs typeface="Times New Roman"/>
              </a:rPr>
              <a:t>Diversificar el riesgo moneda incrementando la exposición en valores vinculados directa o indirectamente (inversiones en divisas y/o valores de renta variable internacional) hasta 2% adicional. </a:t>
            </a:r>
          </a:p>
          <a:p>
            <a:pPr algn="just">
              <a:buClr>
                <a:srgbClr val="C00000"/>
              </a:buClr>
            </a:pPr>
            <a:endParaRPr lang="es-MX" sz="1400" dirty="0"/>
          </a:p>
          <a:p>
            <a:pPr lvl="0" algn="just">
              <a:buClr>
                <a:srgbClr val="C00000"/>
              </a:buClr>
            </a:pPr>
            <a:r>
              <a:rPr lang="es-MX" sz="1400" dirty="0"/>
              <a:t>La sensibilidad se mantuvo en -123.6 </a:t>
            </a:r>
            <a:r>
              <a:rPr lang="es-MX" sz="1400" dirty="0" err="1"/>
              <a:t>mdp</a:t>
            </a:r>
            <a:r>
              <a:rPr lang="es-MX" sz="1400" dirty="0"/>
              <a:t>. La actual sensibilidad al tipo de cambio, significa mayor exposición a otras divisas y por lo tanto vuelve al FANVIT un portafolio más defensivo ante choques externos.</a:t>
            </a:r>
          </a:p>
          <a:p>
            <a:pPr lvl="1" algn="just">
              <a:buClr>
                <a:srgbClr val="C00000"/>
              </a:buClr>
            </a:pPr>
            <a:endParaRPr lang="es-MX" sz="1400" dirty="0"/>
          </a:p>
        </p:txBody>
      </p:sp>
      <p:sp>
        <p:nvSpPr>
          <p:cNvPr id="5"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6</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13723056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9323" y="949035"/>
            <a:ext cx="8953995" cy="6368397"/>
          </a:xfrm>
        </p:spPr>
        <p:txBody>
          <a:bodyPr/>
          <a:lstStyle/>
          <a:p>
            <a:pPr marL="0" indent="0" algn="just">
              <a:buClr>
                <a:srgbClr val="C00000"/>
              </a:buClr>
              <a:buNone/>
            </a:pPr>
            <a:r>
              <a:rPr lang="es-MX" sz="1400" b="1" u="sng" dirty="0"/>
              <a:t>Estrategia </a:t>
            </a:r>
            <a:endParaRPr lang="es-MX" sz="1400" dirty="0"/>
          </a:p>
          <a:p>
            <a:pPr marL="0" indent="0" algn="just">
              <a:buClr>
                <a:srgbClr val="C00000"/>
              </a:buClr>
              <a:buNone/>
            </a:pPr>
            <a:r>
              <a:rPr lang="es-MX" sz="1400" b="1" dirty="0"/>
              <a:t>Fibras </a:t>
            </a:r>
          </a:p>
          <a:p>
            <a:pPr algn="just">
              <a:buClr>
                <a:srgbClr val="C00000"/>
              </a:buClr>
            </a:pPr>
            <a:r>
              <a:rPr lang="es-MX" sz="1400" dirty="0"/>
              <a:t>Esta clase de activo se va a mantener bajo presión en un entorno de ciclo restrictivo por parte de Banxico. No obstante, el sector de Fibras tiene valuaciones atractivas dado que las empresas cotizan por debajo de su valor neto de activos. </a:t>
            </a:r>
          </a:p>
          <a:p>
            <a:pPr algn="just">
              <a:buClr>
                <a:srgbClr val="C00000"/>
              </a:buClr>
            </a:pPr>
            <a:r>
              <a:rPr lang="es-MX" sz="1400" dirty="0"/>
              <a:t>Al tener el portafolio más exposición al sector industrial, ha hecho defensiva nuestra posición en Fibras a pesar de la turbulencia reciente por la incertidumbre de la renegociación del TLCAN. Esto se debe a que, dado que sus ingresos están denominados mayoritariamente en dólares, son más capaces de mantener sus márgenes y dividendos atractivos. </a:t>
            </a:r>
          </a:p>
          <a:p>
            <a:pPr marL="0" indent="0" algn="just">
              <a:buClr>
                <a:srgbClr val="C00000"/>
              </a:buClr>
              <a:buNone/>
            </a:pPr>
            <a:endParaRPr lang="es-MX" sz="1400" b="1" dirty="0"/>
          </a:p>
          <a:p>
            <a:pPr marL="0" indent="0" algn="just">
              <a:buClr>
                <a:srgbClr val="C00000"/>
              </a:buClr>
              <a:buNone/>
            </a:pPr>
            <a:r>
              <a:rPr lang="es-MX" sz="1400" b="1" dirty="0"/>
              <a:t>CKDs</a:t>
            </a:r>
          </a:p>
          <a:p>
            <a:pPr lvl="0" algn="just">
              <a:buClr>
                <a:srgbClr val="C00000"/>
              </a:buClr>
            </a:pPr>
            <a:r>
              <a:rPr lang="es-MX" sz="1400" dirty="0">
                <a:solidFill>
                  <a:prstClr val="black"/>
                </a:solidFill>
              </a:rPr>
              <a:t>Se realizó la inversión en el CKD Ainda por 300 mdp en marzo donde solo se aportó el 20% (60 mdp)</a:t>
            </a:r>
          </a:p>
          <a:p>
            <a:pPr lvl="0" algn="just">
              <a:buClr>
                <a:srgbClr val="C00000"/>
              </a:buClr>
            </a:pPr>
            <a:r>
              <a:rPr lang="es-MX" sz="1400" dirty="0">
                <a:solidFill>
                  <a:prstClr val="black"/>
                </a:solidFill>
              </a:rPr>
              <a:t>En total se han hecho inversiones en 8 </a:t>
            </a:r>
            <a:r>
              <a:rPr lang="es-MX" sz="1400" dirty="0" err="1">
                <a:solidFill>
                  <a:prstClr val="black"/>
                </a:solidFill>
              </a:rPr>
              <a:t>CKD’s</a:t>
            </a:r>
            <a:r>
              <a:rPr lang="es-MX" sz="1400" dirty="0">
                <a:solidFill>
                  <a:prstClr val="black"/>
                </a:solidFill>
              </a:rPr>
              <a:t>: </a:t>
            </a:r>
          </a:p>
          <a:p>
            <a:pPr lvl="1" algn="just">
              <a:buClr>
                <a:srgbClr val="C00000"/>
              </a:buClr>
            </a:pPr>
            <a:r>
              <a:rPr lang="es-MX" sz="1400" dirty="0">
                <a:solidFill>
                  <a:prstClr val="black"/>
                </a:solidFill>
              </a:rPr>
              <a:t>5 de bienes raíces (Walton, </a:t>
            </a:r>
            <a:r>
              <a:rPr lang="es-MX" sz="1400" dirty="0" err="1">
                <a:solidFill>
                  <a:prstClr val="black"/>
                </a:solidFill>
              </a:rPr>
              <a:t>Prudential</a:t>
            </a:r>
            <a:r>
              <a:rPr lang="es-MX" sz="1400" dirty="0">
                <a:solidFill>
                  <a:prstClr val="black"/>
                </a:solidFill>
              </a:rPr>
              <a:t>, IGS, </a:t>
            </a:r>
            <a:r>
              <a:rPr lang="es-MX" sz="1400" dirty="0" err="1">
                <a:solidFill>
                  <a:prstClr val="black"/>
                </a:solidFill>
              </a:rPr>
              <a:t>Alignmex</a:t>
            </a:r>
            <a:r>
              <a:rPr lang="es-MX" sz="1400" dirty="0">
                <a:solidFill>
                  <a:prstClr val="black"/>
                </a:solidFill>
              </a:rPr>
              <a:t>, Quiero casa ) </a:t>
            </a:r>
          </a:p>
          <a:p>
            <a:pPr lvl="1" algn="just">
              <a:buClr>
                <a:srgbClr val="C00000"/>
              </a:buClr>
            </a:pPr>
            <a:r>
              <a:rPr lang="es-MX" sz="1400" dirty="0">
                <a:solidFill>
                  <a:prstClr val="black"/>
                </a:solidFill>
              </a:rPr>
              <a:t>2 de infraestructura (CKD Interacciones y EXI).</a:t>
            </a:r>
          </a:p>
          <a:p>
            <a:pPr lvl="1" algn="just">
              <a:buClr>
                <a:srgbClr val="C00000"/>
              </a:buClr>
            </a:pPr>
            <a:r>
              <a:rPr lang="es-MX" sz="1400" dirty="0">
                <a:solidFill>
                  <a:prstClr val="black"/>
                </a:solidFill>
              </a:rPr>
              <a:t>1 de energía (</a:t>
            </a:r>
            <a:r>
              <a:rPr lang="es-MX" sz="1400" dirty="0" err="1">
                <a:solidFill>
                  <a:prstClr val="black"/>
                </a:solidFill>
              </a:rPr>
              <a:t>Ainda</a:t>
            </a:r>
            <a:r>
              <a:rPr lang="es-MX" sz="1400" dirty="0">
                <a:solidFill>
                  <a:prstClr val="black"/>
                </a:solidFill>
              </a:rPr>
              <a:t>)</a:t>
            </a:r>
          </a:p>
          <a:p>
            <a:pPr lvl="0" algn="just">
              <a:buClr>
                <a:srgbClr val="C00000"/>
              </a:buClr>
            </a:pPr>
            <a:r>
              <a:rPr lang="es-MX" sz="1400" dirty="0">
                <a:solidFill>
                  <a:prstClr val="black"/>
                </a:solidFill>
              </a:rPr>
              <a:t>El monto comprometido es de 2,150 </a:t>
            </a:r>
            <a:r>
              <a:rPr lang="es-MX" sz="1400" dirty="0" err="1">
                <a:solidFill>
                  <a:prstClr val="black"/>
                </a:solidFill>
              </a:rPr>
              <a:t>mdp</a:t>
            </a:r>
            <a:r>
              <a:rPr lang="es-MX" sz="1400" dirty="0">
                <a:solidFill>
                  <a:prstClr val="black"/>
                </a:solidFill>
              </a:rPr>
              <a:t> (1.7% </a:t>
            </a:r>
            <a:r>
              <a:rPr lang="es-MX" sz="1400" dirty="0" err="1">
                <a:solidFill>
                  <a:prstClr val="black"/>
                </a:solidFill>
              </a:rPr>
              <a:t>Fanvit</a:t>
            </a:r>
            <a:r>
              <a:rPr lang="es-MX" sz="1400" dirty="0">
                <a:solidFill>
                  <a:prstClr val="black"/>
                </a:solidFill>
              </a:rPr>
              <a:t>):</a:t>
            </a:r>
          </a:p>
          <a:p>
            <a:pPr lvl="1" algn="just">
              <a:buClr>
                <a:srgbClr val="C00000"/>
              </a:buClr>
            </a:pPr>
            <a:r>
              <a:rPr lang="es-MX" sz="1400" dirty="0">
                <a:solidFill>
                  <a:prstClr val="black"/>
                </a:solidFill>
              </a:rPr>
              <a:t>471 </a:t>
            </a:r>
            <a:r>
              <a:rPr lang="es-MX" sz="1400" dirty="0" err="1">
                <a:solidFill>
                  <a:prstClr val="black"/>
                </a:solidFill>
              </a:rPr>
              <a:t>mdp</a:t>
            </a:r>
            <a:r>
              <a:rPr lang="es-MX" sz="1400" dirty="0">
                <a:solidFill>
                  <a:prstClr val="black"/>
                </a:solidFill>
              </a:rPr>
              <a:t> pagados (0.4%)</a:t>
            </a:r>
          </a:p>
          <a:p>
            <a:pPr lvl="1" algn="just">
              <a:buClr>
                <a:srgbClr val="C00000"/>
              </a:buClr>
            </a:pPr>
            <a:r>
              <a:rPr lang="es-MX" sz="1400" dirty="0">
                <a:solidFill>
                  <a:prstClr val="black"/>
                </a:solidFill>
              </a:rPr>
              <a:t>1,379 </a:t>
            </a:r>
            <a:r>
              <a:rPr lang="es-MX" sz="1400" dirty="0" err="1">
                <a:solidFill>
                  <a:prstClr val="black"/>
                </a:solidFill>
              </a:rPr>
              <a:t>mdp</a:t>
            </a:r>
            <a:r>
              <a:rPr lang="es-MX" sz="1400" dirty="0">
                <a:solidFill>
                  <a:prstClr val="black"/>
                </a:solidFill>
              </a:rPr>
              <a:t> por pagar (1.3%)</a:t>
            </a:r>
          </a:p>
          <a:p>
            <a:pPr lvl="0" algn="just">
              <a:buClr>
                <a:srgbClr val="C00000"/>
              </a:buClr>
            </a:pPr>
            <a:r>
              <a:rPr lang="es-MX" sz="1400" dirty="0">
                <a:solidFill>
                  <a:prstClr val="black"/>
                </a:solidFill>
              </a:rPr>
              <a:t>Estamos analizando oportunidades de inversión en </a:t>
            </a:r>
            <a:r>
              <a:rPr lang="es-MX" sz="1400" dirty="0" err="1">
                <a:solidFill>
                  <a:prstClr val="black"/>
                </a:solidFill>
              </a:rPr>
              <a:t>CKD’s</a:t>
            </a:r>
            <a:r>
              <a:rPr lang="es-MX" sz="1400" dirty="0">
                <a:solidFill>
                  <a:prstClr val="black"/>
                </a:solidFill>
              </a:rPr>
              <a:t> de deuda para complementar la diversificación del portafolio</a:t>
            </a:r>
            <a:r>
              <a:rPr lang="es-MX" sz="1400" dirty="0"/>
              <a:t>.</a:t>
            </a:r>
          </a:p>
          <a:p>
            <a:pPr marL="0" indent="0" algn="just">
              <a:buClr>
                <a:srgbClr val="C00000"/>
              </a:buClr>
              <a:buNone/>
            </a:pPr>
            <a:endParaRPr lang="es-MX" sz="1400" b="1" dirty="0"/>
          </a:p>
        </p:txBody>
      </p:sp>
      <p:sp>
        <p:nvSpPr>
          <p:cNvPr id="8" name="3 Marcador de número de diapositiva"/>
          <p:cNvSpPr>
            <a:spLocks noGrp="1"/>
          </p:cNvSpPr>
          <p:nvPr>
            <p:ph type="sldNum" sz="quarter" idx="12"/>
          </p:nvPr>
        </p:nvSpPr>
        <p:spPr>
          <a:xfrm>
            <a:off x="8172400" y="6309320"/>
            <a:ext cx="552298" cy="365125"/>
          </a:xfrm>
        </p:spPr>
        <p:txBody>
          <a:bodyPr/>
          <a:lstStyle/>
          <a:p>
            <a:pPr algn="ctr"/>
            <a:fld id="{05E83AA4-A00D-4AA0-8FE8-B93C9F3EC141}" type="slidenum">
              <a:rPr lang="es-ES" altLang="es-MX" smtClean="0">
                <a:latin typeface="Century Gothic" panose="020B0502020202020204" pitchFamily="34" charset="0"/>
              </a:rPr>
              <a:pPr algn="ctr"/>
              <a:t>7</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40289546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81000" y="1230114"/>
            <a:ext cx="8477250" cy="3567038"/>
          </a:xfrm>
        </p:spPr>
        <p:txBody>
          <a:bodyPr/>
          <a:lstStyle/>
          <a:p>
            <a:pPr marL="0" indent="0">
              <a:buNone/>
            </a:pPr>
            <a:r>
              <a:rPr lang="es-MX" sz="1400" b="1" dirty="0"/>
              <a:t>Derivados</a:t>
            </a:r>
          </a:p>
          <a:p>
            <a:pPr marL="0" indent="0">
              <a:buNone/>
            </a:pPr>
            <a:endParaRPr lang="es-MX" sz="1400" dirty="0"/>
          </a:p>
          <a:p>
            <a:pPr algn="just">
              <a:buClr>
                <a:srgbClr val="C00000"/>
              </a:buClr>
            </a:pPr>
            <a:r>
              <a:rPr lang="es-ES" sz="1400" dirty="0">
                <a:cs typeface="Times New Roman"/>
              </a:rPr>
              <a:t>Actualmente el Infonavit a través de la Gerencia Sr. Coordinación de Inversiones y con el apoyo de la Coordinación General de Riesgos, Contabilidad General, Contraloría General, Auditoria Interna y Subdirección de TI está llevando a cabo las actividades correspondientes para realizar operaciones dentro del mercado de derivados con futuros de tipo de cambio. Lo anterior con fines de cobertura en mercados estandarizados.</a:t>
            </a:r>
          </a:p>
          <a:p>
            <a:pPr marL="0" indent="0" algn="just">
              <a:buClr>
                <a:srgbClr val="C00000"/>
              </a:buClr>
              <a:buNone/>
            </a:pPr>
            <a:endParaRPr lang="es-ES" sz="1400" dirty="0">
              <a:cs typeface="Times New Roman"/>
            </a:endParaRPr>
          </a:p>
          <a:p>
            <a:pPr algn="just">
              <a:buClr>
                <a:srgbClr val="C00000"/>
              </a:buClr>
            </a:pPr>
            <a:r>
              <a:rPr lang="es-ES" sz="1400" dirty="0">
                <a:cs typeface="Times New Roman"/>
              </a:rPr>
              <a:t>Inicialmente se plantean utilizar futuros para realizar operaciones con divisas, con el propósito de cubrir el riesgo cambiario al que el portafolio está expuesto por la inversión en activos de renta variable internacional. Dado que el portafolio se valúa todos los días en pesos, es necesario utilizar la herramienta de cobertura cambiaria. </a:t>
            </a:r>
          </a:p>
          <a:p>
            <a:pPr algn="just">
              <a:buClr>
                <a:srgbClr val="C00000"/>
              </a:buClr>
            </a:pPr>
            <a:endParaRPr lang="es-ES" sz="1400" dirty="0">
              <a:cs typeface="Times New Roman"/>
            </a:endParaRPr>
          </a:p>
          <a:p>
            <a:pPr algn="just">
              <a:buClr>
                <a:srgbClr val="C00000"/>
              </a:buClr>
            </a:pPr>
            <a:r>
              <a:rPr lang="es-ES" sz="1400" dirty="0">
                <a:cs typeface="Times New Roman"/>
              </a:rPr>
              <a:t>El proceso se encuentra actualmente en la selección de un tercero independiente para la revisión del proceso de inversión. </a:t>
            </a:r>
          </a:p>
          <a:p>
            <a:pPr lvl="1" algn="just">
              <a:buClr>
                <a:srgbClr val="C00000"/>
              </a:buClr>
            </a:pPr>
            <a:endParaRPr lang="es-MX" sz="1400" dirty="0"/>
          </a:p>
        </p:txBody>
      </p:sp>
      <p:sp>
        <p:nvSpPr>
          <p:cNvPr id="5"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8</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126409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ítulo 1"/>
          <p:cNvSpPr>
            <a:spLocks noGrp="1"/>
          </p:cNvSpPr>
          <p:nvPr>
            <p:ph type="ctrTitle"/>
          </p:nvPr>
        </p:nvSpPr>
        <p:spPr>
          <a:xfrm>
            <a:off x="2433638" y="3090913"/>
            <a:ext cx="5726112" cy="71120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s-MX" sz="2000" b="1" dirty="0">
                <a:latin typeface="Century Gothic" panose="020B0502020202020204" pitchFamily="34" charset="0"/>
              </a:rPr>
              <a:t>Cartera</a:t>
            </a:r>
            <a:br>
              <a:rPr lang="es-MX" sz="2000" b="1" dirty="0">
                <a:latin typeface="Century Gothic" panose="020B0502020202020204" pitchFamily="34" charset="0"/>
              </a:rPr>
            </a:br>
            <a:endParaRPr lang="es-MX" sz="2000" b="1" dirty="0">
              <a:latin typeface="Century Gothic" panose="020B0502020202020204" pitchFamily="34" charset="0"/>
            </a:endParaRPr>
          </a:p>
        </p:txBody>
      </p:sp>
      <p:sp>
        <p:nvSpPr>
          <p:cNvPr id="3" name="Subtítulo 2"/>
          <p:cNvSpPr>
            <a:spLocks noGrp="1"/>
          </p:cNvSpPr>
          <p:nvPr>
            <p:ph type="subTitle" idx="1"/>
          </p:nvPr>
        </p:nvSpPr>
        <p:spPr>
          <a:xfrm>
            <a:off x="2433638" y="3926097"/>
            <a:ext cx="6253162" cy="560387"/>
          </a:xfrm>
        </p:spPr>
        <p:txBody>
          <a:bodyPr rtlCol="0">
            <a:normAutofit/>
          </a:bodyPr>
          <a:lstStyle/>
          <a:p>
            <a:pPr fontAlgn="auto">
              <a:spcAft>
                <a:spcPts val="0"/>
              </a:spcAft>
              <a:defRPr/>
            </a:pPr>
            <a:r>
              <a:rPr lang="es-ES" dirty="0">
                <a:latin typeface="Century Gothic" pitchFamily="34" charset="0"/>
              </a:rPr>
              <a:t>Abril 2018</a:t>
            </a:r>
          </a:p>
        </p:txBody>
      </p:sp>
      <p:sp>
        <p:nvSpPr>
          <p:cNvPr id="6"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9</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14132882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79512" y="167114"/>
            <a:ext cx="4906108" cy="354013"/>
          </a:xfrm>
        </p:spPr>
        <p:txBody>
          <a:bodyPr/>
          <a:lstStyle/>
          <a:p>
            <a:pPr algn="ctr"/>
            <a:r>
              <a:rPr lang="es-MX" sz="2000" b="1" dirty="0">
                <a:latin typeface="Century Gothic" panose="020B0502020202020204" pitchFamily="34" charset="0"/>
              </a:rPr>
              <a:t>Resultado FANVIT </a:t>
            </a:r>
            <a:r>
              <a:rPr lang="es-MX" sz="1400" b="1" dirty="0">
                <a:solidFill>
                  <a:schemeClr val="bg1">
                    <a:lumMod val="50000"/>
                  </a:schemeClr>
                </a:solidFill>
                <a:latin typeface="Century Gothic" panose="020B0502020202020204" pitchFamily="34" charset="0"/>
              </a:rPr>
              <a:t>al 28 de marzo de 2018</a:t>
            </a:r>
            <a:endParaRPr lang="es-MX" sz="2000" b="1" dirty="0">
              <a:solidFill>
                <a:schemeClr val="bg1">
                  <a:lumMod val="50000"/>
                </a:schemeClr>
              </a:solidFill>
              <a:latin typeface="Century Gothic" panose="020B0502020202020204" pitchFamily="34" charset="0"/>
            </a:endParaRPr>
          </a:p>
        </p:txBody>
      </p:sp>
      <p:sp>
        <p:nvSpPr>
          <p:cNvPr id="4" name="Marcador de número de diapositiva 3"/>
          <p:cNvSpPr>
            <a:spLocks noGrp="1"/>
          </p:cNvSpPr>
          <p:nvPr>
            <p:ph type="sldNum" sz="quarter" idx="12"/>
          </p:nvPr>
        </p:nvSpPr>
        <p:spPr>
          <a:xfrm>
            <a:off x="8391524" y="6492875"/>
            <a:ext cx="752475" cy="365125"/>
          </a:xfrm>
        </p:spPr>
        <p:txBody>
          <a:bodyPr/>
          <a:lstStyle/>
          <a:p>
            <a:pPr algn="ctr"/>
            <a:fld id="{05E83AA4-A00D-4AA0-8FE8-B93C9F3EC141}" type="slidenum">
              <a:rPr lang="es-ES" altLang="es-MX" smtClean="0"/>
              <a:pPr algn="ctr"/>
              <a:t>10</a:t>
            </a:fld>
            <a:endParaRPr lang="es-ES" altLang="es-MX" dirty="0"/>
          </a:p>
        </p:txBody>
      </p:sp>
      <p:sp>
        <p:nvSpPr>
          <p:cNvPr id="5" name="CuadroTexto 4"/>
          <p:cNvSpPr txBox="1"/>
          <p:nvPr/>
        </p:nvSpPr>
        <p:spPr>
          <a:xfrm>
            <a:off x="4017215" y="6330806"/>
            <a:ext cx="4708116" cy="338554"/>
          </a:xfrm>
          <a:prstGeom prst="rect">
            <a:avLst/>
          </a:prstGeom>
          <a:noFill/>
        </p:spPr>
        <p:txBody>
          <a:bodyPr wrap="square" rtlCol="0">
            <a:spAutoFit/>
          </a:bodyPr>
          <a:lstStyle/>
          <a:p>
            <a:r>
              <a:rPr lang="es-MX" sz="800" b="1" dirty="0"/>
              <a:t>* Rendimiento anualizado. Suponemos el rendimiento del FANVIT (con gastos) si hubiera invertido únicamente en los activos graficados</a:t>
            </a:r>
          </a:p>
        </p:txBody>
      </p:sp>
      <p:sp>
        <p:nvSpPr>
          <p:cNvPr id="32" name="CuadroTexto 31"/>
          <p:cNvSpPr txBox="1"/>
          <p:nvPr/>
        </p:nvSpPr>
        <p:spPr>
          <a:xfrm>
            <a:off x="0" y="6394595"/>
            <a:ext cx="3934649" cy="338554"/>
          </a:xfrm>
          <a:prstGeom prst="rect">
            <a:avLst/>
          </a:prstGeom>
          <a:noFill/>
        </p:spPr>
        <p:txBody>
          <a:bodyPr wrap="square" rtlCol="0">
            <a:spAutoFit/>
          </a:bodyPr>
          <a:lstStyle/>
          <a:p>
            <a:r>
              <a:rPr lang="es-MX" sz="800" b="1" dirty="0"/>
              <a:t>Fecha: 28 de marzo de 2018. * Suma de Activos Netos de las </a:t>
            </a:r>
            <a:r>
              <a:rPr lang="es-MX" sz="800" b="1" dirty="0" err="1"/>
              <a:t>Siefores</a:t>
            </a:r>
            <a:r>
              <a:rPr lang="es-MX" sz="800" b="1" dirty="0"/>
              <a:t> al 28 de febrero.</a:t>
            </a:r>
          </a:p>
          <a:p>
            <a:r>
              <a:rPr lang="es-MX" sz="800" b="1" dirty="0"/>
              <a:t>** VaR Paramétrico al 99% de confianza horizonte a un día.</a:t>
            </a:r>
          </a:p>
        </p:txBody>
      </p:sp>
      <p:sp>
        <p:nvSpPr>
          <p:cNvPr id="18" name="CuadroTexto 17"/>
          <p:cNvSpPr txBox="1"/>
          <p:nvPr/>
        </p:nvSpPr>
        <p:spPr>
          <a:xfrm>
            <a:off x="1072" y="3604402"/>
            <a:ext cx="4120295" cy="954107"/>
          </a:xfrm>
          <a:prstGeom prst="rect">
            <a:avLst/>
          </a:prstGeom>
          <a:noFill/>
        </p:spPr>
        <p:txBody>
          <a:bodyPr wrap="square" rtlCol="0">
            <a:spAutoFit/>
          </a:bodyPr>
          <a:lstStyle/>
          <a:p>
            <a:r>
              <a:rPr lang="es-MX" sz="800" b="1" dirty="0"/>
              <a:t>El VaR histórico es a horizonte de 1 día con el 99% de confianza ** Sensibilidad por aumento de 1pb en tasas (PV01). *** Sensibilidad por disminución de 1% en Renta Variable (RV). **** Sensibilidad por disminución de 1% en el dólar.</a:t>
            </a:r>
          </a:p>
          <a:p>
            <a:r>
              <a:rPr lang="es-MX" sz="800" b="1" dirty="0"/>
              <a:t>^ Resultado proporcionado por el área de Riesgos. </a:t>
            </a:r>
          </a:p>
          <a:p>
            <a:r>
              <a:rPr lang="es-MX" sz="800" b="1" dirty="0"/>
              <a:t>La atribución al rendimiento es bruto, por lo tanto a los activos netos se le suman los gastos no equiparables, cupones pendientes y compras/ventas por liquidar que equivalen a 48 </a:t>
            </a:r>
            <a:r>
              <a:rPr lang="es-MX" sz="800" b="1" dirty="0" err="1"/>
              <a:t>mdp</a:t>
            </a:r>
            <a:r>
              <a:rPr lang="es-MX" sz="800" b="1" dirty="0"/>
              <a:t>. El resultado podría variar no más del 1% por redondeos.</a:t>
            </a:r>
          </a:p>
        </p:txBody>
      </p:sp>
      <p:sp>
        <p:nvSpPr>
          <p:cNvPr id="13" name="2 Marcador de contenido"/>
          <p:cNvSpPr txBox="1">
            <a:spLocks/>
          </p:cNvSpPr>
          <p:nvPr/>
        </p:nvSpPr>
        <p:spPr>
          <a:xfrm>
            <a:off x="0" y="6617956"/>
            <a:ext cx="7448204" cy="253927"/>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1000" dirty="0">
                <a:solidFill>
                  <a:prstClr val="black"/>
                </a:solidFill>
                <a:latin typeface="Century Gothic" panose="020B0502020202020204" pitchFamily="34" charset="0"/>
              </a:rPr>
              <a:t>Fuente: Elaborado por la Gerencia Sr. Coordinación de Inversiones del Infonavit con datos al 28 de marzo de 2018.</a:t>
            </a:r>
          </a:p>
        </p:txBody>
      </p:sp>
      <p:pic>
        <p:nvPicPr>
          <p:cNvPr id="3" name="Imagen 2"/>
          <p:cNvPicPr>
            <a:picLocks noChangeAspect="1"/>
          </p:cNvPicPr>
          <p:nvPr/>
        </p:nvPicPr>
        <p:blipFill>
          <a:blip r:embed="rId3"/>
          <a:stretch>
            <a:fillRect/>
          </a:stretch>
        </p:blipFill>
        <p:spPr>
          <a:xfrm>
            <a:off x="58844" y="4539147"/>
            <a:ext cx="3875805" cy="1907675"/>
          </a:xfrm>
          <a:prstGeom prst="rect">
            <a:avLst/>
          </a:prstGeom>
        </p:spPr>
      </p:pic>
      <p:pic>
        <p:nvPicPr>
          <p:cNvPr id="6" name="Imagen 5"/>
          <p:cNvPicPr>
            <a:picLocks noChangeAspect="1"/>
          </p:cNvPicPr>
          <p:nvPr/>
        </p:nvPicPr>
        <p:blipFill>
          <a:blip r:embed="rId4"/>
          <a:stretch>
            <a:fillRect/>
          </a:stretch>
        </p:blipFill>
        <p:spPr>
          <a:xfrm>
            <a:off x="3992421" y="3237475"/>
            <a:ext cx="5126785" cy="3039247"/>
          </a:xfrm>
          <a:prstGeom prst="rect">
            <a:avLst/>
          </a:prstGeom>
        </p:spPr>
      </p:pic>
      <p:sp>
        <p:nvSpPr>
          <p:cNvPr id="11" name="CuadroTexto 10">
            <a:extLst>
              <a:ext uri="{FF2B5EF4-FFF2-40B4-BE49-F238E27FC236}">
                <a16:creationId xmlns:a16="http://schemas.microsoft.com/office/drawing/2014/main" id="{7BDECC0D-DCB0-4FE0-8016-4701407F3392}"/>
              </a:ext>
            </a:extLst>
          </p:cNvPr>
          <p:cNvSpPr txBox="1"/>
          <p:nvPr/>
        </p:nvSpPr>
        <p:spPr>
          <a:xfrm>
            <a:off x="3934648" y="3452628"/>
            <a:ext cx="4716816" cy="215444"/>
          </a:xfrm>
          <a:prstGeom prst="rect">
            <a:avLst/>
          </a:prstGeom>
          <a:noFill/>
        </p:spPr>
        <p:txBody>
          <a:bodyPr wrap="square" rtlCol="0">
            <a:spAutoFit/>
          </a:bodyPr>
          <a:lstStyle/>
          <a:p>
            <a:r>
              <a:rPr lang="es-MX" sz="800" b="1" dirty="0"/>
              <a:t>Calculado del 31 dic 2017 al 28 de marzo del 2018 con base en el “valor del portafolio”.</a:t>
            </a:r>
          </a:p>
        </p:txBody>
      </p:sp>
      <p:pic>
        <p:nvPicPr>
          <p:cNvPr id="12" name="Imagen 11">
            <a:extLst>
              <a:ext uri="{FF2B5EF4-FFF2-40B4-BE49-F238E27FC236}">
                <a16:creationId xmlns:a16="http://schemas.microsoft.com/office/drawing/2014/main" id="{1A86404E-28F7-4B08-A10C-24F5BCDC4BAF}"/>
              </a:ext>
            </a:extLst>
          </p:cNvPr>
          <p:cNvPicPr>
            <a:picLocks noChangeAspect="1"/>
          </p:cNvPicPr>
          <p:nvPr/>
        </p:nvPicPr>
        <p:blipFill>
          <a:blip r:embed="rId5"/>
          <a:stretch>
            <a:fillRect/>
          </a:stretch>
        </p:blipFill>
        <p:spPr>
          <a:xfrm>
            <a:off x="3860504" y="477660"/>
            <a:ext cx="3899538" cy="2970407"/>
          </a:xfrm>
          <a:prstGeom prst="rect">
            <a:avLst/>
          </a:prstGeom>
        </p:spPr>
      </p:pic>
      <p:sp>
        <p:nvSpPr>
          <p:cNvPr id="14" name="CuadroTexto 13">
            <a:extLst>
              <a:ext uri="{FF2B5EF4-FFF2-40B4-BE49-F238E27FC236}">
                <a16:creationId xmlns:a16="http://schemas.microsoft.com/office/drawing/2014/main" id="{9434936E-51A9-438C-9420-67638A2DAEBE}"/>
              </a:ext>
            </a:extLst>
          </p:cNvPr>
          <p:cNvSpPr txBox="1"/>
          <p:nvPr/>
        </p:nvSpPr>
        <p:spPr>
          <a:xfrm>
            <a:off x="0" y="3604402"/>
            <a:ext cx="4160108" cy="954107"/>
          </a:xfrm>
          <a:prstGeom prst="rect">
            <a:avLst/>
          </a:prstGeom>
          <a:noFill/>
        </p:spPr>
        <p:txBody>
          <a:bodyPr wrap="square" rtlCol="0">
            <a:spAutoFit/>
          </a:bodyPr>
          <a:lstStyle/>
          <a:p>
            <a:r>
              <a:rPr lang="es-MX" sz="800" b="1" dirty="0"/>
              <a:t>El VaR histórico es a horizonte de 1 día con el 99% de confianza ** Sensibilidad por aumento de 1pb en tasas (PV01). *** Sensibilidad por disminución de 1% en Renta Variable (RV). **** Sensibilidad por disminución de 1% en el dólar.</a:t>
            </a:r>
          </a:p>
          <a:p>
            <a:r>
              <a:rPr lang="es-MX" sz="800" b="1" dirty="0"/>
              <a:t>^ Resultado proporcionado por el área de Riesgos. </a:t>
            </a:r>
          </a:p>
          <a:p>
            <a:r>
              <a:rPr lang="es-MX" sz="800" b="1" dirty="0"/>
              <a:t>La atribución al rendimiento es bruto, por lo tanto a los activos netos se le suman los gastos no equiparables, cupones pendientes y compras/ventas por liquidar que equivalen a 68.5 </a:t>
            </a:r>
            <a:r>
              <a:rPr lang="es-MX" sz="800" b="1" dirty="0" err="1"/>
              <a:t>mdp</a:t>
            </a:r>
            <a:r>
              <a:rPr lang="es-MX" sz="800" b="1" dirty="0"/>
              <a:t>. El resultado podría variar no más del 1% por redondeos.</a:t>
            </a:r>
          </a:p>
        </p:txBody>
      </p:sp>
      <p:pic>
        <p:nvPicPr>
          <p:cNvPr id="15" name="Imagen 14">
            <a:extLst>
              <a:ext uri="{FF2B5EF4-FFF2-40B4-BE49-F238E27FC236}">
                <a16:creationId xmlns:a16="http://schemas.microsoft.com/office/drawing/2014/main" id="{A82BB0B0-5EA0-49C1-A323-2B7FF34D9AE3}"/>
              </a:ext>
            </a:extLst>
          </p:cNvPr>
          <p:cNvPicPr>
            <a:picLocks noChangeAspect="1"/>
          </p:cNvPicPr>
          <p:nvPr/>
        </p:nvPicPr>
        <p:blipFill>
          <a:blip r:embed="rId3"/>
          <a:stretch>
            <a:fillRect/>
          </a:stretch>
        </p:blipFill>
        <p:spPr>
          <a:xfrm>
            <a:off x="58844" y="4539147"/>
            <a:ext cx="3875805" cy="1907675"/>
          </a:xfrm>
          <a:prstGeom prst="rect">
            <a:avLst/>
          </a:prstGeom>
        </p:spPr>
      </p:pic>
      <p:pic>
        <p:nvPicPr>
          <p:cNvPr id="16" name="Imagen 15">
            <a:extLst>
              <a:ext uri="{FF2B5EF4-FFF2-40B4-BE49-F238E27FC236}">
                <a16:creationId xmlns:a16="http://schemas.microsoft.com/office/drawing/2014/main" id="{66757EC7-1241-472A-BCA7-EC7FA497F525}"/>
              </a:ext>
            </a:extLst>
          </p:cNvPr>
          <p:cNvPicPr>
            <a:picLocks noChangeAspect="1"/>
          </p:cNvPicPr>
          <p:nvPr/>
        </p:nvPicPr>
        <p:blipFill>
          <a:blip r:embed="rId6"/>
          <a:stretch>
            <a:fillRect/>
          </a:stretch>
        </p:blipFill>
        <p:spPr>
          <a:xfrm>
            <a:off x="58844" y="477661"/>
            <a:ext cx="3875804" cy="3190412"/>
          </a:xfrm>
          <a:prstGeom prst="rect">
            <a:avLst/>
          </a:prstGeom>
        </p:spPr>
      </p:pic>
    </p:spTree>
    <p:extLst>
      <p:ext uri="{BB962C8B-B14F-4D97-AF65-F5344CB8AC3E}">
        <p14:creationId xmlns:p14="http://schemas.microsoft.com/office/powerpoint/2010/main" val="14716715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05229"/>
            <a:ext cx="6419056" cy="631825"/>
          </a:xfrm>
        </p:spPr>
        <p:txBody>
          <a:bodyPr/>
          <a:lstStyle/>
          <a:p>
            <a:r>
              <a:rPr lang="es-MX" sz="2000" b="1" dirty="0">
                <a:latin typeface="Century Gothic" panose="020B0502020202020204" pitchFamily="34" charset="0"/>
              </a:rPr>
              <a:t>Cartera FANVIT </a:t>
            </a:r>
            <a:r>
              <a:rPr lang="es-MX" sz="1400" b="1" dirty="0">
                <a:latin typeface="Century Gothic" panose="020B0502020202020204" pitchFamily="34" charset="0"/>
              </a:rPr>
              <a:t>al 28 de marzo de 2018</a:t>
            </a:r>
          </a:p>
        </p:txBody>
      </p:sp>
      <p:sp>
        <p:nvSpPr>
          <p:cNvPr id="3" name="2 Marcador de número de diapositiva"/>
          <p:cNvSpPr>
            <a:spLocks noGrp="1"/>
          </p:cNvSpPr>
          <p:nvPr>
            <p:ph type="sldNum" sz="quarter" idx="12"/>
          </p:nvPr>
        </p:nvSpPr>
        <p:spPr/>
        <p:txBody>
          <a:bodyPr/>
          <a:lstStyle/>
          <a:p>
            <a:fld id="{05E83AA4-A00D-4AA0-8FE8-B93C9F3EC141}" type="slidenum">
              <a:rPr lang="es-ES" altLang="es-MX" smtClean="0"/>
              <a:pPr/>
              <a:t>11</a:t>
            </a:fld>
            <a:endParaRPr lang="es-ES" altLang="es-MX" dirty="0"/>
          </a:p>
        </p:txBody>
      </p:sp>
      <p:sp>
        <p:nvSpPr>
          <p:cNvPr id="6" name="1 Título"/>
          <p:cNvSpPr txBox="1">
            <a:spLocks/>
          </p:cNvSpPr>
          <p:nvPr/>
        </p:nvSpPr>
        <p:spPr bwMode="auto">
          <a:xfrm>
            <a:off x="0" y="6440643"/>
            <a:ext cx="7692724" cy="417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75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Los Bonos Estructurados con exposición a capitales se incluyen dentro del apartado de Renta Variable.</a:t>
            </a:r>
          </a:p>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Gerencia Sr. de </a:t>
            </a:r>
            <a:r>
              <a:rPr lang="es-MX" sz="1000" dirty="0">
                <a:solidFill>
                  <a:prstClr val="black"/>
                </a:solidFill>
                <a:latin typeface="Century Gothic" panose="020B0502020202020204" pitchFamily="34" charset="0"/>
              </a:rPr>
              <a:t>Coordinación de Inversiones</a:t>
            </a:r>
            <a:r>
              <a:rPr lang="es-MX" sz="1000" dirty="0">
                <a:solidFill>
                  <a:schemeClr val="tx1"/>
                </a:solidFill>
                <a:latin typeface="Century Gothic" panose="020B0502020202020204" pitchFamily="34" charset="0"/>
              </a:rPr>
              <a:t> del Infonavit </a:t>
            </a:r>
            <a:r>
              <a:rPr lang="es-ES" sz="1000" dirty="0">
                <a:solidFill>
                  <a:schemeClr val="tx1"/>
                </a:solidFill>
                <a:latin typeface="Century Gothic" panose="020B0502020202020204" pitchFamily="34" charset="0"/>
              </a:rPr>
              <a:t>con datos al 28 de marzo de 2018.</a:t>
            </a:r>
            <a:endParaRPr lang="es-MX" sz="1000" dirty="0">
              <a:solidFill>
                <a:schemeClr val="tx1"/>
              </a:solidFill>
              <a:latin typeface="Century Gothic" panose="020B0502020202020204" pitchFamily="34" charset="0"/>
            </a:endParaRPr>
          </a:p>
        </p:txBody>
      </p:sp>
      <p:pic>
        <p:nvPicPr>
          <p:cNvPr id="5" name="Imagen 4"/>
          <p:cNvPicPr>
            <a:picLocks noChangeAspect="1"/>
          </p:cNvPicPr>
          <p:nvPr/>
        </p:nvPicPr>
        <p:blipFill>
          <a:blip r:embed="rId2"/>
          <a:stretch>
            <a:fillRect/>
          </a:stretch>
        </p:blipFill>
        <p:spPr>
          <a:xfrm>
            <a:off x="49429" y="714955"/>
            <a:ext cx="7692724" cy="5717450"/>
          </a:xfrm>
          <a:prstGeom prst="rect">
            <a:avLst/>
          </a:prstGeom>
        </p:spPr>
      </p:pic>
      <p:sp>
        <p:nvSpPr>
          <p:cNvPr id="4" name="CuadroTexto 3"/>
          <p:cNvSpPr txBox="1"/>
          <p:nvPr/>
        </p:nvSpPr>
        <p:spPr>
          <a:xfrm>
            <a:off x="7740352" y="1484784"/>
            <a:ext cx="1387688" cy="5016758"/>
          </a:xfrm>
          <a:prstGeom prst="rect">
            <a:avLst/>
          </a:prstGeom>
          <a:noFill/>
        </p:spPr>
        <p:txBody>
          <a:bodyPr wrap="none" rtlCol="0">
            <a:spAutoFit/>
          </a:bodyPr>
          <a:lstStyle/>
          <a:p>
            <a:r>
              <a:rPr lang="es-MX" sz="1600" dirty="0"/>
              <a:t>Diversificación</a:t>
            </a:r>
          </a:p>
          <a:p>
            <a:endParaRPr lang="es-MX" sz="1600" dirty="0"/>
          </a:p>
          <a:p>
            <a:r>
              <a:rPr lang="es-MX" sz="1600" dirty="0"/>
              <a:t>Baja %</a:t>
            </a:r>
          </a:p>
          <a:p>
            <a:endParaRPr lang="es-MX" sz="1600" dirty="0"/>
          </a:p>
          <a:p>
            <a:endParaRPr lang="es-MX" sz="1600" dirty="0"/>
          </a:p>
          <a:p>
            <a:r>
              <a:rPr lang="es-MX" sz="1600" dirty="0"/>
              <a:t>26% vence en</a:t>
            </a:r>
          </a:p>
          <a:p>
            <a:r>
              <a:rPr lang="es-MX" sz="1600" dirty="0"/>
              <a:t>3 años</a:t>
            </a:r>
          </a:p>
          <a:p>
            <a:endParaRPr lang="es-MX" sz="1600" dirty="0"/>
          </a:p>
          <a:p>
            <a:endParaRPr lang="es-MX" sz="1600" dirty="0"/>
          </a:p>
          <a:p>
            <a:endParaRPr lang="es-MX" sz="1600" dirty="0"/>
          </a:p>
          <a:p>
            <a:endParaRPr lang="es-MX" sz="1600" dirty="0"/>
          </a:p>
          <a:p>
            <a:endParaRPr lang="es-MX" sz="1600" dirty="0"/>
          </a:p>
          <a:p>
            <a:endParaRPr lang="es-MX" sz="1600" dirty="0"/>
          </a:p>
          <a:p>
            <a:endParaRPr lang="es-MX" sz="1600" dirty="0"/>
          </a:p>
          <a:p>
            <a:endParaRPr lang="es-MX" sz="1600" dirty="0"/>
          </a:p>
          <a:p>
            <a:endParaRPr lang="es-MX" sz="1600" dirty="0"/>
          </a:p>
          <a:p>
            <a:endParaRPr lang="es-MX" sz="1600" dirty="0"/>
          </a:p>
          <a:p>
            <a:endParaRPr lang="es-MX" sz="1600" dirty="0"/>
          </a:p>
          <a:p>
            <a:r>
              <a:rPr lang="es-MX" sz="1600" dirty="0"/>
              <a:t>13% líquido</a:t>
            </a:r>
          </a:p>
          <a:p>
            <a:endParaRPr lang="es-MX" sz="1600" dirty="0"/>
          </a:p>
        </p:txBody>
      </p:sp>
    </p:spTree>
    <p:extLst>
      <p:ext uri="{BB962C8B-B14F-4D97-AF65-F5344CB8AC3E}">
        <p14:creationId xmlns:p14="http://schemas.microsoft.com/office/powerpoint/2010/main" val="22094817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número de diapositiva"/>
          <p:cNvSpPr>
            <a:spLocks noGrp="1"/>
          </p:cNvSpPr>
          <p:nvPr>
            <p:ph type="sldNum" sz="quarter" idx="12"/>
          </p:nvPr>
        </p:nvSpPr>
        <p:spPr>
          <a:xfrm>
            <a:off x="7010400" y="6499224"/>
            <a:ext cx="2133600" cy="365125"/>
          </a:xfrm>
        </p:spPr>
        <p:txBody>
          <a:bodyPr/>
          <a:lstStyle/>
          <a:p>
            <a:fld id="{05E83AA4-A00D-4AA0-8FE8-B93C9F3EC141}" type="slidenum">
              <a:rPr lang="es-ES" altLang="es-MX" smtClean="0"/>
              <a:pPr/>
              <a:t>12</a:t>
            </a:fld>
            <a:endParaRPr lang="es-ES" altLang="es-MX" dirty="0"/>
          </a:p>
        </p:txBody>
      </p:sp>
      <p:sp>
        <p:nvSpPr>
          <p:cNvPr id="9" name="CuadroTexto 8"/>
          <p:cNvSpPr txBox="1"/>
          <p:nvPr/>
        </p:nvSpPr>
        <p:spPr>
          <a:xfrm>
            <a:off x="4554795" y="6329947"/>
            <a:ext cx="3221879" cy="338554"/>
          </a:xfrm>
          <a:prstGeom prst="rect">
            <a:avLst/>
          </a:prstGeom>
          <a:noFill/>
        </p:spPr>
        <p:txBody>
          <a:bodyPr wrap="square" rtlCol="0">
            <a:spAutoFit/>
          </a:bodyPr>
          <a:lstStyle/>
          <a:p>
            <a:r>
              <a:rPr lang="es-MX" sz="800" b="1" dirty="0">
                <a:solidFill>
                  <a:prstClr val="black"/>
                </a:solidFill>
              </a:rPr>
              <a:t>* En monedas se está contabilizando “Renta Variable en Divisas” más la chequera en dólares. La suma de los porcentajes será superior al 100%</a:t>
            </a:r>
          </a:p>
        </p:txBody>
      </p:sp>
      <p:sp>
        <p:nvSpPr>
          <p:cNvPr id="2" name="1 Título"/>
          <p:cNvSpPr>
            <a:spLocks noGrp="1"/>
          </p:cNvSpPr>
          <p:nvPr>
            <p:ph type="title"/>
          </p:nvPr>
        </p:nvSpPr>
        <p:spPr>
          <a:xfrm>
            <a:off x="457200" y="177504"/>
            <a:ext cx="6419056" cy="631825"/>
          </a:xfrm>
        </p:spPr>
        <p:txBody>
          <a:bodyPr/>
          <a:lstStyle/>
          <a:p>
            <a:r>
              <a:rPr lang="es-MX" sz="2000" b="1" dirty="0">
                <a:latin typeface="Century Gothic" panose="020B0502020202020204" pitchFamily="34" charset="0"/>
              </a:rPr>
              <a:t>Cartera FANVIT </a:t>
            </a:r>
            <a:r>
              <a:rPr lang="es-MX" sz="1400" b="1" dirty="0">
                <a:solidFill>
                  <a:schemeClr val="bg1">
                    <a:lumMod val="50000"/>
                  </a:schemeClr>
                </a:solidFill>
                <a:latin typeface="Century Gothic" panose="020B0502020202020204" pitchFamily="34" charset="0"/>
              </a:rPr>
              <a:t>al 28 de marzo de 2018</a:t>
            </a:r>
            <a:endParaRPr lang="es-MX" sz="2000" b="1" dirty="0">
              <a:solidFill>
                <a:schemeClr val="bg1">
                  <a:lumMod val="50000"/>
                </a:schemeClr>
              </a:solidFill>
              <a:latin typeface="Century Gothic" panose="020B0502020202020204" pitchFamily="34" charset="0"/>
            </a:endParaRPr>
          </a:p>
        </p:txBody>
      </p:sp>
      <p:sp>
        <p:nvSpPr>
          <p:cNvPr id="7" name="2 Marcador de contenido">
            <a:extLst>
              <a:ext uri="{FF2B5EF4-FFF2-40B4-BE49-F238E27FC236}">
                <a16:creationId xmlns:a16="http://schemas.microsoft.com/office/drawing/2014/main" id="{EF18AB58-F467-4703-B9FD-5A29D971F253}"/>
              </a:ext>
            </a:extLst>
          </p:cNvPr>
          <p:cNvSpPr txBox="1">
            <a:spLocks/>
          </p:cNvSpPr>
          <p:nvPr/>
        </p:nvSpPr>
        <p:spPr>
          <a:xfrm>
            <a:off x="-23078" y="6610422"/>
            <a:ext cx="7448204" cy="253927"/>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1000" dirty="0">
                <a:solidFill>
                  <a:prstClr val="black"/>
                </a:solidFill>
                <a:latin typeface="Century Gothic" panose="020B0502020202020204" pitchFamily="34" charset="0"/>
              </a:rPr>
              <a:t>Fuente: Elaborado por la Gerencia Sr. Coordinación de Inversiones del Infonavit con datos al 28 de marzo de 2018.</a:t>
            </a:r>
          </a:p>
        </p:txBody>
      </p:sp>
      <p:pic>
        <p:nvPicPr>
          <p:cNvPr id="5" name="Imagen 4"/>
          <p:cNvPicPr>
            <a:picLocks noChangeAspect="1"/>
          </p:cNvPicPr>
          <p:nvPr/>
        </p:nvPicPr>
        <p:blipFill>
          <a:blip r:embed="rId2"/>
          <a:stretch>
            <a:fillRect/>
          </a:stretch>
        </p:blipFill>
        <p:spPr>
          <a:xfrm>
            <a:off x="103281" y="638190"/>
            <a:ext cx="7615573" cy="5716472"/>
          </a:xfrm>
          <a:prstGeom prst="rect">
            <a:avLst/>
          </a:prstGeom>
        </p:spPr>
      </p:pic>
    </p:spTree>
    <p:extLst>
      <p:ext uri="{BB962C8B-B14F-4D97-AF65-F5344CB8AC3E}">
        <p14:creationId xmlns:p14="http://schemas.microsoft.com/office/powerpoint/2010/main" val="28868585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número de diapositiva 3"/>
          <p:cNvSpPr>
            <a:spLocks noGrp="1"/>
          </p:cNvSpPr>
          <p:nvPr>
            <p:ph type="sldNum" sz="quarter" idx="12"/>
          </p:nvPr>
        </p:nvSpPr>
        <p:spPr/>
        <p:txBody>
          <a:bodyPr vert="horz" wrap="square" lIns="91440" tIns="45720" rIns="91440" bIns="45720" numCol="1" anchor="ctr" anchorCtr="0" compatLnSpc="1">
            <a:prstTxWarp prst="textNoShape">
              <a:avLst/>
            </a:prstTxWarp>
          </a:bodyPr>
          <a:lstStyle/>
          <a:p>
            <a:fld id="{05E83AA4-A00D-4AA0-8FE8-B93C9F3EC141}" type="slidenum">
              <a:rPr lang="es-ES" altLang="es-MX">
                <a:latin typeface="Century Gothic" panose="020B0502020202020204" pitchFamily="34" charset="0"/>
              </a:rPr>
              <a:pPr/>
              <a:t>13</a:t>
            </a:fld>
            <a:endParaRPr lang="es-ES" altLang="es-MX" dirty="0">
              <a:latin typeface="Century Gothic" panose="020B0502020202020204" pitchFamily="34" charset="0"/>
            </a:endParaRPr>
          </a:p>
        </p:txBody>
      </p:sp>
      <p:sp>
        <p:nvSpPr>
          <p:cNvPr id="10" name="2 Marcador de contenido">
            <a:extLst>
              <a:ext uri="{FF2B5EF4-FFF2-40B4-BE49-F238E27FC236}">
                <a16:creationId xmlns:a16="http://schemas.microsoft.com/office/drawing/2014/main" id="{53A6C202-5FF2-415A-9D99-D68530E75D91}"/>
              </a:ext>
            </a:extLst>
          </p:cNvPr>
          <p:cNvSpPr txBox="1">
            <a:spLocks/>
          </p:cNvSpPr>
          <p:nvPr/>
        </p:nvSpPr>
        <p:spPr>
          <a:xfrm>
            <a:off x="0" y="6605537"/>
            <a:ext cx="7700743" cy="253927"/>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1000" dirty="0">
                <a:solidFill>
                  <a:prstClr val="black"/>
                </a:solidFill>
                <a:latin typeface="Century Gothic" panose="020B0502020202020204" pitchFamily="34" charset="0"/>
              </a:rPr>
              <a:t>Fuente: Elaborado por la Gerencia Sr. de Coordinación de Inversiones del Infonavit con datos al 28 de marzo de 2018.</a:t>
            </a:r>
          </a:p>
        </p:txBody>
      </p:sp>
      <p:pic>
        <p:nvPicPr>
          <p:cNvPr id="3" name="Imagen 2">
            <a:extLst>
              <a:ext uri="{FF2B5EF4-FFF2-40B4-BE49-F238E27FC236}">
                <a16:creationId xmlns:a16="http://schemas.microsoft.com/office/drawing/2014/main" id="{66C3A6FC-A0C2-42F2-94FD-A409FB47C183}"/>
              </a:ext>
            </a:extLst>
          </p:cNvPr>
          <p:cNvPicPr>
            <a:picLocks noChangeAspect="1"/>
          </p:cNvPicPr>
          <p:nvPr/>
        </p:nvPicPr>
        <p:blipFill>
          <a:blip r:embed="rId2"/>
          <a:stretch>
            <a:fillRect/>
          </a:stretch>
        </p:blipFill>
        <p:spPr>
          <a:xfrm>
            <a:off x="0" y="1218723"/>
            <a:ext cx="9144000" cy="5013033"/>
          </a:xfrm>
          <a:prstGeom prst="rect">
            <a:avLst/>
          </a:prstGeom>
        </p:spPr>
      </p:pic>
      <p:sp>
        <p:nvSpPr>
          <p:cNvPr id="9" name="Título 1">
            <a:extLst>
              <a:ext uri="{FF2B5EF4-FFF2-40B4-BE49-F238E27FC236}">
                <a16:creationId xmlns:a16="http://schemas.microsoft.com/office/drawing/2014/main" id="{DBA31A7C-DDED-4ACF-A112-0D915D6AE8DF}"/>
              </a:ext>
            </a:extLst>
          </p:cNvPr>
          <p:cNvSpPr>
            <a:spLocks noGrp="1"/>
          </p:cNvSpPr>
          <p:nvPr>
            <p:ph type="title"/>
          </p:nvPr>
        </p:nvSpPr>
        <p:spPr>
          <a:xfrm>
            <a:off x="457200" y="274638"/>
            <a:ext cx="6096000" cy="631825"/>
          </a:xfrm>
        </p:spPr>
        <p:txBody>
          <a:bodyPr/>
          <a:lstStyle/>
          <a:p>
            <a:r>
              <a:rPr lang="es-MX" sz="2400" b="1" dirty="0">
                <a:latin typeface="Century Gothic" panose="020B0502020202020204" pitchFamily="34" charset="0"/>
              </a:rPr>
              <a:t>Riesgo Rendimiento </a:t>
            </a:r>
            <a:r>
              <a:rPr lang="es-MX" sz="1400" b="1" dirty="0">
                <a:latin typeface="Century Gothic" panose="020B0502020202020204" pitchFamily="34" charset="0"/>
              </a:rPr>
              <a:t>FANVIT vs Sistema</a:t>
            </a:r>
            <a:br>
              <a:rPr lang="es-MX" sz="1400" b="1" dirty="0">
                <a:latin typeface="Century Gothic" panose="020B0502020202020204" pitchFamily="34" charset="0"/>
              </a:rPr>
            </a:br>
            <a:r>
              <a:rPr lang="es-MX" sz="1400" b="1" dirty="0">
                <a:latin typeface="Century Gothic" panose="020B0502020202020204" pitchFamily="34" charset="0"/>
              </a:rPr>
              <a:t>Rendimiento Acumulado 2018 al 28/03/2018</a:t>
            </a:r>
          </a:p>
        </p:txBody>
      </p:sp>
      <p:sp>
        <p:nvSpPr>
          <p:cNvPr id="2" name="CuadroTexto 1"/>
          <p:cNvSpPr txBox="1"/>
          <p:nvPr/>
        </p:nvSpPr>
        <p:spPr>
          <a:xfrm>
            <a:off x="2339752" y="2996952"/>
            <a:ext cx="3456384" cy="646331"/>
          </a:xfrm>
          <a:prstGeom prst="rect">
            <a:avLst/>
          </a:prstGeom>
          <a:solidFill>
            <a:schemeClr val="bg1">
              <a:lumMod val="95000"/>
            </a:schemeClr>
          </a:solidFill>
        </p:spPr>
        <p:txBody>
          <a:bodyPr wrap="square" rtlCol="0">
            <a:spAutoFit/>
          </a:bodyPr>
          <a:lstStyle/>
          <a:p>
            <a:pPr algn="ctr"/>
            <a:r>
              <a:rPr lang="es-MX" i="1" dirty="0"/>
              <a:t>Con diversificación y menos riesgo </a:t>
            </a:r>
          </a:p>
          <a:p>
            <a:pPr algn="ctr"/>
            <a:r>
              <a:rPr lang="es-MX" i="1" dirty="0"/>
              <a:t>Fanvit ha sido la mejor opción</a:t>
            </a:r>
          </a:p>
        </p:txBody>
      </p:sp>
    </p:spTree>
    <p:extLst>
      <p:ext uri="{BB962C8B-B14F-4D97-AF65-F5344CB8AC3E}">
        <p14:creationId xmlns:p14="http://schemas.microsoft.com/office/powerpoint/2010/main" val="39539895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7047470" cy="631825"/>
          </a:xfrm>
        </p:spPr>
        <p:txBody>
          <a:bodyPr/>
          <a:lstStyle/>
          <a:p>
            <a:r>
              <a:rPr lang="es-MX" sz="2400" b="1" dirty="0">
                <a:latin typeface="Century Gothic" panose="020B0502020202020204" pitchFamily="34" charset="0"/>
              </a:rPr>
              <a:t>Atribución de rendimiento bruto (anualizado)</a:t>
            </a:r>
          </a:p>
        </p:txBody>
      </p:sp>
      <p:sp>
        <p:nvSpPr>
          <p:cNvPr id="4" name="Marcador de número de diapositiva 3"/>
          <p:cNvSpPr>
            <a:spLocks noGrp="1"/>
          </p:cNvSpPr>
          <p:nvPr>
            <p:ph type="sldNum" sz="quarter" idx="12"/>
          </p:nvPr>
        </p:nvSpPr>
        <p:spPr/>
        <p:txBody>
          <a:bodyPr vert="horz" wrap="square" lIns="91440" tIns="45720" rIns="91440" bIns="45720" numCol="1" anchor="ctr" anchorCtr="0" compatLnSpc="1">
            <a:prstTxWarp prst="textNoShape">
              <a:avLst/>
            </a:prstTxWarp>
          </a:bodyPr>
          <a:lstStyle/>
          <a:p>
            <a:fld id="{05E83AA4-A00D-4AA0-8FE8-B93C9F3EC141}" type="slidenum">
              <a:rPr lang="es-ES" altLang="es-MX">
                <a:latin typeface="Century Gothic" panose="020B0502020202020204" pitchFamily="34" charset="0"/>
              </a:rPr>
              <a:pPr/>
              <a:t>14</a:t>
            </a:fld>
            <a:endParaRPr lang="es-ES" altLang="es-MX" dirty="0">
              <a:latin typeface="Century Gothic" panose="020B0502020202020204" pitchFamily="34" charset="0"/>
            </a:endParaRPr>
          </a:p>
        </p:txBody>
      </p:sp>
      <p:sp>
        <p:nvSpPr>
          <p:cNvPr id="8" name="2 Marcador de contenido"/>
          <p:cNvSpPr txBox="1">
            <a:spLocks/>
          </p:cNvSpPr>
          <p:nvPr/>
        </p:nvSpPr>
        <p:spPr>
          <a:xfrm>
            <a:off x="201245" y="6524915"/>
            <a:ext cx="3711356" cy="19656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a:latin typeface="Century Gothic" panose="020B0502020202020204" pitchFamily="34" charset="0"/>
              </a:rPr>
              <a:t>Fuente: </a:t>
            </a:r>
            <a:r>
              <a:rPr lang="es-MX" sz="900" dirty="0" err="1">
                <a:latin typeface="Century Gothic" panose="020B0502020202020204" pitchFamily="34" charset="0"/>
              </a:rPr>
              <a:t>Covaf</a:t>
            </a:r>
            <a:r>
              <a:rPr lang="es-MX" sz="900" dirty="0">
                <a:latin typeface="Century Gothic" panose="020B0502020202020204" pitchFamily="34" charset="0"/>
              </a:rPr>
              <a:t> y custodio</a:t>
            </a:r>
          </a:p>
        </p:txBody>
      </p:sp>
      <p:sp>
        <p:nvSpPr>
          <p:cNvPr id="7" name="2 Marcador de contenido"/>
          <p:cNvSpPr txBox="1">
            <a:spLocks/>
          </p:cNvSpPr>
          <p:nvPr/>
        </p:nvSpPr>
        <p:spPr>
          <a:xfrm>
            <a:off x="467544" y="5504625"/>
            <a:ext cx="5712938" cy="642961"/>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800" dirty="0">
                <a:latin typeface="Century Gothic" panose="020B0502020202020204" pitchFamily="34" charset="0"/>
              </a:rPr>
              <a:t>* Cifras en millones de pesos.</a:t>
            </a:r>
          </a:p>
          <a:p>
            <a:pPr marL="0" indent="0">
              <a:spcBef>
                <a:spcPts val="0"/>
              </a:spcBef>
              <a:spcAft>
                <a:spcPts val="600"/>
              </a:spcAft>
              <a:buClr>
                <a:srgbClr val="CD0000"/>
              </a:buClr>
              <a:buSzPct val="110000"/>
              <a:buNone/>
            </a:pPr>
            <a:r>
              <a:rPr lang="es-MX" sz="800" dirty="0">
                <a:latin typeface="Century Gothic" panose="020B0502020202020204" pitchFamily="34" charset="0"/>
              </a:rPr>
              <a:t>** Del cierre del 23 de marzo de 2018 al cierre del 31 de marzo de 2018.</a:t>
            </a:r>
          </a:p>
          <a:p>
            <a:pPr marL="0" indent="0">
              <a:spcBef>
                <a:spcPts val="0"/>
              </a:spcBef>
              <a:spcAft>
                <a:spcPts val="600"/>
              </a:spcAft>
              <a:buClr>
                <a:srgbClr val="CD0000"/>
              </a:buClr>
              <a:buSzPct val="110000"/>
              <a:buNone/>
            </a:pPr>
            <a:r>
              <a:rPr lang="es-MX" sz="800" dirty="0">
                <a:latin typeface="Century Gothic" panose="020B0502020202020204" pitchFamily="34" charset="0"/>
              </a:rPr>
              <a:t>*** Del cierre del 28 de febrero de 2018 al cierre del 31 de marzo de 2018.</a:t>
            </a:r>
          </a:p>
        </p:txBody>
      </p:sp>
      <p:graphicFrame>
        <p:nvGraphicFramePr>
          <p:cNvPr id="6" name="Tabla 5">
            <a:extLst>
              <a:ext uri="{FF2B5EF4-FFF2-40B4-BE49-F238E27FC236}">
                <a16:creationId xmlns:a16="http://schemas.microsoft.com/office/drawing/2014/main" id="{570C98F2-0B00-4473-A14F-9A6AD892A99B}"/>
              </a:ext>
            </a:extLst>
          </p:cNvPr>
          <p:cNvGraphicFramePr>
            <a:graphicFrameLocks noGrp="1"/>
          </p:cNvGraphicFramePr>
          <p:nvPr>
            <p:extLst>
              <p:ext uri="{D42A27DB-BD31-4B8C-83A1-F6EECF244321}">
                <p14:modId xmlns:p14="http://schemas.microsoft.com/office/powerpoint/2010/main" val="3809231364"/>
              </p:ext>
            </p:extLst>
          </p:nvPr>
        </p:nvGraphicFramePr>
        <p:xfrm>
          <a:off x="467544" y="1418400"/>
          <a:ext cx="4800599" cy="4086225"/>
        </p:xfrm>
        <a:graphic>
          <a:graphicData uri="http://schemas.openxmlformats.org/drawingml/2006/table">
            <a:tbl>
              <a:tblPr/>
              <a:tblGrid>
                <a:gridCol w="238598">
                  <a:extLst>
                    <a:ext uri="{9D8B030D-6E8A-4147-A177-3AD203B41FA5}">
                      <a16:colId xmlns:a16="http://schemas.microsoft.com/office/drawing/2014/main" val="3309602489"/>
                    </a:ext>
                  </a:extLst>
                </a:gridCol>
                <a:gridCol w="1221624">
                  <a:extLst>
                    <a:ext uri="{9D8B030D-6E8A-4147-A177-3AD203B41FA5}">
                      <a16:colId xmlns:a16="http://schemas.microsoft.com/office/drawing/2014/main" val="2092293810"/>
                    </a:ext>
                  </a:extLst>
                </a:gridCol>
                <a:gridCol w="849410">
                  <a:extLst>
                    <a:ext uri="{9D8B030D-6E8A-4147-A177-3AD203B41FA5}">
                      <a16:colId xmlns:a16="http://schemas.microsoft.com/office/drawing/2014/main" val="1903437907"/>
                    </a:ext>
                  </a:extLst>
                </a:gridCol>
                <a:gridCol w="849410">
                  <a:extLst>
                    <a:ext uri="{9D8B030D-6E8A-4147-A177-3AD203B41FA5}">
                      <a16:colId xmlns:a16="http://schemas.microsoft.com/office/drawing/2014/main" val="2672534809"/>
                    </a:ext>
                  </a:extLst>
                </a:gridCol>
                <a:gridCol w="849410">
                  <a:extLst>
                    <a:ext uri="{9D8B030D-6E8A-4147-A177-3AD203B41FA5}">
                      <a16:colId xmlns:a16="http://schemas.microsoft.com/office/drawing/2014/main" val="511801488"/>
                    </a:ext>
                  </a:extLst>
                </a:gridCol>
                <a:gridCol w="792147">
                  <a:extLst>
                    <a:ext uri="{9D8B030D-6E8A-4147-A177-3AD203B41FA5}">
                      <a16:colId xmlns:a16="http://schemas.microsoft.com/office/drawing/2014/main" val="1851709459"/>
                    </a:ext>
                  </a:extLst>
                </a:gridCol>
              </a:tblGrid>
              <a:tr h="190500">
                <a:tc rowSpan="2" gridSpan="2">
                  <a:txBody>
                    <a:bodyPr/>
                    <a:lstStyle/>
                    <a:p>
                      <a:pPr algn="ctr" fontAlgn="ctr"/>
                      <a:r>
                        <a:rPr lang="en-US" sz="1100" b="1" i="0" u="none" strike="noStrike">
                          <a:solidFill>
                            <a:srgbClr val="FFFFFF"/>
                          </a:solidFill>
                          <a:effectLst/>
                          <a:latin typeface="Century Gothic" panose="020B0502020202020204" pitchFamily="34" charset="0"/>
                        </a:rPr>
                        <a:t>Clase de activo</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rowSpan="2" hMerge="1">
                  <a:txBody>
                    <a:bodyPr/>
                    <a:lstStyle/>
                    <a:p>
                      <a:endParaRPr lang="en-US"/>
                    </a:p>
                  </a:txBody>
                  <a:tcPr/>
                </a:tc>
                <a:tc gridSpan="2">
                  <a:txBody>
                    <a:bodyPr/>
                    <a:lstStyle/>
                    <a:p>
                      <a:pPr algn="ctr" fontAlgn="b"/>
                      <a:r>
                        <a:rPr lang="en-US" sz="1100" b="1" i="0" u="none" strike="noStrike">
                          <a:solidFill>
                            <a:srgbClr val="FFFFFF"/>
                          </a:solidFill>
                          <a:effectLst/>
                          <a:latin typeface="Century Gothic" panose="020B0502020202020204" pitchFamily="34" charset="0"/>
                        </a:rPr>
                        <a:t>Última semana**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hMerge="1">
                  <a:txBody>
                    <a:bodyPr/>
                    <a:lstStyle/>
                    <a:p>
                      <a:endParaRPr lang="en-US"/>
                    </a:p>
                  </a:txBody>
                  <a:tcPr/>
                </a:tc>
                <a:tc gridSpan="2">
                  <a:txBody>
                    <a:bodyPr/>
                    <a:lstStyle/>
                    <a:p>
                      <a:pPr algn="ctr" fontAlgn="b"/>
                      <a:r>
                        <a:rPr lang="en-US" sz="1100" b="1" i="0" u="none" strike="noStrike">
                          <a:solidFill>
                            <a:srgbClr val="FFFFFF"/>
                          </a:solidFill>
                          <a:effectLst/>
                          <a:latin typeface="Century Gothic" panose="020B0502020202020204" pitchFamily="34" charset="0"/>
                        </a:rPr>
                        <a:t>Marzo 2018***</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hMerge="1">
                  <a:txBody>
                    <a:bodyPr/>
                    <a:lstStyle/>
                    <a:p>
                      <a:endParaRPr lang="en-US"/>
                    </a:p>
                  </a:txBody>
                  <a:tcPr/>
                </a:tc>
                <a:extLst>
                  <a:ext uri="{0D108BD9-81ED-4DB2-BD59-A6C34878D82A}">
                    <a16:rowId xmlns:a16="http://schemas.microsoft.com/office/drawing/2014/main" val="2623865310"/>
                  </a:ext>
                </a:extLst>
              </a:tr>
              <a:tr h="200025">
                <a:tc gridSpan="2" vMerge="1">
                  <a:txBody>
                    <a:bodyPr/>
                    <a:lstStyle/>
                    <a:p>
                      <a:endParaRPr lang="en-US"/>
                    </a:p>
                  </a:txBody>
                  <a:tcPr/>
                </a:tc>
                <a:tc hMerge="1" vMerge="1">
                  <a:txBody>
                    <a:bodyPr/>
                    <a:lstStyle/>
                    <a:p>
                      <a:endParaRPr lang="en-US"/>
                    </a:p>
                  </a:txBody>
                  <a:tcPr/>
                </a:tc>
                <a:tc>
                  <a:txBody>
                    <a:bodyPr/>
                    <a:lstStyle/>
                    <a:p>
                      <a:pPr algn="ctr" fontAlgn="b"/>
                      <a:r>
                        <a:rPr lang="en-US" sz="1100" b="1" i="0" u="none" strike="noStrike">
                          <a:solidFill>
                            <a:srgbClr val="FFFFFF"/>
                          </a:solidFill>
                          <a:effectLst/>
                          <a:latin typeface="Century Gothic" panose="020B0502020202020204" pitchFamily="34" charset="0"/>
                        </a:rPr>
                        <a:t>Resultado*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algn="ctr" fontAlgn="b"/>
                      <a:r>
                        <a:rPr lang="en-US" sz="1100" b="1" i="0" u="none" strike="noStrike">
                          <a:solidFill>
                            <a:srgbClr val="FFFFFF"/>
                          </a:solidFill>
                          <a:effectLst/>
                          <a:latin typeface="Century Gothic" panose="020B0502020202020204" pitchFamily="34" charset="0"/>
                        </a:rPr>
                        <a:t>Atribución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algn="ctr" fontAlgn="b"/>
                      <a:r>
                        <a:rPr lang="en-US" sz="1100" b="1" i="0" u="none" strike="noStrike">
                          <a:solidFill>
                            <a:srgbClr val="FFFFFF"/>
                          </a:solidFill>
                          <a:effectLst/>
                          <a:latin typeface="Century Gothic" panose="020B0502020202020204" pitchFamily="34" charset="0"/>
                        </a:rPr>
                        <a:t>Resultado*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algn="ctr" fontAlgn="b"/>
                      <a:r>
                        <a:rPr lang="en-US" sz="1100" b="1" i="0" u="none" strike="noStrike">
                          <a:solidFill>
                            <a:srgbClr val="FFFFFF"/>
                          </a:solidFill>
                          <a:effectLst/>
                          <a:latin typeface="Century Gothic" panose="020B0502020202020204" pitchFamily="34" charset="0"/>
                        </a:rPr>
                        <a:t>Atribución</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extLst>
                  <a:ext uri="{0D108BD9-81ED-4DB2-BD59-A6C34878D82A}">
                    <a16:rowId xmlns:a16="http://schemas.microsoft.com/office/drawing/2014/main" val="3917605764"/>
                  </a:ext>
                </a:extLst>
              </a:tr>
              <a:tr h="200025">
                <a:tc gridSpan="2">
                  <a:txBody>
                    <a:bodyPr/>
                    <a:lstStyle/>
                    <a:p>
                      <a:pPr algn="l" fontAlgn="b"/>
                      <a:r>
                        <a:rPr lang="en-US" sz="1100" b="1" i="0" u="none" strike="noStrike">
                          <a:solidFill>
                            <a:srgbClr val="000000"/>
                          </a:solidFill>
                          <a:effectLst/>
                          <a:latin typeface="Century Gothic" panose="020B0502020202020204" pitchFamily="34" charset="0"/>
                        </a:rPr>
                        <a:t>Liquidez</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en-US"/>
                    </a:p>
                  </a:txBody>
                  <a:tcPr/>
                </a:tc>
                <a:tc>
                  <a:txBody>
                    <a:bodyPr/>
                    <a:lstStyle/>
                    <a:p>
                      <a:pPr algn="r" fontAlgn="b"/>
                      <a:r>
                        <a:rPr lang="en-US" sz="1100" b="1" i="0" u="none" strike="noStrike" dirty="0">
                          <a:solidFill>
                            <a:srgbClr val="000000"/>
                          </a:solidFill>
                          <a:effectLst/>
                          <a:latin typeface="Century Gothic" panose="020B0502020202020204" pitchFamily="34" charset="0"/>
                        </a:rPr>
                        <a:t>             26.9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100" b="1" i="0" u="none" strike="noStrike" dirty="0">
                          <a:solidFill>
                            <a:srgbClr val="000000"/>
                          </a:solidFill>
                          <a:effectLst/>
                          <a:latin typeface="Century Gothic" panose="020B0502020202020204" pitchFamily="34" charset="0"/>
                        </a:rPr>
                        <a:t>0.9%</a:t>
                      </a:r>
                    </a:p>
                  </a:txBody>
                  <a:tcPr marL="9525" marR="9525" marT="9525" marB="0" anchor="b">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100" b="1" i="0" u="none" strike="noStrike">
                          <a:solidFill>
                            <a:srgbClr val="000000"/>
                          </a:solidFill>
                          <a:effectLst/>
                          <a:latin typeface="Century Gothic" panose="020B0502020202020204" pitchFamily="34" charset="0"/>
                        </a:rPr>
                        <a:t>             83.2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100" b="1" i="0" u="none" strike="noStrike">
                          <a:solidFill>
                            <a:srgbClr val="000000"/>
                          </a:solidFill>
                          <a:effectLst/>
                          <a:latin typeface="Century Gothic" panose="020B0502020202020204" pitchFamily="34" charset="0"/>
                        </a:rPr>
                        <a:t>0.8%</a:t>
                      </a:r>
                    </a:p>
                  </a:txBody>
                  <a:tcPr marL="9525" marR="9525" marT="9525"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695651471"/>
                  </a:ext>
                </a:extLst>
              </a:tr>
              <a:tr h="190500">
                <a:tc gridSpan="2">
                  <a:txBody>
                    <a:bodyPr/>
                    <a:lstStyle/>
                    <a:p>
                      <a:pPr algn="l" fontAlgn="b"/>
                      <a:r>
                        <a:rPr lang="en-US" sz="1100" b="1" i="0" u="none" strike="noStrike">
                          <a:solidFill>
                            <a:srgbClr val="000000"/>
                          </a:solidFill>
                          <a:effectLst/>
                          <a:latin typeface="Century Gothic" panose="020B0502020202020204" pitchFamily="34" charset="0"/>
                        </a:rPr>
                        <a:t>Renta variable total</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9D9D9"/>
                    </a:solidFill>
                  </a:tcPr>
                </a:tc>
                <a:tc hMerge="1">
                  <a:txBody>
                    <a:bodyPr/>
                    <a:lstStyle/>
                    <a:p>
                      <a:endParaRPr lang="en-US"/>
                    </a:p>
                  </a:txBody>
                  <a:tcPr/>
                </a:tc>
                <a:tc>
                  <a:txBody>
                    <a:bodyPr/>
                    <a:lstStyle/>
                    <a:p>
                      <a:pPr algn="r" fontAlgn="b"/>
                      <a:r>
                        <a:rPr lang="en-US" sz="1100" b="1" i="0" u="none" strike="noStrike">
                          <a:solidFill>
                            <a:srgbClr val="000000"/>
                          </a:solidFill>
                          <a:effectLst/>
                          <a:latin typeface="Century Gothic" panose="020B0502020202020204" pitchFamily="34" charset="0"/>
                        </a:rPr>
                        <a:t>             11.2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algn="r" fontAlgn="b"/>
                      <a:r>
                        <a:rPr lang="en-US" sz="1100" b="1" i="0" u="none" strike="noStrike">
                          <a:solidFill>
                            <a:srgbClr val="000000"/>
                          </a:solidFill>
                          <a:effectLst/>
                          <a:latin typeface="Century Gothic" panose="020B0502020202020204" pitchFamily="34" charset="0"/>
                        </a:rPr>
                        <a:t>0.4%</a:t>
                      </a:r>
                    </a:p>
                  </a:txBody>
                  <a:tcPr marL="9525" marR="9525" marT="9525" marB="0" anchor="b">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algn="r" fontAlgn="b"/>
                      <a:r>
                        <a:rPr lang="en-US" sz="1100" b="1" i="0" u="none" strike="noStrike">
                          <a:solidFill>
                            <a:srgbClr val="C00000"/>
                          </a:solidFill>
                          <a:effectLst/>
                          <a:latin typeface="Century Gothic" panose="020B0502020202020204" pitchFamily="34" charset="0"/>
                        </a:rPr>
                        <a:t>- 682.0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algn="r" fontAlgn="b"/>
                      <a:r>
                        <a:rPr lang="en-US" sz="1100" b="1" i="0" u="none" strike="noStrike">
                          <a:solidFill>
                            <a:srgbClr val="C00000"/>
                          </a:solidFill>
                          <a:effectLst/>
                          <a:latin typeface="Century Gothic" panose="020B0502020202020204" pitchFamily="34" charset="0"/>
                        </a:rPr>
                        <a:t>-6.2%</a:t>
                      </a:r>
                    </a:p>
                  </a:txBody>
                  <a:tcPr marL="9525" marR="9525" marT="9525"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9D9D9"/>
                    </a:solidFill>
                  </a:tcPr>
                </a:tc>
                <a:extLst>
                  <a:ext uri="{0D108BD9-81ED-4DB2-BD59-A6C34878D82A}">
                    <a16:rowId xmlns:a16="http://schemas.microsoft.com/office/drawing/2014/main" val="600796807"/>
                  </a:ext>
                </a:extLst>
              </a:tr>
              <a:tr h="209550">
                <a:tc>
                  <a:txBody>
                    <a:bodyPr/>
                    <a:lstStyle/>
                    <a:p>
                      <a:pPr algn="ctr" fontAlgn="b"/>
                      <a:r>
                        <a:rPr lang="en-US" sz="1100" b="0" i="0" u="none" strike="noStrike">
                          <a:solidFill>
                            <a:srgbClr val="000000"/>
                          </a:solidFill>
                          <a:effectLst/>
                          <a:latin typeface="Calibri" panose="020F0502020204030204" pitchFamily="34" charset="0"/>
                        </a:rPr>
                        <a:t>∙</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100" b="0" i="0" u="none" strike="noStrike">
                          <a:solidFill>
                            <a:srgbClr val="000000"/>
                          </a:solidFill>
                          <a:effectLst/>
                          <a:latin typeface="Century Gothic" panose="020B0502020202020204" pitchFamily="34" charset="0"/>
                        </a:rPr>
                        <a:t>RV internacional</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16.9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dirty="0">
                          <a:solidFill>
                            <a:srgbClr val="000000"/>
                          </a:solidFill>
                          <a:effectLst/>
                          <a:latin typeface="Century Gothic" panose="020B0502020202020204" pitchFamily="34" charset="0"/>
                        </a:rPr>
                        <a:t>0.6%</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C00000"/>
                          </a:solidFill>
                          <a:effectLst/>
                          <a:latin typeface="Century Gothic" panose="020B0502020202020204" pitchFamily="34" charset="0"/>
                        </a:rPr>
                        <a:t>- 661.0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C00000"/>
                          </a:solidFill>
                          <a:effectLst/>
                          <a:latin typeface="Century Gothic" panose="020B0502020202020204" pitchFamily="34" charset="0"/>
                        </a:rPr>
                        <a:t>-6.0%</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017494145"/>
                  </a:ext>
                </a:extLst>
              </a:tr>
              <a:tr h="209550">
                <a:tc>
                  <a:txBody>
                    <a:bodyPr/>
                    <a:lstStyle/>
                    <a:p>
                      <a:pPr algn="ctr" fontAlgn="b"/>
                      <a:r>
                        <a:rPr lang="en-US" sz="1100" b="0" i="0" u="none" strike="noStrike">
                          <a:solidFill>
                            <a:srgbClr val="000000"/>
                          </a:solidFill>
                          <a:effectLst/>
                          <a:latin typeface="Calibri" panose="020F0502020204030204" pitchFamily="34" charset="0"/>
                        </a:rPr>
                        <a:t>∙</a:t>
                      </a:r>
                    </a:p>
                  </a:txBody>
                  <a:tcPr marL="9525" marR="9525" marT="9525"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entury Gothic" panose="020B0502020202020204" pitchFamily="34" charset="0"/>
                        </a:rPr>
                        <a:t>RV nacional</a:t>
                      </a:r>
                    </a:p>
                  </a:txBody>
                  <a:tcPr marL="9525" marR="9525" marT="9525" marB="0" anchor="b">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C00000"/>
                          </a:solidFill>
                          <a:effectLst/>
                          <a:latin typeface="Century Gothic" panose="020B0502020202020204" pitchFamily="34" charset="0"/>
                        </a:rPr>
                        <a:t>- 5.7 </a:t>
                      </a:r>
                    </a:p>
                  </a:txBody>
                  <a:tcPr marL="9525" marR="9525" marT="9525" marB="0" anchor="b">
                    <a:lnL w="635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C00000"/>
                          </a:solidFill>
                          <a:effectLst/>
                          <a:latin typeface="Century Gothic" panose="020B0502020202020204" pitchFamily="34" charset="0"/>
                        </a:rPr>
                        <a:t>-0.2%</a:t>
                      </a:r>
                    </a:p>
                  </a:txBody>
                  <a:tcPr marL="9525" marR="9525" marT="9525" marB="0" anchor="b">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dirty="0">
                          <a:solidFill>
                            <a:srgbClr val="C00000"/>
                          </a:solidFill>
                          <a:effectLst/>
                          <a:latin typeface="Century Gothic" panose="020B0502020202020204" pitchFamily="34" charset="0"/>
                        </a:rPr>
                        <a:t>- 21.0 </a:t>
                      </a:r>
                    </a:p>
                  </a:txBody>
                  <a:tcPr marL="9525" marR="9525" marT="9525" marB="0" anchor="b">
                    <a:lnL w="635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C00000"/>
                          </a:solidFill>
                          <a:effectLst/>
                          <a:latin typeface="Century Gothic" panose="020B0502020202020204" pitchFamily="34" charset="0"/>
                        </a:rPr>
                        <a:t>-0.2%</a:t>
                      </a:r>
                    </a:p>
                  </a:txBody>
                  <a:tcPr marL="9525" marR="9525" marT="9525"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63275965"/>
                  </a:ext>
                </a:extLst>
              </a:tr>
              <a:tr h="190500">
                <a:tc gridSpan="2">
                  <a:txBody>
                    <a:bodyPr/>
                    <a:lstStyle/>
                    <a:p>
                      <a:pPr algn="l" fontAlgn="b"/>
                      <a:r>
                        <a:rPr lang="en-US" sz="1100" b="1" i="0" u="none" strike="noStrike">
                          <a:solidFill>
                            <a:srgbClr val="000000"/>
                          </a:solidFill>
                          <a:effectLst/>
                          <a:latin typeface="Century Gothic" panose="020B0502020202020204" pitchFamily="34" charset="0"/>
                        </a:rPr>
                        <a:t>Deuda</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9D9D9"/>
                    </a:solidFill>
                  </a:tcPr>
                </a:tc>
                <a:tc hMerge="1">
                  <a:txBody>
                    <a:bodyPr/>
                    <a:lstStyle/>
                    <a:p>
                      <a:endParaRPr lang="en-US"/>
                    </a:p>
                  </a:txBody>
                  <a:tcPr/>
                </a:tc>
                <a:tc>
                  <a:txBody>
                    <a:bodyPr/>
                    <a:lstStyle/>
                    <a:p>
                      <a:pPr algn="r" fontAlgn="b"/>
                      <a:r>
                        <a:rPr lang="en-US" sz="1100" b="1" i="0" u="none" strike="noStrike">
                          <a:solidFill>
                            <a:srgbClr val="000000"/>
                          </a:solidFill>
                          <a:effectLst/>
                          <a:latin typeface="Century Gothic" panose="020B0502020202020204" pitchFamily="34" charset="0"/>
                        </a:rPr>
                        <a:t>           568.5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algn="r" fontAlgn="b"/>
                      <a:r>
                        <a:rPr lang="en-US" sz="1100" b="1" i="0" u="none" strike="noStrike">
                          <a:solidFill>
                            <a:srgbClr val="000000"/>
                          </a:solidFill>
                          <a:effectLst/>
                          <a:latin typeface="Century Gothic" panose="020B0502020202020204" pitchFamily="34" charset="0"/>
                        </a:rPr>
                        <a:t>20.1%</a:t>
                      </a:r>
                    </a:p>
                  </a:txBody>
                  <a:tcPr marL="9525" marR="9525" marT="9525" marB="0" anchor="b">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algn="r" fontAlgn="b"/>
                      <a:r>
                        <a:rPr lang="en-US" sz="1100" b="1" i="0" u="none" strike="noStrike" dirty="0">
                          <a:solidFill>
                            <a:srgbClr val="000000"/>
                          </a:solidFill>
                          <a:effectLst/>
                          <a:latin typeface="Century Gothic" panose="020B0502020202020204" pitchFamily="34" charset="0"/>
                        </a:rPr>
                        <a:t>        1,245.7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algn="r" fontAlgn="b"/>
                      <a:r>
                        <a:rPr lang="en-US" sz="1100" b="1" i="0" u="none" strike="noStrike">
                          <a:solidFill>
                            <a:srgbClr val="000000"/>
                          </a:solidFill>
                          <a:effectLst/>
                          <a:latin typeface="Century Gothic" panose="020B0502020202020204" pitchFamily="34" charset="0"/>
                        </a:rPr>
                        <a:t>11.3%</a:t>
                      </a:r>
                    </a:p>
                  </a:txBody>
                  <a:tcPr marL="9525" marR="9525" marT="9525"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9D9D9"/>
                    </a:solidFill>
                  </a:tcPr>
                </a:tc>
                <a:extLst>
                  <a:ext uri="{0D108BD9-81ED-4DB2-BD59-A6C34878D82A}">
                    <a16:rowId xmlns:a16="http://schemas.microsoft.com/office/drawing/2014/main" val="3039885932"/>
                  </a:ext>
                </a:extLst>
              </a:tr>
              <a:tr h="209550">
                <a:tc>
                  <a:txBody>
                    <a:bodyPr/>
                    <a:lstStyle/>
                    <a:p>
                      <a:pPr algn="ctr" fontAlgn="b"/>
                      <a:r>
                        <a:rPr lang="en-US" sz="1100" b="0" i="0" u="none" strike="noStrike">
                          <a:solidFill>
                            <a:srgbClr val="000000"/>
                          </a:solidFill>
                          <a:effectLst/>
                          <a:latin typeface="Calibri" panose="020F0502020204030204" pitchFamily="34" charset="0"/>
                        </a:rPr>
                        <a:t>∙</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100" b="0" i="0" u="none" strike="noStrike">
                          <a:solidFill>
                            <a:srgbClr val="000000"/>
                          </a:solidFill>
                          <a:effectLst/>
                          <a:latin typeface="Century Gothic" panose="020B0502020202020204" pitchFamily="34" charset="0"/>
                        </a:rPr>
                        <a:t>Corp. nominal</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87.9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3.1%</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255.5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2.3%</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562265408"/>
                  </a:ext>
                </a:extLst>
              </a:tr>
              <a:tr h="209550">
                <a:tc>
                  <a:txBody>
                    <a:bodyPr/>
                    <a:lstStyle/>
                    <a:p>
                      <a:pPr algn="ctr" fontAlgn="b"/>
                      <a:r>
                        <a:rPr lang="en-US" sz="1100" b="0" i="0" u="none" strike="noStrike">
                          <a:solidFill>
                            <a:srgbClr val="000000"/>
                          </a:solidFill>
                          <a:effectLst/>
                          <a:latin typeface="Calibri" panose="020F0502020204030204" pitchFamily="34" charset="0"/>
                        </a:rPr>
                        <a:t>∙</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100" b="0" i="0" u="none" strike="noStrike">
                          <a:solidFill>
                            <a:srgbClr val="000000"/>
                          </a:solidFill>
                          <a:effectLst/>
                          <a:latin typeface="Century Gothic" panose="020B0502020202020204" pitchFamily="34" charset="0"/>
                        </a:rPr>
                        <a:t>Corp. real</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23.2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0.8%</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dirty="0">
                          <a:solidFill>
                            <a:srgbClr val="000000"/>
                          </a:solidFill>
                          <a:effectLst/>
                          <a:latin typeface="Century Gothic" panose="020B0502020202020204" pitchFamily="34" charset="0"/>
                        </a:rPr>
                        <a:t>             44.2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0.4%</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451865767"/>
                  </a:ext>
                </a:extLst>
              </a:tr>
              <a:tr h="209550">
                <a:tc>
                  <a:txBody>
                    <a:bodyPr/>
                    <a:lstStyle/>
                    <a:p>
                      <a:pPr algn="ctr" fontAlgn="b"/>
                      <a:r>
                        <a:rPr lang="en-US" sz="1100" b="0" i="0" u="none" strike="noStrike">
                          <a:solidFill>
                            <a:srgbClr val="000000"/>
                          </a:solidFill>
                          <a:effectLst/>
                          <a:latin typeface="Calibri" panose="020F0502020204030204" pitchFamily="34" charset="0"/>
                        </a:rPr>
                        <a:t>∙</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100" b="0" i="0" u="none" strike="noStrike">
                          <a:solidFill>
                            <a:srgbClr val="000000"/>
                          </a:solidFill>
                          <a:effectLst/>
                          <a:latin typeface="Century Gothic" panose="020B0502020202020204" pitchFamily="34" charset="0"/>
                        </a:rPr>
                        <a:t>Corp. revisable</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47.8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1.7%</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65.6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0.6%</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034010980"/>
                  </a:ext>
                </a:extLst>
              </a:tr>
              <a:tr h="209550">
                <a:tc>
                  <a:txBody>
                    <a:bodyPr/>
                    <a:lstStyle/>
                    <a:p>
                      <a:pPr algn="ctr" fontAlgn="b"/>
                      <a:r>
                        <a:rPr lang="en-US" sz="1100" b="0" i="0" u="none" strike="noStrike">
                          <a:solidFill>
                            <a:srgbClr val="000000"/>
                          </a:solidFill>
                          <a:effectLst/>
                          <a:latin typeface="Calibri" panose="020F0502020204030204" pitchFamily="34" charset="0"/>
                        </a:rPr>
                        <a:t>∙</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100" b="0" i="0" u="none" strike="noStrike" dirty="0" err="1">
                          <a:solidFill>
                            <a:srgbClr val="000000"/>
                          </a:solidFill>
                          <a:effectLst/>
                          <a:latin typeface="Century Gothic" panose="020B0502020202020204" pitchFamily="34" charset="0"/>
                        </a:rPr>
                        <a:t>Guber</a:t>
                      </a:r>
                      <a:r>
                        <a:rPr lang="en-US" sz="1100" b="0" i="0" u="none" strike="noStrike" dirty="0">
                          <a:solidFill>
                            <a:srgbClr val="000000"/>
                          </a:solidFill>
                          <a:effectLst/>
                          <a:latin typeface="Century Gothic" panose="020B0502020202020204" pitchFamily="34" charset="0"/>
                        </a:rPr>
                        <a:t> revisable</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48.6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1.7%</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191.1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1.7%</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4154358067"/>
                  </a:ext>
                </a:extLst>
              </a:tr>
              <a:tr h="209550">
                <a:tc>
                  <a:txBody>
                    <a:bodyPr/>
                    <a:lstStyle/>
                    <a:p>
                      <a:pPr algn="ctr" fontAlgn="b"/>
                      <a:r>
                        <a:rPr lang="en-US" sz="1100" b="0" i="0" u="none" strike="noStrike">
                          <a:solidFill>
                            <a:srgbClr val="000000"/>
                          </a:solidFill>
                          <a:effectLst/>
                          <a:latin typeface="Calibri" panose="020F0502020204030204" pitchFamily="34" charset="0"/>
                        </a:rPr>
                        <a:t>∙</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100" b="0" i="0" u="none" strike="noStrike">
                          <a:solidFill>
                            <a:srgbClr val="000000"/>
                          </a:solidFill>
                          <a:effectLst/>
                          <a:latin typeface="Century Gothic" panose="020B0502020202020204" pitchFamily="34" charset="0"/>
                        </a:rPr>
                        <a:t>Nominal guber</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139.1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4.9%</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dirty="0">
                          <a:solidFill>
                            <a:srgbClr val="000000"/>
                          </a:solidFill>
                          <a:effectLst/>
                          <a:latin typeface="Century Gothic" panose="020B0502020202020204" pitchFamily="34" charset="0"/>
                        </a:rPr>
                        <a:t>           339.3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3.1%</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91012322"/>
                  </a:ext>
                </a:extLst>
              </a:tr>
              <a:tr h="209550">
                <a:tc>
                  <a:txBody>
                    <a:bodyPr/>
                    <a:lstStyle/>
                    <a:p>
                      <a:pPr algn="ctr" fontAlgn="b"/>
                      <a:r>
                        <a:rPr lang="en-US" sz="1100" b="0" i="0" u="none" strike="noStrike">
                          <a:solidFill>
                            <a:srgbClr val="000000"/>
                          </a:solidFill>
                          <a:effectLst/>
                          <a:latin typeface="Calibri" panose="020F0502020204030204" pitchFamily="34" charset="0"/>
                        </a:rPr>
                        <a:t>∙</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100" b="0" i="0" u="none" strike="noStrike">
                          <a:solidFill>
                            <a:srgbClr val="000000"/>
                          </a:solidFill>
                          <a:effectLst/>
                          <a:latin typeface="Century Gothic" panose="020B0502020202020204" pitchFamily="34" charset="0"/>
                        </a:rPr>
                        <a:t>Paraestatal</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50.6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1.8%</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121.3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1.1%</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78950669"/>
                  </a:ext>
                </a:extLst>
              </a:tr>
              <a:tr h="219075">
                <a:tc>
                  <a:txBody>
                    <a:bodyPr/>
                    <a:lstStyle/>
                    <a:p>
                      <a:pPr algn="ctr" fontAlgn="b"/>
                      <a:r>
                        <a:rPr lang="en-US" sz="1100" b="0" i="0" u="none" strike="noStrike">
                          <a:solidFill>
                            <a:srgbClr val="000000"/>
                          </a:solidFill>
                          <a:effectLst/>
                          <a:latin typeface="Calibri" panose="020F0502020204030204" pitchFamily="34" charset="0"/>
                        </a:rPr>
                        <a:t>∙</a:t>
                      </a:r>
                    </a:p>
                  </a:txBody>
                  <a:tcPr marL="9525" marR="9525" marT="9525"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entury Gothic" panose="020B0502020202020204" pitchFamily="34" charset="0"/>
                        </a:rPr>
                        <a:t>Real guber</a:t>
                      </a:r>
                    </a:p>
                  </a:txBody>
                  <a:tcPr marL="9525" marR="9525" marT="9525" marB="0" anchor="b">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entury Gothic" panose="020B0502020202020204" pitchFamily="34" charset="0"/>
                        </a:rPr>
                        <a:t>           171.3 </a:t>
                      </a:r>
                    </a:p>
                  </a:txBody>
                  <a:tcPr marL="9525" marR="9525" marT="9525" marB="0" anchor="b">
                    <a:lnL w="635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entury Gothic" panose="020B0502020202020204" pitchFamily="34" charset="0"/>
                        </a:rPr>
                        <a:t>6.1%</a:t>
                      </a:r>
                    </a:p>
                  </a:txBody>
                  <a:tcPr marL="9525" marR="9525" marT="9525" marB="0" anchor="b">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dirty="0">
                          <a:solidFill>
                            <a:srgbClr val="000000"/>
                          </a:solidFill>
                          <a:effectLst/>
                          <a:latin typeface="Century Gothic" panose="020B0502020202020204" pitchFamily="34" charset="0"/>
                        </a:rPr>
                        <a:t>           228.6 </a:t>
                      </a:r>
                    </a:p>
                  </a:txBody>
                  <a:tcPr marL="9525" marR="9525" marT="9525" marB="0" anchor="b">
                    <a:lnL w="635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entury Gothic" panose="020B0502020202020204" pitchFamily="34" charset="0"/>
                        </a:rPr>
                        <a:t>2.1%</a:t>
                      </a:r>
                    </a:p>
                  </a:txBody>
                  <a:tcPr marL="9525" marR="9525" marT="9525"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14991586"/>
                  </a:ext>
                </a:extLst>
              </a:tr>
              <a:tr h="190500">
                <a:tc gridSpan="2">
                  <a:txBody>
                    <a:bodyPr/>
                    <a:lstStyle/>
                    <a:p>
                      <a:pPr algn="l" fontAlgn="b"/>
                      <a:r>
                        <a:rPr lang="en-US" sz="1100" b="1" i="0" u="none" strike="noStrike">
                          <a:solidFill>
                            <a:srgbClr val="000000"/>
                          </a:solidFill>
                          <a:effectLst/>
                          <a:latin typeface="Century Gothic" panose="020B0502020202020204" pitchFamily="34" charset="0"/>
                        </a:rPr>
                        <a:t>Estructurados</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9D9D9"/>
                    </a:solidFill>
                  </a:tcPr>
                </a:tc>
                <a:tc hMerge="1">
                  <a:txBody>
                    <a:bodyPr/>
                    <a:lstStyle/>
                    <a:p>
                      <a:endParaRPr lang="en-US"/>
                    </a:p>
                  </a:txBody>
                  <a:tcPr/>
                </a:tc>
                <a:tc>
                  <a:txBody>
                    <a:bodyPr/>
                    <a:lstStyle/>
                    <a:p>
                      <a:pPr algn="r" fontAlgn="b"/>
                      <a:r>
                        <a:rPr lang="en-US" sz="1100" b="1" i="0" u="none" strike="noStrike">
                          <a:solidFill>
                            <a:srgbClr val="000000"/>
                          </a:solidFill>
                          <a:effectLst/>
                          <a:latin typeface="Century Gothic" panose="020B0502020202020204" pitchFamily="34" charset="0"/>
                        </a:rPr>
                        <a:t>               7.9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algn="r" fontAlgn="b"/>
                      <a:r>
                        <a:rPr lang="en-US" sz="1100" b="1" i="0" u="none" strike="noStrike">
                          <a:solidFill>
                            <a:srgbClr val="000000"/>
                          </a:solidFill>
                          <a:effectLst/>
                          <a:latin typeface="Century Gothic" panose="020B0502020202020204" pitchFamily="34" charset="0"/>
                        </a:rPr>
                        <a:t>0.3%</a:t>
                      </a:r>
                    </a:p>
                  </a:txBody>
                  <a:tcPr marL="9525" marR="9525" marT="9525" marB="0" anchor="b">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algn="r" fontAlgn="b"/>
                      <a:r>
                        <a:rPr lang="en-US" sz="1100" b="1" i="0" u="none" strike="noStrike">
                          <a:solidFill>
                            <a:srgbClr val="C00000"/>
                          </a:solidFill>
                          <a:effectLst/>
                          <a:latin typeface="Century Gothic" panose="020B0502020202020204" pitchFamily="34" charset="0"/>
                        </a:rPr>
                        <a:t>- 4.5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algn="r" fontAlgn="b"/>
                      <a:r>
                        <a:rPr lang="en-US" sz="1100" b="1" i="0" u="none" strike="noStrike" dirty="0">
                          <a:solidFill>
                            <a:srgbClr val="C00000"/>
                          </a:solidFill>
                          <a:effectLst/>
                          <a:latin typeface="Century Gothic" panose="020B0502020202020204" pitchFamily="34" charset="0"/>
                        </a:rPr>
                        <a:t>0.0%</a:t>
                      </a:r>
                    </a:p>
                  </a:txBody>
                  <a:tcPr marL="9525" marR="9525" marT="9525"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9D9D9"/>
                    </a:solidFill>
                  </a:tcPr>
                </a:tc>
                <a:extLst>
                  <a:ext uri="{0D108BD9-81ED-4DB2-BD59-A6C34878D82A}">
                    <a16:rowId xmlns:a16="http://schemas.microsoft.com/office/drawing/2014/main" val="2381051735"/>
                  </a:ext>
                </a:extLst>
              </a:tr>
              <a:tr h="209550">
                <a:tc>
                  <a:txBody>
                    <a:bodyPr/>
                    <a:lstStyle/>
                    <a:p>
                      <a:pPr algn="ctr" fontAlgn="b"/>
                      <a:r>
                        <a:rPr lang="en-US" sz="1100" b="0" i="0" u="none" strike="noStrike">
                          <a:solidFill>
                            <a:srgbClr val="000000"/>
                          </a:solidFill>
                          <a:effectLst/>
                          <a:latin typeface="Calibri" panose="020F0502020204030204" pitchFamily="34" charset="0"/>
                        </a:rPr>
                        <a:t>∙</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100" b="0" i="0" u="none" strike="noStrike">
                          <a:solidFill>
                            <a:srgbClr val="000000"/>
                          </a:solidFill>
                          <a:effectLst/>
                          <a:latin typeface="Century Gothic" panose="020B0502020202020204" pitchFamily="34" charset="0"/>
                        </a:rPr>
                        <a:t>Notas est. RF</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0.5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0.0%</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1.8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0.0%</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167314682"/>
                  </a:ext>
                </a:extLst>
              </a:tr>
              <a:tr h="219075">
                <a:tc>
                  <a:txBody>
                    <a:bodyPr/>
                    <a:lstStyle/>
                    <a:p>
                      <a:pPr algn="ctr" fontAlgn="b"/>
                      <a:r>
                        <a:rPr lang="en-US" sz="1100" b="0" i="0" u="none" strike="noStrike">
                          <a:solidFill>
                            <a:srgbClr val="000000"/>
                          </a:solidFill>
                          <a:effectLst/>
                          <a:latin typeface="Calibri" panose="020F0502020204030204" pitchFamily="34" charset="0"/>
                        </a:rPr>
                        <a:t>∙</a:t>
                      </a:r>
                    </a:p>
                  </a:txBody>
                  <a:tcPr marL="9525" marR="9525" marT="9525"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entury Gothic" panose="020B0502020202020204" pitchFamily="34" charset="0"/>
                        </a:rPr>
                        <a:t>Notas est. RV</a:t>
                      </a:r>
                    </a:p>
                  </a:txBody>
                  <a:tcPr marL="9525" marR="9525" marT="9525" marB="0" anchor="b">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entury Gothic" panose="020B0502020202020204" pitchFamily="34" charset="0"/>
                        </a:rPr>
                        <a:t>               7.4 </a:t>
                      </a:r>
                    </a:p>
                  </a:txBody>
                  <a:tcPr marL="9525" marR="9525" marT="9525" marB="0" anchor="b">
                    <a:lnL w="635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entury Gothic" panose="020B0502020202020204" pitchFamily="34" charset="0"/>
                        </a:rPr>
                        <a:t>0.3%</a:t>
                      </a:r>
                    </a:p>
                  </a:txBody>
                  <a:tcPr marL="9525" marR="9525" marT="9525" marB="0" anchor="b">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C00000"/>
                          </a:solidFill>
                          <a:effectLst/>
                          <a:latin typeface="Century Gothic" panose="020B0502020202020204" pitchFamily="34" charset="0"/>
                        </a:rPr>
                        <a:t>- 6.4 </a:t>
                      </a:r>
                    </a:p>
                  </a:txBody>
                  <a:tcPr marL="9525" marR="9525" marT="9525" marB="0" anchor="b">
                    <a:lnL w="635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dirty="0">
                          <a:solidFill>
                            <a:srgbClr val="C00000"/>
                          </a:solidFill>
                          <a:effectLst/>
                          <a:latin typeface="Century Gothic" panose="020B0502020202020204" pitchFamily="34" charset="0"/>
                        </a:rPr>
                        <a:t>-0.1%</a:t>
                      </a:r>
                    </a:p>
                  </a:txBody>
                  <a:tcPr marL="9525" marR="9525" marT="9525"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93712114"/>
                  </a:ext>
                </a:extLst>
              </a:tr>
              <a:tr h="200025">
                <a:tc gridSpan="2">
                  <a:txBody>
                    <a:bodyPr/>
                    <a:lstStyle/>
                    <a:p>
                      <a:pPr algn="l" fontAlgn="b"/>
                      <a:r>
                        <a:rPr lang="en-US" sz="1100" b="1" i="0" u="none" strike="noStrike">
                          <a:solidFill>
                            <a:srgbClr val="000000"/>
                          </a:solidFill>
                          <a:effectLst/>
                          <a:latin typeface="Century Gothic" panose="020B0502020202020204" pitchFamily="34" charset="0"/>
                        </a:rPr>
                        <a:t>Fibras y CKDes</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en-US"/>
                    </a:p>
                  </a:txBody>
                  <a:tcPr/>
                </a:tc>
                <a:tc>
                  <a:txBody>
                    <a:bodyPr/>
                    <a:lstStyle/>
                    <a:p>
                      <a:pPr algn="r" fontAlgn="b"/>
                      <a:r>
                        <a:rPr lang="en-US" sz="1100" b="1" i="0" u="none" strike="noStrike">
                          <a:solidFill>
                            <a:srgbClr val="000000"/>
                          </a:solidFill>
                          <a:effectLst/>
                          <a:latin typeface="Century Gothic" panose="020B0502020202020204" pitchFamily="34" charset="0"/>
                        </a:rPr>
                        <a:t>             61.2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100" b="1" i="0" u="none" strike="noStrike">
                          <a:solidFill>
                            <a:srgbClr val="000000"/>
                          </a:solidFill>
                          <a:effectLst/>
                          <a:latin typeface="Century Gothic" panose="020B0502020202020204" pitchFamily="34" charset="0"/>
                        </a:rPr>
                        <a:t>2.2%</a:t>
                      </a:r>
                    </a:p>
                  </a:txBody>
                  <a:tcPr marL="9525" marR="9525" marT="9525" marB="0" anchor="b">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100" b="1" i="0" u="none" strike="noStrike">
                          <a:solidFill>
                            <a:srgbClr val="000000"/>
                          </a:solidFill>
                          <a:effectLst/>
                          <a:latin typeface="Century Gothic" panose="020B0502020202020204" pitchFamily="34" charset="0"/>
                        </a:rPr>
                        <a:t>           126.4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100" b="1" i="0" u="none" strike="noStrike" dirty="0">
                          <a:solidFill>
                            <a:srgbClr val="000000"/>
                          </a:solidFill>
                          <a:effectLst/>
                          <a:latin typeface="Century Gothic" panose="020B0502020202020204" pitchFamily="34" charset="0"/>
                        </a:rPr>
                        <a:t>1.1%</a:t>
                      </a:r>
                    </a:p>
                  </a:txBody>
                  <a:tcPr marL="9525" marR="9525" marT="9525"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819162661"/>
                  </a:ext>
                </a:extLst>
              </a:tr>
              <a:tr h="200025">
                <a:tc gridSpan="2">
                  <a:txBody>
                    <a:bodyPr/>
                    <a:lstStyle/>
                    <a:p>
                      <a:pPr algn="l" fontAlgn="b"/>
                      <a:r>
                        <a:rPr lang="en-US" sz="1100" b="1" i="0" u="none" strike="noStrike">
                          <a:solidFill>
                            <a:srgbClr val="000000"/>
                          </a:solidFill>
                          <a:effectLst/>
                          <a:latin typeface="Century Gothic" panose="020B0502020202020204" pitchFamily="34" charset="0"/>
                        </a:rPr>
                        <a:t>Divisas</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en-US"/>
                    </a:p>
                  </a:txBody>
                  <a:tcPr/>
                </a:tc>
                <a:tc>
                  <a:txBody>
                    <a:bodyPr/>
                    <a:lstStyle/>
                    <a:p>
                      <a:pPr algn="r" fontAlgn="b"/>
                      <a:r>
                        <a:rPr lang="en-US" sz="1100" b="1" i="0" u="none" strike="noStrike">
                          <a:solidFill>
                            <a:srgbClr val="C00000"/>
                          </a:solidFill>
                          <a:effectLst/>
                          <a:latin typeface="Century Gothic" panose="020B0502020202020204" pitchFamily="34" charset="0"/>
                        </a:rPr>
                        <a:t>- 0.1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100" b="1" i="0" u="none" strike="noStrike">
                          <a:solidFill>
                            <a:srgbClr val="C00000"/>
                          </a:solidFill>
                          <a:effectLst/>
                          <a:latin typeface="Century Gothic" panose="020B0502020202020204" pitchFamily="34" charset="0"/>
                        </a:rPr>
                        <a:t>0.0%</a:t>
                      </a:r>
                    </a:p>
                  </a:txBody>
                  <a:tcPr marL="9525" marR="9525" marT="9525" marB="0" anchor="b">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100" b="1" i="0" u="none" strike="noStrike">
                          <a:solidFill>
                            <a:srgbClr val="C00000"/>
                          </a:solidFill>
                          <a:effectLst/>
                          <a:latin typeface="Century Gothic" panose="020B0502020202020204" pitchFamily="34" charset="0"/>
                        </a:rPr>
                        <a:t>- 0.2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100" b="1" i="0" u="none" strike="noStrike" dirty="0">
                          <a:solidFill>
                            <a:srgbClr val="C00000"/>
                          </a:solidFill>
                          <a:effectLst/>
                          <a:latin typeface="Century Gothic" panose="020B0502020202020204" pitchFamily="34" charset="0"/>
                        </a:rPr>
                        <a:t>0.0%</a:t>
                      </a:r>
                    </a:p>
                  </a:txBody>
                  <a:tcPr marL="9525" marR="9525" marT="9525"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038276662"/>
                  </a:ext>
                </a:extLst>
              </a:tr>
              <a:tr h="200025">
                <a:tc gridSpan="2">
                  <a:txBody>
                    <a:bodyPr/>
                    <a:lstStyle/>
                    <a:p>
                      <a:pPr algn="l" fontAlgn="b"/>
                      <a:r>
                        <a:rPr lang="en-US" sz="1100" b="1" i="0" u="none" strike="noStrike">
                          <a:solidFill>
                            <a:srgbClr val="000000"/>
                          </a:solidFill>
                          <a:effectLst/>
                          <a:latin typeface="Century Gothic" panose="020B0502020202020204" pitchFamily="34" charset="0"/>
                        </a:rPr>
                        <a:t>TOTAL</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r" fontAlgn="b"/>
                      <a:r>
                        <a:rPr lang="en-US" sz="1100" b="1" i="0" u="none" strike="noStrike">
                          <a:solidFill>
                            <a:srgbClr val="000000"/>
                          </a:solidFill>
                          <a:effectLst/>
                          <a:latin typeface="Century Gothic" panose="020B0502020202020204" pitchFamily="34" charset="0"/>
                        </a:rPr>
                        <a:t>           675.7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100" b="1" i="0" u="none" strike="noStrike">
                          <a:solidFill>
                            <a:srgbClr val="000000"/>
                          </a:solidFill>
                          <a:effectLst/>
                          <a:latin typeface="Century Gothic" panose="020B0502020202020204" pitchFamily="34" charset="0"/>
                        </a:rPr>
                        <a:t>23.9%</a:t>
                      </a:r>
                    </a:p>
                  </a:txBody>
                  <a:tcPr marL="9525" marR="9525" marT="9525" marB="0" anchor="b">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100" b="1" i="0" u="none" strike="noStrike">
                          <a:solidFill>
                            <a:srgbClr val="000000"/>
                          </a:solidFill>
                          <a:effectLst/>
                          <a:latin typeface="Century Gothic" panose="020B0502020202020204" pitchFamily="34" charset="0"/>
                        </a:rPr>
                        <a:t>           768.6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100" b="1" i="0" u="none" strike="noStrike" dirty="0">
                          <a:solidFill>
                            <a:srgbClr val="000000"/>
                          </a:solidFill>
                          <a:effectLst/>
                          <a:latin typeface="Century Gothic" panose="020B0502020202020204" pitchFamily="34" charset="0"/>
                        </a:rPr>
                        <a:t>7.0%</a:t>
                      </a:r>
                    </a:p>
                  </a:txBody>
                  <a:tcPr marL="9525" marR="9525" marT="9525"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87168082"/>
                  </a:ext>
                </a:extLst>
              </a:tr>
            </a:tbl>
          </a:graphicData>
        </a:graphic>
      </p:graphicFrame>
      <p:sp>
        <p:nvSpPr>
          <p:cNvPr id="9" name="Cerrar llave 8">
            <a:extLst>
              <a:ext uri="{FF2B5EF4-FFF2-40B4-BE49-F238E27FC236}">
                <a16:creationId xmlns:a16="http://schemas.microsoft.com/office/drawing/2014/main" id="{25DF213F-B69C-42C0-AAAB-85833579C491}"/>
              </a:ext>
            </a:extLst>
          </p:cNvPr>
          <p:cNvSpPr/>
          <p:nvPr/>
        </p:nvSpPr>
        <p:spPr>
          <a:xfrm>
            <a:off x="5523344" y="1988839"/>
            <a:ext cx="288032" cy="360040"/>
          </a:xfrm>
          <a:prstGeom prst="rightBrace">
            <a:avLst/>
          </a:prstGeom>
          <a:ln w="127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s-MX"/>
          </a:p>
        </p:txBody>
      </p:sp>
      <p:sp>
        <p:nvSpPr>
          <p:cNvPr id="10" name="CuadroTexto 9">
            <a:extLst>
              <a:ext uri="{FF2B5EF4-FFF2-40B4-BE49-F238E27FC236}">
                <a16:creationId xmlns:a16="http://schemas.microsoft.com/office/drawing/2014/main" id="{E4BA9CA9-A367-44DB-A651-227D2AEDF39F}"/>
              </a:ext>
            </a:extLst>
          </p:cNvPr>
          <p:cNvSpPr txBox="1"/>
          <p:nvPr/>
        </p:nvSpPr>
        <p:spPr>
          <a:xfrm>
            <a:off x="5993082" y="1988839"/>
            <a:ext cx="2794608" cy="646331"/>
          </a:xfrm>
          <a:prstGeom prst="rect">
            <a:avLst/>
          </a:prstGeom>
          <a:noFill/>
        </p:spPr>
        <p:txBody>
          <a:bodyPr wrap="square" rtlCol="0">
            <a:spAutoFit/>
          </a:bodyPr>
          <a:lstStyle/>
          <a:p>
            <a:pPr algn="just"/>
            <a:r>
              <a:rPr lang="es-MX" sz="1200" dirty="0">
                <a:latin typeface="Century Gothic" panose="020B0502020202020204" pitchFamily="34" charset="0"/>
              </a:rPr>
              <a:t>Contiene impacto por una apreciación del peso del 3.5% en el mes de marzo.</a:t>
            </a:r>
          </a:p>
        </p:txBody>
      </p:sp>
      <p:sp>
        <p:nvSpPr>
          <p:cNvPr id="11" name="CuadroTexto 11">
            <a:extLst>
              <a:ext uri="{FF2B5EF4-FFF2-40B4-BE49-F238E27FC236}">
                <a16:creationId xmlns:a16="http://schemas.microsoft.com/office/drawing/2014/main" id="{10E2D8BF-E1F7-43FE-BB8C-63C7D374D4B5}"/>
              </a:ext>
            </a:extLst>
          </p:cNvPr>
          <p:cNvSpPr txBox="1"/>
          <p:nvPr/>
        </p:nvSpPr>
        <p:spPr>
          <a:xfrm>
            <a:off x="6107366" y="3130310"/>
            <a:ext cx="2794608" cy="1200329"/>
          </a:xfrm>
          <a:prstGeom prst="rect">
            <a:avLst/>
          </a:prstGeom>
          <a:noFill/>
        </p:spPr>
        <p:txBody>
          <a:bodyPr wrap="square" rtlCol="0">
            <a:spAutoFit/>
          </a:bodyPr>
          <a:ls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es-MX" sz="1200" dirty="0">
                <a:latin typeface="Century Gothic" panose="020B0502020202020204" pitchFamily="34" charset="0"/>
              </a:rPr>
              <a:t>En el mes de marzo las tasas bajaron 32 puntos base generando una plusvalía importante en los gubernamentales y corporativos nominales.</a:t>
            </a:r>
          </a:p>
        </p:txBody>
      </p:sp>
      <p:sp>
        <p:nvSpPr>
          <p:cNvPr id="12" name="Cerrar llave 11">
            <a:extLst>
              <a:ext uri="{FF2B5EF4-FFF2-40B4-BE49-F238E27FC236}">
                <a16:creationId xmlns:a16="http://schemas.microsoft.com/office/drawing/2014/main" id="{86A4565A-88CC-471D-AC5D-92770541925F}"/>
              </a:ext>
            </a:extLst>
          </p:cNvPr>
          <p:cNvSpPr/>
          <p:nvPr/>
        </p:nvSpPr>
        <p:spPr>
          <a:xfrm>
            <a:off x="5568770" y="2742766"/>
            <a:ext cx="288032" cy="1333277"/>
          </a:xfrm>
          <a:prstGeom prst="rightBrace">
            <a:avLst/>
          </a:prstGeom>
          <a:ln w="127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s-MX"/>
          </a:p>
        </p:txBody>
      </p:sp>
    </p:spTree>
    <p:extLst>
      <p:ext uri="{BB962C8B-B14F-4D97-AF65-F5344CB8AC3E}">
        <p14:creationId xmlns:p14="http://schemas.microsoft.com/office/powerpoint/2010/main" val="42868710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6948616" cy="631825"/>
          </a:xfrm>
        </p:spPr>
        <p:txBody>
          <a:bodyPr/>
          <a:lstStyle/>
          <a:p>
            <a:r>
              <a:rPr lang="es-MX" sz="2400" b="1" dirty="0">
                <a:latin typeface="Century Gothic" panose="020B0502020202020204" pitchFamily="34" charset="0"/>
              </a:rPr>
              <a:t>Atribución de rendimiento bruto (anualizado)</a:t>
            </a:r>
          </a:p>
        </p:txBody>
      </p:sp>
      <p:sp>
        <p:nvSpPr>
          <p:cNvPr id="4" name="Marcador de número de diapositiva 3"/>
          <p:cNvSpPr>
            <a:spLocks noGrp="1"/>
          </p:cNvSpPr>
          <p:nvPr>
            <p:ph type="sldNum" sz="quarter" idx="12"/>
          </p:nvPr>
        </p:nvSpPr>
        <p:spPr/>
        <p:txBody>
          <a:bodyPr vert="horz" wrap="square" lIns="91440" tIns="45720" rIns="91440" bIns="45720" numCol="1" anchor="ctr" anchorCtr="0" compatLnSpc="1">
            <a:prstTxWarp prst="textNoShape">
              <a:avLst/>
            </a:prstTxWarp>
          </a:bodyPr>
          <a:lstStyle/>
          <a:p>
            <a:fld id="{05E83AA4-A00D-4AA0-8FE8-B93C9F3EC141}" type="slidenum">
              <a:rPr lang="es-ES" altLang="es-MX">
                <a:latin typeface="Century Gothic" panose="020B0502020202020204" pitchFamily="34" charset="0"/>
              </a:rPr>
              <a:pPr/>
              <a:t>15</a:t>
            </a:fld>
            <a:endParaRPr lang="es-ES" altLang="es-MX" dirty="0">
              <a:latin typeface="Century Gothic" panose="020B0502020202020204" pitchFamily="34" charset="0"/>
            </a:endParaRPr>
          </a:p>
        </p:txBody>
      </p:sp>
      <p:sp>
        <p:nvSpPr>
          <p:cNvPr id="8" name="2 Marcador de contenido"/>
          <p:cNvSpPr txBox="1">
            <a:spLocks/>
          </p:cNvSpPr>
          <p:nvPr/>
        </p:nvSpPr>
        <p:spPr>
          <a:xfrm>
            <a:off x="201245" y="6524915"/>
            <a:ext cx="3711356" cy="19656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a:latin typeface="Century Gothic" panose="020B0502020202020204" pitchFamily="34" charset="0"/>
              </a:rPr>
              <a:t>Fuente: </a:t>
            </a:r>
            <a:r>
              <a:rPr lang="es-MX" sz="900" dirty="0" err="1">
                <a:latin typeface="Century Gothic" panose="020B0502020202020204" pitchFamily="34" charset="0"/>
              </a:rPr>
              <a:t>Covaf</a:t>
            </a:r>
            <a:r>
              <a:rPr lang="es-MX" sz="900" dirty="0">
                <a:latin typeface="Century Gothic" panose="020B0502020202020204" pitchFamily="34" charset="0"/>
              </a:rPr>
              <a:t> y custodio</a:t>
            </a:r>
          </a:p>
        </p:txBody>
      </p:sp>
      <p:sp>
        <p:nvSpPr>
          <p:cNvPr id="7" name="2 Marcador de contenido"/>
          <p:cNvSpPr txBox="1">
            <a:spLocks/>
          </p:cNvSpPr>
          <p:nvPr/>
        </p:nvSpPr>
        <p:spPr>
          <a:xfrm>
            <a:off x="3897530" y="5636543"/>
            <a:ext cx="5712938" cy="642961"/>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800" dirty="0">
                <a:latin typeface="Century Gothic" panose="020B0502020202020204" pitchFamily="34" charset="0"/>
              </a:rPr>
              <a:t>* Cifras en millones de pesos.</a:t>
            </a:r>
          </a:p>
          <a:p>
            <a:pPr marL="0" indent="0">
              <a:spcBef>
                <a:spcPts val="0"/>
              </a:spcBef>
              <a:spcAft>
                <a:spcPts val="600"/>
              </a:spcAft>
              <a:buClr>
                <a:srgbClr val="CD0000"/>
              </a:buClr>
              <a:buSzPct val="110000"/>
              <a:buNone/>
            </a:pPr>
            <a:r>
              <a:rPr lang="es-MX" sz="800" dirty="0">
                <a:latin typeface="Century Gothic" panose="020B0502020202020204" pitchFamily="34" charset="0"/>
              </a:rPr>
              <a:t>** Del cierre del 31 de diciembre de 2017 al cierre del 31 de marzo de 2018.</a:t>
            </a:r>
          </a:p>
          <a:p>
            <a:pPr marL="0" indent="0">
              <a:spcBef>
                <a:spcPts val="0"/>
              </a:spcBef>
              <a:spcAft>
                <a:spcPts val="600"/>
              </a:spcAft>
              <a:buClr>
                <a:srgbClr val="CD0000"/>
              </a:buClr>
              <a:buSzPct val="110000"/>
              <a:buNone/>
            </a:pPr>
            <a:r>
              <a:rPr lang="es-MX" sz="800" dirty="0">
                <a:latin typeface="Century Gothic" panose="020B0502020202020204" pitchFamily="34" charset="0"/>
              </a:rPr>
              <a:t>*** Del cierre del 31 de marzo de 2017 al cierre del 31 de marzo de 2018.</a:t>
            </a:r>
          </a:p>
        </p:txBody>
      </p:sp>
      <p:graphicFrame>
        <p:nvGraphicFramePr>
          <p:cNvPr id="5" name="Tabla 4">
            <a:extLst>
              <a:ext uri="{FF2B5EF4-FFF2-40B4-BE49-F238E27FC236}">
                <a16:creationId xmlns:a16="http://schemas.microsoft.com/office/drawing/2014/main" id="{5CB37309-CCBF-42AC-AA15-373E292786FB}"/>
              </a:ext>
            </a:extLst>
          </p:cNvPr>
          <p:cNvGraphicFramePr>
            <a:graphicFrameLocks noGrp="1"/>
          </p:cNvGraphicFramePr>
          <p:nvPr>
            <p:extLst>
              <p:ext uri="{D42A27DB-BD31-4B8C-83A1-F6EECF244321}">
                <p14:modId xmlns:p14="http://schemas.microsoft.com/office/powerpoint/2010/main" val="1321217201"/>
              </p:ext>
            </p:extLst>
          </p:nvPr>
        </p:nvGraphicFramePr>
        <p:xfrm>
          <a:off x="3897530" y="1340768"/>
          <a:ext cx="4864101" cy="4295775"/>
        </p:xfrm>
        <a:graphic>
          <a:graphicData uri="http://schemas.openxmlformats.org/drawingml/2006/table">
            <a:tbl>
              <a:tblPr/>
              <a:tblGrid>
                <a:gridCol w="238905">
                  <a:extLst>
                    <a:ext uri="{9D8B030D-6E8A-4147-A177-3AD203B41FA5}">
                      <a16:colId xmlns:a16="http://schemas.microsoft.com/office/drawing/2014/main" val="419407341"/>
                    </a:ext>
                  </a:extLst>
                </a:gridCol>
                <a:gridCol w="1223192">
                  <a:extLst>
                    <a:ext uri="{9D8B030D-6E8A-4147-A177-3AD203B41FA5}">
                      <a16:colId xmlns:a16="http://schemas.microsoft.com/office/drawing/2014/main" val="945416601"/>
                    </a:ext>
                  </a:extLst>
                </a:gridCol>
                <a:gridCol w="850501">
                  <a:extLst>
                    <a:ext uri="{9D8B030D-6E8A-4147-A177-3AD203B41FA5}">
                      <a16:colId xmlns:a16="http://schemas.microsoft.com/office/drawing/2014/main" val="2071958320"/>
                    </a:ext>
                  </a:extLst>
                </a:gridCol>
                <a:gridCol w="850501">
                  <a:extLst>
                    <a:ext uri="{9D8B030D-6E8A-4147-A177-3AD203B41FA5}">
                      <a16:colId xmlns:a16="http://schemas.microsoft.com/office/drawing/2014/main" val="1506326281"/>
                    </a:ext>
                  </a:extLst>
                </a:gridCol>
                <a:gridCol w="850501">
                  <a:extLst>
                    <a:ext uri="{9D8B030D-6E8A-4147-A177-3AD203B41FA5}">
                      <a16:colId xmlns:a16="http://schemas.microsoft.com/office/drawing/2014/main" val="3842551338"/>
                    </a:ext>
                  </a:extLst>
                </a:gridCol>
                <a:gridCol w="850501">
                  <a:extLst>
                    <a:ext uri="{9D8B030D-6E8A-4147-A177-3AD203B41FA5}">
                      <a16:colId xmlns:a16="http://schemas.microsoft.com/office/drawing/2014/main" val="1472052397"/>
                    </a:ext>
                  </a:extLst>
                </a:gridCol>
              </a:tblGrid>
              <a:tr h="190500">
                <a:tc rowSpan="2" gridSpan="2">
                  <a:txBody>
                    <a:bodyPr/>
                    <a:lstStyle/>
                    <a:p>
                      <a:pPr algn="ctr" fontAlgn="ctr"/>
                      <a:r>
                        <a:rPr lang="en-US" sz="1100" b="1" i="0" u="none" strike="noStrike">
                          <a:solidFill>
                            <a:srgbClr val="FFFFFF"/>
                          </a:solidFill>
                          <a:effectLst/>
                          <a:latin typeface="Century Gothic" panose="020B0502020202020204" pitchFamily="34" charset="0"/>
                        </a:rPr>
                        <a:t>Clase de activo</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rowSpan="2" hMerge="1">
                  <a:txBody>
                    <a:bodyPr/>
                    <a:lstStyle/>
                    <a:p>
                      <a:endParaRPr lang="en-US"/>
                    </a:p>
                  </a:txBody>
                  <a:tcPr/>
                </a:tc>
                <a:tc gridSpan="2">
                  <a:txBody>
                    <a:bodyPr/>
                    <a:lstStyle/>
                    <a:p>
                      <a:pPr algn="ctr" fontAlgn="b"/>
                      <a:r>
                        <a:rPr lang="en-US" sz="1100" b="1" i="0" u="none" strike="noStrike">
                          <a:solidFill>
                            <a:srgbClr val="FFFFFF"/>
                          </a:solidFill>
                          <a:effectLst/>
                          <a:latin typeface="Century Gothic" panose="020B0502020202020204" pitchFamily="34" charset="0"/>
                        </a:rPr>
                        <a:t>2018**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hMerge="1">
                  <a:txBody>
                    <a:bodyPr/>
                    <a:lstStyle/>
                    <a:p>
                      <a:endParaRPr lang="en-US"/>
                    </a:p>
                  </a:txBody>
                  <a:tcPr/>
                </a:tc>
                <a:tc gridSpan="2">
                  <a:txBody>
                    <a:bodyPr/>
                    <a:lstStyle/>
                    <a:p>
                      <a:pPr algn="ctr" fontAlgn="b"/>
                      <a:r>
                        <a:rPr lang="en-US" sz="1100" b="1" i="0" u="none" strike="noStrike">
                          <a:solidFill>
                            <a:srgbClr val="FFFFFF"/>
                          </a:solidFill>
                          <a:effectLst/>
                          <a:latin typeface="Century Gothic" panose="020B0502020202020204" pitchFamily="34" charset="0"/>
                        </a:rPr>
                        <a:t>Últimos 12 meses***</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hMerge="1">
                  <a:txBody>
                    <a:bodyPr/>
                    <a:lstStyle/>
                    <a:p>
                      <a:endParaRPr lang="en-US"/>
                    </a:p>
                  </a:txBody>
                  <a:tcPr/>
                </a:tc>
                <a:extLst>
                  <a:ext uri="{0D108BD9-81ED-4DB2-BD59-A6C34878D82A}">
                    <a16:rowId xmlns:a16="http://schemas.microsoft.com/office/drawing/2014/main" val="4196193957"/>
                  </a:ext>
                </a:extLst>
              </a:tr>
              <a:tr h="200025">
                <a:tc gridSpan="2" vMerge="1">
                  <a:txBody>
                    <a:bodyPr/>
                    <a:lstStyle/>
                    <a:p>
                      <a:endParaRPr lang="en-US"/>
                    </a:p>
                  </a:txBody>
                  <a:tcPr/>
                </a:tc>
                <a:tc hMerge="1" vMerge="1">
                  <a:txBody>
                    <a:bodyPr/>
                    <a:lstStyle/>
                    <a:p>
                      <a:endParaRPr lang="en-US"/>
                    </a:p>
                  </a:txBody>
                  <a:tcPr/>
                </a:tc>
                <a:tc>
                  <a:txBody>
                    <a:bodyPr/>
                    <a:lstStyle/>
                    <a:p>
                      <a:pPr algn="ctr" fontAlgn="b"/>
                      <a:r>
                        <a:rPr lang="en-US" sz="1100" b="1" i="0" u="none" strike="noStrike">
                          <a:solidFill>
                            <a:srgbClr val="FFFFFF"/>
                          </a:solidFill>
                          <a:effectLst/>
                          <a:latin typeface="Century Gothic" panose="020B0502020202020204" pitchFamily="34" charset="0"/>
                        </a:rPr>
                        <a:t>Resultado*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algn="ctr" fontAlgn="b"/>
                      <a:r>
                        <a:rPr lang="en-US" sz="1100" b="1" i="0" u="none" strike="noStrike">
                          <a:solidFill>
                            <a:srgbClr val="FFFFFF"/>
                          </a:solidFill>
                          <a:effectLst/>
                          <a:latin typeface="Century Gothic" panose="020B0502020202020204" pitchFamily="34" charset="0"/>
                        </a:rPr>
                        <a:t>Atribución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algn="ctr" fontAlgn="b"/>
                      <a:r>
                        <a:rPr lang="en-US" sz="1100" b="1" i="0" u="none" strike="noStrike">
                          <a:solidFill>
                            <a:srgbClr val="FFFFFF"/>
                          </a:solidFill>
                          <a:effectLst/>
                          <a:latin typeface="Century Gothic" panose="020B0502020202020204" pitchFamily="34" charset="0"/>
                        </a:rPr>
                        <a:t>Resultado*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algn="ctr" fontAlgn="b"/>
                      <a:r>
                        <a:rPr lang="en-US" sz="1100" b="1" i="0" u="none" strike="noStrike">
                          <a:solidFill>
                            <a:srgbClr val="FFFFFF"/>
                          </a:solidFill>
                          <a:effectLst/>
                          <a:latin typeface="Century Gothic" panose="020B0502020202020204" pitchFamily="34" charset="0"/>
                        </a:rPr>
                        <a:t>Atribución</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extLst>
                  <a:ext uri="{0D108BD9-81ED-4DB2-BD59-A6C34878D82A}">
                    <a16:rowId xmlns:a16="http://schemas.microsoft.com/office/drawing/2014/main" val="1518538480"/>
                  </a:ext>
                </a:extLst>
              </a:tr>
              <a:tr h="200025">
                <a:tc gridSpan="2">
                  <a:txBody>
                    <a:bodyPr/>
                    <a:lstStyle/>
                    <a:p>
                      <a:pPr algn="l" fontAlgn="b"/>
                      <a:r>
                        <a:rPr lang="en-US" sz="1100" b="1" i="0" u="none" strike="noStrike">
                          <a:solidFill>
                            <a:srgbClr val="000000"/>
                          </a:solidFill>
                          <a:effectLst/>
                          <a:latin typeface="Century Gothic" panose="020B0502020202020204" pitchFamily="34" charset="0"/>
                        </a:rPr>
                        <a:t>Liquidez</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en-US"/>
                    </a:p>
                  </a:txBody>
                  <a:tcPr/>
                </a:tc>
                <a:tc>
                  <a:txBody>
                    <a:bodyPr/>
                    <a:lstStyle/>
                    <a:p>
                      <a:pPr algn="r" fontAlgn="b"/>
                      <a:r>
                        <a:rPr lang="en-US" sz="1100" b="1" i="0" u="none" strike="noStrike" dirty="0">
                          <a:solidFill>
                            <a:srgbClr val="000000"/>
                          </a:solidFill>
                          <a:effectLst/>
                          <a:latin typeface="Century Gothic" panose="020B0502020202020204" pitchFamily="34" charset="0"/>
                        </a:rPr>
                        <a:t>           192.4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100" b="1" i="0" u="none" strike="noStrike" dirty="0">
                          <a:solidFill>
                            <a:srgbClr val="000000"/>
                          </a:solidFill>
                          <a:effectLst/>
                          <a:latin typeface="Century Gothic" panose="020B0502020202020204" pitchFamily="34" charset="0"/>
                        </a:rPr>
                        <a:t>0.6%</a:t>
                      </a:r>
                    </a:p>
                  </a:txBody>
                  <a:tcPr marL="9525" marR="9525" marT="9525" marB="0" anchor="b">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100" b="1" i="0" u="none" strike="noStrike">
                          <a:solidFill>
                            <a:srgbClr val="000000"/>
                          </a:solidFill>
                          <a:effectLst/>
                          <a:latin typeface="Century Gothic" panose="020B0502020202020204" pitchFamily="34" charset="0"/>
                        </a:rPr>
                        <a:t>           576.1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100" b="1" i="0" u="none" strike="noStrike">
                          <a:solidFill>
                            <a:srgbClr val="000000"/>
                          </a:solidFill>
                          <a:effectLst/>
                          <a:latin typeface="Century Gothic" panose="020B0502020202020204" pitchFamily="34" charset="0"/>
                        </a:rPr>
                        <a:t>0.5%</a:t>
                      </a:r>
                    </a:p>
                  </a:txBody>
                  <a:tcPr marL="9525" marR="9525" marT="9525"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695329759"/>
                  </a:ext>
                </a:extLst>
              </a:tr>
              <a:tr h="190500">
                <a:tc gridSpan="2">
                  <a:txBody>
                    <a:bodyPr/>
                    <a:lstStyle/>
                    <a:p>
                      <a:pPr algn="l" fontAlgn="b"/>
                      <a:r>
                        <a:rPr lang="en-US" sz="1100" b="1" i="0" u="none" strike="noStrike">
                          <a:solidFill>
                            <a:srgbClr val="000000"/>
                          </a:solidFill>
                          <a:effectLst/>
                          <a:latin typeface="Century Gothic" panose="020B0502020202020204" pitchFamily="34" charset="0"/>
                        </a:rPr>
                        <a:t>Renta variable total</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9D9D9"/>
                    </a:solidFill>
                  </a:tcPr>
                </a:tc>
                <a:tc hMerge="1">
                  <a:txBody>
                    <a:bodyPr/>
                    <a:lstStyle/>
                    <a:p>
                      <a:endParaRPr lang="en-US"/>
                    </a:p>
                  </a:txBody>
                  <a:tcPr/>
                </a:tc>
                <a:tc>
                  <a:txBody>
                    <a:bodyPr/>
                    <a:lstStyle/>
                    <a:p>
                      <a:pPr algn="r" fontAlgn="b"/>
                      <a:r>
                        <a:rPr lang="en-US" sz="1100" b="1" i="0" u="none" strike="noStrike">
                          <a:solidFill>
                            <a:srgbClr val="C00000"/>
                          </a:solidFill>
                          <a:effectLst/>
                          <a:latin typeface="Century Gothic" panose="020B0502020202020204" pitchFamily="34" charset="0"/>
                        </a:rPr>
                        <a:t>- 1,222.3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algn="r" fontAlgn="b"/>
                      <a:r>
                        <a:rPr lang="en-US" sz="1100" b="1" i="0" u="none" strike="noStrike" dirty="0">
                          <a:solidFill>
                            <a:srgbClr val="C00000"/>
                          </a:solidFill>
                          <a:effectLst/>
                          <a:latin typeface="Century Gothic" panose="020B0502020202020204" pitchFamily="34" charset="0"/>
                        </a:rPr>
                        <a:t>-3.8%</a:t>
                      </a:r>
                    </a:p>
                  </a:txBody>
                  <a:tcPr marL="9525" marR="9525" marT="9525" marB="0" anchor="b">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algn="r" fontAlgn="b"/>
                      <a:r>
                        <a:rPr lang="en-US" sz="1100" b="1" i="0" u="none" strike="noStrike">
                          <a:solidFill>
                            <a:srgbClr val="C00000"/>
                          </a:solidFill>
                          <a:effectLst/>
                          <a:latin typeface="Century Gothic" panose="020B0502020202020204" pitchFamily="34" charset="0"/>
                        </a:rPr>
                        <a:t>- 47.2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algn="r" fontAlgn="b"/>
                      <a:r>
                        <a:rPr lang="en-US" sz="1100" b="1" i="0" u="none" strike="noStrike">
                          <a:solidFill>
                            <a:srgbClr val="C00000"/>
                          </a:solidFill>
                          <a:effectLst/>
                          <a:latin typeface="Century Gothic" panose="020B0502020202020204" pitchFamily="34" charset="0"/>
                        </a:rPr>
                        <a:t>0.0%</a:t>
                      </a:r>
                    </a:p>
                  </a:txBody>
                  <a:tcPr marL="9525" marR="9525" marT="9525"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9D9D9"/>
                    </a:solidFill>
                  </a:tcPr>
                </a:tc>
                <a:extLst>
                  <a:ext uri="{0D108BD9-81ED-4DB2-BD59-A6C34878D82A}">
                    <a16:rowId xmlns:a16="http://schemas.microsoft.com/office/drawing/2014/main" val="2345762384"/>
                  </a:ext>
                </a:extLst>
              </a:tr>
              <a:tr h="209550">
                <a:tc>
                  <a:txBody>
                    <a:bodyPr/>
                    <a:lstStyle/>
                    <a:p>
                      <a:pPr algn="ctr" fontAlgn="b"/>
                      <a:r>
                        <a:rPr lang="en-US" sz="1100" b="0" i="0" u="none" strike="noStrike">
                          <a:solidFill>
                            <a:srgbClr val="000000"/>
                          </a:solidFill>
                          <a:effectLst/>
                          <a:latin typeface="Calibri" panose="020F0502020204030204" pitchFamily="34" charset="0"/>
                        </a:rPr>
                        <a:t>∙</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100" b="0" i="0" u="none" strike="noStrike">
                          <a:solidFill>
                            <a:srgbClr val="000000"/>
                          </a:solidFill>
                          <a:effectLst/>
                          <a:latin typeface="Century Gothic" panose="020B0502020202020204" pitchFamily="34" charset="0"/>
                        </a:rPr>
                        <a:t>RV internacional</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C00000"/>
                          </a:solidFill>
                          <a:effectLst/>
                          <a:latin typeface="Century Gothic" panose="020B0502020202020204" pitchFamily="34" charset="0"/>
                        </a:rPr>
                        <a:t>- 1,172.8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C00000"/>
                          </a:solidFill>
                          <a:effectLst/>
                          <a:latin typeface="Century Gothic" panose="020B0502020202020204" pitchFamily="34" charset="0"/>
                        </a:rPr>
                        <a:t>-3.6%</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15.8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0.0%</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102962527"/>
                  </a:ext>
                </a:extLst>
              </a:tr>
              <a:tr h="209550">
                <a:tc>
                  <a:txBody>
                    <a:bodyPr/>
                    <a:lstStyle/>
                    <a:p>
                      <a:pPr algn="ctr" fontAlgn="b"/>
                      <a:r>
                        <a:rPr lang="en-US" sz="1100" b="0" i="0" u="none" strike="noStrike">
                          <a:solidFill>
                            <a:srgbClr val="000000"/>
                          </a:solidFill>
                          <a:effectLst/>
                          <a:latin typeface="Calibri" panose="020F0502020204030204" pitchFamily="34" charset="0"/>
                        </a:rPr>
                        <a:t>∙</a:t>
                      </a:r>
                    </a:p>
                  </a:txBody>
                  <a:tcPr marL="9525" marR="9525" marT="9525"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entury Gothic" panose="020B0502020202020204" pitchFamily="34" charset="0"/>
                        </a:rPr>
                        <a:t>RV nacional</a:t>
                      </a:r>
                    </a:p>
                  </a:txBody>
                  <a:tcPr marL="9525" marR="9525" marT="9525" marB="0" anchor="b">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C00000"/>
                          </a:solidFill>
                          <a:effectLst/>
                          <a:latin typeface="Century Gothic" panose="020B0502020202020204" pitchFamily="34" charset="0"/>
                        </a:rPr>
                        <a:t>- 49.4 </a:t>
                      </a:r>
                    </a:p>
                  </a:txBody>
                  <a:tcPr marL="9525" marR="9525" marT="9525" marB="0" anchor="b">
                    <a:lnL w="635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dirty="0">
                          <a:solidFill>
                            <a:srgbClr val="C00000"/>
                          </a:solidFill>
                          <a:effectLst/>
                          <a:latin typeface="Century Gothic" panose="020B0502020202020204" pitchFamily="34" charset="0"/>
                        </a:rPr>
                        <a:t>-0.2%</a:t>
                      </a:r>
                    </a:p>
                  </a:txBody>
                  <a:tcPr marL="9525" marR="9525" marT="9525" marB="0" anchor="b">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C00000"/>
                          </a:solidFill>
                          <a:effectLst/>
                          <a:latin typeface="Century Gothic" panose="020B0502020202020204" pitchFamily="34" charset="0"/>
                        </a:rPr>
                        <a:t>- 63.0 </a:t>
                      </a:r>
                    </a:p>
                  </a:txBody>
                  <a:tcPr marL="9525" marR="9525" marT="9525" marB="0" anchor="b">
                    <a:lnL w="635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C00000"/>
                          </a:solidFill>
                          <a:effectLst/>
                          <a:latin typeface="Century Gothic" panose="020B0502020202020204" pitchFamily="34" charset="0"/>
                        </a:rPr>
                        <a:t>0.0%</a:t>
                      </a:r>
                    </a:p>
                  </a:txBody>
                  <a:tcPr marL="9525" marR="9525" marT="9525"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92590541"/>
                  </a:ext>
                </a:extLst>
              </a:tr>
              <a:tr h="190500">
                <a:tc gridSpan="2">
                  <a:txBody>
                    <a:bodyPr/>
                    <a:lstStyle/>
                    <a:p>
                      <a:pPr algn="l" fontAlgn="b"/>
                      <a:r>
                        <a:rPr lang="en-US" sz="1100" b="1" i="0" u="none" strike="noStrike">
                          <a:solidFill>
                            <a:srgbClr val="000000"/>
                          </a:solidFill>
                          <a:effectLst/>
                          <a:latin typeface="Century Gothic" panose="020B0502020202020204" pitchFamily="34" charset="0"/>
                        </a:rPr>
                        <a:t>Deuda</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9D9D9"/>
                    </a:solidFill>
                  </a:tcPr>
                </a:tc>
                <a:tc hMerge="1">
                  <a:txBody>
                    <a:bodyPr/>
                    <a:lstStyle/>
                    <a:p>
                      <a:endParaRPr lang="en-US"/>
                    </a:p>
                  </a:txBody>
                  <a:tcPr/>
                </a:tc>
                <a:tc>
                  <a:txBody>
                    <a:bodyPr/>
                    <a:lstStyle/>
                    <a:p>
                      <a:pPr algn="r" fontAlgn="b"/>
                      <a:r>
                        <a:rPr lang="en-US" sz="1100" b="1" i="0" u="none" strike="noStrike">
                          <a:solidFill>
                            <a:srgbClr val="000000"/>
                          </a:solidFill>
                          <a:effectLst/>
                          <a:latin typeface="Century Gothic" panose="020B0502020202020204" pitchFamily="34" charset="0"/>
                        </a:rPr>
                        <a:t>        2,244.8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algn="r" fontAlgn="b"/>
                      <a:r>
                        <a:rPr lang="en-US" sz="1100" b="1" i="0" u="none" strike="noStrike">
                          <a:solidFill>
                            <a:srgbClr val="000000"/>
                          </a:solidFill>
                          <a:effectLst/>
                          <a:latin typeface="Century Gothic" panose="020B0502020202020204" pitchFamily="34" charset="0"/>
                        </a:rPr>
                        <a:t>7.0%</a:t>
                      </a:r>
                    </a:p>
                  </a:txBody>
                  <a:tcPr marL="9525" marR="9525" marT="9525" marB="0" anchor="b">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algn="r" fontAlgn="b"/>
                      <a:r>
                        <a:rPr lang="en-US" sz="1100" b="1" i="0" u="none" strike="noStrike">
                          <a:solidFill>
                            <a:srgbClr val="000000"/>
                          </a:solidFill>
                          <a:effectLst/>
                          <a:latin typeface="Century Gothic" panose="020B0502020202020204" pitchFamily="34" charset="0"/>
                        </a:rPr>
                        <a:t>        6,777.5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algn="r" fontAlgn="b"/>
                      <a:r>
                        <a:rPr lang="en-US" sz="1100" b="1" i="0" u="none" strike="noStrike">
                          <a:solidFill>
                            <a:srgbClr val="000000"/>
                          </a:solidFill>
                          <a:effectLst/>
                          <a:latin typeface="Century Gothic" panose="020B0502020202020204" pitchFamily="34" charset="0"/>
                        </a:rPr>
                        <a:t>5.6%</a:t>
                      </a:r>
                    </a:p>
                  </a:txBody>
                  <a:tcPr marL="9525" marR="9525" marT="9525"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9D9D9"/>
                    </a:solidFill>
                  </a:tcPr>
                </a:tc>
                <a:extLst>
                  <a:ext uri="{0D108BD9-81ED-4DB2-BD59-A6C34878D82A}">
                    <a16:rowId xmlns:a16="http://schemas.microsoft.com/office/drawing/2014/main" val="3652014561"/>
                  </a:ext>
                </a:extLst>
              </a:tr>
              <a:tr h="209550">
                <a:tc>
                  <a:txBody>
                    <a:bodyPr/>
                    <a:lstStyle/>
                    <a:p>
                      <a:pPr algn="ctr" fontAlgn="b"/>
                      <a:r>
                        <a:rPr lang="en-US" sz="1100" b="0" i="0" u="none" strike="noStrike">
                          <a:solidFill>
                            <a:srgbClr val="000000"/>
                          </a:solidFill>
                          <a:effectLst/>
                          <a:latin typeface="Calibri" panose="020F0502020204030204" pitchFamily="34" charset="0"/>
                        </a:rPr>
                        <a:t>∙</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100" b="0" i="0" u="none" strike="noStrike">
                          <a:solidFill>
                            <a:srgbClr val="000000"/>
                          </a:solidFill>
                          <a:effectLst/>
                          <a:latin typeface="Century Gothic" panose="020B0502020202020204" pitchFamily="34" charset="0"/>
                        </a:rPr>
                        <a:t>Corp. nominal</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351.5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1.1%</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700.4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0.6%</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627492122"/>
                  </a:ext>
                </a:extLst>
              </a:tr>
              <a:tr h="209550">
                <a:tc>
                  <a:txBody>
                    <a:bodyPr/>
                    <a:lstStyle/>
                    <a:p>
                      <a:pPr algn="ctr" fontAlgn="b"/>
                      <a:r>
                        <a:rPr lang="en-US" sz="1100" b="0" i="0" u="none" strike="noStrike">
                          <a:solidFill>
                            <a:srgbClr val="000000"/>
                          </a:solidFill>
                          <a:effectLst/>
                          <a:latin typeface="Calibri" panose="020F0502020204030204" pitchFamily="34" charset="0"/>
                        </a:rPr>
                        <a:t>∙</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100" b="0" i="0" u="none" strike="noStrike">
                          <a:solidFill>
                            <a:srgbClr val="000000"/>
                          </a:solidFill>
                          <a:effectLst/>
                          <a:latin typeface="Century Gothic" panose="020B0502020202020204" pitchFamily="34" charset="0"/>
                        </a:rPr>
                        <a:t>Corp. real</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81.2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0.3%</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dirty="0">
                          <a:solidFill>
                            <a:srgbClr val="000000"/>
                          </a:solidFill>
                          <a:effectLst/>
                          <a:latin typeface="Century Gothic" panose="020B0502020202020204" pitchFamily="34" charset="0"/>
                        </a:rPr>
                        <a:t>           385.5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0.3%</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637817257"/>
                  </a:ext>
                </a:extLst>
              </a:tr>
              <a:tr h="209550">
                <a:tc>
                  <a:txBody>
                    <a:bodyPr/>
                    <a:lstStyle/>
                    <a:p>
                      <a:pPr algn="ctr" fontAlgn="b"/>
                      <a:r>
                        <a:rPr lang="en-US" sz="1100" b="0" i="0" u="none" strike="noStrike">
                          <a:solidFill>
                            <a:srgbClr val="000000"/>
                          </a:solidFill>
                          <a:effectLst/>
                          <a:latin typeface="Calibri" panose="020F0502020204030204" pitchFamily="34" charset="0"/>
                        </a:rPr>
                        <a:t>∙</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100" b="0" i="0" u="none" strike="noStrike">
                          <a:solidFill>
                            <a:srgbClr val="000000"/>
                          </a:solidFill>
                          <a:effectLst/>
                          <a:latin typeface="Century Gothic" panose="020B0502020202020204" pitchFamily="34" charset="0"/>
                        </a:rPr>
                        <a:t>Corp. revisable</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111.9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0.4%</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393.0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0.3%</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86192326"/>
                  </a:ext>
                </a:extLst>
              </a:tr>
              <a:tr h="209550">
                <a:tc>
                  <a:txBody>
                    <a:bodyPr/>
                    <a:lstStyle/>
                    <a:p>
                      <a:pPr algn="ctr" fontAlgn="b"/>
                      <a:r>
                        <a:rPr lang="en-US" sz="1100" b="0" i="0" u="none" strike="noStrike">
                          <a:solidFill>
                            <a:srgbClr val="000000"/>
                          </a:solidFill>
                          <a:effectLst/>
                          <a:latin typeface="Calibri" panose="020F0502020204030204" pitchFamily="34" charset="0"/>
                        </a:rPr>
                        <a:t>∙</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100" b="0" i="0" u="none" strike="noStrike">
                          <a:solidFill>
                            <a:srgbClr val="000000"/>
                          </a:solidFill>
                          <a:effectLst/>
                          <a:latin typeface="Century Gothic" panose="020B0502020202020204" pitchFamily="34" charset="0"/>
                        </a:rPr>
                        <a:t>Guber revisable</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603.2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1.9%</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2,186.5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1.8%</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89702432"/>
                  </a:ext>
                </a:extLst>
              </a:tr>
              <a:tr h="209550">
                <a:tc>
                  <a:txBody>
                    <a:bodyPr/>
                    <a:lstStyle/>
                    <a:p>
                      <a:pPr algn="ctr" fontAlgn="b"/>
                      <a:r>
                        <a:rPr lang="en-US" sz="1100" b="0" i="0" u="none" strike="noStrike">
                          <a:solidFill>
                            <a:srgbClr val="000000"/>
                          </a:solidFill>
                          <a:effectLst/>
                          <a:latin typeface="Calibri" panose="020F0502020204030204" pitchFamily="34" charset="0"/>
                        </a:rPr>
                        <a:t>∙</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100" b="0" i="0" u="none" strike="noStrike">
                          <a:solidFill>
                            <a:srgbClr val="000000"/>
                          </a:solidFill>
                          <a:effectLst/>
                          <a:latin typeface="Century Gothic" panose="020B0502020202020204" pitchFamily="34" charset="0"/>
                        </a:rPr>
                        <a:t>Nominal guber</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546.2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1.7%</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879.4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0.7%</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786117359"/>
                  </a:ext>
                </a:extLst>
              </a:tr>
              <a:tr h="209550">
                <a:tc>
                  <a:txBody>
                    <a:bodyPr/>
                    <a:lstStyle/>
                    <a:p>
                      <a:pPr algn="ctr" fontAlgn="b"/>
                      <a:r>
                        <a:rPr lang="en-US" sz="1100" b="0" i="0" u="none" strike="noStrike">
                          <a:solidFill>
                            <a:srgbClr val="000000"/>
                          </a:solidFill>
                          <a:effectLst/>
                          <a:latin typeface="Calibri" panose="020F0502020204030204" pitchFamily="34" charset="0"/>
                        </a:rPr>
                        <a:t>∙</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100" b="0" i="0" u="none" strike="noStrike">
                          <a:solidFill>
                            <a:srgbClr val="000000"/>
                          </a:solidFill>
                          <a:effectLst/>
                          <a:latin typeface="Century Gothic" panose="020B0502020202020204" pitchFamily="34" charset="0"/>
                        </a:rPr>
                        <a:t>PRLV</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NA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NA</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dirty="0">
                          <a:solidFill>
                            <a:srgbClr val="000000"/>
                          </a:solidFill>
                          <a:effectLst/>
                          <a:latin typeface="Century Gothic" panose="020B0502020202020204" pitchFamily="34" charset="0"/>
                        </a:rPr>
                        <a:t>           102.0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0.1%</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689311179"/>
                  </a:ext>
                </a:extLst>
              </a:tr>
              <a:tr h="209550">
                <a:tc>
                  <a:txBody>
                    <a:bodyPr/>
                    <a:lstStyle/>
                    <a:p>
                      <a:pPr algn="ctr" fontAlgn="b"/>
                      <a:r>
                        <a:rPr lang="en-US" sz="1100" b="0" i="0" u="none" strike="noStrike">
                          <a:solidFill>
                            <a:srgbClr val="000000"/>
                          </a:solidFill>
                          <a:effectLst/>
                          <a:latin typeface="Calibri" panose="020F0502020204030204" pitchFamily="34" charset="0"/>
                        </a:rPr>
                        <a:t>∙</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100" b="0" i="0" u="none" strike="noStrike">
                          <a:solidFill>
                            <a:srgbClr val="000000"/>
                          </a:solidFill>
                          <a:effectLst/>
                          <a:latin typeface="Century Gothic" panose="020B0502020202020204" pitchFamily="34" charset="0"/>
                        </a:rPr>
                        <a:t>Paraestatal</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237.8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0.7%</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653.0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0.5%</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619517538"/>
                  </a:ext>
                </a:extLst>
              </a:tr>
              <a:tr h="219075">
                <a:tc>
                  <a:txBody>
                    <a:bodyPr/>
                    <a:lstStyle/>
                    <a:p>
                      <a:pPr algn="ctr" fontAlgn="b"/>
                      <a:r>
                        <a:rPr lang="en-US" sz="1100" b="0" i="0" u="none" strike="noStrike">
                          <a:solidFill>
                            <a:srgbClr val="000000"/>
                          </a:solidFill>
                          <a:effectLst/>
                          <a:latin typeface="Calibri" panose="020F0502020204030204" pitchFamily="34" charset="0"/>
                        </a:rPr>
                        <a:t>∙</a:t>
                      </a:r>
                    </a:p>
                  </a:txBody>
                  <a:tcPr marL="9525" marR="9525" marT="9525"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entury Gothic" panose="020B0502020202020204" pitchFamily="34" charset="0"/>
                        </a:rPr>
                        <a:t>Real guber</a:t>
                      </a:r>
                    </a:p>
                  </a:txBody>
                  <a:tcPr marL="9525" marR="9525" marT="9525" marB="0" anchor="b">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entury Gothic" panose="020B0502020202020204" pitchFamily="34" charset="0"/>
                        </a:rPr>
                        <a:t>           313.0 </a:t>
                      </a:r>
                    </a:p>
                  </a:txBody>
                  <a:tcPr marL="9525" marR="9525" marT="9525" marB="0" anchor="b">
                    <a:lnL w="635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entury Gothic" panose="020B0502020202020204" pitchFamily="34" charset="0"/>
                        </a:rPr>
                        <a:t>1.0%</a:t>
                      </a:r>
                    </a:p>
                  </a:txBody>
                  <a:tcPr marL="9525" marR="9525" marT="9525" marB="0" anchor="b">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entury Gothic" panose="020B0502020202020204" pitchFamily="34" charset="0"/>
                        </a:rPr>
                        <a:t>        1,477.5 </a:t>
                      </a:r>
                    </a:p>
                  </a:txBody>
                  <a:tcPr marL="9525" marR="9525" marT="9525" marB="0" anchor="b">
                    <a:lnL w="635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entury Gothic" panose="020B0502020202020204" pitchFamily="34" charset="0"/>
                        </a:rPr>
                        <a:t>1.2%</a:t>
                      </a:r>
                    </a:p>
                  </a:txBody>
                  <a:tcPr marL="9525" marR="9525" marT="9525"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79302826"/>
                  </a:ext>
                </a:extLst>
              </a:tr>
              <a:tr h="190500">
                <a:tc gridSpan="2">
                  <a:txBody>
                    <a:bodyPr/>
                    <a:lstStyle/>
                    <a:p>
                      <a:pPr algn="l" fontAlgn="b"/>
                      <a:r>
                        <a:rPr lang="en-US" sz="1100" b="1" i="0" u="none" strike="noStrike">
                          <a:solidFill>
                            <a:srgbClr val="000000"/>
                          </a:solidFill>
                          <a:effectLst/>
                          <a:latin typeface="Century Gothic" panose="020B0502020202020204" pitchFamily="34" charset="0"/>
                        </a:rPr>
                        <a:t>Estructurados</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9D9D9"/>
                    </a:solidFill>
                  </a:tcPr>
                </a:tc>
                <a:tc hMerge="1">
                  <a:txBody>
                    <a:bodyPr/>
                    <a:lstStyle/>
                    <a:p>
                      <a:endParaRPr lang="en-US"/>
                    </a:p>
                  </a:txBody>
                  <a:tcPr/>
                </a:tc>
                <a:tc>
                  <a:txBody>
                    <a:bodyPr/>
                    <a:lstStyle/>
                    <a:p>
                      <a:pPr algn="r" fontAlgn="b"/>
                      <a:r>
                        <a:rPr lang="en-US" sz="1100" b="1" i="0" u="none" strike="noStrike">
                          <a:solidFill>
                            <a:srgbClr val="C00000"/>
                          </a:solidFill>
                          <a:effectLst/>
                          <a:latin typeface="Century Gothic" panose="020B0502020202020204" pitchFamily="34" charset="0"/>
                        </a:rPr>
                        <a:t>- 6.4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algn="r" fontAlgn="b"/>
                      <a:r>
                        <a:rPr lang="en-US" sz="1100" b="1" i="0" u="none" strike="noStrike">
                          <a:solidFill>
                            <a:srgbClr val="C00000"/>
                          </a:solidFill>
                          <a:effectLst/>
                          <a:latin typeface="Century Gothic" panose="020B0502020202020204" pitchFamily="34" charset="0"/>
                        </a:rPr>
                        <a:t>0.0%</a:t>
                      </a:r>
                    </a:p>
                  </a:txBody>
                  <a:tcPr marL="9525" marR="9525" marT="9525" marB="0" anchor="b">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algn="r" fontAlgn="b"/>
                      <a:r>
                        <a:rPr lang="en-US" sz="1100" b="1" i="0" u="none" strike="noStrike">
                          <a:solidFill>
                            <a:srgbClr val="000000"/>
                          </a:solidFill>
                          <a:effectLst/>
                          <a:latin typeface="Century Gothic" panose="020B0502020202020204" pitchFamily="34" charset="0"/>
                        </a:rPr>
                        <a:t>             96.8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algn="r" fontAlgn="b"/>
                      <a:r>
                        <a:rPr lang="en-US" sz="1100" b="1" i="0" u="none" strike="noStrike">
                          <a:solidFill>
                            <a:srgbClr val="000000"/>
                          </a:solidFill>
                          <a:effectLst/>
                          <a:latin typeface="Century Gothic" panose="020B0502020202020204" pitchFamily="34" charset="0"/>
                        </a:rPr>
                        <a:t>0.1%</a:t>
                      </a:r>
                    </a:p>
                  </a:txBody>
                  <a:tcPr marL="9525" marR="9525" marT="9525"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9D9D9"/>
                    </a:solidFill>
                  </a:tcPr>
                </a:tc>
                <a:extLst>
                  <a:ext uri="{0D108BD9-81ED-4DB2-BD59-A6C34878D82A}">
                    <a16:rowId xmlns:a16="http://schemas.microsoft.com/office/drawing/2014/main" val="1566968091"/>
                  </a:ext>
                </a:extLst>
              </a:tr>
              <a:tr h="209550">
                <a:tc>
                  <a:txBody>
                    <a:bodyPr/>
                    <a:lstStyle/>
                    <a:p>
                      <a:pPr algn="ctr" fontAlgn="b"/>
                      <a:r>
                        <a:rPr lang="en-US" sz="1100" b="0" i="0" u="none" strike="noStrike">
                          <a:solidFill>
                            <a:srgbClr val="000000"/>
                          </a:solidFill>
                          <a:effectLst/>
                          <a:latin typeface="Calibri" panose="020F0502020204030204" pitchFamily="34" charset="0"/>
                        </a:rPr>
                        <a:t>∙</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100" b="0" i="0" u="none" strike="noStrike">
                          <a:solidFill>
                            <a:srgbClr val="000000"/>
                          </a:solidFill>
                          <a:effectLst/>
                          <a:latin typeface="Century Gothic" panose="020B0502020202020204" pitchFamily="34" charset="0"/>
                        </a:rPr>
                        <a:t>Notas est. RF</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5.3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0.0%</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17.9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0.0%</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897488017"/>
                  </a:ext>
                </a:extLst>
              </a:tr>
              <a:tr h="219075">
                <a:tc>
                  <a:txBody>
                    <a:bodyPr/>
                    <a:lstStyle/>
                    <a:p>
                      <a:pPr algn="ctr" fontAlgn="b"/>
                      <a:r>
                        <a:rPr lang="en-US" sz="1100" b="0" i="0" u="none" strike="noStrike">
                          <a:solidFill>
                            <a:srgbClr val="000000"/>
                          </a:solidFill>
                          <a:effectLst/>
                          <a:latin typeface="Calibri" panose="020F0502020204030204" pitchFamily="34" charset="0"/>
                        </a:rPr>
                        <a:t>∙</a:t>
                      </a:r>
                    </a:p>
                  </a:txBody>
                  <a:tcPr marL="9525" marR="9525" marT="9525"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entury Gothic" panose="020B0502020202020204" pitchFamily="34" charset="0"/>
                        </a:rPr>
                        <a:t>Notas est. RV</a:t>
                      </a:r>
                    </a:p>
                  </a:txBody>
                  <a:tcPr marL="9525" marR="9525" marT="9525" marB="0" anchor="b">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C00000"/>
                          </a:solidFill>
                          <a:effectLst/>
                          <a:latin typeface="Century Gothic" panose="020B0502020202020204" pitchFamily="34" charset="0"/>
                        </a:rPr>
                        <a:t>- 11.7 </a:t>
                      </a:r>
                    </a:p>
                  </a:txBody>
                  <a:tcPr marL="9525" marR="9525" marT="9525" marB="0" anchor="b">
                    <a:lnL w="635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C00000"/>
                          </a:solidFill>
                          <a:effectLst/>
                          <a:latin typeface="Century Gothic" panose="020B0502020202020204" pitchFamily="34" charset="0"/>
                        </a:rPr>
                        <a:t>0.0%</a:t>
                      </a:r>
                    </a:p>
                  </a:txBody>
                  <a:tcPr marL="9525" marR="9525" marT="9525" marB="0" anchor="b">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entury Gothic" panose="020B0502020202020204" pitchFamily="34" charset="0"/>
                        </a:rPr>
                        <a:t>             78.9 </a:t>
                      </a:r>
                    </a:p>
                  </a:txBody>
                  <a:tcPr marL="9525" marR="9525" marT="9525" marB="0" anchor="b">
                    <a:lnL w="635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dirty="0">
                          <a:solidFill>
                            <a:srgbClr val="000000"/>
                          </a:solidFill>
                          <a:effectLst/>
                          <a:latin typeface="Century Gothic" panose="020B0502020202020204" pitchFamily="34" charset="0"/>
                        </a:rPr>
                        <a:t>0.1%</a:t>
                      </a:r>
                    </a:p>
                  </a:txBody>
                  <a:tcPr marL="9525" marR="9525" marT="9525"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89120727"/>
                  </a:ext>
                </a:extLst>
              </a:tr>
              <a:tr h="200025">
                <a:tc gridSpan="2">
                  <a:txBody>
                    <a:bodyPr/>
                    <a:lstStyle/>
                    <a:p>
                      <a:pPr algn="l" fontAlgn="b"/>
                      <a:r>
                        <a:rPr lang="en-US" sz="1100" b="1" i="0" u="none" strike="noStrike">
                          <a:solidFill>
                            <a:srgbClr val="000000"/>
                          </a:solidFill>
                          <a:effectLst/>
                          <a:latin typeface="Century Gothic" panose="020B0502020202020204" pitchFamily="34" charset="0"/>
                        </a:rPr>
                        <a:t>Fibras y CKDes</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en-US"/>
                    </a:p>
                  </a:txBody>
                  <a:tcPr/>
                </a:tc>
                <a:tc>
                  <a:txBody>
                    <a:bodyPr/>
                    <a:lstStyle/>
                    <a:p>
                      <a:pPr algn="r" fontAlgn="b"/>
                      <a:r>
                        <a:rPr lang="en-US" sz="1100" b="1" i="0" u="none" strike="noStrike">
                          <a:solidFill>
                            <a:srgbClr val="000000"/>
                          </a:solidFill>
                          <a:effectLst/>
                          <a:latin typeface="Century Gothic" panose="020B0502020202020204" pitchFamily="34" charset="0"/>
                        </a:rPr>
                        <a:t>             14.4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100" b="1" i="0" u="none" strike="noStrike">
                          <a:solidFill>
                            <a:srgbClr val="000000"/>
                          </a:solidFill>
                          <a:effectLst/>
                          <a:latin typeface="Century Gothic" panose="020B0502020202020204" pitchFamily="34" charset="0"/>
                        </a:rPr>
                        <a:t>0.0%</a:t>
                      </a:r>
                    </a:p>
                  </a:txBody>
                  <a:tcPr marL="9525" marR="9525" marT="9525" marB="0" anchor="b">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100" b="1" i="0" u="none" strike="noStrike">
                          <a:solidFill>
                            <a:srgbClr val="000000"/>
                          </a:solidFill>
                          <a:effectLst/>
                          <a:latin typeface="Century Gothic" panose="020B0502020202020204" pitchFamily="34" charset="0"/>
                        </a:rPr>
                        <a:t>               5.3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100" b="1" i="0" u="none" strike="noStrike" dirty="0">
                          <a:solidFill>
                            <a:schemeClr val="tx1"/>
                          </a:solidFill>
                          <a:effectLst/>
                          <a:latin typeface="Century Gothic" panose="020B0502020202020204" pitchFamily="34" charset="0"/>
                        </a:rPr>
                        <a:t>0.0%</a:t>
                      </a:r>
                    </a:p>
                  </a:txBody>
                  <a:tcPr marL="9525" marR="9525" marT="9525"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456254030"/>
                  </a:ext>
                </a:extLst>
              </a:tr>
              <a:tr h="200025">
                <a:tc gridSpan="2">
                  <a:txBody>
                    <a:bodyPr/>
                    <a:lstStyle/>
                    <a:p>
                      <a:pPr algn="l" fontAlgn="b"/>
                      <a:r>
                        <a:rPr lang="en-US" sz="1100" b="1" i="0" u="none" strike="noStrike">
                          <a:solidFill>
                            <a:srgbClr val="000000"/>
                          </a:solidFill>
                          <a:effectLst/>
                          <a:latin typeface="Century Gothic" panose="020B0502020202020204" pitchFamily="34" charset="0"/>
                        </a:rPr>
                        <a:t>Divisas</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en-US"/>
                    </a:p>
                  </a:txBody>
                  <a:tcPr/>
                </a:tc>
                <a:tc>
                  <a:txBody>
                    <a:bodyPr/>
                    <a:lstStyle/>
                    <a:p>
                      <a:pPr algn="r" fontAlgn="b"/>
                      <a:r>
                        <a:rPr lang="en-US" sz="1100" b="1" i="0" u="none" strike="noStrike">
                          <a:solidFill>
                            <a:srgbClr val="C00000"/>
                          </a:solidFill>
                          <a:effectLst/>
                          <a:latin typeface="Century Gothic" panose="020B0502020202020204" pitchFamily="34" charset="0"/>
                        </a:rPr>
                        <a:t>- 0.4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100" b="1" i="0" u="none" strike="noStrike">
                          <a:solidFill>
                            <a:srgbClr val="C00000"/>
                          </a:solidFill>
                          <a:effectLst/>
                          <a:latin typeface="Century Gothic" panose="020B0502020202020204" pitchFamily="34" charset="0"/>
                        </a:rPr>
                        <a:t>0.0%</a:t>
                      </a:r>
                    </a:p>
                  </a:txBody>
                  <a:tcPr marL="9525" marR="9525" marT="9525" marB="0" anchor="b">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100" b="1" i="0" u="none" strike="noStrike">
                          <a:solidFill>
                            <a:srgbClr val="000000"/>
                          </a:solidFill>
                          <a:effectLst/>
                          <a:latin typeface="Century Gothic" panose="020B0502020202020204" pitchFamily="34" charset="0"/>
                        </a:rPr>
                        <a:t>               0.5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100" b="1" i="0" u="none" strike="noStrike" dirty="0">
                          <a:solidFill>
                            <a:srgbClr val="000000"/>
                          </a:solidFill>
                          <a:effectLst/>
                          <a:latin typeface="Century Gothic" panose="020B0502020202020204" pitchFamily="34" charset="0"/>
                        </a:rPr>
                        <a:t>0.0%</a:t>
                      </a:r>
                    </a:p>
                  </a:txBody>
                  <a:tcPr marL="9525" marR="9525" marT="9525"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315581673"/>
                  </a:ext>
                </a:extLst>
              </a:tr>
              <a:tr h="200025">
                <a:tc gridSpan="2">
                  <a:txBody>
                    <a:bodyPr/>
                    <a:lstStyle/>
                    <a:p>
                      <a:pPr algn="l" fontAlgn="b"/>
                      <a:r>
                        <a:rPr lang="en-US" sz="1100" b="1" i="0" u="none" strike="noStrike">
                          <a:solidFill>
                            <a:srgbClr val="000000"/>
                          </a:solidFill>
                          <a:effectLst/>
                          <a:latin typeface="Century Gothic" panose="020B0502020202020204" pitchFamily="34" charset="0"/>
                        </a:rPr>
                        <a:t>TOTAL</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r" fontAlgn="b"/>
                      <a:r>
                        <a:rPr lang="en-US" sz="1100" b="1" i="0" u="none" strike="noStrike">
                          <a:solidFill>
                            <a:srgbClr val="000000"/>
                          </a:solidFill>
                          <a:effectLst/>
                          <a:latin typeface="Century Gothic" panose="020B0502020202020204" pitchFamily="34" charset="0"/>
                        </a:rPr>
                        <a:t>        1,222.5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100" b="1" i="0" u="none" strike="noStrike">
                          <a:solidFill>
                            <a:srgbClr val="000000"/>
                          </a:solidFill>
                          <a:effectLst/>
                          <a:latin typeface="Century Gothic" panose="020B0502020202020204" pitchFamily="34" charset="0"/>
                        </a:rPr>
                        <a:t>3.9%</a:t>
                      </a:r>
                    </a:p>
                  </a:txBody>
                  <a:tcPr marL="9525" marR="9525" marT="9525" marB="0" anchor="b">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100" b="1" i="0" u="none" strike="noStrike">
                          <a:solidFill>
                            <a:srgbClr val="000000"/>
                          </a:solidFill>
                          <a:effectLst/>
                          <a:latin typeface="Century Gothic" panose="020B0502020202020204" pitchFamily="34" charset="0"/>
                        </a:rPr>
                        <a:t>        7,408.9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100" b="1" i="0" u="none" strike="noStrike" dirty="0">
                          <a:solidFill>
                            <a:srgbClr val="000000"/>
                          </a:solidFill>
                          <a:effectLst/>
                          <a:latin typeface="Century Gothic" panose="020B0502020202020204" pitchFamily="34" charset="0"/>
                        </a:rPr>
                        <a:t>6.1%</a:t>
                      </a:r>
                    </a:p>
                  </a:txBody>
                  <a:tcPr marL="9525" marR="9525" marT="9525"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02967452"/>
                  </a:ext>
                </a:extLst>
              </a:tr>
            </a:tbl>
          </a:graphicData>
        </a:graphic>
      </p:graphicFrame>
      <p:sp>
        <p:nvSpPr>
          <p:cNvPr id="13" name="Cerrar llave 12">
            <a:extLst>
              <a:ext uri="{FF2B5EF4-FFF2-40B4-BE49-F238E27FC236}">
                <a16:creationId xmlns:a16="http://schemas.microsoft.com/office/drawing/2014/main" id="{0F731DBF-F757-4B73-8C97-F190E9EBE31A}"/>
              </a:ext>
            </a:extLst>
          </p:cNvPr>
          <p:cNvSpPr/>
          <p:nvPr/>
        </p:nvSpPr>
        <p:spPr>
          <a:xfrm rot="10800000">
            <a:off x="3454155" y="1976157"/>
            <a:ext cx="288032" cy="360040"/>
          </a:xfrm>
          <a:prstGeom prst="rightBrace">
            <a:avLst/>
          </a:prstGeom>
          <a:ln w="127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s-MX"/>
          </a:p>
        </p:txBody>
      </p:sp>
      <p:sp>
        <p:nvSpPr>
          <p:cNvPr id="14" name="CuadroTexto 13">
            <a:extLst>
              <a:ext uri="{FF2B5EF4-FFF2-40B4-BE49-F238E27FC236}">
                <a16:creationId xmlns:a16="http://schemas.microsoft.com/office/drawing/2014/main" id="{0CF4A833-9633-465D-A03A-C7B10F44A78D}"/>
              </a:ext>
            </a:extLst>
          </p:cNvPr>
          <p:cNvSpPr txBox="1"/>
          <p:nvPr/>
        </p:nvSpPr>
        <p:spPr>
          <a:xfrm>
            <a:off x="513154" y="1925344"/>
            <a:ext cx="2794608" cy="646331"/>
          </a:xfrm>
          <a:prstGeom prst="rect">
            <a:avLst/>
          </a:prstGeom>
          <a:noFill/>
        </p:spPr>
        <p:txBody>
          <a:bodyPr wrap="square" rtlCol="0">
            <a:spAutoFit/>
          </a:bodyPr>
          <a:lstStyle/>
          <a:p>
            <a:pPr algn="just"/>
            <a:r>
              <a:rPr lang="es-MX" sz="1200" dirty="0">
                <a:latin typeface="Century Gothic" panose="020B0502020202020204" pitchFamily="34" charset="0"/>
              </a:rPr>
              <a:t>Contiene impacto por una apreciación del peso del 7.5% en el 2018.</a:t>
            </a:r>
          </a:p>
        </p:txBody>
      </p:sp>
      <p:sp>
        <p:nvSpPr>
          <p:cNvPr id="15" name="Cerrar llave 14">
            <a:extLst>
              <a:ext uri="{FF2B5EF4-FFF2-40B4-BE49-F238E27FC236}">
                <a16:creationId xmlns:a16="http://schemas.microsoft.com/office/drawing/2014/main" id="{EA18C3B4-7BEA-458D-B03D-403C4817D35C}"/>
              </a:ext>
            </a:extLst>
          </p:cNvPr>
          <p:cNvSpPr/>
          <p:nvPr/>
        </p:nvSpPr>
        <p:spPr>
          <a:xfrm rot="10800000">
            <a:off x="3376940" y="2605992"/>
            <a:ext cx="288032" cy="1765325"/>
          </a:xfrm>
          <a:prstGeom prst="rightBrace">
            <a:avLst/>
          </a:prstGeom>
          <a:ln w="127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s-MX" dirty="0"/>
          </a:p>
        </p:txBody>
      </p:sp>
      <p:sp>
        <p:nvSpPr>
          <p:cNvPr id="16" name="CuadroTexto 11">
            <a:extLst>
              <a:ext uri="{FF2B5EF4-FFF2-40B4-BE49-F238E27FC236}">
                <a16:creationId xmlns:a16="http://schemas.microsoft.com/office/drawing/2014/main" id="{0F731A98-717B-45A7-9F6F-DE5B05346A97}"/>
              </a:ext>
            </a:extLst>
          </p:cNvPr>
          <p:cNvSpPr txBox="1"/>
          <p:nvPr/>
        </p:nvSpPr>
        <p:spPr>
          <a:xfrm>
            <a:off x="395536" y="3073155"/>
            <a:ext cx="2794608" cy="1015663"/>
          </a:xfrm>
          <a:prstGeom prst="rect">
            <a:avLst/>
          </a:prstGeom>
          <a:noFill/>
        </p:spPr>
        <p:txBody>
          <a:bodyPr wrap="square" rtlCol="0">
            <a:spAutoFit/>
          </a:bodyPr>
          <a:ls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es-MX" sz="1200" dirty="0">
                <a:latin typeface="Century Gothic" panose="020B0502020202020204" pitchFamily="34" charset="0"/>
              </a:rPr>
              <a:t>En el 2018 las tasas bajaron 37 puntos base generando una plusvalía importante en los gubernamentales y corporativos nominales.</a:t>
            </a:r>
          </a:p>
        </p:txBody>
      </p:sp>
    </p:spTree>
    <p:extLst>
      <p:ext uri="{BB962C8B-B14F-4D97-AF65-F5344CB8AC3E}">
        <p14:creationId xmlns:p14="http://schemas.microsoft.com/office/powerpoint/2010/main" val="37934160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s-419" sz="2400" b="1" dirty="0">
                <a:latin typeface="Century Gothic" panose="020B0502020202020204" pitchFamily="34" charset="0"/>
              </a:rPr>
              <a:t>Estructura </a:t>
            </a:r>
            <a:r>
              <a:rPr lang="es-419" sz="2400" b="1" dirty="0" err="1">
                <a:latin typeface="Century Gothic" panose="020B0502020202020204" pitchFamily="34" charset="0"/>
              </a:rPr>
              <a:t>Mbonos</a:t>
            </a:r>
            <a:endParaRPr lang="es-MX" sz="2400" b="1" dirty="0">
              <a:latin typeface="Century Gothic" panose="020B0502020202020204" pitchFamily="34" charset="0"/>
            </a:endParaRPr>
          </a:p>
        </p:txBody>
      </p:sp>
      <p:sp>
        <p:nvSpPr>
          <p:cNvPr id="4" name="CuadroTexto 3">
            <a:extLst>
              <a:ext uri="{FF2B5EF4-FFF2-40B4-BE49-F238E27FC236}">
                <a16:creationId xmlns:a16="http://schemas.microsoft.com/office/drawing/2014/main" id="{12E180DA-AAF3-4C19-9092-A49740E4E5A1}"/>
              </a:ext>
            </a:extLst>
          </p:cNvPr>
          <p:cNvSpPr txBox="1"/>
          <p:nvPr/>
        </p:nvSpPr>
        <p:spPr>
          <a:xfrm>
            <a:off x="232611" y="5949280"/>
            <a:ext cx="8630652" cy="430887"/>
          </a:xfrm>
          <a:prstGeom prst="rect">
            <a:avLst/>
          </a:prstGeom>
          <a:noFill/>
        </p:spPr>
        <p:txBody>
          <a:bodyPr wrap="square" rtlCol="0">
            <a:spAutoFit/>
          </a:bodyPr>
          <a:lstStyle/>
          <a:p>
            <a:r>
              <a:rPr lang="es-MX" sz="1100" dirty="0"/>
              <a:t>Fuente: Bloomberg con datos al 09/03/2018</a:t>
            </a:r>
          </a:p>
          <a:p>
            <a:r>
              <a:rPr lang="es-MX" sz="1100" dirty="0"/>
              <a:t>Trump: 22/11/2016, Mínimo: 26/06/2017, Máximo: 05/01/2017</a:t>
            </a:r>
            <a:endParaRPr lang="en-US" sz="1100" dirty="0"/>
          </a:p>
        </p:txBody>
      </p:sp>
      <p:graphicFrame>
        <p:nvGraphicFramePr>
          <p:cNvPr id="5" name="Gráfico 4">
            <a:extLst>
              <a:ext uri="{FF2B5EF4-FFF2-40B4-BE49-F238E27FC236}">
                <a16:creationId xmlns:a16="http://schemas.microsoft.com/office/drawing/2014/main" id="{00000000-0008-0000-0000-000008000000}"/>
              </a:ext>
            </a:extLst>
          </p:cNvPr>
          <p:cNvGraphicFramePr>
            <a:graphicFrameLocks/>
          </p:cNvGraphicFramePr>
          <p:nvPr>
            <p:extLst>
              <p:ext uri="{D42A27DB-BD31-4B8C-83A1-F6EECF244321}">
                <p14:modId xmlns:p14="http://schemas.microsoft.com/office/powerpoint/2010/main" val="2832576134"/>
              </p:ext>
            </p:extLst>
          </p:nvPr>
        </p:nvGraphicFramePr>
        <p:xfrm>
          <a:off x="-4762" y="906163"/>
          <a:ext cx="9153525" cy="5527974"/>
        </p:xfrm>
        <a:graphic>
          <a:graphicData uri="http://schemas.openxmlformats.org/drawingml/2006/chart">
            <c:chart xmlns:c="http://schemas.openxmlformats.org/drawingml/2006/chart" xmlns:r="http://schemas.openxmlformats.org/officeDocument/2006/relationships" r:id="rId2"/>
          </a:graphicData>
        </a:graphic>
      </p:graphicFrame>
      <p:sp>
        <p:nvSpPr>
          <p:cNvPr id="3" name="Flecha abajo 2"/>
          <p:cNvSpPr/>
          <p:nvPr/>
        </p:nvSpPr>
        <p:spPr>
          <a:xfrm>
            <a:off x="6489322" y="1772816"/>
            <a:ext cx="216024" cy="432048"/>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35947861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419" sz="2400" b="1" dirty="0">
                <a:latin typeface="Century Gothic" panose="020B0502020202020204" pitchFamily="34" charset="0"/>
              </a:rPr>
              <a:t>Estructura</a:t>
            </a:r>
            <a:r>
              <a:rPr lang="es-419" dirty="0"/>
              <a:t> </a:t>
            </a:r>
            <a:r>
              <a:rPr lang="es-419" sz="2400" b="1" dirty="0" err="1">
                <a:latin typeface="Century Gothic" panose="020B0502020202020204" pitchFamily="34" charset="0"/>
              </a:rPr>
              <a:t>Udibonos</a:t>
            </a:r>
            <a:endParaRPr lang="es-MX" sz="2400" b="1" dirty="0">
              <a:latin typeface="Century Gothic" panose="020B0502020202020204" pitchFamily="34" charset="0"/>
            </a:endParaRPr>
          </a:p>
        </p:txBody>
      </p:sp>
      <p:sp>
        <p:nvSpPr>
          <p:cNvPr id="4" name="CuadroTexto 3">
            <a:extLst>
              <a:ext uri="{FF2B5EF4-FFF2-40B4-BE49-F238E27FC236}">
                <a16:creationId xmlns:a16="http://schemas.microsoft.com/office/drawing/2014/main" id="{276D288A-9D6D-4643-863C-6AFD3E0CD96D}"/>
              </a:ext>
            </a:extLst>
          </p:cNvPr>
          <p:cNvSpPr txBox="1"/>
          <p:nvPr/>
        </p:nvSpPr>
        <p:spPr>
          <a:xfrm>
            <a:off x="232611" y="6165304"/>
            <a:ext cx="8630652" cy="430887"/>
          </a:xfrm>
          <a:prstGeom prst="rect">
            <a:avLst/>
          </a:prstGeom>
          <a:noFill/>
        </p:spPr>
        <p:txBody>
          <a:bodyPr wrap="square" rtlCol="0">
            <a:spAutoFit/>
          </a:bodyPr>
          <a:lstStyle/>
          <a:p>
            <a:r>
              <a:rPr lang="es-MX" sz="1100" dirty="0" err="1"/>
              <a:t>Fuente:Bloomberg</a:t>
            </a:r>
            <a:r>
              <a:rPr lang="es-MX" sz="1100" dirty="0"/>
              <a:t> con datos al 02/03/2018</a:t>
            </a:r>
          </a:p>
          <a:p>
            <a:r>
              <a:rPr lang="es-MX" sz="1100" dirty="0"/>
              <a:t>Trump: 22/11/2016, Mínimo: 26/06/2017, Máximo: 05/01/2017</a:t>
            </a:r>
            <a:endParaRPr lang="en-US" sz="1100" dirty="0"/>
          </a:p>
        </p:txBody>
      </p:sp>
      <p:graphicFrame>
        <p:nvGraphicFramePr>
          <p:cNvPr id="5" name="Gráfico 4">
            <a:extLst>
              <a:ext uri="{FF2B5EF4-FFF2-40B4-BE49-F238E27FC236}">
                <a16:creationId xmlns:a16="http://schemas.microsoft.com/office/drawing/2014/main" id="{00000000-0008-0000-0000-00000A000000}"/>
              </a:ext>
            </a:extLst>
          </p:cNvPr>
          <p:cNvGraphicFramePr>
            <a:graphicFrameLocks/>
          </p:cNvGraphicFramePr>
          <p:nvPr>
            <p:extLst>
              <p:ext uri="{D42A27DB-BD31-4B8C-83A1-F6EECF244321}">
                <p14:modId xmlns:p14="http://schemas.microsoft.com/office/powerpoint/2010/main" val="2813997363"/>
              </p:ext>
            </p:extLst>
          </p:nvPr>
        </p:nvGraphicFramePr>
        <p:xfrm>
          <a:off x="0" y="1121134"/>
          <a:ext cx="9144000" cy="5295708"/>
        </p:xfrm>
        <a:graphic>
          <a:graphicData uri="http://schemas.openxmlformats.org/drawingml/2006/chart">
            <c:chart xmlns:c="http://schemas.openxmlformats.org/drawingml/2006/chart" xmlns:r="http://schemas.openxmlformats.org/officeDocument/2006/relationships" r:id="rId2"/>
          </a:graphicData>
        </a:graphic>
      </p:graphicFrame>
      <p:sp>
        <p:nvSpPr>
          <p:cNvPr id="6" name="Flecha abajo 5"/>
          <p:cNvSpPr/>
          <p:nvPr/>
        </p:nvSpPr>
        <p:spPr>
          <a:xfrm flipV="1">
            <a:off x="2555776" y="3105078"/>
            <a:ext cx="242918" cy="360040"/>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33131366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12584" y="376783"/>
            <a:ext cx="5562600" cy="631825"/>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s-419" sz="2000" b="1" dirty="0">
                <a:latin typeface="Century Gothic" panose="020B0502020202020204" pitchFamily="34" charset="0"/>
              </a:rPr>
              <a:t>Plazo promedio ponderado del </a:t>
            </a:r>
            <a:r>
              <a:rPr lang="es-419" sz="2000" b="1" dirty="0" err="1">
                <a:latin typeface="Century Gothic" panose="020B0502020202020204" pitchFamily="34" charset="0"/>
              </a:rPr>
              <a:t>Fanvit</a:t>
            </a:r>
            <a:br>
              <a:rPr lang="es-419" sz="2000" b="1" dirty="0">
                <a:latin typeface="Century Gothic" panose="020B0502020202020204" pitchFamily="34" charset="0"/>
              </a:rPr>
            </a:br>
            <a:r>
              <a:rPr lang="es-419" sz="1600" b="1" dirty="0">
                <a:solidFill>
                  <a:schemeClr val="bg1">
                    <a:lumMod val="50000"/>
                  </a:schemeClr>
                </a:solidFill>
                <a:latin typeface="Century Gothic" panose="020B0502020202020204" pitchFamily="34" charset="0"/>
              </a:rPr>
              <a:t>al cierre de marzo*</a:t>
            </a:r>
            <a:endParaRPr lang="es-MX" sz="2000" b="1" dirty="0">
              <a:solidFill>
                <a:schemeClr val="bg1">
                  <a:lumMod val="50000"/>
                </a:schemeClr>
              </a:solidFill>
              <a:latin typeface="Century Gothic" panose="020B0502020202020204" pitchFamily="34" charset="0"/>
            </a:endParaRPr>
          </a:p>
        </p:txBody>
      </p:sp>
      <p:sp>
        <p:nvSpPr>
          <p:cNvPr id="6" name="2 Marcador de contenido">
            <a:extLst>
              <a:ext uri="{FF2B5EF4-FFF2-40B4-BE49-F238E27FC236}">
                <a16:creationId xmlns:a16="http://schemas.microsoft.com/office/drawing/2014/main" id="{5E485741-D7E2-4A5A-9B63-210B8560A881}"/>
              </a:ext>
            </a:extLst>
          </p:cNvPr>
          <p:cNvSpPr>
            <a:spLocks noGrp="1"/>
          </p:cNvSpPr>
          <p:nvPr>
            <p:ph idx="1"/>
          </p:nvPr>
        </p:nvSpPr>
        <p:spPr>
          <a:xfrm>
            <a:off x="198250" y="5933122"/>
            <a:ext cx="8747499" cy="720080"/>
          </a:xfrm>
        </p:spPr>
        <p:txBody>
          <a:bodyPr>
            <a:noAutofit/>
          </a:bodyPr>
          <a:lstStyle/>
          <a:p>
            <a:pPr marL="0" indent="0" algn="just">
              <a:spcBef>
                <a:spcPts val="0"/>
              </a:spcBef>
              <a:spcAft>
                <a:spcPts val="600"/>
              </a:spcAft>
              <a:buClr>
                <a:srgbClr val="CD0000"/>
              </a:buClr>
              <a:buSzPct val="110000"/>
              <a:buNone/>
            </a:pPr>
            <a:r>
              <a:rPr lang="es-MX" sz="1050" dirty="0"/>
              <a:t>Fuente: CONSAR e interna. *La información de las </a:t>
            </a:r>
            <a:r>
              <a:rPr lang="es-MX" sz="1050" dirty="0" err="1"/>
              <a:t>Siefores</a:t>
            </a:r>
            <a:r>
              <a:rPr lang="es-MX" sz="1050" dirty="0"/>
              <a:t> es al cierre de febrero de 2018 y el </a:t>
            </a:r>
            <a:r>
              <a:rPr lang="es-MX" sz="1050" dirty="0" err="1"/>
              <a:t>Fanvit</a:t>
            </a:r>
            <a:r>
              <a:rPr lang="es-MX" sz="1050" dirty="0"/>
              <a:t> es al 28/03/2018.</a:t>
            </a:r>
          </a:p>
          <a:p>
            <a:pPr marL="0" lvl="0" indent="0" algn="just">
              <a:spcBef>
                <a:spcPts val="0"/>
              </a:spcBef>
              <a:spcAft>
                <a:spcPts val="600"/>
              </a:spcAft>
              <a:buClr>
                <a:srgbClr val="CD0000"/>
              </a:buClr>
              <a:buSzPct val="110000"/>
              <a:buNone/>
            </a:pPr>
            <a:r>
              <a:rPr lang="es-ES" sz="1050" dirty="0"/>
              <a:t>** En la metodología CONSAR en la deuda con cupón revisable utiliza el plazo del cupón en comparación a la metodología INFONAVIT utiliza la totalidad del plazo por vencer en dichos instrumentos.</a:t>
            </a:r>
          </a:p>
        </p:txBody>
      </p:sp>
      <p:sp>
        <p:nvSpPr>
          <p:cNvPr id="3" name="CuadroTexto 2"/>
          <p:cNvSpPr txBox="1"/>
          <p:nvPr/>
        </p:nvSpPr>
        <p:spPr>
          <a:xfrm>
            <a:off x="683568" y="1404065"/>
            <a:ext cx="7704856" cy="584775"/>
          </a:xfrm>
          <a:prstGeom prst="rect">
            <a:avLst/>
          </a:prstGeom>
          <a:noFill/>
        </p:spPr>
        <p:txBody>
          <a:bodyPr wrap="square" rtlCol="0">
            <a:spAutoFit/>
          </a:bodyPr>
          <a:lstStyle/>
          <a:p>
            <a:r>
              <a:rPr lang="es-MX" sz="1600" i="1" dirty="0">
                <a:latin typeface="Century Gothic" panose="020B0502020202020204" pitchFamily="34" charset="0"/>
              </a:rPr>
              <a:t>FANVIT mantiene menor plazo promedio ponderado que otros inversionistas de largo plazo</a:t>
            </a:r>
          </a:p>
        </p:txBody>
      </p:sp>
      <p:pic>
        <p:nvPicPr>
          <p:cNvPr id="7" name="Imagen 6">
            <a:extLst>
              <a:ext uri="{FF2B5EF4-FFF2-40B4-BE49-F238E27FC236}">
                <a16:creationId xmlns:a16="http://schemas.microsoft.com/office/drawing/2014/main" id="{9B643DCD-C7DB-4A00-A655-CDC130231356}"/>
              </a:ext>
            </a:extLst>
          </p:cNvPr>
          <p:cNvPicPr>
            <a:picLocks noChangeAspect="1"/>
          </p:cNvPicPr>
          <p:nvPr/>
        </p:nvPicPr>
        <p:blipFill>
          <a:blip r:embed="rId2"/>
          <a:stretch>
            <a:fillRect/>
          </a:stretch>
        </p:blipFill>
        <p:spPr>
          <a:xfrm>
            <a:off x="1187624" y="2515331"/>
            <a:ext cx="6969008" cy="2564663"/>
          </a:xfrm>
          <a:prstGeom prst="rect">
            <a:avLst/>
          </a:prstGeom>
        </p:spPr>
      </p:pic>
      <p:sp>
        <p:nvSpPr>
          <p:cNvPr id="4" name="CuadroTexto 3"/>
          <p:cNvSpPr txBox="1"/>
          <p:nvPr/>
        </p:nvSpPr>
        <p:spPr>
          <a:xfrm>
            <a:off x="2051720" y="4653136"/>
            <a:ext cx="504056" cy="338554"/>
          </a:xfrm>
          <a:prstGeom prst="rect">
            <a:avLst/>
          </a:prstGeom>
          <a:noFill/>
        </p:spPr>
        <p:txBody>
          <a:bodyPr wrap="square" rtlCol="0">
            <a:spAutoFit/>
          </a:bodyPr>
          <a:lstStyle/>
          <a:p>
            <a:r>
              <a:rPr lang="es-MX" sz="1600" dirty="0"/>
              <a:t>**</a:t>
            </a:r>
          </a:p>
        </p:txBody>
      </p:sp>
      <p:sp>
        <p:nvSpPr>
          <p:cNvPr id="8" name="CuadroTexto 7"/>
          <p:cNvSpPr txBox="1"/>
          <p:nvPr/>
        </p:nvSpPr>
        <p:spPr>
          <a:xfrm>
            <a:off x="2987824" y="4365104"/>
            <a:ext cx="504056" cy="338554"/>
          </a:xfrm>
          <a:prstGeom prst="rect">
            <a:avLst/>
          </a:prstGeom>
          <a:noFill/>
        </p:spPr>
        <p:txBody>
          <a:bodyPr wrap="square" rtlCol="0">
            <a:spAutoFit/>
          </a:bodyPr>
          <a:lstStyle/>
          <a:p>
            <a:r>
              <a:rPr lang="es-MX" sz="1600" dirty="0"/>
              <a:t>**</a:t>
            </a:r>
          </a:p>
        </p:txBody>
      </p:sp>
    </p:spTree>
    <p:extLst>
      <p:ext uri="{BB962C8B-B14F-4D97-AF65-F5344CB8AC3E}">
        <p14:creationId xmlns:p14="http://schemas.microsoft.com/office/powerpoint/2010/main" val="7294690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A11A9FB-087F-4303-B079-FB1356D3DE69}"/>
              </a:ext>
            </a:extLst>
          </p:cNvPr>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s-MX" sz="2400" b="1" dirty="0">
                <a:latin typeface="Century Gothic" panose="020B0502020202020204" pitchFamily="34" charset="0"/>
              </a:rPr>
              <a:t>Posiciones de Bonos M en la curva</a:t>
            </a:r>
            <a:endParaRPr lang="en-US" sz="2400" b="1" dirty="0">
              <a:latin typeface="Century Gothic" panose="020B0502020202020204" pitchFamily="34" charset="0"/>
            </a:endParaRPr>
          </a:p>
        </p:txBody>
      </p:sp>
      <p:sp>
        <p:nvSpPr>
          <p:cNvPr id="4" name="Marcador de número de diapositiva 3">
            <a:extLst>
              <a:ext uri="{FF2B5EF4-FFF2-40B4-BE49-F238E27FC236}">
                <a16:creationId xmlns:a16="http://schemas.microsoft.com/office/drawing/2014/main" id="{7F3E51D9-2EE6-4CE3-9F50-79F722F5CA8E}"/>
              </a:ext>
            </a:extLst>
          </p:cNvPr>
          <p:cNvSpPr>
            <a:spLocks noGrp="1"/>
          </p:cNvSpPr>
          <p:nvPr>
            <p:ph type="sldNum" sz="quarter" idx="12"/>
          </p:nvPr>
        </p:nvSpPr>
        <p:spPr/>
        <p:txBody>
          <a:bodyPr/>
          <a:lstStyle/>
          <a:p>
            <a:fld id="{05E83AA4-A00D-4AA0-8FE8-B93C9F3EC141}" type="slidenum">
              <a:rPr lang="es-ES" altLang="es-MX" smtClean="0"/>
              <a:pPr/>
              <a:t>19</a:t>
            </a:fld>
            <a:endParaRPr lang="es-ES" altLang="es-MX" dirty="0"/>
          </a:p>
        </p:txBody>
      </p:sp>
      <p:pic>
        <p:nvPicPr>
          <p:cNvPr id="6" name="Imagen 5">
            <a:extLst>
              <a:ext uri="{FF2B5EF4-FFF2-40B4-BE49-F238E27FC236}">
                <a16:creationId xmlns:a16="http://schemas.microsoft.com/office/drawing/2014/main" id="{44F0C84F-FBA8-4142-8C72-DA68EB1B7DEC}"/>
              </a:ext>
            </a:extLst>
          </p:cNvPr>
          <p:cNvPicPr>
            <a:picLocks noChangeAspect="1"/>
          </p:cNvPicPr>
          <p:nvPr/>
        </p:nvPicPr>
        <p:blipFill>
          <a:blip r:embed="rId2"/>
          <a:stretch>
            <a:fillRect/>
          </a:stretch>
        </p:blipFill>
        <p:spPr>
          <a:xfrm>
            <a:off x="0" y="1267968"/>
            <a:ext cx="9144000" cy="5191897"/>
          </a:xfrm>
          <a:prstGeom prst="rect">
            <a:avLst/>
          </a:prstGeom>
        </p:spPr>
      </p:pic>
      <p:sp>
        <p:nvSpPr>
          <p:cNvPr id="5" name="CuadroTexto 4">
            <a:extLst>
              <a:ext uri="{FF2B5EF4-FFF2-40B4-BE49-F238E27FC236}">
                <a16:creationId xmlns:a16="http://schemas.microsoft.com/office/drawing/2014/main" id="{DF42D84B-FE1B-46CC-9179-2900C1453DBB}"/>
              </a:ext>
            </a:extLst>
          </p:cNvPr>
          <p:cNvSpPr txBox="1"/>
          <p:nvPr/>
        </p:nvSpPr>
        <p:spPr>
          <a:xfrm>
            <a:off x="179512" y="6528128"/>
            <a:ext cx="8630652" cy="261610"/>
          </a:xfrm>
          <a:prstGeom prst="rect">
            <a:avLst/>
          </a:prstGeom>
          <a:noFill/>
        </p:spPr>
        <p:txBody>
          <a:bodyPr wrap="square" rtlCol="0">
            <a:spAutoFit/>
          </a:bodyPr>
          <a:lstStyle/>
          <a:p>
            <a:r>
              <a:rPr lang="es-MX" sz="1100" dirty="0"/>
              <a:t>Fuente: Bloomberg e interna con datos al 02/03/2018 y 28/03/2018, respectivamente.</a:t>
            </a:r>
          </a:p>
        </p:txBody>
      </p:sp>
    </p:spTree>
    <p:extLst>
      <p:ext uri="{BB962C8B-B14F-4D97-AF65-F5344CB8AC3E}">
        <p14:creationId xmlns:p14="http://schemas.microsoft.com/office/powerpoint/2010/main" val="14204012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DB25B29-F2E6-4E78-981D-D3BDE6E6710B}"/>
              </a:ext>
            </a:extLst>
          </p:cNvPr>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s-MX" sz="2400" b="1" dirty="0">
                <a:latin typeface="Century Gothic" panose="020B0502020202020204" pitchFamily="34" charset="0"/>
              </a:rPr>
              <a:t>Posiciones de Udibonos en la curva</a:t>
            </a:r>
            <a:endParaRPr lang="en-US" sz="2400" b="1" dirty="0">
              <a:latin typeface="Century Gothic" panose="020B0502020202020204" pitchFamily="34" charset="0"/>
            </a:endParaRPr>
          </a:p>
        </p:txBody>
      </p:sp>
      <p:sp>
        <p:nvSpPr>
          <p:cNvPr id="4" name="Marcador de número de diapositiva 3">
            <a:extLst>
              <a:ext uri="{FF2B5EF4-FFF2-40B4-BE49-F238E27FC236}">
                <a16:creationId xmlns:a16="http://schemas.microsoft.com/office/drawing/2014/main" id="{0D4F002B-2AD6-4FAE-A62C-FAFB0028C5E1}"/>
              </a:ext>
            </a:extLst>
          </p:cNvPr>
          <p:cNvSpPr>
            <a:spLocks noGrp="1"/>
          </p:cNvSpPr>
          <p:nvPr>
            <p:ph type="sldNum" sz="quarter" idx="12"/>
          </p:nvPr>
        </p:nvSpPr>
        <p:spPr/>
        <p:txBody>
          <a:bodyPr/>
          <a:lstStyle/>
          <a:p>
            <a:fld id="{05E83AA4-A00D-4AA0-8FE8-B93C9F3EC141}" type="slidenum">
              <a:rPr lang="es-ES" altLang="es-MX" smtClean="0"/>
              <a:pPr/>
              <a:t>20</a:t>
            </a:fld>
            <a:endParaRPr lang="es-ES" altLang="es-MX" dirty="0"/>
          </a:p>
        </p:txBody>
      </p:sp>
      <p:pic>
        <p:nvPicPr>
          <p:cNvPr id="6" name="Imagen 5">
            <a:extLst>
              <a:ext uri="{FF2B5EF4-FFF2-40B4-BE49-F238E27FC236}">
                <a16:creationId xmlns:a16="http://schemas.microsoft.com/office/drawing/2014/main" id="{A55EEA80-3B7A-4F8E-8BB6-71BD9A4EE21E}"/>
              </a:ext>
            </a:extLst>
          </p:cNvPr>
          <p:cNvPicPr>
            <a:picLocks noChangeAspect="1"/>
          </p:cNvPicPr>
          <p:nvPr/>
        </p:nvPicPr>
        <p:blipFill>
          <a:blip r:embed="rId2"/>
          <a:stretch>
            <a:fillRect/>
          </a:stretch>
        </p:blipFill>
        <p:spPr>
          <a:xfrm>
            <a:off x="0" y="1414272"/>
            <a:ext cx="9144000" cy="5113856"/>
          </a:xfrm>
          <a:prstGeom prst="rect">
            <a:avLst/>
          </a:prstGeom>
        </p:spPr>
      </p:pic>
      <p:sp>
        <p:nvSpPr>
          <p:cNvPr id="5" name="CuadroTexto 4">
            <a:extLst>
              <a:ext uri="{FF2B5EF4-FFF2-40B4-BE49-F238E27FC236}">
                <a16:creationId xmlns:a16="http://schemas.microsoft.com/office/drawing/2014/main" id="{8D28AB82-5C12-4ABA-9597-5A803FDEFA8C}"/>
              </a:ext>
            </a:extLst>
          </p:cNvPr>
          <p:cNvSpPr txBox="1"/>
          <p:nvPr/>
        </p:nvSpPr>
        <p:spPr>
          <a:xfrm>
            <a:off x="179512" y="6528128"/>
            <a:ext cx="8630652" cy="261610"/>
          </a:xfrm>
          <a:prstGeom prst="rect">
            <a:avLst/>
          </a:prstGeom>
          <a:noFill/>
        </p:spPr>
        <p:txBody>
          <a:bodyPr wrap="square" rtlCol="0">
            <a:spAutoFit/>
          </a:bodyPr>
          <a:lstStyle/>
          <a:p>
            <a:r>
              <a:rPr lang="es-MX" sz="1100" dirty="0"/>
              <a:t>Fuente: Bloomberg e interna con datos al 02/03/2018 y 28/03/2018, respectivamente.</a:t>
            </a:r>
          </a:p>
        </p:txBody>
      </p:sp>
    </p:spTree>
    <p:extLst>
      <p:ext uri="{BB962C8B-B14F-4D97-AF65-F5344CB8AC3E}">
        <p14:creationId xmlns:p14="http://schemas.microsoft.com/office/powerpoint/2010/main" val="34148720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p:txBody>
          <a:bodyPr/>
          <a:lstStyle/>
          <a:p>
            <a:r>
              <a:rPr lang="es-MX" sz="2000" b="1" dirty="0">
                <a:latin typeface="Century Gothic" panose="020B0502020202020204" pitchFamily="34" charset="0"/>
              </a:rPr>
              <a:t>Comparativo renta variable FANVIT </a:t>
            </a:r>
            <a:br>
              <a:rPr lang="es-MX" sz="2000" b="1" dirty="0">
                <a:latin typeface="Century Gothic" panose="020B0502020202020204" pitchFamily="34" charset="0"/>
              </a:rPr>
            </a:br>
            <a:r>
              <a:rPr lang="es-MX" sz="1600" b="1" dirty="0">
                <a:solidFill>
                  <a:schemeClr val="bg1">
                    <a:lumMod val="50000"/>
                  </a:schemeClr>
                </a:solidFill>
                <a:latin typeface="Century Gothic" panose="020B0502020202020204" pitchFamily="34" charset="0"/>
              </a:rPr>
              <a:t>(10.9% del portafolio </a:t>
            </a:r>
            <a:r>
              <a:rPr lang="es-419" sz="1600" b="1" dirty="0">
                <a:solidFill>
                  <a:schemeClr val="bg1">
                    <a:lumMod val="50000"/>
                  </a:schemeClr>
                </a:solidFill>
                <a:latin typeface="Century Gothic" panose="020B0502020202020204" pitchFamily="34" charset="0"/>
              </a:rPr>
              <a:t>al cierre de marzo</a:t>
            </a:r>
            <a:r>
              <a:rPr lang="es-MX" sz="1600" b="1" dirty="0">
                <a:solidFill>
                  <a:schemeClr val="bg1">
                    <a:lumMod val="50000"/>
                  </a:schemeClr>
                </a:solidFill>
                <a:latin typeface="Century Gothic" panose="020B0502020202020204" pitchFamily="34" charset="0"/>
              </a:rPr>
              <a:t>)</a:t>
            </a:r>
            <a:endParaRPr lang="es-MX" sz="2000" b="1" dirty="0">
              <a:solidFill>
                <a:schemeClr val="bg1">
                  <a:lumMod val="50000"/>
                </a:schemeClr>
              </a:solidFill>
              <a:latin typeface="Century Gothic" panose="020B0502020202020204" pitchFamily="34" charset="0"/>
            </a:endParaRPr>
          </a:p>
        </p:txBody>
      </p:sp>
      <p:sp>
        <p:nvSpPr>
          <p:cNvPr id="2" name="1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21</a:t>
            </a:fld>
            <a:endParaRPr lang="es-ES" altLang="es-MX" dirty="0">
              <a:latin typeface="Century Gothic" panose="020B0502020202020204" pitchFamily="34" charset="0"/>
            </a:endParaRPr>
          </a:p>
        </p:txBody>
      </p:sp>
      <p:sp>
        <p:nvSpPr>
          <p:cNvPr id="6" name="1 Título"/>
          <p:cNvSpPr txBox="1">
            <a:spLocks/>
          </p:cNvSpPr>
          <p:nvPr/>
        </p:nvSpPr>
        <p:spPr bwMode="auto">
          <a:xfrm>
            <a:off x="457200" y="6529435"/>
            <a:ext cx="7407462"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00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Gerencia Sr. de Coordinación de Inversiones del Infonavit </a:t>
            </a:r>
            <a:r>
              <a:rPr lang="es-ES" sz="1000" dirty="0">
                <a:solidFill>
                  <a:schemeClr val="tx1"/>
                </a:solidFill>
                <a:latin typeface="Century Gothic" panose="020B0502020202020204" pitchFamily="34" charset="0"/>
              </a:rPr>
              <a:t> con datos al 28 de marzo de 2018.</a:t>
            </a:r>
            <a:endParaRPr lang="es-MX" sz="1000" dirty="0">
              <a:solidFill>
                <a:schemeClr val="tx1"/>
              </a:solidFill>
              <a:latin typeface="Century Gothic" panose="020B0502020202020204" pitchFamily="34" charset="0"/>
            </a:endParaRPr>
          </a:p>
        </p:txBody>
      </p:sp>
      <p:graphicFrame>
        <p:nvGraphicFramePr>
          <p:cNvPr id="10" name="Gráfico 9">
            <a:extLst>
              <a:ext uri="{FF2B5EF4-FFF2-40B4-BE49-F238E27FC236}">
                <a16:creationId xmlns:a16="http://schemas.microsoft.com/office/drawing/2014/main" id="{FCA0A1B1-7393-4DD1-B855-0232066743F7}"/>
              </a:ext>
            </a:extLst>
          </p:cNvPr>
          <p:cNvGraphicFramePr>
            <a:graphicFrameLocks/>
          </p:cNvGraphicFramePr>
          <p:nvPr>
            <p:extLst>
              <p:ext uri="{D42A27DB-BD31-4B8C-83A1-F6EECF244321}">
                <p14:modId xmlns:p14="http://schemas.microsoft.com/office/powerpoint/2010/main" val="839322618"/>
              </p:ext>
            </p:extLst>
          </p:nvPr>
        </p:nvGraphicFramePr>
        <p:xfrm>
          <a:off x="123265" y="1500837"/>
          <a:ext cx="8897471" cy="2446101"/>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3" name="Gráfico 12">
            <a:extLst>
              <a:ext uri="{FF2B5EF4-FFF2-40B4-BE49-F238E27FC236}">
                <a16:creationId xmlns:a16="http://schemas.microsoft.com/office/drawing/2014/main" id="{C6234F88-5550-4E54-8ADB-59990527142A}"/>
              </a:ext>
            </a:extLst>
          </p:cNvPr>
          <p:cNvGraphicFramePr>
            <a:graphicFrameLocks/>
          </p:cNvGraphicFramePr>
          <p:nvPr>
            <p:extLst/>
          </p:nvPr>
        </p:nvGraphicFramePr>
        <p:xfrm>
          <a:off x="5436096" y="4337472"/>
          <a:ext cx="3999874" cy="2215504"/>
        </p:xfrm>
        <a:graphic>
          <a:graphicData uri="http://schemas.openxmlformats.org/drawingml/2006/chart">
            <c:chart xmlns:c="http://schemas.openxmlformats.org/drawingml/2006/chart" xmlns:r="http://schemas.openxmlformats.org/officeDocument/2006/relationships" r:id="rId3"/>
          </a:graphicData>
        </a:graphic>
      </p:graphicFrame>
      <p:sp>
        <p:nvSpPr>
          <p:cNvPr id="14" name="CuadroTexto 13">
            <a:extLst>
              <a:ext uri="{FF2B5EF4-FFF2-40B4-BE49-F238E27FC236}">
                <a16:creationId xmlns:a16="http://schemas.microsoft.com/office/drawing/2014/main" id="{421A3C6C-4EA3-4949-BF62-1EE489197C1A}"/>
              </a:ext>
            </a:extLst>
          </p:cNvPr>
          <p:cNvSpPr txBox="1"/>
          <p:nvPr/>
        </p:nvSpPr>
        <p:spPr>
          <a:xfrm>
            <a:off x="251520" y="4955919"/>
            <a:ext cx="4680513" cy="892552"/>
          </a:xfrm>
          <a:prstGeom prst="rect">
            <a:avLst/>
          </a:prstGeom>
          <a:noFill/>
        </p:spPr>
        <p:txBody>
          <a:bodyPr wrap="square" rtlCol="0">
            <a:spAutoFit/>
          </a:bodyPr>
          <a:lstStyle/>
          <a:p>
            <a:pPr algn="just"/>
            <a:r>
              <a:rPr lang="es-MX" sz="1300" dirty="0">
                <a:latin typeface="Century Gothic" panose="020B0502020202020204" pitchFamily="34" charset="0"/>
              </a:rPr>
              <a:t>La diversificación y posicionamiento en regiones defensivas (Estados Unidos) en el portafolio de renta variable del FANVIT han ayudado al mitigar el impacto de los ajustes globales en las bolsas.</a:t>
            </a:r>
          </a:p>
        </p:txBody>
      </p:sp>
      <p:cxnSp>
        <p:nvCxnSpPr>
          <p:cNvPr id="15" name="Conector recto de flecha 14">
            <a:extLst>
              <a:ext uri="{FF2B5EF4-FFF2-40B4-BE49-F238E27FC236}">
                <a16:creationId xmlns:a16="http://schemas.microsoft.com/office/drawing/2014/main" id="{B54F7072-E020-4FCD-A8C8-AD10DA46D1DF}"/>
              </a:ext>
            </a:extLst>
          </p:cNvPr>
          <p:cNvCxnSpPr>
            <a:cxnSpLocks/>
          </p:cNvCxnSpPr>
          <p:nvPr/>
        </p:nvCxnSpPr>
        <p:spPr>
          <a:xfrm>
            <a:off x="1187624" y="4049440"/>
            <a:ext cx="0" cy="747712"/>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sp>
        <p:nvSpPr>
          <p:cNvPr id="17" name="Abrir llave 16">
            <a:extLst>
              <a:ext uri="{FF2B5EF4-FFF2-40B4-BE49-F238E27FC236}">
                <a16:creationId xmlns:a16="http://schemas.microsoft.com/office/drawing/2014/main" id="{A8ECD264-0621-47AC-9E03-78437A61449E}"/>
              </a:ext>
            </a:extLst>
          </p:cNvPr>
          <p:cNvSpPr/>
          <p:nvPr/>
        </p:nvSpPr>
        <p:spPr>
          <a:xfrm>
            <a:off x="5220077" y="4441971"/>
            <a:ext cx="432038" cy="1656184"/>
          </a:xfrm>
          <a:prstGeom prst="leftBrace">
            <a:avLst/>
          </a:prstGeom>
          <a:ln>
            <a:solidFill>
              <a:srgbClr val="C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s-MX">
              <a:solidFill>
                <a:srgbClr val="C00000"/>
              </a:solidFill>
            </a:endParaRPr>
          </a:p>
        </p:txBody>
      </p:sp>
      <p:sp>
        <p:nvSpPr>
          <p:cNvPr id="18" name="1 Título">
            <a:extLst>
              <a:ext uri="{FF2B5EF4-FFF2-40B4-BE49-F238E27FC236}">
                <a16:creationId xmlns:a16="http://schemas.microsoft.com/office/drawing/2014/main" id="{C251A588-C9D9-4D56-85D0-D2FFAB14782D}"/>
              </a:ext>
            </a:extLst>
          </p:cNvPr>
          <p:cNvSpPr txBox="1">
            <a:spLocks/>
          </p:cNvSpPr>
          <p:nvPr/>
        </p:nvSpPr>
        <p:spPr bwMode="auto">
          <a:xfrm>
            <a:off x="457200" y="6350141"/>
            <a:ext cx="8359899"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MX" sz="900" dirty="0">
                <a:solidFill>
                  <a:schemeClr val="tx1"/>
                </a:solidFill>
                <a:latin typeface="Century Gothic" panose="020B0502020202020204" pitchFamily="34" charset="0"/>
              </a:rPr>
              <a:t>Los rendimientos presentados no incluyen pago de derechos (dividendos) y se consideraron precios promedios.</a:t>
            </a:r>
          </a:p>
        </p:txBody>
      </p:sp>
    </p:spTree>
    <p:extLst>
      <p:ext uri="{BB962C8B-B14F-4D97-AF65-F5344CB8AC3E}">
        <p14:creationId xmlns:p14="http://schemas.microsoft.com/office/powerpoint/2010/main" val="18407500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7427168" cy="631825"/>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s-419" sz="2000" b="1" dirty="0">
                <a:latin typeface="Century Gothic" panose="020B0502020202020204" pitchFamily="34" charset="0"/>
              </a:rPr>
              <a:t>Estatus FANVIT B </a:t>
            </a:r>
            <a:br>
              <a:rPr lang="es-419" sz="1800" b="1" dirty="0">
                <a:latin typeface="Century Gothic" panose="020B0502020202020204" pitchFamily="34" charset="0"/>
              </a:rPr>
            </a:br>
            <a:r>
              <a:rPr lang="es-419" sz="1600" b="1" dirty="0">
                <a:solidFill>
                  <a:schemeClr val="bg1">
                    <a:lumMod val="50000"/>
                  </a:schemeClr>
                </a:solidFill>
                <a:latin typeface="Century Gothic" panose="020B0502020202020204" pitchFamily="34" charset="0"/>
              </a:rPr>
              <a:t>(3.5% del portafolio al cierre de marzo)</a:t>
            </a:r>
            <a:endParaRPr lang="es-MX" sz="2000" b="1" dirty="0">
              <a:solidFill>
                <a:schemeClr val="bg1">
                  <a:lumMod val="50000"/>
                </a:schemeClr>
              </a:solidFill>
              <a:latin typeface="Century Gothic" panose="020B0502020202020204" pitchFamily="34" charset="0"/>
            </a:endParaRPr>
          </a:p>
        </p:txBody>
      </p:sp>
      <p:sp>
        <p:nvSpPr>
          <p:cNvPr id="4" name="Marcador de número de diapositiva 3"/>
          <p:cNvSpPr>
            <a:spLocks noGrp="1"/>
          </p:cNvSpPr>
          <p:nvPr>
            <p:ph type="sldNum" sz="quarter" idx="12"/>
          </p:nvPr>
        </p:nvSpPr>
        <p:spPr/>
        <p:txBody>
          <a:bodyPr/>
          <a:lstStyle/>
          <a:p>
            <a:fld id="{05E83AA4-A00D-4AA0-8FE8-B93C9F3EC141}" type="slidenum">
              <a:rPr lang="es-ES" altLang="es-MX" smtClean="0"/>
              <a:pPr/>
              <a:t>22</a:t>
            </a:fld>
            <a:endParaRPr lang="es-ES" altLang="es-MX" dirty="0"/>
          </a:p>
        </p:txBody>
      </p:sp>
      <p:sp>
        <p:nvSpPr>
          <p:cNvPr id="5" name="Marcador de contenido 2"/>
          <p:cNvSpPr>
            <a:spLocks noGrp="1"/>
          </p:cNvSpPr>
          <p:nvPr>
            <p:ph idx="1"/>
          </p:nvPr>
        </p:nvSpPr>
        <p:spPr>
          <a:xfrm>
            <a:off x="600891" y="1232452"/>
            <a:ext cx="8229600" cy="5194227"/>
          </a:xfrm>
        </p:spPr>
        <p:txBody>
          <a:bodyPr>
            <a:normAutofit/>
          </a:bodyPr>
          <a:lstStyle/>
          <a:p>
            <a:pPr algn="just">
              <a:buClr>
                <a:srgbClr val="C00000"/>
              </a:buClr>
            </a:pPr>
            <a:r>
              <a:rPr lang="es-419" sz="1400" dirty="0">
                <a:latin typeface="Century Gothic" panose="020B0502020202020204" pitchFamily="34" charset="0"/>
              </a:rPr>
              <a:t>Al momento de la separación de los portafolios el 30 de junio de 2016, el FANVIT B contaba con </a:t>
            </a:r>
            <a:r>
              <a:rPr lang="es-419" sz="1400" b="1" dirty="0">
                <a:latin typeface="Century Gothic" panose="020B0502020202020204" pitchFamily="34" charset="0"/>
              </a:rPr>
              <a:t>66 instrumentos </a:t>
            </a:r>
            <a:r>
              <a:rPr lang="es-419" sz="1400" dirty="0">
                <a:latin typeface="Century Gothic" panose="020B0502020202020204" pitchFamily="34" charset="0"/>
              </a:rPr>
              <a:t>con un valor total de </a:t>
            </a:r>
            <a:r>
              <a:rPr lang="es-419" sz="1400" b="1" dirty="0">
                <a:latin typeface="Century Gothic" panose="020B0502020202020204" pitchFamily="34" charset="0"/>
              </a:rPr>
              <a:t>$13,392 millones de pesos </a:t>
            </a:r>
            <a:r>
              <a:rPr lang="es-419" sz="1400" dirty="0">
                <a:latin typeface="Century Gothic" panose="020B0502020202020204" pitchFamily="34" charset="0"/>
              </a:rPr>
              <a:t>que representaban el </a:t>
            </a:r>
            <a:r>
              <a:rPr lang="es-419" sz="1400" b="1" dirty="0">
                <a:latin typeface="Century Gothic" panose="020B0502020202020204" pitchFamily="34" charset="0"/>
              </a:rPr>
              <a:t>25.7% del valor de la cartera</a:t>
            </a:r>
            <a:r>
              <a:rPr lang="es-419" sz="1400" dirty="0">
                <a:latin typeface="Century Gothic" panose="020B0502020202020204" pitchFamily="34" charset="0"/>
              </a:rPr>
              <a:t>.</a:t>
            </a:r>
          </a:p>
          <a:p>
            <a:pPr>
              <a:buClr>
                <a:srgbClr val="C00000"/>
              </a:buClr>
            </a:pPr>
            <a:endParaRPr lang="es-419" sz="1400" dirty="0">
              <a:latin typeface="Century Gothic" panose="020B0502020202020204" pitchFamily="34" charset="0"/>
            </a:endParaRPr>
          </a:p>
          <a:p>
            <a:pPr>
              <a:buClr>
                <a:srgbClr val="C00000"/>
              </a:buClr>
            </a:pPr>
            <a:r>
              <a:rPr lang="es-419" sz="1400" dirty="0">
                <a:latin typeface="Century Gothic" panose="020B0502020202020204" pitchFamily="34" charset="0"/>
              </a:rPr>
              <a:t>Al 28 de marzo de 2018 el FANVIT B cuenta con </a:t>
            </a:r>
            <a:r>
              <a:rPr lang="es-419" sz="1400" b="1" dirty="0">
                <a:latin typeface="Century Gothic" panose="020B0502020202020204" pitchFamily="34" charset="0"/>
              </a:rPr>
              <a:t>23  instrumentos </a:t>
            </a:r>
            <a:r>
              <a:rPr lang="es-419" sz="1400" dirty="0">
                <a:latin typeface="Century Gothic" panose="020B0502020202020204" pitchFamily="34" charset="0"/>
              </a:rPr>
              <a:t>que representan el </a:t>
            </a:r>
            <a:r>
              <a:rPr lang="es-419" sz="1400" b="1" dirty="0">
                <a:latin typeface="Century Gothic" panose="020B0502020202020204" pitchFamily="34" charset="0"/>
              </a:rPr>
              <a:t>3.5% de la cartera</a:t>
            </a:r>
            <a:r>
              <a:rPr lang="es-419" sz="1400" dirty="0">
                <a:latin typeface="Century Gothic" panose="020B0502020202020204" pitchFamily="34" charset="0"/>
              </a:rPr>
              <a:t> del FANVIT con un valor de </a:t>
            </a:r>
            <a:r>
              <a:rPr lang="es-419" sz="1400" b="1" dirty="0">
                <a:latin typeface="Century Gothic" panose="020B0502020202020204" pitchFamily="34" charset="0"/>
              </a:rPr>
              <a:t>$4,526 millones de pesos</a:t>
            </a:r>
            <a:r>
              <a:rPr lang="es-419" sz="1400" dirty="0">
                <a:latin typeface="Century Gothic" panose="020B0502020202020204" pitchFamily="34" charset="0"/>
              </a:rPr>
              <a:t>.</a:t>
            </a:r>
          </a:p>
          <a:p>
            <a:pPr>
              <a:buClr>
                <a:srgbClr val="C00000"/>
              </a:buClr>
            </a:pPr>
            <a:endParaRPr lang="es-419" sz="1400" dirty="0">
              <a:latin typeface="Century Gothic" panose="020B0502020202020204" pitchFamily="34" charset="0"/>
            </a:endParaRPr>
          </a:p>
          <a:p>
            <a:pPr>
              <a:buClr>
                <a:srgbClr val="C00000"/>
              </a:buClr>
            </a:pPr>
            <a:r>
              <a:rPr lang="es-419" sz="1400" b="1" dirty="0">
                <a:latin typeface="Century Gothic" panose="020B0502020202020204" pitchFamily="34" charset="0"/>
              </a:rPr>
              <a:t>Durante 2018 vencerán 11 instrumentos estructurados, equivalentes a $1,548.1 millones de pesos.</a:t>
            </a:r>
            <a:br>
              <a:rPr lang="es-419" sz="1400" b="1" dirty="0">
                <a:latin typeface="Century Gothic" panose="020B0502020202020204" pitchFamily="34" charset="0"/>
              </a:rPr>
            </a:br>
            <a:br>
              <a:rPr lang="es-419" sz="1400" dirty="0">
                <a:latin typeface="Century Gothic" panose="020B0502020202020204" pitchFamily="34" charset="0"/>
              </a:rPr>
            </a:br>
            <a:endParaRPr lang="es-419" sz="1400" dirty="0">
              <a:latin typeface="Century Gothic" panose="020B0502020202020204" pitchFamily="34" charset="0"/>
            </a:endParaRPr>
          </a:p>
          <a:p>
            <a:pPr marL="0" indent="0" algn="just">
              <a:buClr>
                <a:srgbClr val="C00000"/>
              </a:buClr>
              <a:buNone/>
            </a:pPr>
            <a:endParaRPr lang="es-MX" sz="1600" dirty="0">
              <a:latin typeface="Century Gothic" panose="020B0502020202020204" pitchFamily="34" charset="0"/>
            </a:endParaRPr>
          </a:p>
        </p:txBody>
      </p:sp>
      <p:sp>
        <p:nvSpPr>
          <p:cNvPr id="14" name="CuadroTexto 13"/>
          <p:cNvSpPr txBox="1"/>
          <p:nvPr/>
        </p:nvSpPr>
        <p:spPr>
          <a:xfrm>
            <a:off x="469922" y="6606059"/>
            <a:ext cx="1616148" cy="230832"/>
          </a:xfrm>
          <a:prstGeom prst="rect">
            <a:avLst/>
          </a:prstGeom>
          <a:noFill/>
        </p:spPr>
        <p:txBody>
          <a:bodyPr wrap="none" rtlCol="0">
            <a:spAutoFit/>
          </a:bodyPr>
          <a:lstStyle/>
          <a:p>
            <a:r>
              <a:rPr lang="es-419" sz="900" dirty="0"/>
              <a:t>*Montos en millones de pesos</a:t>
            </a:r>
            <a:endParaRPr lang="es-MX" sz="900" dirty="0"/>
          </a:p>
        </p:txBody>
      </p:sp>
      <p:pic>
        <p:nvPicPr>
          <p:cNvPr id="6" name="Imagen 5">
            <a:extLst>
              <a:ext uri="{FF2B5EF4-FFF2-40B4-BE49-F238E27FC236}">
                <a16:creationId xmlns:a16="http://schemas.microsoft.com/office/drawing/2014/main" id="{D65F6A35-FF9E-4DB9-9FB8-D33644510C1B}"/>
              </a:ext>
            </a:extLst>
          </p:cNvPr>
          <p:cNvPicPr>
            <a:picLocks noChangeAspect="1"/>
          </p:cNvPicPr>
          <p:nvPr/>
        </p:nvPicPr>
        <p:blipFill>
          <a:blip r:embed="rId2"/>
          <a:stretch>
            <a:fillRect/>
          </a:stretch>
        </p:blipFill>
        <p:spPr>
          <a:xfrm>
            <a:off x="313508" y="3853273"/>
            <a:ext cx="8516983" cy="2168015"/>
          </a:xfrm>
          <a:prstGeom prst="rect">
            <a:avLst/>
          </a:prstGeom>
        </p:spPr>
      </p:pic>
    </p:spTree>
    <p:extLst>
      <p:ext uri="{BB962C8B-B14F-4D97-AF65-F5344CB8AC3E}">
        <p14:creationId xmlns:p14="http://schemas.microsoft.com/office/powerpoint/2010/main" val="40340229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número de diapositiva 3"/>
          <p:cNvSpPr>
            <a:spLocks noGrp="1"/>
          </p:cNvSpPr>
          <p:nvPr>
            <p:ph type="sldNum" sz="quarter" idx="12"/>
          </p:nvPr>
        </p:nvSpPr>
        <p:spPr/>
        <p:txBody>
          <a:bodyPr/>
          <a:lstStyle/>
          <a:p>
            <a:fld id="{05E83AA4-A00D-4AA0-8FE8-B93C9F3EC141}" type="slidenum">
              <a:rPr lang="es-ES" altLang="es-MX" smtClean="0"/>
              <a:pPr/>
              <a:t>23</a:t>
            </a:fld>
            <a:endParaRPr lang="es-ES" altLang="es-MX" dirty="0"/>
          </a:p>
        </p:txBody>
      </p:sp>
      <p:sp>
        <p:nvSpPr>
          <p:cNvPr id="5" name="Título 1"/>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s-419" sz="2000" b="1" dirty="0">
                <a:latin typeface="Century Gothic" panose="020B0502020202020204" pitchFamily="34" charset="0"/>
              </a:rPr>
              <a:t>Estatus FANVIT B</a:t>
            </a:r>
            <a:br>
              <a:rPr lang="es-419" sz="2000" b="1" dirty="0">
                <a:latin typeface="Century Gothic" panose="020B0502020202020204" pitchFamily="34" charset="0"/>
              </a:rPr>
            </a:br>
            <a:r>
              <a:rPr lang="es-419" sz="1600" b="1" dirty="0">
                <a:solidFill>
                  <a:prstClr val="white">
                    <a:lumMod val="50000"/>
                  </a:prstClr>
                </a:solidFill>
                <a:latin typeface="Century Gothic" panose="020B0502020202020204" pitchFamily="34" charset="0"/>
              </a:rPr>
              <a:t>(3.5% del portafolio al cierre de marzo)</a:t>
            </a:r>
            <a:endParaRPr lang="es-MX" sz="2000" b="1" dirty="0">
              <a:latin typeface="Century Gothic" panose="020B0502020202020204" pitchFamily="34" charset="0"/>
            </a:endParaRPr>
          </a:p>
        </p:txBody>
      </p:sp>
      <p:sp>
        <p:nvSpPr>
          <p:cNvPr id="6" name="Marcador de contenido 2"/>
          <p:cNvSpPr>
            <a:spLocks noGrp="1"/>
          </p:cNvSpPr>
          <p:nvPr>
            <p:ph idx="1"/>
          </p:nvPr>
        </p:nvSpPr>
        <p:spPr>
          <a:xfrm>
            <a:off x="457200" y="1196752"/>
            <a:ext cx="8229600" cy="5616624"/>
          </a:xfrm>
        </p:spPr>
        <p:txBody>
          <a:bodyPr>
            <a:normAutofit/>
          </a:bodyPr>
          <a:lstStyle/>
          <a:p>
            <a:pPr marL="0" indent="0">
              <a:buClr>
                <a:srgbClr val="C00000"/>
              </a:buClr>
              <a:buNone/>
            </a:pPr>
            <a:r>
              <a:rPr lang="es-419" sz="1400" dirty="0">
                <a:latin typeface="Century Gothic" panose="020B0502020202020204" pitchFamily="34" charset="0"/>
              </a:rPr>
              <a:t>Al cierre de marzo de 2018 se han vendido, o amortizado 43 instrumentos con un valor de $7,616 millones de pesos.</a:t>
            </a:r>
          </a:p>
          <a:p>
            <a:pPr marL="0" indent="0">
              <a:buClr>
                <a:srgbClr val="C00000"/>
              </a:buClr>
              <a:buNone/>
            </a:pPr>
            <a:br>
              <a:rPr lang="es-419" sz="1400" dirty="0">
                <a:latin typeface="Century Gothic" panose="020B0502020202020204" pitchFamily="34" charset="0"/>
              </a:rPr>
            </a:br>
            <a:br>
              <a:rPr lang="es-419" sz="1400" dirty="0">
                <a:latin typeface="Century Gothic" panose="020B0502020202020204" pitchFamily="34" charset="0"/>
              </a:rPr>
            </a:br>
            <a:endParaRPr lang="es-419" sz="1400" dirty="0">
              <a:latin typeface="Century Gothic" panose="020B0502020202020204" pitchFamily="34" charset="0"/>
            </a:endParaRPr>
          </a:p>
          <a:p>
            <a:pPr marL="0" indent="0" algn="just">
              <a:buClr>
                <a:srgbClr val="C00000"/>
              </a:buClr>
              <a:buNone/>
            </a:pPr>
            <a:endParaRPr lang="es-MX" sz="1600" dirty="0">
              <a:latin typeface="Century Gothic" panose="020B0502020202020204" pitchFamily="34" charset="0"/>
            </a:endParaRPr>
          </a:p>
        </p:txBody>
      </p:sp>
      <p:sp>
        <p:nvSpPr>
          <p:cNvPr id="11" name="CuadroTexto 10"/>
          <p:cNvSpPr txBox="1"/>
          <p:nvPr/>
        </p:nvSpPr>
        <p:spPr>
          <a:xfrm>
            <a:off x="469922" y="6606059"/>
            <a:ext cx="1616148" cy="230832"/>
          </a:xfrm>
          <a:prstGeom prst="rect">
            <a:avLst/>
          </a:prstGeom>
          <a:noFill/>
        </p:spPr>
        <p:txBody>
          <a:bodyPr wrap="none" rtlCol="0">
            <a:spAutoFit/>
          </a:bodyPr>
          <a:lstStyle/>
          <a:p>
            <a:r>
              <a:rPr lang="es-419" sz="900" dirty="0"/>
              <a:t>*Montos en millones de pesos</a:t>
            </a:r>
            <a:endParaRPr lang="es-MX" sz="900" dirty="0"/>
          </a:p>
        </p:txBody>
      </p:sp>
      <p:pic>
        <p:nvPicPr>
          <p:cNvPr id="2" name="Imagen 1">
            <a:extLst>
              <a:ext uri="{FF2B5EF4-FFF2-40B4-BE49-F238E27FC236}">
                <a16:creationId xmlns:a16="http://schemas.microsoft.com/office/drawing/2014/main" id="{F59CEFF8-2D6F-49F8-B40D-C4CAF0BD3BF8}"/>
              </a:ext>
            </a:extLst>
          </p:cNvPr>
          <p:cNvPicPr>
            <a:picLocks noChangeAspect="1"/>
          </p:cNvPicPr>
          <p:nvPr/>
        </p:nvPicPr>
        <p:blipFill>
          <a:blip r:embed="rId2"/>
          <a:stretch>
            <a:fillRect/>
          </a:stretch>
        </p:blipFill>
        <p:spPr>
          <a:xfrm>
            <a:off x="481920" y="1940605"/>
            <a:ext cx="8204880" cy="4146416"/>
          </a:xfrm>
          <a:prstGeom prst="rect">
            <a:avLst/>
          </a:prstGeom>
        </p:spPr>
      </p:pic>
    </p:spTree>
    <p:extLst>
      <p:ext uri="{BB962C8B-B14F-4D97-AF65-F5344CB8AC3E}">
        <p14:creationId xmlns:p14="http://schemas.microsoft.com/office/powerpoint/2010/main" val="17676036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p:txBody>
          <a:bodyPr/>
          <a:lstStyle/>
          <a:p>
            <a:r>
              <a:rPr lang="es-MX" sz="2000" b="1" dirty="0">
                <a:latin typeface="Century Gothic" panose="020B0502020202020204" pitchFamily="34" charset="0"/>
              </a:rPr>
              <a:t>Fibras FANVIT </a:t>
            </a:r>
            <a:br>
              <a:rPr lang="es-MX" sz="2000" b="1" dirty="0">
                <a:latin typeface="Century Gothic" panose="020B0502020202020204" pitchFamily="34" charset="0"/>
              </a:rPr>
            </a:br>
            <a:r>
              <a:rPr lang="es-MX" sz="1600" b="1" dirty="0">
                <a:solidFill>
                  <a:schemeClr val="bg1">
                    <a:lumMod val="50000"/>
                  </a:schemeClr>
                </a:solidFill>
                <a:latin typeface="Century Gothic" panose="020B0502020202020204" pitchFamily="34" charset="0"/>
              </a:rPr>
              <a:t>(2.7% del portafolio al cierre de marzo)</a:t>
            </a:r>
          </a:p>
        </p:txBody>
      </p:sp>
      <p:sp>
        <p:nvSpPr>
          <p:cNvPr id="2" name="1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24</a:t>
            </a:fld>
            <a:endParaRPr lang="es-ES" altLang="es-MX" dirty="0">
              <a:latin typeface="Century Gothic" panose="020B0502020202020204" pitchFamily="34" charset="0"/>
            </a:endParaRPr>
          </a:p>
        </p:txBody>
      </p:sp>
      <p:sp>
        <p:nvSpPr>
          <p:cNvPr id="6" name="1 Título"/>
          <p:cNvSpPr txBox="1">
            <a:spLocks/>
          </p:cNvSpPr>
          <p:nvPr/>
        </p:nvSpPr>
        <p:spPr bwMode="auto">
          <a:xfrm>
            <a:off x="457200" y="6529435"/>
            <a:ext cx="7407462"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00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Gerencia Sr. de Coordinación de Inversiones del Infonavit </a:t>
            </a:r>
            <a:r>
              <a:rPr lang="es-ES" sz="1000" dirty="0">
                <a:solidFill>
                  <a:schemeClr val="tx1"/>
                </a:solidFill>
                <a:latin typeface="Century Gothic" panose="020B0502020202020204" pitchFamily="34" charset="0"/>
              </a:rPr>
              <a:t> con datos al 28 de marzo de 2018.</a:t>
            </a:r>
            <a:endParaRPr lang="es-MX" sz="1000" dirty="0">
              <a:solidFill>
                <a:schemeClr val="tx1"/>
              </a:solidFill>
              <a:latin typeface="Century Gothic" panose="020B0502020202020204" pitchFamily="34" charset="0"/>
            </a:endParaRPr>
          </a:p>
        </p:txBody>
      </p:sp>
      <p:sp>
        <p:nvSpPr>
          <p:cNvPr id="8" name="CuadroTexto 7">
            <a:extLst>
              <a:ext uri="{FF2B5EF4-FFF2-40B4-BE49-F238E27FC236}">
                <a16:creationId xmlns:a16="http://schemas.microsoft.com/office/drawing/2014/main" id="{619EE4C3-B9FC-4E2C-B3B9-32C327D5B321}"/>
              </a:ext>
            </a:extLst>
          </p:cNvPr>
          <p:cNvSpPr txBox="1"/>
          <p:nvPr/>
        </p:nvSpPr>
        <p:spPr>
          <a:xfrm>
            <a:off x="230931" y="4348214"/>
            <a:ext cx="8682138" cy="2339102"/>
          </a:xfrm>
          <a:prstGeom prst="rect">
            <a:avLst/>
          </a:prstGeom>
          <a:noFill/>
        </p:spPr>
        <p:txBody>
          <a:bodyPr wrap="square" rtlCol="0">
            <a:spAutoFit/>
          </a:bodyPr>
          <a:lstStyle/>
          <a:p>
            <a:pPr marL="285750" indent="-285750" algn="just">
              <a:lnSpc>
                <a:spcPct val="150000"/>
              </a:lnSpc>
              <a:spcBef>
                <a:spcPts val="600"/>
              </a:spcBef>
              <a:spcAft>
                <a:spcPts val="600"/>
              </a:spcAft>
              <a:buClr>
                <a:srgbClr val="C00000"/>
              </a:buClr>
              <a:buFont typeface="Arial" panose="020B0604020202020204" pitchFamily="34" charset="0"/>
              <a:buChar char="•"/>
            </a:pPr>
            <a:r>
              <a:rPr lang="es-MX" sz="1200" dirty="0">
                <a:latin typeface="Century Gothic" panose="020B0502020202020204" pitchFamily="34" charset="0"/>
              </a:rPr>
              <a:t>El portafolio de FIBRAS presenta una exposición de 2.7% del Activo Neto, distribuido en seis instrumentos. La mayor concentración esta en Terra13 con un monto de $1,187 mdp (0.9% del Activo Neto y 34% de la exposición a este activo), en tanto la Fibra de menor exposición es FibraHD con $3 mdp.</a:t>
            </a:r>
          </a:p>
          <a:p>
            <a:pPr marL="285750" lvl="0" indent="-285750" algn="just">
              <a:lnSpc>
                <a:spcPct val="150000"/>
              </a:lnSpc>
              <a:spcBef>
                <a:spcPts val="600"/>
              </a:spcBef>
              <a:spcAft>
                <a:spcPts val="600"/>
              </a:spcAft>
              <a:buClr>
                <a:srgbClr val="C00000"/>
              </a:buClr>
              <a:buFont typeface="Arial" panose="020B0604020202020204" pitchFamily="34" charset="0"/>
              <a:buChar char="•"/>
            </a:pPr>
            <a:r>
              <a:rPr lang="es-MX" sz="1200" dirty="0">
                <a:latin typeface="Century Gothic" panose="020B0502020202020204" pitchFamily="34" charset="0"/>
              </a:rPr>
              <a:t>El portafolio tiene más exposición al </a:t>
            </a:r>
            <a:r>
              <a:rPr lang="es-MX" sz="1200" b="1" dirty="0">
                <a:latin typeface="Century Gothic" panose="020B0502020202020204" pitchFamily="34" charset="0"/>
              </a:rPr>
              <a:t>sector industrial </a:t>
            </a:r>
            <a:r>
              <a:rPr lang="es-MX" sz="1200" dirty="0">
                <a:latin typeface="Century Gothic" panose="020B0502020202020204" pitchFamily="34" charset="0"/>
              </a:rPr>
              <a:t>a pesar de la turbulencia reciente por la incertidumbre de la renegociación del TLC. Esta mayor exposición se debe a que, dado que sus ingresos están denominados mayoritariamente en dólares, son más capaces de mantener sus márgenes y dividendos atractivos.    </a:t>
            </a:r>
          </a:p>
          <a:p>
            <a:pPr marL="285750" indent="-285750" algn="just">
              <a:lnSpc>
                <a:spcPct val="150000"/>
              </a:lnSpc>
              <a:spcBef>
                <a:spcPts val="600"/>
              </a:spcBef>
              <a:spcAft>
                <a:spcPts val="600"/>
              </a:spcAft>
              <a:buClr>
                <a:srgbClr val="C00000"/>
              </a:buClr>
              <a:buFont typeface="Arial" panose="020B0604020202020204" pitchFamily="34" charset="0"/>
              <a:buChar char="•"/>
            </a:pPr>
            <a:endParaRPr lang="es-MX" sz="1200" dirty="0">
              <a:latin typeface="Century Gothic" panose="020B0502020202020204" pitchFamily="34" charset="0"/>
            </a:endParaRPr>
          </a:p>
        </p:txBody>
      </p:sp>
      <p:sp>
        <p:nvSpPr>
          <p:cNvPr id="12" name="1 Título">
            <a:extLst>
              <a:ext uri="{FF2B5EF4-FFF2-40B4-BE49-F238E27FC236}">
                <a16:creationId xmlns:a16="http://schemas.microsoft.com/office/drawing/2014/main" id="{85A487CE-2397-44A1-ABA5-42860F5BD4D6}"/>
              </a:ext>
            </a:extLst>
          </p:cNvPr>
          <p:cNvSpPr txBox="1">
            <a:spLocks/>
          </p:cNvSpPr>
          <p:nvPr/>
        </p:nvSpPr>
        <p:spPr bwMode="auto">
          <a:xfrm>
            <a:off x="457200" y="6311547"/>
            <a:ext cx="7407462"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75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MX" sz="900" dirty="0">
                <a:solidFill>
                  <a:schemeClr val="tx1"/>
                </a:solidFill>
                <a:latin typeface="Century Gothic" panose="020B0502020202020204" pitchFamily="34" charset="0"/>
              </a:rPr>
              <a:t>* Catalogado como Fibra de acuerdo a la clasificación de Riesgos</a:t>
            </a:r>
            <a:r>
              <a:rPr lang="es-MX" sz="1000" dirty="0">
                <a:solidFill>
                  <a:schemeClr val="tx1"/>
                </a:solidFill>
                <a:latin typeface="Century Gothic" panose="020B0502020202020204" pitchFamily="34" charset="0"/>
              </a:rPr>
              <a:t>.</a:t>
            </a:r>
          </a:p>
        </p:txBody>
      </p:sp>
      <p:graphicFrame>
        <p:nvGraphicFramePr>
          <p:cNvPr id="10" name="Tabla 9">
            <a:extLst>
              <a:ext uri="{FF2B5EF4-FFF2-40B4-BE49-F238E27FC236}">
                <a16:creationId xmlns:a16="http://schemas.microsoft.com/office/drawing/2014/main" id="{3CE7F8FE-FE66-4824-90BD-D41DDBE4AAF9}"/>
              </a:ext>
            </a:extLst>
          </p:cNvPr>
          <p:cNvGraphicFramePr>
            <a:graphicFrameLocks noGrp="1"/>
          </p:cNvGraphicFramePr>
          <p:nvPr>
            <p:extLst>
              <p:ext uri="{D42A27DB-BD31-4B8C-83A1-F6EECF244321}">
                <p14:modId xmlns:p14="http://schemas.microsoft.com/office/powerpoint/2010/main" val="2566212902"/>
              </p:ext>
            </p:extLst>
          </p:nvPr>
        </p:nvGraphicFramePr>
        <p:xfrm>
          <a:off x="1187624" y="980728"/>
          <a:ext cx="7226300" cy="3295650"/>
        </p:xfrm>
        <a:graphic>
          <a:graphicData uri="http://schemas.openxmlformats.org/drawingml/2006/table">
            <a:tbl>
              <a:tblPr/>
              <a:tblGrid>
                <a:gridCol w="1431896">
                  <a:extLst>
                    <a:ext uri="{9D8B030D-6E8A-4147-A177-3AD203B41FA5}">
                      <a16:colId xmlns:a16="http://schemas.microsoft.com/office/drawing/2014/main" val="1908183741"/>
                    </a:ext>
                  </a:extLst>
                </a:gridCol>
                <a:gridCol w="1221884">
                  <a:extLst>
                    <a:ext uri="{9D8B030D-6E8A-4147-A177-3AD203B41FA5}">
                      <a16:colId xmlns:a16="http://schemas.microsoft.com/office/drawing/2014/main" val="2555832968"/>
                    </a:ext>
                  </a:extLst>
                </a:gridCol>
                <a:gridCol w="1126425">
                  <a:extLst>
                    <a:ext uri="{9D8B030D-6E8A-4147-A177-3AD203B41FA5}">
                      <a16:colId xmlns:a16="http://schemas.microsoft.com/office/drawing/2014/main" val="2918326963"/>
                    </a:ext>
                  </a:extLst>
                </a:gridCol>
                <a:gridCol w="840045">
                  <a:extLst>
                    <a:ext uri="{9D8B030D-6E8A-4147-A177-3AD203B41FA5}">
                      <a16:colId xmlns:a16="http://schemas.microsoft.com/office/drawing/2014/main" val="3459532235"/>
                    </a:ext>
                  </a:extLst>
                </a:gridCol>
                <a:gridCol w="792316">
                  <a:extLst>
                    <a:ext uri="{9D8B030D-6E8A-4147-A177-3AD203B41FA5}">
                      <a16:colId xmlns:a16="http://schemas.microsoft.com/office/drawing/2014/main" val="3180444865"/>
                    </a:ext>
                  </a:extLst>
                </a:gridCol>
                <a:gridCol w="973689">
                  <a:extLst>
                    <a:ext uri="{9D8B030D-6E8A-4147-A177-3AD203B41FA5}">
                      <a16:colId xmlns:a16="http://schemas.microsoft.com/office/drawing/2014/main" val="2265205101"/>
                    </a:ext>
                  </a:extLst>
                </a:gridCol>
                <a:gridCol w="840045">
                  <a:extLst>
                    <a:ext uri="{9D8B030D-6E8A-4147-A177-3AD203B41FA5}">
                      <a16:colId xmlns:a16="http://schemas.microsoft.com/office/drawing/2014/main" val="2425412383"/>
                    </a:ext>
                  </a:extLst>
                </a:gridCol>
              </a:tblGrid>
              <a:tr h="238125">
                <a:tc gridSpan="7">
                  <a:txBody>
                    <a:bodyPr/>
                    <a:lstStyle/>
                    <a:p>
                      <a:pPr algn="ctr" fontAlgn="ctr"/>
                      <a:r>
                        <a:rPr lang="es-MX" sz="1000" b="1" i="0" u="none" strike="noStrike" dirty="0">
                          <a:solidFill>
                            <a:srgbClr val="1F4E78"/>
                          </a:solidFill>
                          <a:effectLst/>
                          <a:latin typeface="Century Gothic" panose="020B0502020202020204" pitchFamily="34" charset="0"/>
                        </a:rPr>
                        <a:t>FIBRAS</a:t>
                      </a:r>
                    </a:p>
                  </a:txBody>
                  <a:tcPr marL="9525" marR="9525" marT="952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A6A6A6"/>
                    </a:solidFill>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536973316"/>
                  </a:ext>
                </a:extLst>
              </a:tr>
              <a:tr h="342900">
                <a:tc>
                  <a:txBody>
                    <a:bodyPr/>
                    <a:lstStyle/>
                    <a:p>
                      <a:pPr algn="ctr" fontAlgn="ctr"/>
                      <a:r>
                        <a:rPr lang="es-MX" sz="1000" b="1" i="0" u="none" strike="noStrike">
                          <a:solidFill>
                            <a:srgbClr val="1F4E78"/>
                          </a:solidFill>
                          <a:effectLst/>
                          <a:latin typeface="Century Gothic" panose="020B0502020202020204" pitchFamily="34" charset="0"/>
                        </a:rPr>
                        <a:t>Instrumento</a:t>
                      </a:r>
                    </a:p>
                  </a:txBody>
                  <a:tcPr marL="9525" marR="9525" marT="9525"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1000" b="1" i="0" u="none" strike="noStrike">
                          <a:solidFill>
                            <a:srgbClr val="1F4E78"/>
                          </a:solidFill>
                          <a:effectLst/>
                          <a:latin typeface="Century Gothic" panose="020B0502020202020204" pitchFamily="34" charset="0"/>
                        </a:rPr>
                        <a:t>Subyacente</a:t>
                      </a:r>
                    </a:p>
                  </a:txBody>
                  <a:tcPr marL="9525" marR="9525" marT="9525" marB="0" anchor="ctr">
                    <a:lnL>
                      <a:noFill/>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1000" b="1" i="0" u="none" strike="noStrike" dirty="0">
                          <a:solidFill>
                            <a:srgbClr val="1F4E78"/>
                          </a:solidFill>
                          <a:effectLst/>
                          <a:latin typeface="Century Gothic" panose="020B0502020202020204" pitchFamily="34" charset="0"/>
                        </a:rPr>
                        <a:t>Monto (</a:t>
                      </a:r>
                      <a:r>
                        <a:rPr lang="es-MX" sz="1000" b="1" i="0" u="none" strike="noStrike" dirty="0" err="1">
                          <a:solidFill>
                            <a:srgbClr val="1F4E78"/>
                          </a:solidFill>
                          <a:effectLst/>
                          <a:latin typeface="Century Gothic" panose="020B0502020202020204" pitchFamily="34" charset="0"/>
                        </a:rPr>
                        <a:t>mdp</a:t>
                      </a:r>
                      <a:r>
                        <a:rPr lang="es-MX" sz="1000" b="1" i="0" u="none" strike="noStrike" dirty="0">
                          <a:solidFill>
                            <a:srgbClr val="1F4E78"/>
                          </a:solidFill>
                          <a:effectLst/>
                          <a:latin typeface="Century Gothic" panose="020B0502020202020204" pitchFamily="34" charset="0"/>
                        </a:rPr>
                        <a:t>)</a:t>
                      </a:r>
                    </a:p>
                  </a:txBody>
                  <a:tcPr marL="9525" marR="9525" marT="9525" marB="0" anchor="ctr">
                    <a:lnL>
                      <a:noFill/>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1000" b="1" i="0" u="none" strike="noStrike">
                          <a:solidFill>
                            <a:srgbClr val="1F4E78"/>
                          </a:solidFill>
                          <a:effectLst/>
                          <a:latin typeface="Century Gothic" panose="020B0502020202020204" pitchFamily="34" charset="0"/>
                        </a:rPr>
                        <a:t>% Portafolio</a:t>
                      </a:r>
                    </a:p>
                  </a:txBody>
                  <a:tcPr marL="9525" marR="9525" marT="9525"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1000" b="1" i="0" u="none" strike="noStrike">
                          <a:solidFill>
                            <a:srgbClr val="1F4E78"/>
                          </a:solidFill>
                          <a:effectLst/>
                          <a:latin typeface="Century Gothic" panose="020B0502020202020204" pitchFamily="34" charset="0"/>
                        </a:rPr>
                        <a:t>Costo Prom Unit. Adq.</a:t>
                      </a:r>
                    </a:p>
                  </a:txBody>
                  <a:tcPr marL="9525" marR="9525" marT="9525"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1000" b="1" i="0" u="none" strike="noStrike">
                          <a:solidFill>
                            <a:srgbClr val="1F4E78"/>
                          </a:solidFill>
                          <a:effectLst/>
                          <a:latin typeface="Century Gothic" panose="020B0502020202020204" pitchFamily="34" charset="0"/>
                        </a:rPr>
                        <a:t>Valor Actual</a:t>
                      </a:r>
                    </a:p>
                  </a:txBody>
                  <a:tcPr marL="9525" marR="9525" marT="9525" marB="0" anchor="ctr">
                    <a:lnL>
                      <a:noFill/>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1000" b="1" i="0" u="none" strike="noStrike">
                          <a:solidFill>
                            <a:srgbClr val="1F4E78"/>
                          </a:solidFill>
                          <a:effectLst/>
                          <a:latin typeface="Century Gothic" panose="020B0502020202020204" pitchFamily="34" charset="0"/>
                        </a:rPr>
                        <a:t>Rendimiento</a:t>
                      </a:r>
                    </a:p>
                  </a:txBody>
                  <a:tcPr marL="9525" marR="9525" marT="9525"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extLst>
                  <a:ext uri="{0D108BD9-81ED-4DB2-BD59-A6C34878D82A}">
                    <a16:rowId xmlns:a16="http://schemas.microsoft.com/office/drawing/2014/main" val="1059138907"/>
                  </a:ext>
                </a:extLst>
              </a:tr>
              <a:tr h="219075">
                <a:tc>
                  <a:txBody>
                    <a:bodyPr/>
                    <a:lstStyle/>
                    <a:p>
                      <a:pPr algn="ctr" fontAlgn="b"/>
                      <a:r>
                        <a:rPr lang="es-MX" sz="1100" b="0" i="0" u="none" strike="noStrike">
                          <a:solidFill>
                            <a:srgbClr val="1F4E78"/>
                          </a:solidFill>
                          <a:effectLst/>
                          <a:latin typeface="Century Gothic" panose="020B0502020202020204" pitchFamily="34" charset="0"/>
                        </a:rPr>
                        <a:t>CF_FIBRAMQ_12</a:t>
                      </a:r>
                    </a:p>
                  </a:txBody>
                  <a:tcPr marL="9525" marR="9525" marT="9525" marB="0" anchor="b">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b"/>
                      <a:r>
                        <a:rPr lang="es-MX" sz="1100" b="0" i="0" u="none" strike="noStrike">
                          <a:solidFill>
                            <a:srgbClr val="1F4E78"/>
                          </a:solidFill>
                          <a:effectLst/>
                          <a:latin typeface="Century Gothic" panose="020B0502020202020204" pitchFamily="34" charset="0"/>
                        </a:rPr>
                        <a:t>FIBRA</a:t>
                      </a:r>
                    </a:p>
                  </a:txBody>
                  <a:tcPr marL="9525" marR="9525" marT="9525" marB="0" anchor="b">
                    <a:lnL>
                      <a:noFill/>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1000" b="0" i="0" u="none" strike="noStrike">
                          <a:solidFill>
                            <a:srgbClr val="1F4E78"/>
                          </a:solidFill>
                          <a:effectLst/>
                          <a:latin typeface="Century Gothic" panose="020B0502020202020204" pitchFamily="34" charset="0"/>
                        </a:rPr>
                        <a:t>546</a:t>
                      </a:r>
                    </a:p>
                  </a:txBody>
                  <a:tcPr marL="9525" marR="9525" marT="9525" marB="0" anchor="ctr">
                    <a:lnL>
                      <a:noFill/>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1000" b="0" i="0" u="none" strike="noStrike">
                          <a:solidFill>
                            <a:srgbClr val="1F4E78"/>
                          </a:solidFill>
                          <a:effectLst/>
                          <a:latin typeface="Century Gothic" panose="020B0502020202020204" pitchFamily="34" charset="0"/>
                        </a:rPr>
                        <a:t>0.4%</a:t>
                      </a:r>
                    </a:p>
                  </a:txBody>
                  <a:tcPr marL="9525" marR="9525" marT="9525"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1000" b="0" i="0" u="none" strike="noStrike">
                          <a:solidFill>
                            <a:srgbClr val="1F4E78"/>
                          </a:solidFill>
                          <a:effectLst/>
                          <a:latin typeface="Century Gothic" panose="020B0502020202020204" pitchFamily="34" charset="0"/>
                        </a:rPr>
                        <a:t>20.4</a:t>
                      </a:r>
                    </a:p>
                  </a:txBody>
                  <a:tcPr marL="9525" marR="9525" marT="9525"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1000" b="0" i="0" u="none" strike="noStrike">
                          <a:solidFill>
                            <a:srgbClr val="1F4E78"/>
                          </a:solidFill>
                          <a:effectLst/>
                          <a:latin typeface="Century Gothic" panose="020B0502020202020204" pitchFamily="34" charset="0"/>
                        </a:rPr>
                        <a:t>20.4</a:t>
                      </a:r>
                    </a:p>
                  </a:txBody>
                  <a:tcPr marL="9525" marR="9525" marT="9525" marB="0" anchor="ctr">
                    <a:lnL>
                      <a:noFill/>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1000" b="0" i="0" u="none" strike="noStrike">
                          <a:solidFill>
                            <a:srgbClr val="1F4E78"/>
                          </a:solidFill>
                          <a:effectLst/>
                          <a:latin typeface="Century Gothic" panose="020B0502020202020204" pitchFamily="34" charset="0"/>
                        </a:rPr>
                        <a:t>0.2%</a:t>
                      </a:r>
                    </a:p>
                  </a:txBody>
                  <a:tcPr marL="9525" marR="9525" marT="9525"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1582496532"/>
                  </a:ext>
                </a:extLst>
              </a:tr>
              <a:tr h="209550">
                <a:tc>
                  <a:txBody>
                    <a:bodyPr/>
                    <a:lstStyle/>
                    <a:p>
                      <a:pPr algn="ctr" fontAlgn="b"/>
                      <a:r>
                        <a:rPr lang="es-MX" sz="1100" b="0" i="0" u="none" strike="noStrike">
                          <a:solidFill>
                            <a:srgbClr val="1F4E78"/>
                          </a:solidFill>
                          <a:effectLst/>
                          <a:latin typeface="Century Gothic" panose="020B0502020202020204" pitchFamily="34" charset="0"/>
                        </a:rPr>
                        <a:t>CF_FIBRAPL_14</a:t>
                      </a:r>
                    </a:p>
                  </a:txBody>
                  <a:tcPr marL="9525" marR="9525" marT="9525" marB="0" anchor="b">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b"/>
                      <a:r>
                        <a:rPr lang="es-MX" sz="1100" b="0" i="0" u="none" strike="noStrike">
                          <a:solidFill>
                            <a:srgbClr val="1F4E78"/>
                          </a:solidFill>
                          <a:effectLst/>
                          <a:latin typeface="Century Gothic" panose="020B0502020202020204" pitchFamily="34" charset="0"/>
                        </a:rPr>
                        <a:t>FIBRA</a:t>
                      </a:r>
                    </a:p>
                  </a:txBody>
                  <a:tcPr marL="9525" marR="9525" marT="9525" marB="0" anchor="b">
                    <a:lnL>
                      <a:noFill/>
                    </a:lnL>
                    <a:lnR>
                      <a:noFill/>
                    </a:lnR>
                    <a:lnT>
                      <a:noFill/>
                    </a:lnT>
                    <a:lnB>
                      <a:noFill/>
                    </a:lnB>
                    <a:solidFill>
                      <a:srgbClr val="D9D9D9"/>
                    </a:solidFill>
                  </a:tcPr>
                </a:tc>
                <a:tc>
                  <a:txBody>
                    <a:bodyPr/>
                    <a:lstStyle/>
                    <a:p>
                      <a:pPr algn="ctr" fontAlgn="ctr"/>
                      <a:r>
                        <a:rPr lang="es-MX" sz="1000" b="0" i="0" u="none" strike="noStrike">
                          <a:solidFill>
                            <a:srgbClr val="1F4E78"/>
                          </a:solidFill>
                          <a:effectLst/>
                          <a:latin typeface="Century Gothic" panose="020B0502020202020204" pitchFamily="34" charset="0"/>
                        </a:rPr>
                        <a:t>401</a:t>
                      </a:r>
                    </a:p>
                  </a:txBody>
                  <a:tcPr marL="9525" marR="9525" marT="9525" marB="0" anchor="ctr">
                    <a:lnL>
                      <a:noFill/>
                    </a:lnL>
                    <a:lnR>
                      <a:noFill/>
                    </a:lnR>
                    <a:lnT>
                      <a:noFill/>
                    </a:lnT>
                    <a:lnB>
                      <a:noFill/>
                    </a:lnB>
                    <a:solidFill>
                      <a:srgbClr val="D9D9D9"/>
                    </a:solidFill>
                  </a:tcPr>
                </a:tc>
                <a:tc>
                  <a:txBody>
                    <a:bodyPr/>
                    <a:lstStyle/>
                    <a:p>
                      <a:pPr algn="ctr" fontAlgn="ctr"/>
                      <a:r>
                        <a:rPr lang="es-MX" sz="1000" b="0" i="0" u="none" strike="noStrike">
                          <a:solidFill>
                            <a:srgbClr val="1F4E78"/>
                          </a:solidFill>
                          <a:effectLst/>
                          <a:latin typeface="Century Gothic" panose="020B0502020202020204" pitchFamily="34" charset="0"/>
                        </a:rPr>
                        <a:t>0.3%</a:t>
                      </a:r>
                    </a:p>
                  </a:txBody>
                  <a:tcPr marL="9525" marR="9525" marT="9525"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1000" b="0" i="0" u="none" strike="noStrike">
                          <a:solidFill>
                            <a:srgbClr val="1F4E78"/>
                          </a:solidFill>
                          <a:effectLst/>
                          <a:latin typeface="Century Gothic" panose="020B0502020202020204" pitchFamily="34" charset="0"/>
                        </a:rPr>
                        <a:t>33.5</a:t>
                      </a:r>
                    </a:p>
                  </a:txBody>
                  <a:tcPr marL="9525" marR="9525" marT="9525"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1000" b="0" i="0" u="none" strike="noStrike">
                          <a:solidFill>
                            <a:srgbClr val="1F4E78"/>
                          </a:solidFill>
                          <a:effectLst/>
                          <a:latin typeface="Century Gothic" panose="020B0502020202020204" pitchFamily="34" charset="0"/>
                        </a:rPr>
                        <a:t>34.8</a:t>
                      </a:r>
                    </a:p>
                  </a:txBody>
                  <a:tcPr marL="9525" marR="9525" marT="9525" marB="0" anchor="ctr">
                    <a:lnL>
                      <a:noFill/>
                    </a:lnL>
                    <a:lnR>
                      <a:noFill/>
                    </a:lnR>
                    <a:lnT>
                      <a:noFill/>
                    </a:lnT>
                    <a:lnB>
                      <a:noFill/>
                    </a:lnB>
                    <a:solidFill>
                      <a:srgbClr val="D9D9D9"/>
                    </a:solidFill>
                  </a:tcPr>
                </a:tc>
                <a:tc>
                  <a:txBody>
                    <a:bodyPr/>
                    <a:lstStyle/>
                    <a:p>
                      <a:pPr algn="ctr" fontAlgn="ctr"/>
                      <a:r>
                        <a:rPr lang="es-MX" sz="1000" b="0" i="0" u="none" strike="noStrike">
                          <a:solidFill>
                            <a:srgbClr val="1F4E78"/>
                          </a:solidFill>
                          <a:effectLst/>
                          <a:latin typeface="Century Gothic" panose="020B0502020202020204" pitchFamily="34" charset="0"/>
                        </a:rPr>
                        <a:t>3.9%</a:t>
                      </a:r>
                    </a:p>
                  </a:txBody>
                  <a:tcPr marL="9525" marR="9525" marT="9525"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extLst>
                  <a:ext uri="{0D108BD9-81ED-4DB2-BD59-A6C34878D82A}">
                    <a16:rowId xmlns:a16="http://schemas.microsoft.com/office/drawing/2014/main" val="2312424679"/>
                  </a:ext>
                </a:extLst>
              </a:tr>
              <a:tr h="209550">
                <a:tc>
                  <a:txBody>
                    <a:bodyPr/>
                    <a:lstStyle/>
                    <a:p>
                      <a:pPr algn="ctr" fontAlgn="b"/>
                      <a:r>
                        <a:rPr lang="es-MX" sz="1100" b="0" i="0" u="none" strike="noStrike">
                          <a:solidFill>
                            <a:srgbClr val="1F4E78"/>
                          </a:solidFill>
                          <a:effectLst/>
                          <a:latin typeface="Century Gothic" panose="020B0502020202020204" pitchFamily="34" charset="0"/>
                        </a:rPr>
                        <a:t>CF_FUNO_11</a:t>
                      </a:r>
                    </a:p>
                  </a:txBody>
                  <a:tcPr marL="9525" marR="9525" marT="9525"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b"/>
                      <a:r>
                        <a:rPr lang="es-MX" sz="1100" b="0" i="0" u="none" strike="noStrike">
                          <a:solidFill>
                            <a:srgbClr val="1F4E78"/>
                          </a:solidFill>
                          <a:effectLst/>
                          <a:latin typeface="Century Gothic" panose="020B0502020202020204" pitchFamily="34" charset="0"/>
                        </a:rPr>
                        <a:t>FIBRA</a:t>
                      </a:r>
                    </a:p>
                  </a:txBody>
                  <a:tcPr marL="9525" marR="9525" marT="9525" marB="0" anchor="b">
                    <a:lnL>
                      <a:noFill/>
                    </a:lnL>
                    <a:lnR>
                      <a:noFill/>
                    </a:lnR>
                    <a:lnT>
                      <a:noFill/>
                    </a:lnT>
                    <a:lnB>
                      <a:noFill/>
                    </a:lnB>
                    <a:solidFill>
                      <a:srgbClr val="FFFFFF"/>
                    </a:solidFill>
                  </a:tcPr>
                </a:tc>
                <a:tc>
                  <a:txBody>
                    <a:bodyPr/>
                    <a:lstStyle/>
                    <a:p>
                      <a:pPr algn="ctr" fontAlgn="ctr"/>
                      <a:r>
                        <a:rPr lang="es-MX" sz="1000" b="0" i="0" u="none" strike="noStrike">
                          <a:solidFill>
                            <a:srgbClr val="1F4E78"/>
                          </a:solidFill>
                          <a:effectLst/>
                          <a:latin typeface="Century Gothic" panose="020B0502020202020204" pitchFamily="34" charset="0"/>
                        </a:rPr>
                        <a:t>727</a:t>
                      </a:r>
                    </a:p>
                  </a:txBody>
                  <a:tcPr marL="9525" marR="9525" marT="9525" marB="0" anchor="ctr">
                    <a:lnL>
                      <a:noFill/>
                    </a:lnL>
                    <a:lnR>
                      <a:noFill/>
                    </a:lnR>
                    <a:lnT>
                      <a:noFill/>
                    </a:lnT>
                    <a:lnB>
                      <a:noFill/>
                    </a:lnB>
                    <a:solidFill>
                      <a:srgbClr val="FFFFFF"/>
                    </a:solidFill>
                  </a:tcPr>
                </a:tc>
                <a:tc>
                  <a:txBody>
                    <a:bodyPr/>
                    <a:lstStyle/>
                    <a:p>
                      <a:pPr algn="ctr" fontAlgn="ctr"/>
                      <a:r>
                        <a:rPr lang="es-MX" sz="1000" b="0" i="0" u="none" strike="noStrike" dirty="0">
                          <a:solidFill>
                            <a:srgbClr val="1F4E78"/>
                          </a:solidFill>
                          <a:effectLst/>
                          <a:latin typeface="Century Gothic" panose="020B0502020202020204" pitchFamily="34" charset="0"/>
                        </a:rPr>
                        <a:t>0.6%</a:t>
                      </a:r>
                    </a:p>
                  </a:txBody>
                  <a:tcPr marL="9525" marR="9525" marT="9525"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1000" b="0" i="0" u="none" strike="noStrike">
                          <a:solidFill>
                            <a:srgbClr val="1F4E78"/>
                          </a:solidFill>
                          <a:effectLst/>
                          <a:latin typeface="Century Gothic" panose="020B0502020202020204" pitchFamily="34" charset="0"/>
                        </a:rPr>
                        <a:t>28.6</a:t>
                      </a:r>
                    </a:p>
                  </a:txBody>
                  <a:tcPr marL="9525" marR="9525" marT="9525"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1000" b="0" i="0" u="none" strike="noStrike">
                          <a:solidFill>
                            <a:srgbClr val="1F4E78"/>
                          </a:solidFill>
                          <a:effectLst/>
                          <a:latin typeface="Century Gothic" panose="020B0502020202020204" pitchFamily="34" charset="0"/>
                        </a:rPr>
                        <a:t>27.4</a:t>
                      </a:r>
                    </a:p>
                  </a:txBody>
                  <a:tcPr marL="9525" marR="9525" marT="9525" marB="0" anchor="ctr">
                    <a:lnL>
                      <a:noFill/>
                    </a:lnL>
                    <a:lnR>
                      <a:noFill/>
                    </a:lnR>
                    <a:lnT>
                      <a:noFill/>
                    </a:lnT>
                    <a:lnB>
                      <a:noFill/>
                    </a:lnB>
                    <a:solidFill>
                      <a:srgbClr val="FFFFFF"/>
                    </a:solidFill>
                  </a:tcPr>
                </a:tc>
                <a:tc>
                  <a:txBody>
                    <a:bodyPr/>
                    <a:lstStyle/>
                    <a:p>
                      <a:pPr algn="ctr" fontAlgn="ctr"/>
                      <a:r>
                        <a:rPr lang="es-MX" sz="1000" b="0" i="0" u="none" strike="noStrike">
                          <a:solidFill>
                            <a:srgbClr val="1F4E78"/>
                          </a:solidFill>
                          <a:effectLst/>
                          <a:latin typeface="Century Gothic" panose="020B0502020202020204" pitchFamily="34" charset="0"/>
                        </a:rPr>
                        <a:t>-4.4%</a:t>
                      </a:r>
                    </a:p>
                  </a:txBody>
                  <a:tcPr marL="9525" marR="9525" marT="9525"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3431887878"/>
                  </a:ext>
                </a:extLst>
              </a:tr>
              <a:tr h="209550">
                <a:tc>
                  <a:txBody>
                    <a:bodyPr/>
                    <a:lstStyle/>
                    <a:p>
                      <a:pPr algn="ctr" fontAlgn="b"/>
                      <a:r>
                        <a:rPr lang="es-MX" sz="1100" b="0" i="0" u="none" strike="noStrike">
                          <a:solidFill>
                            <a:srgbClr val="1F4E78"/>
                          </a:solidFill>
                          <a:effectLst/>
                          <a:latin typeface="Century Gothic" panose="020B0502020202020204" pitchFamily="34" charset="0"/>
                        </a:rPr>
                        <a:t>CF_TERRA_13</a:t>
                      </a:r>
                    </a:p>
                  </a:txBody>
                  <a:tcPr marL="9525" marR="9525" marT="9525" marB="0" anchor="b">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b"/>
                      <a:r>
                        <a:rPr lang="es-MX" sz="1100" b="0" i="0" u="none" strike="noStrike">
                          <a:solidFill>
                            <a:srgbClr val="1F4E78"/>
                          </a:solidFill>
                          <a:effectLst/>
                          <a:latin typeface="Century Gothic" panose="020B0502020202020204" pitchFamily="34" charset="0"/>
                        </a:rPr>
                        <a:t>FIBRA</a:t>
                      </a:r>
                    </a:p>
                  </a:txBody>
                  <a:tcPr marL="9525" marR="9525" marT="9525" marB="0" anchor="b">
                    <a:lnL>
                      <a:noFill/>
                    </a:lnL>
                    <a:lnR>
                      <a:noFill/>
                    </a:lnR>
                    <a:lnT>
                      <a:noFill/>
                    </a:lnT>
                    <a:lnB>
                      <a:noFill/>
                    </a:lnB>
                    <a:solidFill>
                      <a:srgbClr val="D9D9D9"/>
                    </a:solidFill>
                  </a:tcPr>
                </a:tc>
                <a:tc>
                  <a:txBody>
                    <a:bodyPr/>
                    <a:lstStyle/>
                    <a:p>
                      <a:pPr algn="ctr" fontAlgn="ctr"/>
                      <a:r>
                        <a:rPr lang="es-MX" sz="1000" b="0" i="0" u="none" strike="noStrike">
                          <a:solidFill>
                            <a:srgbClr val="1F4E78"/>
                          </a:solidFill>
                          <a:effectLst/>
                          <a:latin typeface="Century Gothic" panose="020B0502020202020204" pitchFamily="34" charset="0"/>
                        </a:rPr>
                        <a:t>1,187</a:t>
                      </a:r>
                    </a:p>
                  </a:txBody>
                  <a:tcPr marL="9525" marR="9525" marT="9525" marB="0" anchor="ctr">
                    <a:lnL>
                      <a:noFill/>
                    </a:lnL>
                    <a:lnR>
                      <a:noFill/>
                    </a:lnR>
                    <a:lnT>
                      <a:noFill/>
                    </a:lnT>
                    <a:lnB>
                      <a:noFill/>
                    </a:lnB>
                    <a:solidFill>
                      <a:srgbClr val="D9D9D9"/>
                    </a:solidFill>
                  </a:tcPr>
                </a:tc>
                <a:tc>
                  <a:txBody>
                    <a:bodyPr/>
                    <a:lstStyle/>
                    <a:p>
                      <a:pPr algn="ctr" fontAlgn="ctr"/>
                      <a:r>
                        <a:rPr lang="es-MX" sz="1000" b="0" i="0" u="none" strike="noStrike">
                          <a:solidFill>
                            <a:srgbClr val="1F4E78"/>
                          </a:solidFill>
                          <a:effectLst/>
                          <a:latin typeface="Century Gothic" panose="020B0502020202020204" pitchFamily="34" charset="0"/>
                        </a:rPr>
                        <a:t>0.9%</a:t>
                      </a:r>
                    </a:p>
                  </a:txBody>
                  <a:tcPr marL="9525" marR="9525" marT="9525"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1000" b="0" i="0" u="none" strike="noStrike" dirty="0">
                          <a:solidFill>
                            <a:srgbClr val="1F4E78"/>
                          </a:solidFill>
                          <a:effectLst/>
                          <a:latin typeface="Century Gothic" panose="020B0502020202020204" pitchFamily="34" charset="0"/>
                        </a:rPr>
                        <a:t>29.3</a:t>
                      </a:r>
                    </a:p>
                  </a:txBody>
                  <a:tcPr marL="9525" marR="9525" marT="9525"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1000" b="0" i="0" u="none" strike="noStrike">
                          <a:solidFill>
                            <a:srgbClr val="1F4E78"/>
                          </a:solidFill>
                          <a:effectLst/>
                          <a:latin typeface="Century Gothic" panose="020B0502020202020204" pitchFamily="34" charset="0"/>
                        </a:rPr>
                        <a:t>30.2</a:t>
                      </a:r>
                    </a:p>
                  </a:txBody>
                  <a:tcPr marL="9525" marR="9525" marT="9525" marB="0" anchor="ctr">
                    <a:lnL>
                      <a:noFill/>
                    </a:lnL>
                    <a:lnR>
                      <a:noFill/>
                    </a:lnR>
                    <a:lnT>
                      <a:noFill/>
                    </a:lnT>
                    <a:lnB>
                      <a:noFill/>
                    </a:lnB>
                    <a:solidFill>
                      <a:srgbClr val="D9D9D9"/>
                    </a:solidFill>
                  </a:tcPr>
                </a:tc>
                <a:tc>
                  <a:txBody>
                    <a:bodyPr/>
                    <a:lstStyle/>
                    <a:p>
                      <a:pPr algn="ctr" fontAlgn="ctr"/>
                      <a:r>
                        <a:rPr lang="es-MX" sz="1000" b="0" i="0" u="none" strike="noStrike">
                          <a:solidFill>
                            <a:srgbClr val="1F4E78"/>
                          </a:solidFill>
                          <a:effectLst/>
                          <a:latin typeface="Century Gothic" panose="020B0502020202020204" pitchFamily="34" charset="0"/>
                        </a:rPr>
                        <a:t>3.1%</a:t>
                      </a:r>
                    </a:p>
                  </a:txBody>
                  <a:tcPr marL="9525" marR="9525" marT="9525"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extLst>
                  <a:ext uri="{0D108BD9-81ED-4DB2-BD59-A6C34878D82A}">
                    <a16:rowId xmlns:a16="http://schemas.microsoft.com/office/drawing/2014/main" val="1954408701"/>
                  </a:ext>
                </a:extLst>
              </a:tr>
              <a:tr h="209550">
                <a:tc>
                  <a:txBody>
                    <a:bodyPr/>
                    <a:lstStyle/>
                    <a:p>
                      <a:pPr algn="ctr" fontAlgn="b"/>
                      <a:r>
                        <a:rPr lang="es-MX" sz="1100" b="0" i="0" u="none" strike="noStrike">
                          <a:solidFill>
                            <a:srgbClr val="1F4E78"/>
                          </a:solidFill>
                          <a:effectLst/>
                          <a:latin typeface="Century Gothic" panose="020B0502020202020204" pitchFamily="34" charset="0"/>
                        </a:rPr>
                        <a:t>CF_FMTY_14</a:t>
                      </a:r>
                    </a:p>
                  </a:txBody>
                  <a:tcPr marL="9525" marR="9525" marT="9525"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b"/>
                      <a:r>
                        <a:rPr lang="es-MX" sz="1100" b="0" i="0" u="none" strike="noStrike">
                          <a:solidFill>
                            <a:srgbClr val="1F4E78"/>
                          </a:solidFill>
                          <a:effectLst/>
                          <a:latin typeface="Century Gothic" panose="020B0502020202020204" pitchFamily="34" charset="0"/>
                        </a:rPr>
                        <a:t>FIBRA</a:t>
                      </a:r>
                    </a:p>
                  </a:txBody>
                  <a:tcPr marL="9525" marR="9525" marT="9525" marB="0" anchor="b">
                    <a:lnL>
                      <a:noFill/>
                    </a:lnL>
                    <a:lnR>
                      <a:noFill/>
                    </a:lnR>
                    <a:lnT>
                      <a:noFill/>
                    </a:lnT>
                    <a:lnB>
                      <a:noFill/>
                    </a:lnB>
                    <a:solidFill>
                      <a:srgbClr val="FFFFFF"/>
                    </a:solidFill>
                  </a:tcPr>
                </a:tc>
                <a:tc>
                  <a:txBody>
                    <a:bodyPr/>
                    <a:lstStyle/>
                    <a:p>
                      <a:pPr algn="ctr" fontAlgn="ctr"/>
                      <a:r>
                        <a:rPr lang="es-MX" sz="1000" b="0" i="0" u="none" strike="noStrike">
                          <a:solidFill>
                            <a:srgbClr val="1F4E78"/>
                          </a:solidFill>
                          <a:effectLst/>
                          <a:latin typeface="Century Gothic" panose="020B0502020202020204" pitchFamily="34" charset="0"/>
                        </a:rPr>
                        <a:t>405</a:t>
                      </a:r>
                    </a:p>
                  </a:txBody>
                  <a:tcPr marL="9525" marR="9525" marT="9525" marB="0" anchor="ctr">
                    <a:lnL>
                      <a:noFill/>
                    </a:lnL>
                    <a:lnR>
                      <a:noFill/>
                    </a:lnR>
                    <a:lnT>
                      <a:noFill/>
                    </a:lnT>
                    <a:lnB>
                      <a:noFill/>
                    </a:lnB>
                    <a:solidFill>
                      <a:srgbClr val="FFFFFF"/>
                    </a:solidFill>
                  </a:tcPr>
                </a:tc>
                <a:tc>
                  <a:txBody>
                    <a:bodyPr/>
                    <a:lstStyle/>
                    <a:p>
                      <a:pPr algn="ctr" fontAlgn="ctr"/>
                      <a:r>
                        <a:rPr lang="es-MX" sz="1000" b="0" i="0" u="none" strike="noStrike">
                          <a:solidFill>
                            <a:srgbClr val="1F4E78"/>
                          </a:solidFill>
                          <a:effectLst/>
                          <a:latin typeface="Century Gothic" panose="020B0502020202020204" pitchFamily="34" charset="0"/>
                        </a:rPr>
                        <a:t>0.3%</a:t>
                      </a:r>
                    </a:p>
                  </a:txBody>
                  <a:tcPr marL="9525" marR="9525" marT="9525"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1000" b="0" i="0" u="none" strike="noStrike">
                          <a:solidFill>
                            <a:srgbClr val="1F4E78"/>
                          </a:solidFill>
                          <a:effectLst/>
                          <a:latin typeface="Century Gothic" panose="020B0502020202020204" pitchFamily="34" charset="0"/>
                        </a:rPr>
                        <a:t>12.3</a:t>
                      </a:r>
                    </a:p>
                  </a:txBody>
                  <a:tcPr marL="9525" marR="9525" marT="9525"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1000" b="0" i="0" u="none" strike="noStrike">
                          <a:solidFill>
                            <a:srgbClr val="1F4E78"/>
                          </a:solidFill>
                          <a:effectLst/>
                          <a:latin typeface="Century Gothic" panose="020B0502020202020204" pitchFamily="34" charset="0"/>
                        </a:rPr>
                        <a:t>12.3</a:t>
                      </a:r>
                    </a:p>
                  </a:txBody>
                  <a:tcPr marL="9525" marR="9525" marT="9525" marB="0" anchor="ctr">
                    <a:lnL>
                      <a:noFill/>
                    </a:lnL>
                    <a:lnR>
                      <a:noFill/>
                    </a:lnR>
                    <a:lnT>
                      <a:noFill/>
                    </a:lnT>
                    <a:lnB>
                      <a:noFill/>
                    </a:lnB>
                    <a:solidFill>
                      <a:srgbClr val="FFFFFF"/>
                    </a:solidFill>
                  </a:tcPr>
                </a:tc>
                <a:tc>
                  <a:txBody>
                    <a:bodyPr/>
                    <a:lstStyle/>
                    <a:p>
                      <a:pPr algn="ctr" fontAlgn="ctr"/>
                      <a:r>
                        <a:rPr lang="es-MX" sz="1000" b="0" i="0" u="none" strike="noStrike">
                          <a:solidFill>
                            <a:srgbClr val="1F4E78"/>
                          </a:solidFill>
                          <a:effectLst/>
                          <a:latin typeface="Century Gothic" panose="020B0502020202020204" pitchFamily="34" charset="0"/>
                        </a:rPr>
                        <a:t>-0.3%</a:t>
                      </a:r>
                    </a:p>
                  </a:txBody>
                  <a:tcPr marL="9525" marR="9525" marT="9525"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1180454395"/>
                  </a:ext>
                </a:extLst>
              </a:tr>
              <a:tr h="219075">
                <a:tc>
                  <a:txBody>
                    <a:bodyPr/>
                    <a:lstStyle/>
                    <a:p>
                      <a:pPr algn="ctr" fontAlgn="b"/>
                      <a:r>
                        <a:rPr lang="es-MX" sz="1100" b="0" i="0" u="none" strike="noStrike">
                          <a:solidFill>
                            <a:srgbClr val="1F4E78"/>
                          </a:solidFill>
                          <a:effectLst/>
                          <a:latin typeface="Century Gothic" panose="020B0502020202020204" pitchFamily="34" charset="0"/>
                        </a:rPr>
                        <a:t>CF_FIBRAHD_15</a:t>
                      </a:r>
                    </a:p>
                  </a:txBody>
                  <a:tcPr marL="9525" marR="9525" marT="9525" marB="0" anchor="b">
                    <a:lnL w="19050" cap="flat" cmpd="sng" algn="ctr">
                      <a:solidFill>
                        <a:srgbClr val="C00000"/>
                      </a:solidFill>
                      <a:prstDash val="solid"/>
                      <a:round/>
                      <a:headEnd type="none" w="med" len="med"/>
                      <a:tailEnd type="none" w="med" len="med"/>
                    </a:lnL>
                    <a:lnR>
                      <a:noFill/>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fontAlgn="b"/>
                      <a:r>
                        <a:rPr lang="es-MX" sz="1100" b="0" i="0" u="none" strike="noStrike">
                          <a:solidFill>
                            <a:srgbClr val="1F4E78"/>
                          </a:solidFill>
                          <a:effectLst/>
                          <a:latin typeface="Century Gothic" panose="020B0502020202020204" pitchFamily="34" charset="0"/>
                        </a:rPr>
                        <a:t>FIBRA</a:t>
                      </a:r>
                    </a:p>
                  </a:txBody>
                  <a:tcPr marL="9525" marR="9525" marT="9525" marB="0" anchor="b">
                    <a:lnL>
                      <a:noFill/>
                    </a:lnL>
                    <a:lnR>
                      <a:noFill/>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1000" b="0" i="0" u="none" strike="noStrike">
                          <a:solidFill>
                            <a:srgbClr val="1F4E78"/>
                          </a:solidFill>
                          <a:effectLst/>
                          <a:latin typeface="Century Gothic" panose="020B0502020202020204" pitchFamily="34" charset="0"/>
                        </a:rPr>
                        <a:t>3</a:t>
                      </a:r>
                    </a:p>
                  </a:txBody>
                  <a:tcPr marL="9525" marR="9525" marT="9525" marB="0" anchor="ctr">
                    <a:lnL>
                      <a:noFill/>
                    </a:lnL>
                    <a:lnR>
                      <a:noFill/>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1000" b="0" i="0" u="none" strike="noStrike">
                          <a:solidFill>
                            <a:srgbClr val="1F4E78"/>
                          </a:solidFill>
                          <a:effectLst/>
                          <a:latin typeface="Century Gothic" panose="020B0502020202020204" pitchFamily="34" charset="0"/>
                        </a:rPr>
                        <a:t>0.0%</a:t>
                      </a:r>
                    </a:p>
                  </a:txBody>
                  <a:tcPr marL="9525" marR="9525" marT="9525" marB="0" anchor="ctr">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1000" b="0" i="0" u="none" strike="noStrike" dirty="0">
                          <a:solidFill>
                            <a:srgbClr val="1F4E78"/>
                          </a:solidFill>
                          <a:effectLst/>
                          <a:latin typeface="Century Gothic" panose="020B0502020202020204" pitchFamily="34" charset="0"/>
                        </a:rPr>
                        <a:t>9.2</a:t>
                      </a:r>
                    </a:p>
                  </a:txBody>
                  <a:tcPr marL="9525" marR="9525" marT="9525" marB="0" anchor="ctr">
                    <a:lnL w="19050" cap="flat" cmpd="sng" algn="ctr">
                      <a:solidFill>
                        <a:srgbClr val="C00000"/>
                      </a:solidFill>
                      <a:prstDash val="solid"/>
                      <a:round/>
                      <a:headEnd type="none" w="med" len="med"/>
                      <a:tailEnd type="none" w="med" len="med"/>
                    </a:lnL>
                    <a:lnR>
                      <a:noFill/>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1000" b="0" i="0" u="none" strike="noStrike">
                          <a:solidFill>
                            <a:srgbClr val="1F4E78"/>
                          </a:solidFill>
                          <a:effectLst/>
                          <a:latin typeface="Century Gothic" panose="020B0502020202020204" pitchFamily="34" charset="0"/>
                        </a:rPr>
                        <a:t>9.3</a:t>
                      </a:r>
                    </a:p>
                  </a:txBody>
                  <a:tcPr marL="9525" marR="9525" marT="9525" marB="0" anchor="ctr">
                    <a:lnL>
                      <a:noFill/>
                    </a:lnL>
                    <a:lnR>
                      <a:noFill/>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1000" b="0" i="0" u="none" strike="noStrike">
                          <a:solidFill>
                            <a:srgbClr val="1F4E78"/>
                          </a:solidFill>
                          <a:effectLst/>
                          <a:latin typeface="Century Gothic" panose="020B0502020202020204" pitchFamily="34" charset="0"/>
                        </a:rPr>
                        <a:t>0.6%</a:t>
                      </a:r>
                    </a:p>
                  </a:txBody>
                  <a:tcPr marL="9525" marR="9525" marT="9525" marB="0" anchor="ctr">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D9D9D9"/>
                    </a:solidFill>
                  </a:tcPr>
                </a:tc>
                <a:extLst>
                  <a:ext uri="{0D108BD9-81ED-4DB2-BD59-A6C34878D82A}">
                    <a16:rowId xmlns:a16="http://schemas.microsoft.com/office/drawing/2014/main" val="2770425008"/>
                  </a:ext>
                </a:extLst>
              </a:tr>
              <a:tr h="228600">
                <a:tc>
                  <a:txBody>
                    <a:bodyPr/>
                    <a:lstStyle/>
                    <a:p>
                      <a:pPr algn="ctr" fontAlgn="b"/>
                      <a:r>
                        <a:rPr lang="es-MX" sz="1100" b="0" i="0" u="none" strike="noStrike">
                          <a:solidFill>
                            <a:srgbClr val="1F4E78"/>
                          </a:solidFill>
                          <a:effectLst/>
                          <a:latin typeface="Century Gothic" panose="020B0502020202020204" pitchFamily="34" charset="0"/>
                        </a:rPr>
                        <a:t> </a:t>
                      </a:r>
                    </a:p>
                  </a:txBody>
                  <a:tcPr marL="9525" marR="9525" marT="9525" marB="0" anchor="b">
                    <a:lnL>
                      <a:noFill/>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b"/>
                      <a:r>
                        <a:rPr lang="es-MX" sz="1100" b="0" i="0" u="none" strike="noStrike">
                          <a:solidFill>
                            <a:srgbClr val="1F4E78"/>
                          </a:solidFill>
                          <a:effectLst/>
                          <a:latin typeface="Century Gothic" panose="020B0502020202020204" pitchFamily="34" charset="0"/>
                        </a:rPr>
                        <a:t> </a:t>
                      </a:r>
                    </a:p>
                  </a:txBody>
                  <a:tcPr marL="9525" marR="9525" marT="9525" marB="0" anchor="b">
                    <a:lnL>
                      <a:noFill/>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1000" b="0" i="0" u="none" strike="noStrike">
                          <a:solidFill>
                            <a:srgbClr val="1F4E78"/>
                          </a:solidFill>
                          <a:effectLst/>
                          <a:latin typeface="Century Gothic" panose="020B0502020202020204" pitchFamily="34" charset="0"/>
                        </a:rPr>
                        <a:t> </a:t>
                      </a:r>
                    </a:p>
                  </a:txBody>
                  <a:tcPr marL="9525" marR="9525" marT="9525" marB="0" anchor="ctr">
                    <a:lnL>
                      <a:noFill/>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1000" b="0" i="0" u="none" strike="noStrike">
                          <a:solidFill>
                            <a:srgbClr val="1F4E78"/>
                          </a:solidFill>
                          <a:effectLst/>
                          <a:latin typeface="Century Gothic" panose="020B0502020202020204" pitchFamily="34" charset="0"/>
                        </a:rPr>
                        <a:t> </a:t>
                      </a:r>
                    </a:p>
                  </a:txBody>
                  <a:tcPr marL="9525" marR="9525" marT="9525" marB="0" anchor="ctr">
                    <a:lnL>
                      <a:noFill/>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1000" b="0" i="0" u="none" strike="noStrike">
                          <a:solidFill>
                            <a:srgbClr val="1F4E78"/>
                          </a:solidFill>
                          <a:effectLst/>
                          <a:latin typeface="Century Gothic" panose="020B0502020202020204" pitchFamily="34" charset="0"/>
                        </a:rPr>
                        <a:t> </a:t>
                      </a:r>
                    </a:p>
                  </a:txBody>
                  <a:tcPr marL="9525" marR="9525" marT="9525" marB="0" anchor="ctr">
                    <a:lnL>
                      <a:noFill/>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1000" b="0" i="0" u="none" strike="noStrike">
                          <a:solidFill>
                            <a:srgbClr val="1F4E78"/>
                          </a:solidFill>
                          <a:effectLst/>
                          <a:latin typeface="Century Gothic" panose="020B0502020202020204" pitchFamily="34" charset="0"/>
                        </a:rPr>
                        <a:t> </a:t>
                      </a:r>
                    </a:p>
                  </a:txBody>
                  <a:tcPr marL="9525" marR="9525" marT="9525" marB="0" anchor="ctr">
                    <a:lnL>
                      <a:noFill/>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1000" b="0" i="0" u="none" strike="noStrike">
                          <a:solidFill>
                            <a:srgbClr val="1F4E78"/>
                          </a:solidFill>
                          <a:effectLst/>
                          <a:latin typeface="Century Gothic" panose="020B0502020202020204" pitchFamily="34" charset="0"/>
                        </a:rPr>
                        <a:t> </a:t>
                      </a:r>
                    </a:p>
                  </a:txBody>
                  <a:tcPr marL="9525" marR="9525" marT="9525" marB="0" anchor="ctr">
                    <a:lnL>
                      <a:noFill/>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extLst>
                  <a:ext uri="{0D108BD9-81ED-4DB2-BD59-A6C34878D82A}">
                    <a16:rowId xmlns:a16="http://schemas.microsoft.com/office/drawing/2014/main" val="2090584604"/>
                  </a:ext>
                </a:extLst>
              </a:tr>
              <a:tr h="209550">
                <a:tc gridSpan="7">
                  <a:txBody>
                    <a:bodyPr/>
                    <a:lstStyle/>
                    <a:p>
                      <a:pPr algn="ctr" fontAlgn="ctr"/>
                      <a:r>
                        <a:rPr lang="es-MX" sz="1000" b="1" i="0" u="none" strike="noStrike" dirty="0">
                          <a:solidFill>
                            <a:srgbClr val="1F4E78"/>
                          </a:solidFill>
                          <a:effectLst/>
                          <a:latin typeface="Century Gothic" panose="020B0502020202020204" pitchFamily="34" charset="0"/>
                        </a:rPr>
                        <a:t>Fideicomiso de Inversión en Energía e. Infraestructura </a:t>
                      </a:r>
                    </a:p>
                  </a:txBody>
                  <a:tcPr marL="9525" marR="9525" marT="9525"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A6A6A6"/>
                    </a:solidFill>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3148259244"/>
                  </a:ext>
                </a:extLst>
              </a:tr>
              <a:tr h="314325">
                <a:tc>
                  <a:txBody>
                    <a:bodyPr/>
                    <a:lstStyle/>
                    <a:p>
                      <a:pPr algn="ctr" fontAlgn="ctr"/>
                      <a:r>
                        <a:rPr lang="es-MX" sz="1000" b="1" i="0" u="none" strike="noStrike">
                          <a:solidFill>
                            <a:srgbClr val="1F4E78"/>
                          </a:solidFill>
                          <a:effectLst/>
                          <a:latin typeface="Century Gothic" panose="020B0502020202020204" pitchFamily="34" charset="0"/>
                        </a:rPr>
                        <a:t>Instrumento</a:t>
                      </a:r>
                    </a:p>
                  </a:txBody>
                  <a:tcPr marL="9525" marR="9525" marT="9525"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1000" b="1" i="0" u="none" strike="noStrike">
                          <a:solidFill>
                            <a:srgbClr val="1F4E78"/>
                          </a:solidFill>
                          <a:effectLst/>
                          <a:latin typeface="Century Gothic" panose="020B0502020202020204" pitchFamily="34" charset="0"/>
                        </a:rPr>
                        <a:t>Subyacente</a:t>
                      </a:r>
                    </a:p>
                  </a:txBody>
                  <a:tcPr marL="9525" marR="9525" marT="9525" marB="0" anchor="ctr">
                    <a:lnL>
                      <a:noFill/>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1000" b="1" i="0" u="none" strike="noStrike">
                          <a:solidFill>
                            <a:srgbClr val="1F4E78"/>
                          </a:solidFill>
                          <a:effectLst/>
                          <a:latin typeface="Century Gothic" panose="020B0502020202020204" pitchFamily="34" charset="0"/>
                        </a:rPr>
                        <a:t>Monto (mdp)</a:t>
                      </a:r>
                    </a:p>
                  </a:txBody>
                  <a:tcPr marL="9525" marR="9525" marT="9525" marB="0" anchor="ctr">
                    <a:lnL>
                      <a:noFill/>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1000" b="1" i="0" u="none" strike="noStrike">
                          <a:solidFill>
                            <a:srgbClr val="1F4E78"/>
                          </a:solidFill>
                          <a:effectLst/>
                          <a:latin typeface="Century Gothic" panose="020B0502020202020204" pitchFamily="34" charset="0"/>
                        </a:rPr>
                        <a:t>% Portafolio</a:t>
                      </a:r>
                    </a:p>
                  </a:txBody>
                  <a:tcPr marL="9525" marR="9525" marT="9525"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1000" b="1" i="0" u="none" strike="noStrike">
                          <a:solidFill>
                            <a:srgbClr val="1F4E78"/>
                          </a:solidFill>
                          <a:effectLst/>
                          <a:latin typeface="Century Gothic" panose="020B0502020202020204" pitchFamily="34" charset="0"/>
                        </a:rPr>
                        <a:t>Costo Prom Unit. Adq.</a:t>
                      </a:r>
                    </a:p>
                  </a:txBody>
                  <a:tcPr marL="9525" marR="9525" marT="9525"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1000" b="1" i="0" u="none" strike="noStrike" dirty="0">
                          <a:solidFill>
                            <a:srgbClr val="1F4E78"/>
                          </a:solidFill>
                          <a:effectLst/>
                          <a:latin typeface="Century Gothic" panose="020B0502020202020204" pitchFamily="34" charset="0"/>
                        </a:rPr>
                        <a:t>Valor Actual</a:t>
                      </a:r>
                    </a:p>
                  </a:txBody>
                  <a:tcPr marL="9525" marR="9525" marT="9525" marB="0" anchor="ctr">
                    <a:lnL>
                      <a:noFill/>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1000" b="1" i="0" u="none" strike="noStrike" dirty="0">
                          <a:solidFill>
                            <a:srgbClr val="1F4E78"/>
                          </a:solidFill>
                          <a:effectLst/>
                          <a:latin typeface="Century Gothic" panose="020B0502020202020204" pitchFamily="34" charset="0"/>
                        </a:rPr>
                        <a:t>Rendimiento</a:t>
                      </a:r>
                    </a:p>
                  </a:txBody>
                  <a:tcPr marL="9525" marR="9525" marT="9525"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extLst>
                  <a:ext uri="{0D108BD9-81ED-4DB2-BD59-A6C34878D82A}">
                    <a16:rowId xmlns:a16="http://schemas.microsoft.com/office/drawing/2014/main" val="1374538396"/>
                  </a:ext>
                </a:extLst>
              </a:tr>
              <a:tr h="228600">
                <a:tc>
                  <a:txBody>
                    <a:bodyPr/>
                    <a:lstStyle/>
                    <a:p>
                      <a:pPr algn="ctr" fontAlgn="b"/>
                      <a:r>
                        <a:rPr lang="es-MX" sz="1100" b="0" i="0" u="none" strike="noStrike">
                          <a:solidFill>
                            <a:srgbClr val="1F4E78"/>
                          </a:solidFill>
                          <a:effectLst/>
                          <a:latin typeface="Century Gothic" panose="020B0502020202020204" pitchFamily="34" charset="0"/>
                        </a:rPr>
                        <a:t>FE_FCFE_18</a:t>
                      </a:r>
                    </a:p>
                  </a:txBody>
                  <a:tcPr marL="9525" marR="9525" marT="9525" marB="0" anchor="b">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D9D9D9"/>
                    </a:solidFill>
                  </a:tcPr>
                </a:tc>
                <a:tc>
                  <a:txBody>
                    <a:bodyPr/>
                    <a:lstStyle/>
                    <a:p>
                      <a:pPr algn="ctr" fontAlgn="b"/>
                      <a:r>
                        <a:rPr lang="es-MX" sz="1100" b="0" i="0" u="none" strike="noStrike">
                          <a:solidFill>
                            <a:srgbClr val="1F4E78"/>
                          </a:solidFill>
                          <a:effectLst/>
                          <a:latin typeface="Century Gothic" panose="020B0502020202020204" pitchFamily="34" charset="0"/>
                        </a:rPr>
                        <a:t> </a:t>
                      </a:r>
                    </a:p>
                  </a:txBody>
                  <a:tcPr marL="9525" marR="9525" marT="9525" marB="0" anchor="b">
                    <a:lnL>
                      <a:noFill/>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1000" b="0" i="0" u="none" strike="noStrike">
                          <a:solidFill>
                            <a:srgbClr val="1F4E78"/>
                          </a:solidFill>
                          <a:effectLst/>
                          <a:latin typeface="Century Gothic" panose="020B0502020202020204" pitchFamily="34" charset="0"/>
                        </a:rPr>
                        <a:t>232</a:t>
                      </a:r>
                    </a:p>
                  </a:txBody>
                  <a:tcPr marL="9525" marR="9525" marT="9525" marB="0" anchor="ctr">
                    <a:lnL>
                      <a:noFill/>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1000" b="0" i="0" u="none" strike="noStrike">
                          <a:solidFill>
                            <a:srgbClr val="1F4E78"/>
                          </a:solidFill>
                          <a:effectLst/>
                          <a:latin typeface="Century Gothic" panose="020B0502020202020204" pitchFamily="34" charset="0"/>
                        </a:rPr>
                        <a:t>0.2%</a:t>
                      </a:r>
                    </a:p>
                  </a:txBody>
                  <a:tcPr marL="9525" marR="9525" marT="9525"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1000" b="0" i="0" u="none" strike="noStrike">
                          <a:solidFill>
                            <a:srgbClr val="1F4E78"/>
                          </a:solidFill>
                          <a:effectLst/>
                          <a:latin typeface="Century Gothic" panose="020B0502020202020204" pitchFamily="34" charset="0"/>
                        </a:rPr>
                        <a:t>19.0</a:t>
                      </a:r>
                    </a:p>
                  </a:txBody>
                  <a:tcPr marL="9525" marR="9525" marT="9525"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1000" b="0" i="0" u="none" strike="noStrike">
                          <a:solidFill>
                            <a:srgbClr val="1F4E78"/>
                          </a:solidFill>
                          <a:effectLst/>
                          <a:latin typeface="Century Gothic" panose="020B0502020202020204" pitchFamily="34" charset="0"/>
                        </a:rPr>
                        <a:t>19.1</a:t>
                      </a:r>
                    </a:p>
                  </a:txBody>
                  <a:tcPr marL="9525" marR="9525" marT="9525" marB="0" anchor="ctr">
                    <a:lnL>
                      <a:noFill/>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1000" b="0" i="0" u="none" strike="noStrike" dirty="0">
                          <a:solidFill>
                            <a:srgbClr val="1F4E78"/>
                          </a:solidFill>
                          <a:effectLst/>
                          <a:latin typeface="Century Gothic" panose="020B0502020202020204" pitchFamily="34" charset="0"/>
                        </a:rPr>
                        <a:t>0.3%</a:t>
                      </a:r>
                    </a:p>
                  </a:txBody>
                  <a:tcPr marL="9525" marR="9525" marT="9525"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D9D9D9"/>
                    </a:solidFill>
                  </a:tcPr>
                </a:tc>
                <a:extLst>
                  <a:ext uri="{0D108BD9-81ED-4DB2-BD59-A6C34878D82A}">
                    <a16:rowId xmlns:a16="http://schemas.microsoft.com/office/drawing/2014/main" val="4109765912"/>
                  </a:ext>
                </a:extLst>
              </a:tr>
              <a:tr h="209550">
                <a:tc>
                  <a:txBody>
                    <a:bodyPr/>
                    <a:lstStyle/>
                    <a:p>
                      <a:pPr algn="ctr" fontAlgn="ctr"/>
                      <a:r>
                        <a:rPr lang="es-MX" sz="1000" b="0" i="0" u="none" strike="noStrike">
                          <a:solidFill>
                            <a:srgbClr val="000000"/>
                          </a:solidFill>
                          <a:effectLst/>
                          <a:latin typeface="Century Gothic" panose="020B0502020202020204" pitchFamily="34" charset="0"/>
                        </a:rPr>
                        <a:t> </a:t>
                      </a:r>
                    </a:p>
                  </a:txBody>
                  <a:tcPr marL="9525" marR="9525" marT="9525" marB="0" anchor="ctr">
                    <a:lnL>
                      <a:noFill/>
                    </a:lnL>
                    <a:lnR>
                      <a:noFill/>
                    </a:lnR>
                    <a:lnT w="19050" cap="flat" cmpd="sng" algn="ctr">
                      <a:solidFill>
                        <a:srgbClr val="C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525" marR="9525" marT="9525" marB="0" anchor="ctr">
                    <a:lnL>
                      <a:noFill/>
                    </a:lnL>
                    <a:lnR>
                      <a:noFill/>
                    </a:lnR>
                    <a:lnT w="19050" cap="flat" cmpd="sng" algn="ctr">
                      <a:solidFill>
                        <a:srgbClr val="C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525" marR="9525" marT="9525" marB="0" anchor="ctr">
                    <a:lnL>
                      <a:noFill/>
                    </a:lnL>
                    <a:lnR>
                      <a:noFill/>
                    </a:lnR>
                    <a:lnT w="19050" cap="flat" cmpd="sng" algn="ctr">
                      <a:solidFill>
                        <a:srgbClr val="C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525" marR="9525" marT="9525" marB="0" anchor="ctr">
                    <a:lnL>
                      <a:noFill/>
                    </a:lnL>
                    <a:lnR>
                      <a:noFill/>
                    </a:lnR>
                    <a:lnT w="19050" cap="flat" cmpd="sng" algn="ctr">
                      <a:solidFill>
                        <a:srgbClr val="C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525" marR="9525" marT="9525" marB="0" anchor="ctr">
                    <a:lnL>
                      <a:noFill/>
                    </a:lnL>
                    <a:lnR>
                      <a:noFill/>
                    </a:lnR>
                    <a:lnT w="19050" cap="flat" cmpd="sng" algn="ctr">
                      <a:solidFill>
                        <a:srgbClr val="C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525" marR="9525" marT="9525" marB="0" anchor="ctr">
                    <a:lnL>
                      <a:noFill/>
                    </a:lnL>
                    <a:lnR>
                      <a:noFill/>
                    </a:lnR>
                    <a:lnT w="19050" cap="flat" cmpd="sng" algn="ctr">
                      <a:solidFill>
                        <a:srgbClr val="C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 </a:t>
                      </a:r>
                    </a:p>
                  </a:txBody>
                  <a:tcPr marL="9525" marR="9525" marT="9525" marB="0" anchor="ctr">
                    <a:lnL>
                      <a:noFill/>
                    </a:lnL>
                    <a:lnR>
                      <a:noFill/>
                    </a:lnR>
                    <a:lnT w="19050" cap="flat" cmpd="sng" algn="ctr">
                      <a:solidFill>
                        <a:srgbClr val="C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30041121"/>
                  </a:ext>
                </a:extLst>
              </a:tr>
              <a:tr h="247650">
                <a:tc>
                  <a:txBody>
                    <a:bodyPr/>
                    <a:lstStyle/>
                    <a:p>
                      <a:pPr algn="ctr" fontAlgn="ctr"/>
                      <a:r>
                        <a:rPr lang="es-MX" sz="1000" b="1" i="0" u="none" strike="noStrike">
                          <a:solidFill>
                            <a:srgbClr val="000000"/>
                          </a:solidFill>
                          <a:effectLst/>
                          <a:latin typeface="Century Gothic" panose="020B0502020202020204" pitchFamily="34" charset="0"/>
                        </a:rPr>
                        <a:t>Total</a:t>
                      </a:r>
                    </a:p>
                  </a:txBody>
                  <a:tcPr marL="9525" marR="9525" marT="9525"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1000" b="1" i="0" u="none" strike="noStrike">
                          <a:solidFill>
                            <a:srgbClr val="000000"/>
                          </a:solidFill>
                          <a:effectLst/>
                          <a:latin typeface="Century Gothic" panose="020B0502020202020204" pitchFamily="34" charset="0"/>
                        </a:rPr>
                        <a:t> </a:t>
                      </a:r>
                    </a:p>
                  </a:txBody>
                  <a:tcPr marL="9525" marR="9525"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1000" b="1" i="0" u="none" strike="noStrike">
                          <a:solidFill>
                            <a:srgbClr val="000000"/>
                          </a:solidFill>
                          <a:effectLst/>
                          <a:latin typeface="Century Gothic" panose="020B0502020202020204" pitchFamily="34" charset="0"/>
                        </a:rPr>
                        <a:t>3,501</a:t>
                      </a:r>
                    </a:p>
                  </a:txBody>
                  <a:tcPr marL="9525" marR="9525"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1000" b="1" i="0" u="none" strike="noStrike">
                          <a:solidFill>
                            <a:srgbClr val="000000"/>
                          </a:solidFill>
                          <a:effectLst/>
                          <a:latin typeface="Century Gothic" panose="020B0502020202020204" pitchFamily="34" charset="0"/>
                        </a:rPr>
                        <a:t>2.7%</a:t>
                      </a:r>
                    </a:p>
                  </a:txBody>
                  <a:tcPr marL="9525" marR="9525" marT="9525"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1000" b="1" i="0" u="none" strike="noStrike">
                          <a:solidFill>
                            <a:srgbClr val="000000"/>
                          </a:solidFill>
                          <a:effectLst/>
                          <a:latin typeface="Century Gothic" panose="020B0502020202020204" pitchFamily="34" charset="0"/>
                        </a:rPr>
                        <a:t>Total</a:t>
                      </a:r>
                    </a:p>
                  </a:txBody>
                  <a:tcPr marL="9525" marR="9525" marT="9525"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1000" b="1" i="0" u="none" strike="noStrike">
                          <a:solidFill>
                            <a:srgbClr val="000000"/>
                          </a:solidFill>
                          <a:effectLst/>
                          <a:latin typeface="Century Gothic" panose="020B0502020202020204" pitchFamily="34" charset="0"/>
                        </a:rPr>
                        <a:t> </a:t>
                      </a:r>
                    </a:p>
                  </a:txBody>
                  <a:tcPr marL="9525" marR="9525"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1000" b="1" i="0" u="none" strike="noStrike" dirty="0">
                          <a:solidFill>
                            <a:srgbClr val="000000"/>
                          </a:solidFill>
                          <a:effectLst/>
                          <a:latin typeface="Century Gothic" panose="020B0502020202020204" pitchFamily="34" charset="0"/>
                        </a:rPr>
                        <a:t>0.6%</a:t>
                      </a:r>
                    </a:p>
                  </a:txBody>
                  <a:tcPr marL="9525" marR="9525" marT="9525"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937143690"/>
                  </a:ext>
                </a:extLst>
              </a:tr>
            </a:tbl>
          </a:graphicData>
        </a:graphic>
      </p:graphicFrame>
    </p:spTree>
    <p:extLst>
      <p:ext uri="{BB962C8B-B14F-4D97-AF65-F5344CB8AC3E}">
        <p14:creationId xmlns:p14="http://schemas.microsoft.com/office/powerpoint/2010/main" val="13979008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3 Marcador de número de diapositiva"/>
          <p:cNvSpPr>
            <a:spLocks noGrp="1"/>
          </p:cNvSpPr>
          <p:nvPr>
            <p:ph type="sldNum" sz="quarter" idx="12"/>
          </p:nvPr>
        </p:nvSpPr>
        <p:spPr>
          <a:xfrm>
            <a:off x="8460432" y="6403506"/>
            <a:ext cx="468923"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5E83AA4-A00D-4AA0-8FE8-B93C9F3EC141}" type="slidenum">
              <a:rPr kumimoji="0" lang="es-ES" altLang="es-MX" sz="1200" b="0" i="0" u="none" strike="noStrike" kern="1200" cap="none" spc="0" normalizeH="0" baseline="0" noProof="0" smtClean="0">
                <a:ln>
                  <a:noFill/>
                </a:ln>
                <a:solidFill>
                  <a:srgbClr val="898989"/>
                </a:solidFill>
                <a:effectLst/>
                <a:uLnTx/>
                <a:uFillTx/>
                <a:latin typeface="Century Gothic" panose="020B0502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25</a:t>
            </a:fld>
            <a:endParaRPr kumimoji="0" lang="es-ES" altLang="es-MX" sz="1200" b="0" i="0" u="none" strike="noStrike" kern="1200" cap="none" spc="0" normalizeH="0" baseline="0" noProof="0" dirty="0">
              <a:ln>
                <a:noFill/>
              </a:ln>
              <a:solidFill>
                <a:srgbClr val="898989"/>
              </a:solidFill>
              <a:effectLst/>
              <a:uLnTx/>
              <a:uFillTx/>
              <a:latin typeface="Century Gothic" panose="020B0502020202020204" pitchFamily="34" charset="0"/>
            </a:endParaRPr>
          </a:p>
        </p:txBody>
      </p:sp>
      <p:sp>
        <p:nvSpPr>
          <p:cNvPr id="64" name="2 Marcador de contenido"/>
          <p:cNvSpPr txBox="1">
            <a:spLocks/>
          </p:cNvSpPr>
          <p:nvPr/>
        </p:nvSpPr>
        <p:spPr>
          <a:xfrm>
            <a:off x="214645" y="6526821"/>
            <a:ext cx="7467638" cy="235317"/>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base" latinLnBrk="0" hangingPunct="1">
              <a:lnSpc>
                <a:spcPct val="100000"/>
              </a:lnSpc>
              <a:spcBef>
                <a:spcPts val="0"/>
              </a:spcBef>
              <a:spcAft>
                <a:spcPts val="600"/>
              </a:spcAft>
              <a:buClr>
                <a:srgbClr val="CD0000"/>
              </a:buClr>
              <a:buSzPct val="110000"/>
              <a:buFont typeface="Arial"/>
              <a:buNone/>
              <a:tabLst/>
              <a:defRPr/>
            </a:pPr>
            <a:r>
              <a:rPr kumimoji="0" lang="es-MX" sz="900" b="0" i="0" u="none" strike="noStrike" kern="1200" cap="none" spc="0" normalizeH="0" baseline="0" noProof="0" dirty="0">
                <a:ln>
                  <a:noFill/>
                </a:ln>
                <a:solidFill>
                  <a:prstClr val="black"/>
                </a:solidFill>
                <a:effectLst/>
                <a:uLnTx/>
                <a:uFillTx/>
                <a:latin typeface="Century Gothic" panose="020B0502020202020204" pitchFamily="34" charset="0"/>
                <a:ea typeface="+mn-ea"/>
              </a:rPr>
              <a:t>Elaborado por la Gerencia Sr. de Coordinación de Inversiones del Infonavit con datos de </a:t>
            </a:r>
            <a:r>
              <a:rPr kumimoji="0" lang="es-MX" sz="900" b="0" i="0" u="none" strike="noStrike" kern="1200" cap="none" spc="0" normalizeH="0" baseline="0" noProof="0" dirty="0" err="1">
                <a:ln>
                  <a:noFill/>
                </a:ln>
                <a:solidFill>
                  <a:prstClr val="black"/>
                </a:solidFill>
                <a:effectLst/>
                <a:uLnTx/>
                <a:uFillTx/>
                <a:latin typeface="Century Gothic" panose="020B0502020202020204" pitchFamily="34" charset="0"/>
                <a:ea typeface="+mn-ea"/>
              </a:rPr>
              <a:t>PiP</a:t>
            </a:r>
            <a:r>
              <a:rPr kumimoji="0" lang="es-MX" sz="900" b="0" i="0" u="none" strike="noStrike" kern="1200" cap="none" spc="0" normalizeH="0" baseline="0" noProof="0" dirty="0">
                <a:ln>
                  <a:noFill/>
                </a:ln>
                <a:solidFill>
                  <a:prstClr val="black"/>
                </a:solidFill>
                <a:effectLst/>
                <a:uLnTx/>
                <a:uFillTx/>
                <a:latin typeface="Century Gothic" panose="020B0502020202020204" pitchFamily="34" charset="0"/>
                <a:ea typeface="+mn-ea"/>
              </a:rPr>
              <a:t> al 28 de marzo de 2018.</a:t>
            </a:r>
            <a:br>
              <a:rPr kumimoji="0" lang="es-MX" sz="900" b="0" i="0" u="none" strike="noStrike" kern="1200" cap="none" spc="0" normalizeH="0" baseline="0" noProof="0" dirty="0">
                <a:ln>
                  <a:noFill/>
                </a:ln>
                <a:solidFill>
                  <a:prstClr val="black"/>
                </a:solidFill>
                <a:effectLst/>
                <a:uLnTx/>
                <a:uFillTx/>
                <a:latin typeface="Century Gothic" panose="020B0502020202020204" pitchFamily="34" charset="0"/>
                <a:ea typeface="+mn-ea"/>
              </a:rPr>
            </a:br>
            <a:endParaRPr kumimoji="0" lang="es-MX" sz="900" b="0" i="0" u="none" strike="noStrike" kern="1200" cap="none" spc="0" normalizeH="0" baseline="0" noProof="0" dirty="0">
              <a:ln>
                <a:noFill/>
              </a:ln>
              <a:solidFill>
                <a:prstClr val="black"/>
              </a:solidFill>
              <a:effectLst/>
              <a:uLnTx/>
              <a:uFillTx/>
              <a:latin typeface="Century Gothic" panose="020B0502020202020204" pitchFamily="34" charset="0"/>
              <a:ea typeface="+mn-ea"/>
            </a:endParaRPr>
          </a:p>
        </p:txBody>
      </p:sp>
      <p:graphicFrame>
        <p:nvGraphicFramePr>
          <p:cNvPr id="3" name="Tabla 2"/>
          <p:cNvGraphicFramePr>
            <a:graphicFrameLocks noGrp="1"/>
          </p:cNvGraphicFramePr>
          <p:nvPr>
            <p:extLst>
              <p:ext uri="{D42A27DB-BD31-4B8C-83A1-F6EECF244321}">
                <p14:modId xmlns:p14="http://schemas.microsoft.com/office/powerpoint/2010/main" val="3448427757"/>
              </p:ext>
            </p:extLst>
          </p:nvPr>
        </p:nvGraphicFramePr>
        <p:xfrm>
          <a:off x="788270" y="951546"/>
          <a:ext cx="7672162" cy="5634522"/>
        </p:xfrm>
        <a:graphic>
          <a:graphicData uri="http://schemas.openxmlformats.org/drawingml/2006/table">
            <a:tbl>
              <a:tblPr/>
              <a:tblGrid>
                <a:gridCol w="1758203">
                  <a:extLst>
                    <a:ext uri="{9D8B030D-6E8A-4147-A177-3AD203B41FA5}">
                      <a16:colId xmlns:a16="http://schemas.microsoft.com/office/drawing/2014/main" val="20000"/>
                    </a:ext>
                  </a:extLst>
                </a:gridCol>
                <a:gridCol w="1081972">
                  <a:extLst>
                    <a:ext uri="{9D8B030D-6E8A-4147-A177-3AD203B41FA5}">
                      <a16:colId xmlns:a16="http://schemas.microsoft.com/office/drawing/2014/main" val="20001"/>
                    </a:ext>
                  </a:extLst>
                </a:gridCol>
                <a:gridCol w="1094267">
                  <a:extLst>
                    <a:ext uri="{9D8B030D-6E8A-4147-A177-3AD203B41FA5}">
                      <a16:colId xmlns:a16="http://schemas.microsoft.com/office/drawing/2014/main" val="20002"/>
                    </a:ext>
                  </a:extLst>
                </a:gridCol>
                <a:gridCol w="774593">
                  <a:extLst>
                    <a:ext uri="{9D8B030D-6E8A-4147-A177-3AD203B41FA5}">
                      <a16:colId xmlns:a16="http://schemas.microsoft.com/office/drawing/2014/main" val="20003"/>
                    </a:ext>
                  </a:extLst>
                </a:gridCol>
                <a:gridCol w="774593">
                  <a:extLst>
                    <a:ext uri="{9D8B030D-6E8A-4147-A177-3AD203B41FA5}">
                      <a16:colId xmlns:a16="http://schemas.microsoft.com/office/drawing/2014/main" val="20004"/>
                    </a:ext>
                  </a:extLst>
                </a:gridCol>
                <a:gridCol w="1094267">
                  <a:extLst>
                    <a:ext uri="{9D8B030D-6E8A-4147-A177-3AD203B41FA5}">
                      <a16:colId xmlns:a16="http://schemas.microsoft.com/office/drawing/2014/main" val="20005"/>
                    </a:ext>
                  </a:extLst>
                </a:gridCol>
                <a:gridCol w="1094267">
                  <a:extLst>
                    <a:ext uri="{9D8B030D-6E8A-4147-A177-3AD203B41FA5}">
                      <a16:colId xmlns:a16="http://schemas.microsoft.com/office/drawing/2014/main" val="20006"/>
                    </a:ext>
                  </a:extLst>
                </a:gridCol>
              </a:tblGrid>
              <a:tr h="288730">
                <a:tc>
                  <a:txBody>
                    <a:bodyPr/>
                    <a:lstStyle/>
                    <a:p>
                      <a:pPr algn="ctr" fontAlgn="ctr"/>
                      <a:r>
                        <a:rPr lang="es-MX" sz="900" b="0" i="0" u="none" strike="noStrike" dirty="0">
                          <a:solidFill>
                            <a:srgbClr val="000000"/>
                          </a:solidFill>
                          <a:effectLst/>
                          <a:latin typeface="Century Gothic" panose="020B0502020202020204" pitchFamily="34" charset="0"/>
                        </a:rPr>
                        <a:t> </a:t>
                      </a:r>
                    </a:p>
                  </a:txBody>
                  <a:tcPr marL="0" marR="0" marT="0" marB="0" anchor="ctr">
                    <a:lnL>
                      <a:noFill/>
                    </a:lnL>
                    <a:lnR w="6350" cap="flat" cmpd="sng" algn="ctr">
                      <a:solidFill>
                        <a:srgbClr val="FFFFFF"/>
                      </a:solidFill>
                      <a:prstDash val="solid"/>
                      <a:round/>
                      <a:headEnd type="none" w="med" len="med"/>
                      <a:tailEnd type="none" w="med" len="med"/>
                    </a:lnR>
                    <a:lnT>
                      <a:noFill/>
                    </a:lnT>
                    <a:lnB>
                      <a:noFill/>
                    </a:lnB>
                  </a:tcPr>
                </a:tc>
                <a:tc>
                  <a:txBody>
                    <a:bodyPr/>
                    <a:lstStyle/>
                    <a:p>
                      <a:pPr algn="ctr" fontAlgn="ctr"/>
                      <a:endParaRPr lang="es-MX" sz="900" b="0" i="0" u="none" strike="noStrike" dirty="0">
                        <a:solidFill>
                          <a:srgbClr val="000000"/>
                        </a:solidFill>
                        <a:effectLst/>
                        <a:latin typeface="Century Gothic" panose="020B0502020202020204" pitchFamily="34" charset="0"/>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es-MX" sz="900" b="0" i="0" u="none" strike="noStrike" dirty="0">
                          <a:solidFill>
                            <a:srgbClr val="000000"/>
                          </a:solidFill>
                          <a:effectLst/>
                          <a:latin typeface="Century Gothic" panose="020B0502020202020204" pitchFamily="34" charset="0"/>
                        </a:rPr>
                        <a:t> </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es-MX" sz="900" b="0" i="0" u="none" strike="noStrike" dirty="0">
                          <a:solidFill>
                            <a:srgbClr val="000000"/>
                          </a:solidFill>
                          <a:effectLst/>
                          <a:latin typeface="Century Gothic" panose="020B0502020202020204" pitchFamily="34" charset="0"/>
                        </a:rPr>
                        <a:t> </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endParaRPr lang="es-MX" sz="900" b="0" i="0" u="none" strike="noStrike" dirty="0">
                        <a:solidFill>
                          <a:srgbClr val="000000"/>
                        </a:solidFill>
                        <a:effectLst/>
                        <a:latin typeface="Century Gothic" panose="020B0502020202020204" pitchFamily="34" charset="0"/>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gridSpan="2">
                  <a:txBody>
                    <a:bodyPr/>
                    <a:lstStyle/>
                    <a:p>
                      <a:pPr algn="ctr" fontAlgn="ctr"/>
                      <a:endParaRPr lang="es-MX" sz="900" b="1" i="0" u="none" strike="noStrike" dirty="0">
                        <a:solidFill>
                          <a:srgbClr val="000000"/>
                        </a:solidFill>
                        <a:effectLst/>
                        <a:latin typeface="Century Gothic" panose="020B0502020202020204" pitchFamily="34" charset="0"/>
                      </a:endParaRPr>
                    </a:p>
                  </a:txBody>
                  <a:tcPr marL="0" marR="0" marT="0" marB="0" anchor="ctr">
                    <a:lnL w="6350" cap="flat" cmpd="sng" algn="ctr">
                      <a:solidFill>
                        <a:srgbClr val="FFFFFF"/>
                      </a:solidFill>
                      <a:prstDash val="solid"/>
                      <a:round/>
                      <a:headEnd type="none" w="med" len="med"/>
                      <a:tailEnd type="none" w="med" len="med"/>
                    </a:lnL>
                    <a:lnR>
                      <a:noFill/>
                    </a:lnR>
                    <a:lnT>
                      <a:noFill/>
                    </a:lnT>
                    <a:lnB>
                      <a:noFill/>
                    </a:lnB>
                  </a:tcPr>
                </a:tc>
                <a:tc hMerge="1">
                  <a:txBody>
                    <a:bodyPr/>
                    <a:lstStyle/>
                    <a:p>
                      <a:endParaRPr lang="es-MX"/>
                    </a:p>
                  </a:txBody>
                  <a:tcPr/>
                </a:tc>
                <a:extLst>
                  <a:ext uri="{0D108BD9-81ED-4DB2-BD59-A6C34878D82A}">
                    <a16:rowId xmlns:a16="http://schemas.microsoft.com/office/drawing/2014/main" val="10000"/>
                  </a:ext>
                </a:extLst>
              </a:tr>
              <a:tr h="186924">
                <a:tc rowSpan="2">
                  <a:txBody>
                    <a:bodyPr/>
                    <a:lstStyle/>
                    <a:p>
                      <a:pPr algn="ctr" fontAlgn="ctr"/>
                      <a:r>
                        <a:rPr lang="es-MX" sz="900" b="1" i="0" u="none" strike="noStrike" dirty="0">
                          <a:solidFill>
                            <a:srgbClr val="FFFFFF"/>
                          </a:solidFill>
                          <a:effectLst/>
                          <a:latin typeface="Century Gothic" panose="020B0502020202020204" pitchFamily="34" charset="0"/>
                        </a:rPr>
                        <a:t>CKD</a:t>
                      </a:r>
                    </a:p>
                  </a:txBody>
                  <a:tcPr marL="0" marR="0" marT="0" marB="0" anchor="ctr">
                    <a:lnL>
                      <a:noFill/>
                    </a:lnL>
                    <a:lnR>
                      <a:noFill/>
                    </a:lnR>
                    <a:lnT>
                      <a:noFill/>
                    </a:lnT>
                    <a:lnB w="6350" cap="flat" cmpd="sng" algn="ctr">
                      <a:solidFill>
                        <a:srgbClr val="A6A6A6"/>
                      </a:solidFill>
                      <a:prstDash val="solid"/>
                      <a:round/>
                      <a:headEnd type="none" w="med" len="med"/>
                      <a:tailEnd type="none" w="med" len="med"/>
                    </a:lnB>
                    <a:solidFill>
                      <a:srgbClr val="C00000"/>
                    </a:solidFill>
                  </a:tcPr>
                </a:tc>
                <a:tc rowSpan="2">
                  <a:txBody>
                    <a:bodyPr/>
                    <a:lstStyle/>
                    <a:p>
                      <a:pPr algn="ctr" fontAlgn="ctr"/>
                      <a:r>
                        <a:rPr lang="es-MX" sz="900" b="1" i="0" u="none" strike="noStrike" dirty="0">
                          <a:solidFill>
                            <a:srgbClr val="FFFFFF"/>
                          </a:solidFill>
                          <a:effectLst/>
                          <a:latin typeface="Century Gothic" panose="020B0502020202020204" pitchFamily="34" charset="0"/>
                        </a:rPr>
                        <a:t>Precalif.</a:t>
                      </a:r>
                    </a:p>
                  </a:txBody>
                  <a:tcPr marL="0" marR="0" marT="0" marB="0" anchor="ctr">
                    <a:lnL>
                      <a:noFill/>
                    </a:lnL>
                    <a:lnR>
                      <a:noFill/>
                    </a:lnR>
                    <a:lnT>
                      <a:noFill/>
                    </a:lnT>
                    <a:lnB w="6350" cap="flat" cmpd="sng" algn="ctr">
                      <a:solidFill>
                        <a:srgbClr val="A6A6A6"/>
                      </a:solidFill>
                      <a:prstDash val="solid"/>
                      <a:round/>
                      <a:headEnd type="none" w="med" len="med"/>
                      <a:tailEnd type="none" w="med" len="med"/>
                    </a:lnB>
                    <a:solidFill>
                      <a:srgbClr val="C00000"/>
                    </a:solidFill>
                  </a:tcPr>
                </a:tc>
                <a:tc rowSpan="2">
                  <a:txBody>
                    <a:bodyPr/>
                    <a:lstStyle/>
                    <a:p>
                      <a:pPr algn="ctr" fontAlgn="ctr"/>
                      <a:r>
                        <a:rPr lang="es-MX" sz="900" b="1" i="0" u="none" strike="noStrike" dirty="0">
                          <a:solidFill>
                            <a:srgbClr val="FFFFFF"/>
                          </a:solidFill>
                          <a:effectLst/>
                          <a:latin typeface="Century Gothic" panose="020B0502020202020204" pitchFamily="34" charset="0"/>
                        </a:rPr>
                        <a:t>Fecha </a:t>
                      </a:r>
                      <a:br>
                        <a:rPr lang="es-MX" sz="900" b="1" i="0" u="none" strike="noStrike" dirty="0">
                          <a:solidFill>
                            <a:srgbClr val="FFFFFF"/>
                          </a:solidFill>
                          <a:effectLst/>
                          <a:latin typeface="Century Gothic" panose="020B0502020202020204" pitchFamily="34" charset="0"/>
                        </a:rPr>
                      </a:br>
                      <a:r>
                        <a:rPr lang="es-MX" sz="900" b="1" i="0" u="none" strike="noStrike" dirty="0">
                          <a:solidFill>
                            <a:srgbClr val="FFFFFF"/>
                          </a:solidFill>
                          <a:effectLst/>
                          <a:latin typeface="Century Gothic" panose="020B0502020202020204" pitchFamily="34" charset="0"/>
                        </a:rPr>
                        <a:t>inversión</a:t>
                      </a:r>
                    </a:p>
                  </a:txBody>
                  <a:tcPr marL="0" marR="0" marT="0" marB="0" anchor="ctr">
                    <a:lnL>
                      <a:noFill/>
                    </a:lnL>
                    <a:lnR>
                      <a:noFill/>
                    </a:lnR>
                    <a:lnT>
                      <a:noFill/>
                    </a:lnT>
                    <a:lnB w="6350" cap="flat" cmpd="sng" algn="ctr">
                      <a:solidFill>
                        <a:srgbClr val="A6A6A6"/>
                      </a:solidFill>
                      <a:prstDash val="solid"/>
                      <a:round/>
                      <a:headEnd type="none" w="med" len="med"/>
                      <a:tailEnd type="none" w="med" len="med"/>
                    </a:lnB>
                    <a:solidFill>
                      <a:srgbClr val="C00000"/>
                    </a:solidFill>
                  </a:tcPr>
                </a:tc>
                <a:tc gridSpan="2">
                  <a:txBody>
                    <a:bodyPr/>
                    <a:lstStyle/>
                    <a:p>
                      <a:pPr algn="ctr" fontAlgn="ctr"/>
                      <a:r>
                        <a:rPr lang="es-MX" sz="900" b="1" i="0" u="none" strike="noStrike" dirty="0">
                          <a:solidFill>
                            <a:srgbClr val="FFFFFF"/>
                          </a:solidFill>
                          <a:effectLst/>
                          <a:latin typeface="Century Gothic" panose="020B0502020202020204" pitchFamily="34" charset="0"/>
                        </a:rPr>
                        <a:t>Comprometido</a:t>
                      </a:r>
                    </a:p>
                  </a:txBody>
                  <a:tcPr marL="0" marR="0" marT="0" marB="0" anchor="ctr">
                    <a:lnL>
                      <a:noFill/>
                    </a:lnL>
                    <a:lnR>
                      <a:noFill/>
                    </a:lnR>
                    <a:lnT>
                      <a:noFill/>
                    </a:lnT>
                    <a:lnB>
                      <a:noFill/>
                    </a:lnB>
                    <a:solidFill>
                      <a:srgbClr val="C00000"/>
                    </a:solidFill>
                  </a:tcPr>
                </a:tc>
                <a:tc hMerge="1">
                  <a:txBody>
                    <a:bodyPr/>
                    <a:lstStyle/>
                    <a:p>
                      <a:endParaRPr lang="es-MX"/>
                    </a:p>
                  </a:txBody>
                  <a:tcPr/>
                </a:tc>
                <a:tc rowSpan="2">
                  <a:txBody>
                    <a:bodyPr/>
                    <a:lstStyle/>
                    <a:p>
                      <a:pPr algn="ctr" fontAlgn="ctr"/>
                      <a:r>
                        <a:rPr lang="es-MX" sz="900" b="1" i="0" u="none" strike="noStrike" dirty="0">
                          <a:solidFill>
                            <a:srgbClr val="FFFFFF"/>
                          </a:solidFill>
                          <a:effectLst/>
                          <a:latin typeface="Century Gothic" panose="020B0502020202020204" pitchFamily="34" charset="0"/>
                        </a:rPr>
                        <a:t>Llamado</a:t>
                      </a:r>
                    </a:p>
                  </a:txBody>
                  <a:tcPr marL="0" marR="0" marT="0" marB="0" anchor="ctr">
                    <a:lnL>
                      <a:noFill/>
                    </a:lnL>
                    <a:lnR>
                      <a:noFill/>
                    </a:lnR>
                    <a:lnT>
                      <a:noFill/>
                    </a:lnT>
                    <a:lnB w="6350" cap="flat" cmpd="sng" algn="ctr">
                      <a:solidFill>
                        <a:srgbClr val="A6A6A6"/>
                      </a:solidFill>
                      <a:prstDash val="solid"/>
                      <a:round/>
                      <a:headEnd type="none" w="med" len="med"/>
                      <a:tailEnd type="none" w="med" len="med"/>
                    </a:lnB>
                    <a:solidFill>
                      <a:srgbClr val="C00000"/>
                    </a:solidFill>
                  </a:tcPr>
                </a:tc>
                <a:tc rowSpan="2">
                  <a:txBody>
                    <a:bodyPr/>
                    <a:lstStyle/>
                    <a:p>
                      <a:pPr algn="ctr" fontAlgn="ctr"/>
                      <a:r>
                        <a:rPr lang="es-MX" sz="900" b="1" i="0" u="none" strike="noStrike" dirty="0">
                          <a:solidFill>
                            <a:srgbClr val="FFFFFF"/>
                          </a:solidFill>
                          <a:effectLst/>
                          <a:latin typeface="Century Gothic" panose="020B0502020202020204" pitchFamily="34" charset="0"/>
                        </a:rPr>
                        <a:t>TIR</a:t>
                      </a:r>
                    </a:p>
                  </a:txBody>
                  <a:tcPr marL="0" marR="0" marT="0" marB="0" anchor="ctr">
                    <a:lnL>
                      <a:noFill/>
                    </a:lnL>
                    <a:lnR>
                      <a:noFill/>
                    </a:lnR>
                    <a:lnT>
                      <a:noFill/>
                    </a:lnT>
                    <a:lnB w="6350" cap="flat" cmpd="sng" algn="ctr">
                      <a:solidFill>
                        <a:srgbClr val="A6A6A6"/>
                      </a:solidFill>
                      <a:prstDash val="solid"/>
                      <a:round/>
                      <a:headEnd type="none" w="med" len="med"/>
                      <a:tailEnd type="none" w="med" len="med"/>
                    </a:lnB>
                    <a:solidFill>
                      <a:srgbClr val="C00000"/>
                    </a:solidFill>
                  </a:tcPr>
                </a:tc>
                <a:extLst>
                  <a:ext uri="{0D108BD9-81ED-4DB2-BD59-A6C34878D82A}">
                    <a16:rowId xmlns:a16="http://schemas.microsoft.com/office/drawing/2014/main" val="10001"/>
                  </a:ext>
                </a:extLst>
              </a:tr>
              <a:tr h="247004">
                <a:tc vMerge="1">
                  <a:txBody>
                    <a:bodyPr/>
                    <a:lstStyle/>
                    <a:p>
                      <a:endParaRPr lang="es-MX"/>
                    </a:p>
                  </a:txBody>
                  <a:tcPr/>
                </a:tc>
                <a:tc vMerge="1">
                  <a:txBody>
                    <a:bodyPr/>
                    <a:lstStyle/>
                    <a:p>
                      <a:endParaRPr lang="es-MX"/>
                    </a:p>
                  </a:txBody>
                  <a:tcPr/>
                </a:tc>
                <a:tc vMerge="1">
                  <a:txBody>
                    <a:bodyPr/>
                    <a:lstStyle/>
                    <a:p>
                      <a:endParaRPr lang="es-MX"/>
                    </a:p>
                  </a:txBody>
                  <a:tcPr/>
                </a:tc>
                <a:tc>
                  <a:txBody>
                    <a:bodyPr/>
                    <a:lstStyle/>
                    <a:p>
                      <a:pPr algn="ctr" fontAlgn="ctr"/>
                      <a:r>
                        <a:rPr lang="es-MX" sz="900" b="1" i="0" u="none" strike="noStrike" dirty="0">
                          <a:solidFill>
                            <a:srgbClr val="FFFFFF"/>
                          </a:solidFill>
                          <a:effectLst/>
                          <a:latin typeface="Century Gothic" panose="020B0502020202020204" pitchFamily="34" charset="0"/>
                        </a:rPr>
                        <a:t>mdp</a:t>
                      </a:r>
                    </a:p>
                  </a:txBody>
                  <a:tcPr marL="0" marR="0" marT="0" marB="0" anchor="ctr">
                    <a:lnL>
                      <a:noFill/>
                    </a:lnL>
                    <a:lnR>
                      <a:noFill/>
                    </a:lnR>
                    <a:lnT>
                      <a:noFill/>
                    </a:lnT>
                    <a:lnB w="6350" cap="flat" cmpd="sng" algn="ctr">
                      <a:solidFill>
                        <a:srgbClr val="A6A6A6"/>
                      </a:solidFill>
                      <a:prstDash val="solid"/>
                      <a:round/>
                      <a:headEnd type="none" w="med" len="med"/>
                      <a:tailEnd type="none" w="med" len="med"/>
                    </a:lnB>
                    <a:solidFill>
                      <a:srgbClr val="C00000"/>
                    </a:solidFill>
                  </a:tcPr>
                </a:tc>
                <a:tc>
                  <a:txBody>
                    <a:bodyPr/>
                    <a:lstStyle/>
                    <a:p>
                      <a:pPr algn="ctr" fontAlgn="ctr"/>
                      <a:r>
                        <a:rPr lang="es-MX" sz="900" b="1" i="0" u="none" strike="noStrike" dirty="0">
                          <a:solidFill>
                            <a:srgbClr val="FFFFFF"/>
                          </a:solidFill>
                          <a:effectLst/>
                          <a:latin typeface="Century Gothic" panose="020B0502020202020204" pitchFamily="34" charset="0"/>
                        </a:rPr>
                        <a:t>% del CKD</a:t>
                      </a:r>
                    </a:p>
                  </a:txBody>
                  <a:tcPr marL="0" marR="0" marT="0" marB="0" anchor="ctr">
                    <a:lnL>
                      <a:noFill/>
                    </a:lnL>
                    <a:lnR>
                      <a:noFill/>
                    </a:lnR>
                    <a:lnT>
                      <a:noFill/>
                    </a:lnT>
                    <a:lnB w="6350" cap="flat" cmpd="sng" algn="ctr">
                      <a:solidFill>
                        <a:srgbClr val="A6A6A6"/>
                      </a:solidFill>
                      <a:prstDash val="solid"/>
                      <a:round/>
                      <a:headEnd type="none" w="med" len="med"/>
                      <a:tailEnd type="none" w="med" len="med"/>
                    </a:lnB>
                    <a:solidFill>
                      <a:srgbClr val="C00000"/>
                    </a:solidFill>
                  </a:tcPr>
                </a:tc>
                <a:tc vMerge="1">
                  <a:txBody>
                    <a:bodyPr/>
                    <a:lstStyle/>
                    <a:p>
                      <a:endParaRPr lang="es-MX"/>
                    </a:p>
                  </a:txBody>
                  <a:tcPr/>
                </a:tc>
                <a:tc vMerge="1">
                  <a:txBody>
                    <a:bodyPr/>
                    <a:lstStyle/>
                    <a:p>
                      <a:endParaRPr lang="es-MX"/>
                    </a:p>
                  </a:txBody>
                  <a:tcPr/>
                </a:tc>
                <a:extLst>
                  <a:ext uri="{0D108BD9-81ED-4DB2-BD59-A6C34878D82A}">
                    <a16:rowId xmlns:a16="http://schemas.microsoft.com/office/drawing/2014/main" val="10002"/>
                  </a:ext>
                </a:extLst>
              </a:tr>
              <a:tr h="520716">
                <a:tc>
                  <a:txBody>
                    <a:bodyPr/>
                    <a:lstStyle/>
                    <a:p>
                      <a:pPr algn="l" fontAlgn="b"/>
                      <a:r>
                        <a:rPr lang="es-MX" sz="900" b="1" i="0" u="none" strike="noStrike" dirty="0">
                          <a:solidFill>
                            <a:srgbClr val="203764"/>
                          </a:solidFill>
                          <a:effectLst/>
                          <a:latin typeface="Century Gothic" panose="020B0502020202020204" pitchFamily="34" charset="0"/>
                        </a:rPr>
                        <a:t> </a:t>
                      </a:r>
                      <a:endParaRPr lang="es-MX" sz="900" b="0" i="0" u="none" strike="noStrike" dirty="0">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6.4</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05-ago-16</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350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10.0%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chemeClr val="tx1"/>
                          </a:solidFill>
                          <a:effectLst/>
                          <a:latin typeface="Century Gothic" panose="020B0502020202020204" pitchFamily="34" charset="0"/>
                        </a:rPr>
                        <a:t>31%</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chemeClr val="tx1"/>
                          </a:solidFill>
                          <a:effectLst/>
                          <a:latin typeface="Century Gothic" panose="020B0502020202020204" pitchFamily="34" charset="0"/>
                        </a:rPr>
                        <a:t>-3.9%</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3"/>
                  </a:ext>
                </a:extLst>
              </a:tr>
              <a:tr h="520716">
                <a:tc>
                  <a:txBody>
                    <a:bodyPr/>
                    <a:lstStyle/>
                    <a:p>
                      <a:pPr algn="l" fontAlgn="b"/>
                      <a:r>
                        <a:rPr lang="es-MX" sz="900" b="1" i="0" u="none" strike="noStrike" dirty="0">
                          <a:solidFill>
                            <a:srgbClr val="203764"/>
                          </a:solidFill>
                          <a:effectLst/>
                          <a:latin typeface="Century Gothic" panose="020B0502020202020204" pitchFamily="34" charset="0"/>
                        </a:rPr>
                        <a:t> </a:t>
                      </a:r>
                      <a:endParaRPr lang="es-MX" sz="900" b="0" i="0" u="none" strike="noStrike" dirty="0">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9.1</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19-dic-16</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300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4.3%</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chemeClr val="tx1"/>
                          </a:solidFill>
                          <a:effectLst/>
                          <a:latin typeface="Century Gothic" panose="020B0502020202020204" pitchFamily="34" charset="0"/>
                        </a:rPr>
                        <a:t>20%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chemeClr val="tx1"/>
                          </a:solidFill>
                          <a:effectLst/>
                          <a:latin typeface="Century Gothic" panose="020B0502020202020204" pitchFamily="34" charset="0"/>
                        </a:rPr>
                        <a:t>-3.3%</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520716">
                <a:tc>
                  <a:txBody>
                    <a:bodyPr/>
                    <a:lstStyle/>
                    <a:p>
                      <a:pPr algn="l" fontAlgn="b"/>
                      <a:r>
                        <a:rPr lang="es-MX" sz="900" b="1" i="0" u="none" strike="noStrike" dirty="0">
                          <a:solidFill>
                            <a:srgbClr val="203764"/>
                          </a:solidFill>
                          <a:effectLst/>
                          <a:latin typeface="Century Gothic" panose="020B0502020202020204" pitchFamily="34" charset="0"/>
                        </a:rPr>
                        <a:t> </a:t>
                      </a:r>
                      <a:endParaRPr lang="es-MX" sz="900" b="0" i="0" u="none" strike="noStrike" dirty="0">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8.7</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28-abr-17</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200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4.5%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chemeClr val="tx1"/>
                          </a:solidFill>
                          <a:effectLst/>
                          <a:latin typeface="Century Gothic" panose="020B0502020202020204" pitchFamily="34" charset="0"/>
                        </a:rPr>
                        <a:t>20%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chemeClr val="tx1"/>
                          </a:solidFill>
                          <a:effectLst/>
                          <a:latin typeface="Century Gothic" panose="020B0502020202020204" pitchFamily="34" charset="0"/>
                        </a:rPr>
                        <a:t>-2.0%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5"/>
                  </a:ext>
                </a:extLst>
              </a:tr>
              <a:tr h="520716">
                <a:tc>
                  <a:txBody>
                    <a:bodyPr/>
                    <a:lstStyle/>
                    <a:p>
                      <a:pPr algn="ctr" fontAlgn="ctr"/>
                      <a:r>
                        <a:rPr lang="es-MX" sz="900" b="1" i="0" u="none" strike="noStrike" dirty="0">
                          <a:solidFill>
                            <a:srgbClr val="203764"/>
                          </a:solidFill>
                          <a:effectLst/>
                          <a:latin typeface="Century Gothic" panose="020B0502020202020204" pitchFamily="34" charset="0"/>
                        </a:rPr>
                        <a:t> </a:t>
                      </a: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8.8</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09-may-17</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200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bg1"/>
                    </a:solidFill>
                  </a:tcPr>
                </a:tc>
                <a:tc>
                  <a:txBody>
                    <a:bodyPr/>
                    <a:lstStyle/>
                    <a:p>
                      <a:pPr algn="ctr" fontAlgn="ctr"/>
                      <a:r>
                        <a:rPr lang="es-MX" sz="1000" b="0" i="0" u="none" strike="noStrike" dirty="0">
                          <a:solidFill>
                            <a:srgbClr val="000000"/>
                          </a:solidFill>
                          <a:effectLst/>
                          <a:latin typeface="Century Gothic" panose="020B0502020202020204" pitchFamily="34" charset="0"/>
                        </a:rPr>
                        <a:t>7.4%</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chemeClr val="tx1"/>
                          </a:solidFill>
                          <a:effectLst/>
                          <a:latin typeface="Century Gothic" panose="020B0502020202020204" pitchFamily="34" charset="0"/>
                        </a:rPr>
                        <a:t>37%</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chemeClr val="tx1"/>
                          </a:solidFill>
                          <a:effectLst/>
                          <a:latin typeface="Century Gothic" panose="020B0502020202020204" pitchFamily="34" charset="0"/>
                        </a:rPr>
                        <a:t>-14.6%</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bg1"/>
                    </a:solidFill>
                  </a:tcPr>
                </a:tc>
                <a:extLst>
                  <a:ext uri="{0D108BD9-81ED-4DB2-BD59-A6C34878D82A}">
                    <a16:rowId xmlns:a16="http://schemas.microsoft.com/office/drawing/2014/main" val="10006"/>
                  </a:ext>
                </a:extLst>
              </a:tr>
              <a:tr h="520716">
                <a:tc>
                  <a:txBody>
                    <a:bodyPr/>
                    <a:lstStyle/>
                    <a:p>
                      <a:pPr algn="ctr" fontAlgn="ctr"/>
                      <a:r>
                        <a:rPr lang="es-MX" sz="900" b="1" i="0" u="none" strike="noStrike" dirty="0">
                          <a:solidFill>
                            <a:srgbClr val="203764"/>
                          </a:solidFill>
                          <a:effectLst/>
                          <a:latin typeface="Century Gothic" panose="020B0502020202020204" pitchFamily="34" charset="0"/>
                        </a:rPr>
                        <a:t> </a:t>
                      </a: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7.1</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19-may-17</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200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bg1">
                        <a:lumMod val="95000"/>
                      </a:schemeClr>
                    </a:solidFill>
                  </a:tcPr>
                </a:tc>
                <a:tc>
                  <a:txBody>
                    <a:bodyPr/>
                    <a:lstStyle/>
                    <a:p>
                      <a:pPr algn="ctr" fontAlgn="ctr"/>
                      <a:r>
                        <a:rPr lang="es-MX" sz="1000" b="0" i="0" u="none" strike="noStrike" dirty="0">
                          <a:solidFill>
                            <a:srgbClr val="000000"/>
                          </a:solidFill>
                          <a:effectLst/>
                          <a:latin typeface="Century Gothic" panose="020B0502020202020204" pitchFamily="34" charset="0"/>
                        </a:rPr>
                        <a:t>10.0%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chemeClr val="tx1"/>
                          </a:solidFill>
                          <a:effectLst/>
                          <a:latin typeface="Century Gothic" panose="020B0502020202020204" pitchFamily="34" charset="0"/>
                        </a:rPr>
                        <a:t>52%</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chemeClr val="tx1"/>
                          </a:solidFill>
                          <a:effectLst/>
                          <a:latin typeface="Century Gothic" panose="020B0502020202020204" pitchFamily="34" charset="0"/>
                        </a:rPr>
                        <a:t>35.5%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7"/>
                  </a:ext>
                </a:extLst>
              </a:tr>
              <a:tr h="520716">
                <a:tc>
                  <a:txBody>
                    <a:bodyPr/>
                    <a:lstStyle/>
                    <a:p>
                      <a:pPr algn="l" fontAlgn="b"/>
                      <a:r>
                        <a:rPr lang="es-MX" sz="900" b="1" i="0" u="none" strike="noStrike" dirty="0">
                          <a:solidFill>
                            <a:srgbClr val="203764"/>
                          </a:solidFill>
                          <a:effectLst/>
                          <a:latin typeface="Century Gothic" panose="020B0502020202020204" pitchFamily="34" charset="0"/>
                        </a:rPr>
                        <a:t> </a:t>
                      </a:r>
                      <a:endParaRPr lang="es-MX" sz="900" b="0" i="0" u="none" strike="noStrike" dirty="0">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6.6</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31-may-17</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300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5.4%</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chemeClr val="tx1"/>
                          </a:solidFill>
                          <a:effectLst/>
                          <a:latin typeface="Century Gothic" panose="020B0502020202020204" pitchFamily="34" charset="0"/>
                        </a:rPr>
                        <a:t>20%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chemeClr val="tx1"/>
                          </a:solidFill>
                          <a:effectLst/>
                          <a:latin typeface="Century Gothic" panose="020B0502020202020204" pitchFamily="34" charset="0"/>
                        </a:rPr>
                        <a:t>-2.6%</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bg1"/>
                    </a:solidFill>
                  </a:tcPr>
                </a:tc>
                <a:extLst>
                  <a:ext uri="{0D108BD9-81ED-4DB2-BD59-A6C34878D82A}">
                    <a16:rowId xmlns:a16="http://schemas.microsoft.com/office/drawing/2014/main" val="10008"/>
                  </a:ext>
                </a:extLst>
              </a:tr>
              <a:tr h="614177">
                <a:tc>
                  <a:txBody>
                    <a:bodyPr/>
                    <a:lstStyle/>
                    <a:p>
                      <a:pPr algn="l" fontAlgn="b"/>
                      <a:r>
                        <a:rPr lang="es-MX" sz="900" b="1" i="0" u="none" strike="noStrike" dirty="0">
                          <a:solidFill>
                            <a:srgbClr val="203764"/>
                          </a:solidFill>
                          <a:effectLst/>
                          <a:latin typeface="Century Gothic" panose="020B0502020202020204" pitchFamily="34" charset="0"/>
                        </a:rPr>
                        <a:t> </a:t>
                      </a:r>
                      <a:endParaRPr lang="es-MX" sz="900" b="0" i="0" u="none" strike="noStrike" dirty="0">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8.0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06-sep-17</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300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10.0%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chemeClr val="tx1"/>
                          </a:solidFill>
                          <a:effectLst/>
                          <a:latin typeface="Century Gothic" panose="020B0502020202020204" pitchFamily="34" charset="0"/>
                        </a:rPr>
                        <a:t>20%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chemeClr val="tx1"/>
                          </a:solidFill>
                          <a:effectLst/>
                          <a:latin typeface="Century Gothic" panose="020B0502020202020204" pitchFamily="34" charset="0"/>
                        </a:rPr>
                        <a:t>0.4%</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9"/>
                  </a:ext>
                </a:extLst>
              </a:tr>
              <a:tr h="614177">
                <a:tc>
                  <a:txBody>
                    <a:bodyPr/>
                    <a:lstStyle/>
                    <a:p>
                      <a:pPr algn="l" fontAlgn="b"/>
                      <a:endParaRPr lang="es-MX" sz="900" b="0" i="0" u="none" strike="noStrike" dirty="0">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7.24</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bg1"/>
                    </a:solidFill>
                  </a:tcPr>
                </a:tc>
                <a:tc>
                  <a:txBody>
                    <a:bodyPr/>
                    <a:lstStyle/>
                    <a:p>
                      <a:pPr algn="ctr" fontAlgn="ctr"/>
                      <a:r>
                        <a:rPr lang="es-MX" sz="1000" b="0" i="0" u="none" strike="noStrike">
                          <a:solidFill>
                            <a:srgbClr val="000000"/>
                          </a:solidFill>
                          <a:effectLst/>
                          <a:latin typeface="Century Gothic" panose="020B0502020202020204" pitchFamily="34" charset="0"/>
                        </a:rPr>
                        <a:t>15-mar-18</a:t>
                      </a:r>
                      <a:endParaRPr lang="es-MX" sz="1000" b="0" i="0" u="none" strike="noStrike" dirty="0">
                        <a:solidFill>
                          <a:srgbClr val="000000"/>
                        </a:solidFill>
                        <a:effectLst/>
                        <a:latin typeface="Century Gothic" panose="020B0502020202020204" pitchFamily="34" charset="0"/>
                      </a:endParaRP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bg1"/>
                    </a:solidFill>
                  </a:tcPr>
                </a:tc>
                <a:tc>
                  <a:txBody>
                    <a:bodyPr/>
                    <a:lstStyle/>
                    <a:p>
                      <a:pPr algn="ctr" fontAlgn="ctr"/>
                      <a:r>
                        <a:rPr lang="es-MX" sz="1000" b="0" i="0" u="none" strike="noStrike" dirty="0">
                          <a:solidFill>
                            <a:srgbClr val="000000"/>
                          </a:solidFill>
                          <a:effectLst/>
                          <a:latin typeface="Century Gothic" panose="020B0502020202020204" pitchFamily="34" charset="0"/>
                        </a:rPr>
                        <a:t>300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bg1"/>
                    </a:solidFill>
                  </a:tcPr>
                </a:tc>
                <a:tc>
                  <a:txBody>
                    <a:bodyPr/>
                    <a:lstStyle/>
                    <a:p>
                      <a:pPr algn="ctr" fontAlgn="ctr"/>
                      <a:r>
                        <a:rPr lang="es-MX" sz="1000" b="0" i="0" u="none" strike="noStrike" dirty="0">
                          <a:solidFill>
                            <a:srgbClr val="000000"/>
                          </a:solidFill>
                          <a:effectLst/>
                          <a:latin typeface="Century Gothic" panose="020B0502020202020204" pitchFamily="34" charset="0"/>
                        </a:rPr>
                        <a:t>6.8%</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bg1"/>
                    </a:solidFill>
                  </a:tcPr>
                </a:tc>
                <a:tc>
                  <a:txBody>
                    <a:bodyPr/>
                    <a:lstStyle/>
                    <a:p>
                      <a:pPr algn="ctr" fontAlgn="ctr"/>
                      <a:r>
                        <a:rPr lang="es-MX" sz="1000" b="0" i="0" u="none" strike="noStrike" dirty="0">
                          <a:solidFill>
                            <a:schemeClr val="tx1"/>
                          </a:solidFill>
                          <a:effectLst/>
                          <a:latin typeface="Century Gothic" panose="020B0502020202020204" pitchFamily="34" charset="0"/>
                        </a:rPr>
                        <a:t>20%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bg1"/>
                    </a:solidFill>
                  </a:tcPr>
                </a:tc>
                <a:tc>
                  <a:txBody>
                    <a:bodyPr/>
                    <a:lstStyle/>
                    <a:p>
                      <a:pPr algn="ctr" fontAlgn="ctr"/>
                      <a:r>
                        <a:rPr lang="es-MX" sz="1000" b="0" i="0" u="none" strike="noStrike" dirty="0">
                          <a:solidFill>
                            <a:schemeClr val="tx1"/>
                          </a:solidFill>
                          <a:effectLst/>
                          <a:latin typeface="Century Gothic" panose="020B0502020202020204" pitchFamily="34" charset="0"/>
                        </a:rPr>
                        <a:t>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bg1"/>
                    </a:solidFill>
                  </a:tcPr>
                </a:tc>
                <a:extLst>
                  <a:ext uri="{0D108BD9-81ED-4DB2-BD59-A6C34878D82A}">
                    <a16:rowId xmlns:a16="http://schemas.microsoft.com/office/drawing/2014/main" val="115419014"/>
                  </a:ext>
                </a:extLst>
              </a:tr>
              <a:tr h="151987">
                <a:tc>
                  <a:txBody>
                    <a:bodyPr/>
                    <a:lstStyle/>
                    <a:p>
                      <a:pPr algn="ctr" fontAlgn="ctr"/>
                      <a:r>
                        <a:rPr lang="es-MX" sz="900" b="1" i="0" u="none" strike="noStrike" dirty="0">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A6A6A6"/>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900" b="1" i="0" u="none" strike="noStrike" dirty="0">
                          <a:solidFill>
                            <a:srgbClr val="203764"/>
                          </a:solidFill>
                          <a:effectLst/>
                          <a:latin typeface="Century Gothic" panose="020B0502020202020204" pitchFamily="34" charset="0"/>
                        </a:rPr>
                        <a:t> </a:t>
                      </a:r>
                    </a:p>
                  </a:txBody>
                  <a:tcPr marL="0" marR="0" marT="0" marB="0" anchor="ctr">
                    <a:lnL>
                      <a:noFill/>
                    </a:lnL>
                    <a:lnR>
                      <a:noFill/>
                    </a:lnR>
                    <a:lnT w="6350" cap="flat" cmpd="sng" algn="ctr">
                      <a:solidFill>
                        <a:srgbClr val="A6A6A6"/>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900" b="1" i="0" u="none" strike="noStrike" dirty="0">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A6A6A6"/>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900" b="1" i="0" u="none" strike="noStrike" dirty="0">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A6A6A6"/>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900" b="1" i="0" u="none" strike="noStrike" dirty="0">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A6A6A6"/>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900" b="0" i="0" u="none" strike="noStrike" dirty="0">
                          <a:solidFill>
                            <a:srgbClr val="000000"/>
                          </a:solidFill>
                          <a:effectLst/>
                          <a:highlight>
                            <a:srgbClr val="FFFF00"/>
                          </a:highlight>
                          <a:latin typeface="Century Gothic" panose="020B0502020202020204" pitchFamily="34" charset="0"/>
                        </a:rPr>
                        <a:t> </a:t>
                      </a:r>
                    </a:p>
                  </a:txBody>
                  <a:tcPr marL="0" marR="0" marT="0" marB="0" anchor="ctr">
                    <a:lnL>
                      <a:noFill/>
                    </a:lnL>
                    <a:lnR>
                      <a:noFill/>
                    </a:lnR>
                    <a:lnT w="6350" cap="flat" cmpd="sng" algn="ctr">
                      <a:solidFill>
                        <a:srgbClr val="A6A6A6"/>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900" b="0" i="0" u="none" strike="noStrike" dirty="0">
                          <a:solidFill>
                            <a:srgbClr val="000000"/>
                          </a:solidFill>
                          <a:effectLst/>
                          <a:highlight>
                            <a:srgbClr val="FFFF00"/>
                          </a:highlight>
                          <a:latin typeface="Century Gothic" panose="020B0502020202020204" pitchFamily="34" charset="0"/>
                        </a:rPr>
                        <a:t> </a:t>
                      </a:r>
                    </a:p>
                  </a:txBody>
                  <a:tcPr marL="0" marR="0" marT="0" marB="0" anchor="ctr">
                    <a:lnL>
                      <a:noFill/>
                    </a:lnL>
                    <a:lnR>
                      <a:noFill/>
                    </a:lnR>
                    <a:lnT w="6350" cap="flat" cmpd="sng" algn="ctr">
                      <a:solidFill>
                        <a:srgbClr val="A6A6A6"/>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0"/>
                  </a:ext>
                </a:extLst>
              </a:tr>
              <a:tr h="407227">
                <a:tc>
                  <a:txBody>
                    <a:bodyPr/>
                    <a:lstStyle/>
                    <a:p>
                      <a:pPr algn="ctr" fontAlgn="ctr"/>
                      <a:r>
                        <a:rPr lang="es-MX" sz="900" b="1" i="0" u="none" strike="noStrike" dirty="0">
                          <a:solidFill>
                            <a:srgbClr val="C00000"/>
                          </a:solidFill>
                          <a:effectLst/>
                          <a:latin typeface="Century Gothic" panose="020B0502020202020204" pitchFamily="34" charset="0"/>
                        </a:rPr>
                        <a:t>Total</a:t>
                      </a:r>
                    </a:p>
                  </a:txBody>
                  <a:tcPr marL="0" marR="0" marT="0" marB="0" anchor="ctr">
                    <a:lnL>
                      <a:noFill/>
                    </a:lnL>
                    <a:lnR w="6350" cap="flat" cmpd="sng" algn="ctr">
                      <a:solidFill>
                        <a:srgbClr val="FFFFFF"/>
                      </a:solidFill>
                      <a:prstDash val="solid"/>
                      <a:round/>
                      <a:headEnd type="none" w="med" len="med"/>
                      <a:tailEnd type="none" w="med" len="med"/>
                    </a:lnR>
                    <a:lnT w="25400" cap="flat" cmpd="dbl" algn="ctr">
                      <a:solidFill>
                        <a:srgbClr val="000000"/>
                      </a:solidFill>
                      <a:prstDash val="solid"/>
                      <a:round/>
                      <a:headEnd type="none" w="med" len="med"/>
                      <a:tailEnd type="none" w="med" len="med"/>
                    </a:lnT>
                    <a:lnB>
                      <a:noFill/>
                    </a:lnB>
                  </a:tcPr>
                </a:tc>
                <a:tc>
                  <a:txBody>
                    <a:bodyPr/>
                    <a:lstStyle/>
                    <a:p>
                      <a:pPr algn="ctr" fontAlgn="ctr"/>
                      <a:r>
                        <a:rPr lang="es-MX" sz="900" b="1" i="0" u="none" strike="noStrike" dirty="0">
                          <a:solidFill>
                            <a:srgbClr val="203764"/>
                          </a:solidFill>
                          <a:effectLst/>
                          <a:latin typeface="Century Gothic" panose="020B0502020202020204" pitchFamily="34" charset="0"/>
                        </a:rPr>
                        <a:t> </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25400" cap="flat" cmpd="dbl" algn="ctr">
                      <a:solidFill>
                        <a:srgbClr val="000000"/>
                      </a:solidFill>
                      <a:prstDash val="solid"/>
                      <a:round/>
                      <a:headEnd type="none" w="med" len="med"/>
                      <a:tailEnd type="none" w="med" len="med"/>
                    </a:lnT>
                    <a:lnB>
                      <a:noFill/>
                    </a:lnB>
                  </a:tcPr>
                </a:tc>
                <a:tc>
                  <a:txBody>
                    <a:bodyPr/>
                    <a:lstStyle/>
                    <a:p>
                      <a:pPr algn="ctr" fontAlgn="ctr"/>
                      <a:r>
                        <a:rPr lang="es-MX" sz="900" b="0" i="0" u="none" strike="noStrike" dirty="0">
                          <a:solidFill>
                            <a:srgbClr val="203764"/>
                          </a:solidFill>
                          <a:effectLst/>
                          <a:latin typeface="Century Gothic" panose="020B0502020202020204" pitchFamily="34" charset="0"/>
                        </a:rPr>
                        <a:t> </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25400" cap="flat" cmpd="dbl" algn="ctr">
                      <a:solidFill>
                        <a:srgbClr val="000000"/>
                      </a:solidFill>
                      <a:prstDash val="solid"/>
                      <a:round/>
                      <a:headEnd type="none" w="med" len="med"/>
                      <a:tailEnd type="none" w="med" len="med"/>
                    </a:lnT>
                    <a:lnB>
                      <a:noFill/>
                    </a:lnB>
                  </a:tcPr>
                </a:tc>
                <a:tc>
                  <a:txBody>
                    <a:bodyPr/>
                    <a:lstStyle/>
                    <a:p>
                      <a:pPr algn="ctr" fontAlgn="ctr"/>
                      <a:r>
                        <a:rPr lang="es-MX" sz="900" b="0" i="0" u="none" strike="noStrike" dirty="0">
                          <a:solidFill>
                            <a:srgbClr val="C00000"/>
                          </a:solidFill>
                          <a:effectLst/>
                          <a:latin typeface="Century Gothic" panose="020B0502020202020204" pitchFamily="34" charset="0"/>
                        </a:rPr>
                        <a:t>2,150 mdp</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25400" cap="flat" cmpd="dbl" algn="ctr">
                      <a:solidFill>
                        <a:srgbClr val="000000"/>
                      </a:solidFill>
                      <a:prstDash val="solid"/>
                      <a:round/>
                      <a:headEnd type="none" w="med" len="med"/>
                      <a:tailEnd type="none" w="med" len="med"/>
                    </a:lnT>
                    <a:lnB>
                      <a:noFill/>
                    </a:lnB>
                  </a:tcPr>
                </a:tc>
                <a:tc>
                  <a:txBody>
                    <a:bodyPr/>
                    <a:lstStyle/>
                    <a:p>
                      <a:pPr algn="ctr" fontAlgn="ctr"/>
                      <a:r>
                        <a:rPr lang="es-MX" sz="900" b="0" i="0" u="none" strike="noStrike" dirty="0">
                          <a:solidFill>
                            <a:srgbClr val="000000"/>
                          </a:solidFill>
                          <a:effectLst/>
                          <a:latin typeface="Century Gothic" panose="020B0502020202020204" pitchFamily="34" charset="0"/>
                        </a:rPr>
                        <a:t> </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25400" cap="flat" cmpd="dbl" algn="ctr">
                      <a:solidFill>
                        <a:srgbClr val="000000"/>
                      </a:solidFill>
                      <a:prstDash val="solid"/>
                      <a:round/>
                      <a:headEnd type="none" w="med" len="med"/>
                      <a:tailEnd type="none" w="med" len="med"/>
                    </a:lnT>
                    <a:lnB>
                      <a:noFill/>
                    </a:lnB>
                  </a:tcPr>
                </a:tc>
                <a:tc>
                  <a:txBody>
                    <a:bodyPr/>
                    <a:lstStyle/>
                    <a:p>
                      <a:pPr algn="ctr" fontAlgn="ctr"/>
                      <a:r>
                        <a:rPr lang="es-MX" sz="900" b="0" i="0" u="none" strike="noStrike" dirty="0">
                          <a:solidFill>
                            <a:srgbClr val="C00000"/>
                          </a:solidFill>
                          <a:effectLst/>
                          <a:latin typeface="Century Gothic" panose="020B0502020202020204" pitchFamily="34" charset="0"/>
                        </a:rPr>
                        <a:t>567 mdp</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25400" cap="flat" cmpd="dbl" algn="ctr">
                      <a:solidFill>
                        <a:srgbClr val="000000"/>
                      </a:solidFill>
                      <a:prstDash val="solid"/>
                      <a:round/>
                      <a:headEnd type="none" w="med" len="med"/>
                      <a:tailEnd type="none" w="med" len="med"/>
                    </a:lnT>
                    <a:lnB>
                      <a:noFill/>
                    </a:lnB>
                  </a:tcPr>
                </a:tc>
                <a:tc>
                  <a:txBody>
                    <a:bodyPr/>
                    <a:lstStyle/>
                    <a:p>
                      <a:pPr algn="ctr" fontAlgn="ctr"/>
                      <a:r>
                        <a:rPr lang="es-MX" sz="900" b="0" i="0" u="none" strike="noStrike" dirty="0">
                          <a:solidFill>
                            <a:srgbClr val="C00000"/>
                          </a:solidFill>
                          <a:effectLst/>
                          <a:latin typeface="Century Gothic" panose="020B0502020202020204" pitchFamily="34" charset="0"/>
                        </a:rPr>
                        <a:t>-0.9%</a:t>
                      </a:r>
                    </a:p>
                  </a:txBody>
                  <a:tcPr marL="0" marR="0" marT="0" marB="0" anchor="ctr">
                    <a:lnL w="6350" cap="flat" cmpd="sng" algn="ctr">
                      <a:solidFill>
                        <a:srgbClr val="FFFFFF"/>
                      </a:solidFill>
                      <a:prstDash val="solid"/>
                      <a:round/>
                      <a:headEnd type="none" w="med" len="med"/>
                      <a:tailEnd type="none" w="med" len="med"/>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11"/>
                  </a:ext>
                </a:extLst>
              </a:tr>
            </a:tbl>
          </a:graphicData>
        </a:graphic>
      </p:graphicFrame>
      <p:pic>
        <p:nvPicPr>
          <p:cNvPr id="7" name="Imagen 6"/>
          <p:cNvPicPr>
            <a:picLocks noChangeAspect="1"/>
          </p:cNvPicPr>
          <p:nvPr/>
        </p:nvPicPr>
        <p:blipFill>
          <a:blip r:embed="rId2"/>
          <a:stretch>
            <a:fillRect/>
          </a:stretch>
        </p:blipFill>
        <p:spPr>
          <a:xfrm>
            <a:off x="838805" y="1700808"/>
            <a:ext cx="1680545" cy="341286"/>
          </a:xfrm>
          <a:prstGeom prst="rect">
            <a:avLst/>
          </a:prstGeom>
        </p:spPr>
      </p:pic>
      <p:pic>
        <p:nvPicPr>
          <p:cNvPr id="8" name="Imagen 7"/>
          <p:cNvPicPr>
            <a:picLocks noChangeAspect="1"/>
          </p:cNvPicPr>
          <p:nvPr/>
        </p:nvPicPr>
        <p:blipFill rotWithShape="1">
          <a:blip r:embed="rId3"/>
          <a:srcRect l="8190" t="18518" r="6652" b="22223"/>
          <a:stretch/>
        </p:blipFill>
        <p:spPr>
          <a:xfrm>
            <a:off x="821358" y="2204048"/>
            <a:ext cx="1639848" cy="469927"/>
          </a:xfrm>
          <a:prstGeom prst="rect">
            <a:avLst/>
          </a:prstGeom>
        </p:spPr>
      </p:pic>
      <p:pic>
        <p:nvPicPr>
          <p:cNvPr id="9" name="Imagen 8"/>
          <p:cNvPicPr>
            <a:picLocks noChangeAspect="1"/>
          </p:cNvPicPr>
          <p:nvPr/>
        </p:nvPicPr>
        <p:blipFill rotWithShape="1">
          <a:blip r:embed="rId4"/>
          <a:srcRect l="4457" t="31276" r="6833" b="24398"/>
          <a:stretch/>
        </p:blipFill>
        <p:spPr>
          <a:xfrm>
            <a:off x="948136" y="2729519"/>
            <a:ext cx="1459397" cy="483255"/>
          </a:xfrm>
          <a:prstGeom prst="rect">
            <a:avLst/>
          </a:prstGeom>
        </p:spPr>
      </p:pic>
      <p:pic>
        <p:nvPicPr>
          <p:cNvPr id="10" name="Imagen 9"/>
          <p:cNvPicPr>
            <a:picLocks noChangeAspect="1"/>
          </p:cNvPicPr>
          <p:nvPr/>
        </p:nvPicPr>
        <p:blipFill rotWithShape="1">
          <a:blip r:embed="rId5"/>
          <a:srcRect l="-7750" t="9657" r="-1239" b="-374"/>
          <a:stretch/>
        </p:blipFill>
        <p:spPr>
          <a:xfrm>
            <a:off x="1397024" y="3284984"/>
            <a:ext cx="561622" cy="480717"/>
          </a:xfrm>
          <a:prstGeom prst="rect">
            <a:avLst/>
          </a:prstGeom>
        </p:spPr>
      </p:pic>
      <p:pic>
        <p:nvPicPr>
          <p:cNvPr id="11" name="Imagen 10"/>
          <p:cNvPicPr>
            <a:picLocks noChangeAspect="1"/>
          </p:cNvPicPr>
          <p:nvPr/>
        </p:nvPicPr>
        <p:blipFill rotWithShape="1">
          <a:blip r:embed="rId6"/>
          <a:srcRect l="7313" t="1594"/>
          <a:stretch/>
        </p:blipFill>
        <p:spPr>
          <a:xfrm>
            <a:off x="904717" y="3866294"/>
            <a:ext cx="1473133" cy="354794"/>
          </a:xfrm>
          <a:prstGeom prst="rect">
            <a:avLst/>
          </a:prstGeom>
        </p:spPr>
      </p:pic>
      <p:pic>
        <p:nvPicPr>
          <p:cNvPr id="12" name="Imagen 11"/>
          <p:cNvPicPr>
            <a:picLocks noChangeAspect="1"/>
          </p:cNvPicPr>
          <p:nvPr/>
        </p:nvPicPr>
        <p:blipFill rotWithShape="1">
          <a:blip r:embed="rId7"/>
          <a:srcRect r="56743"/>
          <a:stretch/>
        </p:blipFill>
        <p:spPr>
          <a:xfrm>
            <a:off x="857912" y="4848764"/>
            <a:ext cx="1570055" cy="533352"/>
          </a:xfrm>
          <a:prstGeom prst="rect">
            <a:avLst/>
          </a:prstGeom>
        </p:spPr>
      </p:pic>
      <p:pic>
        <p:nvPicPr>
          <p:cNvPr id="13" name="Imagen 12"/>
          <p:cNvPicPr>
            <a:picLocks noChangeAspect="1"/>
          </p:cNvPicPr>
          <p:nvPr/>
        </p:nvPicPr>
        <p:blipFill rotWithShape="1">
          <a:blip r:embed="rId8"/>
          <a:srcRect l="4981"/>
          <a:stretch/>
        </p:blipFill>
        <p:spPr>
          <a:xfrm>
            <a:off x="1157940" y="4376619"/>
            <a:ext cx="966685" cy="425485"/>
          </a:xfrm>
          <a:prstGeom prst="rect">
            <a:avLst/>
          </a:prstGeom>
        </p:spPr>
      </p:pic>
      <p:pic>
        <p:nvPicPr>
          <p:cNvPr id="14" name="Imagen 13" descr="Resultado de imagen para ainda">
            <a:extLst>
              <a:ext uri="{FF2B5EF4-FFF2-40B4-BE49-F238E27FC236}">
                <a16:creationId xmlns:a16="http://schemas.microsoft.com/office/drawing/2014/main" id="{37775C11-48FD-4037-8A82-8A3224775F91}"/>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t="23577" b="37078"/>
          <a:stretch/>
        </p:blipFill>
        <p:spPr bwMode="auto">
          <a:xfrm>
            <a:off x="1118103" y="5452681"/>
            <a:ext cx="1259747" cy="493124"/>
          </a:xfrm>
          <a:prstGeom prst="rect">
            <a:avLst/>
          </a:prstGeom>
          <a:noFill/>
          <a:extLst>
            <a:ext uri="{909E8E84-426E-40DD-AFC4-6F175D3DCCD1}">
              <a14:hiddenFill xmlns:a14="http://schemas.microsoft.com/office/drawing/2010/main">
                <a:solidFill>
                  <a:srgbClr val="FFFFFF"/>
                </a:solidFill>
              </a14:hiddenFill>
            </a:ext>
          </a:extLst>
        </p:spPr>
      </p:pic>
      <p:sp>
        <p:nvSpPr>
          <p:cNvPr id="17" name="1 Título">
            <a:extLst>
              <a:ext uri="{FF2B5EF4-FFF2-40B4-BE49-F238E27FC236}">
                <a16:creationId xmlns:a16="http://schemas.microsoft.com/office/drawing/2014/main" id="{D38B69A2-CC9C-42F3-B56B-63B38BB6616E}"/>
              </a:ext>
            </a:extLst>
          </p:cNvPr>
          <p:cNvSpPr>
            <a:spLocks noGrp="1"/>
          </p:cNvSpPr>
          <p:nvPr>
            <p:ph type="title"/>
          </p:nvPr>
        </p:nvSpPr>
        <p:spPr>
          <a:xfrm>
            <a:off x="391827" y="288000"/>
            <a:ext cx="7407462" cy="631524"/>
          </a:xfrm>
        </p:spPr>
        <p:txBody>
          <a:bodyPr vert="horz" lIns="91440" tIns="45720" rIns="91440" bIns="45720" rtlCol="0" anchor="ctr">
            <a:normAutofit fontScale="90000"/>
          </a:bodyPr>
          <a:lstStyle/>
          <a:p>
            <a:r>
              <a:rPr lang="es-ES" sz="2000" b="1" dirty="0" err="1">
                <a:latin typeface="Century Gothic" panose="020B0502020202020204" pitchFamily="34" charset="0"/>
                <a:ea typeface="+mj-ea"/>
              </a:rPr>
              <a:t>CKD’s</a:t>
            </a:r>
            <a:r>
              <a:rPr lang="es-ES" sz="2000" b="1" dirty="0">
                <a:latin typeface="Century Gothic" panose="020B0502020202020204" pitchFamily="34" charset="0"/>
                <a:ea typeface="+mj-ea"/>
              </a:rPr>
              <a:t> en cartera</a:t>
            </a:r>
            <a:br>
              <a:rPr lang="es-ES" sz="2000" b="1" dirty="0">
                <a:latin typeface="Century Gothic" panose="020B0502020202020204" pitchFamily="34" charset="0"/>
                <a:ea typeface="+mj-ea"/>
              </a:rPr>
            </a:br>
            <a:r>
              <a:rPr lang="es-ES" sz="1600" b="1" dirty="0">
                <a:solidFill>
                  <a:schemeClr val="bg1">
                    <a:lumMod val="50000"/>
                  </a:schemeClr>
                </a:solidFill>
                <a:latin typeface="Century Gothic" panose="020B0502020202020204" pitchFamily="34" charset="0"/>
                <a:ea typeface="+mj-ea"/>
              </a:rPr>
              <a:t>(1.7% del portafolio comprometido y 0.4% pagado, al cierre de marzo)</a:t>
            </a:r>
            <a:endParaRPr lang="es-MX" sz="2000" b="1" dirty="0">
              <a:solidFill>
                <a:schemeClr val="bg1">
                  <a:lumMod val="50000"/>
                </a:schemeClr>
              </a:solidFill>
              <a:latin typeface="Century Gothic" panose="020B0502020202020204" pitchFamily="34" charset="0"/>
              <a:ea typeface="+mj-ea"/>
            </a:endParaRPr>
          </a:p>
        </p:txBody>
      </p:sp>
    </p:spTree>
    <p:extLst>
      <p:ext uri="{BB962C8B-B14F-4D97-AF65-F5344CB8AC3E}">
        <p14:creationId xmlns:p14="http://schemas.microsoft.com/office/powerpoint/2010/main" val="42515240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número de diapositiva 3"/>
          <p:cNvSpPr>
            <a:spLocks noGrp="1"/>
          </p:cNvSpPr>
          <p:nvPr>
            <p:ph type="sldNum" sz="quarter" idx="12"/>
          </p:nvPr>
        </p:nvSpPr>
        <p:spPr/>
        <p:txBody>
          <a:bodyPr/>
          <a:lstStyle/>
          <a:p>
            <a:fld id="{05E83AA4-A00D-4AA0-8FE8-B93C9F3EC141}" type="slidenum">
              <a:rPr lang="es-ES" altLang="es-MX" smtClean="0"/>
              <a:pPr/>
              <a:t>26</a:t>
            </a:fld>
            <a:endParaRPr lang="es-ES" altLang="es-MX" dirty="0"/>
          </a:p>
        </p:txBody>
      </p:sp>
      <p:sp>
        <p:nvSpPr>
          <p:cNvPr id="6" name="Marcador de contenido 2"/>
          <p:cNvSpPr>
            <a:spLocks noGrp="1"/>
          </p:cNvSpPr>
          <p:nvPr>
            <p:ph idx="1"/>
          </p:nvPr>
        </p:nvSpPr>
        <p:spPr>
          <a:xfrm>
            <a:off x="457200" y="1331905"/>
            <a:ext cx="8229600" cy="5389570"/>
          </a:xfrm>
        </p:spPr>
        <p:txBody>
          <a:bodyPr>
            <a:normAutofit/>
          </a:bodyPr>
          <a:lstStyle/>
          <a:p>
            <a:pPr algn="just">
              <a:buClr>
                <a:srgbClr val="C00000"/>
              </a:buClr>
            </a:pPr>
            <a:r>
              <a:rPr lang="es-419" sz="1400" dirty="0">
                <a:latin typeface="Century Gothic" panose="020B0502020202020204" pitchFamily="34" charset="0"/>
              </a:rPr>
              <a:t>Se realizaron ventas a lo largo de la curva de bonos M, con enfoque en disolver las posiciones de largo plazo, buscando estructurar un portafolio altamente defensivo ante la alta volatilidad que se espera durante los próximos meses. También se realizaron ventas de </a:t>
            </a:r>
            <a:r>
              <a:rPr lang="es-419" sz="1400" dirty="0" err="1">
                <a:latin typeface="Century Gothic" panose="020B0502020202020204" pitchFamily="34" charset="0"/>
              </a:rPr>
              <a:t>LDs</a:t>
            </a:r>
            <a:r>
              <a:rPr lang="es-419" sz="1400" dirty="0">
                <a:latin typeface="Century Gothic" panose="020B0502020202020204" pitchFamily="34" charset="0"/>
              </a:rPr>
              <a:t> con el fin de salir de manera ordenada de las posiciones acumuladas durante 2017, el total de ventas en valores gubernamentales durante el periodo es de $8,867.6 millones de pesos.</a:t>
            </a:r>
          </a:p>
          <a:p>
            <a:pPr algn="just">
              <a:buClr>
                <a:srgbClr val="C00000"/>
              </a:buClr>
            </a:pPr>
            <a:r>
              <a:rPr lang="es-419" sz="1400" dirty="0">
                <a:latin typeface="Century Gothic" panose="020B0502020202020204" pitchFamily="34" charset="0"/>
              </a:rPr>
              <a:t>Se realizaron inversiones por $2,500 millones de pesos en bonos </a:t>
            </a:r>
            <a:r>
              <a:rPr lang="es-419" sz="1400" dirty="0" err="1">
                <a:latin typeface="Century Gothic" panose="020B0502020202020204" pitchFamily="34" charset="0"/>
              </a:rPr>
              <a:t>udizados</a:t>
            </a:r>
            <a:r>
              <a:rPr lang="es-419" sz="1400" dirty="0">
                <a:latin typeface="Century Gothic" panose="020B0502020202020204" pitchFamily="34" charset="0"/>
              </a:rPr>
              <a:t> de corto plazo, aprovechando los diferenciales contra la curva nominal.</a:t>
            </a:r>
            <a:endParaRPr lang="es-419" sz="1600" dirty="0">
              <a:latin typeface="Century Gothic" panose="020B0502020202020204" pitchFamily="34" charset="0"/>
            </a:endParaRPr>
          </a:p>
          <a:p>
            <a:pPr marL="0" indent="0" algn="just">
              <a:buClr>
                <a:srgbClr val="C00000"/>
              </a:buClr>
              <a:buNone/>
            </a:pPr>
            <a:endParaRPr lang="es-419" sz="1600" dirty="0">
              <a:latin typeface="Century Gothic" panose="020B0502020202020204" pitchFamily="34" charset="0"/>
            </a:endParaRPr>
          </a:p>
          <a:p>
            <a:pPr marL="0" indent="0" algn="just">
              <a:buClr>
                <a:srgbClr val="C00000"/>
              </a:buClr>
              <a:buNone/>
            </a:pPr>
            <a:endParaRPr lang="es-419" sz="1600" dirty="0">
              <a:latin typeface="Century Gothic" panose="020B0502020202020204" pitchFamily="34" charset="0"/>
            </a:endParaRPr>
          </a:p>
          <a:p>
            <a:pPr marL="0" indent="0" algn="just">
              <a:buClr>
                <a:srgbClr val="C00000"/>
              </a:buClr>
              <a:buNone/>
            </a:pPr>
            <a:endParaRPr lang="es-419" sz="1600" dirty="0">
              <a:latin typeface="Century Gothic" panose="020B0502020202020204" pitchFamily="34" charset="0"/>
            </a:endParaRPr>
          </a:p>
          <a:p>
            <a:pPr marL="0" indent="0" algn="just">
              <a:buClr>
                <a:srgbClr val="C00000"/>
              </a:buClr>
              <a:buNone/>
            </a:pPr>
            <a:endParaRPr lang="es-419" sz="1600" dirty="0">
              <a:latin typeface="Century Gothic" panose="020B0502020202020204" pitchFamily="34" charset="0"/>
            </a:endParaRPr>
          </a:p>
          <a:p>
            <a:pPr marL="0" indent="0" algn="just">
              <a:buClr>
                <a:srgbClr val="C00000"/>
              </a:buClr>
              <a:buNone/>
            </a:pPr>
            <a:endParaRPr lang="es-419" sz="1600" dirty="0">
              <a:latin typeface="Century Gothic" panose="020B0502020202020204" pitchFamily="34" charset="0"/>
            </a:endParaRPr>
          </a:p>
          <a:p>
            <a:pPr marL="0" indent="0" algn="just">
              <a:buClr>
                <a:srgbClr val="C00000"/>
              </a:buClr>
              <a:buNone/>
            </a:pPr>
            <a:endParaRPr lang="es-419" sz="1600" dirty="0">
              <a:latin typeface="Century Gothic" panose="020B0502020202020204" pitchFamily="34" charset="0"/>
            </a:endParaRPr>
          </a:p>
          <a:p>
            <a:pPr marL="0" indent="0" algn="just">
              <a:buClr>
                <a:srgbClr val="C00000"/>
              </a:buClr>
              <a:buNone/>
            </a:pPr>
            <a:endParaRPr lang="es-MX" sz="1400" dirty="0">
              <a:latin typeface="Century Gothic" panose="020B0502020202020204" pitchFamily="34" charset="0"/>
            </a:endParaRPr>
          </a:p>
        </p:txBody>
      </p:sp>
      <p:sp>
        <p:nvSpPr>
          <p:cNvPr id="9" name="CuadroTexto 8"/>
          <p:cNvSpPr txBox="1"/>
          <p:nvPr/>
        </p:nvSpPr>
        <p:spPr>
          <a:xfrm>
            <a:off x="683568" y="6452876"/>
            <a:ext cx="8147573" cy="253916"/>
          </a:xfrm>
          <a:prstGeom prst="rect">
            <a:avLst/>
          </a:prstGeom>
          <a:noFill/>
        </p:spPr>
        <p:txBody>
          <a:bodyPr wrap="square" rtlCol="0">
            <a:spAutoFit/>
          </a:bodyPr>
          <a:lstStyle/>
          <a:p>
            <a:r>
              <a:rPr lang="es-419" sz="1050" dirty="0"/>
              <a:t>*Montos en millones de pesos.</a:t>
            </a:r>
            <a:endParaRPr lang="es-MX" sz="1050" dirty="0"/>
          </a:p>
        </p:txBody>
      </p:sp>
      <p:sp>
        <p:nvSpPr>
          <p:cNvPr id="10" name="Título 1"/>
          <p:cNvSpPr txBox="1">
            <a:spLocks/>
          </p:cNvSpPr>
          <p:nvPr/>
        </p:nvSpPr>
        <p:spPr bwMode="auto">
          <a:xfrm>
            <a:off x="609599" y="427038"/>
            <a:ext cx="7121471"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MX" sz="2000" b="1" dirty="0">
                <a:latin typeface="Century Gothic" panose="020B0502020202020204" pitchFamily="34" charset="0"/>
              </a:rPr>
              <a:t>Operaciones relevantes FANVIT  1/2</a:t>
            </a:r>
            <a:br>
              <a:rPr lang="es-MX" sz="2000" b="1" dirty="0">
                <a:latin typeface="Century Gothic" panose="020B0502020202020204" pitchFamily="34" charset="0"/>
              </a:rPr>
            </a:br>
            <a:r>
              <a:rPr lang="es-MX" sz="1400" b="1" dirty="0">
                <a:solidFill>
                  <a:schemeClr val="bg1">
                    <a:lumMod val="50000"/>
                  </a:schemeClr>
                </a:solidFill>
                <a:latin typeface="Century Gothic" panose="020B0502020202020204" pitchFamily="34" charset="0"/>
                <a:ea typeface="+mj-ea"/>
              </a:rPr>
              <a:t>del 1 al 28 de marzo de 2018.</a:t>
            </a:r>
          </a:p>
        </p:txBody>
      </p:sp>
      <p:pic>
        <p:nvPicPr>
          <p:cNvPr id="2" name="Imagen 1">
            <a:extLst>
              <a:ext uri="{FF2B5EF4-FFF2-40B4-BE49-F238E27FC236}">
                <a16:creationId xmlns:a16="http://schemas.microsoft.com/office/drawing/2014/main" id="{0BC6E19E-38DD-41E2-A311-A87B18DA9CB0}"/>
              </a:ext>
            </a:extLst>
          </p:cNvPr>
          <p:cNvPicPr>
            <a:picLocks noChangeAspect="1"/>
          </p:cNvPicPr>
          <p:nvPr/>
        </p:nvPicPr>
        <p:blipFill>
          <a:blip r:embed="rId2"/>
          <a:stretch>
            <a:fillRect/>
          </a:stretch>
        </p:blipFill>
        <p:spPr>
          <a:xfrm>
            <a:off x="2576512" y="3192476"/>
            <a:ext cx="3990975" cy="3260400"/>
          </a:xfrm>
          <a:prstGeom prst="rect">
            <a:avLst/>
          </a:prstGeom>
        </p:spPr>
      </p:pic>
    </p:spTree>
    <p:extLst>
      <p:ext uri="{BB962C8B-B14F-4D97-AF65-F5344CB8AC3E}">
        <p14:creationId xmlns:p14="http://schemas.microsoft.com/office/powerpoint/2010/main" val="20690065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Marcador de contenido 2"/>
          <p:cNvSpPr>
            <a:spLocks noGrp="1"/>
          </p:cNvSpPr>
          <p:nvPr>
            <p:ph idx="1"/>
          </p:nvPr>
        </p:nvSpPr>
        <p:spPr>
          <a:xfrm>
            <a:off x="600891" y="1232452"/>
            <a:ext cx="8229600" cy="5194227"/>
          </a:xfrm>
        </p:spPr>
        <p:txBody>
          <a:bodyPr>
            <a:normAutofit/>
          </a:bodyPr>
          <a:lstStyle/>
          <a:p>
            <a:pPr marL="0" indent="0" algn="just">
              <a:buClr>
                <a:srgbClr val="C00000"/>
              </a:buClr>
              <a:buNone/>
            </a:pPr>
            <a:endParaRPr lang="es-419" sz="1400" dirty="0">
              <a:latin typeface="Century Gothic" panose="020B0502020202020204" pitchFamily="34" charset="0"/>
            </a:endParaRPr>
          </a:p>
          <a:p>
            <a:pPr algn="just">
              <a:buClr>
                <a:srgbClr val="C00000"/>
              </a:buClr>
            </a:pPr>
            <a:r>
              <a:rPr lang="es-419" sz="1400" dirty="0">
                <a:latin typeface="Century Gothic" panose="020B0502020202020204" pitchFamily="34" charset="0"/>
              </a:rPr>
              <a:t>Se continuó con la reestructuración del portafolio de deuda corporativa realizando ventas por $229 </a:t>
            </a:r>
            <a:r>
              <a:rPr lang="es-419" sz="1400" dirty="0" err="1">
                <a:latin typeface="Century Gothic" panose="020B0502020202020204" pitchFamily="34" charset="0"/>
              </a:rPr>
              <a:t>mdp</a:t>
            </a:r>
            <a:r>
              <a:rPr lang="es-419" sz="1400" dirty="0">
                <a:latin typeface="Century Gothic" panose="020B0502020202020204" pitchFamily="34" charset="0"/>
              </a:rPr>
              <a:t>.</a:t>
            </a:r>
          </a:p>
          <a:p>
            <a:pPr algn="just">
              <a:buClr>
                <a:srgbClr val="C00000"/>
              </a:buClr>
            </a:pPr>
            <a:endParaRPr lang="es-419" sz="1400" dirty="0">
              <a:latin typeface="Century Gothic" panose="020B0502020202020204" pitchFamily="34" charset="0"/>
            </a:endParaRPr>
          </a:p>
          <a:p>
            <a:pPr algn="just">
              <a:buClr>
                <a:srgbClr val="C00000"/>
              </a:buClr>
            </a:pPr>
            <a:endParaRPr lang="es-419" sz="1400" dirty="0">
              <a:latin typeface="Century Gothic" panose="020B0502020202020204" pitchFamily="34" charset="0"/>
            </a:endParaRPr>
          </a:p>
          <a:p>
            <a:pPr algn="just">
              <a:buClr>
                <a:srgbClr val="C00000"/>
              </a:buClr>
            </a:pPr>
            <a:endParaRPr lang="es-419" sz="1400" dirty="0">
              <a:latin typeface="Century Gothic" panose="020B0502020202020204" pitchFamily="34" charset="0"/>
            </a:endParaRPr>
          </a:p>
          <a:p>
            <a:pPr algn="just">
              <a:buClr>
                <a:srgbClr val="C00000"/>
              </a:buClr>
            </a:pPr>
            <a:endParaRPr lang="es-419" sz="1400" dirty="0">
              <a:latin typeface="Century Gothic" panose="020B0502020202020204" pitchFamily="34" charset="0"/>
            </a:endParaRPr>
          </a:p>
          <a:p>
            <a:pPr algn="just">
              <a:buClr>
                <a:srgbClr val="C00000"/>
              </a:buClr>
            </a:pPr>
            <a:endParaRPr lang="es-419" sz="1400" dirty="0">
              <a:latin typeface="Century Gothic" panose="020B0502020202020204" pitchFamily="34" charset="0"/>
            </a:endParaRPr>
          </a:p>
          <a:p>
            <a:pPr algn="just">
              <a:buClr>
                <a:srgbClr val="C00000"/>
              </a:buClr>
            </a:pPr>
            <a:endParaRPr lang="es-419" sz="1400" dirty="0">
              <a:latin typeface="Century Gothic" panose="020B0502020202020204" pitchFamily="34" charset="0"/>
            </a:endParaRPr>
          </a:p>
          <a:p>
            <a:pPr algn="just">
              <a:buClr>
                <a:srgbClr val="C00000"/>
              </a:buClr>
            </a:pPr>
            <a:endParaRPr lang="es-419" sz="1400" dirty="0">
              <a:latin typeface="Century Gothic" panose="020B0502020202020204" pitchFamily="34" charset="0"/>
            </a:endParaRPr>
          </a:p>
          <a:p>
            <a:pPr algn="just">
              <a:buClr>
                <a:srgbClr val="C00000"/>
              </a:buClr>
            </a:pPr>
            <a:r>
              <a:rPr lang="es-419" sz="1400" dirty="0">
                <a:latin typeface="Century Gothic" panose="020B0502020202020204" pitchFamily="34" charset="0"/>
              </a:rPr>
              <a:t>Se realizó la aportación inicial del CKD AINDA por $60 millones de pesos, equivalentes al 20% del total comprometido.</a:t>
            </a:r>
          </a:p>
          <a:p>
            <a:pPr algn="just">
              <a:buClr>
                <a:srgbClr val="C00000"/>
              </a:buClr>
            </a:pPr>
            <a:endParaRPr lang="es-419" sz="1400" dirty="0">
              <a:latin typeface="Century Gothic" panose="020B0502020202020204" pitchFamily="34" charset="0"/>
            </a:endParaRPr>
          </a:p>
          <a:p>
            <a:pPr algn="just">
              <a:buClr>
                <a:srgbClr val="C00000"/>
              </a:buClr>
            </a:pPr>
            <a:endParaRPr lang="es-419" sz="1400" dirty="0">
              <a:latin typeface="Century Gothic" panose="020B0502020202020204" pitchFamily="34" charset="0"/>
            </a:endParaRPr>
          </a:p>
          <a:p>
            <a:pPr algn="just">
              <a:buClr>
                <a:srgbClr val="C00000"/>
              </a:buClr>
            </a:pPr>
            <a:endParaRPr lang="es-419" sz="1400" dirty="0">
              <a:latin typeface="Century Gothic" panose="020B0502020202020204" pitchFamily="34" charset="0"/>
            </a:endParaRPr>
          </a:p>
          <a:p>
            <a:pPr algn="just">
              <a:buClr>
                <a:srgbClr val="C00000"/>
              </a:buClr>
            </a:pPr>
            <a:endParaRPr lang="es-419" sz="1400" dirty="0">
              <a:latin typeface="Century Gothic" panose="020B0502020202020204" pitchFamily="34" charset="0"/>
            </a:endParaRPr>
          </a:p>
          <a:p>
            <a:pPr algn="just">
              <a:buClr>
                <a:srgbClr val="C00000"/>
              </a:buClr>
            </a:pPr>
            <a:endParaRPr lang="es-419" sz="1400" dirty="0">
              <a:latin typeface="Century Gothic" panose="020B0502020202020204" pitchFamily="34" charset="0"/>
            </a:endParaRPr>
          </a:p>
          <a:p>
            <a:pPr marL="0" indent="0" algn="just">
              <a:buClr>
                <a:srgbClr val="C00000"/>
              </a:buClr>
              <a:buNone/>
            </a:pPr>
            <a:endParaRPr lang="es-419" sz="1400" dirty="0">
              <a:latin typeface="Century Gothic" panose="020B0502020202020204" pitchFamily="34" charset="0"/>
            </a:endParaRPr>
          </a:p>
          <a:p>
            <a:pPr algn="just">
              <a:buClr>
                <a:srgbClr val="C00000"/>
              </a:buClr>
            </a:pPr>
            <a:endParaRPr lang="es-419" sz="1400" dirty="0">
              <a:latin typeface="Century Gothic" panose="020B0502020202020204" pitchFamily="34" charset="0"/>
            </a:endParaRPr>
          </a:p>
          <a:p>
            <a:pPr algn="just">
              <a:buClr>
                <a:srgbClr val="C00000"/>
              </a:buClr>
            </a:pPr>
            <a:endParaRPr lang="es-419" sz="1400" dirty="0">
              <a:latin typeface="Century Gothic" panose="020B0502020202020204" pitchFamily="34" charset="0"/>
            </a:endParaRPr>
          </a:p>
          <a:p>
            <a:pPr algn="just">
              <a:buClr>
                <a:srgbClr val="C00000"/>
              </a:buClr>
            </a:pPr>
            <a:endParaRPr lang="es-419" sz="1400" dirty="0">
              <a:latin typeface="Century Gothic" panose="020B0502020202020204" pitchFamily="34" charset="0"/>
            </a:endParaRPr>
          </a:p>
          <a:p>
            <a:pPr algn="just">
              <a:buClr>
                <a:srgbClr val="C00000"/>
              </a:buClr>
            </a:pPr>
            <a:endParaRPr lang="es-419" sz="1400" dirty="0">
              <a:latin typeface="Century Gothic" panose="020B0502020202020204" pitchFamily="34" charset="0"/>
            </a:endParaRPr>
          </a:p>
          <a:p>
            <a:pPr algn="just">
              <a:buClr>
                <a:srgbClr val="C00000"/>
              </a:buClr>
            </a:pPr>
            <a:endParaRPr lang="es-419" sz="1400" dirty="0">
              <a:latin typeface="Century Gothic" panose="020B0502020202020204" pitchFamily="34" charset="0"/>
            </a:endParaRPr>
          </a:p>
          <a:p>
            <a:pPr algn="just">
              <a:buClr>
                <a:srgbClr val="C00000"/>
              </a:buClr>
            </a:pPr>
            <a:endParaRPr lang="es-419" sz="1400" dirty="0">
              <a:latin typeface="Century Gothic" panose="020B0502020202020204" pitchFamily="34" charset="0"/>
            </a:endParaRPr>
          </a:p>
          <a:p>
            <a:pPr algn="just">
              <a:buClr>
                <a:srgbClr val="C00000"/>
              </a:buClr>
            </a:pPr>
            <a:endParaRPr lang="es-419" sz="1400" dirty="0">
              <a:latin typeface="Century Gothic" panose="020B0502020202020204" pitchFamily="34" charset="0"/>
            </a:endParaRPr>
          </a:p>
          <a:p>
            <a:pPr algn="just">
              <a:buClr>
                <a:srgbClr val="C00000"/>
              </a:buClr>
            </a:pPr>
            <a:endParaRPr lang="es-419" sz="1400" dirty="0">
              <a:latin typeface="Century Gothic" panose="020B0502020202020204" pitchFamily="34" charset="0"/>
            </a:endParaRPr>
          </a:p>
          <a:p>
            <a:pPr marL="0" indent="0" algn="just">
              <a:buClr>
                <a:srgbClr val="C00000"/>
              </a:buClr>
              <a:buNone/>
            </a:pPr>
            <a:endParaRPr lang="es-419" sz="1400" dirty="0">
              <a:latin typeface="Century Gothic" panose="020B0502020202020204" pitchFamily="34" charset="0"/>
            </a:endParaRPr>
          </a:p>
          <a:p>
            <a:pPr marL="0" indent="0" algn="just">
              <a:buClr>
                <a:srgbClr val="C00000"/>
              </a:buClr>
              <a:buNone/>
            </a:pPr>
            <a:endParaRPr lang="es-419" sz="1400" dirty="0">
              <a:latin typeface="Century Gothic" panose="020B0502020202020204" pitchFamily="34" charset="0"/>
            </a:endParaRPr>
          </a:p>
          <a:p>
            <a:pPr marL="0" indent="0" algn="just">
              <a:buClr>
                <a:srgbClr val="C00000"/>
              </a:buClr>
              <a:buNone/>
            </a:pPr>
            <a:endParaRPr lang="es-419" sz="1400" dirty="0">
              <a:latin typeface="Century Gothic" panose="020B0502020202020204" pitchFamily="34" charset="0"/>
            </a:endParaRPr>
          </a:p>
          <a:p>
            <a:pPr marL="0" indent="0" algn="just">
              <a:buClr>
                <a:srgbClr val="C00000"/>
              </a:buClr>
              <a:buNone/>
            </a:pPr>
            <a:endParaRPr lang="es-419" sz="1600" dirty="0">
              <a:latin typeface="Century Gothic" panose="020B0502020202020204" pitchFamily="34" charset="0"/>
            </a:endParaRPr>
          </a:p>
        </p:txBody>
      </p:sp>
      <p:sp>
        <p:nvSpPr>
          <p:cNvPr id="3" name="2 Marcador de número de diapositiva"/>
          <p:cNvSpPr>
            <a:spLocks noGrp="1"/>
          </p:cNvSpPr>
          <p:nvPr>
            <p:ph type="sldNum" sz="quarter" idx="12"/>
          </p:nvPr>
        </p:nvSpPr>
        <p:spPr>
          <a:xfrm>
            <a:off x="8686800" y="6492874"/>
            <a:ext cx="491706" cy="365125"/>
          </a:xfrm>
        </p:spPr>
        <p:txBody>
          <a:bodyPr/>
          <a:lstStyle/>
          <a:p>
            <a:pPr algn="ctr"/>
            <a:fld id="{05E83AA4-A00D-4AA0-8FE8-B93C9F3EC141}" type="slidenum">
              <a:rPr lang="es-ES" altLang="es-MX" smtClean="0">
                <a:latin typeface="Century Gothic" panose="020B0502020202020204" pitchFamily="34" charset="0"/>
              </a:rPr>
              <a:pPr algn="ctr"/>
              <a:t>27</a:t>
            </a:fld>
            <a:endParaRPr lang="es-ES" altLang="es-MX" dirty="0">
              <a:latin typeface="Century Gothic" panose="020B0502020202020204" pitchFamily="34" charset="0"/>
            </a:endParaRPr>
          </a:p>
        </p:txBody>
      </p:sp>
      <p:sp>
        <p:nvSpPr>
          <p:cNvPr id="9" name="CuadroTexto 8"/>
          <p:cNvSpPr txBox="1"/>
          <p:nvPr/>
        </p:nvSpPr>
        <p:spPr>
          <a:xfrm>
            <a:off x="641904" y="6429391"/>
            <a:ext cx="8147573" cy="253916"/>
          </a:xfrm>
          <a:prstGeom prst="rect">
            <a:avLst/>
          </a:prstGeom>
          <a:noFill/>
        </p:spPr>
        <p:txBody>
          <a:bodyPr wrap="square" rtlCol="0">
            <a:spAutoFit/>
          </a:bodyPr>
          <a:lstStyle/>
          <a:p>
            <a:r>
              <a:rPr lang="es-419" sz="1050" dirty="0"/>
              <a:t>*Cifras en millones de pesos.</a:t>
            </a:r>
            <a:endParaRPr lang="es-MX" sz="1050" dirty="0"/>
          </a:p>
        </p:txBody>
      </p:sp>
      <p:sp>
        <p:nvSpPr>
          <p:cNvPr id="15" name="Título 1"/>
          <p:cNvSpPr>
            <a:spLocks noGrp="1"/>
          </p:cNvSpPr>
          <p:nvPr>
            <p:ph type="title"/>
          </p:nvPr>
        </p:nvSpPr>
        <p:spPr>
          <a:xfrm>
            <a:off x="457199" y="274638"/>
            <a:ext cx="7121471" cy="631825"/>
          </a:xfrm>
        </p:spPr>
        <p:txBody>
          <a:bodyPr>
            <a:noAutofit/>
          </a:bodyPr>
          <a:lstStyle/>
          <a:p>
            <a:r>
              <a:rPr lang="es-MX" sz="2000" b="1" dirty="0">
                <a:latin typeface="Century Gothic" panose="020B0502020202020204" pitchFamily="34" charset="0"/>
              </a:rPr>
              <a:t>Operaciones relevantes FANVIT  2/2</a:t>
            </a:r>
            <a:br>
              <a:rPr lang="es-MX" sz="2000" b="1" dirty="0">
                <a:latin typeface="Century Gothic" panose="020B0502020202020204" pitchFamily="34" charset="0"/>
              </a:rPr>
            </a:br>
            <a:r>
              <a:rPr lang="es-MX" sz="1400" b="1" dirty="0">
                <a:solidFill>
                  <a:prstClr val="white">
                    <a:lumMod val="50000"/>
                  </a:prstClr>
                </a:solidFill>
                <a:latin typeface="Century Gothic" panose="020B0502020202020204" pitchFamily="34" charset="0"/>
                <a:ea typeface="+mn-ea"/>
                <a:cs typeface="+mn-cs"/>
              </a:rPr>
              <a:t>del 1 al 28 de marzo de 2018.</a:t>
            </a:r>
            <a:endParaRPr lang="es-MX" sz="1400" b="1" dirty="0">
              <a:latin typeface="Century Gothic" panose="020B0502020202020204" pitchFamily="34" charset="0"/>
            </a:endParaRPr>
          </a:p>
        </p:txBody>
      </p:sp>
      <p:pic>
        <p:nvPicPr>
          <p:cNvPr id="5" name="Imagen 4">
            <a:extLst>
              <a:ext uri="{FF2B5EF4-FFF2-40B4-BE49-F238E27FC236}">
                <a16:creationId xmlns:a16="http://schemas.microsoft.com/office/drawing/2014/main" id="{7DE7293D-414D-45EB-AAB8-738845DDCC31}"/>
              </a:ext>
            </a:extLst>
          </p:cNvPr>
          <p:cNvPicPr>
            <a:picLocks noChangeAspect="1"/>
          </p:cNvPicPr>
          <p:nvPr/>
        </p:nvPicPr>
        <p:blipFill>
          <a:blip r:embed="rId2"/>
          <a:stretch>
            <a:fillRect/>
          </a:stretch>
        </p:blipFill>
        <p:spPr>
          <a:xfrm>
            <a:off x="3081337" y="2132856"/>
            <a:ext cx="2981325" cy="1353733"/>
          </a:xfrm>
          <a:prstGeom prst="rect">
            <a:avLst/>
          </a:prstGeom>
        </p:spPr>
      </p:pic>
      <p:pic>
        <p:nvPicPr>
          <p:cNvPr id="2" name="Imagen 1">
            <a:extLst>
              <a:ext uri="{FF2B5EF4-FFF2-40B4-BE49-F238E27FC236}">
                <a16:creationId xmlns:a16="http://schemas.microsoft.com/office/drawing/2014/main" id="{82E4BFA8-C6ED-403A-B726-AFC1020B4C64}"/>
              </a:ext>
            </a:extLst>
          </p:cNvPr>
          <p:cNvPicPr>
            <a:picLocks noChangeAspect="1"/>
          </p:cNvPicPr>
          <p:nvPr/>
        </p:nvPicPr>
        <p:blipFill>
          <a:blip r:embed="rId3"/>
          <a:stretch>
            <a:fillRect/>
          </a:stretch>
        </p:blipFill>
        <p:spPr>
          <a:xfrm>
            <a:off x="2627784" y="4412470"/>
            <a:ext cx="3990975" cy="781733"/>
          </a:xfrm>
          <a:prstGeom prst="rect">
            <a:avLst/>
          </a:prstGeom>
        </p:spPr>
      </p:pic>
    </p:spTree>
    <p:extLst>
      <p:ext uri="{BB962C8B-B14F-4D97-AF65-F5344CB8AC3E}">
        <p14:creationId xmlns:p14="http://schemas.microsoft.com/office/powerpoint/2010/main" val="33081255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9" y="288000"/>
            <a:ext cx="6496498" cy="631524"/>
          </a:xfrm>
        </p:spPr>
        <p:txBody>
          <a:bodyPr>
            <a:normAutofit/>
          </a:bodyPr>
          <a:lstStyle/>
          <a:p>
            <a:r>
              <a:rPr lang="es-ES" sz="2000" b="1" dirty="0">
                <a:latin typeface="Century Gothic" panose="020B0502020202020204" pitchFamily="34" charset="0"/>
              </a:rPr>
              <a:t>Expectativas por clases de activo</a:t>
            </a:r>
            <a:endParaRPr lang="es-MX" sz="2000" b="1" dirty="0">
              <a:latin typeface="Century Gothic" panose="020B0502020202020204" pitchFamily="34" charset="0"/>
            </a:endParaRPr>
          </a:p>
        </p:txBody>
      </p:sp>
      <p:sp>
        <p:nvSpPr>
          <p:cNvPr id="3" name="CuadroTexto 2"/>
          <p:cNvSpPr txBox="1"/>
          <p:nvPr/>
        </p:nvSpPr>
        <p:spPr>
          <a:xfrm>
            <a:off x="222791" y="6521436"/>
            <a:ext cx="3169457" cy="200055"/>
          </a:xfrm>
          <a:prstGeom prst="rect">
            <a:avLst/>
          </a:prstGeom>
          <a:noFill/>
        </p:spPr>
        <p:txBody>
          <a:bodyPr wrap="none" rtlCol="0">
            <a:spAutoFit/>
          </a:bodyPr>
          <a:lstStyle/>
          <a:p>
            <a:pPr defTabSz="457200" eaLnBrk="0" fontAlgn="base" hangingPunct="0">
              <a:spcBef>
                <a:spcPct val="0"/>
              </a:spcBef>
              <a:spcAft>
                <a:spcPct val="0"/>
              </a:spcAft>
            </a:pPr>
            <a:r>
              <a:rPr lang="es-MX" sz="700" dirty="0">
                <a:solidFill>
                  <a:prstClr val="black"/>
                </a:solidFill>
                <a:latin typeface="Century Gothic" panose="020B0502020202020204" pitchFamily="34" charset="0"/>
              </a:rPr>
              <a:t>*Incluye papeles donde el emisor es un corporativo o un fideicomiso</a:t>
            </a:r>
          </a:p>
        </p:txBody>
      </p:sp>
      <p:sp>
        <p:nvSpPr>
          <p:cNvPr id="25" name="3 Marcador de número de diapositiva"/>
          <p:cNvSpPr>
            <a:spLocks noGrp="1"/>
          </p:cNvSpPr>
          <p:nvPr>
            <p:ph type="sldNum" sz="quarter" idx="12"/>
          </p:nvPr>
        </p:nvSpPr>
        <p:spPr>
          <a:xfrm>
            <a:off x="8134502" y="6483105"/>
            <a:ext cx="552298" cy="365125"/>
          </a:xfrm>
        </p:spPr>
        <p:txBody>
          <a:bodyPr/>
          <a:lstStyle/>
          <a:p>
            <a:pPr algn="ctr"/>
            <a:fld id="{05E83AA4-A00D-4AA0-8FE8-B93C9F3EC141}" type="slidenum">
              <a:rPr lang="es-ES" altLang="es-MX" smtClean="0">
                <a:latin typeface="Century Gothic" panose="020B0502020202020204" pitchFamily="34" charset="0"/>
              </a:rPr>
              <a:pPr algn="ctr"/>
              <a:t>28</a:t>
            </a:fld>
            <a:endParaRPr lang="es-ES" altLang="es-MX" dirty="0">
              <a:latin typeface="Century Gothic" panose="020B0502020202020204" pitchFamily="34" charset="0"/>
            </a:endParaRPr>
          </a:p>
        </p:txBody>
      </p:sp>
      <p:sp>
        <p:nvSpPr>
          <p:cNvPr id="26" name="Rectángulo 25">
            <a:extLst>
              <a:ext uri="{FF2B5EF4-FFF2-40B4-BE49-F238E27FC236}">
                <a16:creationId xmlns:a16="http://schemas.microsoft.com/office/drawing/2014/main" id="{9FF08499-1D8A-4FEC-BDFC-22CCA085E84A}"/>
              </a:ext>
            </a:extLst>
          </p:cNvPr>
          <p:cNvSpPr/>
          <p:nvPr/>
        </p:nvSpPr>
        <p:spPr>
          <a:xfrm>
            <a:off x="2254316" y="1307048"/>
            <a:ext cx="923450" cy="353077"/>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200" b="1" dirty="0">
                <a:solidFill>
                  <a:prstClr val="white"/>
                </a:solidFill>
                <a:latin typeface="Century Gothic" panose="020B0502020202020204" pitchFamily="34" charset="0"/>
              </a:rPr>
              <a:t>Tasa</a:t>
            </a:r>
          </a:p>
          <a:p>
            <a:pPr algn="ctr" defTabSz="457200" eaLnBrk="0" fontAlgn="base" hangingPunct="0">
              <a:spcBef>
                <a:spcPct val="0"/>
              </a:spcBef>
              <a:spcAft>
                <a:spcPct val="0"/>
              </a:spcAft>
            </a:pPr>
            <a:r>
              <a:rPr lang="es-MX" sz="1200" b="1" dirty="0">
                <a:solidFill>
                  <a:prstClr val="white"/>
                </a:solidFill>
                <a:latin typeface="Century Gothic" panose="020B0502020202020204" pitchFamily="34" charset="0"/>
              </a:rPr>
              <a:t>Nominal</a:t>
            </a:r>
          </a:p>
        </p:txBody>
      </p:sp>
      <p:sp>
        <p:nvSpPr>
          <p:cNvPr id="27" name="Rectángulo 26">
            <a:extLst>
              <a:ext uri="{FF2B5EF4-FFF2-40B4-BE49-F238E27FC236}">
                <a16:creationId xmlns:a16="http://schemas.microsoft.com/office/drawing/2014/main" id="{EC2813D3-46B6-4775-9B7B-9FBA997EB50B}"/>
              </a:ext>
            </a:extLst>
          </p:cNvPr>
          <p:cNvSpPr/>
          <p:nvPr/>
        </p:nvSpPr>
        <p:spPr>
          <a:xfrm>
            <a:off x="262552" y="1720144"/>
            <a:ext cx="1846907" cy="871210"/>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600" b="1" dirty="0">
                <a:solidFill>
                  <a:prstClr val="white"/>
                </a:solidFill>
                <a:latin typeface="Century Gothic" panose="020B0502020202020204" pitchFamily="34" charset="0"/>
              </a:rPr>
              <a:t>Gubernamental</a:t>
            </a:r>
          </a:p>
          <a:p>
            <a:pPr algn="ctr" defTabSz="457200" eaLnBrk="0" fontAlgn="base" hangingPunct="0">
              <a:spcBef>
                <a:spcPct val="0"/>
              </a:spcBef>
              <a:spcAft>
                <a:spcPct val="0"/>
              </a:spcAft>
            </a:pPr>
            <a:r>
              <a:rPr lang="es-MX" sz="1600" b="1" dirty="0">
                <a:solidFill>
                  <a:prstClr val="white"/>
                </a:solidFill>
                <a:latin typeface="Century Gothic" panose="020B0502020202020204" pitchFamily="34" charset="0"/>
              </a:rPr>
              <a:t>54.2%</a:t>
            </a:r>
          </a:p>
        </p:txBody>
      </p:sp>
      <p:sp>
        <p:nvSpPr>
          <p:cNvPr id="28" name="Rectángulo 27">
            <a:extLst>
              <a:ext uri="{FF2B5EF4-FFF2-40B4-BE49-F238E27FC236}">
                <a16:creationId xmlns:a16="http://schemas.microsoft.com/office/drawing/2014/main" id="{4ACE727D-4E57-409C-86BD-63E6B4C731FC}"/>
              </a:ext>
            </a:extLst>
          </p:cNvPr>
          <p:cNvSpPr/>
          <p:nvPr/>
        </p:nvSpPr>
        <p:spPr>
          <a:xfrm>
            <a:off x="2254316" y="1720144"/>
            <a:ext cx="3038937"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400" dirty="0">
                <a:solidFill>
                  <a:prstClr val="black"/>
                </a:solidFill>
                <a:latin typeface="Century Gothic" panose="020B0502020202020204" pitchFamily="34" charset="0"/>
              </a:rPr>
              <a:t>Enfoque en operaciones de valor relativo y bajo riesgo.</a:t>
            </a:r>
          </a:p>
        </p:txBody>
      </p:sp>
      <p:sp>
        <p:nvSpPr>
          <p:cNvPr id="29" name="Rectángulo 28">
            <a:extLst>
              <a:ext uri="{FF2B5EF4-FFF2-40B4-BE49-F238E27FC236}">
                <a16:creationId xmlns:a16="http://schemas.microsoft.com/office/drawing/2014/main" id="{AEE17BEF-8A7B-4F8C-8AFF-74B620AF1B36}"/>
              </a:ext>
            </a:extLst>
          </p:cNvPr>
          <p:cNvSpPr/>
          <p:nvPr/>
        </p:nvSpPr>
        <p:spPr>
          <a:xfrm>
            <a:off x="3312060" y="1307048"/>
            <a:ext cx="923450" cy="353077"/>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200" b="1" dirty="0">
                <a:solidFill>
                  <a:prstClr val="white"/>
                </a:solidFill>
                <a:latin typeface="Century Gothic" panose="020B0502020202020204" pitchFamily="34" charset="0"/>
              </a:rPr>
              <a:t>Tasa</a:t>
            </a:r>
          </a:p>
          <a:p>
            <a:pPr algn="ctr" defTabSz="457200" eaLnBrk="0" fontAlgn="base" hangingPunct="0">
              <a:spcBef>
                <a:spcPct val="0"/>
              </a:spcBef>
              <a:spcAft>
                <a:spcPct val="0"/>
              </a:spcAft>
            </a:pPr>
            <a:r>
              <a:rPr lang="es-MX" sz="1200" b="1" dirty="0">
                <a:solidFill>
                  <a:prstClr val="white"/>
                </a:solidFill>
                <a:latin typeface="Century Gothic" panose="020B0502020202020204" pitchFamily="34" charset="0"/>
              </a:rPr>
              <a:t>Real</a:t>
            </a:r>
          </a:p>
        </p:txBody>
      </p:sp>
      <p:sp>
        <p:nvSpPr>
          <p:cNvPr id="32" name="Rectángulo 31">
            <a:extLst>
              <a:ext uri="{FF2B5EF4-FFF2-40B4-BE49-F238E27FC236}">
                <a16:creationId xmlns:a16="http://schemas.microsoft.com/office/drawing/2014/main" id="{34C0689D-EB97-4DD8-B516-0625FAB8A4C6}"/>
              </a:ext>
            </a:extLst>
          </p:cNvPr>
          <p:cNvSpPr/>
          <p:nvPr/>
        </p:nvSpPr>
        <p:spPr>
          <a:xfrm>
            <a:off x="4369802" y="1307048"/>
            <a:ext cx="923450" cy="353077"/>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200" b="1" dirty="0">
                <a:solidFill>
                  <a:prstClr val="white"/>
                </a:solidFill>
                <a:latin typeface="Century Gothic" panose="020B0502020202020204" pitchFamily="34" charset="0"/>
              </a:rPr>
              <a:t>Tasa</a:t>
            </a:r>
          </a:p>
          <a:p>
            <a:pPr algn="ctr" defTabSz="457200" eaLnBrk="0" fontAlgn="base" hangingPunct="0">
              <a:spcBef>
                <a:spcPct val="0"/>
              </a:spcBef>
              <a:spcAft>
                <a:spcPct val="0"/>
              </a:spcAft>
            </a:pPr>
            <a:r>
              <a:rPr lang="es-MX" sz="1200" b="1" dirty="0">
                <a:solidFill>
                  <a:prstClr val="white"/>
                </a:solidFill>
                <a:latin typeface="Century Gothic" panose="020B0502020202020204" pitchFamily="34" charset="0"/>
              </a:rPr>
              <a:t>Variable</a:t>
            </a:r>
          </a:p>
        </p:txBody>
      </p:sp>
      <p:sp>
        <p:nvSpPr>
          <p:cNvPr id="33" name="Rectángulo 32">
            <a:extLst>
              <a:ext uri="{FF2B5EF4-FFF2-40B4-BE49-F238E27FC236}">
                <a16:creationId xmlns:a16="http://schemas.microsoft.com/office/drawing/2014/main" id="{68BBDB03-4A88-4A68-9C21-271064AC4DFA}"/>
              </a:ext>
            </a:extLst>
          </p:cNvPr>
          <p:cNvSpPr/>
          <p:nvPr/>
        </p:nvSpPr>
        <p:spPr>
          <a:xfrm>
            <a:off x="5617661" y="1708537"/>
            <a:ext cx="3209462"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just" defTabSz="457200" eaLnBrk="0" fontAlgn="base" hangingPunct="0">
              <a:spcBef>
                <a:spcPct val="0"/>
              </a:spcBef>
              <a:spcAft>
                <a:spcPct val="0"/>
              </a:spcAft>
            </a:pPr>
            <a:r>
              <a:rPr lang="es-MX" sz="1000" dirty="0">
                <a:solidFill>
                  <a:prstClr val="black"/>
                </a:solidFill>
                <a:latin typeface="Century Gothic" panose="020B0502020202020204" pitchFamily="34" charset="0"/>
              </a:rPr>
              <a:t>La Fed incrementa sus expectativas de crecimiento e inflación, principalmente. El riesgo latente en que la FED acelere su ritmo restrictivo durante este y el próximo año. En este contexto Banxico podría seguir subiendo su tasa de referencia dos veces más durante el año.</a:t>
            </a:r>
          </a:p>
        </p:txBody>
      </p:sp>
      <p:sp>
        <p:nvSpPr>
          <p:cNvPr id="38" name="Rectángulo 37">
            <a:extLst>
              <a:ext uri="{FF2B5EF4-FFF2-40B4-BE49-F238E27FC236}">
                <a16:creationId xmlns:a16="http://schemas.microsoft.com/office/drawing/2014/main" id="{E06CB6A2-D48F-493F-BFFD-15B764FD7A3E}"/>
              </a:ext>
            </a:extLst>
          </p:cNvPr>
          <p:cNvSpPr/>
          <p:nvPr/>
        </p:nvSpPr>
        <p:spPr>
          <a:xfrm>
            <a:off x="262552" y="2660426"/>
            <a:ext cx="1846907" cy="871210"/>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600" b="1" dirty="0">
                <a:solidFill>
                  <a:prstClr val="white"/>
                </a:solidFill>
                <a:latin typeface="Century Gothic" panose="020B0502020202020204" pitchFamily="34" charset="0"/>
              </a:rPr>
              <a:t>Corporativos*</a:t>
            </a:r>
          </a:p>
          <a:p>
            <a:pPr algn="ctr" defTabSz="457200" eaLnBrk="0" fontAlgn="base" hangingPunct="0">
              <a:spcBef>
                <a:spcPct val="0"/>
              </a:spcBef>
              <a:spcAft>
                <a:spcPct val="0"/>
              </a:spcAft>
            </a:pPr>
            <a:r>
              <a:rPr lang="es-MX" sz="1600" b="1" dirty="0">
                <a:solidFill>
                  <a:prstClr val="white"/>
                </a:solidFill>
                <a:latin typeface="Century Gothic" panose="020B0502020202020204" pitchFamily="34" charset="0"/>
              </a:rPr>
              <a:t>16.5%</a:t>
            </a:r>
          </a:p>
        </p:txBody>
      </p:sp>
      <p:sp>
        <p:nvSpPr>
          <p:cNvPr id="39" name="Rectángulo 38">
            <a:extLst>
              <a:ext uri="{FF2B5EF4-FFF2-40B4-BE49-F238E27FC236}">
                <a16:creationId xmlns:a16="http://schemas.microsoft.com/office/drawing/2014/main" id="{5E23F599-97B7-41D0-B1F8-802325F1DF55}"/>
              </a:ext>
            </a:extLst>
          </p:cNvPr>
          <p:cNvSpPr/>
          <p:nvPr/>
        </p:nvSpPr>
        <p:spPr>
          <a:xfrm>
            <a:off x="2227158" y="2660426"/>
            <a:ext cx="3038936"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400" dirty="0">
                <a:solidFill>
                  <a:prstClr val="black"/>
                </a:solidFill>
                <a:latin typeface="Century Gothic" panose="020B0502020202020204" pitchFamily="34" charset="0"/>
              </a:rPr>
              <a:t>Compras selectivas</a:t>
            </a:r>
          </a:p>
        </p:txBody>
      </p:sp>
      <p:sp>
        <p:nvSpPr>
          <p:cNvPr id="41" name="Rectángulo 40">
            <a:extLst>
              <a:ext uri="{FF2B5EF4-FFF2-40B4-BE49-F238E27FC236}">
                <a16:creationId xmlns:a16="http://schemas.microsoft.com/office/drawing/2014/main" id="{1F31DF8F-33DC-4D7C-8C62-0C7BBBD0447E}"/>
              </a:ext>
            </a:extLst>
          </p:cNvPr>
          <p:cNvSpPr/>
          <p:nvPr/>
        </p:nvSpPr>
        <p:spPr>
          <a:xfrm>
            <a:off x="5617662" y="2660426"/>
            <a:ext cx="3209462"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just" defTabSz="457200" eaLnBrk="0" fontAlgn="base" hangingPunct="0">
              <a:spcBef>
                <a:spcPct val="0"/>
              </a:spcBef>
              <a:spcAft>
                <a:spcPct val="0"/>
              </a:spcAft>
            </a:pPr>
            <a:r>
              <a:rPr lang="es-MX" sz="1050" dirty="0">
                <a:solidFill>
                  <a:prstClr val="black"/>
                </a:solidFill>
                <a:latin typeface="Century Gothic" panose="020B0502020202020204" pitchFamily="34" charset="0"/>
              </a:rPr>
              <a:t>Se espera en el 2T18 la emisión de deuda corporativa se modere y se mantengan los  diferenciales de crédito. Se favorecen los cuasi gubernamentales ya que la tasa de referencia continua relativamente atractiva.</a:t>
            </a:r>
          </a:p>
        </p:txBody>
      </p:sp>
      <p:sp>
        <p:nvSpPr>
          <p:cNvPr id="42" name="Rectángulo 41">
            <a:extLst>
              <a:ext uri="{FF2B5EF4-FFF2-40B4-BE49-F238E27FC236}">
                <a16:creationId xmlns:a16="http://schemas.microsoft.com/office/drawing/2014/main" id="{C824CA53-FAAC-4EAD-B3B7-F49E780DC119}"/>
              </a:ext>
            </a:extLst>
          </p:cNvPr>
          <p:cNvSpPr/>
          <p:nvPr/>
        </p:nvSpPr>
        <p:spPr>
          <a:xfrm>
            <a:off x="262552" y="3745124"/>
            <a:ext cx="1846907" cy="871210"/>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600" b="1" dirty="0">
                <a:solidFill>
                  <a:prstClr val="white"/>
                </a:solidFill>
                <a:latin typeface="Century Gothic" panose="020B0502020202020204" pitchFamily="34" charset="0"/>
              </a:rPr>
              <a:t>Renta Variable</a:t>
            </a:r>
          </a:p>
          <a:p>
            <a:pPr algn="ctr" defTabSz="457200" eaLnBrk="0" fontAlgn="base" hangingPunct="0">
              <a:spcBef>
                <a:spcPct val="0"/>
              </a:spcBef>
              <a:spcAft>
                <a:spcPct val="0"/>
              </a:spcAft>
            </a:pPr>
            <a:r>
              <a:rPr lang="es-MX" sz="1600" b="1" dirty="0">
                <a:solidFill>
                  <a:prstClr val="white"/>
                </a:solidFill>
                <a:latin typeface="Century Gothic" panose="020B0502020202020204" pitchFamily="34" charset="0"/>
              </a:rPr>
              <a:t>10.9%</a:t>
            </a:r>
          </a:p>
        </p:txBody>
      </p:sp>
      <p:sp>
        <p:nvSpPr>
          <p:cNvPr id="43" name="Rectángulo 42">
            <a:extLst>
              <a:ext uri="{FF2B5EF4-FFF2-40B4-BE49-F238E27FC236}">
                <a16:creationId xmlns:a16="http://schemas.microsoft.com/office/drawing/2014/main" id="{6664EF17-EE2E-471B-B24F-029732E2D5FC}"/>
              </a:ext>
            </a:extLst>
          </p:cNvPr>
          <p:cNvSpPr/>
          <p:nvPr/>
        </p:nvSpPr>
        <p:spPr>
          <a:xfrm>
            <a:off x="2254316" y="3745124"/>
            <a:ext cx="923451"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200" dirty="0">
                <a:solidFill>
                  <a:srgbClr val="00B050"/>
                </a:solidFill>
                <a:latin typeface="Century Gothic" panose="020B0502020202020204" pitchFamily="34" charset="0"/>
              </a:rPr>
              <a:t>Atractivo</a:t>
            </a:r>
          </a:p>
        </p:txBody>
      </p:sp>
      <p:sp>
        <p:nvSpPr>
          <p:cNvPr id="44" name="Rectángulo 43">
            <a:extLst>
              <a:ext uri="{FF2B5EF4-FFF2-40B4-BE49-F238E27FC236}">
                <a16:creationId xmlns:a16="http://schemas.microsoft.com/office/drawing/2014/main" id="{E9AF6DD2-A9F0-48D2-A998-1BACA045A3B7}"/>
              </a:ext>
            </a:extLst>
          </p:cNvPr>
          <p:cNvSpPr/>
          <p:nvPr/>
        </p:nvSpPr>
        <p:spPr>
          <a:xfrm>
            <a:off x="5617661" y="3673066"/>
            <a:ext cx="3209462"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just" defTabSz="457200" eaLnBrk="0" fontAlgn="base" hangingPunct="0">
              <a:spcBef>
                <a:spcPct val="0"/>
              </a:spcBef>
              <a:spcAft>
                <a:spcPct val="0"/>
              </a:spcAft>
            </a:pPr>
            <a:r>
              <a:rPr lang="es-MX" sz="1000" dirty="0">
                <a:solidFill>
                  <a:prstClr val="black"/>
                </a:solidFill>
                <a:latin typeface="Century Gothic" panose="020B0502020202020204" pitchFamily="34" charset="0"/>
              </a:rPr>
              <a:t>A pesar que la renta variable internacional sigue mostrando fuerte crecimiento, la probabilidad de continuar viendo mayor volatilidad es alta en consecuencia de la guerra comercial entre China y EU. Estos ajustes liberan presión de tener valuaciones altas en EU.  </a:t>
            </a:r>
          </a:p>
        </p:txBody>
      </p:sp>
      <p:sp>
        <p:nvSpPr>
          <p:cNvPr id="48" name="Rectángulo 47">
            <a:extLst>
              <a:ext uri="{FF2B5EF4-FFF2-40B4-BE49-F238E27FC236}">
                <a16:creationId xmlns:a16="http://schemas.microsoft.com/office/drawing/2014/main" id="{ECC751ED-E91B-4EA8-BDD0-725B9A3DE919}"/>
              </a:ext>
            </a:extLst>
          </p:cNvPr>
          <p:cNvSpPr/>
          <p:nvPr/>
        </p:nvSpPr>
        <p:spPr>
          <a:xfrm>
            <a:off x="262552" y="5636013"/>
            <a:ext cx="1846907" cy="871210"/>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600" b="1" dirty="0">
                <a:solidFill>
                  <a:prstClr val="white"/>
                </a:solidFill>
                <a:latin typeface="Century Gothic" panose="020B0502020202020204" pitchFamily="34" charset="0"/>
              </a:rPr>
              <a:t>CKDs</a:t>
            </a:r>
          </a:p>
          <a:p>
            <a:pPr algn="ctr" defTabSz="457200" eaLnBrk="0" fontAlgn="base" hangingPunct="0">
              <a:spcBef>
                <a:spcPct val="0"/>
              </a:spcBef>
              <a:spcAft>
                <a:spcPct val="0"/>
              </a:spcAft>
            </a:pPr>
            <a:r>
              <a:rPr lang="es-MX" sz="1600" b="1" dirty="0">
                <a:solidFill>
                  <a:prstClr val="white"/>
                </a:solidFill>
                <a:latin typeface="Century Gothic" panose="020B0502020202020204" pitchFamily="34" charset="0"/>
              </a:rPr>
              <a:t>0.4% (1.7%)</a:t>
            </a:r>
          </a:p>
        </p:txBody>
      </p:sp>
      <p:sp>
        <p:nvSpPr>
          <p:cNvPr id="49" name="Rectángulo 48">
            <a:extLst>
              <a:ext uri="{FF2B5EF4-FFF2-40B4-BE49-F238E27FC236}">
                <a16:creationId xmlns:a16="http://schemas.microsoft.com/office/drawing/2014/main" id="{8BD04EC6-9813-44ED-94C9-9F0C1E420BFB}"/>
              </a:ext>
            </a:extLst>
          </p:cNvPr>
          <p:cNvSpPr/>
          <p:nvPr/>
        </p:nvSpPr>
        <p:spPr>
          <a:xfrm>
            <a:off x="2254316" y="5636013"/>
            <a:ext cx="923451"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600" dirty="0">
                <a:solidFill>
                  <a:prstClr val="black"/>
                </a:solidFill>
                <a:latin typeface="Century Gothic" panose="020B0502020202020204" pitchFamily="34" charset="0"/>
              </a:rPr>
              <a:t>Neutral</a:t>
            </a:r>
          </a:p>
        </p:txBody>
      </p:sp>
      <p:sp>
        <p:nvSpPr>
          <p:cNvPr id="53" name="Rectángulo 52">
            <a:extLst>
              <a:ext uri="{FF2B5EF4-FFF2-40B4-BE49-F238E27FC236}">
                <a16:creationId xmlns:a16="http://schemas.microsoft.com/office/drawing/2014/main" id="{D1330A89-6EC1-43F1-A260-0425EF5CB971}"/>
              </a:ext>
            </a:extLst>
          </p:cNvPr>
          <p:cNvSpPr/>
          <p:nvPr/>
        </p:nvSpPr>
        <p:spPr>
          <a:xfrm>
            <a:off x="5617662" y="5636013"/>
            <a:ext cx="3209462"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57200" eaLnBrk="0" fontAlgn="base" hangingPunct="0">
              <a:spcBef>
                <a:spcPct val="0"/>
              </a:spcBef>
              <a:spcAft>
                <a:spcPct val="0"/>
              </a:spcAft>
            </a:pPr>
            <a:r>
              <a:rPr lang="es-MX" sz="1200" dirty="0">
                <a:solidFill>
                  <a:prstClr val="black"/>
                </a:solidFill>
                <a:latin typeface="Century Gothic" panose="020B0502020202020204" pitchFamily="34" charset="0"/>
              </a:rPr>
              <a:t>En etapa de bajo crecimiento, se pueden hallar oportunidades sectoriales en activos no convencionales.</a:t>
            </a:r>
          </a:p>
        </p:txBody>
      </p:sp>
      <p:sp>
        <p:nvSpPr>
          <p:cNvPr id="54" name="Rectángulo 53">
            <a:extLst>
              <a:ext uri="{FF2B5EF4-FFF2-40B4-BE49-F238E27FC236}">
                <a16:creationId xmlns:a16="http://schemas.microsoft.com/office/drawing/2014/main" id="{92CAEEA6-C6C1-48C2-A4ED-1F707AD22734}"/>
              </a:ext>
            </a:extLst>
          </p:cNvPr>
          <p:cNvSpPr/>
          <p:nvPr/>
        </p:nvSpPr>
        <p:spPr>
          <a:xfrm>
            <a:off x="262551" y="4684124"/>
            <a:ext cx="1846907" cy="871210"/>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600" b="1" dirty="0">
                <a:solidFill>
                  <a:prstClr val="white"/>
                </a:solidFill>
                <a:latin typeface="Century Gothic" panose="020B0502020202020204" pitchFamily="34" charset="0"/>
              </a:rPr>
              <a:t>Fibras</a:t>
            </a:r>
          </a:p>
          <a:p>
            <a:pPr algn="ctr" defTabSz="457200" eaLnBrk="0" fontAlgn="base" hangingPunct="0">
              <a:spcBef>
                <a:spcPct val="0"/>
              </a:spcBef>
              <a:spcAft>
                <a:spcPct val="0"/>
              </a:spcAft>
            </a:pPr>
            <a:r>
              <a:rPr lang="es-MX" sz="1600" b="1" dirty="0">
                <a:solidFill>
                  <a:prstClr val="white"/>
                </a:solidFill>
                <a:latin typeface="Century Gothic" panose="020B0502020202020204" pitchFamily="34" charset="0"/>
              </a:rPr>
              <a:t>2.7%</a:t>
            </a:r>
          </a:p>
        </p:txBody>
      </p:sp>
      <p:sp>
        <p:nvSpPr>
          <p:cNvPr id="57" name="Rectángulo 56">
            <a:extLst>
              <a:ext uri="{FF2B5EF4-FFF2-40B4-BE49-F238E27FC236}">
                <a16:creationId xmlns:a16="http://schemas.microsoft.com/office/drawing/2014/main" id="{42AC57C7-C5CF-41AE-AF0E-6D7A143D863C}"/>
              </a:ext>
            </a:extLst>
          </p:cNvPr>
          <p:cNvSpPr/>
          <p:nvPr/>
        </p:nvSpPr>
        <p:spPr>
          <a:xfrm>
            <a:off x="2254315" y="4684124"/>
            <a:ext cx="923451"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200" dirty="0">
                <a:solidFill>
                  <a:srgbClr val="00B050"/>
                </a:solidFill>
                <a:latin typeface="Century Gothic" panose="020B0502020202020204" pitchFamily="34" charset="0"/>
              </a:rPr>
              <a:t>Atractivo</a:t>
            </a:r>
          </a:p>
        </p:txBody>
      </p:sp>
      <p:sp>
        <p:nvSpPr>
          <p:cNvPr id="58" name="Rectángulo 57">
            <a:extLst>
              <a:ext uri="{FF2B5EF4-FFF2-40B4-BE49-F238E27FC236}">
                <a16:creationId xmlns:a16="http://schemas.microsoft.com/office/drawing/2014/main" id="{E87C383F-5327-4979-B4E7-432CF8706B64}"/>
              </a:ext>
            </a:extLst>
          </p:cNvPr>
          <p:cNvSpPr/>
          <p:nvPr/>
        </p:nvSpPr>
        <p:spPr>
          <a:xfrm>
            <a:off x="5617661" y="4684124"/>
            <a:ext cx="3209462"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just" defTabSz="457200" eaLnBrk="0" fontAlgn="base" hangingPunct="0">
              <a:spcBef>
                <a:spcPct val="0"/>
              </a:spcBef>
              <a:spcAft>
                <a:spcPct val="0"/>
              </a:spcAft>
            </a:pPr>
            <a:r>
              <a:rPr lang="es-MX" sz="1000" dirty="0">
                <a:solidFill>
                  <a:prstClr val="black"/>
                </a:solidFill>
                <a:latin typeface="Century Gothic" panose="020B0502020202020204" pitchFamily="34" charset="0"/>
              </a:rPr>
              <a:t>Las expectativa de revaluación de los activos es alta y esperamos que se de  una vez que Banxico finalice su ciclo restrictivo. No obstante, la atractiva tasa de dividendos del 7.7% justifica mantener y/o aumentar la exposición.</a:t>
            </a:r>
          </a:p>
        </p:txBody>
      </p:sp>
      <p:sp>
        <p:nvSpPr>
          <p:cNvPr id="59" name="Rectángulo 58">
            <a:extLst>
              <a:ext uri="{FF2B5EF4-FFF2-40B4-BE49-F238E27FC236}">
                <a16:creationId xmlns:a16="http://schemas.microsoft.com/office/drawing/2014/main" id="{23010369-84C5-42A4-B46E-0F0D101E7589}"/>
              </a:ext>
            </a:extLst>
          </p:cNvPr>
          <p:cNvSpPr/>
          <p:nvPr/>
        </p:nvSpPr>
        <p:spPr>
          <a:xfrm>
            <a:off x="262554" y="1307048"/>
            <a:ext cx="1846904" cy="353077"/>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200" b="1" dirty="0">
                <a:solidFill>
                  <a:prstClr val="white"/>
                </a:solidFill>
                <a:latin typeface="Century Gothic" panose="020B0502020202020204" pitchFamily="34" charset="0"/>
              </a:rPr>
              <a:t>Tipo de activo y % en portafolio</a:t>
            </a:r>
          </a:p>
        </p:txBody>
      </p:sp>
    </p:spTree>
    <p:extLst>
      <p:ext uri="{BB962C8B-B14F-4D97-AF65-F5344CB8AC3E}">
        <p14:creationId xmlns:p14="http://schemas.microsoft.com/office/powerpoint/2010/main" val="7136540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sz="2000" b="1" dirty="0">
                <a:latin typeface="Century Gothic" panose="020B0502020202020204" pitchFamily="34" charset="0"/>
              </a:rPr>
              <a:t>Estrategia FANVIT</a:t>
            </a:r>
          </a:p>
        </p:txBody>
      </p:sp>
      <p:sp>
        <p:nvSpPr>
          <p:cNvPr id="7" name="2 Marcador de contenido"/>
          <p:cNvSpPr>
            <a:spLocks noGrp="1"/>
          </p:cNvSpPr>
          <p:nvPr>
            <p:ph idx="1"/>
          </p:nvPr>
        </p:nvSpPr>
        <p:spPr>
          <a:xfrm>
            <a:off x="6239" y="1240161"/>
            <a:ext cx="8568952" cy="4997151"/>
          </a:xfrm>
        </p:spPr>
        <p:txBody>
          <a:bodyPr/>
          <a:lstStyle/>
          <a:p>
            <a:pPr lvl="1" algn="just">
              <a:buClr>
                <a:srgbClr val="C00000"/>
              </a:buClr>
              <a:buFont typeface="Symbol"/>
              <a:buChar char=""/>
            </a:pPr>
            <a:r>
              <a:rPr lang="es-MX" sz="1400" dirty="0">
                <a:ea typeface="Calibri"/>
                <a:cs typeface="Times New Roman"/>
              </a:rPr>
              <a:t>Recomendamos bajar el límite inferior del intervalo de 5.5 a 4 años y el rango se ubique entre 4.0 y 7.0 años el plazo promedio ponderado del portafolio (actual 5.5).</a:t>
            </a:r>
          </a:p>
          <a:p>
            <a:pPr lvl="1" algn="just">
              <a:buClr>
                <a:srgbClr val="C00000"/>
              </a:buClr>
              <a:buFont typeface="Symbol"/>
              <a:buChar char=""/>
            </a:pPr>
            <a:r>
              <a:rPr lang="es-MX" sz="1400" dirty="0">
                <a:ea typeface="Calibri"/>
                <a:cs typeface="Times New Roman"/>
              </a:rPr>
              <a:t>Mantener hasta un 11.8% del Activo Neto en Renta Variable con las siguientes propuestas:</a:t>
            </a:r>
          </a:p>
          <a:p>
            <a:pPr lvl="2" algn="just">
              <a:buClr>
                <a:srgbClr val="C00000"/>
              </a:buClr>
              <a:buFont typeface="Courier New" panose="02070309020205020404" pitchFamily="49" charset="0"/>
              <a:buChar char="o"/>
            </a:pPr>
            <a:r>
              <a:rPr lang="es-ES" sz="1400" dirty="0">
                <a:ea typeface="Calibri"/>
                <a:cs typeface="Times New Roman"/>
              </a:rPr>
              <a:t>Estados Unidos: Intercambiar (hasta el 1.8% del Activo Neto) posición de instrumentos relacionados a Bonos del Tesoro de corto plazo por instrumentos con mejores perspectivas (momento, valor, tecnología, materiales, Financieros, Industriales, consumo básico y servicios públicos) en momentos de oportunidad.</a:t>
            </a:r>
          </a:p>
          <a:p>
            <a:pPr lvl="2" algn="just">
              <a:buClr>
                <a:srgbClr val="C00000"/>
              </a:buClr>
              <a:buFont typeface="Courier New" panose="02070309020205020404" pitchFamily="49" charset="0"/>
              <a:buChar char="o"/>
            </a:pPr>
            <a:r>
              <a:rPr lang="es-ES" sz="1400" dirty="0">
                <a:ea typeface="Calibri"/>
                <a:cs typeface="Times New Roman"/>
              </a:rPr>
              <a:t>Europa y Asia: Intercambiar (hasta el 1.8% del Activo Neto) posición de Bonos del Tesoro de corto plazo para mantener la estructura actual del portafolio.</a:t>
            </a:r>
          </a:p>
          <a:p>
            <a:pPr lvl="2" algn="just">
              <a:buClr>
                <a:srgbClr val="C00000"/>
              </a:buClr>
              <a:buFont typeface="Courier New" panose="02070309020205020404" pitchFamily="49" charset="0"/>
              <a:buChar char="o"/>
            </a:pPr>
            <a:r>
              <a:rPr lang="es-ES" sz="1400" dirty="0">
                <a:ea typeface="Calibri"/>
                <a:cs typeface="Times New Roman"/>
              </a:rPr>
              <a:t>México: mantener/reducir exposición en momentos de oportunidad y de forma gradual.</a:t>
            </a:r>
          </a:p>
          <a:p>
            <a:pPr lvl="2" algn="just">
              <a:buClr>
                <a:srgbClr val="C00000"/>
              </a:buClr>
              <a:buFont typeface="Courier New" panose="02070309020205020404" pitchFamily="49" charset="0"/>
              <a:buChar char="o"/>
            </a:pPr>
            <a:r>
              <a:rPr lang="es-ES" sz="1400" dirty="0"/>
              <a:t>Bonos Bancarios Estructurados: monitorear los precios de mercado de este activo para en momentos de oportunidad vencer anticipadamente. </a:t>
            </a:r>
          </a:p>
          <a:p>
            <a:pPr lvl="1" algn="just">
              <a:buClr>
                <a:srgbClr val="C00000"/>
              </a:buClr>
              <a:buFont typeface="Symbol"/>
              <a:buChar char=""/>
            </a:pPr>
            <a:r>
              <a:rPr lang="es-MX" sz="1400" dirty="0">
                <a:ea typeface="Calibri"/>
                <a:cs typeface="Times New Roman"/>
              </a:rPr>
              <a:t>Conservar el objetivo de hasta 4% en varias Fibras diversificadas e industriales así como FIBRA E. </a:t>
            </a:r>
          </a:p>
          <a:p>
            <a:pPr lvl="1" algn="just">
              <a:buClr>
                <a:srgbClr val="C00000"/>
              </a:buClr>
              <a:buFont typeface="Symbol"/>
              <a:buChar char=""/>
            </a:pPr>
            <a:r>
              <a:rPr lang="es-MX" sz="1400" dirty="0">
                <a:ea typeface="Calibri"/>
                <a:cs typeface="Times New Roman"/>
              </a:rPr>
              <a:t>Continuar con la venta de corporativos que se encuentran identificados, así como los que exceden limites de la Coordinación General de Riesgos en forma paulatina y cuidando los niveles de precios.</a:t>
            </a:r>
          </a:p>
          <a:p>
            <a:pPr lvl="1" algn="just">
              <a:buClr>
                <a:srgbClr val="C00000"/>
              </a:buClr>
              <a:buFont typeface="Symbol"/>
              <a:buChar char=""/>
            </a:pPr>
            <a:r>
              <a:rPr lang="es-MX" sz="1400" dirty="0">
                <a:cs typeface="Times New Roman"/>
              </a:rPr>
              <a:t>Aprovechar oportunidades de mercado que permitan mejorar la rentabilidad del portafolio.</a:t>
            </a:r>
          </a:p>
          <a:p>
            <a:pPr lvl="1" algn="just">
              <a:buClr>
                <a:srgbClr val="C00000"/>
              </a:buClr>
              <a:buFont typeface="Symbol"/>
              <a:buChar char=""/>
            </a:pPr>
            <a:r>
              <a:rPr lang="es-MX" sz="1400" dirty="0">
                <a:ea typeface="Calibri"/>
                <a:cs typeface="Times New Roman"/>
              </a:rPr>
              <a:t>La estrategia debe quedar enmarcada en el Marco de Gestión</a:t>
            </a:r>
          </a:p>
        </p:txBody>
      </p:sp>
      <p:sp>
        <p:nvSpPr>
          <p:cNvPr id="6" name="3 Marcador de número de diapositiva"/>
          <p:cNvSpPr>
            <a:spLocks noGrp="1"/>
          </p:cNvSpPr>
          <p:nvPr>
            <p:ph type="sldNum" sz="quarter" idx="12"/>
          </p:nvPr>
        </p:nvSpPr>
        <p:spPr>
          <a:xfrm>
            <a:off x="8258857" y="6365875"/>
            <a:ext cx="552298" cy="365125"/>
          </a:xfrm>
        </p:spPr>
        <p:txBody>
          <a:bodyPr/>
          <a:lstStyle/>
          <a:p>
            <a:pPr algn="ctr"/>
            <a:fld id="{05E83AA4-A00D-4AA0-8FE8-B93C9F3EC141}" type="slidenum">
              <a:rPr lang="es-ES" altLang="es-MX" smtClean="0">
                <a:latin typeface="Century Gothic" panose="020B0502020202020204" pitchFamily="34" charset="0"/>
              </a:rPr>
              <a:pPr algn="ctr"/>
              <a:t>29</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273405930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ítulo 1"/>
          <p:cNvSpPr>
            <a:spLocks noGrp="1"/>
          </p:cNvSpPr>
          <p:nvPr>
            <p:ph type="ctrTitle"/>
          </p:nvPr>
        </p:nvSpPr>
        <p:spPr>
          <a:xfrm>
            <a:off x="1738681" y="2972160"/>
            <a:ext cx="5726112" cy="888888"/>
          </a:xfrm>
        </p:spPr>
        <p:txBody>
          <a:bodyPr/>
          <a:lstStyle/>
          <a:p>
            <a:r>
              <a:rPr lang="es-MX" altLang="es-MX" sz="2800" dirty="0">
                <a:latin typeface="Century Gothic" pitchFamily="34" charset="0"/>
              </a:rPr>
              <a:t>Anexos</a:t>
            </a:r>
          </a:p>
        </p:txBody>
      </p:sp>
      <p:sp>
        <p:nvSpPr>
          <p:cNvPr id="3" name="Subtítulo 2"/>
          <p:cNvSpPr>
            <a:spLocks noGrp="1"/>
          </p:cNvSpPr>
          <p:nvPr>
            <p:ph type="subTitle" idx="1"/>
          </p:nvPr>
        </p:nvSpPr>
        <p:spPr>
          <a:xfrm>
            <a:off x="1649856" y="3949843"/>
            <a:ext cx="6253162" cy="560387"/>
          </a:xfrm>
        </p:spPr>
        <p:txBody>
          <a:bodyPr rtlCol="0">
            <a:normAutofit/>
          </a:bodyPr>
          <a:lstStyle/>
          <a:p>
            <a:pPr fontAlgn="auto">
              <a:spcAft>
                <a:spcPts val="0"/>
              </a:spcAft>
              <a:defRPr/>
            </a:pPr>
            <a:r>
              <a:rPr lang="es-ES" dirty="0">
                <a:latin typeface="Century Gothic" pitchFamily="34" charset="0"/>
              </a:rPr>
              <a:t>Abril 2018</a:t>
            </a:r>
          </a:p>
        </p:txBody>
      </p:sp>
      <p:sp>
        <p:nvSpPr>
          <p:cNvPr id="6"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30</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10628909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a:xfrm>
            <a:off x="457200" y="274638"/>
            <a:ext cx="7067128" cy="631825"/>
          </a:xfrm>
        </p:spPr>
        <p:txBody>
          <a:bodyPr/>
          <a:lstStyle/>
          <a:p>
            <a:r>
              <a:rPr lang="es-MX" sz="2000" b="1" dirty="0">
                <a:latin typeface="Century Gothic" panose="020B0502020202020204" pitchFamily="34" charset="0"/>
              </a:rPr>
              <a:t>Renta variable, bonos bancarios, estructurados y bonos convertibles FANVIT</a:t>
            </a:r>
            <a:br>
              <a:rPr lang="es-MX" sz="2000" b="1" dirty="0">
                <a:latin typeface="Century Gothic" panose="020B0502020202020204" pitchFamily="34" charset="0"/>
              </a:rPr>
            </a:br>
            <a:r>
              <a:rPr lang="es-MX" sz="1600" b="1" dirty="0">
                <a:solidFill>
                  <a:prstClr val="white">
                    <a:lumMod val="50000"/>
                  </a:prstClr>
                </a:solidFill>
                <a:latin typeface="Century Gothic" panose="020B0502020202020204" pitchFamily="34" charset="0"/>
              </a:rPr>
              <a:t>al cierre de marzo</a:t>
            </a:r>
            <a:endParaRPr lang="es-MX" sz="2000" b="1" dirty="0">
              <a:latin typeface="Century Gothic" panose="020B0502020202020204" pitchFamily="34" charset="0"/>
            </a:endParaRPr>
          </a:p>
        </p:txBody>
      </p:sp>
      <p:sp>
        <p:nvSpPr>
          <p:cNvPr id="2" name="1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31</a:t>
            </a:fld>
            <a:endParaRPr lang="es-ES" altLang="es-MX" dirty="0">
              <a:latin typeface="Century Gothic" panose="020B0502020202020204" pitchFamily="34" charset="0"/>
            </a:endParaRPr>
          </a:p>
        </p:txBody>
      </p:sp>
      <p:sp>
        <p:nvSpPr>
          <p:cNvPr id="6" name="1 Título"/>
          <p:cNvSpPr txBox="1">
            <a:spLocks/>
          </p:cNvSpPr>
          <p:nvPr/>
        </p:nvSpPr>
        <p:spPr bwMode="auto">
          <a:xfrm>
            <a:off x="454731" y="6588974"/>
            <a:ext cx="7407462"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00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Gerencia Sr. de Coordinación de Inversiones del Infonavit </a:t>
            </a:r>
            <a:r>
              <a:rPr lang="es-ES" sz="1000" dirty="0">
                <a:solidFill>
                  <a:schemeClr val="tx1"/>
                </a:solidFill>
                <a:latin typeface="Century Gothic" panose="020B0502020202020204" pitchFamily="34" charset="0"/>
              </a:rPr>
              <a:t> con datos al 28 de marzo de 2017.</a:t>
            </a:r>
            <a:endParaRPr lang="es-MX" sz="1000" dirty="0">
              <a:solidFill>
                <a:schemeClr val="tx1"/>
              </a:solidFill>
              <a:latin typeface="Century Gothic" panose="020B0502020202020204" pitchFamily="34" charset="0"/>
            </a:endParaRPr>
          </a:p>
        </p:txBody>
      </p:sp>
      <p:graphicFrame>
        <p:nvGraphicFramePr>
          <p:cNvPr id="5" name="Tabla 4">
            <a:extLst>
              <a:ext uri="{FF2B5EF4-FFF2-40B4-BE49-F238E27FC236}">
                <a16:creationId xmlns:a16="http://schemas.microsoft.com/office/drawing/2014/main" id="{A4144AA3-AA7C-4410-AC1E-05E61B5D2C0B}"/>
              </a:ext>
            </a:extLst>
          </p:cNvPr>
          <p:cNvGraphicFramePr>
            <a:graphicFrameLocks noGrp="1"/>
          </p:cNvGraphicFramePr>
          <p:nvPr>
            <p:extLst/>
          </p:nvPr>
        </p:nvGraphicFramePr>
        <p:xfrm>
          <a:off x="323529" y="1442650"/>
          <a:ext cx="8496942" cy="4910058"/>
        </p:xfrm>
        <a:graphic>
          <a:graphicData uri="http://schemas.openxmlformats.org/drawingml/2006/table">
            <a:tbl>
              <a:tblPr/>
              <a:tblGrid>
                <a:gridCol w="766705">
                  <a:extLst>
                    <a:ext uri="{9D8B030D-6E8A-4147-A177-3AD203B41FA5}">
                      <a16:colId xmlns:a16="http://schemas.microsoft.com/office/drawing/2014/main" val="209788331"/>
                    </a:ext>
                  </a:extLst>
                </a:gridCol>
                <a:gridCol w="961486">
                  <a:extLst>
                    <a:ext uri="{9D8B030D-6E8A-4147-A177-3AD203B41FA5}">
                      <a16:colId xmlns:a16="http://schemas.microsoft.com/office/drawing/2014/main" val="3915354893"/>
                    </a:ext>
                  </a:extLst>
                </a:gridCol>
                <a:gridCol w="1197505">
                  <a:extLst>
                    <a:ext uri="{9D8B030D-6E8A-4147-A177-3AD203B41FA5}">
                      <a16:colId xmlns:a16="http://schemas.microsoft.com/office/drawing/2014/main" val="4047814547"/>
                    </a:ext>
                  </a:extLst>
                </a:gridCol>
                <a:gridCol w="1011039">
                  <a:extLst>
                    <a:ext uri="{9D8B030D-6E8A-4147-A177-3AD203B41FA5}">
                      <a16:colId xmlns:a16="http://schemas.microsoft.com/office/drawing/2014/main" val="187330773"/>
                    </a:ext>
                  </a:extLst>
                </a:gridCol>
                <a:gridCol w="455752">
                  <a:extLst>
                    <a:ext uri="{9D8B030D-6E8A-4147-A177-3AD203B41FA5}">
                      <a16:colId xmlns:a16="http://schemas.microsoft.com/office/drawing/2014/main" val="1847761953"/>
                    </a:ext>
                  </a:extLst>
                </a:gridCol>
                <a:gridCol w="344654">
                  <a:extLst>
                    <a:ext uri="{9D8B030D-6E8A-4147-A177-3AD203B41FA5}">
                      <a16:colId xmlns:a16="http://schemas.microsoft.com/office/drawing/2014/main" val="1725652169"/>
                    </a:ext>
                  </a:extLst>
                </a:gridCol>
                <a:gridCol w="398097">
                  <a:extLst>
                    <a:ext uri="{9D8B030D-6E8A-4147-A177-3AD203B41FA5}">
                      <a16:colId xmlns:a16="http://schemas.microsoft.com/office/drawing/2014/main" val="3641136180"/>
                    </a:ext>
                  </a:extLst>
                </a:gridCol>
                <a:gridCol w="631899">
                  <a:extLst>
                    <a:ext uri="{9D8B030D-6E8A-4147-A177-3AD203B41FA5}">
                      <a16:colId xmlns:a16="http://schemas.microsoft.com/office/drawing/2014/main" val="942549219"/>
                    </a:ext>
                  </a:extLst>
                </a:gridCol>
                <a:gridCol w="785590">
                  <a:extLst>
                    <a:ext uri="{9D8B030D-6E8A-4147-A177-3AD203B41FA5}">
                      <a16:colId xmlns:a16="http://schemas.microsoft.com/office/drawing/2014/main" val="164315302"/>
                    </a:ext>
                  </a:extLst>
                </a:gridCol>
                <a:gridCol w="617226">
                  <a:extLst>
                    <a:ext uri="{9D8B030D-6E8A-4147-A177-3AD203B41FA5}">
                      <a16:colId xmlns:a16="http://schemas.microsoft.com/office/drawing/2014/main" val="668615397"/>
                    </a:ext>
                  </a:extLst>
                </a:gridCol>
                <a:gridCol w="777237">
                  <a:extLst>
                    <a:ext uri="{9D8B030D-6E8A-4147-A177-3AD203B41FA5}">
                      <a16:colId xmlns:a16="http://schemas.microsoft.com/office/drawing/2014/main" val="357719509"/>
                    </a:ext>
                  </a:extLst>
                </a:gridCol>
                <a:gridCol w="549752">
                  <a:extLst>
                    <a:ext uri="{9D8B030D-6E8A-4147-A177-3AD203B41FA5}">
                      <a16:colId xmlns:a16="http://schemas.microsoft.com/office/drawing/2014/main" val="978430142"/>
                    </a:ext>
                  </a:extLst>
                </a:gridCol>
              </a:tblGrid>
              <a:tr h="112419">
                <a:tc rowSpan="3">
                  <a:txBody>
                    <a:bodyPr/>
                    <a:lstStyle/>
                    <a:p>
                      <a:pPr algn="ctr" fontAlgn="ctr"/>
                      <a:r>
                        <a:rPr lang="es-MX" sz="700" b="1" i="0" u="none" strike="noStrike" dirty="0">
                          <a:solidFill>
                            <a:srgbClr val="002060"/>
                          </a:solidFill>
                          <a:effectLst/>
                          <a:latin typeface="Century Gothic" panose="020B0502020202020204" pitchFamily="34" charset="0"/>
                        </a:rPr>
                        <a:t>Región</a:t>
                      </a:r>
                    </a:p>
                  </a:txBody>
                  <a:tcPr marL="5207" marR="5207" marT="5207" marB="0" anchor="ctr">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rowSpan="3">
                  <a:txBody>
                    <a:bodyPr/>
                    <a:lstStyle/>
                    <a:p>
                      <a:pPr algn="ctr" fontAlgn="ctr"/>
                      <a:r>
                        <a:rPr lang="es-MX" sz="700" b="1" i="0" u="none" strike="noStrike">
                          <a:solidFill>
                            <a:srgbClr val="002060"/>
                          </a:solidFill>
                          <a:effectLst/>
                          <a:latin typeface="Century Gothic" panose="020B0502020202020204" pitchFamily="34" charset="0"/>
                        </a:rPr>
                        <a:t>Moneda</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rowSpan="3">
                  <a:txBody>
                    <a:bodyPr/>
                    <a:lstStyle/>
                    <a:p>
                      <a:pPr algn="ctr" fontAlgn="ctr"/>
                      <a:r>
                        <a:rPr lang="es-MX" sz="700" b="1" i="0" u="none" strike="noStrike" dirty="0">
                          <a:solidFill>
                            <a:srgbClr val="002060"/>
                          </a:solidFill>
                          <a:effectLst/>
                          <a:latin typeface="Century Gothic" panose="020B0502020202020204" pitchFamily="34" charset="0"/>
                        </a:rPr>
                        <a:t>Instrumento</a:t>
                      </a:r>
                    </a:p>
                  </a:txBody>
                  <a:tcPr marL="5207" marR="5207" marT="5207" marB="0" anchor="ctr">
                    <a:lnL w="19050" cap="flat" cmpd="sng" algn="ctr">
                      <a:solidFill>
                        <a:srgbClr val="C00000"/>
                      </a:solidFill>
                      <a:prstDash val="solid"/>
                      <a:round/>
                      <a:headEnd type="none" w="med" len="med"/>
                      <a:tailEnd type="none" w="med" len="med"/>
                    </a:lnL>
                    <a:lnR>
                      <a:noFill/>
                    </a:lnR>
                    <a:lnT>
                      <a:noFill/>
                    </a:lnT>
                    <a:lnB w="19050" cap="flat" cmpd="sng" algn="ctr">
                      <a:solidFill>
                        <a:srgbClr val="C00000"/>
                      </a:solidFill>
                      <a:prstDash val="solid"/>
                      <a:round/>
                      <a:headEnd type="none" w="med" len="med"/>
                      <a:tailEnd type="none" w="med" len="med"/>
                    </a:lnB>
                    <a:solidFill>
                      <a:srgbClr val="FFFFFF"/>
                    </a:solidFill>
                  </a:tcPr>
                </a:tc>
                <a:tc rowSpan="3">
                  <a:txBody>
                    <a:bodyPr/>
                    <a:lstStyle/>
                    <a:p>
                      <a:pPr algn="ctr" fontAlgn="ctr"/>
                      <a:r>
                        <a:rPr lang="es-MX" sz="700" b="1" i="0" u="none" strike="noStrike" dirty="0">
                          <a:solidFill>
                            <a:srgbClr val="002060"/>
                          </a:solidFill>
                          <a:effectLst/>
                          <a:latin typeface="Century Gothic" panose="020B0502020202020204" pitchFamily="34" charset="0"/>
                        </a:rPr>
                        <a:t>Subyacente</a:t>
                      </a:r>
                    </a:p>
                  </a:txBody>
                  <a:tcPr marL="5207" marR="5207" marT="5207" marB="0" anchor="ctr">
                    <a:lnL>
                      <a:noFill/>
                    </a:lnL>
                    <a:lnR>
                      <a:noFill/>
                    </a:lnR>
                    <a:lnT>
                      <a:noFill/>
                    </a:lnT>
                    <a:lnB w="19050" cap="flat" cmpd="sng" algn="ctr">
                      <a:solidFill>
                        <a:srgbClr val="C00000"/>
                      </a:solidFill>
                      <a:prstDash val="solid"/>
                      <a:round/>
                      <a:headEnd type="none" w="med" len="med"/>
                      <a:tailEnd type="none" w="med" len="med"/>
                    </a:lnB>
                    <a:solidFill>
                      <a:srgbClr val="FFFFFF"/>
                    </a:solidFill>
                  </a:tcPr>
                </a:tc>
                <a:tc rowSpan="3">
                  <a:txBody>
                    <a:bodyPr/>
                    <a:lstStyle/>
                    <a:p>
                      <a:pPr algn="ctr" fontAlgn="ctr"/>
                      <a:r>
                        <a:rPr lang="es-MX" sz="700" b="1" i="0" u="none" strike="noStrike" dirty="0">
                          <a:solidFill>
                            <a:srgbClr val="002060"/>
                          </a:solidFill>
                          <a:effectLst/>
                          <a:latin typeface="Century Gothic" panose="020B0502020202020204" pitchFamily="34" charset="0"/>
                        </a:rPr>
                        <a:t>Monto (</a:t>
                      </a:r>
                      <a:r>
                        <a:rPr lang="es-MX" sz="700" b="1" i="0" u="none" strike="noStrike" dirty="0" err="1">
                          <a:solidFill>
                            <a:srgbClr val="002060"/>
                          </a:solidFill>
                          <a:effectLst/>
                          <a:latin typeface="Century Gothic" panose="020B0502020202020204" pitchFamily="34" charset="0"/>
                        </a:rPr>
                        <a:t>mdp</a:t>
                      </a:r>
                      <a:r>
                        <a:rPr lang="es-MX" sz="700" b="1" i="0" u="none" strike="noStrike" dirty="0">
                          <a:solidFill>
                            <a:srgbClr val="002060"/>
                          </a:solidFill>
                          <a:effectLst/>
                          <a:latin typeface="Century Gothic" panose="020B0502020202020204" pitchFamily="34" charset="0"/>
                        </a:rPr>
                        <a:t>)</a:t>
                      </a:r>
                    </a:p>
                  </a:txBody>
                  <a:tcPr marL="5207" marR="5207" marT="5207" marB="0" anchor="ctr">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rowSpan="3">
                  <a:txBody>
                    <a:bodyPr/>
                    <a:lstStyle/>
                    <a:p>
                      <a:pPr algn="ctr" fontAlgn="ctr"/>
                      <a:r>
                        <a:rPr lang="es-MX" sz="700" b="1" i="0" u="none" strike="noStrike">
                          <a:solidFill>
                            <a:srgbClr val="002060"/>
                          </a:solidFill>
                          <a:effectLst/>
                          <a:latin typeface="Century Gothic" panose="020B0502020202020204" pitchFamily="34" charset="0"/>
                        </a:rPr>
                        <a:t>% Activo Neto</a:t>
                      </a:r>
                    </a:p>
                  </a:txBody>
                  <a:tcPr marL="5207" marR="5207" marT="5207" marB="0" anchor="ctr">
                    <a:lnL w="19050" cap="flat" cmpd="sng" algn="ctr">
                      <a:solidFill>
                        <a:srgbClr val="C00000"/>
                      </a:solidFill>
                      <a:prstDash val="solid"/>
                      <a:round/>
                      <a:headEnd type="none" w="med" len="med"/>
                      <a:tailEnd type="none" w="med" len="med"/>
                    </a:lnL>
                    <a:lnR>
                      <a:noFill/>
                    </a:lnR>
                    <a:lnT>
                      <a:noFill/>
                    </a:lnT>
                    <a:lnB w="19050" cap="flat" cmpd="sng" algn="ctr">
                      <a:solidFill>
                        <a:srgbClr val="C00000"/>
                      </a:solidFill>
                      <a:prstDash val="solid"/>
                      <a:round/>
                      <a:headEnd type="none" w="med" len="med"/>
                      <a:tailEnd type="none" w="med" len="med"/>
                    </a:lnB>
                    <a:solidFill>
                      <a:srgbClr val="FFFFFF"/>
                    </a:solidFill>
                  </a:tcPr>
                </a:tc>
                <a:tc rowSpan="3">
                  <a:txBody>
                    <a:bodyPr/>
                    <a:lstStyle/>
                    <a:p>
                      <a:pPr algn="ctr" fontAlgn="ctr"/>
                      <a:r>
                        <a:rPr lang="es-MX" sz="700" b="1" i="0" u="none" strike="noStrike" dirty="0">
                          <a:solidFill>
                            <a:srgbClr val="002060"/>
                          </a:solidFill>
                          <a:effectLst/>
                          <a:latin typeface="Century Gothic" panose="020B0502020202020204" pitchFamily="34" charset="0"/>
                        </a:rPr>
                        <a:t>% RV</a:t>
                      </a:r>
                    </a:p>
                  </a:txBody>
                  <a:tcPr marL="5207" marR="5207" marT="5207" marB="0" anchor="ctr">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gridSpan="2">
                  <a:txBody>
                    <a:bodyPr/>
                    <a:lstStyle/>
                    <a:p>
                      <a:pPr algn="ctr" fontAlgn="ctr"/>
                      <a:r>
                        <a:rPr lang="es-MX" sz="700" b="1" i="0" u="none" strike="noStrike" dirty="0" err="1">
                          <a:solidFill>
                            <a:srgbClr val="002060"/>
                          </a:solidFill>
                          <a:effectLst/>
                          <a:latin typeface="Century Gothic" panose="020B0502020202020204" pitchFamily="34" charset="0"/>
                        </a:rPr>
                        <a:t>Rend</a:t>
                      </a:r>
                      <a:r>
                        <a:rPr lang="es-MX" sz="700" b="1" i="0" u="none" strike="noStrike" dirty="0">
                          <a:solidFill>
                            <a:srgbClr val="002060"/>
                          </a:solidFill>
                          <a:effectLst/>
                          <a:latin typeface="Century Gothic" panose="020B0502020202020204" pitchFamily="34" charset="0"/>
                        </a:rPr>
                        <a:t>. en su moneda</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hMerge="1">
                  <a:txBody>
                    <a:bodyPr/>
                    <a:lstStyle/>
                    <a:p>
                      <a:endParaRPr lang="es-MX"/>
                    </a:p>
                  </a:txBody>
                  <a:tcPr/>
                </a:tc>
                <a:tc gridSpan="2">
                  <a:txBody>
                    <a:bodyPr/>
                    <a:lstStyle/>
                    <a:p>
                      <a:pPr algn="ctr" fontAlgn="ctr"/>
                      <a:r>
                        <a:rPr lang="es-MX" sz="700" b="1" i="0" u="none" strike="noStrike" dirty="0" err="1">
                          <a:solidFill>
                            <a:srgbClr val="002060"/>
                          </a:solidFill>
                          <a:effectLst/>
                          <a:latin typeface="Century Gothic" panose="020B0502020202020204" pitchFamily="34" charset="0"/>
                        </a:rPr>
                        <a:t>Rend</a:t>
                      </a:r>
                      <a:r>
                        <a:rPr lang="es-MX" sz="700" b="1" i="0" u="none" strike="noStrike" dirty="0">
                          <a:solidFill>
                            <a:srgbClr val="002060"/>
                          </a:solidFill>
                          <a:effectLst/>
                          <a:latin typeface="Century Gothic" panose="020B0502020202020204" pitchFamily="34" charset="0"/>
                        </a:rPr>
                        <a:t>. en pesos</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hMerge="1">
                  <a:txBody>
                    <a:bodyPr/>
                    <a:lstStyle/>
                    <a:p>
                      <a:endParaRPr lang="es-MX"/>
                    </a:p>
                  </a:txBody>
                  <a:tcPr/>
                </a:tc>
                <a:tc rowSpan="3">
                  <a:txBody>
                    <a:bodyPr/>
                    <a:lstStyle/>
                    <a:p>
                      <a:pPr algn="ctr" fontAlgn="ctr"/>
                      <a:r>
                        <a:rPr lang="es-MX" sz="700" b="1" i="0" u="none" strike="noStrike" dirty="0" err="1">
                          <a:solidFill>
                            <a:srgbClr val="002060"/>
                          </a:solidFill>
                          <a:effectLst/>
                          <a:latin typeface="Century Gothic" panose="020B0502020202020204" pitchFamily="34" charset="0"/>
                        </a:rPr>
                        <a:t>Rend</a:t>
                      </a:r>
                      <a:r>
                        <a:rPr lang="es-MX" sz="700" b="1" i="0" u="none" strike="noStrike" dirty="0">
                          <a:solidFill>
                            <a:srgbClr val="002060"/>
                          </a:solidFill>
                          <a:effectLst/>
                          <a:latin typeface="Century Gothic" panose="020B0502020202020204" pitchFamily="34" charset="0"/>
                        </a:rPr>
                        <a:t>. Ponderado Total</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extLst>
                  <a:ext uri="{0D108BD9-81ED-4DB2-BD59-A6C34878D82A}">
                    <a16:rowId xmlns:a16="http://schemas.microsoft.com/office/drawing/2014/main" val="2109683773"/>
                  </a:ext>
                </a:extLst>
              </a:tr>
              <a:tr h="203478">
                <a:tc vMerge="1">
                  <a:txBody>
                    <a:bodyPr/>
                    <a:lstStyle/>
                    <a:p>
                      <a:endParaRPr lang="es-MX"/>
                    </a:p>
                  </a:txBody>
                  <a:tcPr/>
                </a:tc>
                <a:tc vMerge="1">
                  <a:txBody>
                    <a:bodyPr/>
                    <a:lstStyle/>
                    <a:p>
                      <a:endParaRPr lang="es-MX"/>
                    </a:p>
                  </a:txBody>
                  <a:tcPr/>
                </a:tc>
                <a:tc vMerge="1">
                  <a:txBody>
                    <a:bodyPr/>
                    <a:lstStyle/>
                    <a:p>
                      <a:endParaRPr lang="es-MX"/>
                    </a:p>
                  </a:txBody>
                  <a:tcPr/>
                </a:tc>
                <a:tc vMerge="1">
                  <a:txBody>
                    <a:bodyPr/>
                    <a:lstStyle/>
                    <a:p>
                      <a:endParaRPr lang="es-MX"/>
                    </a:p>
                  </a:txBody>
                  <a:tcPr/>
                </a:tc>
                <a:tc vMerge="1">
                  <a:txBody>
                    <a:bodyPr/>
                    <a:lstStyle/>
                    <a:p>
                      <a:endParaRPr lang="es-MX"/>
                    </a:p>
                  </a:txBody>
                  <a:tcPr/>
                </a:tc>
                <a:tc vMerge="1">
                  <a:txBody>
                    <a:bodyPr/>
                    <a:lstStyle/>
                    <a:p>
                      <a:endParaRPr lang="es-MX"/>
                    </a:p>
                  </a:txBody>
                  <a:tcPr/>
                </a:tc>
                <a:tc vMerge="1">
                  <a:txBody>
                    <a:bodyPr/>
                    <a:lstStyle/>
                    <a:p>
                      <a:endParaRPr lang="es-MX"/>
                    </a:p>
                  </a:txBody>
                  <a:tcPr/>
                </a:tc>
                <a:tc>
                  <a:txBody>
                    <a:bodyPr/>
                    <a:lstStyle/>
                    <a:p>
                      <a:pPr algn="ctr" fontAlgn="ctr"/>
                      <a:r>
                        <a:rPr lang="es-MX" sz="700" b="1" i="0" u="none" strike="noStrike" dirty="0">
                          <a:solidFill>
                            <a:srgbClr val="002060"/>
                          </a:solidFill>
                          <a:effectLst/>
                          <a:latin typeface="Century Gothic" panose="020B0502020202020204" pitchFamily="34" charset="0"/>
                        </a:rPr>
                        <a:t>Rendimiento</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1" i="0" u="none" strike="noStrike" dirty="0" err="1">
                          <a:solidFill>
                            <a:srgbClr val="002060"/>
                          </a:solidFill>
                          <a:effectLst/>
                          <a:latin typeface="Century Gothic" panose="020B0502020202020204" pitchFamily="34" charset="0"/>
                        </a:rPr>
                        <a:t>Rend</a:t>
                      </a:r>
                      <a:r>
                        <a:rPr lang="es-MX" sz="700" b="1" i="0" u="none" strike="noStrike" dirty="0">
                          <a:solidFill>
                            <a:srgbClr val="002060"/>
                          </a:solidFill>
                          <a:effectLst/>
                          <a:latin typeface="Century Gothic" panose="020B0502020202020204" pitchFamily="34" charset="0"/>
                        </a:rPr>
                        <a:t>. Ponderado</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Rendimiento</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1" i="0" u="none" strike="noStrike" dirty="0" err="1">
                          <a:solidFill>
                            <a:srgbClr val="002060"/>
                          </a:solidFill>
                          <a:effectLst/>
                          <a:latin typeface="Century Gothic" panose="020B0502020202020204" pitchFamily="34" charset="0"/>
                        </a:rPr>
                        <a:t>Rend</a:t>
                      </a:r>
                      <a:r>
                        <a:rPr lang="es-MX" sz="700" b="1" i="0" u="none" strike="noStrike" dirty="0">
                          <a:solidFill>
                            <a:srgbClr val="002060"/>
                          </a:solidFill>
                          <a:effectLst/>
                          <a:latin typeface="Century Gothic" panose="020B0502020202020204" pitchFamily="34" charset="0"/>
                        </a:rPr>
                        <a:t>. Ponderado</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vMerge="1">
                  <a:txBody>
                    <a:bodyPr/>
                    <a:lstStyle/>
                    <a:p>
                      <a:endParaRPr lang="es-MX"/>
                    </a:p>
                  </a:txBody>
                  <a:tcPr/>
                </a:tc>
                <a:extLst>
                  <a:ext uri="{0D108BD9-81ED-4DB2-BD59-A6C34878D82A}">
                    <a16:rowId xmlns:a16="http://schemas.microsoft.com/office/drawing/2014/main" val="2311350874"/>
                  </a:ext>
                </a:extLst>
              </a:tr>
              <a:tr h="118040">
                <a:tc vMerge="1">
                  <a:txBody>
                    <a:bodyPr/>
                    <a:lstStyle/>
                    <a:p>
                      <a:endParaRPr lang="es-MX"/>
                    </a:p>
                  </a:txBody>
                  <a:tcPr/>
                </a:tc>
                <a:tc vMerge="1">
                  <a:txBody>
                    <a:bodyPr/>
                    <a:lstStyle/>
                    <a:p>
                      <a:endParaRPr lang="es-MX"/>
                    </a:p>
                  </a:txBody>
                  <a:tcPr/>
                </a:tc>
                <a:tc vMerge="1">
                  <a:txBody>
                    <a:bodyPr/>
                    <a:lstStyle/>
                    <a:p>
                      <a:endParaRPr lang="es-MX"/>
                    </a:p>
                  </a:txBody>
                  <a:tcPr/>
                </a:tc>
                <a:tc vMerge="1">
                  <a:txBody>
                    <a:bodyPr/>
                    <a:lstStyle/>
                    <a:p>
                      <a:endParaRPr lang="es-MX"/>
                    </a:p>
                  </a:txBody>
                  <a:tcPr/>
                </a:tc>
                <a:tc vMerge="1">
                  <a:txBody>
                    <a:bodyPr/>
                    <a:lstStyle/>
                    <a:p>
                      <a:endParaRPr lang="es-MX"/>
                    </a:p>
                  </a:txBody>
                  <a:tcPr/>
                </a:tc>
                <a:tc vMerge="1">
                  <a:txBody>
                    <a:bodyPr/>
                    <a:lstStyle/>
                    <a:p>
                      <a:endParaRPr lang="es-MX"/>
                    </a:p>
                  </a:txBody>
                  <a:tcPr/>
                </a:tc>
                <a:tc vMerge="1">
                  <a:txBody>
                    <a:bodyPr/>
                    <a:lstStyle/>
                    <a:p>
                      <a:endParaRPr lang="es-MX"/>
                    </a:p>
                  </a:txBody>
                  <a:tcPr/>
                </a:tc>
                <a:tc>
                  <a:txBody>
                    <a:bodyPr/>
                    <a:lstStyle/>
                    <a:p>
                      <a:pPr algn="ctr" fontAlgn="ctr"/>
                      <a:r>
                        <a:rPr lang="es-MX" sz="700" b="1" i="0" u="none" strike="noStrike">
                          <a:solidFill>
                            <a:srgbClr val="002060"/>
                          </a:solidFill>
                          <a:effectLst/>
                          <a:latin typeface="Century Gothic" panose="020B0502020202020204" pitchFamily="34" charset="0"/>
                        </a:rPr>
                        <a:t>28/03/2018</a:t>
                      </a:r>
                    </a:p>
                  </a:txBody>
                  <a:tcPr marL="5207" marR="5207" marT="5207" marB="0" anchor="ctr">
                    <a:lnL w="19050" cap="flat" cmpd="sng" algn="ctr">
                      <a:solidFill>
                        <a:srgbClr val="C00000"/>
                      </a:solidFill>
                      <a:prstDash val="solid"/>
                      <a:round/>
                      <a:headEnd type="none" w="med" len="med"/>
                      <a:tailEnd type="none" w="med" len="med"/>
                    </a:lnL>
                    <a:lnR>
                      <a:noFill/>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1" i="0" u="none" strike="noStrike">
                          <a:solidFill>
                            <a:srgbClr val="002060"/>
                          </a:solidFill>
                          <a:effectLst/>
                          <a:latin typeface="Century Gothic" panose="020B0502020202020204" pitchFamily="34" charset="0"/>
                        </a:rPr>
                        <a:t>28/03/2018</a:t>
                      </a:r>
                    </a:p>
                  </a:txBody>
                  <a:tcPr marL="5207" marR="5207" marT="5207" marB="0" anchor="ctr">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1" i="0" u="none" strike="noStrike">
                          <a:solidFill>
                            <a:srgbClr val="002060"/>
                          </a:solidFill>
                          <a:effectLst/>
                          <a:latin typeface="Century Gothic" panose="020B0502020202020204" pitchFamily="34" charset="0"/>
                        </a:rPr>
                        <a:t>28/03/2018</a:t>
                      </a:r>
                    </a:p>
                  </a:txBody>
                  <a:tcPr marL="5207" marR="5207" marT="5207" marB="0" anchor="ctr">
                    <a:lnL w="19050" cap="flat" cmpd="sng" algn="ctr">
                      <a:solidFill>
                        <a:srgbClr val="C00000"/>
                      </a:solidFill>
                      <a:prstDash val="solid"/>
                      <a:round/>
                      <a:headEnd type="none" w="med" len="med"/>
                      <a:tailEnd type="none" w="med" len="med"/>
                    </a:lnL>
                    <a:lnR>
                      <a:noFill/>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28/03/2018</a:t>
                      </a:r>
                    </a:p>
                  </a:txBody>
                  <a:tcPr marL="5207" marR="5207" marT="5207" marB="0" anchor="ctr">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vMerge="1">
                  <a:txBody>
                    <a:bodyPr/>
                    <a:lstStyle/>
                    <a:p>
                      <a:endParaRPr lang="es-MX"/>
                    </a:p>
                  </a:txBody>
                  <a:tcPr/>
                </a:tc>
                <a:extLst>
                  <a:ext uri="{0D108BD9-81ED-4DB2-BD59-A6C34878D82A}">
                    <a16:rowId xmlns:a16="http://schemas.microsoft.com/office/drawing/2014/main" val="3011436865"/>
                  </a:ext>
                </a:extLst>
              </a:tr>
              <a:tr h="118040">
                <a:tc rowSpan="3">
                  <a:txBody>
                    <a:bodyPr/>
                    <a:lstStyle/>
                    <a:p>
                      <a:pPr algn="ctr" fontAlgn="ctr"/>
                      <a:r>
                        <a:rPr lang="es-MX" sz="700" b="1" i="0" u="none" strike="noStrike">
                          <a:solidFill>
                            <a:srgbClr val="002060"/>
                          </a:solidFill>
                          <a:effectLst/>
                          <a:latin typeface="Century Gothic" panose="020B0502020202020204" pitchFamily="34" charset="0"/>
                        </a:rPr>
                        <a:t>México</a:t>
                      </a:r>
                    </a:p>
                  </a:txBody>
                  <a:tcPr marL="5207" marR="5207" marT="5207"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1" i="0" u="none" strike="noStrike">
                          <a:solidFill>
                            <a:srgbClr val="002060"/>
                          </a:solidFill>
                          <a:effectLst/>
                          <a:latin typeface="Century Gothic" panose="020B0502020202020204" pitchFamily="34" charset="0"/>
                        </a:rPr>
                        <a:t>Pesos</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2_CEMEX_09</a:t>
                      </a:r>
                    </a:p>
                  </a:txBody>
                  <a:tcPr marL="5207" marR="5207" marT="5207"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a:noFill/>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Convertible Cemex</a:t>
                      </a:r>
                    </a:p>
                  </a:txBody>
                  <a:tcPr marL="5207" marR="5207" marT="5207" marB="0" anchor="ctr">
                    <a:lnL>
                      <a:noFill/>
                    </a:lnL>
                    <a:lnR>
                      <a:noFill/>
                    </a:lnR>
                    <a:lnT w="19050" cap="flat" cmpd="sng" algn="ctr">
                      <a:solidFill>
                        <a:srgbClr val="C00000"/>
                      </a:solidFill>
                      <a:prstDash val="solid"/>
                      <a:round/>
                      <a:headEnd type="none" w="med" len="med"/>
                      <a:tailEnd type="none" w="med" len="med"/>
                    </a:lnT>
                    <a:lnB>
                      <a:noFill/>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547.7</a:t>
                      </a:r>
                    </a:p>
                  </a:txBody>
                  <a:tcPr marL="5207" marR="5207" marT="5207"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0.4%</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D9D9D9"/>
                    </a:solidFill>
                  </a:tcPr>
                </a:tc>
                <a:tc rowSpan="3">
                  <a:txBody>
                    <a:bodyPr/>
                    <a:lstStyle/>
                    <a:p>
                      <a:pPr algn="ctr" fontAlgn="ctr"/>
                      <a:r>
                        <a:rPr lang="es-MX" sz="700" b="0" i="0" u="none" strike="noStrike">
                          <a:solidFill>
                            <a:srgbClr val="002060"/>
                          </a:solidFill>
                          <a:effectLst/>
                          <a:latin typeface="Century Gothic" panose="020B0502020202020204" pitchFamily="34" charset="0"/>
                        </a:rPr>
                        <a:t>8.2%</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-16.9%</a:t>
                      </a:r>
                    </a:p>
                  </a:txBody>
                  <a:tcPr marL="5207" marR="5207" marT="5207"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a:noFill/>
                    </a:lnB>
                    <a:solidFill>
                      <a:srgbClr val="D9D9D9"/>
                    </a:solidFill>
                  </a:tcPr>
                </a:tc>
                <a:tc>
                  <a:txBody>
                    <a:bodyPr/>
                    <a:lstStyle/>
                    <a:p>
                      <a:pPr algn="ctr" fontAlgn="ctr"/>
                      <a:r>
                        <a:rPr lang="es-MX" sz="700" b="1" i="0" u="none" strike="noStrike">
                          <a:solidFill>
                            <a:srgbClr val="002060"/>
                          </a:solidFill>
                          <a:effectLst/>
                          <a:latin typeface="Century Gothic" panose="020B0502020202020204" pitchFamily="34" charset="0"/>
                        </a:rPr>
                        <a:t>-0.7%</a:t>
                      </a:r>
                    </a:p>
                  </a:txBody>
                  <a:tcPr marL="5207" marR="5207" marT="5207"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-16.3%</a:t>
                      </a:r>
                    </a:p>
                  </a:txBody>
                  <a:tcPr marL="5207" marR="5207" marT="5207"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a:noFill/>
                    </a:lnB>
                    <a:solidFill>
                      <a:srgbClr val="D9D9D9"/>
                    </a:solidFill>
                  </a:tcPr>
                </a:tc>
                <a:tc>
                  <a:txBody>
                    <a:bodyPr/>
                    <a:lstStyle/>
                    <a:p>
                      <a:pPr algn="ctr" fontAlgn="ctr"/>
                      <a:r>
                        <a:rPr lang="es-MX" sz="700" b="1" i="0" u="none" strike="noStrike">
                          <a:solidFill>
                            <a:srgbClr val="002060"/>
                          </a:solidFill>
                          <a:effectLst/>
                          <a:latin typeface="Century Gothic" panose="020B0502020202020204" pitchFamily="34" charset="0"/>
                        </a:rPr>
                        <a:t>-0.6%</a:t>
                      </a:r>
                    </a:p>
                  </a:txBody>
                  <a:tcPr marL="5207" marR="5207" marT="5207"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D9D9D9"/>
                    </a:solidFill>
                  </a:tcPr>
                </a:tc>
                <a:tc rowSpan="3">
                  <a:txBody>
                    <a:bodyPr/>
                    <a:lstStyle/>
                    <a:p>
                      <a:pPr algn="ctr" fontAlgn="ctr"/>
                      <a:r>
                        <a:rPr lang="es-MX" sz="700" b="1" i="0" u="none" strike="noStrike">
                          <a:solidFill>
                            <a:srgbClr val="002060"/>
                          </a:solidFill>
                          <a:effectLst/>
                          <a:latin typeface="Century Gothic" panose="020B0502020202020204" pitchFamily="34" charset="0"/>
                        </a:rPr>
                        <a:t>-0.9%</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extLst>
                  <a:ext uri="{0D108BD9-81ED-4DB2-BD59-A6C34878D82A}">
                    <a16:rowId xmlns:a16="http://schemas.microsoft.com/office/drawing/2014/main" val="747271179"/>
                  </a:ext>
                </a:extLst>
              </a:tr>
              <a:tr h="112419">
                <a:tc vMerge="1">
                  <a:txBody>
                    <a:bodyPr/>
                    <a:lstStyle/>
                    <a:p>
                      <a:endParaRPr lang="es-MX"/>
                    </a:p>
                  </a:txBody>
                  <a:tcPr/>
                </a:tc>
                <a:tc>
                  <a:txBody>
                    <a:bodyPr/>
                    <a:lstStyle/>
                    <a:p>
                      <a:pPr algn="ctr" fontAlgn="ctr"/>
                      <a:r>
                        <a:rPr lang="es-MX" sz="700" b="1" i="0" u="none" strike="noStrike">
                          <a:solidFill>
                            <a:srgbClr val="002060"/>
                          </a:solidFill>
                          <a:effectLst/>
                          <a:latin typeface="Century Gothic" panose="020B0502020202020204" pitchFamily="34" charset="0"/>
                        </a:rPr>
                        <a:t>Pesos</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1B_MEXRISK_ISHRS</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MSCI México Risk</a:t>
                      </a:r>
                    </a:p>
                  </a:txBody>
                  <a:tcPr marL="5207" marR="5207" marT="5207" marB="0" anchor="ctr">
                    <a:lnL>
                      <a:noFill/>
                    </a:lnL>
                    <a:lnR>
                      <a:noFill/>
                    </a:lnR>
                    <a:lnT>
                      <a:noFill/>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417</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0.3%</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vMerge="1">
                  <a:txBody>
                    <a:bodyPr/>
                    <a:lstStyle/>
                    <a:p>
                      <a:endParaRPr lang="es-MX"/>
                    </a:p>
                  </a:txBody>
                  <a:tcPr/>
                </a:tc>
                <a:tc>
                  <a:txBody>
                    <a:bodyPr/>
                    <a:lstStyle/>
                    <a:p>
                      <a:pPr algn="ctr" fontAlgn="ctr"/>
                      <a:r>
                        <a:rPr lang="es-MX" sz="700" b="0" i="0" u="none" strike="noStrike">
                          <a:solidFill>
                            <a:srgbClr val="002060"/>
                          </a:solidFill>
                          <a:effectLst/>
                          <a:latin typeface="Century Gothic" panose="020B0502020202020204" pitchFamily="34" charset="0"/>
                        </a:rPr>
                        <a:t>-6.8%</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1" i="0" u="none" strike="noStrike">
                          <a:solidFill>
                            <a:srgbClr val="002060"/>
                          </a:solidFill>
                          <a:effectLst/>
                          <a:latin typeface="Century Gothic" panose="020B0502020202020204" pitchFamily="34" charset="0"/>
                        </a:rPr>
                        <a:t>-0.2%</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-6.8%</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1" i="0" u="none" strike="noStrike">
                          <a:solidFill>
                            <a:srgbClr val="002060"/>
                          </a:solidFill>
                          <a:effectLst/>
                          <a:latin typeface="Century Gothic" panose="020B0502020202020204" pitchFamily="34" charset="0"/>
                        </a:rPr>
                        <a:t>-0.2%</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vMerge="1">
                  <a:txBody>
                    <a:bodyPr/>
                    <a:lstStyle/>
                    <a:p>
                      <a:endParaRPr lang="es-MX"/>
                    </a:p>
                  </a:txBody>
                  <a:tcPr/>
                </a:tc>
                <a:extLst>
                  <a:ext uri="{0D108BD9-81ED-4DB2-BD59-A6C34878D82A}">
                    <a16:rowId xmlns:a16="http://schemas.microsoft.com/office/drawing/2014/main" val="3318739478"/>
                  </a:ext>
                </a:extLst>
              </a:tr>
              <a:tr h="118040">
                <a:tc vMerge="1">
                  <a:txBody>
                    <a:bodyPr/>
                    <a:lstStyle/>
                    <a:p>
                      <a:endParaRPr lang="es-MX"/>
                    </a:p>
                  </a:txBody>
                  <a:tcPr/>
                </a:tc>
                <a:tc>
                  <a:txBody>
                    <a:bodyPr/>
                    <a:lstStyle/>
                    <a:p>
                      <a:pPr algn="ctr" fontAlgn="ctr"/>
                      <a:r>
                        <a:rPr lang="es-MX" sz="700" b="1" i="0" u="none" strike="noStrike">
                          <a:solidFill>
                            <a:srgbClr val="002060"/>
                          </a:solidFill>
                          <a:effectLst/>
                          <a:latin typeface="Century Gothic" panose="020B0502020202020204" pitchFamily="34" charset="0"/>
                        </a:rPr>
                        <a:t>Pesos</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1B_ILCTRAC_ISHRS</a:t>
                      </a:r>
                    </a:p>
                  </a:txBody>
                  <a:tcPr marL="5207" marR="5207" marT="5207" marB="0" anchor="ctr">
                    <a:lnL w="19050" cap="flat" cmpd="sng" algn="ctr">
                      <a:solidFill>
                        <a:srgbClr val="C00000"/>
                      </a:solidFill>
                      <a:prstDash val="solid"/>
                      <a:round/>
                      <a:headEnd type="none" w="med" len="med"/>
                      <a:tailEnd type="none" w="med" len="med"/>
                    </a:lnL>
                    <a:lnR>
                      <a:noFill/>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IPC "Large Cap" </a:t>
                      </a:r>
                    </a:p>
                  </a:txBody>
                  <a:tcPr marL="5207" marR="5207" marT="5207" marB="0" anchor="ctr">
                    <a:lnL>
                      <a:noFill/>
                    </a:lnL>
                    <a:lnR>
                      <a:noFill/>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186</a:t>
                      </a:r>
                    </a:p>
                  </a:txBody>
                  <a:tcPr marL="5207" marR="5207" marT="5207" marB="0" anchor="ctr">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0.1%</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D9D9D9"/>
                    </a:solidFill>
                  </a:tcPr>
                </a:tc>
                <a:tc vMerge="1">
                  <a:txBody>
                    <a:bodyPr/>
                    <a:lstStyle/>
                    <a:p>
                      <a:endParaRPr lang="es-MX"/>
                    </a:p>
                  </a:txBody>
                  <a:tcPr/>
                </a:tc>
                <a:tc>
                  <a:txBody>
                    <a:bodyPr/>
                    <a:lstStyle/>
                    <a:p>
                      <a:pPr algn="ctr" fontAlgn="ctr"/>
                      <a:r>
                        <a:rPr lang="es-MX" sz="700" b="0" i="0" u="none" strike="noStrike">
                          <a:solidFill>
                            <a:srgbClr val="002060"/>
                          </a:solidFill>
                          <a:effectLst/>
                          <a:latin typeface="Century Gothic" panose="020B0502020202020204" pitchFamily="34" charset="0"/>
                        </a:rPr>
                        <a:t>-7.3%</a:t>
                      </a:r>
                    </a:p>
                  </a:txBody>
                  <a:tcPr marL="5207" marR="5207" marT="5207" marB="0" anchor="ctr">
                    <a:lnL w="19050" cap="flat" cmpd="sng" algn="ctr">
                      <a:solidFill>
                        <a:srgbClr val="C00000"/>
                      </a:solidFill>
                      <a:prstDash val="solid"/>
                      <a:round/>
                      <a:headEnd type="none" w="med" len="med"/>
                      <a:tailEnd type="none" w="med" len="med"/>
                    </a:lnL>
                    <a:lnR>
                      <a:noFill/>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1" i="0" u="none" strike="noStrike">
                          <a:solidFill>
                            <a:srgbClr val="002060"/>
                          </a:solidFill>
                          <a:effectLst/>
                          <a:latin typeface="Century Gothic" panose="020B0502020202020204" pitchFamily="34" charset="0"/>
                        </a:rPr>
                        <a:t>-0.1%</a:t>
                      </a:r>
                    </a:p>
                  </a:txBody>
                  <a:tcPr marL="5207" marR="5207" marT="5207" marB="0" anchor="ctr">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-7.3%</a:t>
                      </a:r>
                    </a:p>
                  </a:txBody>
                  <a:tcPr marL="5207" marR="5207" marT="5207" marB="0" anchor="ctr">
                    <a:lnL w="19050" cap="flat" cmpd="sng" algn="ctr">
                      <a:solidFill>
                        <a:srgbClr val="C00000"/>
                      </a:solidFill>
                      <a:prstDash val="solid"/>
                      <a:round/>
                      <a:headEnd type="none" w="med" len="med"/>
                      <a:tailEnd type="none" w="med" len="med"/>
                    </a:lnL>
                    <a:lnR>
                      <a:noFill/>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1" i="0" u="none" strike="noStrike" dirty="0">
                          <a:solidFill>
                            <a:srgbClr val="002060"/>
                          </a:solidFill>
                          <a:effectLst/>
                          <a:latin typeface="Century Gothic" panose="020B0502020202020204" pitchFamily="34" charset="0"/>
                        </a:rPr>
                        <a:t>-0.1%</a:t>
                      </a:r>
                    </a:p>
                  </a:txBody>
                  <a:tcPr marL="5207" marR="5207" marT="5207" marB="0" anchor="ctr">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D9D9D9"/>
                    </a:solidFill>
                  </a:tcPr>
                </a:tc>
                <a:tc vMerge="1">
                  <a:txBody>
                    <a:bodyPr/>
                    <a:lstStyle/>
                    <a:p>
                      <a:endParaRPr lang="es-MX"/>
                    </a:p>
                  </a:txBody>
                  <a:tcPr/>
                </a:tc>
                <a:extLst>
                  <a:ext uri="{0D108BD9-81ED-4DB2-BD59-A6C34878D82A}">
                    <a16:rowId xmlns:a16="http://schemas.microsoft.com/office/drawing/2014/main" val="3283478871"/>
                  </a:ext>
                </a:extLst>
              </a:tr>
              <a:tr h="118040">
                <a:tc rowSpan="10">
                  <a:txBody>
                    <a:bodyPr/>
                    <a:lstStyle/>
                    <a:p>
                      <a:pPr algn="ctr" fontAlgn="ctr"/>
                      <a:r>
                        <a:rPr lang="es-MX" sz="700" b="1" i="0" u="none" strike="noStrike">
                          <a:solidFill>
                            <a:srgbClr val="002060"/>
                          </a:solidFill>
                          <a:effectLst/>
                          <a:latin typeface="Century Gothic" panose="020B0502020202020204" pitchFamily="34" charset="0"/>
                        </a:rPr>
                        <a:t>Estados Unidos</a:t>
                      </a:r>
                    </a:p>
                  </a:txBody>
                  <a:tcPr marL="5207" marR="5207" marT="5207" marB="0" vert="vert27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1" i="0" u="none" strike="noStrike">
                          <a:solidFill>
                            <a:srgbClr val="002060"/>
                          </a:solidFill>
                          <a:effectLst/>
                          <a:latin typeface="Century Gothic" panose="020B0502020202020204" pitchFamily="34" charset="0"/>
                        </a:rPr>
                        <a:t>Dólares</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1I_IVV_*</a:t>
                      </a:r>
                    </a:p>
                  </a:txBody>
                  <a:tcPr marL="5207" marR="5207" marT="5207"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S&amp;P 500 Index</a:t>
                      </a:r>
                    </a:p>
                  </a:txBody>
                  <a:tcPr marL="5207" marR="5207" marT="5207" marB="0" anchor="ctr">
                    <a:lnL>
                      <a:noFill/>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1,768</a:t>
                      </a:r>
                    </a:p>
                  </a:txBody>
                  <a:tcPr marL="5207" marR="5207" marT="5207"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1.4%</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rowSpan="10">
                  <a:txBody>
                    <a:bodyPr/>
                    <a:lstStyle/>
                    <a:p>
                      <a:pPr algn="ctr" fontAlgn="ctr"/>
                      <a:r>
                        <a:rPr lang="es-MX" sz="700" b="0" i="0" u="none" strike="noStrike">
                          <a:solidFill>
                            <a:srgbClr val="002060"/>
                          </a:solidFill>
                          <a:effectLst/>
                          <a:latin typeface="Century Gothic" panose="020B0502020202020204" pitchFamily="34" charset="0"/>
                        </a:rPr>
                        <a:t>36.3%</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-2.7%</a:t>
                      </a:r>
                    </a:p>
                  </a:txBody>
                  <a:tcPr marL="5207" marR="5207" marT="5207"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700" b="1" i="0" u="none" strike="noStrike">
                          <a:solidFill>
                            <a:srgbClr val="002060"/>
                          </a:solidFill>
                          <a:effectLst/>
                          <a:latin typeface="Century Gothic" panose="020B0502020202020204" pitchFamily="34" charset="0"/>
                        </a:rPr>
                        <a:t>-0.3%</a:t>
                      </a:r>
                    </a:p>
                  </a:txBody>
                  <a:tcPr marL="5207" marR="5207" marT="5207"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-9.1%</a:t>
                      </a:r>
                    </a:p>
                  </a:txBody>
                  <a:tcPr marL="5207" marR="5207" marT="5207"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700" b="1" i="0" u="none" strike="noStrike">
                          <a:solidFill>
                            <a:srgbClr val="002060"/>
                          </a:solidFill>
                          <a:effectLst/>
                          <a:latin typeface="Century Gothic" panose="020B0502020202020204" pitchFamily="34" charset="0"/>
                        </a:rPr>
                        <a:t>-1.1%</a:t>
                      </a:r>
                    </a:p>
                  </a:txBody>
                  <a:tcPr marL="5207" marR="5207" marT="5207"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rowSpan="10">
                  <a:txBody>
                    <a:bodyPr/>
                    <a:lstStyle/>
                    <a:p>
                      <a:pPr algn="ctr" fontAlgn="ctr"/>
                      <a:r>
                        <a:rPr lang="es-MX" sz="700" b="1" i="0" u="none" strike="noStrike" dirty="0">
                          <a:solidFill>
                            <a:srgbClr val="002060"/>
                          </a:solidFill>
                          <a:effectLst/>
                          <a:latin typeface="Century Gothic" panose="020B0502020202020204" pitchFamily="34" charset="0"/>
                        </a:rPr>
                        <a:t>-3.0%</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extLst>
                  <a:ext uri="{0D108BD9-81ED-4DB2-BD59-A6C34878D82A}">
                    <a16:rowId xmlns:a16="http://schemas.microsoft.com/office/drawing/2014/main" val="613384915"/>
                  </a:ext>
                </a:extLst>
              </a:tr>
              <a:tr h="112419">
                <a:tc vMerge="1">
                  <a:txBody>
                    <a:bodyPr/>
                    <a:lstStyle/>
                    <a:p>
                      <a:endParaRPr lang="es-MX"/>
                    </a:p>
                  </a:txBody>
                  <a:tcPr/>
                </a:tc>
                <a:tc>
                  <a:txBody>
                    <a:bodyPr/>
                    <a:lstStyle/>
                    <a:p>
                      <a:pPr algn="ctr" fontAlgn="ctr"/>
                      <a:r>
                        <a:rPr lang="es-MX" sz="700" b="1" i="0" u="none" strike="noStrike">
                          <a:solidFill>
                            <a:srgbClr val="002060"/>
                          </a:solidFill>
                          <a:effectLst/>
                          <a:latin typeface="Century Gothic" panose="020B0502020202020204" pitchFamily="34" charset="0"/>
                        </a:rPr>
                        <a:t>Dólares</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1I_USMV_*</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Minima Volatilidad</a:t>
                      </a:r>
                    </a:p>
                  </a:txBody>
                  <a:tcPr marL="5207" marR="5207" marT="5207" marB="0" anchor="ctr">
                    <a:lnL>
                      <a:noFill/>
                    </a:lnL>
                    <a:lnR>
                      <a:noFill/>
                    </a:lnR>
                    <a:lnT>
                      <a:noFill/>
                    </a:lnT>
                    <a:lnB>
                      <a:noFill/>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1,065</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0.8%</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vMerge="1">
                  <a:txBody>
                    <a:bodyPr/>
                    <a:lstStyle/>
                    <a:p>
                      <a:endParaRPr lang="es-MX"/>
                    </a:p>
                  </a:txBody>
                  <a:tcPr/>
                </a:tc>
                <a:tc>
                  <a:txBody>
                    <a:bodyPr/>
                    <a:lstStyle/>
                    <a:p>
                      <a:pPr algn="ctr" fontAlgn="ctr"/>
                      <a:r>
                        <a:rPr lang="es-MX" sz="700" b="0" i="0" u="none" strike="noStrike">
                          <a:solidFill>
                            <a:srgbClr val="002060"/>
                          </a:solidFill>
                          <a:effectLst/>
                          <a:latin typeface="Century Gothic" panose="020B0502020202020204" pitchFamily="34" charset="0"/>
                        </a:rPr>
                        <a:t>-2.6%</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1" i="0" u="none" strike="noStrike">
                          <a:solidFill>
                            <a:srgbClr val="002060"/>
                          </a:solidFill>
                          <a:effectLst/>
                          <a:latin typeface="Century Gothic" panose="020B0502020202020204" pitchFamily="34" charset="0"/>
                        </a:rPr>
                        <a:t>-0.2%</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-7.1%</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1" i="0" u="none" strike="noStrike">
                          <a:solidFill>
                            <a:srgbClr val="002060"/>
                          </a:solidFill>
                          <a:effectLst/>
                          <a:latin typeface="Century Gothic" panose="020B0502020202020204" pitchFamily="34" charset="0"/>
                        </a:rPr>
                        <a:t>-0.5%</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vMerge="1">
                  <a:txBody>
                    <a:bodyPr/>
                    <a:lstStyle/>
                    <a:p>
                      <a:endParaRPr lang="es-MX"/>
                    </a:p>
                  </a:txBody>
                  <a:tcPr/>
                </a:tc>
                <a:extLst>
                  <a:ext uri="{0D108BD9-81ED-4DB2-BD59-A6C34878D82A}">
                    <a16:rowId xmlns:a16="http://schemas.microsoft.com/office/drawing/2014/main" val="3259201809"/>
                  </a:ext>
                </a:extLst>
              </a:tr>
              <a:tr h="118040">
                <a:tc vMerge="1">
                  <a:txBody>
                    <a:bodyPr/>
                    <a:lstStyle/>
                    <a:p>
                      <a:endParaRPr lang="es-MX"/>
                    </a:p>
                  </a:txBody>
                  <a:tcPr/>
                </a:tc>
                <a:tc>
                  <a:txBody>
                    <a:bodyPr/>
                    <a:lstStyle/>
                    <a:p>
                      <a:pPr algn="ctr" fontAlgn="ctr"/>
                      <a:r>
                        <a:rPr lang="es-MX" sz="700" b="1" i="0" u="none" strike="noStrike">
                          <a:solidFill>
                            <a:srgbClr val="002060"/>
                          </a:solidFill>
                          <a:effectLst/>
                          <a:latin typeface="Century Gothic" panose="020B0502020202020204" pitchFamily="34" charset="0"/>
                        </a:rPr>
                        <a:t>Dólares</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1I_XLU_*</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Servicios Públicos</a:t>
                      </a:r>
                    </a:p>
                  </a:txBody>
                  <a:tcPr marL="5207" marR="5207" marT="5207" marB="0" anchor="ctr">
                    <a:lnL>
                      <a:noFill/>
                    </a:lnL>
                    <a:lnR>
                      <a:noFill/>
                    </a:lnR>
                    <a:lnT>
                      <a:noFill/>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377</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0.3%</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vMerge="1">
                  <a:txBody>
                    <a:bodyPr/>
                    <a:lstStyle/>
                    <a:p>
                      <a:endParaRPr lang="es-MX"/>
                    </a:p>
                  </a:txBody>
                  <a:tcPr/>
                </a:tc>
                <a:tc>
                  <a:txBody>
                    <a:bodyPr/>
                    <a:lstStyle/>
                    <a:p>
                      <a:pPr algn="ctr" fontAlgn="ctr"/>
                      <a:r>
                        <a:rPr lang="es-MX" sz="700" b="0" i="0" u="none" strike="noStrike">
                          <a:solidFill>
                            <a:srgbClr val="002060"/>
                          </a:solidFill>
                          <a:effectLst/>
                          <a:latin typeface="Century Gothic" panose="020B0502020202020204" pitchFamily="34" charset="0"/>
                        </a:rPr>
                        <a:t>-4.6%</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-0.1%</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-10.7%</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1" i="0" u="none" strike="noStrike">
                          <a:solidFill>
                            <a:srgbClr val="002060"/>
                          </a:solidFill>
                          <a:effectLst/>
                          <a:latin typeface="Century Gothic" panose="020B0502020202020204" pitchFamily="34" charset="0"/>
                        </a:rPr>
                        <a:t>-0.3%</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vMerge="1">
                  <a:txBody>
                    <a:bodyPr/>
                    <a:lstStyle/>
                    <a:p>
                      <a:endParaRPr lang="es-MX"/>
                    </a:p>
                  </a:txBody>
                  <a:tcPr/>
                </a:tc>
                <a:extLst>
                  <a:ext uri="{0D108BD9-81ED-4DB2-BD59-A6C34878D82A}">
                    <a16:rowId xmlns:a16="http://schemas.microsoft.com/office/drawing/2014/main" val="1454465932"/>
                  </a:ext>
                </a:extLst>
              </a:tr>
              <a:tr h="123661">
                <a:tc vMerge="1">
                  <a:txBody>
                    <a:bodyPr/>
                    <a:lstStyle/>
                    <a:p>
                      <a:endParaRPr lang="es-MX"/>
                    </a:p>
                  </a:txBody>
                  <a:tcPr/>
                </a:tc>
                <a:tc>
                  <a:txBody>
                    <a:bodyPr/>
                    <a:lstStyle/>
                    <a:p>
                      <a:pPr algn="ctr" fontAlgn="ctr"/>
                      <a:r>
                        <a:rPr lang="es-MX" sz="700" b="1" i="0" u="none" strike="noStrike">
                          <a:solidFill>
                            <a:srgbClr val="002060"/>
                          </a:solidFill>
                          <a:effectLst/>
                          <a:latin typeface="Century Gothic" panose="020B0502020202020204" pitchFamily="34" charset="0"/>
                        </a:rPr>
                        <a:t>Dólares</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1I_XLK_*</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Sector Tecnología</a:t>
                      </a:r>
                    </a:p>
                  </a:txBody>
                  <a:tcPr marL="5207" marR="5207" marT="5207" marB="0" anchor="ctr">
                    <a:lnL>
                      <a:noFill/>
                    </a:lnL>
                    <a:lnR>
                      <a:noFill/>
                    </a:lnR>
                    <a:lnT>
                      <a:noFill/>
                    </a:lnT>
                    <a:lnB>
                      <a:noFill/>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328</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0.3%</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vMerge="1">
                  <a:txBody>
                    <a:bodyPr/>
                    <a:lstStyle/>
                    <a:p>
                      <a:endParaRPr lang="es-MX"/>
                    </a:p>
                  </a:txBody>
                  <a:tcPr/>
                </a:tc>
                <a:tc>
                  <a:txBody>
                    <a:bodyPr/>
                    <a:lstStyle/>
                    <a:p>
                      <a:pPr algn="ctr" fontAlgn="ctr"/>
                      <a:r>
                        <a:rPr lang="es-MX" sz="700" b="0" i="0" u="none" strike="noStrike">
                          <a:solidFill>
                            <a:srgbClr val="002060"/>
                          </a:solidFill>
                          <a:effectLst/>
                          <a:latin typeface="Century Gothic" panose="020B0502020202020204" pitchFamily="34" charset="0"/>
                        </a:rPr>
                        <a:t>0.3%</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1" i="0" u="none" strike="noStrike">
                          <a:solidFill>
                            <a:srgbClr val="002060"/>
                          </a:solidFill>
                          <a:effectLst/>
                          <a:latin typeface="Century Gothic" panose="020B0502020202020204" pitchFamily="34" charset="0"/>
                        </a:rPr>
                        <a:t>0.0%</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-6.1%</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1" i="0" u="none" strike="noStrike">
                          <a:solidFill>
                            <a:srgbClr val="002060"/>
                          </a:solidFill>
                          <a:effectLst/>
                          <a:latin typeface="Century Gothic" panose="020B0502020202020204" pitchFamily="34" charset="0"/>
                        </a:rPr>
                        <a:t>-0.1%</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vMerge="1">
                  <a:txBody>
                    <a:bodyPr/>
                    <a:lstStyle/>
                    <a:p>
                      <a:endParaRPr lang="es-MX"/>
                    </a:p>
                  </a:txBody>
                  <a:tcPr/>
                </a:tc>
                <a:extLst>
                  <a:ext uri="{0D108BD9-81ED-4DB2-BD59-A6C34878D82A}">
                    <a16:rowId xmlns:a16="http://schemas.microsoft.com/office/drawing/2014/main" val="1702380765"/>
                  </a:ext>
                </a:extLst>
              </a:tr>
              <a:tr h="123661">
                <a:tc vMerge="1">
                  <a:txBody>
                    <a:bodyPr/>
                    <a:lstStyle/>
                    <a:p>
                      <a:endParaRPr lang="es-MX"/>
                    </a:p>
                  </a:txBody>
                  <a:tcPr/>
                </a:tc>
                <a:tc>
                  <a:txBody>
                    <a:bodyPr/>
                    <a:lstStyle/>
                    <a:p>
                      <a:pPr algn="ctr" fontAlgn="ctr"/>
                      <a:r>
                        <a:rPr lang="es-MX" sz="700" b="1" i="0" u="none" strike="noStrike">
                          <a:solidFill>
                            <a:srgbClr val="002060"/>
                          </a:solidFill>
                          <a:effectLst/>
                          <a:latin typeface="Century Gothic" panose="020B0502020202020204" pitchFamily="34" charset="0"/>
                        </a:rPr>
                        <a:t>Dólares</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1I_QQQ_*</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NASDAQ Index</a:t>
                      </a:r>
                    </a:p>
                  </a:txBody>
                  <a:tcPr marL="5207" marR="5207" marT="5207" marB="0" anchor="ctr">
                    <a:lnL>
                      <a:noFill/>
                    </a:lnL>
                    <a:lnR>
                      <a:noFill/>
                    </a:lnR>
                    <a:lnT>
                      <a:noFill/>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316</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0.2%</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vMerge="1">
                  <a:txBody>
                    <a:bodyPr/>
                    <a:lstStyle/>
                    <a:p>
                      <a:endParaRPr lang="es-MX"/>
                    </a:p>
                  </a:txBody>
                  <a:tcPr/>
                </a:tc>
                <a:tc>
                  <a:txBody>
                    <a:bodyPr/>
                    <a:lstStyle/>
                    <a:p>
                      <a:pPr algn="ctr" fontAlgn="ctr"/>
                      <a:r>
                        <a:rPr lang="es-MX" sz="700" b="0" i="0" u="none" strike="noStrike">
                          <a:solidFill>
                            <a:srgbClr val="002060"/>
                          </a:solidFill>
                          <a:effectLst/>
                          <a:latin typeface="Century Gothic" panose="020B0502020202020204" pitchFamily="34" charset="0"/>
                        </a:rPr>
                        <a:t>1.0%</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1" i="0" u="none" strike="noStrike">
                          <a:solidFill>
                            <a:srgbClr val="002060"/>
                          </a:solidFill>
                          <a:effectLst/>
                          <a:latin typeface="Century Gothic" panose="020B0502020202020204" pitchFamily="34" charset="0"/>
                        </a:rPr>
                        <a:t>0.0%</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-6.0%</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1" i="0" u="none" strike="noStrike">
                          <a:solidFill>
                            <a:srgbClr val="002060"/>
                          </a:solidFill>
                          <a:effectLst/>
                          <a:latin typeface="Century Gothic" panose="020B0502020202020204" pitchFamily="34" charset="0"/>
                        </a:rPr>
                        <a:t>-0.1%</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vMerge="1">
                  <a:txBody>
                    <a:bodyPr/>
                    <a:lstStyle/>
                    <a:p>
                      <a:endParaRPr lang="es-MX"/>
                    </a:p>
                  </a:txBody>
                  <a:tcPr/>
                </a:tc>
                <a:extLst>
                  <a:ext uri="{0D108BD9-81ED-4DB2-BD59-A6C34878D82A}">
                    <a16:rowId xmlns:a16="http://schemas.microsoft.com/office/drawing/2014/main" val="4140999422"/>
                  </a:ext>
                </a:extLst>
              </a:tr>
              <a:tr h="118040">
                <a:tc vMerge="1">
                  <a:txBody>
                    <a:bodyPr/>
                    <a:lstStyle/>
                    <a:p>
                      <a:endParaRPr lang="es-MX"/>
                    </a:p>
                  </a:txBody>
                  <a:tcPr/>
                </a:tc>
                <a:tc>
                  <a:txBody>
                    <a:bodyPr/>
                    <a:lstStyle/>
                    <a:p>
                      <a:pPr algn="ctr" fontAlgn="ctr"/>
                      <a:r>
                        <a:rPr lang="es-MX" sz="700" b="1" i="0" u="none" strike="noStrike">
                          <a:solidFill>
                            <a:srgbClr val="002060"/>
                          </a:solidFill>
                          <a:effectLst/>
                          <a:latin typeface="Century Gothic" panose="020B0502020202020204" pitchFamily="34" charset="0"/>
                        </a:rPr>
                        <a:t>Dólares</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1I_XLF_*</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Sector Financiero</a:t>
                      </a:r>
                    </a:p>
                  </a:txBody>
                  <a:tcPr marL="5207" marR="5207" marT="5207" marB="0" anchor="ctr">
                    <a:lnL>
                      <a:noFill/>
                    </a:lnL>
                    <a:lnR>
                      <a:noFill/>
                    </a:lnR>
                    <a:lnT>
                      <a:noFill/>
                    </a:lnT>
                    <a:lnB>
                      <a:noFill/>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245</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0.2%</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vMerge="1">
                  <a:txBody>
                    <a:bodyPr/>
                    <a:lstStyle/>
                    <a:p>
                      <a:endParaRPr lang="es-MX"/>
                    </a:p>
                  </a:txBody>
                  <a:tcPr/>
                </a:tc>
                <a:tc>
                  <a:txBody>
                    <a:bodyPr/>
                    <a:lstStyle/>
                    <a:p>
                      <a:pPr algn="ctr" fontAlgn="ctr"/>
                      <a:r>
                        <a:rPr lang="es-MX" sz="700" b="0" i="0" u="none" strike="noStrike">
                          <a:solidFill>
                            <a:srgbClr val="002060"/>
                          </a:solidFill>
                          <a:effectLst/>
                          <a:latin typeface="Century Gothic" panose="020B0502020202020204" pitchFamily="34" charset="0"/>
                        </a:rPr>
                        <a:t>-2.5%</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1" i="0" u="none" strike="noStrike">
                          <a:solidFill>
                            <a:srgbClr val="002060"/>
                          </a:solidFill>
                          <a:effectLst/>
                          <a:latin typeface="Century Gothic" panose="020B0502020202020204" pitchFamily="34" charset="0"/>
                        </a:rPr>
                        <a:t>0.0%</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-8.5%</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1" i="0" u="none" strike="noStrike" dirty="0">
                          <a:solidFill>
                            <a:srgbClr val="002060"/>
                          </a:solidFill>
                          <a:effectLst/>
                          <a:latin typeface="Century Gothic" panose="020B0502020202020204" pitchFamily="34" charset="0"/>
                        </a:rPr>
                        <a:t>-0.1%</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vMerge="1">
                  <a:txBody>
                    <a:bodyPr/>
                    <a:lstStyle/>
                    <a:p>
                      <a:endParaRPr lang="es-MX"/>
                    </a:p>
                  </a:txBody>
                  <a:tcPr/>
                </a:tc>
                <a:extLst>
                  <a:ext uri="{0D108BD9-81ED-4DB2-BD59-A6C34878D82A}">
                    <a16:rowId xmlns:a16="http://schemas.microsoft.com/office/drawing/2014/main" val="4161104663"/>
                  </a:ext>
                </a:extLst>
              </a:tr>
              <a:tr h="112419">
                <a:tc vMerge="1">
                  <a:txBody>
                    <a:bodyPr/>
                    <a:lstStyle/>
                    <a:p>
                      <a:endParaRPr lang="es-MX"/>
                    </a:p>
                  </a:txBody>
                  <a:tcPr/>
                </a:tc>
                <a:tc>
                  <a:txBody>
                    <a:bodyPr/>
                    <a:lstStyle/>
                    <a:p>
                      <a:pPr algn="ctr" fontAlgn="ctr"/>
                      <a:r>
                        <a:rPr lang="es-MX" sz="700" b="1" i="0" u="none" strike="noStrike">
                          <a:solidFill>
                            <a:srgbClr val="002060"/>
                          </a:solidFill>
                          <a:effectLst/>
                          <a:latin typeface="Century Gothic" panose="020B0502020202020204" pitchFamily="34" charset="0"/>
                        </a:rPr>
                        <a:t>Dólares</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1I_XLP_*</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Consumo Básico</a:t>
                      </a:r>
                    </a:p>
                  </a:txBody>
                  <a:tcPr marL="5207" marR="5207" marT="5207" marB="0" anchor="ctr">
                    <a:lnL>
                      <a:noFill/>
                    </a:lnL>
                    <a:lnR>
                      <a:noFill/>
                    </a:lnR>
                    <a:lnT>
                      <a:noFill/>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374</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0.3%</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vMerge="1">
                  <a:txBody>
                    <a:bodyPr/>
                    <a:lstStyle/>
                    <a:p>
                      <a:endParaRPr lang="es-MX"/>
                    </a:p>
                  </a:txBody>
                  <a:tcPr/>
                </a:tc>
                <a:tc>
                  <a:txBody>
                    <a:bodyPr/>
                    <a:lstStyle/>
                    <a:p>
                      <a:pPr algn="ctr" fontAlgn="ctr"/>
                      <a:r>
                        <a:rPr lang="es-MX" sz="700" b="0" i="0" u="none" strike="noStrike">
                          <a:solidFill>
                            <a:srgbClr val="002060"/>
                          </a:solidFill>
                          <a:effectLst/>
                          <a:latin typeface="Century Gothic" panose="020B0502020202020204" pitchFamily="34" charset="0"/>
                        </a:rPr>
                        <a:t>-8.1%</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1" i="0" u="none" strike="noStrike">
                          <a:solidFill>
                            <a:srgbClr val="002060"/>
                          </a:solidFill>
                          <a:effectLst/>
                          <a:latin typeface="Century Gothic" panose="020B0502020202020204" pitchFamily="34" charset="0"/>
                        </a:rPr>
                        <a:t>-0.2%</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-10.9%</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-0.3%</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vMerge="1">
                  <a:txBody>
                    <a:bodyPr/>
                    <a:lstStyle/>
                    <a:p>
                      <a:endParaRPr lang="es-MX"/>
                    </a:p>
                  </a:txBody>
                  <a:tcPr/>
                </a:tc>
                <a:extLst>
                  <a:ext uri="{0D108BD9-81ED-4DB2-BD59-A6C34878D82A}">
                    <a16:rowId xmlns:a16="http://schemas.microsoft.com/office/drawing/2014/main" val="692630203"/>
                  </a:ext>
                </a:extLst>
              </a:tr>
              <a:tr h="112419">
                <a:tc vMerge="1">
                  <a:txBody>
                    <a:bodyPr/>
                    <a:lstStyle/>
                    <a:p>
                      <a:endParaRPr lang="es-MX"/>
                    </a:p>
                  </a:txBody>
                  <a:tcPr/>
                </a:tc>
                <a:tc>
                  <a:txBody>
                    <a:bodyPr/>
                    <a:lstStyle/>
                    <a:p>
                      <a:pPr algn="ctr" fontAlgn="ctr"/>
                      <a:r>
                        <a:rPr lang="es-MX" sz="700" b="1" i="0" u="none" strike="noStrike">
                          <a:solidFill>
                            <a:srgbClr val="002060"/>
                          </a:solidFill>
                          <a:effectLst/>
                          <a:latin typeface="Century Gothic" panose="020B0502020202020204" pitchFamily="34" charset="0"/>
                        </a:rPr>
                        <a:t>Dólares</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1I_XLI_*</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Sector Industrial</a:t>
                      </a:r>
                    </a:p>
                  </a:txBody>
                  <a:tcPr marL="5207" marR="5207" marT="5207" marB="0" anchor="ctr">
                    <a:lnL>
                      <a:noFill/>
                    </a:lnL>
                    <a:lnR>
                      <a:noFill/>
                    </a:lnR>
                    <a:lnT>
                      <a:noFill/>
                    </a:lnT>
                    <a:lnB>
                      <a:noFill/>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134</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0.1%</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vMerge="1">
                  <a:txBody>
                    <a:bodyPr/>
                    <a:lstStyle/>
                    <a:p>
                      <a:endParaRPr lang="es-MX"/>
                    </a:p>
                  </a:txBody>
                  <a:tcPr/>
                </a:tc>
                <a:tc>
                  <a:txBody>
                    <a:bodyPr/>
                    <a:lstStyle/>
                    <a:p>
                      <a:pPr algn="ctr" fontAlgn="ctr"/>
                      <a:r>
                        <a:rPr lang="es-MX" sz="700" b="0" i="0" u="none" strike="noStrike">
                          <a:solidFill>
                            <a:srgbClr val="002060"/>
                          </a:solidFill>
                          <a:effectLst/>
                          <a:latin typeface="Century Gothic" panose="020B0502020202020204" pitchFamily="34" charset="0"/>
                        </a:rPr>
                        <a:t>-3.2%</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1" i="0" u="none" strike="noStrike">
                          <a:solidFill>
                            <a:srgbClr val="002060"/>
                          </a:solidFill>
                          <a:effectLst/>
                          <a:latin typeface="Century Gothic" panose="020B0502020202020204" pitchFamily="34" charset="0"/>
                        </a:rPr>
                        <a:t>0.0%</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-9.8%</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1" i="0" u="none" strike="noStrike" dirty="0">
                          <a:solidFill>
                            <a:srgbClr val="002060"/>
                          </a:solidFill>
                          <a:effectLst/>
                          <a:latin typeface="Century Gothic" panose="020B0502020202020204" pitchFamily="34" charset="0"/>
                        </a:rPr>
                        <a:t>-0.1%</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vMerge="1">
                  <a:txBody>
                    <a:bodyPr/>
                    <a:lstStyle/>
                    <a:p>
                      <a:endParaRPr lang="es-MX"/>
                    </a:p>
                  </a:txBody>
                  <a:tcPr/>
                </a:tc>
                <a:extLst>
                  <a:ext uri="{0D108BD9-81ED-4DB2-BD59-A6C34878D82A}">
                    <a16:rowId xmlns:a16="http://schemas.microsoft.com/office/drawing/2014/main" val="2212083878"/>
                  </a:ext>
                </a:extLst>
              </a:tr>
              <a:tr h="118040">
                <a:tc vMerge="1">
                  <a:txBody>
                    <a:bodyPr/>
                    <a:lstStyle/>
                    <a:p>
                      <a:endParaRPr lang="es-MX"/>
                    </a:p>
                  </a:txBody>
                  <a:tcPr/>
                </a:tc>
                <a:tc>
                  <a:txBody>
                    <a:bodyPr/>
                    <a:lstStyle/>
                    <a:p>
                      <a:pPr algn="ctr" fontAlgn="ctr"/>
                      <a:r>
                        <a:rPr lang="es-MX" sz="700" b="1" i="0" u="none" strike="noStrike">
                          <a:solidFill>
                            <a:srgbClr val="002060"/>
                          </a:solidFill>
                          <a:effectLst/>
                          <a:latin typeface="Century Gothic" panose="020B0502020202020204" pitchFamily="34" charset="0"/>
                        </a:rPr>
                        <a:t>Dólares</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1I_XLB_*</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Sector Materiales</a:t>
                      </a:r>
                    </a:p>
                  </a:txBody>
                  <a:tcPr marL="5207" marR="5207" marT="5207" marB="0" anchor="ctr">
                    <a:lnL>
                      <a:noFill/>
                    </a:lnL>
                    <a:lnR>
                      <a:noFill/>
                    </a:lnR>
                    <a:lnT>
                      <a:noFill/>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322</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0.2%</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vMerge="1">
                  <a:txBody>
                    <a:bodyPr/>
                    <a:lstStyle/>
                    <a:p>
                      <a:endParaRPr lang="es-MX"/>
                    </a:p>
                  </a:txBody>
                  <a:tcPr/>
                </a:tc>
                <a:tc>
                  <a:txBody>
                    <a:bodyPr/>
                    <a:lstStyle/>
                    <a:p>
                      <a:pPr algn="ctr" fontAlgn="ctr"/>
                      <a:r>
                        <a:rPr lang="es-MX" sz="700" b="0" i="0" u="none" strike="noStrike">
                          <a:solidFill>
                            <a:srgbClr val="002060"/>
                          </a:solidFill>
                          <a:effectLst/>
                          <a:latin typeface="Century Gothic" panose="020B0502020202020204" pitchFamily="34" charset="0"/>
                        </a:rPr>
                        <a:t>-7.7%</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1" i="0" u="none" strike="noStrike">
                          <a:solidFill>
                            <a:srgbClr val="002060"/>
                          </a:solidFill>
                          <a:effectLst/>
                          <a:latin typeface="Century Gothic" panose="020B0502020202020204" pitchFamily="34" charset="0"/>
                        </a:rPr>
                        <a:t>-0.2%</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-8.2%</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-0.2%</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vMerge="1">
                  <a:txBody>
                    <a:bodyPr/>
                    <a:lstStyle/>
                    <a:p>
                      <a:endParaRPr lang="es-MX"/>
                    </a:p>
                  </a:txBody>
                  <a:tcPr/>
                </a:tc>
                <a:extLst>
                  <a:ext uri="{0D108BD9-81ED-4DB2-BD59-A6C34878D82A}">
                    <a16:rowId xmlns:a16="http://schemas.microsoft.com/office/drawing/2014/main" val="4251489905"/>
                  </a:ext>
                </a:extLst>
              </a:tr>
              <a:tr h="123661">
                <a:tc vMerge="1">
                  <a:txBody>
                    <a:bodyPr/>
                    <a:lstStyle/>
                    <a:p>
                      <a:endParaRPr lang="es-MX"/>
                    </a:p>
                  </a:txBody>
                  <a:tcPr/>
                </a:tc>
                <a:tc>
                  <a:txBody>
                    <a:bodyPr/>
                    <a:lstStyle/>
                    <a:p>
                      <a:pPr algn="ctr" fontAlgn="ctr"/>
                      <a:r>
                        <a:rPr lang="es-MX" sz="700" b="1" i="0" u="none" strike="noStrike">
                          <a:solidFill>
                            <a:srgbClr val="002060"/>
                          </a:solidFill>
                          <a:effectLst/>
                          <a:latin typeface="Century Gothic" panose="020B0502020202020204" pitchFamily="34" charset="0"/>
                        </a:rPr>
                        <a:t>Pesos/Dólares</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J_BSAN_S00706</a:t>
                      </a:r>
                    </a:p>
                  </a:txBody>
                  <a:tcPr marL="5207" marR="5207" marT="5207" marB="0" anchor="ctr">
                    <a:lnL w="19050" cap="flat" cmpd="sng" algn="ctr">
                      <a:solidFill>
                        <a:srgbClr val="C00000"/>
                      </a:solidFill>
                      <a:prstDash val="solid"/>
                      <a:round/>
                      <a:headEnd type="none" w="med" len="med"/>
                      <a:tailEnd type="none" w="med" len="med"/>
                    </a:lnL>
                    <a:lnR>
                      <a:noFill/>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Dow Jones</a:t>
                      </a:r>
                    </a:p>
                  </a:txBody>
                  <a:tcPr marL="5207" marR="5207" marT="5207" marB="0" anchor="ctr">
                    <a:lnL>
                      <a:noFill/>
                    </a:lnL>
                    <a:lnR>
                      <a:noFill/>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170</a:t>
                      </a:r>
                    </a:p>
                  </a:txBody>
                  <a:tcPr marL="5207" marR="5207" marT="5207" marB="0" anchor="ctr">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0.1%</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D9D9D9"/>
                    </a:solidFill>
                  </a:tcPr>
                </a:tc>
                <a:tc vMerge="1">
                  <a:txBody>
                    <a:bodyPr/>
                    <a:lstStyle/>
                    <a:p>
                      <a:endParaRPr lang="es-MX"/>
                    </a:p>
                  </a:txBody>
                  <a:tcPr/>
                </a:tc>
                <a:tc>
                  <a:txBody>
                    <a:bodyPr/>
                    <a:lstStyle/>
                    <a:p>
                      <a:pPr algn="ctr" fontAlgn="ctr"/>
                      <a:r>
                        <a:rPr lang="es-MX" sz="700" b="0" i="0" u="none" strike="noStrike">
                          <a:solidFill>
                            <a:srgbClr val="002060"/>
                          </a:solidFill>
                          <a:effectLst/>
                          <a:latin typeface="Century Gothic" panose="020B0502020202020204" pitchFamily="34" charset="0"/>
                        </a:rPr>
                        <a:t>-1.7%</a:t>
                      </a:r>
                    </a:p>
                  </a:txBody>
                  <a:tcPr marL="5207" marR="5207" marT="5207" marB="0" anchor="ctr">
                    <a:lnL w="19050" cap="flat" cmpd="sng" algn="ctr">
                      <a:solidFill>
                        <a:srgbClr val="C00000"/>
                      </a:solidFill>
                      <a:prstDash val="solid"/>
                      <a:round/>
                      <a:headEnd type="none" w="med" len="med"/>
                      <a:tailEnd type="none" w="med" len="med"/>
                    </a:lnL>
                    <a:lnR>
                      <a:noFill/>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1" i="0" u="none" strike="noStrike">
                          <a:solidFill>
                            <a:srgbClr val="002060"/>
                          </a:solidFill>
                          <a:effectLst/>
                          <a:latin typeface="Century Gothic" panose="020B0502020202020204" pitchFamily="34" charset="0"/>
                        </a:rPr>
                        <a:t>0.0%</a:t>
                      </a:r>
                    </a:p>
                  </a:txBody>
                  <a:tcPr marL="5207" marR="5207" marT="5207" marB="0" anchor="ctr">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-1.8%</a:t>
                      </a:r>
                    </a:p>
                  </a:txBody>
                  <a:tcPr marL="5207" marR="5207" marT="5207" marB="0" anchor="ctr">
                    <a:lnL w="19050" cap="flat" cmpd="sng" algn="ctr">
                      <a:solidFill>
                        <a:srgbClr val="C00000"/>
                      </a:solidFill>
                      <a:prstDash val="solid"/>
                      <a:round/>
                      <a:headEnd type="none" w="med" len="med"/>
                      <a:tailEnd type="none" w="med" len="med"/>
                    </a:lnL>
                    <a:lnR>
                      <a:noFill/>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1" i="0" u="none" strike="noStrike" dirty="0">
                          <a:solidFill>
                            <a:srgbClr val="002060"/>
                          </a:solidFill>
                          <a:effectLst/>
                          <a:latin typeface="Century Gothic" panose="020B0502020202020204" pitchFamily="34" charset="0"/>
                        </a:rPr>
                        <a:t>-</a:t>
                      </a:r>
                    </a:p>
                  </a:txBody>
                  <a:tcPr marL="5207" marR="5207" marT="5207" marB="0" anchor="ctr">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D9D9D9"/>
                    </a:solidFill>
                  </a:tcPr>
                </a:tc>
                <a:tc vMerge="1">
                  <a:txBody>
                    <a:bodyPr/>
                    <a:lstStyle/>
                    <a:p>
                      <a:endParaRPr lang="es-MX"/>
                    </a:p>
                  </a:txBody>
                  <a:tcPr/>
                </a:tc>
                <a:extLst>
                  <a:ext uri="{0D108BD9-81ED-4DB2-BD59-A6C34878D82A}">
                    <a16:rowId xmlns:a16="http://schemas.microsoft.com/office/drawing/2014/main" val="996932074"/>
                  </a:ext>
                </a:extLst>
              </a:tr>
              <a:tr h="118040">
                <a:tc rowSpan="9">
                  <a:txBody>
                    <a:bodyPr/>
                    <a:lstStyle/>
                    <a:p>
                      <a:pPr algn="ctr" fontAlgn="ctr"/>
                      <a:r>
                        <a:rPr lang="es-MX" sz="700" b="1" i="0" u="none" strike="noStrike">
                          <a:solidFill>
                            <a:srgbClr val="002060"/>
                          </a:solidFill>
                          <a:effectLst/>
                          <a:latin typeface="Century Gothic" panose="020B0502020202020204" pitchFamily="34" charset="0"/>
                        </a:rPr>
                        <a:t>Europa</a:t>
                      </a:r>
                    </a:p>
                  </a:txBody>
                  <a:tcPr marL="5207" marR="5207" marT="5207" marB="0" vert="vert27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1" i="0" u="none" strike="noStrike">
                          <a:solidFill>
                            <a:srgbClr val="002060"/>
                          </a:solidFill>
                          <a:effectLst/>
                          <a:latin typeface="Century Gothic" panose="020B0502020202020204" pitchFamily="34" charset="0"/>
                        </a:rPr>
                        <a:t>Euros</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1I_SX7EEX_N</a:t>
                      </a:r>
                    </a:p>
                  </a:txBody>
                  <a:tcPr marL="5207" marR="5207" marT="5207"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Sector Ban. Europa</a:t>
                      </a:r>
                    </a:p>
                  </a:txBody>
                  <a:tcPr marL="5207" marR="5207" marT="5207" marB="0" anchor="ctr">
                    <a:lnL>
                      <a:noFill/>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30</a:t>
                      </a:r>
                    </a:p>
                  </a:txBody>
                  <a:tcPr marL="5207" marR="5207" marT="5207"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0.0%</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rowSpan="9">
                  <a:txBody>
                    <a:bodyPr/>
                    <a:lstStyle/>
                    <a:p>
                      <a:pPr algn="ctr" fontAlgn="ctr"/>
                      <a:r>
                        <a:rPr lang="es-MX" sz="700" b="0" i="0" u="none" strike="noStrike">
                          <a:solidFill>
                            <a:srgbClr val="002060"/>
                          </a:solidFill>
                          <a:effectLst/>
                          <a:latin typeface="Century Gothic" panose="020B0502020202020204" pitchFamily="34" charset="0"/>
                        </a:rPr>
                        <a:t>19.1%</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-4.2%</a:t>
                      </a:r>
                    </a:p>
                  </a:txBody>
                  <a:tcPr marL="5207" marR="5207" marT="5207"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a:t>
                      </a:r>
                    </a:p>
                  </a:txBody>
                  <a:tcPr marL="5207" marR="5207" marT="5207"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-8.1%</a:t>
                      </a:r>
                    </a:p>
                  </a:txBody>
                  <a:tcPr marL="5207" marR="5207" marT="5207"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a:t>
                      </a:r>
                    </a:p>
                  </a:txBody>
                  <a:tcPr marL="5207" marR="5207" marT="5207"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rowSpan="9">
                  <a:txBody>
                    <a:bodyPr/>
                    <a:lstStyle/>
                    <a:p>
                      <a:pPr algn="ctr" fontAlgn="ctr"/>
                      <a:r>
                        <a:rPr lang="es-MX" sz="700" b="1" i="0" u="none" strike="noStrike" dirty="0">
                          <a:solidFill>
                            <a:srgbClr val="002060"/>
                          </a:solidFill>
                          <a:effectLst/>
                          <a:latin typeface="Century Gothic" panose="020B0502020202020204" pitchFamily="34" charset="0"/>
                        </a:rPr>
                        <a:t>-1.2%</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extLst>
                  <a:ext uri="{0D108BD9-81ED-4DB2-BD59-A6C34878D82A}">
                    <a16:rowId xmlns:a16="http://schemas.microsoft.com/office/drawing/2014/main" val="1374490552"/>
                  </a:ext>
                </a:extLst>
              </a:tr>
              <a:tr h="112419">
                <a:tc vMerge="1">
                  <a:txBody>
                    <a:bodyPr/>
                    <a:lstStyle/>
                    <a:p>
                      <a:endParaRPr lang="es-MX"/>
                    </a:p>
                  </a:txBody>
                  <a:tcPr/>
                </a:tc>
                <a:tc>
                  <a:txBody>
                    <a:bodyPr/>
                    <a:lstStyle/>
                    <a:p>
                      <a:pPr algn="ctr" fontAlgn="ctr"/>
                      <a:r>
                        <a:rPr lang="es-MX" sz="700" b="1" i="0" u="none" strike="noStrike">
                          <a:solidFill>
                            <a:srgbClr val="002060"/>
                          </a:solidFill>
                          <a:effectLst/>
                          <a:latin typeface="Century Gothic" panose="020B0502020202020204" pitchFamily="34" charset="0"/>
                        </a:rPr>
                        <a:t>Dólares</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1I_HEZU_*</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Euro Stoxx 50</a:t>
                      </a:r>
                    </a:p>
                  </a:txBody>
                  <a:tcPr marL="5207" marR="5207" marT="5207" marB="0" anchor="ctr">
                    <a:lnL>
                      <a:noFill/>
                    </a:lnL>
                    <a:lnR>
                      <a:noFill/>
                    </a:lnR>
                    <a:lnT>
                      <a:noFill/>
                    </a:lnT>
                    <a:lnB>
                      <a:noFill/>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1,697</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1.3%</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vMerge="1">
                  <a:txBody>
                    <a:bodyPr/>
                    <a:lstStyle/>
                    <a:p>
                      <a:endParaRPr lang="es-MX"/>
                    </a:p>
                  </a:txBody>
                  <a:tcPr/>
                </a:tc>
                <a:tc>
                  <a:txBody>
                    <a:bodyPr/>
                    <a:lstStyle/>
                    <a:p>
                      <a:pPr algn="ctr" fontAlgn="ctr"/>
                      <a:r>
                        <a:rPr lang="es-MX" sz="700" b="0" i="0" u="none" strike="noStrike">
                          <a:solidFill>
                            <a:srgbClr val="002060"/>
                          </a:solidFill>
                          <a:effectLst/>
                          <a:latin typeface="Century Gothic" panose="020B0502020202020204" pitchFamily="34" charset="0"/>
                        </a:rPr>
                        <a:t>-2.6%</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1" i="0" u="none" strike="noStrike">
                          <a:solidFill>
                            <a:srgbClr val="002060"/>
                          </a:solidFill>
                          <a:effectLst/>
                          <a:latin typeface="Century Gothic" panose="020B0502020202020204" pitchFamily="34" charset="0"/>
                        </a:rPr>
                        <a:t>-0.3%</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-8.9%</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1" i="0" u="none" strike="noStrike">
                          <a:solidFill>
                            <a:srgbClr val="002060"/>
                          </a:solidFill>
                          <a:effectLst/>
                          <a:latin typeface="Century Gothic" panose="020B0502020202020204" pitchFamily="34" charset="0"/>
                        </a:rPr>
                        <a:t>-1.1%</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vMerge="1">
                  <a:txBody>
                    <a:bodyPr/>
                    <a:lstStyle/>
                    <a:p>
                      <a:endParaRPr lang="es-MX"/>
                    </a:p>
                  </a:txBody>
                  <a:tcPr/>
                </a:tc>
                <a:extLst>
                  <a:ext uri="{0D108BD9-81ED-4DB2-BD59-A6C34878D82A}">
                    <a16:rowId xmlns:a16="http://schemas.microsoft.com/office/drawing/2014/main" val="2086209367"/>
                  </a:ext>
                </a:extLst>
              </a:tr>
              <a:tr h="112419">
                <a:tc vMerge="1">
                  <a:txBody>
                    <a:bodyPr/>
                    <a:lstStyle/>
                    <a:p>
                      <a:endParaRPr lang="es-MX"/>
                    </a:p>
                  </a:txBody>
                  <a:tcPr/>
                </a:tc>
                <a:tc>
                  <a:txBody>
                    <a:bodyPr/>
                    <a:lstStyle/>
                    <a:p>
                      <a:pPr algn="ctr" fontAlgn="ctr"/>
                      <a:r>
                        <a:rPr lang="es-MX" sz="700" b="1" i="0" u="none" strike="noStrike">
                          <a:solidFill>
                            <a:srgbClr val="002060"/>
                          </a:solidFill>
                          <a:effectLst/>
                          <a:latin typeface="Century Gothic" panose="020B0502020202020204" pitchFamily="34" charset="0"/>
                        </a:rPr>
                        <a:t>Pesos/Euro</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J_BSAN_S00626</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Ser. Públicos Europa</a:t>
                      </a:r>
                    </a:p>
                  </a:txBody>
                  <a:tcPr marL="5207" marR="5207" marT="5207" marB="0" anchor="ctr">
                    <a:lnL>
                      <a:noFill/>
                    </a:lnL>
                    <a:lnR>
                      <a:noFill/>
                    </a:lnR>
                    <a:lnT>
                      <a:noFill/>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127</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0.1%</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vMerge="1">
                  <a:txBody>
                    <a:bodyPr/>
                    <a:lstStyle/>
                    <a:p>
                      <a:endParaRPr lang="es-MX"/>
                    </a:p>
                  </a:txBody>
                  <a:tcPr/>
                </a:tc>
                <a:tc>
                  <a:txBody>
                    <a:bodyPr/>
                    <a:lstStyle/>
                    <a:p>
                      <a:pPr algn="ctr" fontAlgn="ctr"/>
                      <a:r>
                        <a:rPr lang="es-MX" sz="700" b="0" i="0" u="none" strike="noStrike">
                          <a:solidFill>
                            <a:srgbClr val="002060"/>
                          </a:solidFill>
                          <a:effectLst/>
                          <a:latin typeface="Century Gothic" panose="020B0502020202020204" pitchFamily="34" charset="0"/>
                        </a:rPr>
                        <a:t>-0.1%</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-0.2%</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vMerge="1">
                  <a:txBody>
                    <a:bodyPr/>
                    <a:lstStyle/>
                    <a:p>
                      <a:endParaRPr lang="es-MX"/>
                    </a:p>
                  </a:txBody>
                  <a:tcPr/>
                </a:tc>
                <a:extLst>
                  <a:ext uri="{0D108BD9-81ED-4DB2-BD59-A6C34878D82A}">
                    <a16:rowId xmlns:a16="http://schemas.microsoft.com/office/drawing/2014/main" val="4073032331"/>
                  </a:ext>
                </a:extLst>
              </a:tr>
              <a:tr h="112419">
                <a:tc vMerge="1">
                  <a:txBody>
                    <a:bodyPr/>
                    <a:lstStyle/>
                    <a:p>
                      <a:endParaRPr lang="es-MX"/>
                    </a:p>
                  </a:txBody>
                  <a:tcPr/>
                </a:tc>
                <a:tc>
                  <a:txBody>
                    <a:bodyPr/>
                    <a:lstStyle/>
                    <a:p>
                      <a:pPr algn="ctr" fontAlgn="ctr"/>
                      <a:r>
                        <a:rPr lang="es-MX" sz="700" b="1" i="0" u="none" strike="noStrike">
                          <a:solidFill>
                            <a:srgbClr val="002060"/>
                          </a:solidFill>
                          <a:effectLst/>
                          <a:latin typeface="Century Gothic" panose="020B0502020202020204" pitchFamily="34" charset="0"/>
                        </a:rPr>
                        <a:t>Pesos/Euro</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J_BSAN_S00727</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Salud Europa</a:t>
                      </a:r>
                    </a:p>
                  </a:txBody>
                  <a:tcPr marL="5207" marR="5207" marT="5207" marB="0" anchor="ctr">
                    <a:lnL>
                      <a:noFill/>
                    </a:lnL>
                    <a:lnR>
                      <a:noFill/>
                    </a:lnR>
                    <a:lnT>
                      <a:noFill/>
                    </a:lnT>
                    <a:lnB>
                      <a:noFill/>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158</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0.1%</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vMerge="1">
                  <a:txBody>
                    <a:bodyPr/>
                    <a:lstStyle/>
                    <a:p>
                      <a:endParaRPr lang="es-MX"/>
                    </a:p>
                  </a:txBody>
                  <a:tcPr/>
                </a:tc>
                <a:tc>
                  <a:txBody>
                    <a:bodyPr/>
                    <a:lstStyle/>
                    <a:p>
                      <a:pPr algn="ctr" fontAlgn="ctr"/>
                      <a:r>
                        <a:rPr lang="es-MX" sz="700" b="0" i="0" u="none" strike="noStrike">
                          <a:solidFill>
                            <a:srgbClr val="002060"/>
                          </a:solidFill>
                          <a:effectLst/>
                          <a:latin typeface="Century Gothic" panose="020B0502020202020204" pitchFamily="34" charset="0"/>
                        </a:rPr>
                        <a:t>1.1%</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1" i="0" u="none" strike="noStrike" dirty="0">
                          <a:solidFill>
                            <a:srgbClr val="002060"/>
                          </a:solidFill>
                          <a:effectLst/>
                          <a:latin typeface="Century Gothic" panose="020B0502020202020204" pitchFamily="34" charset="0"/>
                        </a:rPr>
                        <a:t>-</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1.1%</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1" i="0" u="none" strike="noStrike" dirty="0">
                          <a:solidFill>
                            <a:srgbClr val="002060"/>
                          </a:solidFill>
                          <a:effectLst/>
                          <a:latin typeface="Century Gothic" panose="020B0502020202020204" pitchFamily="34" charset="0"/>
                        </a:rPr>
                        <a:t>-</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vMerge="1">
                  <a:txBody>
                    <a:bodyPr/>
                    <a:lstStyle/>
                    <a:p>
                      <a:endParaRPr lang="es-MX"/>
                    </a:p>
                  </a:txBody>
                  <a:tcPr/>
                </a:tc>
                <a:extLst>
                  <a:ext uri="{0D108BD9-81ED-4DB2-BD59-A6C34878D82A}">
                    <a16:rowId xmlns:a16="http://schemas.microsoft.com/office/drawing/2014/main" val="2482004949"/>
                  </a:ext>
                </a:extLst>
              </a:tr>
              <a:tr h="112419">
                <a:tc vMerge="1">
                  <a:txBody>
                    <a:bodyPr/>
                    <a:lstStyle/>
                    <a:p>
                      <a:endParaRPr lang="es-MX"/>
                    </a:p>
                  </a:txBody>
                  <a:tcPr/>
                </a:tc>
                <a:tc>
                  <a:txBody>
                    <a:bodyPr/>
                    <a:lstStyle/>
                    <a:p>
                      <a:pPr algn="ctr" fontAlgn="ctr"/>
                      <a:r>
                        <a:rPr lang="es-MX" sz="700" b="1" i="0" u="none" strike="noStrike">
                          <a:solidFill>
                            <a:srgbClr val="002060"/>
                          </a:solidFill>
                          <a:effectLst/>
                          <a:latin typeface="Century Gothic" panose="020B0502020202020204" pitchFamily="34" charset="0"/>
                        </a:rPr>
                        <a:t>Pesos/Euro</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J_BACOMER_S5108</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Euro Stoxx 50</a:t>
                      </a:r>
                    </a:p>
                  </a:txBody>
                  <a:tcPr marL="5207" marR="5207" marT="5207" marB="0" anchor="ctr">
                    <a:lnL>
                      <a:noFill/>
                    </a:lnL>
                    <a:lnR>
                      <a:noFill/>
                    </a:lnR>
                    <a:lnT>
                      <a:noFill/>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165</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0.1%</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vMerge="1">
                  <a:txBody>
                    <a:bodyPr/>
                    <a:lstStyle/>
                    <a:p>
                      <a:endParaRPr lang="es-MX"/>
                    </a:p>
                  </a:txBody>
                  <a:tcPr/>
                </a:tc>
                <a:tc>
                  <a:txBody>
                    <a:bodyPr/>
                    <a:lstStyle/>
                    <a:p>
                      <a:pPr algn="ctr" fontAlgn="ctr"/>
                      <a:r>
                        <a:rPr lang="es-MX" sz="700" b="0" i="0" u="none" strike="noStrike">
                          <a:solidFill>
                            <a:srgbClr val="002060"/>
                          </a:solidFill>
                          <a:effectLst/>
                          <a:latin typeface="Century Gothic" panose="020B0502020202020204" pitchFamily="34" charset="0"/>
                        </a:rPr>
                        <a:t>-1.0%</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-1.1%</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vMerge="1">
                  <a:txBody>
                    <a:bodyPr/>
                    <a:lstStyle/>
                    <a:p>
                      <a:endParaRPr lang="es-MX"/>
                    </a:p>
                  </a:txBody>
                  <a:tcPr/>
                </a:tc>
                <a:extLst>
                  <a:ext uri="{0D108BD9-81ED-4DB2-BD59-A6C34878D82A}">
                    <a16:rowId xmlns:a16="http://schemas.microsoft.com/office/drawing/2014/main" val="3106826347"/>
                  </a:ext>
                </a:extLst>
              </a:tr>
              <a:tr h="112419">
                <a:tc vMerge="1">
                  <a:txBody>
                    <a:bodyPr/>
                    <a:lstStyle/>
                    <a:p>
                      <a:endParaRPr lang="es-MX"/>
                    </a:p>
                  </a:txBody>
                  <a:tcPr/>
                </a:tc>
                <a:tc>
                  <a:txBody>
                    <a:bodyPr/>
                    <a:lstStyle/>
                    <a:p>
                      <a:pPr algn="ctr" fontAlgn="ctr"/>
                      <a:r>
                        <a:rPr lang="es-MX" sz="700" b="1" i="0" u="none" strike="noStrike">
                          <a:solidFill>
                            <a:srgbClr val="002060"/>
                          </a:solidFill>
                          <a:effectLst/>
                          <a:latin typeface="Century Gothic" panose="020B0502020202020204" pitchFamily="34" charset="0"/>
                        </a:rPr>
                        <a:t>Pesos/Euro</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J_BSAN_S00567</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Euro Stoxx 50</a:t>
                      </a:r>
                    </a:p>
                  </a:txBody>
                  <a:tcPr marL="5207" marR="5207" marT="5207" marB="0" anchor="ctr">
                    <a:lnL>
                      <a:noFill/>
                    </a:lnL>
                    <a:lnR>
                      <a:noFill/>
                    </a:lnR>
                    <a:lnT>
                      <a:noFill/>
                    </a:lnT>
                    <a:lnB>
                      <a:noFill/>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149</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0.1%</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vMerge="1">
                  <a:txBody>
                    <a:bodyPr/>
                    <a:lstStyle/>
                    <a:p>
                      <a:endParaRPr lang="es-MX"/>
                    </a:p>
                  </a:txBody>
                  <a:tcPr/>
                </a:tc>
                <a:tc>
                  <a:txBody>
                    <a:bodyPr/>
                    <a:lstStyle/>
                    <a:p>
                      <a:pPr algn="ctr" fontAlgn="ctr"/>
                      <a:r>
                        <a:rPr lang="es-MX" sz="700" b="0" i="0" u="none" strike="noStrike">
                          <a:solidFill>
                            <a:srgbClr val="002060"/>
                          </a:solidFill>
                          <a:effectLst/>
                          <a:latin typeface="Century Gothic" panose="020B0502020202020204" pitchFamily="34" charset="0"/>
                        </a:rPr>
                        <a:t>0.2%</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1" i="0" u="none" strike="noStrike" dirty="0">
                          <a:solidFill>
                            <a:srgbClr val="002060"/>
                          </a:solidFill>
                          <a:effectLst/>
                          <a:latin typeface="Century Gothic" panose="020B0502020202020204" pitchFamily="34" charset="0"/>
                        </a:rPr>
                        <a:t>-</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0.1%</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1" i="0" u="none" strike="noStrike" dirty="0">
                          <a:solidFill>
                            <a:srgbClr val="002060"/>
                          </a:solidFill>
                          <a:effectLst/>
                          <a:latin typeface="Century Gothic" panose="020B0502020202020204" pitchFamily="34" charset="0"/>
                        </a:rPr>
                        <a:t>-</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vMerge="1">
                  <a:txBody>
                    <a:bodyPr/>
                    <a:lstStyle/>
                    <a:p>
                      <a:endParaRPr lang="es-MX"/>
                    </a:p>
                  </a:txBody>
                  <a:tcPr/>
                </a:tc>
                <a:extLst>
                  <a:ext uri="{0D108BD9-81ED-4DB2-BD59-A6C34878D82A}">
                    <a16:rowId xmlns:a16="http://schemas.microsoft.com/office/drawing/2014/main" val="4185467719"/>
                  </a:ext>
                </a:extLst>
              </a:tr>
              <a:tr h="112419">
                <a:tc vMerge="1">
                  <a:txBody>
                    <a:bodyPr/>
                    <a:lstStyle/>
                    <a:p>
                      <a:endParaRPr lang="es-MX"/>
                    </a:p>
                  </a:txBody>
                  <a:tcPr/>
                </a:tc>
                <a:tc>
                  <a:txBody>
                    <a:bodyPr/>
                    <a:lstStyle/>
                    <a:p>
                      <a:pPr algn="ctr" fontAlgn="ctr"/>
                      <a:r>
                        <a:rPr lang="es-MX" sz="700" b="1" i="0" u="none" strike="noStrike">
                          <a:solidFill>
                            <a:srgbClr val="002060"/>
                          </a:solidFill>
                          <a:effectLst/>
                          <a:latin typeface="Century Gothic" panose="020B0502020202020204" pitchFamily="34" charset="0"/>
                        </a:rPr>
                        <a:t>Pesos/Euro</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J_BSAN_S00654</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Euro Stoxx 50</a:t>
                      </a:r>
                    </a:p>
                  </a:txBody>
                  <a:tcPr marL="5207" marR="5207" marT="5207" marB="0" anchor="ctr">
                    <a:lnL>
                      <a:noFill/>
                    </a:lnL>
                    <a:lnR>
                      <a:noFill/>
                    </a:lnR>
                    <a:lnT>
                      <a:noFill/>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129</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0.1%</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vMerge="1">
                  <a:txBody>
                    <a:bodyPr/>
                    <a:lstStyle/>
                    <a:p>
                      <a:endParaRPr lang="es-MX"/>
                    </a:p>
                  </a:txBody>
                  <a:tcPr/>
                </a:tc>
                <a:tc>
                  <a:txBody>
                    <a:bodyPr/>
                    <a:lstStyle/>
                    <a:p>
                      <a:pPr algn="ctr" fontAlgn="ctr"/>
                      <a:r>
                        <a:rPr lang="es-MX" sz="700" b="0" i="0" u="none" strike="noStrike">
                          <a:solidFill>
                            <a:srgbClr val="002060"/>
                          </a:solidFill>
                          <a:effectLst/>
                          <a:latin typeface="Century Gothic" panose="020B0502020202020204" pitchFamily="34" charset="0"/>
                        </a:rPr>
                        <a:t>-2.2%</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-2.2%</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vMerge="1">
                  <a:txBody>
                    <a:bodyPr/>
                    <a:lstStyle/>
                    <a:p>
                      <a:endParaRPr lang="es-MX"/>
                    </a:p>
                  </a:txBody>
                  <a:tcPr/>
                </a:tc>
                <a:extLst>
                  <a:ext uri="{0D108BD9-81ED-4DB2-BD59-A6C34878D82A}">
                    <a16:rowId xmlns:a16="http://schemas.microsoft.com/office/drawing/2014/main" val="1493101071"/>
                  </a:ext>
                </a:extLst>
              </a:tr>
              <a:tr h="112419">
                <a:tc vMerge="1">
                  <a:txBody>
                    <a:bodyPr/>
                    <a:lstStyle/>
                    <a:p>
                      <a:endParaRPr lang="es-MX"/>
                    </a:p>
                  </a:txBody>
                  <a:tcPr/>
                </a:tc>
                <a:tc>
                  <a:txBody>
                    <a:bodyPr/>
                    <a:lstStyle/>
                    <a:p>
                      <a:pPr algn="ctr" fontAlgn="ctr"/>
                      <a:r>
                        <a:rPr lang="es-MX" sz="700" b="1" i="0" u="none" strike="noStrike">
                          <a:solidFill>
                            <a:srgbClr val="002060"/>
                          </a:solidFill>
                          <a:effectLst/>
                          <a:latin typeface="Century Gothic" panose="020B0502020202020204" pitchFamily="34" charset="0"/>
                        </a:rPr>
                        <a:t>Pesos/Euro</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J_BSAN_S00680</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Euro Stoxx 50</a:t>
                      </a:r>
                    </a:p>
                  </a:txBody>
                  <a:tcPr marL="5207" marR="5207" marT="5207" marB="0" anchor="ctr">
                    <a:lnL>
                      <a:noFill/>
                    </a:lnL>
                    <a:lnR>
                      <a:noFill/>
                    </a:lnR>
                    <a:lnT>
                      <a:noFill/>
                    </a:lnT>
                    <a:lnB>
                      <a:noFill/>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102</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0.1%</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vMerge="1">
                  <a:txBody>
                    <a:bodyPr/>
                    <a:lstStyle/>
                    <a:p>
                      <a:endParaRPr lang="es-MX"/>
                    </a:p>
                  </a:txBody>
                  <a:tcPr/>
                </a:tc>
                <a:tc>
                  <a:txBody>
                    <a:bodyPr/>
                    <a:lstStyle/>
                    <a:p>
                      <a:pPr algn="ctr" fontAlgn="ctr"/>
                      <a:r>
                        <a:rPr lang="es-MX" sz="700" b="0" i="0" u="none" strike="noStrike">
                          <a:solidFill>
                            <a:srgbClr val="002060"/>
                          </a:solidFill>
                          <a:effectLst/>
                          <a:latin typeface="Century Gothic" panose="020B0502020202020204" pitchFamily="34" charset="0"/>
                        </a:rPr>
                        <a:t>-2.0%</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1" i="0" u="none" strike="noStrike" dirty="0">
                          <a:solidFill>
                            <a:srgbClr val="002060"/>
                          </a:solidFill>
                          <a:effectLst/>
                          <a:latin typeface="Century Gothic" panose="020B0502020202020204" pitchFamily="34" charset="0"/>
                        </a:rPr>
                        <a:t>-</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-2.1%</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1" i="0" u="none" strike="noStrike" dirty="0">
                          <a:solidFill>
                            <a:srgbClr val="002060"/>
                          </a:solidFill>
                          <a:effectLst/>
                          <a:latin typeface="Century Gothic" panose="020B0502020202020204" pitchFamily="34" charset="0"/>
                        </a:rPr>
                        <a:t>-</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vMerge="1">
                  <a:txBody>
                    <a:bodyPr/>
                    <a:lstStyle/>
                    <a:p>
                      <a:endParaRPr lang="es-MX"/>
                    </a:p>
                  </a:txBody>
                  <a:tcPr/>
                </a:tc>
                <a:extLst>
                  <a:ext uri="{0D108BD9-81ED-4DB2-BD59-A6C34878D82A}">
                    <a16:rowId xmlns:a16="http://schemas.microsoft.com/office/drawing/2014/main" val="2055319241"/>
                  </a:ext>
                </a:extLst>
              </a:tr>
              <a:tr h="118040">
                <a:tc vMerge="1">
                  <a:txBody>
                    <a:bodyPr/>
                    <a:lstStyle/>
                    <a:p>
                      <a:endParaRPr lang="es-MX"/>
                    </a:p>
                  </a:txBody>
                  <a:tcPr/>
                </a:tc>
                <a:tc>
                  <a:txBody>
                    <a:bodyPr/>
                    <a:lstStyle/>
                    <a:p>
                      <a:pPr algn="ctr" fontAlgn="ctr"/>
                      <a:r>
                        <a:rPr lang="es-MX" sz="700" b="1" i="0" u="none" strike="noStrike">
                          <a:solidFill>
                            <a:srgbClr val="002060"/>
                          </a:solidFill>
                          <a:effectLst/>
                          <a:latin typeface="Century Gothic" panose="020B0502020202020204" pitchFamily="34" charset="0"/>
                        </a:rPr>
                        <a:t>Pesos/Euro</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J_BSAN_S00684</a:t>
                      </a:r>
                    </a:p>
                  </a:txBody>
                  <a:tcPr marL="5207" marR="5207" marT="5207" marB="0" anchor="ctr">
                    <a:lnL w="19050" cap="flat" cmpd="sng" algn="ctr">
                      <a:solidFill>
                        <a:srgbClr val="C00000"/>
                      </a:solidFill>
                      <a:prstDash val="solid"/>
                      <a:round/>
                      <a:headEnd type="none" w="med" len="med"/>
                      <a:tailEnd type="none" w="med" len="med"/>
                    </a:lnL>
                    <a:lnR>
                      <a:noFill/>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Euro Stoxx 50</a:t>
                      </a:r>
                    </a:p>
                  </a:txBody>
                  <a:tcPr marL="5207" marR="5207" marT="5207" marB="0" anchor="ctr">
                    <a:lnL>
                      <a:noFill/>
                    </a:lnL>
                    <a:lnR>
                      <a:noFill/>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132</a:t>
                      </a:r>
                    </a:p>
                  </a:txBody>
                  <a:tcPr marL="5207" marR="5207" marT="5207" marB="0" anchor="ctr">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0.1%</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vMerge="1">
                  <a:txBody>
                    <a:bodyPr/>
                    <a:lstStyle/>
                    <a:p>
                      <a:endParaRPr lang="es-MX"/>
                    </a:p>
                  </a:txBody>
                  <a:tcPr/>
                </a:tc>
                <a:tc>
                  <a:txBody>
                    <a:bodyPr/>
                    <a:lstStyle/>
                    <a:p>
                      <a:pPr algn="ctr" fontAlgn="ctr"/>
                      <a:r>
                        <a:rPr lang="es-MX" sz="700" b="0" i="0" u="none" strike="noStrike">
                          <a:solidFill>
                            <a:srgbClr val="002060"/>
                          </a:solidFill>
                          <a:effectLst/>
                          <a:latin typeface="Century Gothic" panose="020B0502020202020204" pitchFamily="34" charset="0"/>
                        </a:rPr>
                        <a:t>-2.4%</a:t>
                      </a:r>
                    </a:p>
                  </a:txBody>
                  <a:tcPr marL="5207" marR="5207" marT="5207" marB="0" anchor="ctr">
                    <a:lnL w="19050" cap="flat" cmpd="sng" algn="ctr">
                      <a:solidFill>
                        <a:srgbClr val="C00000"/>
                      </a:solidFill>
                      <a:prstDash val="solid"/>
                      <a:round/>
                      <a:headEnd type="none" w="med" len="med"/>
                      <a:tailEnd type="none" w="med" len="med"/>
                    </a:lnL>
                    <a:lnR>
                      <a:noFill/>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a:t>
                      </a:r>
                    </a:p>
                  </a:txBody>
                  <a:tcPr marL="5207" marR="5207" marT="5207" marB="0" anchor="ctr">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-2.4%</a:t>
                      </a:r>
                    </a:p>
                  </a:txBody>
                  <a:tcPr marL="5207" marR="5207" marT="5207" marB="0" anchor="ctr">
                    <a:lnL w="19050" cap="flat" cmpd="sng" algn="ctr">
                      <a:solidFill>
                        <a:srgbClr val="C00000"/>
                      </a:solidFill>
                      <a:prstDash val="solid"/>
                      <a:round/>
                      <a:headEnd type="none" w="med" len="med"/>
                      <a:tailEnd type="none" w="med" len="med"/>
                    </a:lnL>
                    <a:lnR>
                      <a:noFill/>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a:t>
                      </a:r>
                    </a:p>
                  </a:txBody>
                  <a:tcPr marL="5207" marR="5207" marT="5207" marB="0" anchor="ctr">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vMerge="1">
                  <a:txBody>
                    <a:bodyPr/>
                    <a:lstStyle/>
                    <a:p>
                      <a:endParaRPr lang="es-MX"/>
                    </a:p>
                  </a:txBody>
                  <a:tcPr/>
                </a:tc>
                <a:extLst>
                  <a:ext uri="{0D108BD9-81ED-4DB2-BD59-A6C34878D82A}">
                    <a16:rowId xmlns:a16="http://schemas.microsoft.com/office/drawing/2014/main" val="2121706415"/>
                  </a:ext>
                </a:extLst>
              </a:tr>
              <a:tr h="123661">
                <a:tc>
                  <a:txBody>
                    <a:bodyPr/>
                    <a:lstStyle/>
                    <a:p>
                      <a:pPr algn="ctr" fontAlgn="ctr"/>
                      <a:r>
                        <a:rPr lang="es-MX" sz="700" b="1" i="0" u="none" strike="noStrike">
                          <a:solidFill>
                            <a:srgbClr val="002060"/>
                          </a:solidFill>
                          <a:effectLst/>
                          <a:latin typeface="Century Gothic" panose="020B0502020202020204" pitchFamily="34" charset="0"/>
                        </a:rPr>
                        <a:t>Asia</a:t>
                      </a:r>
                    </a:p>
                  </a:txBody>
                  <a:tcPr marL="5207" marR="5207" marT="5207"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1" i="0" u="none" strike="noStrike">
                          <a:solidFill>
                            <a:srgbClr val="002060"/>
                          </a:solidFill>
                          <a:effectLst/>
                          <a:latin typeface="Century Gothic" panose="020B0502020202020204" pitchFamily="34" charset="0"/>
                        </a:rPr>
                        <a:t>Dólares</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1I_DXJ_*</a:t>
                      </a:r>
                    </a:p>
                  </a:txBody>
                  <a:tcPr marL="5207" marR="5207" marT="5207"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NIKKEI Index</a:t>
                      </a:r>
                    </a:p>
                  </a:txBody>
                  <a:tcPr marL="5207" marR="5207" marT="5207" marB="0" anchor="ctr">
                    <a:lnL>
                      <a:noFill/>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2,134</a:t>
                      </a:r>
                    </a:p>
                  </a:txBody>
                  <a:tcPr marL="5207" marR="5207" marT="5207"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1.6%</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15.2%</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-6.1%</a:t>
                      </a:r>
                    </a:p>
                  </a:txBody>
                  <a:tcPr marL="5207" marR="5207" marT="5207"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1" i="0" u="none" strike="noStrike">
                          <a:solidFill>
                            <a:srgbClr val="002060"/>
                          </a:solidFill>
                          <a:effectLst/>
                          <a:latin typeface="Century Gothic" panose="020B0502020202020204" pitchFamily="34" charset="0"/>
                        </a:rPr>
                        <a:t>-0.9%</a:t>
                      </a:r>
                    </a:p>
                  </a:txBody>
                  <a:tcPr marL="5207" marR="5207" marT="5207"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-12.3%</a:t>
                      </a:r>
                    </a:p>
                  </a:txBody>
                  <a:tcPr marL="5207" marR="5207" marT="5207"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1" i="0" u="none" strike="noStrike">
                          <a:solidFill>
                            <a:srgbClr val="002060"/>
                          </a:solidFill>
                          <a:effectLst/>
                          <a:latin typeface="Century Gothic" panose="020B0502020202020204" pitchFamily="34" charset="0"/>
                        </a:rPr>
                        <a:t>-1.9%</a:t>
                      </a:r>
                    </a:p>
                  </a:txBody>
                  <a:tcPr marL="5207" marR="5207" marT="5207"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1" i="0" u="none" strike="noStrike" dirty="0">
                          <a:solidFill>
                            <a:srgbClr val="002060"/>
                          </a:solidFill>
                          <a:effectLst/>
                          <a:latin typeface="Century Gothic" panose="020B0502020202020204" pitchFamily="34" charset="0"/>
                        </a:rPr>
                        <a:t>-1.9%</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extLst>
                  <a:ext uri="{0D108BD9-81ED-4DB2-BD59-A6C34878D82A}">
                    <a16:rowId xmlns:a16="http://schemas.microsoft.com/office/drawing/2014/main" val="1353135260"/>
                  </a:ext>
                </a:extLst>
              </a:tr>
              <a:tr h="118040">
                <a:tc rowSpan="2">
                  <a:txBody>
                    <a:bodyPr/>
                    <a:lstStyle/>
                    <a:p>
                      <a:pPr algn="ctr" fontAlgn="ctr"/>
                      <a:r>
                        <a:rPr lang="es-MX" sz="700" b="1" i="0" u="none" strike="noStrike">
                          <a:solidFill>
                            <a:srgbClr val="002060"/>
                          </a:solidFill>
                          <a:effectLst/>
                          <a:latin typeface="Century Gothic" panose="020B0502020202020204" pitchFamily="34" charset="0"/>
                        </a:rPr>
                        <a:t>Global</a:t>
                      </a:r>
                    </a:p>
                  </a:txBody>
                  <a:tcPr marL="5207" marR="5207" marT="5207"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1" i="0" u="none" strike="noStrike">
                          <a:solidFill>
                            <a:srgbClr val="002060"/>
                          </a:solidFill>
                          <a:effectLst/>
                          <a:latin typeface="Century Gothic" panose="020B0502020202020204" pitchFamily="34" charset="0"/>
                        </a:rPr>
                        <a:t>Dólares</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700" b="1" i="0" u="none" strike="noStrike">
                          <a:solidFill>
                            <a:srgbClr val="002060"/>
                          </a:solidFill>
                          <a:effectLst/>
                          <a:latin typeface="Century Gothic" panose="020B0502020202020204" pitchFamily="34" charset="0"/>
                        </a:rPr>
                        <a:t>1I_XMX_*</a:t>
                      </a:r>
                    </a:p>
                  </a:txBody>
                  <a:tcPr marL="5207" marR="5207" marT="5207"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Global Equity</a:t>
                      </a:r>
                    </a:p>
                  </a:txBody>
                  <a:tcPr marL="5207" marR="5207" marT="5207" marB="0" anchor="ctr">
                    <a:lnL>
                      <a:noFill/>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586</a:t>
                      </a:r>
                    </a:p>
                  </a:txBody>
                  <a:tcPr marL="5207" marR="5207" marT="5207"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0.5%</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rowSpan="2">
                  <a:txBody>
                    <a:bodyPr/>
                    <a:lstStyle/>
                    <a:p>
                      <a:pPr algn="ctr" fontAlgn="ctr"/>
                      <a:r>
                        <a:rPr lang="es-MX" sz="700" b="0" i="0" u="none" strike="noStrike">
                          <a:solidFill>
                            <a:srgbClr val="002060"/>
                          </a:solidFill>
                          <a:effectLst/>
                          <a:latin typeface="Century Gothic" panose="020B0502020202020204" pitchFamily="34" charset="0"/>
                        </a:rPr>
                        <a:t>4.8%</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-1.6%</a:t>
                      </a:r>
                    </a:p>
                  </a:txBody>
                  <a:tcPr marL="5207" marR="5207" marT="5207"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700" b="1" i="0" u="none" strike="noStrike">
                          <a:solidFill>
                            <a:srgbClr val="002060"/>
                          </a:solidFill>
                          <a:effectLst/>
                          <a:latin typeface="Century Gothic" panose="020B0502020202020204" pitchFamily="34" charset="0"/>
                        </a:rPr>
                        <a:t>-0.1%</a:t>
                      </a:r>
                    </a:p>
                  </a:txBody>
                  <a:tcPr marL="5207" marR="5207" marT="5207"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-8.4%</a:t>
                      </a:r>
                    </a:p>
                  </a:txBody>
                  <a:tcPr marL="5207" marR="5207" marT="5207"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700" b="1" i="0" u="none" strike="noStrike">
                          <a:solidFill>
                            <a:srgbClr val="002060"/>
                          </a:solidFill>
                          <a:effectLst/>
                          <a:latin typeface="Century Gothic" panose="020B0502020202020204" pitchFamily="34" charset="0"/>
                        </a:rPr>
                        <a:t>-0.4%</a:t>
                      </a:r>
                    </a:p>
                  </a:txBody>
                  <a:tcPr marL="5207" marR="5207" marT="5207"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rowSpan="2">
                  <a:txBody>
                    <a:bodyPr/>
                    <a:lstStyle/>
                    <a:p>
                      <a:pPr algn="ctr" fontAlgn="ctr"/>
                      <a:r>
                        <a:rPr lang="es-MX" sz="700" b="1" i="0" u="none" strike="noStrike">
                          <a:solidFill>
                            <a:srgbClr val="002060"/>
                          </a:solidFill>
                          <a:effectLst/>
                          <a:latin typeface="Century Gothic" panose="020B0502020202020204" pitchFamily="34" charset="0"/>
                        </a:rPr>
                        <a:t>-0.4%</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extLst>
                  <a:ext uri="{0D108BD9-81ED-4DB2-BD59-A6C34878D82A}">
                    <a16:rowId xmlns:a16="http://schemas.microsoft.com/office/drawing/2014/main" val="1664108647"/>
                  </a:ext>
                </a:extLst>
              </a:tr>
              <a:tr h="118040">
                <a:tc vMerge="1">
                  <a:txBody>
                    <a:bodyPr/>
                    <a:lstStyle/>
                    <a:p>
                      <a:endParaRPr lang="es-MX"/>
                    </a:p>
                  </a:txBody>
                  <a:tcPr/>
                </a:tc>
                <a:tc>
                  <a:txBody>
                    <a:bodyPr/>
                    <a:lstStyle/>
                    <a:p>
                      <a:pPr algn="ctr" fontAlgn="ctr"/>
                      <a:r>
                        <a:rPr lang="es-MX" sz="700" b="1" i="0" u="none" strike="noStrike">
                          <a:solidFill>
                            <a:srgbClr val="002060"/>
                          </a:solidFill>
                          <a:effectLst/>
                          <a:latin typeface="Century Gothic" panose="020B0502020202020204" pitchFamily="34" charset="0"/>
                        </a:rPr>
                        <a:t>Pesos/Dólares/Euros</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99_SCOTIAB_7-15</a:t>
                      </a:r>
                    </a:p>
                  </a:txBody>
                  <a:tcPr marL="5207" marR="5207" marT="5207" marB="0" anchor="ctr">
                    <a:lnL w="19050" cap="flat" cmpd="sng" algn="ctr">
                      <a:solidFill>
                        <a:srgbClr val="C00000"/>
                      </a:solidFill>
                      <a:prstDash val="solid"/>
                      <a:round/>
                      <a:headEnd type="none" w="med" len="med"/>
                      <a:tailEnd type="none" w="med" len="med"/>
                    </a:lnL>
                    <a:lnR>
                      <a:noFill/>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Fin.(EUA)/Europa</a:t>
                      </a:r>
                    </a:p>
                  </a:txBody>
                  <a:tcPr marL="5207" marR="5207" marT="5207" marB="0" anchor="ctr">
                    <a:lnL>
                      <a:noFill/>
                    </a:lnL>
                    <a:lnR>
                      <a:noFill/>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85</a:t>
                      </a:r>
                    </a:p>
                  </a:txBody>
                  <a:tcPr marL="5207" marR="5207" marT="5207" marB="0" anchor="ctr">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0.1%</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D9D9D9"/>
                    </a:solidFill>
                  </a:tcPr>
                </a:tc>
                <a:tc vMerge="1">
                  <a:txBody>
                    <a:bodyPr/>
                    <a:lstStyle/>
                    <a:p>
                      <a:endParaRPr lang="es-MX"/>
                    </a:p>
                  </a:txBody>
                  <a:tcPr/>
                </a:tc>
                <a:tc>
                  <a:txBody>
                    <a:bodyPr/>
                    <a:lstStyle/>
                    <a:p>
                      <a:pPr algn="ctr" fontAlgn="ctr"/>
                      <a:r>
                        <a:rPr lang="es-MX" sz="700" b="0" i="0" u="none" strike="noStrike">
                          <a:solidFill>
                            <a:srgbClr val="002060"/>
                          </a:solidFill>
                          <a:effectLst/>
                          <a:latin typeface="Century Gothic" panose="020B0502020202020204" pitchFamily="34" charset="0"/>
                        </a:rPr>
                        <a:t>-1.1%</a:t>
                      </a:r>
                    </a:p>
                  </a:txBody>
                  <a:tcPr marL="5207" marR="5207" marT="5207" marB="0" anchor="ctr">
                    <a:lnL w="19050" cap="flat" cmpd="sng" algn="ctr">
                      <a:solidFill>
                        <a:srgbClr val="C00000"/>
                      </a:solidFill>
                      <a:prstDash val="solid"/>
                      <a:round/>
                      <a:headEnd type="none" w="med" len="med"/>
                      <a:tailEnd type="none" w="med" len="med"/>
                    </a:lnL>
                    <a:lnR>
                      <a:noFill/>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1" i="0" u="none" strike="noStrike" dirty="0">
                          <a:solidFill>
                            <a:srgbClr val="002060"/>
                          </a:solidFill>
                          <a:effectLst/>
                          <a:latin typeface="Century Gothic" panose="020B0502020202020204" pitchFamily="34" charset="0"/>
                        </a:rPr>
                        <a:t>-</a:t>
                      </a:r>
                    </a:p>
                  </a:txBody>
                  <a:tcPr marL="5207" marR="5207" marT="5207" marB="0" anchor="ctr">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-1.1%</a:t>
                      </a:r>
                    </a:p>
                  </a:txBody>
                  <a:tcPr marL="5207" marR="5207" marT="5207" marB="0" anchor="ctr">
                    <a:lnL w="19050" cap="flat" cmpd="sng" algn="ctr">
                      <a:solidFill>
                        <a:srgbClr val="C00000"/>
                      </a:solidFill>
                      <a:prstDash val="solid"/>
                      <a:round/>
                      <a:headEnd type="none" w="med" len="med"/>
                      <a:tailEnd type="none" w="med" len="med"/>
                    </a:lnL>
                    <a:lnR>
                      <a:noFill/>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1" i="0" u="none" strike="noStrike" dirty="0">
                          <a:solidFill>
                            <a:srgbClr val="002060"/>
                          </a:solidFill>
                          <a:effectLst/>
                          <a:latin typeface="Century Gothic" panose="020B0502020202020204" pitchFamily="34" charset="0"/>
                        </a:rPr>
                        <a:t>-</a:t>
                      </a:r>
                    </a:p>
                  </a:txBody>
                  <a:tcPr marL="5207" marR="5207" marT="5207" marB="0" anchor="ctr">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D9D9D9"/>
                    </a:solidFill>
                  </a:tcPr>
                </a:tc>
                <a:tc vMerge="1">
                  <a:txBody>
                    <a:bodyPr/>
                    <a:lstStyle/>
                    <a:p>
                      <a:endParaRPr lang="es-MX"/>
                    </a:p>
                  </a:txBody>
                  <a:tcPr/>
                </a:tc>
                <a:extLst>
                  <a:ext uri="{0D108BD9-81ED-4DB2-BD59-A6C34878D82A}">
                    <a16:rowId xmlns:a16="http://schemas.microsoft.com/office/drawing/2014/main" val="2741352726"/>
                  </a:ext>
                </a:extLst>
              </a:tr>
              <a:tr h="123661">
                <a:tc>
                  <a:txBody>
                    <a:bodyPr/>
                    <a:lstStyle/>
                    <a:p>
                      <a:pPr algn="ctr" fontAlgn="b"/>
                      <a:r>
                        <a:rPr lang="es-MX" sz="700" b="1" i="0" u="none" strike="noStrike">
                          <a:solidFill>
                            <a:srgbClr val="002060"/>
                          </a:solidFill>
                          <a:effectLst/>
                          <a:latin typeface="Century Gothic" panose="020B0502020202020204" pitchFamily="34" charset="0"/>
                        </a:rPr>
                        <a:t>"Treasuries"</a:t>
                      </a:r>
                    </a:p>
                  </a:txBody>
                  <a:tcPr marL="5207" marR="5207" marT="5207" marB="0" anchor="b">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b"/>
                      <a:r>
                        <a:rPr lang="es-MX" sz="700" b="1" i="0" u="none" strike="noStrike">
                          <a:solidFill>
                            <a:srgbClr val="002060"/>
                          </a:solidFill>
                          <a:effectLst/>
                          <a:latin typeface="Century Gothic" panose="020B0502020202020204" pitchFamily="34" charset="0"/>
                        </a:rPr>
                        <a:t>Dólares</a:t>
                      </a:r>
                    </a:p>
                  </a:txBody>
                  <a:tcPr marL="5207" marR="5207" marT="5207"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1" i="0" u="none" strike="noStrike">
                          <a:solidFill>
                            <a:srgbClr val="002060"/>
                          </a:solidFill>
                          <a:effectLst/>
                          <a:latin typeface="Century Gothic" panose="020B0502020202020204" pitchFamily="34" charset="0"/>
                        </a:rPr>
                        <a:t>1I_SHV_*</a:t>
                      </a:r>
                    </a:p>
                  </a:txBody>
                  <a:tcPr marL="5207" marR="5207" marT="5207"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"Treasury" 3-6 meses</a:t>
                      </a:r>
                    </a:p>
                  </a:txBody>
                  <a:tcPr marL="5207" marR="5207" marT="5207" marB="0" anchor="ctr">
                    <a:lnL>
                      <a:noFill/>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2,309</a:t>
                      </a:r>
                    </a:p>
                  </a:txBody>
                  <a:tcPr marL="5207" marR="5207" marT="5207"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1.8%</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16.4%</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0" i="0" u="none" strike="noStrike" dirty="0">
                          <a:solidFill>
                            <a:srgbClr val="002060"/>
                          </a:solidFill>
                          <a:effectLst/>
                          <a:latin typeface="Century Gothic" panose="020B0502020202020204" pitchFamily="34" charset="0"/>
                        </a:rPr>
                        <a:t>-</a:t>
                      </a:r>
                    </a:p>
                  </a:txBody>
                  <a:tcPr marL="5207" marR="5207" marT="5207"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a:t>
                      </a:r>
                    </a:p>
                  </a:txBody>
                  <a:tcPr marL="5207" marR="5207" marT="5207"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-5.5%</a:t>
                      </a:r>
                    </a:p>
                  </a:txBody>
                  <a:tcPr marL="5207" marR="5207" marT="5207"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1" i="0" u="none" strike="noStrike">
                          <a:solidFill>
                            <a:srgbClr val="002060"/>
                          </a:solidFill>
                          <a:effectLst/>
                          <a:latin typeface="Century Gothic" panose="020B0502020202020204" pitchFamily="34" charset="0"/>
                        </a:rPr>
                        <a:t>-0.9%</a:t>
                      </a:r>
                    </a:p>
                  </a:txBody>
                  <a:tcPr marL="5207" marR="5207" marT="5207"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-0.9%</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extLst>
                  <a:ext uri="{0D108BD9-81ED-4DB2-BD59-A6C34878D82A}">
                    <a16:rowId xmlns:a16="http://schemas.microsoft.com/office/drawing/2014/main" val="167400579"/>
                  </a:ext>
                </a:extLst>
              </a:tr>
              <a:tr h="118040">
                <a:tc>
                  <a:txBody>
                    <a:bodyPr/>
                    <a:lstStyle/>
                    <a:p>
                      <a:pPr algn="l" fontAlgn="b"/>
                      <a:r>
                        <a:rPr lang="es-MX" sz="700" b="0" i="0" u="none" strike="noStrike">
                          <a:solidFill>
                            <a:srgbClr val="002060"/>
                          </a:solidFill>
                          <a:effectLst/>
                          <a:latin typeface="Century Gothic" panose="020B0502020202020204" pitchFamily="34" charset="0"/>
                        </a:rPr>
                        <a:t> </a:t>
                      </a:r>
                    </a:p>
                  </a:txBody>
                  <a:tcPr marL="5207" marR="5207" marT="5207" marB="0" anchor="b">
                    <a:lnL>
                      <a:noFill/>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l" fontAlgn="b"/>
                      <a:r>
                        <a:rPr lang="es-MX" sz="700" b="0" i="0" u="none" strike="noStrike">
                          <a:solidFill>
                            <a:srgbClr val="002060"/>
                          </a:solidFill>
                          <a:effectLst/>
                          <a:latin typeface="Century Gothic" panose="020B0502020202020204" pitchFamily="34" charset="0"/>
                        </a:rPr>
                        <a:t> </a:t>
                      </a:r>
                    </a:p>
                  </a:txBody>
                  <a:tcPr marL="5207" marR="5207" marT="5207" marB="0" anchor="b">
                    <a:lnL>
                      <a:noFill/>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l" fontAlgn="b"/>
                      <a:r>
                        <a:rPr lang="es-MX" sz="700" b="0" i="0" u="none" strike="noStrike">
                          <a:solidFill>
                            <a:srgbClr val="002060"/>
                          </a:solidFill>
                          <a:effectLst/>
                          <a:latin typeface="Century Gothic" panose="020B0502020202020204" pitchFamily="34" charset="0"/>
                        </a:rPr>
                        <a:t> </a:t>
                      </a:r>
                    </a:p>
                  </a:txBody>
                  <a:tcPr marL="5207" marR="5207" marT="5207" marB="0" anchor="b">
                    <a:lnL>
                      <a:noFill/>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l" fontAlgn="b"/>
                      <a:r>
                        <a:rPr lang="es-MX" sz="700" b="0" i="0" u="none" strike="noStrike">
                          <a:solidFill>
                            <a:srgbClr val="002060"/>
                          </a:solidFill>
                          <a:effectLst/>
                          <a:latin typeface="Century Gothic" panose="020B0502020202020204" pitchFamily="34" charset="0"/>
                        </a:rPr>
                        <a:t> </a:t>
                      </a:r>
                    </a:p>
                  </a:txBody>
                  <a:tcPr marL="5207" marR="5207" marT="5207" marB="0" anchor="b">
                    <a:lnL>
                      <a:noFill/>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r" fontAlgn="b"/>
                      <a:r>
                        <a:rPr lang="es-MX" sz="700" b="1" i="0" u="none" strike="noStrike">
                          <a:solidFill>
                            <a:srgbClr val="002060"/>
                          </a:solidFill>
                          <a:effectLst/>
                          <a:latin typeface="Century Gothic" panose="020B0502020202020204" pitchFamily="34" charset="0"/>
                        </a:rPr>
                        <a:t>14,050.6</a:t>
                      </a:r>
                    </a:p>
                  </a:txBody>
                  <a:tcPr marL="5207" marR="5207" marT="5207" marB="0" anchor="b">
                    <a:lnL>
                      <a:noFill/>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b"/>
                      <a:r>
                        <a:rPr lang="es-MX" sz="700" b="1" i="0" u="none" strike="noStrike">
                          <a:solidFill>
                            <a:srgbClr val="002060"/>
                          </a:solidFill>
                          <a:effectLst/>
                          <a:latin typeface="Century Gothic" panose="020B0502020202020204" pitchFamily="34" charset="0"/>
                        </a:rPr>
                        <a:t>10.9%</a:t>
                      </a:r>
                    </a:p>
                  </a:txBody>
                  <a:tcPr marL="5207" marR="5207" marT="5207" marB="0" anchor="b">
                    <a:lnL>
                      <a:noFill/>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b"/>
                      <a:r>
                        <a:rPr lang="es-MX" sz="700" b="1" i="0" u="none" strike="noStrike">
                          <a:solidFill>
                            <a:srgbClr val="002060"/>
                          </a:solidFill>
                          <a:effectLst/>
                          <a:latin typeface="Century Gothic" panose="020B0502020202020204" pitchFamily="34" charset="0"/>
                        </a:rPr>
                        <a:t>100.0%</a:t>
                      </a:r>
                    </a:p>
                  </a:txBody>
                  <a:tcPr marL="5207" marR="5207" marT="5207" marB="0" anchor="b">
                    <a:lnL>
                      <a:noFill/>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l" fontAlgn="b"/>
                      <a:r>
                        <a:rPr lang="es-MX" sz="700" b="0" i="0" u="none" strike="noStrike">
                          <a:solidFill>
                            <a:srgbClr val="002060"/>
                          </a:solidFill>
                          <a:effectLst/>
                          <a:latin typeface="Century Gothic" panose="020B0502020202020204" pitchFamily="34" charset="0"/>
                        </a:rPr>
                        <a:t> </a:t>
                      </a:r>
                    </a:p>
                  </a:txBody>
                  <a:tcPr marL="5207" marR="5207" marT="5207" marB="0" anchor="b">
                    <a:lnL>
                      <a:noFill/>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900" b="1" i="0" u="none" strike="noStrike" dirty="0">
                          <a:solidFill>
                            <a:srgbClr val="002060"/>
                          </a:solidFill>
                          <a:effectLst/>
                          <a:latin typeface="Century Gothic" panose="020B0502020202020204" pitchFamily="34" charset="0"/>
                        </a:rPr>
                        <a:t>-3.46%</a:t>
                      </a:r>
                    </a:p>
                  </a:txBody>
                  <a:tcPr marL="5207" marR="5207" marT="5207" marB="0" anchor="ctr">
                    <a:lnL>
                      <a:noFill/>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l" fontAlgn="b"/>
                      <a:r>
                        <a:rPr lang="es-MX" sz="700" b="0" i="0" u="none" strike="noStrike">
                          <a:solidFill>
                            <a:srgbClr val="002060"/>
                          </a:solidFill>
                          <a:effectLst/>
                          <a:latin typeface="Century Gothic" panose="020B0502020202020204" pitchFamily="34" charset="0"/>
                        </a:rPr>
                        <a:t> </a:t>
                      </a:r>
                    </a:p>
                  </a:txBody>
                  <a:tcPr marL="5207" marR="5207" marT="5207" marB="0" anchor="b">
                    <a:lnL>
                      <a:noFill/>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b"/>
                      <a:r>
                        <a:rPr lang="es-MX" sz="700" b="1" i="0" u="none" strike="noStrike">
                          <a:solidFill>
                            <a:srgbClr val="002060"/>
                          </a:solidFill>
                          <a:effectLst/>
                          <a:latin typeface="Century Gothic" panose="020B0502020202020204" pitchFamily="34" charset="0"/>
                        </a:rPr>
                        <a:t>-8.20%</a:t>
                      </a:r>
                    </a:p>
                  </a:txBody>
                  <a:tcPr marL="5207" marR="5207" marT="5207" marB="0" anchor="b">
                    <a:lnL>
                      <a:noFill/>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b"/>
                      <a:r>
                        <a:rPr lang="es-MX" sz="700" b="1" i="0" u="none" strike="noStrike" dirty="0">
                          <a:solidFill>
                            <a:srgbClr val="002060"/>
                          </a:solidFill>
                          <a:effectLst/>
                          <a:latin typeface="Century Gothic" panose="020B0502020202020204" pitchFamily="34" charset="0"/>
                        </a:rPr>
                        <a:t>-8.20%</a:t>
                      </a:r>
                    </a:p>
                  </a:txBody>
                  <a:tcPr marL="5207" marR="5207" marT="5207" marB="0" anchor="b">
                    <a:lnL>
                      <a:noFill/>
                    </a:lnL>
                    <a:lnR>
                      <a:noFill/>
                    </a:lnR>
                    <a:lnT w="19050" cap="flat" cmpd="sng" algn="ctr">
                      <a:solidFill>
                        <a:srgbClr val="C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3849668459"/>
                  </a:ext>
                </a:extLst>
              </a:tr>
              <a:tr h="112419">
                <a:tc>
                  <a:txBody>
                    <a:bodyPr/>
                    <a:lstStyle/>
                    <a:p>
                      <a:pPr algn="l" fontAlgn="b"/>
                      <a:r>
                        <a:rPr lang="es-MX" sz="700" b="0" i="0" u="none" strike="noStrike">
                          <a:solidFill>
                            <a:srgbClr val="002060"/>
                          </a:solidFill>
                          <a:effectLst/>
                          <a:latin typeface="Century Gothic" panose="020B0502020202020204" pitchFamily="34" charset="0"/>
                        </a:rPr>
                        <a:t> </a:t>
                      </a:r>
                    </a:p>
                  </a:txBody>
                  <a:tcPr marL="5207" marR="5207" marT="5207" marB="0" anchor="b">
                    <a:lnL>
                      <a:noFill/>
                    </a:lnL>
                    <a:lnR>
                      <a:noFill/>
                    </a:lnR>
                    <a:lnT>
                      <a:noFill/>
                    </a:lnT>
                    <a:lnB>
                      <a:noFill/>
                    </a:lnB>
                    <a:solidFill>
                      <a:srgbClr val="FFFFFF"/>
                    </a:solidFill>
                  </a:tcPr>
                </a:tc>
                <a:tc>
                  <a:txBody>
                    <a:bodyPr/>
                    <a:lstStyle/>
                    <a:p>
                      <a:pPr algn="l" fontAlgn="b"/>
                      <a:r>
                        <a:rPr lang="es-MX" sz="700" b="0" i="0" u="none" strike="noStrike">
                          <a:solidFill>
                            <a:srgbClr val="002060"/>
                          </a:solidFill>
                          <a:effectLst/>
                          <a:latin typeface="Century Gothic" panose="020B0502020202020204" pitchFamily="34" charset="0"/>
                        </a:rPr>
                        <a:t> </a:t>
                      </a:r>
                    </a:p>
                  </a:txBody>
                  <a:tcPr marL="5207" marR="5207" marT="5207" marB="0" anchor="b">
                    <a:lnL>
                      <a:noFill/>
                    </a:lnL>
                    <a:lnR>
                      <a:noFill/>
                    </a:lnR>
                    <a:lnT>
                      <a:noFill/>
                    </a:lnT>
                    <a:lnB>
                      <a:noFill/>
                    </a:lnB>
                    <a:solidFill>
                      <a:srgbClr val="FFFFFF"/>
                    </a:solidFill>
                  </a:tcPr>
                </a:tc>
                <a:tc>
                  <a:txBody>
                    <a:bodyPr/>
                    <a:lstStyle/>
                    <a:p>
                      <a:pPr algn="l" fontAlgn="b"/>
                      <a:r>
                        <a:rPr lang="es-MX" sz="700" b="0" i="0" u="none" strike="noStrike">
                          <a:solidFill>
                            <a:srgbClr val="002060"/>
                          </a:solidFill>
                          <a:effectLst/>
                          <a:latin typeface="Century Gothic" panose="020B0502020202020204" pitchFamily="34" charset="0"/>
                        </a:rPr>
                        <a:t> </a:t>
                      </a:r>
                    </a:p>
                  </a:txBody>
                  <a:tcPr marL="5207" marR="5207" marT="5207" marB="0" anchor="b">
                    <a:lnL>
                      <a:noFill/>
                    </a:lnL>
                    <a:lnR>
                      <a:noFill/>
                    </a:lnR>
                    <a:lnT>
                      <a:noFill/>
                    </a:lnT>
                    <a:lnB>
                      <a:noFill/>
                    </a:lnB>
                    <a:solidFill>
                      <a:srgbClr val="FFFFFF"/>
                    </a:solidFill>
                  </a:tcPr>
                </a:tc>
                <a:tc>
                  <a:txBody>
                    <a:bodyPr/>
                    <a:lstStyle/>
                    <a:p>
                      <a:pPr algn="l" fontAlgn="b"/>
                      <a:r>
                        <a:rPr lang="es-MX" sz="700" b="0" i="0" u="none" strike="noStrike">
                          <a:solidFill>
                            <a:srgbClr val="002060"/>
                          </a:solidFill>
                          <a:effectLst/>
                          <a:latin typeface="Century Gothic" panose="020B0502020202020204" pitchFamily="34" charset="0"/>
                        </a:rPr>
                        <a:t> </a:t>
                      </a:r>
                    </a:p>
                  </a:txBody>
                  <a:tcPr marL="5207" marR="5207" marT="5207" marB="0" anchor="b">
                    <a:lnL>
                      <a:noFill/>
                    </a:lnL>
                    <a:lnR>
                      <a:noFill/>
                    </a:lnR>
                    <a:lnT>
                      <a:noFill/>
                    </a:lnT>
                    <a:lnB>
                      <a:noFill/>
                    </a:lnB>
                    <a:solidFill>
                      <a:srgbClr val="FFFFFF"/>
                    </a:solidFill>
                  </a:tcPr>
                </a:tc>
                <a:tc>
                  <a:txBody>
                    <a:bodyPr/>
                    <a:lstStyle/>
                    <a:p>
                      <a:pPr algn="l" fontAlgn="b"/>
                      <a:r>
                        <a:rPr lang="es-MX" sz="700" b="0" i="0" u="none" strike="noStrike">
                          <a:solidFill>
                            <a:srgbClr val="002060"/>
                          </a:solidFill>
                          <a:effectLst/>
                          <a:latin typeface="Century Gothic" panose="020B0502020202020204" pitchFamily="34" charset="0"/>
                        </a:rPr>
                        <a:t> </a:t>
                      </a:r>
                    </a:p>
                  </a:txBody>
                  <a:tcPr marL="5207" marR="5207" marT="5207" marB="0" anchor="b">
                    <a:lnL>
                      <a:noFill/>
                    </a:lnL>
                    <a:lnR>
                      <a:noFill/>
                    </a:lnR>
                    <a:lnT>
                      <a:noFill/>
                    </a:lnT>
                    <a:lnB>
                      <a:noFill/>
                    </a:lnB>
                    <a:solidFill>
                      <a:srgbClr val="FFFFFF"/>
                    </a:solidFill>
                  </a:tcPr>
                </a:tc>
                <a:tc>
                  <a:txBody>
                    <a:bodyPr/>
                    <a:lstStyle/>
                    <a:p>
                      <a:pPr algn="ctr" fontAlgn="b"/>
                      <a:r>
                        <a:rPr lang="es-MX" sz="700" b="1" i="0" u="none" strike="noStrike">
                          <a:solidFill>
                            <a:srgbClr val="002060"/>
                          </a:solidFill>
                          <a:effectLst/>
                          <a:latin typeface="Century Gothic" panose="020B0502020202020204" pitchFamily="34" charset="0"/>
                        </a:rPr>
                        <a:t> </a:t>
                      </a:r>
                    </a:p>
                  </a:txBody>
                  <a:tcPr marL="5207" marR="5207" marT="5207" marB="0" anchor="b">
                    <a:lnL>
                      <a:noFill/>
                    </a:lnL>
                    <a:lnR>
                      <a:noFill/>
                    </a:lnR>
                    <a:lnT>
                      <a:noFill/>
                    </a:lnT>
                    <a:lnB>
                      <a:noFill/>
                    </a:lnB>
                    <a:solidFill>
                      <a:srgbClr val="FFFFFF"/>
                    </a:solidFill>
                  </a:tcPr>
                </a:tc>
                <a:tc>
                  <a:txBody>
                    <a:bodyPr/>
                    <a:lstStyle/>
                    <a:p>
                      <a:pPr algn="l" fontAlgn="b"/>
                      <a:r>
                        <a:rPr lang="es-MX" sz="700" b="0" i="0" u="none" strike="noStrike">
                          <a:solidFill>
                            <a:srgbClr val="002060"/>
                          </a:solidFill>
                          <a:effectLst/>
                          <a:latin typeface="Century Gothic" panose="020B0502020202020204" pitchFamily="34" charset="0"/>
                        </a:rPr>
                        <a:t> </a:t>
                      </a:r>
                    </a:p>
                  </a:txBody>
                  <a:tcPr marL="5207" marR="5207" marT="5207" marB="0" anchor="b">
                    <a:lnL>
                      <a:noFill/>
                    </a:lnL>
                    <a:lnR>
                      <a:noFill/>
                    </a:lnR>
                    <a:lnT>
                      <a:noFill/>
                    </a:lnT>
                    <a:lnB>
                      <a:noFill/>
                    </a:lnB>
                    <a:solidFill>
                      <a:srgbClr val="FFFFFF"/>
                    </a:solidFill>
                  </a:tcPr>
                </a:tc>
                <a:tc>
                  <a:txBody>
                    <a:bodyPr/>
                    <a:lstStyle/>
                    <a:p>
                      <a:pPr algn="l" fontAlgn="b"/>
                      <a:r>
                        <a:rPr lang="es-MX" sz="700" b="0" i="0" u="none" strike="noStrike">
                          <a:solidFill>
                            <a:srgbClr val="002060"/>
                          </a:solidFill>
                          <a:effectLst/>
                          <a:latin typeface="Century Gothic" panose="020B0502020202020204" pitchFamily="34" charset="0"/>
                        </a:rPr>
                        <a:t> </a:t>
                      </a:r>
                    </a:p>
                  </a:txBody>
                  <a:tcPr marL="5207" marR="5207" marT="5207" marB="0" anchor="b">
                    <a:lnL>
                      <a:noFill/>
                    </a:lnL>
                    <a:lnR>
                      <a:noFill/>
                    </a:lnR>
                    <a:lnT>
                      <a:noFill/>
                    </a:lnT>
                    <a:lnB>
                      <a:noFill/>
                    </a:lnB>
                    <a:solidFill>
                      <a:srgbClr val="FFFFFF"/>
                    </a:solidFill>
                  </a:tcPr>
                </a:tc>
                <a:tc>
                  <a:txBody>
                    <a:bodyPr/>
                    <a:lstStyle/>
                    <a:p>
                      <a:pPr algn="ctr" fontAlgn="ctr"/>
                      <a:r>
                        <a:rPr lang="es-MX" sz="700" b="1" i="0" u="none" strike="noStrike">
                          <a:solidFill>
                            <a:srgbClr val="002060"/>
                          </a:solidFill>
                          <a:effectLst/>
                          <a:latin typeface="Century Gothic" panose="020B0502020202020204" pitchFamily="34" charset="0"/>
                        </a:rPr>
                        <a:t> </a:t>
                      </a:r>
                    </a:p>
                  </a:txBody>
                  <a:tcPr marL="5207" marR="5207" marT="5207" marB="0" anchor="ctr">
                    <a:lnL>
                      <a:noFill/>
                    </a:lnL>
                    <a:lnR>
                      <a:noFill/>
                    </a:lnR>
                    <a:lnT>
                      <a:noFill/>
                    </a:lnT>
                    <a:lnB>
                      <a:noFill/>
                    </a:lnB>
                    <a:solidFill>
                      <a:srgbClr val="FFFFFF"/>
                    </a:solidFill>
                  </a:tcPr>
                </a:tc>
                <a:tc>
                  <a:txBody>
                    <a:bodyPr/>
                    <a:lstStyle/>
                    <a:p>
                      <a:pPr algn="l" fontAlgn="b"/>
                      <a:r>
                        <a:rPr lang="es-MX" sz="700" b="0" i="0" u="none" strike="noStrike">
                          <a:solidFill>
                            <a:srgbClr val="002060"/>
                          </a:solidFill>
                          <a:effectLst/>
                          <a:latin typeface="Century Gothic" panose="020B0502020202020204" pitchFamily="34" charset="0"/>
                        </a:rPr>
                        <a:t> </a:t>
                      </a:r>
                    </a:p>
                  </a:txBody>
                  <a:tcPr marL="5207" marR="5207" marT="5207" marB="0" anchor="b">
                    <a:lnL>
                      <a:noFill/>
                    </a:lnL>
                    <a:lnR>
                      <a:noFill/>
                    </a:lnR>
                    <a:lnT>
                      <a:noFill/>
                    </a:lnT>
                    <a:lnB>
                      <a:noFill/>
                    </a:lnB>
                    <a:solidFill>
                      <a:srgbClr val="FFFFFF"/>
                    </a:solidFill>
                  </a:tcPr>
                </a:tc>
                <a:tc>
                  <a:txBody>
                    <a:bodyPr/>
                    <a:lstStyle/>
                    <a:p>
                      <a:pPr algn="ctr" fontAlgn="b"/>
                      <a:r>
                        <a:rPr lang="es-MX" sz="700" b="1" i="0" u="none" strike="noStrike">
                          <a:solidFill>
                            <a:srgbClr val="002060"/>
                          </a:solidFill>
                          <a:effectLst/>
                          <a:latin typeface="Century Gothic" panose="020B0502020202020204" pitchFamily="34" charset="0"/>
                        </a:rPr>
                        <a:t> </a:t>
                      </a:r>
                    </a:p>
                  </a:txBody>
                  <a:tcPr marL="5207" marR="5207" marT="5207" marB="0" anchor="b">
                    <a:lnL>
                      <a:noFill/>
                    </a:lnL>
                    <a:lnR>
                      <a:noFill/>
                    </a:lnR>
                    <a:lnT>
                      <a:noFill/>
                    </a:lnT>
                    <a:lnB>
                      <a:noFill/>
                    </a:lnB>
                    <a:solidFill>
                      <a:srgbClr val="FFFFFF"/>
                    </a:solidFill>
                  </a:tcPr>
                </a:tc>
                <a:tc>
                  <a:txBody>
                    <a:bodyPr/>
                    <a:lstStyle/>
                    <a:p>
                      <a:pPr algn="ctr" fontAlgn="b"/>
                      <a:r>
                        <a:rPr lang="es-MX" sz="700" b="1" i="0" u="none" strike="noStrike">
                          <a:solidFill>
                            <a:srgbClr val="002060"/>
                          </a:solidFill>
                          <a:effectLst/>
                          <a:latin typeface="Century Gothic" panose="020B0502020202020204" pitchFamily="34" charset="0"/>
                        </a:rPr>
                        <a:t> </a:t>
                      </a:r>
                    </a:p>
                  </a:txBody>
                  <a:tcPr marL="5207" marR="5207" marT="5207" marB="0" anchor="b">
                    <a:lnL>
                      <a:noFill/>
                    </a:lnL>
                    <a:lnR>
                      <a:noFill/>
                    </a:lnR>
                    <a:lnT>
                      <a:noFill/>
                    </a:lnT>
                    <a:lnB>
                      <a:noFill/>
                    </a:lnB>
                    <a:solidFill>
                      <a:srgbClr val="FFFFFF"/>
                    </a:solidFill>
                  </a:tcPr>
                </a:tc>
                <a:extLst>
                  <a:ext uri="{0D108BD9-81ED-4DB2-BD59-A6C34878D82A}">
                    <a16:rowId xmlns:a16="http://schemas.microsoft.com/office/drawing/2014/main" val="1316930428"/>
                  </a:ext>
                </a:extLst>
              </a:tr>
              <a:tr h="118040">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a:noFill/>
                    </a:lnL>
                    <a:lnR>
                      <a:noFill/>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a:noFill/>
                    </a:lnL>
                    <a:lnR>
                      <a:noFill/>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a:noFill/>
                    </a:lnL>
                    <a:lnR>
                      <a:noFill/>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a:noFill/>
                    </a:lnL>
                    <a:lnR>
                      <a:noFill/>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a:noFill/>
                    </a:lnL>
                    <a:lnR>
                      <a:noFill/>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a:noFill/>
                    </a:lnL>
                    <a:lnR>
                      <a:noFill/>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a:noFill/>
                    </a:lnL>
                    <a:lnR>
                      <a:noFill/>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a:noFill/>
                    </a:lnL>
                    <a:lnR>
                      <a:noFill/>
                    </a:lnR>
                    <a:lnT>
                      <a:noFill/>
                    </a:lnT>
                    <a:lnB>
                      <a:noFill/>
                    </a:lnB>
                    <a:solidFill>
                      <a:srgbClr val="FFFFFF"/>
                    </a:solidFill>
                  </a:tcPr>
                </a:tc>
                <a:tc>
                  <a:txBody>
                    <a:bodyPr/>
                    <a:lstStyle/>
                    <a:p>
                      <a:pPr algn="ctr" fontAlgn="b"/>
                      <a:r>
                        <a:rPr lang="es-MX" sz="700" b="1" i="0" u="none" strike="noStrike">
                          <a:solidFill>
                            <a:srgbClr val="000000"/>
                          </a:solidFill>
                          <a:effectLst/>
                          <a:latin typeface="Calibri" panose="020F0502020204030204" pitchFamily="34" charset="0"/>
                        </a:rPr>
                        <a:t>Rend.</a:t>
                      </a:r>
                    </a:p>
                  </a:txBody>
                  <a:tcPr marL="5207" marR="5207" marT="5207" marB="0" anchor="b">
                    <a:lnL>
                      <a:noFill/>
                    </a:lnL>
                    <a:lnR>
                      <a:noFill/>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a:noFill/>
                    </a:lnL>
                    <a:lnR>
                      <a:noFill/>
                    </a:lnR>
                    <a:lnT>
                      <a:noFill/>
                    </a:lnT>
                    <a:lnB>
                      <a:noFill/>
                    </a:lnB>
                    <a:solidFill>
                      <a:srgbClr val="FFFFFF"/>
                    </a:solidFill>
                  </a:tcPr>
                </a:tc>
                <a:tc>
                  <a:txBody>
                    <a:bodyPr/>
                    <a:lstStyle/>
                    <a:p>
                      <a:pPr algn="ctr" fontAlgn="b"/>
                      <a:r>
                        <a:rPr lang="es-MX" sz="700" b="1" i="0" u="none" strike="noStrike">
                          <a:solidFill>
                            <a:srgbClr val="000000"/>
                          </a:solidFill>
                          <a:effectLst/>
                          <a:latin typeface="Calibri" panose="020F0502020204030204" pitchFamily="34" charset="0"/>
                        </a:rPr>
                        <a:t>Rend.</a:t>
                      </a:r>
                    </a:p>
                  </a:txBody>
                  <a:tcPr marL="5207" marR="5207" marT="5207" marB="0" anchor="b">
                    <a:lnL>
                      <a:noFill/>
                    </a:lnL>
                    <a:lnR>
                      <a:noFill/>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l" fontAlgn="b"/>
                      <a:r>
                        <a:rPr lang="es-MX" sz="700" b="0" i="0" u="none" strike="noStrike" dirty="0">
                          <a:solidFill>
                            <a:srgbClr val="000000"/>
                          </a:solidFill>
                          <a:effectLst/>
                          <a:latin typeface="Calibri" panose="020F0502020204030204" pitchFamily="34" charset="0"/>
                        </a:rPr>
                        <a:t> </a:t>
                      </a:r>
                    </a:p>
                  </a:txBody>
                  <a:tcPr marL="5207" marR="5207" marT="5207" marB="0" anchor="b">
                    <a:lnL>
                      <a:noFill/>
                    </a:lnL>
                    <a:lnR>
                      <a:noFill/>
                    </a:lnR>
                    <a:lnT>
                      <a:noFill/>
                    </a:lnT>
                    <a:lnB>
                      <a:noFill/>
                    </a:lnB>
                    <a:solidFill>
                      <a:srgbClr val="FFFFFF"/>
                    </a:solidFill>
                  </a:tcPr>
                </a:tc>
                <a:extLst>
                  <a:ext uri="{0D108BD9-81ED-4DB2-BD59-A6C34878D82A}">
                    <a16:rowId xmlns:a16="http://schemas.microsoft.com/office/drawing/2014/main" val="2372974327"/>
                  </a:ext>
                </a:extLst>
              </a:tr>
              <a:tr h="118040">
                <a:tc rowSpan="3">
                  <a:txBody>
                    <a:bodyPr/>
                    <a:lstStyle/>
                    <a:p>
                      <a:pPr algn="ctr" fontAlgn="ctr"/>
                      <a:r>
                        <a:rPr lang="es-MX" sz="700" b="1" i="0" u="none" strike="noStrike">
                          <a:solidFill>
                            <a:srgbClr val="002060"/>
                          </a:solidFill>
                          <a:effectLst/>
                          <a:latin typeface="Century Gothic" panose="020B0502020202020204" pitchFamily="34" charset="0"/>
                        </a:rPr>
                        <a:t>Estados Unidos</a:t>
                      </a:r>
                    </a:p>
                  </a:txBody>
                  <a:tcPr marL="5207" marR="5207" marT="5207" marB="0" anchor="ctr">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700" b="1" i="0" u="none" strike="noStrike">
                          <a:solidFill>
                            <a:srgbClr val="002060"/>
                          </a:solidFill>
                          <a:effectLst/>
                          <a:latin typeface="Century Gothic" panose="020B0502020202020204" pitchFamily="34" charset="0"/>
                        </a:rPr>
                        <a:t>SXP Index</a:t>
                      </a:r>
                    </a:p>
                  </a:txBody>
                  <a:tcPr marL="5207" marR="5207" marT="5207"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D9D9D9"/>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5207" marR="5207" marT="5207" marB="0" anchor="ctr">
                    <a:lnL>
                      <a:noFill/>
                    </a:lnL>
                    <a:lnR>
                      <a:noFill/>
                    </a:lnR>
                    <a:lnT>
                      <a:noFill/>
                    </a:lnT>
                    <a:lnB>
                      <a:noFill/>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5207" marR="5207" marT="5207" marB="0" anchor="ctr">
                    <a:lnL>
                      <a:noFill/>
                    </a:lnL>
                    <a:lnR>
                      <a:noFill/>
                    </a:lnR>
                    <a:lnT>
                      <a:noFill/>
                    </a:lnT>
                    <a:lnB>
                      <a:noFill/>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5207" marR="5207" marT="5207" marB="0" anchor="ctr">
                    <a:lnL>
                      <a:noFill/>
                    </a:lnL>
                    <a:lnR>
                      <a:noFill/>
                    </a:lnR>
                    <a:lnT>
                      <a:noFill/>
                    </a:lnT>
                    <a:lnB>
                      <a:noFill/>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700" b="0" i="0" u="none" strike="noStrike">
                          <a:solidFill>
                            <a:srgbClr val="002060"/>
                          </a:solidFill>
                          <a:effectLst/>
                          <a:latin typeface="Century Gothic" panose="020B0502020202020204" pitchFamily="34" charset="0"/>
                        </a:rPr>
                        <a:t>-2.6%</a:t>
                      </a:r>
                    </a:p>
                  </a:txBody>
                  <a:tcPr marL="5207" marR="5207" marT="5207"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D9D9D9"/>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700" b="0" i="0" u="none" strike="noStrike">
                          <a:solidFill>
                            <a:srgbClr val="002060"/>
                          </a:solidFill>
                          <a:effectLst/>
                          <a:latin typeface="Century Gothic" panose="020B0502020202020204" pitchFamily="34" charset="0"/>
                        </a:rPr>
                        <a:t>-9.3%</a:t>
                      </a:r>
                    </a:p>
                  </a:txBody>
                  <a:tcPr marL="5207" marR="5207" marT="5207"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D9D9D9"/>
                    </a:solidFill>
                  </a:tcPr>
                </a:tc>
                <a:tc>
                  <a:txBody>
                    <a:bodyPr/>
                    <a:lstStyle/>
                    <a:p>
                      <a:pPr algn="ctr" fontAlgn="b"/>
                      <a:r>
                        <a:rPr lang="es-MX" sz="700" b="0" i="0" u="none" strike="noStrike" dirty="0">
                          <a:solidFill>
                            <a:srgbClr val="000000"/>
                          </a:solidFill>
                          <a:effectLst/>
                          <a:latin typeface="Century Gothic" panose="020B0502020202020204" pitchFamily="34" charset="0"/>
                        </a:rPr>
                        <a:t> </a:t>
                      </a:r>
                    </a:p>
                  </a:txBody>
                  <a:tcPr marL="5207" marR="5207" marT="5207"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val="3325607382"/>
                  </a:ext>
                </a:extLst>
              </a:tr>
              <a:tr h="112419">
                <a:tc vMerge="1">
                  <a:txBody>
                    <a:bodyPr/>
                    <a:lstStyle/>
                    <a:p>
                      <a:endParaRPr lang="es-MX"/>
                    </a:p>
                  </a:txBody>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700" b="1" i="0" u="none" strike="noStrike">
                          <a:solidFill>
                            <a:srgbClr val="002060"/>
                          </a:solidFill>
                          <a:effectLst/>
                          <a:latin typeface="Century Gothic" panose="020B0502020202020204" pitchFamily="34" charset="0"/>
                        </a:rPr>
                        <a:t>Nasdaq Index</a:t>
                      </a:r>
                    </a:p>
                  </a:txBody>
                  <a:tcPr marL="5207" marR="5207" marT="5207"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5207" marR="5207" marT="5207" marB="0" anchor="ctr">
                    <a:lnL>
                      <a:noFill/>
                    </a:lnL>
                    <a:lnR>
                      <a:noFill/>
                    </a:lnR>
                    <a:lnT>
                      <a:noFill/>
                    </a:lnT>
                    <a:lnB>
                      <a:noFill/>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5207" marR="5207" marT="5207" marB="0" anchor="ctr">
                    <a:lnL>
                      <a:noFill/>
                    </a:lnL>
                    <a:lnR>
                      <a:noFill/>
                    </a:lnR>
                    <a:lnT>
                      <a:noFill/>
                    </a:lnT>
                    <a:lnB>
                      <a:noFill/>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5207" marR="5207" marT="5207" marB="0" anchor="ctr">
                    <a:lnL>
                      <a:noFill/>
                    </a:lnL>
                    <a:lnR>
                      <a:noFill/>
                    </a:lnR>
                    <a:lnT>
                      <a:noFill/>
                    </a:lnT>
                    <a:lnB>
                      <a:noFill/>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700" b="0" i="0" u="none" strike="noStrike">
                          <a:solidFill>
                            <a:srgbClr val="002060"/>
                          </a:solidFill>
                          <a:effectLst/>
                          <a:latin typeface="Century Gothic" panose="020B0502020202020204" pitchFamily="34" charset="0"/>
                        </a:rPr>
                        <a:t>0.7%</a:t>
                      </a:r>
                    </a:p>
                  </a:txBody>
                  <a:tcPr marL="5207" marR="5207" marT="5207"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700" b="0" i="0" u="none" strike="noStrike">
                          <a:solidFill>
                            <a:srgbClr val="002060"/>
                          </a:solidFill>
                          <a:effectLst/>
                          <a:latin typeface="Century Gothic" panose="020B0502020202020204" pitchFamily="34" charset="0"/>
                        </a:rPr>
                        <a:t>-6.3%</a:t>
                      </a:r>
                    </a:p>
                  </a:txBody>
                  <a:tcPr marL="5207" marR="5207" marT="5207"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700" b="0" i="0" u="none" strike="noStrike">
                          <a:solidFill>
                            <a:srgbClr val="000000"/>
                          </a:solidFill>
                          <a:effectLst/>
                          <a:latin typeface="Century Gothic" panose="020B0502020202020204" pitchFamily="34" charset="0"/>
                        </a:rPr>
                        <a:t> </a:t>
                      </a:r>
                    </a:p>
                  </a:txBody>
                  <a:tcPr marL="5207" marR="5207" marT="5207"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val="3141213851"/>
                  </a:ext>
                </a:extLst>
              </a:tr>
              <a:tr h="118040">
                <a:tc vMerge="1">
                  <a:txBody>
                    <a:bodyPr/>
                    <a:lstStyle/>
                    <a:p>
                      <a:endParaRPr lang="es-MX"/>
                    </a:p>
                  </a:txBody>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700" b="1" i="0" u="none" strike="noStrike">
                          <a:solidFill>
                            <a:srgbClr val="002060"/>
                          </a:solidFill>
                          <a:effectLst/>
                          <a:latin typeface="Century Gothic" panose="020B0502020202020204" pitchFamily="34" charset="0"/>
                        </a:rPr>
                        <a:t>Dow Jones</a:t>
                      </a:r>
                    </a:p>
                  </a:txBody>
                  <a:tcPr marL="5207" marR="5207" marT="5207"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5207" marR="5207" marT="5207" marB="0" anchor="ctr">
                    <a:lnL>
                      <a:noFill/>
                    </a:lnL>
                    <a:lnR>
                      <a:noFill/>
                    </a:lnR>
                    <a:lnT>
                      <a:noFill/>
                    </a:lnT>
                    <a:lnB>
                      <a:noFill/>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5207" marR="5207" marT="5207" marB="0" anchor="ctr">
                    <a:lnL>
                      <a:noFill/>
                    </a:lnL>
                    <a:lnR>
                      <a:noFill/>
                    </a:lnR>
                    <a:lnT>
                      <a:noFill/>
                    </a:lnT>
                    <a:lnB>
                      <a:noFill/>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5207" marR="5207" marT="5207" marB="0" anchor="ctr">
                    <a:lnL>
                      <a:noFill/>
                    </a:lnL>
                    <a:lnR>
                      <a:noFill/>
                    </a:lnR>
                    <a:lnT>
                      <a:noFill/>
                    </a:lnT>
                    <a:lnB>
                      <a:noFill/>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700" b="0" i="0" u="none" strike="noStrike">
                          <a:solidFill>
                            <a:srgbClr val="002060"/>
                          </a:solidFill>
                          <a:effectLst/>
                          <a:latin typeface="Century Gothic" panose="020B0502020202020204" pitchFamily="34" charset="0"/>
                        </a:rPr>
                        <a:t>-3.5%</a:t>
                      </a:r>
                    </a:p>
                  </a:txBody>
                  <a:tcPr marL="5207" marR="5207" marT="5207"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700" b="0" i="0" u="none" strike="noStrike">
                          <a:solidFill>
                            <a:srgbClr val="002060"/>
                          </a:solidFill>
                          <a:effectLst/>
                          <a:latin typeface="Century Gothic" panose="020B0502020202020204" pitchFamily="34" charset="0"/>
                        </a:rPr>
                        <a:t>-10.2%</a:t>
                      </a:r>
                    </a:p>
                  </a:txBody>
                  <a:tcPr marL="5207" marR="5207" marT="5207"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b"/>
                      <a:r>
                        <a:rPr lang="es-MX" sz="700" b="0" i="0" u="none" strike="noStrike" dirty="0">
                          <a:solidFill>
                            <a:srgbClr val="000000"/>
                          </a:solidFill>
                          <a:effectLst/>
                          <a:latin typeface="Century Gothic" panose="020B0502020202020204" pitchFamily="34" charset="0"/>
                        </a:rPr>
                        <a:t> </a:t>
                      </a:r>
                    </a:p>
                  </a:txBody>
                  <a:tcPr marL="5207" marR="5207" marT="5207"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val="2403158682"/>
                  </a:ext>
                </a:extLst>
              </a:tr>
              <a:tr h="123661">
                <a:tc>
                  <a:txBody>
                    <a:bodyPr/>
                    <a:lstStyle/>
                    <a:p>
                      <a:pPr algn="ctr" fontAlgn="ctr"/>
                      <a:r>
                        <a:rPr lang="es-MX" sz="700" b="1" i="0" u="none" strike="noStrike">
                          <a:solidFill>
                            <a:srgbClr val="002060"/>
                          </a:solidFill>
                          <a:effectLst/>
                          <a:latin typeface="Century Gothic" panose="020B0502020202020204" pitchFamily="34" charset="0"/>
                        </a:rPr>
                        <a:t>México</a:t>
                      </a:r>
                    </a:p>
                  </a:txBody>
                  <a:tcPr marL="5207" marR="5207" marT="5207"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700" b="1" i="0" u="none" strike="noStrike">
                          <a:solidFill>
                            <a:srgbClr val="002060"/>
                          </a:solidFill>
                          <a:effectLst/>
                          <a:latin typeface="Century Gothic" panose="020B0502020202020204" pitchFamily="34" charset="0"/>
                        </a:rPr>
                        <a:t>Mexbol Index</a:t>
                      </a:r>
                    </a:p>
                  </a:txBody>
                  <a:tcPr marL="5207" marR="5207" marT="5207"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l" fontAlgn="b"/>
                      <a:r>
                        <a:rPr lang="es-MX" sz="700" b="0" i="0" u="none" strike="noStrike" dirty="0">
                          <a:solidFill>
                            <a:srgbClr val="000000"/>
                          </a:solidFill>
                          <a:effectLst/>
                          <a:latin typeface="Calibri" panose="020F0502020204030204" pitchFamily="34" charset="0"/>
                        </a:rPr>
                        <a:t> </a:t>
                      </a:r>
                    </a:p>
                  </a:txBody>
                  <a:tcPr marL="5207" marR="5207" marT="5207"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a:noFill/>
                    </a:lnL>
                    <a:lnR>
                      <a:noFill/>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a:noFill/>
                    </a:lnL>
                    <a:lnR>
                      <a:noFill/>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a:noFill/>
                    </a:lnL>
                    <a:lnR>
                      <a:noFill/>
                    </a:lnR>
                    <a:lnT>
                      <a:noFill/>
                    </a:lnT>
                    <a:lnB>
                      <a:noFill/>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700" b="0" i="0" u="none" strike="noStrike" dirty="0">
                          <a:solidFill>
                            <a:srgbClr val="002060"/>
                          </a:solidFill>
                          <a:effectLst/>
                          <a:latin typeface="Century Gothic" panose="020B0502020202020204" pitchFamily="34" charset="0"/>
                        </a:rPr>
                        <a:t>0.4% (en dólares)</a:t>
                      </a:r>
                    </a:p>
                  </a:txBody>
                  <a:tcPr marL="5207" marR="5207" marT="5207"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700" b="0" i="0" u="none" strike="noStrike">
                          <a:solidFill>
                            <a:srgbClr val="002060"/>
                          </a:solidFill>
                          <a:effectLst/>
                          <a:latin typeface="Century Gothic" panose="020B0502020202020204" pitchFamily="34" charset="0"/>
                        </a:rPr>
                        <a:t>-6.5%</a:t>
                      </a:r>
                    </a:p>
                  </a:txBody>
                  <a:tcPr marL="5207" marR="5207" marT="5207"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l" fontAlgn="b"/>
                      <a:r>
                        <a:rPr lang="es-MX" sz="700" b="0" i="0" u="none" strike="noStrike" dirty="0">
                          <a:solidFill>
                            <a:srgbClr val="000000"/>
                          </a:solidFill>
                          <a:effectLst/>
                          <a:latin typeface="Calibri" panose="020F0502020204030204" pitchFamily="34" charset="0"/>
                        </a:rPr>
                        <a:t> </a:t>
                      </a:r>
                    </a:p>
                  </a:txBody>
                  <a:tcPr marL="5207" marR="5207" marT="5207"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val="2039627024"/>
                  </a:ext>
                </a:extLst>
              </a:tr>
              <a:tr h="123661">
                <a:tc>
                  <a:txBody>
                    <a:bodyPr/>
                    <a:lstStyle/>
                    <a:p>
                      <a:pPr algn="ctr" fontAlgn="ctr"/>
                      <a:r>
                        <a:rPr lang="es-MX" sz="700" b="1" i="0" u="none" strike="noStrike">
                          <a:solidFill>
                            <a:srgbClr val="002060"/>
                          </a:solidFill>
                          <a:effectLst/>
                          <a:latin typeface="Century Gothic" panose="020B0502020202020204" pitchFamily="34" charset="0"/>
                        </a:rPr>
                        <a:t>Europa</a:t>
                      </a:r>
                    </a:p>
                  </a:txBody>
                  <a:tcPr marL="5207" marR="5207" marT="5207"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700" b="1" i="0" u="none" strike="noStrike">
                          <a:solidFill>
                            <a:srgbClr val="002060"/>
                          </a:solidFill>
                          <a:effectLst/>
                          <a:latin typeface="Century Gothic" panose="020B0502020202020204" pitchFamily="34" charset="0"/>
                        </a:rPr>
                        <a:t>Euro Stoxx 50 Index</a:t>
                      </a:r>
                    </a:p>
                  </a:txBody>
                  <a:tcPr marL="5207" marR="5207" marT="5207"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a:noFill/>
                    </a:lnL>
                    <a:lnR>
                      <a:noFill/>
                    </a:lnR>
                    <a:lnT>
                      <a:noFill/>
                    </a:lnT>
                    <a:lnB>
                      <a:noFill/>
                    </a:lnB>
                    <a:solidFill>
                      <a:srgbClr val="FFFFFF"/>
                    </a:solidFill>
                  </a:tcPr>
                </a:tc>
                <a:tc>
                  <a:txBody>
                    <a:bodyPr/>
                    <a:lstStyle/>
                    <a:p>
                      <a:pPr algn="l" fontAlgn="b"/>
                      <a:r>
                        <a:rPr lang="es-MX" sz="700" b="0" i="0" u="none" strike="noStrike" dirty="0">
                          <a:solidFill>
                            <a:srgbClr val="000000"/>
                          </a:solidFill>
                          <a:effectLst/>
                          <a:latin typeface="Calibri" panose="020F0502020204030204" pitchFamily="34" charset="0"/>
                        </a:rPr>
                        <a:t> </a:t>
                      </a:r>
                    </a:p>
                  </a:txBody>
                  <a:tcPr marL="5207" marR="5207" marT="5207" marB="0" anchor="b">
                    <a:lnL>
                      <a:noFill/>
                    </a:lnL>
                    <a:lnR>
                      <a:noFill/>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a:noFill/>
                    </a:lnL>
                    <a:lnR>
                      <a:noFill/>
                    </a:lnR>
                    <a:lnT>
                      <a:noFill/>
                    </a:lnT>
                    <a:lnB>
                      <a:noFill/>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700" b="0" i="0" u="none" strike="noStrike">
                          <a:solidFill>
                            <a:srgbClr val="002060"/>
                          </a:solidFill>
                          <a:effectLst/>
                          <a:latin typeface="Century Gothic" panose="020B0502020202020204" pitchFamily="34" charset="0"/>
                        </a:rPr>
                        <a:t>-4.9%</a:t>
                      </a:r>
                    </a:p>
                  </a:txBody>
                  <a:tcPr marL="5207" marR="5207" marT="5207"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700" b="0" i="0" u="none" strike="noStrike">
                          <a:solidFill>
                            <a:srgbClr val="002060"/>
                          </a:solidFill>
                          <a:effectLst/>
                          <a:latin typeface="Century Gothic" panose="020B0502020202020204" pitchFamily="34" charset="0"/>
                        </a:rPr>
                        <a:t>-9.2%</a:t>
                      </a:r>
                    </a:p>
                  </a:txBody>
                  <a:tcPr marL="5207" marR="5207" marT="5207"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val="389451082"/>
                  </a:ext>
                </a:extLst>
              </a:tr>
              <a:tr h="123661">
                <a:tc>
                  <a:txBody>
                    <a:bodyPr/>
                    <a:lstStyle/>
                    <a:p>
                      <a:pPr algn="ctr" fontAlgn="ctr"/>
                      <a:r>
                        <a:rPr lang="es-MX" sz="700" b="1" i="0" u="none" strike="noStrike">
                          <a:solidFill>
                            <a:srgbClr val="002060"/>
                          </a:solidFill>
                          <a:effectLst/>
                          <a:latin typeface="Century Gothic" panose="020B0502020202020204" pitchFamily="34" charset="0"/>
                        </a:rPr>
                        <a:t>Asia</a:t>
                      </a:r>
                    </a:p>
                  </a:txBody>
                  <a:tcPr marL="5207" marR="5207" marT="5207"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700" b="1" i="0" u="none" strike="noStrike">
                          <a:solidFill>
                            <a:srgbClr val="002060"/>
                          </a:solidFill>
                          <a:effectLst/>
                          <a:latin typeface="Century Gothic" panose="020B0502020202020204" pitchFamily="34" charset="0"/>
                        </a:rPr>
                        <a:t>Nikkei Index</a:t>
                      </a:r>
                    </a:p>
                  </a:txBody>
                  <a:tcPr marL="5207" marR="5207" marT="5207"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a:noFill/>
                    </a:lnL>
                    <a:lnR>
                      <a:noFill/>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a:noFill/>
                    </a:lnL>
                    <a:lnR>
                      <a:noFill/>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a:noFill/>
                    </a:lnL>
                    <a:lnR>
                      <a:noFill/>
                    </a:lnR>
                    <a:lnT>
                      <a:noFill/>
                    </a:lnT>
                    <a:lnB>
                      <a:noFill/>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700" b="0" i="0" u="none" strike="noStrike">
                          <a:solidFill>
                            <a:srgbClr val="002060"/>
                          </a:solidFill>
                          <a:effectLst/>
                          <a:latin typeface="Century Gothic" panose="020B0502020202020204" pitchFamily="34" charset="0"/>
                        </a:rPr>
                        <a:t>-7.6%</a:t>
                      </a:r>
                    </a:p>
                  </a:txBody>
                  <a:tcPr marL="5207" marR="5207" marT="5207"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700" b="0" i="0" u="none" strike="noStrike">
                          <a:solidFill>
                            <a:srgbClr val="002060"/>
                          </a:solidFill>
                          <a:effectLst/>
                          <a:latin typeface="Century Gothic" panose="020B0502020202020204" pitchFamily="34" charset="0"/>
                        </a:rPr>
                        <a:t>-9.3%</a:t>
                      </a:r>
                    </a:p>
                  </a:txBody>
                  <a:tcPr marL="5207" marR="5207" marT="5207"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val="2137055982"/>
                  </a:ext>
                </a:extLst>
              </a:tr>
              <a:tr h="118040">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a:noFill/>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700" b="1" i="0" u="none" strike="noStrike">
                          <a:solidFill>
                            <a:srgbClr val="002060"/>
                          </a:solidFill>
                          <a:effectLst/>
                          <a:latin typeface="Century Gothic" panose="020B0502020202020204" pitchFamily="34" charset="0"/>
                        </a:rPr>
                        <a:t>MXN Curncy</a:t>
                      </a:r>
                    </a:p>
                  </a:txBody>
                  <a:tcPr marL="5207" marR="5207" marT="5207"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D9D9D9"/>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a:noFill/>
                    </a:lnL>
                    <a:lnR>
                      <a:noFill/>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a:noFill/>
                    </a:lnL>
                    <a:lnR>
                      <a:noFill/>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a:noFill/>
                    </a:lnL>
                    <a:lnR>
                      <a:noFill/>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700" b="0" i="0" u="none" strike="noStrike">
                          <a:solidFill>
                            <a:srgbClr val="002060"/>
                          </a:solidFill>
                          <a:effectLst/>
                          <a:latin typeface="Century Gothic" panose="020B0502020202020204" pitchFamily="34" charset="0"/>
                        </a:rPr>
                        <a:t>-6.9%</a:t>
                      </a:r>
                    </a:p>
                  </a:txBody>
                  <a:tcPr marL="5207" marR="5207" marT="5207"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D9D9D9"/>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a:noFill/>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a:noFill/>
                    </a:lnL>
                    <a:lnR>
                      <a:noFill/>
                    </a:lnR>
                    <a:lnT>
                      <a:noFill/>
                    </a:lnT>
                    <a:lnB>
                      <a:noFill/>
                    </a:lnB>
                    <a:solidFill>
                      <a:srgbClr val="FFFFFF"/>
                    </a:solidFill>
                  </a:tcPr>
                </a:tc>
                <a:extLst>
                  <a:ext uri="{0D108BD9-81ED-4DB2-BD59-A6C34878D82A}">
                    <a16:rowId xmlns:a16="http://schemas.microsoft.com/office/drawing/2014/main" val="883013616"/>
                  </a:ext>
                </a:extLst>
              </a:tr>
              <a:tr h="112419">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a:noFill/>
                    </a:lnL>
                    <a:lnR>
                      <a:noFill/>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700" b="1" i="0" u="none" strike="noStrike">
                          <a:solidFill>
                            <a:srgbClr val="002060"/>
                          </a:solidFill>
                          <a:effectLst/>
                          <a:latin typeface="Century Gothic" panose="020B0502020202020204" pitchFamily="34" charset="0"/>
                        </a:rPr>
                        <a:t>EUR Curncy</a:t>
                      </a:r>
                    </a:p>
                  </a:txBody>
                  <a:tcPr marL="5207" marR="5207" marT="5207"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a:noFill/>
                    </a:lnL>
                    <a:lnR>
                      <a:noFill/>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a:noFill/>
                    </a:lnL>
                    <a:lnR>
                      <a:noFill/>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a:noFill/>
                    </a:lnL>
                    <a:lnR>
                      <a:noFill/>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700" b="0" i="0" u="none" strike="noStrike">
                          <a:solidFill>
                            <a:srgbClr val="002060"/>
                          </a:solidFill>
                          <a:effectLst/>
                          <a:latin typeface="Century Gothic" panose="020B0502020202020204" pitchFamily="34" charset="0"/>
                        </a:rPr>
                        <a:t>2.5%</a:t>
                      </a:r>
                    </a:p>
                  </a:txBody>
                  <a:tcPr marL="5207" marR="5207" marT="5207"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a:noFill/>
                    </a:lnL>
                    <a:lnR>
                      <a:noFill/>
                    </a:lnR>
                    <a:lnT>
                      <a:noFill/>
                    </a:lnT>
                    <a:lnB>
                      <a:noFill/>
                    </a:lnB>
                    <a:solidFill>
                      <a:srgbClr val="FFFFFF"/>
                    </a:solidFill>
                  </a:tcPr>
                </a:tc>
                <a:tc>
                  <a:txBody>
                    <a:bodyPr/>
                    <a:lstStyle/>
                    <a:p>
                      <a:pPr algn="l" fontAlgn="b"/>
                      <a:r>
                        <a:rPr lang="es-MX" sz="700" b="0" i="0" u="none" strike="noStrike" dirty="0">
                          <a:solidFill>
                            <a:srgbClr val="000000"/>
                          </a:solidFill>
                          <a:effectLst/>
                          <a:latin typeface="Calibri" panose="020F0502020204030204" pitchFamily="34" charset="0"/>
                        </a:rPr>
                        <a:t> </a:t>
                      </a:r>
                    </a:p>
                  </a:txBody>
                  <a:tcPr marL="5207" marR="5207" marT="5207" marB="0" anchor="b">
                    <a:lnL>
                      <a:noFill/>
                    </a:lnL>
                    <a:lnR>
                      <a:noFill/>
                    </a:lnR>
                    <a:lnT>
                      <a:noFill/>
                    </a:lnT>
                    <a:lnB>
                      <a:noFill/>
                    </a:lnB>
                    <a:solidFill>
                      <a:srgbClr val="FFFFFF"/>
                    </a:solidFill>
                  </a:tcPr>
                </a:tc>
                <a:extLst>
                  <a:ext uri="{0D108BD9-81ED-4DB2-BD59-A6C34878D82A}">
                    <a16:rowId xmlns:a16="http://schemas.microsoft.com/office/drawing/2014/main" val="1783149489"/>
                  </a:ext>
                </a:extLst>
              </a:tr>
              <a:tr h="118040">
                <a:tc>
                  <a:txBody>
                    <a:bodyPr/>
                    <a:lstStyle/>
                    <a:p>
                      <a:pPr algn="l" fontAlgn="b"/>
                      <a:r>
                        <a:rPr lang="es-MX" sz="700" b="0" i="0" u="none" strike="noStrike" dirty="0">
                          <a:solidFill>
                            <a:srgbClr val="000000"/>
                          </a:solidFill>
                          <a:effectLst/>
                          <a:latin typeface="Calibri" panose="020F0502020204030204" pitchFamily="34" charset="0"/>
                        </a:rPr>
                        <a:t> </a:t>
                      </a:r>
                    </a:p>
                  </a:txBody>
                  <a:tcPr marL="5207" marR="5207" marT="5207" marB="0" anchor="b">
                    <a:lnL>
                      <a:noFill/>
                    </a:lnL>
                    <a:lnR>
                      <a:noFill/>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700" b="1" i="0" u="none" strike="noStrike">
                          <a:solidFill>
                            <a:srgbClr val="002060"/>
                          </a:solidFill>
                          <a:effectLst/>
                          <a:latin typeface="Century Gothic" panose="020B0502020202020204" pitchFamily="34" charset="0"/>
                        </a:rPr>
                        <a:t>JPY Curncy</a:t>
                      </a:r>
                    </a:p>
                  </a:txBody>
                  <a:tcPr marL="5207" marR="5207" marT="5207"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a:noFill/>
                    </a:lnL>
                    <a:lnR>
                      <a:noFill/>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a:noFill/>
                    </a:lnL>
                    <a:lnR>
                      <a:noFill/>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a:noFill/>
                    </a:lnL>
                    <a:lnR>
                      <a:noFill/>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700" b="0" i="0" u="none" strike="noStrike">
                          <a:solidFill>
                            <a:srgbClr val="002060"/>
                          </a:solidFill>
                          <a:effectLst/>
                          <a:latin typeface="Century Gothic" panose="020B0502020202020204" pitchFamily="34" charset="0"/>
                        </a:rPr>
                        <a:t>-5.2%</a:t>
                      </a:r>
                    </a:p>
                  </a:txBody>
                  <a:tcPr marL="5207" marR="5207" marT="5207"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a:noFill/>
                    </a:lnL>
                    <a:lnR>
                      <a:noFill/>
                    </a:lnR>
                    <a:lnT>
                      <a:noFill/>
                    </a:lnT>
                    <a:lnB>
                      <a:noFill/>
                    </a:lnB>
                    <a:solidFill>
                      <a:srgbClr val="FFFFFF"/>
                    </a:solidFill>
                  </a:tcPr>
                </a:tc>
                <a:tc>
                  <a:txBody>
                    <a:bodyPr/>
                    <a:lstStyle/>
                    <a:p>
                      <a:pPr algn="l" fontAlgn="b"/>
                      <a:r>
                        <a:rPr lang="es-MX" sz="700" b="0" i="0" u="none" strike="noStrike" dirty="0">
                          <a:solidFill>
                            <a:srgbClr val="000000"/>
                          </a:solidFill>
                          <a:effectLst/>
                          <a:latin typeface="Calibri" panose="020F0502020204030204" pitchFamily="34" charset="0"/>
                        </a:rPr>
                        <a:t> </a:t>
                      </a:r>
                    </a:p>
                  </a:txBody>
                  <a:tcPr marL="5207" marR="5207" marT="5207" marB="0" anchor="b">
                    <a:lnL>
                      <a:noFill/>
                    </a:lnL>
                    <a:lnR>
                      <a:noFill/>
                    </a:lnR>
                    <a:lnT>
                      <a:noFill/>
                    </a:lnT>
                    <a:lnB>
                      <a:noFill/>
                    </a:lnB>
                    <a:solidFill>
                      <a:srgbClr val="FFFFFF"/>
                    </a:solidFill>
                  </a:tcPr>
                </a:tc>
                <a:extLst>
                  <a:ext uri="{0D108BD9-81ED-4DB2-BD59-A6C34878D82A}">
                    <a16:rowId xmlns:a16="http://schemas.microsoft.com/office/drawing/2014/main" val="1218154123"/>
                  </a:ext>
                </a:extLst>
              </a:tr>
            </a:tbl>
          </a:graphicData>
        </a:graphic>
      </p:graphicFrame>
      <p:sp>
        <p:nvSpPr>
          <p:cNvPr id="8" name="1 Título">
            <a:extLst>
              <a:ext uri="{FF2B5EF4-FFF2-40B4-BE49-F238E27FC236}">
                <a16:creationId xmlns:a16="http://schemas.microsoft.com/office/drawing/2014/main" id="{7DFA6B19-BDEF-41F3-A9A3-63108502058A}"/>
              </a:ext>
            </a:extLst>
          </p:cNvPr>
          <p:cNvSpPr txBox="1">
            <a:spLocks/>
          </p:cNvSpPr>
          <p:nvPr/>
        </p:nvSpPr>
        <p:spPr bwMode="auto">
          <a:xfrm>
            <a:off x="454731" y="6425481"/>
            <a:ext cx="8359899"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MX" sz="900" dirty="0">
                <a:solidFill>
                  <a:schemeClr val="tx1"/>
                </a:solidFill>
                <a:latin typeface="Century Gothic" panose="020B0502020202020204" pitchFamily="34" charset="0"/>
              </a:rPr>
              <a:t>Los rendimientos presentados no incluyen pago de derechos (dividendos) y se consideraron precios promedios.</a:t>
            </a:r>
          </a:p>
        </p:txBody>
      </p:sp>
    </p:spTree>
    <p:extLst>
      <p:ext uri="{BB962C8B-B14F-4D97-AF65-F5344CB8AC3E}">
        <p14:creationId xmlns:p14="http://schemas.microsoft.com/office/powerpoint/2010/main" val="16514117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91523" y="175650"/>
            <a:ext cx="7504677" cy="1251670"/>
          </a:xfrm>
        </p:spPr>
        <p:txBody>
          <a:bodyPr/>
          <a:lstStyle/>
          <a:p>
            <a:r>
              <a:rPr lang="es-MX" sz="2000" b="1" dirty="0">
                <a:latin typeface="Century Gothic" panose="020B0502020202020204" pitchFamily="34" charset="0"/>
              </a:rPr>
              <a:t>Plazo promedio ponderado y tasa de rendimiento a vencimiento del FANVIT</a:t>
            </a:r>
            <a:br>
              <a:rPr lang="es-MX" sz="2000" b="1" dirty="0">
                <a:latin typeface="Century Gothic" panose="020B0502020202020204" pitchFamily="34" charset="0"/>
              </a:rPr>
            </a:br>
            <a:r>
              <a:rPr lang="es-MX" sz="1600" b="1" dirty="0">
                <a:solidFill>
                  <a:schemeClr val="bg1">
                    <a:lumMod val="50000"/>
                  </a:schemeClr>
                </a:solidFill>
                <a:latin typeface="Century Gothic" panose="020B0502020202020204" pitchFamily="34" charset="0"/>
              </a:rPr>
              <a:t>al cierre de marzo</a:t>
            </a:r>
            <a:br>
              <a:rPr lang="es-MX" sz="2000" b="1" dirty="0">
                <a:latin typeface="Century Gothic" panose="020B0502020202020204" pitchFamily="34" charset="0"/>
              </a:rPr>
            </a:br>
            <a:endParaRPr lang="es-MX" sz="1400" b="1" dirty="0">
              <a:latin typeface="Century Gothic" panose="020B0502020202020204" pitchFamily="34" charset="0"/>
            </a:endParaRPr>
          </a:p>
        </p:txBody>
      </p:sp>
      <p:sp>
        <p:nvSpPr>
          <p:cNvPr id="4" name="Marcador de número de diapositiva 3"/>
          <p:cNvSpPr>
            <a:spLocks noGrp="1"/>
          </p:cNvSpPr>
          <p:nvPr>
            <p:ph type="sldNum" sz="quarter" idx="12"/>
          </p:nvPr>
        </p:nvSpPr>
        <p:spPr>
          <a:xfrm>
            <a:off x="8391524" y="6492875"/>
            <a:ext cx="752475" cy="365125"/>
          </a:xfrm>
        </p:spPr>
        <p:txBody>
          <a:bodyPr/>
          <a:lstStyle/>
          <a:p>
            <a:pPr algn="ctr"/>
            <a:fld id="{05E83AA4-A00D-4AA0-8FE8-B93C9F3EC141}" type="slidenum">
              <a:rPr lang="es-ES" altLang="es-MX" smtClean="0"/>
              <a:pPr algn="ctr"/>
              <a:t>32</a:t>
            </a:fld>
            <a:endParaRPr lang="es-ES" altLang="es-MX" dirty="0"/>
          </a:p>
        </p:txBody>
      </p:sp>
      <p:sp>
        <p:nvSpPr>
          <p:cNvPr id="7" name="2 Marcador de contenido">
            <a:extLst>
              <a:ext uri="{FF2B5EF4-FFF2-40B4-BE49-F238E27FC236}">
                <a16:creationId xmlns:a16="http://schemas.microsoft.com/office/drawing/2014/main" id="{AE571A9D-82A2-40E3-BFBA-B93EE27E18FA}"/>
              </a:ext>
            </a:extLst>
          </p:cNvPr>
          <p:cNvSpPr txBox="1">
            <a:spLocks/>
          </p:cNvSpPr>
          <p:nvPr/>
        </p:nvSpPr>
        <p:spPr>
          <a:xfrm>
            <a:off x="0" y="6617956"/>
            <a:ext cx="7448204" cy="253927"/>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1000" dirty="0">
                <a:solidFill>
                  <a:prstClr val="black"/>
                </a:solidFill>
                <a:latin typeface="Century Gothic" panose="020B0502020202020204" pitchFamily="34" charset="0"/>
              </a:rPr>
              <a:t>Fuente: Elaborado por la Gerencia Sr. Coordinación de Inversiones del Infonavit con datos al 28 de marzo de 2018.</a:t>
            </a:r>
          </a:p>
        </p:txBody>
      </p:sp>
      <p:pic>
        <p:nvPicPr>
          <p:cNvPr id="5" name="Imagen 4">
            <a:extLst>
              <a:ext uri="{FF2B5EF4-FFF2-40B4-BE49-F238E27FC236}">
                <a16:creationId xmlns:a16="http://schemas.microsoft.com/office/drawing/2014/main" id="{1B8CCFC8-DB64-41F2-867F-0556194D9977}"/>
              </a:ext>
            </a:extLst>
          </p:cNvPr>
          <p:cNvPicPr>
            <a:picLocks noChangeAspect="1"/>
          </p:cNvPicPr>
          <p:nvPr/>
        </p:nvPicPr>
        <p:blipFill>
          <a:blip r:embed="rId3"/>
          <a:stretch>
            <a:fillRect/>
          </a:stretch>
        </p:blipFill>
        <p:spPr>
          <a:xfrm>
            <a:off x="228433" y="1700808"/>
            <a:ext cx="8687134" cy="4182218"/>
          </a:xfrm>
          <a:prstGeom prst="rect">
            <a:avLst/>
          </a:prstGeom>
        </p:spPr>
      </p:pic>
    </p:spTree>
    <p:extLst>
      <p:ext uri="{BB962C8B-B14F-4D97-AF65-F5344CB8AC3E}">
        <p14:creationId xmlns:p14="http://schemas.microsoft.com/office/powerpoint/2010/main" val="51889746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a:xfrm>
            <a:off x="339530" y="404664"/>
            <a:ext cx="7678573" cy="631825"/>
          </a:xfrm>
        </p:spPr>
        <p:txBody>
          <a:bodyPr/>
          <a:lstStyle/>
          <a:p>
            <a:r>
              <a:rPr lang="es-MX" sz="1800" b="1" dirty="0">
                <a:latin typeface="Century Gothic" panose="020B0502020202020204" pitchFamily="34" charset="0"/>
              </a:rPr>
              <a:t>Renta variable, bonos bancarios, estructurados y </a:t>
            </a:r>
            <a:br>
              <a:rPr lang="es-MX" sz="1800" b="1" dirty="0">
                <a:latin typeface="Century Gothic" panose="020B0502020202020204" pitchFamily="34" charset="0"/>
              </a:rPr>
            </a:br>
            <a:r>
              <a:rPr lang="es-MX" sz="1800" b="1" dirty="0">
                <a:latin typeface="Century Gothic" panose="020B0502020202020204" pitchFamily="34" charset="0"/>
              </a:rPr>
              <a:t>bonos convertibles </a:t>
            </a:r>
            <a:br>
              <a:rPr lang="es-MX" sz="1800" b="1" dirty="0">
                <a:latin typeface="Century Gothic" panose="020B0502020202020204" pitchFamily="34" charset="0"/>
              </a:rPr>
            </a:br>
            <a:r>
              <a:rPr lang="es-MX" sz="1400" b="1" dirty="0">
                <a:solidFill>
                  <a:schemeClr val="bg1">
                    <a:lumMod val="50000"/>
                  </a:schemeClr>
                </a:solidFill>
                <a:latin typeface="Century Gothic" panose="020B0502020202020204" pitchFamily="34" charset="0"/>
              </a:rPr>
              <a:t>(10.9% del portafolio al cierre de marzo)</a:t>
            </a:r>
            <a:endParaRPr lang="es-MX" sz="1800" b="1" dirty="0">
              <a:solidFill>
                <a:schemeClr val="bg1">
                  <a:lumMod val="50000"/>
                </a:schemeClr>
              </a:solidFill>
              <a:latin typeface="Century Gothic" panose="020B0502020202020204" pitchFamily="34" charset="0"/>
            </a:endParaRPr>
          </a:p>
        </p:txBody>
      </p:sp>
      <p:sp>
        <p:nvSpPr>
          <p:cNvPr id="2" name="1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33</a:t>
            </a:fld>
            <a:endParaRPr lang="es-ES" altLang="es-MX" dirty="0">
              <a:latin typeface="Century Gothic" panose="020B0502020202020204" pitchFamily="34" charset="0"/>
            </a:endParaRPr>
          </a:p>
        </p:txBody>
      </p:sp>
      <p:sp>
        <p:nvSpPr>
          <p:cNvPr id="6" name="1 Título"/>
          <p:cNvSpPr txBox="1">
            <a:spLocks/>
          </p:cNvSpPr>
          <p:nvPr/>
        </p:nvSpPr>
        <p:spPr bwMode="auto">
          <a:xfrm>
            <a:off x="594639" y="6471561"/>
            <a:ext cx="7407462"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00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Gerencia Sr. de Coordinación de Inversiones del Infonavit </a:t>
            </a:r>
            <a:r>
              <a:rPr lang="es-ES" sz="1000" dirty="0">
                <a:solidFill>
                  <a:schemeClr val="tx1"/>
                </a:solidFill>
                <a:latin typeface="Century Gothic" panose="020B0502020202020204" pitchFamily="34" charset="0"/>
              </a:rPr>
              <a:t> con datos al 28 de marzo de 2017.</a:t>
            </a:r>
            <a:endParaRPr lang="es-MX" sz="1000" dirty="0">
              <a:solidFill>
                <a:schemeClr val="tx1"/>
              </a:solidFill>
              <a:latin typeface="Century Gothic" panose="020B0502020202020204" pitchFamily="34" charset="0"/>
            </a:endParaRPr>
          </a:p>
        </p:txBody>
      </p:sp>
      <p:sp>
        <p:nvSpPr>
          <p:cNvPr id="8" name="CuadroTexto 7">
            <a:extLst>
              <a:ext uri="{FF2B5EF4-FFF2-40B4-BE49-F238E27FC236}">
                <a16:creationId xmlns:a16="http://schemas.microsoft.com/office/drawing/2014/main" id="{7AD5DCAD-E6A6-4F50-903E-9B83871592DC}"/>
              </a:ext>
            </a:extLst>
          </p:cNvPr>
          <p:cNvSpPr txBox="1"/>
          <p:nvPr/>
        </p:nvSpPr>
        <p:spPr>
          <a:xfrm>
            <a:off x="159858" y="1617190"/>
            <a:ext cx="8824284" cy="4273670"/>
          </a:xfrm>
          <a:prstGeom prst="rect">
            <a:avLst/>
          </a:prstGeom>
          <a:noFill/>
        </p:spPr>
        <p:txBody>
          <a:bodyPr wrap="square" rtlCol="0">
            <a:spAutoFit/>
          </a:bodyPr>
          <a:lstStyle/>
          <a:p>
            <a:pPr marL="285750" indent="-285750" algn="just">
              <a:lnSpc>
                <a:spcPct val="150000"/>
              </a:lnSpc>
              <a:spcBef>
                <a:spcPts val="600"/>
              </a:spcBef>
              <a:spcAft>
                <a:spcPts val="600"/>
              </a:spcAft>
              <a:buClr>
                <a:srgbClr val="C00000"/>
              </a:buClr>
              <a:buFont typeface="Arial" panose="020B0604020202020204" pitchFamily="34" charset="0"/>
              <a:buChar char="•"/>
            </a:pPr>
            <a:r>
              <a:rPr lang="es-MX" sz="1200" dirty="0">
                <a:latin typeface="Century Gothic" panose="020B0502020202020204" pitchFamily="34" charset="0"/>
              </a:rPr>
              <a:t>La exposición en </a:t>
            </a:r>
            <a:r>
              <a:rPr lang="es-MX" sz="1200" b="1" dirty="0">
                <a:latin typeface="Century Gothic" panose="020B0502020202020204" pitchFamily="34" charset="0"/>
              </a:rPr>
              <a:t>Renta Variable </a:t>
            </a:r>
            <a:r>
              <a:rPr lang="es-MX" sz="1200" dirty="0">
                <a:latin typeface="Century Gothic" panose="020B0502020202020204" pitchFamily="34" charset="0"/>
              </a:rPr>
              <a:t>del FANVIT es de </a:t>
            </a:r>
            <a:r>
              <a:rPr lang="es-MX" sz="1200" b="1" dirty="0">
                <a:latin typeface="Century Gothic" panose="020B0502020202020204" pitchFamily="34" charset="0"/>
              </a:rPr>
              <a:t>$14,050.6 </a:t>
            </a:r>
            <a:r>
              <a:rPr lang="es-MX" sz="1200" b="1" dirty="0" err="1">
                <a:latin typeface="Century Gothic" panose="020B0502020202020204" pitchFamily="34" charset="0"/>
              </a:rPr>
              <a:t>mpd</a:t>
            </a:r>
            <a:r>
              <a:rPr lang="es-MX" sz="1200" b="1" dirty="0">
                <a:latin typeface="Century Gothic" panose="020B0502020202020204" pitchFamily="34" charset="0"/>
              </a:rPr>
              <a:t> </a:t>
            </a:r>
            <a:r>
              <a:rPr lang="es-MX" sz="1200" dirty="0">
                <a:latin typeface="Century Gothic" panose="020B0502020202020204" pitchFamily="34" charset="0"/>
              </a:rPr>
              <a:t>(</a:t>
            </a:r>
            <a:r>
              <a:rPr lang="es-MX" sz="1200" b="1" dirty="0">
                <a:latin typeface="Century Gothic" panose="020B0502020202020204" pitchFamily="34" charset="0"/>
              </a:rPr>
              <a:t>10.9%</a:t>
            </a:r>
            <a:r>
              <a:rPr lang="es-MX" sz="1200" dirty="0">
                <a:latin typeface="Century Gothic" panose="020B0502020202020204" pitchFamily="34" charset="0"/>
              </a:rPr>
              <a:t> del total del Activo Neto), incluyendo Bonos Bancarios Estructurados, Bonos Convertibles e instrumentos referenciados a  el monto </a:t>
            </a:r>
            <a:r>
              <a:rPr lang="es-MX" sz="1200" b="1" dirty="0">
                <a:latin typeface="Century Gothic" panose="020B0502020202020204" pitchFamily="34" charset="0"/>
              </a:rPr>
              <a:t>$14,050.6mdp </a:t>
            </a:r>
            <a:r>
              <a:rPr lang="es-MX" sz="1200" dirty="0">
                <a:latin typeface="Century Gothic" panose="020B0502020202020204" pitchFamily="34" charset="0"/>
              </a:rPr>
              <a:t>(</a:t>
            </a:r>
            <a:r>
              <a:rPr lang="es-MX" sz="1200" b="1" dirty="0">
                <a:latin typeface="Century Gothic" panose="020B0502020202020204" pitchFamily="34" charset="0"/>
              </a:rPr>
              <a:t>10.9% </a:t>
            </a:r>
            <a:r>
              <a:rPr lang="es-MX" sz="1200" dirty="0">
                <a:latin typeface="Century Gothic" panose="020B0502020202020204" pitchFamily="34" charset="0"/>
              </a:rPr>
              <a:t>del total de Activo Neto). </a:t>
            </a:r>
          </a:p>
          <a:p>
            <a:pPr marL="285750" indent="-285750" algn="just">
              <a:lnSpc>
                <a:spcPct val="150000"/>
              </a:lnSpc>
              <a:spcBef>
                <a:spcPts val="600"/>
              </a:spcBef>
              <a:spcAft>
                <a:spcPts val="600"/>
              </a:spcAft>
              <a:buClr>
                <a:srgbClr val="C00000"/>
              </a:buClr>
              <a:buFont typeface="Arial" panose="020B0604020202020204" pitchFamily="34" charset="0"/>
              <a:buChar char="•"/>
            </a:pPr>
            <a:r>
              <a:rPr lang="es-MX" sz="1200" dirty="0">
                <a:latin typeface="Century Gothic" panose="020B0502020202020204" pitchFamily="34" charset="0"/>
              </a:rPr>
              <a:t>Del monto anterior </a:t>
            </a:r>
            <a:r>
              <a:rPr lang="es-MX" sz="1200" b="1" dirty="0">
                <a:latin typeface="Century Gothic" panose="020B0502020202020204" pitchFamily="34" charset="0"/>
              </a:rPr>
              <a:t>$1,150.2 mdp </a:t>
            </a:r>
            <a:r>
              <a:rPr lang="es-MX" sz="1200" dirty="0">
                <a:latin typeface="Century Gothic" panose="020B0502020202020204" pitchFamily="34" charset="0"/>
              </a:rPr>
              <a:t>corresponde a </a:t>
            </a:r>
            <a:r>
              <a:rPr lang="es-MX" sz="1200" b="1" dirty="0">
                <a:latin typeface="Century Gothic" panose="020B0502020202020204" pitchFamily="34" charset="0"/>
              </a:rPr>
              <a:t>renta variable nacional </a:t>
            </a:r>
            <a:r>
              <a:rPr lang="es-MX" sz="1200" dirty="0">
                <a:latin typeface="Century Gothic" panose="020B0502020202020204" pitchFamily="34" charset="0"/>
              </a:rPr>
              <a:t>(0.9% del total del Activo Neto), </a:t>
            </a:r>
            <a:r>
              <a:rPr lang="es-MX" sz="1200" b="1" dirty="0">
                <a:latin typeface="Century Gothic" panose="020B0502020202020204" pitchFamily="34" charset="0"/>
              </a:rPr>
              <a:t>$12,900 mdp </a:t>
            </a:r>
            <a:r>
              <a:rPr lang="es-MX" sz="1200" dirty="0">
                <a:latin typeface="Century Gothic" panose="020B0502020202020204" pitchFamily="34" charset="0"/>
              </a:rPr>
              <a:t>en </a:t>
            </a:r>
            <a:r>
              <a:rPr lang="es-MX" sz="1200" b="1" dirty="0">
                <a:latin typeface="Century Gothic" panose="020B0502020202020204" pitchFamily="34" charset="0"/>
              </a:rPr>
              <a:t>renta variable y Bonos Bancarios Estructurados  internacionales </a:t>
            </a:r>
            <a:r>
              <a:rPr lang="es-MX" sz="1200" dirty="0">
                <a:latin typeface="Century Gothic" panose="020B0502020202020204" pitchFamily="34" charset="0"/>
              </a:rPr>
              <a:t>(10% del total del Activo Neto)</a:t>
            </a:r>
            <a:r>
              <a:rPr lang="es-MX" sz="1200" b="1" dirty="0">
                <a:latin typeface="Century Gothic" panose="020B0502020202020204" pitchFamily="34" charset="0"/>
              </a:rPr>
              <a:t>.</a:t>
            </a:r>
          </a:p>
          <a:p>
            <a:pPr marL="285750" indent="-285750" algn="just">
              <a:lnSpc>
                <a:spcPct val="150000"/>
              </a:lnSpc>
              <a:spcBef>
                <a:spcPts val="600"/>
              </a:spcBef>
              <a:spcAft>
                <a:spcPts val="600"/>
              </a:spcAft>
              <a:buClr>
                <a:srgbClr val="C00000"/>
              </a:buClr>
              <a:buFont typeface="Arial" panose="020B0604020202020204" pitchFamily="34" charset="0"/>
              <a:buChar char="•"/>
            </a:pPr>
            <a:r>
              <a:rPr lang="es-MX" sz="1200" dirty="0">
                <a:latin typeface="Century Gothic" panose="020B0502020202020204" pitchFamily="34" charset="0"/>
              </a:rPr>
              <a:t>Renta variable internacional y Bonos Bancarios Estructurados esta compuesto por </a:t>
            </a:r>
            <a:r>
              <a:rPr lang="es-MX" sz="1200" b="1" dirty="0">
                <a:latin typeface="Century Gothic" panose="020B0502020202020204" pitchFamily="34" charset="0"/>
              </a:rPr>
              <a:t>$5,098 mdp </a:t>
            </a:r>
            <a:r>
              <a:rPr lang="es-MX" sz="1200" dirty="0">
                <a:latin typeface="Century Gothic" panose="020B0502020202020204" pitchFamily="34" charset="0"/>
              </a:rPr>
              <a:t>en </a:t>
            </a:r>
            <a:r>
              <a:rPr lang="es-MX" sz="1200" b="1" dirty="0">
                <a:latin typeface="Century Gothic" panose="020B0502020202020204" pitchFamily="34" charset="0"/>
              </a:rPr>
              <a:t>Estados Unidos </a:t>
            </a:r>
            <a:r>
              <a:rPr lang="es-MX" sz="1200" dirty="0">
                <a:latin typeface="Century Gothic" panose="020B0502020202020204" pitchFamily="34" charset="0"/>
              </a:rPr>
              <a:t>(3.9% del total de Activos Netos),</a:t>
            </a:r>
            <a:r>
              <a:rPr lang="es-MX" sz="1200" b="1" dirty="0">
                <a:latin typeface="Century Gothic" panose="020B0502020202020204" pitchFamily="34" charset="0"/>
              </a:rPr>
              <a:t> $2,688 mpd</a:t>
            </a:r>
            <a:r>
              <a:rPr lang="es-MX" sz="1200" dirty="0">
                <a:latin typeface="Century Gothic" panose="020B0502020202020204" pitchFamily="34" charset="0"/>
              </a:rPr>
              <a:t> en </a:t>
            </a:r>
            <a:r>
              <a:rPr lang="es-MX" sz="1200" b="1" dirty="0">
                <a:latin typeface="Century Gothic" panose="020B0502020202020204" pitchFamily="34" charset="0"/>
              </a:rPr>
              <a:t>Europa</a:t>
            </a:r>
            <a:r>
              <a:rPr lang="es-MX" sz="1200" dirty="0">
                <a:latin typeface="Century Gothic" panose="020B0502020202020204" pitchFamily="34" charset="0"/>
              </a:rPr>
              <a:t> (2.1% del total de Activos Netos), </a:t>
            </a:r>
            <a:r>
              <a:rPr lang="es-MX" sz="1200" b="1" dirty="0">
                <a:latin typeface="Century Gothic" panose="020B0502020202020204" pitchFamily="34" charset="0"/>
              </a:rPr>
              <a:t>$2,134 mdp </a:t>
            </a:r>
            <a:r>
              <a:rPr lang="es-MX" sz="1200" dirty="0">
                <a:latin typeface="Century Gothic" panose="020B0502020202020204" pitchFamily="34" charset="0"/>
              </a:rPr>
              <a:t>en </a:t>
            </a:r>
            <a:r>
              <a:rPr lang="es-MX" sz="1200" b="1" dirty="0">
                <a:latin typeface="Century Gothic" panose="020B0502020202020204" pitchFamily="34" charset="0"/>
              </a:rPr>
              <a:t>Asia </a:t>
            </a:r>
            <a:r>
              <a:rPr lang="es-MX" sz="1200" dirty="0">
                <a:latin typeface="Century Gothic" panose="020B0502020202020204" pitchFamily="34" charset="0"/>
              </a:rPr>
              <a:t>(1.6% del total de Activos Netos),  </a:t>
            </a:r>
            <a:r>
              <a:rPr lang="es-MX" sz="1200" b="1" dirty="0">
                <a:latin typeface="Century Gothic" panose="020B0502020202020204" pitchFamily="34" charset="0"/>
              </a:rPr>
              <a:t>$671 mdp </a:t>
            </a:r>
            <a:r>
              <a:rPr lang="es-MX" sz="1200" dirty="0">
                <a:latin typeface="Century Gothic" panose="020B0502020202020204" pitchFamily="34" charset="0"/>
              </a:rPr>
              <a:t>en </a:t>
            </a:r>
            <a:r>
              <a:rPr lang="es-MX" sz="1200" b="1" dirty="0">
                <a:latin typeface="Century Gothic" panose="020B0502020202020204" pitchFamily="34" charset="0"/>
              </a:rPr>
              <a:t>índices globales  </a:t>
            </a:r>
            <a:r>
              <a:rPr lang="es-MX" sz="1200" dirty="0">
                <a:latin typeface="Century Gothic" panose="020B0502020202020204" pitchFamily="34" charset="0"/>
              </a:rPr>
              <a:t>(0.6% del total de Activos Netos) y </a:t>
            </a:r>
            <a:r>
              <a:rPr lang="es-MX" sz="1200" b="1" dirty="0">
                <a:latin typeface="Century Gothic" panose="020B0502020202020204" pitchFamily="34" charset="0"/>
              </a:rPr>
              <a:t>$2,309 </a:t>
            </a:r>
            <a:r>
              <a:rPr lang="es-MX" sz="1200" b="1" dirty="0" err="1">
                <a:latin typeface="Century Gothic" panose="020B0502020202020204" pitchFamily="34" charset="0"/>
              </a:rPr>
              <a:t>mdp</a:t>
            </a:r>
            <a:r>
              <a:rPr lang="es-MX" sz="1200" b="1" dirty="0">
                <a:latin typeface="Century Gothic" panose="020B0502020202020204" pitchFamily="34" charset="0"/>
              </a:rPr>
              <a:t> </a:t>
            </a:r>
            <a:r>
              <a:rPr lang="es-MX" sz="1200" dirty="0">
                <a:latin typeface="Century Gothic" panose="020B0502020202020204" pitchFamily="34" charset="0"/>
              </a:rPr>
              <a:t>en </a:t>
            </a:r>
            <a:r>
              <a:rPr lang="es-MX" sz="1200" b="1" dirty="0">
                <a:latin typeface="Century Gothic" panose="020B0502020202020204" pitchFamily="34" charset="0"/>
              </a:rPr>
              <a:t>“</a:t>
            </a:r>
            <a:r>
              <a:rPr lang="es-MX" sz="1200" b="1" dirty="0" err="1">
                <a:latin typeface="Century Gothic" panose="020B0502020202020204" pitchFamily="34" charset="0"/>
              </a:rPr>
              <a:t>Treasuries</a:t>
            </a:r>
            <a:r>
              <a:rPr lang="es-MX" sz="1200" b="1" dirty="0">
                <a:latin typeface="Century Gothic" panose="020B0502020202020204" pitchFamily="34" charset="0"/>
              </a:rPr>
              <a:t>” 3-6 meses </a:t>
            </a:r>
            <a:r>
              <a:rPr lang="es-MX" sz="1200" dirty="0">
                <a:latin typeface="Century Gothic" panose="020B0502020202020204" pitchFamily="34" charset="0"/>
              </a:rPr>
              <a:t>(1.8% del total de Activos Netos)  .</a:t>
            </a:r>
          </a:p>
          <a:p>
            <a:pPr marL="285750" indent="-285750" algn="just">
              <a:lnSpc>
                <a:spcPct val="150000"/>
              </a:lnSpc>
              <a:spcBef>
                <a:spcPts val="600"/>
              </a:spcBef>
              <a:spcAft>
                <a:spcPts val="600"/>
              </a:spcAft>
              <a:buClr>
                <a:srgbClr val="C00000"/>
              </a:buClr>
              <a:buFont typeface="Arial" panose="020B0604020202020204" pitchFamily="34" charset="0"/>
              <a:buChar char="•"/>
            </a:pPr>
            <a:r>
              <a:rPr lang="es-MX" sz="1200" dirty="0">
                <a:latin typeface="Century Gothic" panose="020B0502020202020204" pitchFamily="34" charset="0"/>
              </a:rPr>
              <a:t>Los </a:t>
            </a:r>
            <a:r>
              <a:rPr lang="es-MX" sz="1200" b="1" dirty="0">
                <a:latin typeface="Century Gothic" panose="020B0502020202020204" pitchFamily="34" charset="0"/>
              </a:rPr>
              <a:t>bonos bancarios estructurados referenciados a renta variable </a:t>
            </a:r>
            <a:r>
              <a:rPr lang="es-MX" sz="1200" dirty="0">
                <a:latin typeface="Century Gothic" panose="020B0502020202020204" pitchFamily="34" charset="0"/>
              </a:rPr>
              <a:t>representan un monto de </a:t>
            </a:r>
            <a:r>
              <a:rPr lang="es-MX" sz="1200" b="1" dirty="0">
                <a:latin typeface="Century Gothic" panose="020B0502020202020204" pitchFamily="34" charset="0"/>
              </a:rPr>
              <a:t>$1,501.3 mpd </a:t>
            </a:r>
            <a:r>
              <a:rPr lang="es-MX" sz="1200" dirty="0">
                <a:latin typeface="Century Gothic" panose="020B0502020202020204" pitchFamily="34" charset="0"/>
              </a:rPr>
              <a:t>del FANVIT (</a:t>
            </a:r>
            <a:r>
              <a:rPr lang="es-MX" sz="1200" b="1" dirty="0">
                <a:latin typeface="Century Gothic" panose="020B0502020202020204" pitchFamily="34" charset="0"/>
              </a:rPr>
              <a:t>1.2%</a:t>
            </a:r>
            <a:r>
              <a:rPr lang="es-MX" sz="1200" dirty="0">
                <a:latin typeface="Century Gothic" panose="020B0502020202020204" pitchFamily="34" charset="0"/>
              </a:rPr>
              <a:t> del total de la cartera), incluyendo las referenciadas a TIIE28.</a:t>
            </a:r>
          </a:p>
          <a:p>
            <a:pPr marL="285750" indent="-285750" algn="just">
              <a:lnSpc>
                <a:spcPct val="150000"/>
              </a:lnSpc>
              <a:spcBef>
                <a:spcPts val="600"/>
              </a:spcBef>
              <a:spcAft>
                <a:spcPts val="600"/>
              </a:spcAft>
              <a:buClr>
                <a:srgbClr val="C00000"/>
              </a:buClr>
              <a:buFont typeface="Arial" panose="020B0604020202020204" pitchFamily="34" charset="0"/>
              <a:buChar char="•"/>
            </a:pPr>
            <a:r>
              <a:rPr lang="es-MX" sz="1200" dirty="0">
                <a:latin typeface="Century Gothic" panose="020B0502020202020204" pitchFamily="34" charset="0"/>
              </a:rPr>
              <a:t>En Bonos Bancarios Estructurados </a:t>
            </a:r>
            <a:r>
              <a:rPr lang="es-MX" sz="1200" b="1" dirty="0">
                <a:latin typeface="Century Gothic" panose="020B0502020202020204" pitchFamily="34" charset="0"/>
              </a:rPr>
              <a:t>referenciados a TIIE28 </a:t>
            </a:r>
            <a:r>
              <a:rPr lang="es-MX" sz="1200" dirty="0">
                <a:latin typeface="Century Gothic" panose="020B0502020202020204" pitchFamily="34" charset="0"/>
              </a:rPr>
              <a:t>se tiene una exposición de   </a:t>
            </a:r>
            <a:r>
              <a:rPr lang="es-MX" sz="1200" b="1" dirty="0">
                <a:latin typeface="Century Gothic" panose="020B0502020202020204" pitchFamily="34" charset="0"/>
              </a:rPr>
              <a:t>$203.2 </a:t>
            </a:r>
            <a:r>
              <a:rPr lang="es-MX" sz="1200" b="1" dirty="0" err="1">
                <a:latin typeface="Century Gothic" panose="020B0502020202020204" pitchFamily="34" charset="0"/>
              </a:rPr>
              <a:t>mdp</a:t>
            </a:r>
            <a:r>
              <a:rPr lang="es-MX" sz="1200" dirty="0">
                <a:latin typeface="Century Gothic" panose="020B0502020202020204" pitchFamily="34" charset="0"/>
              </a:rPr>
              <a:t> a </a:t>
            </a:r>
            <a:r>
              <a:rPr lang="es-MX" sz="1200" b="1" dirty="0">
                <a:latin typeface="Century Gothic" panose="020B0502020202020204" pitchFamily="34" charset="0"/>
              </a:rPr>
              <a:t>Bonos Bancarios Estructurados referenciados a TIIE28 (</a:t>
            </a:r>
            <a:r>
              <a:rPr lang="es-MX" sz="1200" dirty="0">
                <a:latin typeface="Century Gothic" panose="020B0502020202020204" pitchFamily="34" charset="0"/>
              </a:rPr>
              <a:t>0.2% del total de Activos Netos</a:t>
            </a:r>
            <a:r>
              <a:rPr lang="es-MX" sz="1200" b="1" dirty="0">
                <a:latin typeface="Century Gothic" panose="020B0502020202020204" pitchFamily="34" charset="0"/>
              </a:rPr>
              <a:t>).</a:t>
            </a:r>
            <a:endParaRPr lang="es-MX" sz="1200" dirty="0">
              <a:latin typeface="Century Gothic" panose="020B0502020202020204" pitchFamily="34" charset="0"/>
            </a:endParaRPr>
          </a:p>
        </p:txBody>
      </p:sp>
    </p:spTree>
    <p:extLst>
      <p:ext uri="{BB962C8B-B14F-4D97-AF65-F5344CB8AC3E}">
        <p14:creationId xmlns:p14="http://schemas.microsoft.com/office/powerpoint/2010/main" val="249471606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9"/>
            <a:ext cx="6096000" cy="631524"/>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0000"/>
          </a:bodyPr>
          <a:lstStyle/>
          <a:p>
            <a:r>
              <a:rPr lang="en-US" sz="2000" b="1" dirty="0">
                <a:latin typeface="Century Gothic" panose="020B0502020202020204" pitchFamily="34" charset="0"/>
              </a:rPr>
              <a:t>Walton Street Equity </a:t>
            </a:r>
            <a:r>
              <a:rPr lang="en-US" sz="2000" b="1" dirty="0" err="1">
                <a:latin typeface="Century Gothic" panose="020B0502020202020204" pitchFamily="34" charset="0"/>
              </a:rPr>
              <a:t>Ckd</a:t>
            </a:r>
            <a:r>
              <a:rPr lang="en-US" sz="2000" b="1" dirty="0">
                <a:latin typeface="Century Gothic" panose="020B0502020202020204" pitchFamily="34" charset="0"/>
              </a:rPr>
              <a:t> II</a:t>
            </a:r>
            <a:br>
              <a:rPr lang="en-US" sz="2000" b="1" dirty="0">
                <a:latin typeface="Century Gothic" panose="020B0502020202020204" pitchFamily="34" charset="0"/>
              </a:rPr>
            </a:br>
            <a:endParaRPr lang="es-MX" sz="2000" b="1" dirty="0">
              <a:latin typeface="Century Gothic" panose="020B0502020202020204" pitchFamily="34" charset="0"/>
            </a:endParaRPr>
          </a:p>
        </p:txBody>
      </p:sp>
      <p:sp>
        <p:nvSpPr>
          <p:cNvPr id="24" name="23 CuadroTexto"/>
          <p:cNvSpPr txBox="1"/>
          <p:nvPr/>
        </p:nvSpPr>
        <p:spPr>
          <a:xfrm>
            <a:off x="395671" y="759344"/>
            <a:ext cx="1805302" cy="307777"/>
          </a:xfrm>
          <a:prstGeom prst="rect">
            <a:avLst/>
          </a:prstGeom>
          <a:noFill/>
        </p:spPr>
        <p:txBody>
          <a:bodyPr wrap="none" rtlCol="0">
            <a:spAutoFit/>
          </a:bodyPr>
          <a:lstStyle/>
          <a:p>
            <a:r>
              <a:rPr lang="es-MX" sz="1400" dirty="0">
                <a:solidFill>
                  <a:srgbClr val="CD0000"/>
                </a:solidFill>
                <a:latin typeface="Century Gothic" panose="020B0502020202020204" pitchFamily="34" charset="0"/>
                <a:ea typeface="+mj-ea"/>
                <a:cs typeface="Myriad Pro"/>
              </a:rPr>
              <a:t>Eventos relevantes</a:t>
            </a:r>
          </a:p>
        </p:txBody>
      </p:sp>
      <p:sp>
        <p:nvSpPr>
          <p:cNvPr id="3" name="2 Rectángulo"/>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Clr>
                <a:srgbClr val="C00000"/>
              </a:buClr>
            </a:pPr>
            <a:endParaRPr lang="es-MX" dirty="0">
              <a:latin typeface="Century Gothic" panose="020B0502020202020204" pitchFamily="34" charset="0"/>
            </a:endParaRPr>
          </a:p>
        </p:txBody>
      </p:sp>
      <p:sp>
        <p:nvSpPr>
          <p:cNvPr id="5" name="CuadroTexto 4">
            <a:extLst>
              <a:ext uri="{FF2B5EF4-FFF2-40B4-BE49-F238E27FC236}">
                <a16:creationId xmlns:a16="http://schemas.microsoft.com/office/drawing/2014/main" id="{CF7679A8-68B6-4D2C-AA7B-F4A762ADB399}"/>
              </a:ext>
            </a:extLst>
          </p:cNvPr>
          <p:cNvSpPr txBox="1"/>
          <p:nvPr/>
        </p:nvSpPr>
        <p:spPr>
          <a:xfrm>
            <a:off x="395536" y="1228081"/>
            <a:ext cx="8352928" cy="3785652"/>
          </a:xfrm>
          <a:prstGeom prst="rect">
            <a:avLst/>
          </a:prstGeom>
          <a:noFill/>
        </p:spPr>
        <p:txBody>
          <a:bodyPr wrap="square" rtlCol="0">
            <a:spAutoFit/>
          </a:bodyPr>
          <a:lstStyle/>
          <a:p>
            <a:pPr marL="285750" indent="-285750">
              <a:buClr>
                <a:srgbClr val="C00000"/>
              </a:buClr>
              <a:buFont typeface="Arial" panose="020B0604020202020204" pitchFamily="34" charset="0"/>
              <a:buChar char="•"/>
            </a:pPr>
            <a:r>
              <a:rPr lang="es-ES" sz="1200" b="1" dirty="0">
                <a:latin typeface="Century Gothic" panose="020B0502020202020204" pitchFamily="34" charset="0"/>
              </a:rPr>
              <a:t>27 de febrero de 2018. Valuación independiente del Fideicomiso F/2764 (Clave de pizarra WSMX2CK 16</a:t>
            </a:r>
            <a:r>
              <a:rPr lang="es-MX" sz="1200" b="1" dirty="0">
                <a:latin typeface="Century Gothic" panose="020B0502020202020204" pitchFamily="34" charset="0"/>
              </a:rPr>
              <a:t>.</a:t>
            </a:r>
          </a:p>
          <a:p>
            <a:pPr marL="285750" indent="-285750">
              <a:buClr>
                <a:srgbClr val="C00000"/>
              </a:buClr>
              <a:buFont typeface="Arial" panose="020B0604020202020204" pitchFamily="34" charset="0"/>
              <a:buChar char="•"/>
            </a:pPr>
            <a:endParaRPr lang="es-MX" sz="1200" b="1" dirty="0">
              <a:latin typeface="Century Gothic" panose="020B0502020202020204" pitchFamily="34" charset="0"/>
            </a:endParaRPr>
          </a:p>
          <a:p>
            <a:pPr algn="just">
              <a:buClr>
                <a:srgbClr val="C00000"/>
              </a:buClr>
            </a:pPr>
            <a:r>
              <a:rPr lang="es-ES" sz="1200" dirty="0">
                <a:latin typeface="Century Gothic" panose="020B0502020202020204" pitchFamily="34" charset="0"/>
              </a:rPr>
              <a:t>El 19 de diciembre de 2016, Walton Street </a:t>
            </a:r>
            <a:r>
              <a:rPr lang="es-ES" sz="1200" dirty="0" err="1">
                <a:latin typeface="Century Gothic" panose="020B0502020202020204" pitchFamily="34" charset="0"/>
              </a:rPr>
              <a:t>Equity</a:t>
            </a:r>
            <a:r>
              <a:rPr lang="es-ES" sz="1200" dirty="0">
                <a:latin typeface="Century Gothic" panose="020B0502020202020204" pitchFamily="34" charset="0"/>
              </a:rPr>
              <a:t> CKD II, S. de R.L. de C.V. colocó a través de la BMV certificados bursátiles fiduciarios para el Fideicomiso F/2764 “WSMX2CK 16” por un monto máximo de MXN 7,000 mm ― El objetivo de los certificados bursátiles es invertir, ya sea directa o indirectamente en activos inmobiliarios ubicados en México (incluyendo compañías inmobiliarias que inviertan en activos se encuentren principalmente en México).</a:t>
            </a:r>
          </a:p>
          <a:p>
            <a:pPr algn="just">
              <a:buClr>
                <a:srgbClr val="C00000"/>
              </a:buClr>
            </a:pPr>
            <a:endParaRPr lang="es-MX" sz="1200" dirty="0">
              <a:latin typeface="Century Gothic" panose="020B0502020202020204" pitchFamily="34" charset="0"/>
            </a:endParaRPr>
          </a:p>
          <a:p>
            <a:pPr marL="285750" indent="-285750">
              <a:buClr>
                <a:srgbClr val="C00000"/>
              </a:buClr>
              <a:buFont typeface="Arial" panose="020B0604020202020204" pitchFamily="34" charset="0"/>
              <a:buChar char="•"/>
            </a:pPr>
            <a:r>
              <a:rPr lang="es-ES" sz="1200" b="1" dirty="0">
                <a:latin typeface="Century Gothic" panose="020B0502020202020204" pitchFamily="34" charset="0"/>
              </a:rPr>
              <a:t>27 de marzo de 2018. Primera llamada de capital (primera publicación)</a:t>
            </a:r>
          </a:p>
          <a:p>
            <a:pPr>
              <a:buClr>
                <a:srgbClr val="C00000"/>
              </a:buClr>
            </a:pPr>
            <a:endParaRPr lang="es-MX" sz="1200" b="1" dirty="0">
              <a:latin typeface="Century Gothic" panose="020B0502020202020204" pitchFamily="34" charset="0"/>
            </a:endParaRPr>
          </a:p>
          <a:p>
            <a:pPr algn="just">
              <a:buClr>
                <a:srgbClr val="C00000"/>
              </a:buClr>
            </a:pPr>
            <a:r>
              <a:rPr lang="es-ES" sz="1200" dirty="0">
                <a:latin typeface="Century Gothic" panose="020B0502020202020204" pitchFamily="34" charset="0"/>
              </a:rPr>
              <a:t>De conformidad con la Cláusula 7.1 del Contrato de Fideicomiso, el Fiduciario llevará a cabo una primera llamada de capital (la “Primera Llamada de Capital”) en virtud de la cual realizará una primera emisión adicional de hasta 21,000 (veintiún mil) Certificados por un monto total de hasta $1,050,000,000.00 (mil cincuenta millones de Pesos 00/100 M.N.) (la “Primera Emisión Adicional”) con la finalidad de destinar los fondos obtenidos al fondeo de proyectos que han sido aprobados a la fecha por el Administrador, el Comité Técnico o la Asamblea de Tenedores, según sea el caso, incluyendo, dos proyectos residenciales en Ciudad de México, un proyecto hotelero en Baja California Sur, un proyecto hotelero ubicado en la Ciudad de México, un proyecto de lotes residenciales ubicado en Querétaro, o para cualquier otro fin, incluyendo sin limitación el pago de Gastos de Mantenimiento, Gastos de Inversión y la Comisión por Administración, según sea determinado por el Administrador conforme al Contrato de Fideicomiso</a:t>
            </a:r>
            <a:r>
              <a:rPr lang="es-MX" sz="1200" dirty="0">
                <a:latin typeface="Century Gothic" panose="020B0502020202020204" pitchFamily="34" charset="0"/>
              </a:rPr>
              <a:t>.</a:t>
            </a:r>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pPr/>
              <a:t>34</a:t>
            </a:fld>
            <a:endParaRPr lang="es-ES" altLang="es-MX" dirty="0"/>
          </a:p>
        </p:txBody>
      </p:sp>
      <p:sp>
        <p:nvSpPr>
          <p:cNvPr id="6" name="CuadroTexto 5">
            <a:extLst>
              <a:ext uri="{FF2B5EF4-FFF2-40B4-BE49-F238E27FC236}">
                <a16:creationId xmlns:a16="http://schemas.microsoft.com/office/drawing/2014/main" id="{D8183FE8-2D46-4FE2-A570-1A15B04450F1}"/>
              </a:ext>
            </a:extLst>
          </p:cNvPr>
          <p:cNvSpPr txBox="1"/>
          <p:nvPr/>
        </p:nvSpPr>
        <p:spPr>
          <a:xfrm>
            <a:off x="323528" y="6237312"/>
            <a:ext cx="3312368" cy="246221"/>
          </a:xfrm>
          <a:prstGeom prst="rect">
            <a:avLst/>
          </a:prstGeom>
          <a:noFill/>
        </p:spPr>
        <p:txBody>
          <a:bodyPr wrap="square" rtlCol="0">
            <a:spAutoFit/>
          </a:bodyPr>
          <a:lstStyle/>
          <a:p>
            <a:r>
              <a:rPr lang="en-US" sz="1000" dirty="0">
                <a:latin typeface="Century Gothic" panose="020B0502020202020204" pitchFamily="34" charset="0"/>
              </a:rPr>
              <a:t>Fuente: Bolsa Mexicana de </a:t>
            </a:r>
            <a:r>
              <a:rPr lang="en-US" sz="1000" dirty="0" err="1">
                <a:latin typeface="Century Gothic" panose="020B0502020202020204" pitchFamily="34" charset="0"/>
              </a:rPr>
              <a:t>Valores</a:t>
            </a:r>
            <a:endParaRPr lang="en-US" sz="1000" dirty="0">
              <a:latin typeface="Century Gothic" panose="020B0502020202020204" pitchFamily="34" charset="0"/>
            </a:endParaRPr>
          </a:p>
        </p:txBody>
      </p:sp>
    </p:spTree>
    <p:extLst>
      <p:ext uri="{BB962C8B-B14F-4D97-AF65-F5344CB8AC3E}">
        <p14:creationId xmlns:p14="http://schemas.microsoft.com/office/powerpoint/2010/main" val="149917428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9"/>
            <a:ext cx="6096000" cy="631524"/>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0000"/>
          </a:bodyPr>
          <a:lstStyle/>
          <a:p>
            <a:r>
              <a:rPr lang="en-US" sz="2000" b="1" dirty="0" err="1">
                <a:latin typeface="Century Gothic" panose="020B0502020202020204" pitchFamily="34" charset="0"/>
              </a:rPr>
              <a:t>Alignmex</a:t>
            </a:r>
            <a:r>
              <a:rPr lang="en-US" sz="2000" b="1" dirty="0">
                <a:latin typeface="Century Gothic" panose="020B0502020202020204" pitchFamily="34" charset="0"/>
              </a:rPr>
              <a:t> Real Estate Capital</a:t>
            </a:r>
            <a:br>
              <a:rPr lang="en-US" sz="2000" b="1" dirty="0">
                <a:latin typeface="Century Gothic" panose="020B0502020202020204" pitchFamily="34" charset="0"/>
              </a:rPr>
            </a:br>
            <a:endParaRPr lang="es-MX" sz="2000" b="1" dirty="0">
              <a:latin typeface="Century Gothic" panose="020B0502020202020204" pitchFamily="34" charset="0"/>
            </a:endParaRPr>
          </a:p>
        </p:txBody>
      </p:sp>
      <p:sp>
        <p:nvSpPr>
          <p:cNvPr id="24" name="23 CuadroTexto"/>
          <p:cNvSpPr txBox="1"/>
          <p:nvPr/>
        </p:nvSpPr>
        <p:spPr>
          <a:xfrm>
            <a:off x="395671" y="759344"/>
            <a:ext cx="1805302" cy="307777"/>
          </a:xfrm>
          <a:prstGeom prst="rect">
            <a:avLst/>
          </a:prstGeom>
          <a:noFill/>
        </p:spPr>
        <p:txBody>
          <a:bodyPr wrap="none" rtlCol="0">
            <a:spAutoFit/>
          </a:bodyPr>
          <a:lstStyle/>
          <a:p>
            <a:r>
              <a:rPr lang="es-MX" sz="1400" dirty="0">
                <a:solidFill>
                  <a:srgbClr val="CD0000"/>
                </a:solidFill>
                <a:latin typeface="Century Gothic" panose="020B0502020202020204" pitchFamily="34" charset="0"/>
                <a:ea typeface="+mj-ea"/>
                <a:cs typeface="Myriad Pro"/>
              </a:rPr>
              <a:t>Eventos relevantes</a:t>
            </a:r>
          </a:p>
        </p:txBody>
      </p:sp>
      <p:sp>
        <p:nvSpPr>
          <p:cNvPr id="3" name="2 Rectángulo"/>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Clr>
                <a:srgbClr val="C00000"/>
              </a:buClr>
            </a:pPr>
            <a:endParaRPr lang="es-MX" dirty="0">
              <a:latin typeface="Century Gothic" panose="020B0502020202020204" pitchFamily="34" charset="0"/>
            </a:endParaRPr>
          </a:p>
        </p:txBody>
      </p:sp>
      <p:sp>
        <p:nvSpPr>
          <p:cNvPr id="5" name="CuadroTexto 4">
            <a:extLst>
              <a:ext uri="{FF2B5EF4-FFF2-40B4-BE49-F238E27FC236}">
                <a16:creationId xmlns:a16="http://schemas.microsoft.com/office/drawing/2014/main" id="{CF7679A8-68B6-4D2C-AA7B-F4A762ADB399}"/>
              </a:ext>
            </a:extLst>
          </p:cNvPr>
          <p:cNvSpPr txBox="1"/>
          <p:nvPr/>
        </p:nvSpPr>
        <p:spPr>
          <a:xfrm>
            <a:off x="395536" y="1228081"/>
            <a:ext cx="8352928" cy="4339650"/>
          </a:xfrm>
          <a:prstGeom prst="rect">
            <a:avLst/>
          </a:prstGeom>
          <a:noFill/>
        </p:spPr>
        <p:txBody>
          <a:bodyPr wrap="square" rtlCol="0">
            <a:spAutoFit/>
          </a:bodyPr>
          <a:lstStyle/>
          <a:p>
            <a:pPr marL="285750" indent="-285750">
              <a:buClr>
                <a:srgbClr val="C00000"/>
              </a:buClr>
              <a:buFont typeface="Arial" panose="020B0604020202020204" pitchFamily="34" charset="0"/>
              <a:buChar char="•"/>
            </a:pPr>
            <a:r>
              <a:rPr lang="es-ES" sz="1200" b="1" dirty="0">
                <a:latin typeface="Century Gothic" panose="020B0502020202020204" pitchFamily="34" charset="0"/>
              </a:rPr>
              <a:t>28 de febrero de 2018. Actualización del fideicomiso SIRENCK 17</a:t>
            </a:r>
          </a:p>
          <a:p>
            <a:pPr>
              <a:buClr>
                <a:srgbClr val="C00000"/>
              </a:buClr>
            </a:pPr>
            <a:endParaRPr lang="es-ES" sz="1200" b="1" dirty="0">
              <a:latin typeface="Century Gothic" panose="020B0502020202020204" pitchFamily="34" charset="0"/>
            </a:endParaRPr>
          </a:p>
          <a:p>
            <a:pPr>
              <a:buClr>
                <a:srgbClr val="C00000"/>
              </a:buClr>
            </a:pPr>
            <a:r>
              <a:rPr lang="es-ES" sz="1200" dirty="0">
                <a:latin typeface="Century Gothic" panose="020B0502020202020204" pitchFamily="34" charset="0"/>
              </a:rPr>
              <a:t>Aviso informativo respecto de la actualización de inscripción en el registro nacional de valores de los certificados bursátiles fiduciarios inmobiliarios no amortizables Serie B, sujetos a llamadas de capital, (los “Certificados”), emitidos por CI Banco, Institución de Banca Múltiple, en su carácter de fiduciario conforme al contrato de Fideicomiso Irrevocable de emisión de certificados bursátiles fiduciarios inmobiliarios, administración y pago No. CIB/2750 (“El Fideicomiso”). </a:t>
            </a:r>
          </a:p>
          <a:p>
            <a:pPr marL="285750" indent="-285750">
              <a:buClr>
                <a:srgbClr val="C00000"/>
              </a:buClr>
              <a:buFont typeface="Arial" panose="020B0604020202020204" pitchFamily="34" charset="0"/>
              <a:buChar char="•"/>
            </a:pPr>
            <a:endParaRPr lang="es-ES" sz="1200" b="1" dirty="0">
              <a:latin typeface="Century Gothic" panose="020B0502020202020204" pitchFamily="34" charset="0"/>
            </a:endParaRPr>
          </a:p>
          <a:p>
            <a:pPr marL="285750" indent="-285750">
              <a:buClr>
                <a:srgbClr val="C00000"/>
              </a:buClr>
              <a:buFont typeface="Arial" panose="020B0604020202020204" pitchFamily="34" charset="0"/>
              <a:buChar char="•"/>
            </a:pPr>
            <a:r>
              <a:rPr lang="es-ES" sz="1200" b="1" dirty="0">
                <a:latin typeface="Century Gothic" panose="020B0502020202020204" pitchFamily="34" charset="0"/>
              </a:rPr>
              <a:t>21 de marzo de 2018. Primer aviso de la cuarta llamada de capital de SIRENCK  17</a:t>
            </a:r>
          </a:p>
          <a:p>
            <a:pPr>
              <a:buClr>
                <a:srgbClr val="C00000"/>
              </a:buClr>
            </a:pPr>
            <a:endParaRPr lang="es-ES" sz="1200" dirty="0">
              <a:latin typeface="Century Gothic" panose="020B0502020202020204" pitchFamily="34" charset="0"/>
            </a:endParaRPr>
          </a:p>
          <a:p>
            <a:pPr>
              <a:buClr>
                <a:srgbClr val="C00000"/>
              </a:buClr>
            </a:pPr>
            <a:r>
              <a:rPr lang="es-ES" sz="1200" dirty="0">
                <a:latin typeface="Century Gothic" panose="020B0502020202020204" pitchFamily="34" charset="0"/>
              </a:rPr>
              <a:t>Aviso de llamada de capital de 577,600 certificados bursátiles fiduciarios inmobiliarios no amortizables Serie B, sujetos a llamadas de capital, (los “Certificados”), emitidos por CI Banco, Institución de Banca Múltiple, en su carácter de fiduciario conforme al contrato de Fideicomiso Irrevocable de emisión de certificados bursátiles fiduciarios inmobiliarios, administración y pago No. CIB/2750 (“El Fideicomiso”). </a:t>
            </a:r>
          </a:p>
          <a:p>
            <a:pPr marL="285750" indent="-285750">
              <a:buClr>
                <a:srgbClr val="C00000"/>
              </a:buClr>
              <a:buFont typeface="Arial" panose="020B0604020202020204" pitchFamily="34" charset="0"/>
              <a:buChar char="•"/>
            </a:pPr>
            <a:endParaRPr lang="es-ES" sz="1200" b="1" dirty="0">
              <a:latin typeface="Century Gothic" panose="020B0502020202020204" pitchFamily="34" charset="0"/>
            </a:endParaRPr>
          </a:p>
          <a:p>
            <a:pPr marL="285750" indent="-285750">
              <a:buClr>
                <a:srgbClr val="C00000"/>
              </a:buClr>
              <a:buFont typeface="Arial" panose="020B0604020202020204" pitchFamily="34" charset="0"/>
              <a:buChar char="•"/>
            </a:pPr>
            <a:r>
              <a:rPr lang="es-ES" sz="1200" b="1" dirty="0">
                <a:latin typeface="Century Gothic" panose="020B0502020202020204" pitchFamily="34" charset="0"/>
              </a:rPr>
              <a:t>27 de marzo de 2018. Resultado de la cuarta llamada de capital de SIRENCK  17</a:t>
            </a:r>
          </a:p>
          <a:p>
            <a:pPr>
              <a:buClr>
                <a:srgbClr val="C00000"/>
              </a:buClr>
            </a:pPr>
            <a:endParaRPr lang="es-ES" sz="1200" dirty="0">
              <a:latin typeface="Century Gothic" panose="020B0502020202020204" pitchFamily="34" charset="0"/>
            </a:endParaRPr>
          </a:p>
          <a:p>
            <a:pPr>
              <a:buClr>
                <a:srgbClr val="C00000"/>
              </a:buClr>
            </a:pPr>
            <a:r>
              <a:rPr lang="es-ES" sz="1200" dirty="0">
                <a:latin typeface="Century Gothic" panose="020B0502020202020204" pitchFamily="34" charset="0"/>
              </a:rPr>
              <a:t>Aviso informativo respecto de la actualización de inscripción en el registro nacional de valores de los certificados bursátiles fiduciarios inmobiliarios para llevar a cabo la emisión subsecuente de hasta 577,600 certificados bursátiles fiduciarios inmobiliarios no amortizables Serie B, sujetos a llamadas de capital, (los “Certificados”), emitidos por CI Banco, Institución de Banca Múltiple, en su carácter de fiduciario conforme al contrato de Fideicomiso Irrevocable de emisión de certificados bursátiles fiduciarios inmobiliarios, administración y pago No. CIB/2750 (“El Fideicomiso”). </a:t>
            </a:r>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pPr/>
              <a:t>35</a:t>
            </a:fld>
            <a:endParaRPr lang="es-ES" altLang="es-MX" dirty="0"/>
          </a:p>
        </p:txBody>
      </p:sp>
      <p:sp>
        <p:nvSpPr>
          <p:cNvPr id="6" name="CuadroTexto 5">
            <a:extLst>
              <a:ext uri="{FF2B5EF4-FFF2-40B4-BE49-F238E27FC236}">
                <a16:creationId xmlns:a16="http://schemas.microsoft.com/office/drawing/2014/main" id="{D8183FE8-2D46-4FE2-A570-1A15B04450F1}"/>
              </a:ext>
            </a:extLst>
          </p:cNvPr>
          <p:cNvSpPr txBox="1"/>
          <p:nvPr/>
        </p:nvSpPr>
        <p:spPr>
          <a:xfrm>
            <a:off x="323528" y="6237312"/>
            <a:ext cx="3312368" cy="246221"/>
          </a:xfrm>
          <a:prstGeom prst="rect">
            <a:avLst/>
          </a:prstGeom>
          <a:noFill/>
        </p:spPr>
        <p:txBody>
          <a:bodyPr wrap="square" rtlCol="0">
            <a:spAutoFit/>
          </a:bodyPr>
          <a:lstStyle/>
          <a:p>
            <a:r>
              <a:rPr lang="en-US" sz="1000" dirty="0">
                <a:latin typeface="Century Gothic" panose="020B0502020202020204" pitchFamily="34" charset="0"/>
              </a:rPr>
              <a:t>Fuente: Bolsa Mexicana de </a:t>
            </a:r>
            <a:r>
              <a:rPr lang="en-US" sz="1000" dirty="0" err="1">
                <a:latin typeface="Century Gothic" panose="020B0502020202020204" pitchFamily="34" charset="0"/>
              </a:rPr>
              <a:t>Valores</a:t>
            </a:r>
            <a:endParaRPr lang="en-US" sz="1000" dirty="0">
              <a:latin typeface="Century Gothic" panose="020B0502020202020204" pitchFamily="34" charset="0"/>
            </a:endParaRPr>
          </a:p>
        </p:txBody>
      </p:sp>
    </p:spTree>
    <p:extLst>
      <p:ext uri="{BB962C8B-B14F-4D97-AF65-F5344CB8AC3E}">
        <p14:creationId xmlns:p14="http://schemas.microsoft.com/office/powerpoint/2010/main" val="45775043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9"/>
            <a:ext cx="6096000" cy="631524"/>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p>
            <a:r>
              <a:rPr lang="en-US" sz="2000" b="1" dirty="0">
                <a:latin typeface="Century Gothic" panose="020B0502020202020204" pitchFamily="34" charset="0"/>
              </a:rPr>
              <a:t>Capital </a:t>
            </a:r>
            <a:r>
              <a:rPr lang="en-US" sz="2000" b="1" dirty="0" err="1">
                <a:latin typeface="Century Gothic" panose="020B0502020202020204" pitchFamily="34" charset="0"/>
              </a:rPr>
              <a:t>Infraestructura</a:t>
            </a:r>
            <a:endParaRPr lang="es-MX" sz="2000" b="1" dirty="0">
              <a:latin typeface="Century Gothic" panose="020B0502020202020204" pitchFamily="34" charset="0"/>
            </a:endParaRPr>
          </a:p>
        </p:txBody>
      </p:sp>
      <p:sp>
        <p:nvSpPr>
          <p:cNvPr id="24" name="23 CuadroTexto"/>
          <p:cNvSpPr txBox="1"/>
          <p:nvPr/>
        </p:nvSpPr>
        <p:spPr>
          <a:xfrm>
            <a:off x="395671" y="759344"/>
            <a:ext cx="1805302" cy="307777"/>
          </a:xfrm>
          <a:prstGeom prst="rect">
            <a:avLst/>
          </a:prstGeom>
          <a:noFill/>
        </p:spPr>
        <p:txBody>
          <a:bodyPr wrap="none" rtlCol="0">
            <a:spAutoFit/>
          </a:bodyPr>
          <a:lstStyle/>
          <a:p>
            <a:r>
              <a:rPr lang="es-MX" sz="1400" dirty="0">
                <a:solidFill>
                  <a:srgbClr val="CD0000"/>
                </a:solidFill>
                <a:latin typeface="Century Gothic" panose="020B0502020202020204" pitchFamily="34" charset="0"/>
                <a:ea typeface="+mj-ea"/>
                <a:cs typeface="Myriad Pro"/>
              </a:rPr>
              <a:t>Eventos relevantes</a:t>
            </a:r>
          </a:p>
        </p:txBody>
      </p:sp>
      <p:sp>
        <p:nvSpPr>
          <p:cNvPr id="3" name="2 Rectángulo"/>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Clr>
                <a:srgbClr val="C00000"/>
              </a:buClr>
            </a:pPr>
            <a:endParaRPr lang="es-MX" dirty="0">
              <a:latin typeface="Century Gothic" panose="020B0502020202020204" pitchFamily="34" charset="0"/>
            </a:endParaRPr>
          </a:p>
        </p:txBody>
      </p:sp>
      <p:sp>
        <p:nvSpPr>
          <p:cNvPr id="5" name="CuadroTexto 4">
            <a:extLst>
              <a:ext uri="{FF2B5EF4-FFF2-40B4-BE49-F238E27FC236}">
                <a16:creationId xmlns:a16="http://schemas.microsoft.com/office/drawing/2014/main" id="{CF7679A8-68B6-4D2C-AA7B-F4A762ADB399}"/>
              </a:ext>
            </a:extLst>
          </p:cNvPr>
          <p:cNvSpPr txBox="1"/>
          <p:nvPr/>
        </p:nvSpPr>
        <p:spPr>
          <a:xfrm>
            <a:off x="395536" y="1228081"/>
            <a:ext cx="8352928" cy="1938992"/>
          </a:xfrm>
          <a:prstGeom prst="rect">
            <a:avLst/>
          </a:prstGeom>
          <a:noFill/>
        </p:spPr>
        <p:txBody>
          <a:bodyPr wrap="square" rtlCol="0">
            <a:spAutoFit/>
          </a:bodyPr>
          <a:lstStyle/>
          <a:p>
            <a:pPr marL="285750" indent="-285750" algn="just">
              <a:buFont typeface="Arial" panose="020B0604020202020204" pitchFamily="34" charset="0"/>
              <a:buChar char="•"/>
            </a:pPr>
            <a:r>
              <a:rPr lang="es-MX" sz="1200" b="1" dirty="0">
                <a:latin typeface="Century Gothic" panose="020B0502020202020204" pitchFamily="34" charset="0"/>
              </a:rPr>
              <a:t>28 de febrero de 2018.  Inversión. </a:t>
            </a:r>
            <a:endParaRPr lang="es-MX" sz="1200" dirty="0">
              <a:latin typeface="Century Gothic" panose="020B0502020202020204" pitchFamily="34" charset="0"/>
            </a:endParaRPr>
          </a:p>
          <a:p>
            <a:pPr algn="just"/>
            <a:endParaRPr lang="es-MX" sz="1200" dirty="0">
              <a:latin typeface="Century Gothic" panose="020B0502020202020204" pitchFamily="34" charset="0"/>
            </a:endParaRPr>
          </a:p>
          <a:p>
            <a:pPr algn="just"/>
            <a:r>
              <a:rPr lang="es-MX" sz="1200" dirty="0">
                <a:latin typeface="Century Gothic" panose="020B0502020202020204" pitchFamily="34" charset="0"/>
              </a:rPr>
              <a:t>Banco </a:t>
            </a:r>
            <a:r>
              <a:rPr lang="es-MX" sz="1200" dirty="0" err="1">
                <a:latin typeface="Century Gothic" panose="020B0502020202020204" pitchFamily="34" charset="0"/>
              </a:rPr>
              <a:t>Invex</a:t>
            </a:r>
            <a:r>
              <a:rPr lang="es-MX" sz="1200" dirty="0">
                <a:latin typeface="Century Gothic" panose="020B0502020202020204" pitchFamily="34" charset="0"/>
              </a:rPr>
              <a:t>, s.a., Institución de Banca Múltiple, </a:t>
            </a:r>
            <a:r>
              <a:rPr lang="es-MX" sz="1200" dirty="0" err="1">
                <a:latin typeface="Century Gothic" panose="020B0502020202020204" pitchFamily="34" charset="0"/>
              </a:rPr>
              <a:t>Invex</a:t>
            </a:r>
            <a:r>
              <a:rPr lang="es-MX" sz="1200" dirty="0">
                <a:latin typeface="Century Gothic" panose="020B0502020202020204" pitchFamily="34" charset="0"/>
              </a:rPr>
              <a:t> Grupo Financiero, en su carácter de fiduciario del Fideicomiso irrevocable número F/2504 (el "Fideicomiso"), bajo el cual se emitieron los certificados bursátiles fiduciarios con clave de pizarra FCICK 16, a petición de FCI Administradora, S.C., Fideicomitente y administrador del Fideicomiso, hace del conocimiento del público inversionista que, de acuerdo con la resolución adoptada el día 19 de enero de 2018 por </a:t>
            </a:r>
            <a:r>
              <a:rPr lang="es-MX" sz="1200" dirty="0" err="1">
                <a:latin typeface="Century Gothic" panose="020B0502020202020204" pitchFamily="34" charset="0"/>
              </a:rPr>
              <a:t>por</a:t>
            </a:r>
            <a:r>
              <a:rPr lang="es-MX" sz="1200" dirty="0">
                <a:latin typeface="Century Gothic" panose="020B0502020202020204" pitchFamily="34" charset="0"/>
              </a:rPr>
              <a:t> el Comité de Inversiones del administrador del Fideicomiso irrevocable número F/2504, el Fideicomiso, llevó a cabo una inversión en el proyecto de infraestructura denominado “Hospital Tepotzotlán”. </a:t>
            </a:r>
          </a:p>
          <a:p>
            <a:pPr marL="285750" indent="-285750">
              <a:buClr>
                <a:srgbClr val="C00000"/>
              </a:buClr>
              <a:buFont typeface="Arial" panose="020B0604020202020204" pitchFamily="34" charset="0"/>
              <a:buChar char="•"/>
            </a:pPr>
            <a:endParaRPr lang="es-ES" sz="1200" b="1" dirty="0">
              <a:latin typeface="Century Gothic" panose="020B0502020202020204" pitchFamily="34" charset="0"/>
            </a:endParaRPr>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pPr/>
              <a:t>36</a:t>
            </a:fld>
            <a:endParaRPr lang="es-ES" altLang="es-MX" dirty="0"/>
          </a:p>
        </p:txBody>
      </p:sp>
      <p:sp>
        <p:nvSpPr>
          <p:cNvPr id="6" name="CuadroTexto 5">
            <a:extLst>
              <a:ext uri="{FF2B5EF4-FFF2-40B4-BE49-F238E27FC236}">
                <a16:creationId xmlns:a16="http://schemas.microsoft.com/office/drawing/2014/main" id="{D8183FE8-2D46-4FE2-A570-1A15B04450F1}"/>
              </a:ext>
            </a:extLst>
          </p:cNvPr>
          <p:cNvSpPr txBox="1"/>
          <p:nvPr/>
        </p:nvSpPr>
        <p:spPr>
          <a:xfrm>
            <a:off x="323528" y="6237312"/>
            <a:ext cx="3312368" cy="246221"/>
          </a:xfrm>
          <a:prstGeom prst="rect">
            <a:avLst/>
          </a:prstGeom>
          <a:noFill/>
        </p:spPr>
        <p:txBody>
          <a:bodyPr wrap="square" rtlCol="0">
            <a:spAutoFit/>
          </a:bodyPr>
          <a:lstStyle/>
          <a:p>
            <a:r>
              <a:rPr lang="en-US" sz="1000" dirty="0">
                <a:latin typeface="Century Gothic" panose="020B0502020202020204" pitchFamily="34" charset="0"/>
              </a:rPr>
              <a:t>Fuente: Bolsa Mexicana de </a:t>
            </a:r>
            <a:r>
              <a:rPr lang="en-US" sz="1000" dirty="0" err="1">
                <a:latin typeface="Century Gothic" panose="020B0502020202020204" pitchFamily="34" charset="0"/>
              </a:rPr>
              <a:t>Valores</a:t>
            </a:r>
            <a:endParaRPr lang="en-US" sz="1000" dirty="0">
              <a:latin typeface="Century Gothic" panose="020B0502020202020204" pitchFamily="34" charset="0"/>
            </a:endParaRPr>
          </a:p>
        </p:txBody>
      </p:sp>
    </p:spTree>
    <p:extLst>
      <p:ext uri="{BB962C8B-B14F-4D97-AF65-F5344CB8AC3E}">
        <p14:creationId xmlns:p14="http://schemas.microsoft.com/office/powerpoint/2010/main" val="190957910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9"/>
            <a:ext cx="6096000" cy="631524"/>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p>
            <a:r>
              <a:rPr lang="en-US" sz="2000" b="1" dirty="0">
                <a:latin typeface="Century Gothic" panose="020B0502020202020204" pitchFamily="34" charset="0"/>
              </a:rPr>
              <a:t>Fibra HD</a:t>
            </a:r>
            <a:endParaRPr lang="es-MX" sz="2000" b="1" dirty="0">
              <a:latin typeface="Century Gothic" panose="020B0502020202020204" pitchFamily="34" charset="0"/>
            </a:endParaRPr>
          </a:p>
        </p:txBody>
      </p:sp>
      <p:sp>
        <p:nvSpPr>
          <p:cNvPr id="24" name="23 CuadroTexto"/>
          <p:cNvSpPr txBox="1"/>
          <p:nvPr/>
        </p:nvSpPr>
        <p:spPr>
          <a:xfrm>
            <a:off x="477091" y="743165"/>
            <a:ext cx="1805302" cy="307777"/>
          </a:xfrm>
          <a:prstGeom prst="rect">
            <a:avLst/>
          </a:prstGeom>
          <a:noFill/>
        </p:spPr>
        <p:txBody>
          <a:bodyPr wrap="none" rtlCol="0">
            <a:spAutoFit/>
          </a:bodyPr>
          <a:lstStyle/>
          <a:p>
            <a:r>
              <a:rPr lang="es-MX" sz="1400" dirty="0">
                <a:solidFill>
                  <a:srgbClr val="CD0000"/>
                </a:solidFill>
                <a:latin typeface="Century Gothic" panose="020B0502020202020204" pitchFamily="34" charset="0"/>
                <a:ea typeface="+mj-ea"/>
                <a:cs typeface="Myriad Pro"/>
              </a:rPr>
              <a:t>Eventos relevantes</a:t>
            </a:r>
          </a:p>
        </p:txBody>
      </p:sp>
      <p:sp>
        <p:nvSpPr>
          <p:cNvPr id="3" name="2 Rectángulo"/>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Clr>
                <a:srgbClr val="C00000"/>
              </a:buClr>
            </a:pPr>
            <a:endParaRPr lang="es-MX" dirty="0">
              <a:latin typeface="Century Gothic" panose="020B0502020202020204" pitchFamily="34" charset="0"/>
            </a:endParaRPr>
          </a:p>
        </p:txBody>
      </p:sp>
      <p:sp>
        <p:nvSpPr>
          <p:cNvPr id="5" name="CuadroTexto 4">
            <a:extLst>
              <a:ext uri="{FF2B5EF4-FFF2-40B4-BE49-F238E27FC236}">
                <a16:creationId xmlns:a16="http://schemas.microsoft.com/office/drawing/2014/main" id="{CF7679A8-68B6-4D2C-AA7B-F4A762ADB399}"/>
              </a:ext>
            </a:extLst>
          </p:cNvPr>
          <p:cNvSpPr txBox="1"/>
          <p:nvPr/>
        </p:nvSpPr>
        <p:spPr>
          <a:xfrm>
            <a:off x="395536" y="1228081"/>
            <a:ext cx="8352928" cy="5078313"/>
          </a:xfrm>
          <a:prstGeom prst="rect">
            <a:avLst/>
          </a:prstGeom>
          <a:noFill/>
        </p:spPr>
        <p:txBody>
          <a:bodyPr wrap="square" rtlCol="0">
            <a:spAutoFit/>
          </a:bodyPr>
          <a:lstStyle/>
          <a:p>
            <a:pPr marL="285750" indent="-285750">
              <a:buClr>
                <a:srgbClr val="C00000"/>
              </a:buClr>
              <a:buFont typeface="Arial" panose="020B0604020202020204" pitchFamily="34" charset="0"/>
              <a:buChar char="•"/>
            </a:pPr>
            <a:r>
              <a:rPr lang="es-MX" sz="1200" b="1" dirty="0">
                <a:latin typeface="Century Gothic" panose="020B0502020202020204" pitchFamily="34" charset="0"/>
              </a:rPr>
              <a:t>27 de marzo de 2018. Aviso de inicio de la segunda ronda de suscripción exclusiva para tenedores de los certificados bursátiles fiduciarios inmobiliarios con clave de pizarra FIBRAHD 15.</a:t>
            </a:r>
          </a:p>
          <a:p>
            <a:pPr>
              <a:buClr>
                <a:srgbClr val="C00000"/>
              </a:buClr>
            </a:pPr>
            <a:endParaRPr lang="es-MX" sz="1200" b="1" dirty="0">
              <a:latin typeface="Century Gothic" panose="020B0502020202020204" pitchFamily="34" charset="0"/>
            </a:endParaRPr>
          </a:p>
          <a:p>
            <a:pPr algn="just">
              <a:buClr>
                <a:srgbClr val="C00000"/>
              </a:buClr>
            </a:pPr>
            <a:r>
              <a:rPr lang="es-MX" sz="1200" dirty="0">
                <a:latin typeface="Century Gothic" panose="020B0502020202020204" pitchFamily="34" charset="0"/>
              </a:rPr>
              <a:t>A menos que se indique lo contrario, los términos con mayúsculas iniciales en el presente aviso, tendrán el significado que a dichos términos se les atribuyó en el aviso publicado el día 1 de marzo de 2018.</a:t>
            </a:r>
          </a:p>
          <a:p>
            <a:pPr algn="just">
              <a:buClr>
                <a:srgbClr val="C00000"/>
              </a:buClr>
            </a:pPr>
            <a:endParaRPr lang="es-MX" sz="1200" dirty="0">
              <a:latin typeface="Century Gothic" panose="020B0502020202020204" pitchFamily="34" charset="0"/>
            </a:endParaRPr>
          </a:p>
          <a:p>
            <a:pPr algn="just">
              <a:buClr>
                <a:srgbClr val="C00000"/>
              </a:buClr>
            </a:pPr>
            <a:r>
              <a:rPr lang="es-MX" sz="1200" dirty="0">
                <a:latin typeface="Century Gothic" panose="020B0502020202020204" pitchFamily="34" charset="0"/>
              </a:rPr>
              <a:t>Por medio del presente se informa a los tenedores de los Certificados Bursátiles Fiduciarios Inmobiliarios con clave de pizarra FIBRAHD 15 (los "Tenedores" y los "</a:t>
            </a:r>
            <a:r>
              <a:rPr lang="es-MX" sz="1200" dirty="0" err="1">
                <a:latin typeface="Century Gothic" panose="020B0502020202020204" pitchFamily="34" charset="0"/>
              </a:rPr>
              <a:t>CBFIs</a:t>
            </a:r>
            <a:r>
              <a:rPr lang="es-MX" sz="1200" dirty="0">
                <a:latin typeface="Century Gothic" panose="020B0502020202020204" pitchFamily="34" charset="0"/>
              </a:rPr>
              <a:t>" respectivamente) emitidos por Banco Actinver, S.A., Institución de Banca Múltiple, Grupo Financiero Actinver, como fiduciario del fideicomiso irrevocable identificado con el número F/1523 (el "Emisor"):</a:t>
            </a:r>
          </a:p>
          <a:p>
            <a:pPr algn="just">
              <a:buClr>
                <a:srgbClr val="C00000"/>
              </a:buClr>
            </a:pPr>
            <a:endParaRPr lang="es-MX" sz="1200" dirty="0">
              <a:latin typeface="Century Gothic" panose="020B0502020202020204" pitchFamily="34" charset="0"/>
            </a:endParaRPr>
          </a:p>
          <a:p>
            <a:pPr algn="just">
              <a:buClr>
                <a:srgbClr val="C00000"/>
              </a:buClr>
            </a:pPr>
            <a:r>
              <a:rPr lang="es-MX" sz="1200" dirty="0">
                <a:latin typeface="Century Gothic" panose="020B0502020202020204" pitchFamily="34" charset="0"/>
              </a:rPr>
              <a:t>I. Que el día 26 de marzo de 2018 terminó la Primera Ronda de suscripción de </a:t>
            </a:r>
            <a:r>
              <a:rPr lang="es-MX" sz="1200" dirty="0" err="1">
                <a:latin typeface="Century Gothic" panose="020B0502020202020204" pitchFamily="34" charset="0"/>
              </a:rPr>
              <a:t>CBFIs</a:t>
            </a:r>
            <a:r>
              <a:rPr lang="es-MX" sz="1200" dirty="0">
                <a:latin typeface="Century Gothic" panose="020B0502020202020204" pitchFamily="34" charset="0"/>
              </a:rPr>
              <a:t>.</a:t>
            </a:r>
          </a:p>
          <a:p>
            <a:pPr algn="just">
              <a:buClr>
                <a:srgbClr val="C00000"/>
              </a:buClr>
            </a:pPr>
            <a:r>
              <a:rPr lang="es-MX" sz="1200" dirty="0">
                <a:latin typeface="Century Gothic" panose="020B0502020202020204" pitchFamily="34" charset="0"/>
              </a:rPr>
              <a:t>II. Que se suscribieron 70,936,961 (setenta millones novecientos treinta y seis mil novecientos sesenta y un) </a:t>
            </a:r>
            <a:r>
              <a:rPr lang="es-MX" sz="1200" dirty="0" err="1">
                <a:latin typeface="Century Gothic" panose="020B0502020202020204" pitchFamily="34" charset="0"/>
              </a:rPr>
              <a:t>CBFIs</a:t>
            </a:r>
            <a:r>
              <a:rPr lang="es-MX" sz="1200" dirty="0">
                <a:latin typeface="Century Gothic" panose="020B0502020202020204" pitchFamily="34" charset="0"/>
              </a:rPr>
              <a:t> en la Primera Ronda.</a:t>
            </a:r>
          </a:p>
          <a:p>
            <a:pPr algn="just">
              <a:buClr>
                <a:srgbClr val="C00000"/>
              </a:buClr>
            </a:pPr>
            <a:r>
              <a:rPr lang="es-MX" sz="1200" dirty="0">
                <a:latin typeface="Century Gothic" panose="020B0502020202020204" pitchFamily="34" charset="0"/>
              </a:rPr>
              <a:t>III. Que el número de </a:t>
            </a:r>
            <a:r>
              <a:rPr lang="es-MX" sz="1200" dirty="0" err="1">
                <a:latin typeface="Century Gothic" panose="020B0502020202020204" pitchFamily="34" charset="0"/>
              </a:rPr>
              <a:t>CBFIs</a:t>
            </a:r>
            <a:r>
              <a:rPr lang="es-MX" sz="1200" dirty="0">
                <a:latin typeface="Century Gothic" panose="020B0502020202020204" pitchFamily="34" charset="0"/>
              </a:rPr>
              <a:t> que podrán ser suscritos en la Segunda Ronda es de 55,378,829 (cincuenta y cinco millones trescientos setenta y ocho mil ochocientos veintinueve) </a:t>
            </a:r>
            <a:r>
              <a:rPr lang="es-MX" sz="1200" dirty="0" err="1">
                <a:latin typeface="Century Gothic" panose="020B0502020202020204" pitchFamily="34" charset="0"/>
              </a:rPr>
              <a:t>CBFIs</a:t>
            </a:r>
            <a:r>
              <a:rPr lang="es-MX" sz="1200" dirty="0">
                <a:latin typeface="Century Gothic" panose="020B0502020202020204" pitchFamily="34" charset="0"/>
              </a:rPr>
              <a:t>.</a:t>
            </a:r>
          </a:p>
          <a:p>
            <a:pPr algn="just">
              <a:buClr>
                <a:srgbClr val="C00000"/>
              </a:buClr>
            </a:pPr>
            <a:r>
              <a:rPr lang="es-MX" sz="1200" dirty="0">
                <a:latin typeface="Century Gothic" panose="020B0502020202020204" pitchFamily="34" charset="0"/>
              </a:rPr>
              <a:t>IV. Que la Segunda Ronda de suscripción de </a:t>
            </a:r>
            <a:r>
              <a:rPr lang="es-MX" sz="1200" dirty="0" err="1">
                <a:latin typeface="Century Gothic" panose="020B0502020202020204" pitchFamily="34" charset="0"/>
              </a:rPr>
              <a:t>CBFIs</a:t>
            </a:r>
            <a:r>
              <a:rPr lang="es-MX" sz="1200" dirty="0">
                <a:latin typeface="Century Gothic" panose="020B0502020202020204" pitchFamily="34" charset="0"/>
              </a:rPr>
              <a:t> iniciará el día 2 de abril de 2018 y terminará el día 5 de abril de 2018.</a:t>
            </a:r>
          </a:p>
          <a:p>
            <a:pPr algn="just">
              <a:buClr>
                <a:srgbClr val="C00000"/>
              </a:buClr>
            </a:pPr>
            <a:r>
              <a:rPr lang="es-MX" sz="1200" dirty="0">
                <a:latin typeface="Century Gothic" panose="020B0502020202020204" pitchFamily="34" charset="0"/>
              </a:rPr>
              <a:t>V. Que el precio de suscripción por CBFI será de $9.50 (nueve pesos 50/100 M.N.).</a:t>
            </a:r>
          </a:p>
          <a:p>
            <a:pPr algn="just">
              <a:buClr>
                <a:srgbClr val="C00000"/>
              </a:buClr>
            </a:pPr>
            <a:r>
              <a:rPr lang="es-MX" sz="1200" dirty="0">
                <a:latin typeface="Century Gothic" panose="020B0502020202020204" pitchFamily="34" charset="0"/>
              </a:rPr>
              <a:t>VI. Exclusivamente los Tenedores que hayan ejercido su derecho de suscripción en la Primera Ronda podrán suscribir </a:t>
            </a:r>
            <a:r>
              <a:rPr lang="es-MX" sz="1200" dirty="0" err="1">
                <a:latin typeface="Century Gothic" panose="020B0502020202020204" pitchFamily="34" charset="0"/>
              </a:rPr>
              <a:t>CBFIs</a:t>
            </a:r>
            <a:r>
              <a:rPr lang="es-MX" sz="1200" dirty="0">
                <a:latin typeface="Century Gothic" panose="020B0502020202020204" pitchFamily="34" charset="0"/>
              </a:rPr>
              <a:t> en la Segunda Ronda.</a:t>
            </a:r>
          </a:p>
          <a:p>
            <a:pPr algn="just">
              <a:buClr>
                <a:srgbClr val="C00000"/>
              </a:buClr>
            </a:pPr>
            <a:r>
              <a:rPr lang="es-MX" sz="1200" dirty="0">
                <a:latin typeface="Century Gothic" panose="020B0502020202020204" pitchFamily="34" charset="0"/>
              </a:rPr>
              <a:t>VII. Los </a:t>
            </a:r>
            <a:r>
              <a:rPr lang="es-MX" sz="1200" dirty="0" err="1">
                <a:latin typeface="Century Gothic" panose="020B0502020202020204" pitchFamily="34" charset="0"/>
              </a:rPr>
              <a:t>CBFIs</a:t>
            </a:r>
            <a:r>
              <a:rPr lang="es-MX" sz="1200" dirty="0">
                <a:latin typeface="Century Gothic" panose="020B0502020202020204" pitchFamily="34" charset="0"/>
              </a:rPr>
              <a:t> ofrecidos para suscripción en la Segunda Ronda son el remanente de los </a:t>
            </a:r>
            <a:r>
              <a:rPr lang="es-MX" sz="1200" dirty="0" err="1">
                <a:latin typeface="Century Gothic" panose="020B0502020202020204" pitchFamily="34" charset="0"/>
              </a:rPr>
              <a:t>CBFIs</a:t>
            </a:r>
            <a:r>
              <a:rPr lang="es-MX" sz="1200" dirty="0">
                <a:latin typeface="Century Gothic" panose="020B0502020202020204" pitchFamily="34" charset="0"/>
              </a:rPr>
              <a:t> no suscritos en la Primera Ronda.</a:t>
            </a:r>
          </a:p>
          <a:p>
            <a:pPr algn="just">
              <a:buClr>
                <a:srgbClr val="C00000"/>
              </a:buClr>
            </a:pPr>
            <a:r>
              <a:rPr lang="es-MX" sz="1200" dirty="0">
                <a:latin typeface="Century Gothic" panose="020B0502020202020204" pitchFamily="34" charset="0"/>
              </a:rPr>
              <a:t>VIII. La asignación de </a:t>
            </a:r>
            <a:r>
              <a:rPr lang="es-MX" sz="1200" dirty="0" err="1">
                <a:latin typeface="Century Gothic" panose="020B0502020202020204" pitchFamily="34" charset="0"/>
              </a:rPr>
              <a:t>CBFIs</a:t>
            </a:r>
            <a:r>
              <a:rPr lang="es-MX" sz="1200" dirty="0">
                <a:latin typeface="Century Gothic" panose="020B0502020202020204" pitchFamily="34" charset="0"/>
              </a:rPr>
              <a:t> en la Segunda Ronda se realizará a prorrata general en función de las posturas recibidas, siempre y cuando la suma de los </a:t>
            </a:r>
            <a:r>
              <a:rPr lang="es-MX" sz="1200" dirty="0" err="1">
                <a:latin typeface="Century Gothic" panose="020B0502020202020204" pitchFamily="34" charset="0"/>
              </a:rPr>
              <a:t>CBFIs</a:t>
            </a:r>
            <a:r>
              <a:rPr lang="es-MX" sz="1200" dirty="0">
                <a:latin typeface="Century Gothic" panose="020B0502020202020204" pitchFamily="34" charset="0"/>
              </a:rPr>
              <a:t> solicitados sea igual o superior al número de </a:t>
            </a:r>
            <a:r>
              <a:rPr lang="es-MX" sz="1200" dirty="0" err="1">
                <a:latin typeface="Century Gothic" panose="020B0502020202020204" pitchFamily="34" charset="0"/>
              </a:rPr>
              <a:t>CBFIs</a:t>
            </a:r>
            <a:r>
              <a:rPr lang="es-MX" sz="1200" dirty="0">
                <a:latin typeface="Century Gothic" panose="020B0502020202020204" pitchFamily="34" charset="0"/>
              </a:rPr>
              <a:t> disponibles para suscripción en Segunda Ronda. Para aquellos decimales que resulten de la prorrata de la Segunda Ronda, se realizará el redondeo hacia el entero inmediato inferior.</a:t>
            </a:r>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pPr/>
              <a:t>37</a:t>
            </a:fld>
            <a:endParaRPr lang="es-ES" altLang="es-MX" dirty="0"/>
          </a:p>
        </p:txBody>
      </p:sp>
      <p:sp>
        <p:nvSpPr>
          <p:cNvPr id="6" name="CuadroTexto 5">
            <a:extLst>
              <a:ext uri="{FF2B5EF4-FFF2-40B4-BE49-F238E27FC236}">
                <a16:creationId xmlns:a16="http://schemas.microsoft.com/office/drawing/2014/main" id="{D8183FE8-2D46-4FE2-A570-1A15B04450F1}"/>
              </a:ext>
            </a:extLst>
          </p:cNvPr>
          <p:cNvSpPr txBox="1"/>
          <p:nvPr/>
        </p:nvSpPr>
        <p:spPr>
          <a:xfrm>
            <a:off x="323528" y="6237312"/>
            <a:ext cx="3312368" cy="246221"/>
          </a:xfrm>
          <a:prstGeom prst="rect">
            <a:avLst/>
          </a:prstGeom>
          <a:noFill/>
        </p:spPr>
        <p:txBody>
          <a:bodyPr wrap="square" rtlCol="0">
            <a:spAutoFit/>
          </a:bodyPr>
          <a:lstStyle/>
          <a:p>
            <a:r>
              <a:rPr lang="en-US" sz="1000" dirty="0">
                <a:latin typeface="Century Gothic" panose="020B0502020202020204" pitchFamily="34" charset="0"/>
              </a:rPr>
              <a:t>Fuente: Bolsa Mexicana de </a:t>
            </a:r>
            <a:r>
              <a:rPr lang="en-US" sz="1000" dirty="0" err="1">
                <a:latin typeface="Century Gothic" panose="020B0502020202020204" pitchFamily="34" charset="0"/>
              </a:rPr>
              <a:t>Valores</a:t>
            </a:r>
            <a:endParaRPr lang="en-US" sz="1000" dirty="0">
              <a:latin typeface="Century Gothic" panose="020B0502020202020204" pitchFamily="34" charset="0"/>
            </a:endParaRPr>
          </a:p>
        </p:txBody>
      </p:sp>
    </p:spTree>
    <p:extLst>
      <p:ext uri="{BB962C8B-B14F-4D97-AF65-F5344CB8AC3E}">
        <p14:creationId xmlns:p14="http://schemas.microsoft.com/office/powerpoint/2010/main" val="388907943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Título"/>
          <p:cNvSpPr txBox="1">
            <a:spLocks/>
          </p:cNvSpPr>
          <p:nvPr/>
        </p:nvSpPr>
        <p:spPr bwMode="auto">
          <a:xfrm>
            <a:off x="155849" y="427305"/>
            <a:ext cx="6096000" cy="631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n-US" sz="2000" b="1" dirty="0" err="1">
                <a:latin typeface="Century Gothic" panose="020B0502020202020204" pitchFamily="34" charset="0"/>
              </a:rPr>
              <a:t>Fibra</a:t>
            </a:r>
            <a:r>
              <a:rPr lang="en-US" sz="2000" b="1" dirty="0">
                <a:latin typeface="Century Gothic" panose="020B0502020202020204" pitchFamily="34" charset="0"/>
              </a:rPr>
              <a:t> Macquarie</a:t>
            </a:r>
          </a:p>
          <a:p>
            <a:endParaRPr lang="es-MX" sz="2000" b="1" dirty="0">
              <a:latin typeface="Century Gothic" panose="020B0502020202020204" pitchFamily="34" charset="0"/>
            </a:endParaRPr>
          </a:p>
        </p:txBody>
      </p:sp>
      <p:sp>
        <p:nvSpPr>
          <p:cNvPr id="24" name="23 CuadroTexto"/>
          <p:cNvSpPr txBox="1"/>
          <p:nvPr/>
        </p:nvSpPr>
        <p:spPr>
          <a:xfrm>
            <a:off x="190442" y="725351"/>
            <a:ext cx="1805302" cy="307777"/>
          </a:xfrm>
          <a:prstGeom prst="rect">
            <a:avLst/>
          </a:prstGeom>
          <a:noFill/>
        </p:spPr>
        <p:txBody>
          <a:bodyPr wrap="none" rtlCol="0">
            <a:spAutoFit/>
          </a:bodyPr>
          <a:lstStyle/>
          <a:p>
            <a:r>
              <a:rPr lang="es-MX" sz="1400" dirty="0">
                <a:solidFill>
                  <a:srgbClr val="CD0000"/>
                </a:solidFill>
                <a:latin typeface="Century Gothic" panose="020B0502020202020204" pitchFamily="34" charset="0"/>
                <a:ea typeface="+mj-ea"/>
                <a:cs typeface="Myriad Pro"/>
              </a:rPr>
              <a:t>Eventos relevantes</a:t>
            </a:r>
          </a:p>
        </p:txBody>
      </p:sp>
      <p:sp>
        <p:nvSpPr>
          <p:cNvPr id="3" name="2 Rectángulo"/>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Clr>
                <a:srgbClr val="C00000"/>
              </a:buClr>
            </a:pPr>
            <a:endParaRPr lang="es-MX" dirty="0">
              <a:latin typeface="Century Gothic" panose="020B0502020202020204" pitchFamily="34" charset="0"/>
            </a:endParaRPr>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pPr/>
              <a:t>38</a:t>
            </a:fld>
            <a:endParaRPr lang="es-ES" altLang="es-MX" dirty="0"/>
          </a:p>
        </p:txBody>
      </p:sp>
      <p:sp>
        <p:nvSpPr>
          <p:cNvPr id="6" name="CuadroTexto 5">
            <a:extLst>
              <a:ext uri="{FF2B5EF4-FFF2-40B4-BE49-F238E27FC236}">
                <a16:creationId xmlns:a16="http://schemas.microsoft.com/office/drawing/2014/main" id="{D8183FE8-2D46-4FE2-A570-1A15B04450F1}"/>
              </a:ext>
            </a:extLst>
          </p:cNvPr>
          <p:cNvSpPr txBox="1"/>
          <p:nvPr/>
        </p:nvSpPr>
        <p:spPr>
          <a:xfrm>
            <a:off x="323528" y="6237312"/>
            <a:ext cx="3312368" cy="246221"/>
          </a:xfrm>
          <a:prstGeom prst="rect">
            <a:avLst/>
          </a:prstGeom>
          <a:noFill/>
        </p:spPr>
        <p:txBody>
          <a:bodyPr wrap="square" rtlCol="0">
            <a:spAutoFit/>
          </a:bodyPr>
          <a:lstStyle/>
          <a:p>
            <a:r>
              <a:rPr lang="en-US" sz="1000" dirty="0">
                <a:latin typeface="Century Gothic" panose="020B0502020202020204" pitchFamily="34" charset="0"/>
              </a:rPr>
              <a:t>Fuente: Bolsa Mexicana de </a:t>
            </a:r>
            <a:r>
              <a:rPr lang="en-US" sz="1000" dirty="0" err="1">
                <a:latin typeface="Century Gothic" panose="020B0502020202020204" pitchFamily="34" charset="0"/>
              </a:rPr>
              <a:t>Valores</a:t>
            </a:r>
            <a:endParaRPr lang="en-US" sz="1000" dirty="0">
              <a:latin typeface="Century Gothic" panose="020B0502020202020204" pitchFamily="34" charset="0"/>
            </a:endParaRPr>
          </a:p>
        </p:txBody>
      </p:sp>
      <p:sp>
        <p:nvSpPr>
          <p:cNvPr id="13" name="CuadroTexto 4">
            <a:extLst>
              <a:ext uri="{FF2B5EF4-FFF2-40B4-BE49-F238E27FC236}">
                <a16:creationId xmlns:a16="http://schemas.microsoft.com/office/drawing/2014/main" id="{CF7679A8-68B6-4D2C-AA7B-F4A762ADB399}"/>
              </a:ext>
            </a:extLst>
          </p:cNvPr>
          <p:cNvSpPr txBox="1"/>
          <p:nvPr/>
        </p:nvSpPr>
        <p:spPr>
          <a:xfrm>
            <a:off x="395536" y="1628507"/>
            <a:ext cx="8352928" cy="4708981"/>
          </a:xfrm>
          <a:prstGeom prst="rect">
            <a:avLst/>
          </a:prstGeom>
          <a:noFill/>
        </p:spPr>
        <p:txBody>
          <a:bodyPr wrap="square" rtlCol="0">
            <a:spAutoFit/>
          </a:bodyPr>
          <a:ls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buClr>
                <a:srgbClr val="C00000"/>
              </a:buClr>
              <a:buFont typeface="Arial" panose="020B0604020202020204" pitchFamily="34" charset="0"/>
              <a:buChar char="•"/>
            </a:pPr>
            <a:r>
              <a:rPr lang="es-MX" sz="1200" b="1" dirty="0">
                <a:latin typeface="Century Gothic" panose="020B0502020202020204" pitchFamily="34" charset="0"/>
              </a:rPr>
              <a:t>20 de marzo de 2018. FIBRA </a:t>
            </a:r>
            <a:r>
              <a:rPr lang="es-MX" sz="1200" b="1" dirty="0" err="1">
                <a:latin typeface="Century Gothic" panose="020B0502020202020204" pitchFamily="34" charset="0"/>
              </a:rPr>
              <a:t>Macquarie</a:t>
            </a:r>
            <a:r>
              <a:rPr lang="es-MX" sz="1200" b="1" dirty="0">
                <a:latin typeface="Century Gothic" panose="020B0502020202020204" pitchFamily="34" charset="0"/>
              </a:rPr>
              <a:t> México atiende requerimiento de la Bolsa Mexicana de Valores respecto al volumen operado hoy.</a:t>
            </a:r>
          </a:p>
          <a:p>
            <a:pPr marL="285750" indent="-285750">
              <a:buClr>
                <a:srgbClr val="C00000"/>
              </a:buClr>
              <a:buFont typeface="Arial" panose="020B0604020202020204" pitchFamily="34" charset="0"/>
              <a:buChar char="•"/>
            </a:pPr>
            <a:endParaRPr lang="es-MX" sz="1200" b="1" dirty="0">
              <a:latin typeface="Century Gothic" panose="020B0502020202020204" pitchFamily="34" charset="0"/>
            </a:endParaRPr>
          </a:p>
          <a:p>
            <a:pPr algn="just">
              <a:buClr>
                <a:srgbClr val="C00000"/>
              </a:buClr>
            </a:pPr>
            <a:r>
              <a:rPr lang="es-MX" sz="1200" dirty="0">
                <a:latin typeface="Century Gothic" panose="020B0502020202020204" pitchFamily="34" charset="0"/>
              </a:rPr>
              <a:t>Con respecto al aumento presentado el día de hoy en el volumen de negociación de los certificados bursátiles fiduciarios inmobiliarios (“</a:t>
            </a:r>
            <a:r>
              <a:rPr lang="es-MX" sz="1200" dirty="0" err="1">
                <a:latin typeface="Century Gothic" panose="020B0502020202020204" pitchFamily="34" charset="0"/>
              </a:rPr>
              <a:t>CBFIs</a:t>
            </a:r>
            <a:r>
              <a:rPr lang="es-MX" sz="1200" dirty="0">
                <a:latin typeface="Century Gothic" panose="020B0502020202020204" pitchFamily="34" charset="0"/>
              </a:rPr>
              <a:t>”) emitidos por FIBRA </a:t>
            </a:r>
            <a:r>
              <a:rPr lang="es-MX" sz="1200" dirty="0" err="1">
                <a:latin typeface="Century Gothic" panose="020B0502020202020204" pitchFamily="34" charset="0"/>
              </a:rPr>
              <a:t>Macquarie</a:t>
            </a:r>
            <a:r>
              <a:rPr lang="es-MX" sz="1200" dirty="0">
                <a:latin typeface="Century Gothic" panose="020B0502020202020204" pitchFamily="34" charset="0"/>
              </a:rPr>
              <a:t> México (FIBRA </a:t>
            </a:r>
            <a:r>
              <a:rPr lang="es-MX" sz="1200" dirty="0" err="1">
                <a:latin typeface="Century Gothic" panose="020B0502020202020204" pitchFamily="34" charset="0"/>
              </a:rPr>
              <a:t>Macquarie</a:t>
            </a:r>
            <a:r>
              <a:rPr lang="es-MX" sz="1200" dirty="0">
                <a:latin typeface="Century Gothic" panose="020B0502020202020204" pitchFamily="34" charset="0"/>
              </a:rPr>
              <a:t>) (BMV: FIBRAMQ), FIBRA </a:t>
            </a:r>
            <a:r>
              <a:rPr lang="es-MX" sz="1200" dirty="0" err="1">
                <a:latin typeface="Century Gothic" panose="020B0502020202020204" pitchFamily="34" charset="0"/>
              </a:rPr>
              <a:t>Macquarie</a:t>
            </a:r>
            <a:r>
              <a:rPr lang="es-MX" sz="1200" dirty="0">
                <a:latin typeface="Century Gothic" panose="020B0502020202020204" pitchFamily="34" charset="0"/>
              </a:rPr>
              <a:t> informa que al momento no tiene conocimiento de evento relevante alguno que haya dado origen a dicho movimiento, y que dicho movimiento el día de hoy, debe obedecer a condiciones de mercado. Con base en los mecanismos establecidos por FIBRA </a:t>
            </a:r>
            <a:r>
              <a:rPr lang="es-MX" sz="1200" dirty="0" err="1">
                <a:latin typeface="Century Gothic" panose="020B0502020202020204" pitchFamily="34" charset="0"/>
              </a:rPr>
              <a:t>Macquarie</a:t>
            </a:r>
            <a:r>
              <a:rPr lang="es-MX" sz="1200" dirty="0">
                <a:latin typeface="Century Gothic" panose="020B0502020202020204" pitchFamily="34" charset="0"/>
              </a:rPr>
              <a:t> en cumplimiento con la regulación aplicable, no tiene conocimiento de que en los movimientos presentados hubiera tenido participación cualquiera de los miembros de su comité técnico o directivos relevantes. El día de hoy FIBRA </a:t>
            </a:r>
            <a:r>
              <a:rPr lang="es-MX" sz="1200" dirty="0" err="1">
                <a:latin typeface="Century Gothic" panose="020B0502020202020204" pitchFamily="34" charset="0"/>
              </a:rPr>
              <a:t>Macquarie</a:t>
            </a:r>
            <a:r>
              <a:rPr lang="es-MX" sz="1200" dirty="0">
                <a:latin typeface="Century Gothic" panose="020B0502020202020204" pitchFamily="34" charset="0"/>
              </a:rPr>
              <a:t> no llevó a cabo operaciones de recompra.</a:t>
            </a:r>
          </a:p>
          <a:p>
            <a:pPr marL="285750" indent="-285750">
              <a:buClr>
                <a:srgbClr val="C00000"/>
              </a:buClr>
              <a:buFont typeface="Arial" panose="020B0604020202020204" pitchFamily="34" charset="0"/>
              <a:buChar char="•"/>
            </a:pPr>
            <a:endParaRPr lang="es-MX" sz="1200" b="1" dirty="0">
              <a:latin typeface="Century Gothic" panose="020B0502020202020204" pitchFamily="34" charset="0"/>
            </a:endParaRPr>
          </a:p>
          <a:p>
            <a:pPr marL="285750" indent="-285750">
              <a:buClr>
                <a:srgbClr val="C00000"/>
              </a:buClr>
              <a:buFont typeface="Arial" panose="020B0604020202020204" pitchFamily="34" charset="0"/>
              <a:buChar char="•"/>
            </a:pPr>
            <a:r>
              <a:rPr lang="es-MX" sz="1200" b="1" dirty="0">
                <a:latin typeface="Century Gothic" panose="020B0502020202020204" pitchFamily="34" charset="0"/>
              </a:rPr>
              <a:t>01 de marzo de 2018. FIBRA </a:t>
            </a:r>
            <a:r>
              <a:rPr lang="es-MX" sz="1200" b="1" dirty="0" err="1">
                <a:latin typeface="Century Gothic" panose="020B0502020202020204" pitchFamily="34" charset="0"/>
              </a:rPr>
              <a:t>Macquarie</a:t>
            </a:r>
            <a:r>
              <a:rPr lang="es-MX" sz="1200" b="1" dirty="0">
                <a:latin typeface="Century Gothic" panose="020B0502020202020204" pitchFamily="34" charset="0"/>
              </a:rPr>
              <a:t> México atiende requerimiento de la Bolsa Mexicana de Valores respecto al volumen operado hoy.</a:t>
            </a:r>
            <a:endParaRPr lang="es-MX" sz="1200" dirty="0">
              <a:latin typeface="Century Gothic" panose="020B0502020202020204" pitchFamily="34" charset="0"/>
            </a:endParaRPr>
          </a:p>
          <a:p>
            <a:pPr algn="just">
              <a:buClr>
                <a:srgbClr val="C00000"/>
              </a:buClr>
            </a:pPr>
            <a:endParaRPr lang="es-MX" sz="1200" dirty="0">
              <a:latin typeface="Century Gothic" panose="020B0502020202020204" pitchFamily="34" charset="0"/>
            </a:endParaRPr>
          </a:p>
          <a:p>
            <a:pPr algn="just">
              <a:buClr>
                <a:srgbClr val="C00000"/>
              </a:buClr>
            </a:pPr>
            <a:r>
              <a:rPr lang="es-MX" sz="1200" dirty="0">
                <a:latin typeface="Century Gothic" panose="020B0502020202020204" pitchFamily="34" charset="0"/>
              </a:rPr>
              <a:t>Con respecto al aumento presentado el día de hoy en el volumen de negociación de los certificados bursátiles fiduciarios inmobiliarios (“</a:t>
            </a:r>
            <a:r>
              <a:rPr lang="es-MX" sz="1200" dirty="0" err="1">
                <a:latin typeface="Century Gothic" panose="020B0502020202020204" pitchFamily="34" charset="0"/>
              </a:rPr>
              <a:t>CBFIs</a:t>
            </a:r>
            <a:r>
              <a:rPr lang="es-MX" sz="1200" dirty="0">
                <a:latin typeface="Century Gothic" panose="020B0502020202020204" pitchFamily="34" charset="0"/>
              </a:rPr>
              <a:t>”) emitidos por FIBRA </a:t>
            </a:r>
            <a:r>
              <a:rPr lang="es-MX" sz="1200" dirty="0" err="1">
                <a:latin typeface="Century Gothic" panose="020B0502020202020204" pitchFamily="34" charset="0"/>
              </a:rPr>
              <a:t>Macquarie</a:t>
            </a:r>
            <a:r>
              <a:rPr lang="es-MX" sz="1200" dirty="0">
                <a:latin typeface="Century Gothic" panose="020B0502020202020204" pitchFamily="34" charset="0"/>
              </a:rPr>
              <a:t> México (FIBRA </a:t>
            </a:r>
            <a:r>
              <a:rPr lang="es-MX" sz="1200" dirty="0" err="1">
                <a:latin typeface="Century Gothic" panose="020B0502020202020204" pitchFamily="34" charset="0"/>
              </a:rPr>
              <a:t>Macquarie</a:t>
            </a:r>
            <a:r>
              <a:rPr lang="es-MX" sz="1200" dirty="0">
                <a:latin typeface="Century Gothic" panose="020B0502020202020204" pitchFamily="34" charset="0"/>
              </a:rPr>
              <a:t>) (BMV: FIBRAMQ), FIBRA </a:t>
            </a:r>
            <a:r>
              <a:rPr lang="es-MX" sz="1200" dirty="0" err="1">
                <a:latin typeface="Century Gothic" panose="020B0502020202020204" pitchFamily="34" charset="0"/>
              </a:rPr>
              <a:t>Macquarie</a:t>
            </a:r>
            <a:r>
              <a:rPr lang="es-MX" sz="1200" dirty="0">
                <a:latin typeface="Century Gothic" panose="020B0502020202020204" pitchFamily="34" charset="0"/>
              </a:rPr>
              <a:t> informa que al momento no tiene conocimiento de evento relevante alguno que haya dado origen a dicho movimiento, y que dicho movimiento el día de hoy, debe obedecer a condiciones de mercado. Con base en los mecanismos establecidos por FIBRA </a:t>
            </a:r>
            <a:r>
              <a:rPr lang="es-MX" sz="1200" dirty="0" err="1">
                <a:latin typeface="Century Gothic" panose="020B0502020202020204" pitchFamily="34" charset="0"/>
              </a:rPr>
              <a:t>Macquarie</a:t>
            </a:r>
            <a:r>
              <a:rPr lang="es-MX" sz="1200" dirty="0">
                <a:latin typeface="Century Gothic" panose="020B0502020202020204" pitchFamily="34" charset="0"/>
              </a:rPr>
              <a:t> en cumplimiento con la regulación aplicable, no tiene conocimiento de que en los movimientos presentados hubiera tenido participación cualquiera de los miembros de su comité técnico o directivos relevantes. Cabe mencionar que el día de hoy FIBRA </a:t>
            </a:r>
            <a:r>
              <a:rPr lang="es-MX" sz="1200" dirty="0" err="1">
                <a:latin typeface="Century Gothic" panose="020B0502020202020204" pitchFamily="34" charset="0"/>
              </a:rPr>
              <a:t>Macquarie</a:t>
            </a:r>
            <a:r>
              <a:rPr lang="es-MX" sz="1200" dirty="0">
                <a:latin typeface="Century Gothic" panose="020B0502020202020204" pitchFamily="34" charset="0"/>
              </a:rPr>
              <a:t> no llevó a cabo operaciones de recompra.</a:t>
            </a:r>
          </a:p>
          <a:p>
            <a:pPr algn="just">
              <a:buClr>
                <a:srgbClr val="C00000"/>
              </a:buClr>
            </a:pPr>
            <a:endParaRPr lang="es-MX" sz="1000" dirty="0">
              <a:latin typeface="Century Gothic" panose="020B0502020202020204" pitchFamily="34" charset="0"/>
            </a:endParaRPr>
          </a:p>
          <a:p>
            <a:pPr marL="285750" indent="-285750">
              <a:buClr>
                <a:srgbClr val="C00000"/>
              </a:buClr>
              <a:buFont typeface="Arial" panose="020B0604020202020204" pitchFamily="34" charset="0"/>
              <a:buChar char="•"/>
            </a:pPr>
            <a:endParaRPr lang="es-MX" sz="1400" dirty="0">
              <a:latin typeface="Century Gothic" panose="020B0502020202020204" pitchFamily="34" charset="0"/>
            </a:endParaRPr>
          </a:p>
        </p:txBody>
      </p:sp>
    </p:spTree>
    <p:extLst>
      <p:ext uri="{BB962C8B-B14F-4D97-AF65-F5344CB8AC3E}">
        <p14:creationId xmlns:p14="http://schemas.microsoft.com/office/powerpoint/2010/main" val="153372368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9"/>
            <a:ext cx="6096000" cy="631524"/>
          </a:xfrm>
        </p:spPr>
        <p:txBody>
          <a:bodyPr>
            <a:normAutofit/>
          </a:bodyPr>
          <a:lstStyle/>
          <a:p>
            <a:r>
              <a:rPr lang="en-US" sz="2000" b="1" dirty="0" err="1">
                <a:latin typeface="Century Gothic" panose="020B0502020202020204" pitchFamily="34" charset="0"/>
              </a:rPr>
              <a:t>Fibra</a:t>
            </a:r>
            <a:r>
              <a:rPr lang="en-US" sz="2000" b="1" dirty="0">
                <a:latin typeface="Century Gothic" panose="020B0502020202020204" pitchFamily="34" charset="0"/>
              </a:rPr>
              <a:t> Prologis</a:t>
            </a:r>
            <a:endParaRPr lang="es-MX" sz="2000" b="1" dirty="0">
              <a:latin typeface="Century Gothic" panose="020B0502020202020204" pitchFamily="34" charset="0"/>
            </a:endParaRPr>
          </a:p>
        </p:txBody>
      </p:sp>
      <p:sp>
        <p:nvSpPr>
          <p:cNvPr id="24" name="23 CuadroTexto"/>
          <p:cNvSpPr txBox="1"/>
          <p:nvPr/>
        </p:nvSpPr>
        <p:spPr>
          <a:xfrm>
            <a:off x="394666" y="908720"/>
            <a:ext cx="1805302" cy="307777"/>
          </a:xfrm>
          <a:prstGeom prst="rect">
            <a:avLst/>
          </a:prstGeom>
          <a:noFill/>
        </p:spPr>
        <p:txBody>
          <a:bodyPr wrap="none" rtlCol="0">
            <a:spAutoFit/>
          </a:bodyPr>
          <a:lstStyle/>
          <a:p>
            <a:r>
              <a:rPr lang="es-MX" sz="1400" dirty="0">
                <a:solidFill>
                  <a:srgbClr val="CD0000"/>
                </a:solidFill>
                <a:latin typeface="Century Gothic" panose="020B0502020202020204" pitchFamily="34" charset="0"/>
                <a:ea typeface="+mj-ea"/>
                <a:cs typeface="Myriad Pro"/>
              </a:rPr>
              <a:t>Eventos relevantes</a:t>
            </a:r>
          </a:p>
        </p:txBody>
      </p:sp>
      <p:sp>
        <p:nvSpPr>
          <p:cNvPr id="3" name="2 Rectángulo"/>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5" name="CuadroTexto 4">
            <a:extLst>
              <a:ext uri="{FF2B5EF4-FFF2-40B4-BE49-F238E27FC236}">
                <a16:creationId xmlns:a16="http://schemas.microsoft.com/office/drawing/2014/main" id="{CF7679A8-68B6-4D2C-AA7B-F4A762ADB399}"/>
              </a:ext>
            </a:extLst>
          </p:cNvPr>
          <p:cNvSpPr txBox="1"/>
          <p:nvPr/>
        </p:nvSpPr>
        <p:spPr>
          <a:xfrm>
            <a:off x="473948" y="1475934"/>
            <a:ext cx="8352928" cy="6709529"/>
          </a:xfrm>
          <a:prstGeom prst="rect">
            <a:avLst/>
          </a:prstGeom>
          <a:noFill/>
        </p:spPr>
        <p:txBody>
          <a:bodyPr wrap="square" rtlCol="0">
            <a:spAutoFit/>
          </a:bodyPr>
          <a:lstStyle/>
          <a:p>
            <a:pPr marL="285750" indent="-285750">
              <a:buClr>
                <a:srgbClr val="C00000"/>
              </a:buClr>
              <a:buFont typeface="Arial" panose="020B0604020202020204" pitchFamily="34" charset="0"/>
              <a:buChar char="•"/>
            </a:pPr>
            <a:r>
              <a:rPr lang="es-MX" sz="1200" b="1" dirty="0">
                <a:latin typeface="Century Gothic" panose="020B0502020202020204" pitchFamily="34" charset="0"/>
              </a:rPr>
              <a:t>07 de marzo de 2018. FIBRA </a:t>
            </a:r>
            <a:r>
              <a:rPr lang="es-MX" sz="1200" b="1" dirty="0" err="1">
                <a:latin typeface="Century Gothic" panose="020B0502020202020204" pitchFamily="34" charset="0"/>
              </a:rPr>
              <a:t>Prologis</a:t>
            </a:r>
            <a:r>
              <a:rPr lang="es-MX" sz="1200" b="1" dirty="0">
                <a:latin typeface="Century Gothic" panose="020B0502020202020204" pitchFamily="34" charset="0"/>
              </a:rPr>
              <a:t> Declara Distribución del Trimestre.</a:t>
            </a:r>
          </a:p>
          <a:p>
            <a:pPr>
              <a:buClr>
                <a:srgbClr val="C00000"/>
              </a:buClr>
            </a:pPr>
            <a:endParaRPr lang="es-MX" sz="1200" b="1" dirty="0">
              <a:latin typeface="Century Gothic" panose="020B0502020202020204" pitchFamily="34" charset="0"/>
            </a:endParaRPr>
          </a:p>
          <a:p>
            <a:pPr algn="just">
              <a:buClr>
                <a:srgbClr val="C00000"/>
              </a:buClr>
            </a:pPr>
            <a:r>
              <a:rPr lang="es-MX" sz="1200" dirty="0">
                <a:latin typeface="Century Gothic" panose="020B0502020202020204" pitchFamily="34" charset="0"/>
              </a:rPr>
              <a:t>FIBRA </a:t>
            </a:r>
            <a:r>
              <a:rPr lang="es-MX" sz="1200" dirty="0" err="1">
                <a:latin typeface="Century Gothic" panose="020B0502020202020204" pitchFamily="34" charset="0"/>
              </a:rPr>
              <a:t>Prologis</a:t>
            </a:r>
            <a:r>
              <a:rPr lang="es-MX" sz="1200" dirty="0">
                <a:latin typeface="Century Gothic" panose="020B0502020202020204" pitchFamily="34" charset="0"/>
              </a:rPr>
              <a:t> (BMV: FIBRAPL 14) uno de los fideicomisos de inversión en bienes raíces líder en inversión y administración de inmuebles logísticos clase A en México, declaró hoy, una distribución en efectivo de </a:t>
            </a:r>
            <a:r>
              <a:rPr lang="es-MX" sz="1200" dirty="0" err="1">
                <a:latin typeface="Century Gothic" panose="020B0502020202020204" pitchFamily="34" charset="0"/>
              </a:rPr>
              <a:t>Ps</a:t>
            </a:r>
            <a:r>
              <a:rPr lang="es-MX" sz="1200" dirty="0">
                <a:latin typeface="Century Gothic" panose="020B0502020202020204" pitchFamily="34" charset="0"/>
              </a:rPr>
              <a:t>. 353.7 millones (US$ 19.1 millones), o </a:t>
            </a:r>
            <a:r>
              <a:rPr lang="es-MX" sz="1200" dirty="0" err="1">
                <a:latin typeface="Century Gothic" panose="020B0502020202020204" pitchFamily="34" charset="0"/>
              </a:rPr>
              <a:t>Ps</a:t>
            </a:r>
            <a:r>
              <a:rPr lang="es-MX" sz="1200" dirty="0">
                <a:latin typeface="Century Gothic" panose="020B0502020202020204" pitchFamily="34" charset="0"/>
              </a:rPr>
              <a:t>. 0.5536 por Certificado Bursátil Fiduciario Inmobiliario (CBFI) (US$ 0.0298 por CBFI), en relación a los resultados del trimestre terminado el 31 de diciembre de 2017.</a:t>
            </a:r>
          </a:p>
          <a:p>
            <a:pPr algn="just">
              <a:buClr>
                <a:srgbClr val="C00000"/>
              </a:buClr>
            </a:pPr>
            <a:endParaRPr lang="es-MX" sz="1200" dirty="0">
              <a:latin typeface="Century Gothic" panose="020B0502020202020204" pitchFamily="34" charset="0"/>
            </a:endParaRPr>
          </a:p>
          <a:p>
            <a:pPr marL="171450" indent="-171450" algn="just">
              <a:buClr>
                <a:srgbClr val="C00000"/>
              </a:buClr>
              <a:buFont typeface="Arial" panose="020B0604020202020204" pitchFamily="34" charset="0"/>
              <a:buChar char="•"/>
            </a:pPr>
            <a:r>
              <a:rPr lang="es-MX" sz="1200" b="1" dirty="0">
                <a:latin typeface="Century Gothic" panose="020B0502020202020204" pitchFamily="34" charset="0"/>
              </a:rPr>
              <a:t>07 de marzo de 2018. Actualización de la inscripción en el Registro Nacional de Valores ("RNV") de los certificados bursátiles fiduciarios inmobiliarios con clave de pizarra "FIBRAPL 14".</a:t>
            </a:r>
          </a:p>
          <a:p>
            <a:pPr marL="171450" indent="-171450" algn="just">
              <a:buClr>
                <a:srgbClr val="C00000"/>
              </a:buClr>
              <a:buFont typeface="Arial" panose="020B0604020202020204" pitchFamily="34" charset="0"/>
              <a:buChar char="•"/>
            </a:pPr>
            <a:endParaRPr lang="es-MX" sz="1200" b="1" dirty="0">
              <a:latin typeface="Century Gothic" panose="020B0502020202020204" pitchFamily="34" charset="0"/>
            </a:endParaRPr>
          </a:p>
          <a:p>
            <a:pPr algn="just">
              <a:buClr>
                <a:srgbClr val="C00000"/>
              </a:buClr>
            </a:pPr>
            <a:r>
              <a:rPr lang="es-MX" sz="1200" dirty="0">
                <a:latin typeface="Century Gothic" panose="020B0502020202020204" pitchFamily="34" charset="0"/>
              </a:rPr>
              <a:t>El motivo del presente Aviso con Fines Informativos es informar al público inversionista de la actualización de la inscripción en el Registro Nacional de Valores (“RNV”) de los certificados bursátiles fiduciarios inmobiliarios con clave de pizarra “FIBRAPL 14” (los “</a:t>
            </a:r>
            <a:r>
              <a:rPr lang="es-MX" sz="1200" dirty="0" err="1">
                <a:latin typeface="Century Gothic" panose="020B0502020202020204" pitchFamily="34" charset="0"/>
              </a:rPr>
              <a:t>CBFIs</a:t>
            </a:r>
            <a:r>
              <a:rPr lang="es-MX" sz="1200" dirty="0">
                <a:latin typeface="Century Gothic" panose="020B0502020202020204" pitchFamily="34" charset="0"/>
              </a:rPr>
              <a:t>”) emitidos por Banco Actinver, S.A., Institución de Banca Múltiple, Grupo Financiero Actinver, División Fiduciaria (el “Fiduciario”) como fiduciario del Contrato de Fideicomiso Irrevocable No. 1721, de fecha 13 de agosto de 2013 (según el mismo sea modificado o re expresado en cualquier momento, el “Contrato de Fideicomiso”), celebrado con </a:t>
            </a:r>
            <a:r>
              <a:rPr lang="es-MX" sz="1200" dirty="0" err="1">
                <a:latin typeface="Century Gothic" panose="020B0502020202020204" pitchFamily="34" charset="0"/>
              </a:rPr>
              <a:t>Prologis</a:t>
            </a:r>
            <a:r>
              <a:rPr lang="es-MX" sz="1200" dirty="0">
                <a:latin typeface="Century Gothic" panose="020B0502020202020204" pitchFamily="34" charset="0"/>
              </a:rPr>
              <a:t> </a:t>
            </a:r>
            <a:r>
              <a:rPr lang="es-MX" sz="1200" dirty="0" err="1">
                <a:latin typeface="Century Gothic" panose="020B0502020202020204" pitchFamily="34" charset="0"/>
              </a:rPr>
              <a:t>Property</a:t>
            </a:r>
            <a:r>
              <a:rPr lang="es-MX" sz="1200" dirty="0">
                <a:latin typeface="Century Gothic" panose="020B0502020202020204" pitchFamily="34" charset="0"/>
              </a:rPr>
              <a:t> México, S.A. de C.V., como Fideicomitente y Administrador (el “Administrador”), y Monex Casa de Bolsa, S.A. de C.V., Monex Grupo Financiero, como Representante Común de los Tenedores, como consecuencia de las modificaciones al Contrato de Fideicomiso y al Título que ampara los </a:t>
            </a:r>
            <a:r>
              <a:rPr lang="es-MX" sz="1200" dirty="0" err="1">
                <a:latin typeface="Century Gothic" panose="020B0502020202020204" pitchFamily="34" charset="0"/>
              </a:rPr>
              <a:t>CBFIs</a:t>
            </a:r>
            <a:r>
              <a:rPr lang="es-MX" sz="1200" dirty="0">
                <a:latin typeface="Century Gothic" panose="020B0502020202020204" pitchFamily="34" charset="0"/>
              </a:rPr>
              <a:t>, realizadas en virtud de la celebración de (i) el sexto convenio modificatorio al Contrato de Fideicomiso de fecha 14 de diciembre de 2017 (el “Convenio Modificatorio”), y (ii) del convenio de sustitución fiduciaria de fecha 14 de diciembre 2017 (el “Convenio de Sustitución”) mediante el cual se sustituyó a Deutsche Bank México, S.A., Institución de Banca Múltiple, División Fiduciaria por el Fiduciario, como fiduciario del Contrato de Fideicomiso, realizadas en cumplimiento de las resoluciones adoptadas por la Asamblea de Tenedores de fecha 20 de septiembre de 2017. No hubo modificación alguna a las demás características de la emisión. Los términos utilizados con mayúscula y no definidos en el presente aviso con fines informativos tendrán el significado que se les atribuye a los mismos en el Contrato de Fideicomiso.</a:t>
            </a:r>
          </a:p>
          <a:p>
            <a:pPr algn="just">
              <a:buClr>
                <a:srgbClr val="C00000"/>
              </a:buClr>
            </a:pPr>
            <a:endParaRPr lang="es-MX" sz="1200" dirty="0">
              <a:latin typeface="Century Gothic" panose="020B0502020202020204" pitchFamily="34" charset="0"/>
            </a:endParaRPr>
          </a:p>
          <a:p>
            <a:pPr marL="171450" indent="-171450" algn="just">
              <a:buClr>
                <a:srgbClr val="C00000"/>
              </a:buClr>
              <a:buFont typeface="Arial" panose="020B0604020202020204" pitchFamily="34" charset="0"/>
              <a:buChar char="•"/>
            </a:pPr>
            <a:r>
              <a:rPr lang="es-MX" sz="1200" b="1" dirty="0">
                <a:latin typeface="Century Gothic" panose="020B0502020202020204" pitchFamily="34" charset="0"/>
              </a:rPr>
              <a:t>01 de marzo de 2018. </a:t>
            </a:r>
            <a:r>
              <a:rPr lang="pt-BR" sz="1200" b="1" dirty="0">
                <a:latin typeface="Century Gothic" panose="020B0502020202020204" pitchFamily="34" charset="0"/>
              </a:rPr>
              <a:t>FIBRA </a:t>
            </a:r>
            <a:r>
              <a:rPr lang="pt-BR" sz="1200" b="1" dirty="0" err="1">
                <a:latin typeface="Century Gothic" panose="020B0502020202020204" pitchFamily="34" charset="0"/>
              </a:rPr>
              <a:t>Prologis</a:t>
            </a:r>
            <a:r>
              <a:rPr lang="pt-BR" sz="1200" b="1" dirty="0">
                <a:latin typeface="Century Gothic" panose="020B0502020202020204" pitchFamily="34" charset="0"/>
              </a:rPr>
              <a:t> Anuncia </a:t>
            </a:r>
            <a:r>
              <a:rPr lang="pt-BR" sz="1200" b="1" dirty="0" err="1">
                <a:latin typeface="Century Gothic" panose="020B0502020202020204" pitchFamily="34" charset="0"/>
              </a:rPr>
              <a:t>Asamblea</a:t>
            </a:r>
            <a:r>
              <a:rPr lang="pt-BR" sz="1200" b="1" dirty="0">
                <a:latin typeface="Century Gothic" panose="020B0502020202020204" pitchFamily="34" charset="0"/>
              </a:rPr>
              <a:t> Anual de </a:t>
            </a:r>
            <a:r>
              <a:rPr lang="pt-BR" sz="1200" b="1" dirty="0" err="1">
                <a:latin typeface="Century Gothic" panose="020B0502020202020204" pitchFamily="34" charset="0"/>
              </a:rPr>
              <a:t>Tenedores</a:t>
            </a:r>
            <a:r>
              <a:rPr lang="pt-BR" sz="1200" b="1" dirty="0">
                <a:latin typeface="Century Gothic" panose="020B0502020202020204" pitchFamily="34" charset="0"/>
              </a:rPr>
              <a:t>.</a:t>
            </a:r>
          </a:p>
          <a:p>
            <a:pPr marL="171450" indent="-171450" algn="just">
              <a:buClr>
                <a:srgbClr val="C00000"/>
              </a:buClr>
              <a:buFont typeface="Arial" panose="020B0604020202020204" pitchFamily="34" charset="0"/>
              <a:buChar char="•"/>
            </a:pPr>
            <a:endParaRPr lang="es-MX" sz="1200" b="1" dirty="0">
              <a:latin typeface="Century Gothic" panose="020B0502020202020204" pitchFamily="34" charset="0"/>
            </a:endParaRPr>
          </a:p>
          <a:p>
            <a:pPr algn="just">
              <a:buClr>
                <a:srgbClr val="C00000"/>
              </a:buClr>
            </a:pPr>
            <a:r>
              <a:rPr lang="es-MX" sz="1200" dirty="0">
                <a:latin typeface="Century Gothic" panose="020B0502020202020204" pitchFamily="34" charset="0"/>
              </a:rPr>
              <a:t>FIBRA </a:t>
            </a:r>
            <a:r>
              <a:rPr lang="es-MX" sz="1200" dirty="0" err="1">
                <a:latin typeface="Century Gothic" panose="020B0502020202020204" pitchFamily="34" charset="0"/>
              </a:rPr>
              <a:t>Prologis</a:t>
            </a:r>
            <a:r>
              <a:rPr lang="es-MX" sz="1200" dirty="0">
                <a:latin typeface="Century Gothic" panose="020B0502020202020204" pitchFamily="34" charset="0"/>
              </a:rPr>
              <a:t> (BMV: FIBRAPL 14) es uno de los fideicomisos de inversión en bienes raíces líder en inversión y administración de inmuebles </a:t>
            </a:r>
            <a:r>
              <a:rPr lang="es-MX" sz="1200" dirty="0" err="1">
                <a:latin typeface="Century Gothic" panose="020B0502020202020204" pitchFamily="34" charset="0"/>
              </a:rPr>
              <a:t>logisticos</a:t>
            </a:r>
            <a:r>
              <a:rPr lang="es-MX" sz="1200" dirty="0">
                <a:latin typeface="Century Gothic" panose="020B0502020202020204" pitchFamily="34" charset="0"/>
              </a:rPr>
              <a:t> clase-A en México, anuncia hoy la asamblea anual de tenedores que tendrá lugar el lunes 12 de marzo de 2018 a las 4:30 p.m. CT en la oficina del Representante Común, Monex Casa de Bolsa, S.A. de C.V., ubicado en Av. Paseo de la Reforma No. 284, piso 9, Col. Juárez, C.P. 06600, México, Distrito Federal. registro del 15 de marzo de 2018. </a:t>
            </a:r>
          </a:p>
          <a:p>
            <a:pPr algn="just">
              <a:buClr>
                <a:srgbClr val="C00000"/>
              </a:buClr>
            </a:pPr>
            <a:endParaRPr lang="es-MX" sz="1000" dirty="0">
              <a:latin typeface="Century Gothic" panose="020B0502020202020204" pitchFamily="34" charset="0"/>
            </a:endParaRPr>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pPr/>
              <a:t>39</a:t>
            </a:fld>
            <a:endParaRPr lang="es-ES" altLang="es-MX" dirty="0"/>
          </a:p>
        </p:txBody>
      </p:sp>
    </p:spTree>
    <p:extLst>
      <p:ext uri="{BB962C8B-B14F-4D97-AF65-F5344CB8AC3E}">
        <p14:creationId xmlns:p14="http://schemas.microsoft.com/office/powerpoint/2010/main" val="161231976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9"/>
            <a:ext cx="6096000" cy="631524"/>
          </a:xfrm>
        </p:spPr>
        <p:txBody>
          <a:bodyPr>
            <a:normAutofit/>
          </a:bodyPr>
          <a:lstStyle/>
          <a:p>
            <a:r>
              <a:rPr lang="en-US" sz="2000" b="1" dirty="0" err="1">
                <a:latin typeface="Century Gothic" panose="020B0502020202020204" pitchFamily="34" charset="0"/>
              </a:rPr>
              <a:t>Fibra</a:t>
            </a:r>
            <a:r>
              <a:rPr lang="en-US" sz="2000" b="1" dirty="0">
                <a:latin typeface="Century Gothic" panose="020B0502020202020204" pitchFamily="34" charset="0"/>
              </a:rPr>
              <a:t> Prologis</a:t>
            </a:r>
            <a:endParaRPr lang="es-MX" sz="2000" b="1" dirty="0">
              <a:latin typeface="Century Gothic" panose="020B0502020202020204" pitchFamily="34" charset="0"/>
            </a:endParaRPr>
          </a:p>
        </p:txBody>
      </p:sp>
      <p:sp>
        <p:nvSpPr>
          <p:cNvPr id="24" name="23 CuadroTexto"/>
          <p:cNvSpPr txBox="1"/>
          <p:nvPr/>
        </p:nvSpPr>
        <p:spPr>
          <a:xfrm>
            <a:off x="394666" y="908720"/>
            <a:ext cx="1805302" cy="307777"/>
          </a:xfrm>
          <a:prstGeom prst="rect">
            <a:avLst/>
          </a:prstGeom>
          <a:noFill/>
        </p:spPr>
        <p:txBody>
          <a:bodyPr wrap="none" rtlCol="0">
            <a:spAutoFit/>
          </a:bodyPr>
          <a:lstStyle/>
          <a:p>
            <a:r>
              <a:rPr lang="es-MX" sz="1400" dirty="0">
                <a:solidFill>
                  <a:srgbClr val="CD0000"/>
                </a:solidFill>
                <a:latin typeface="Century Gothic" panose="020B0502020202020204" pitchFamily="34" charset="0"/>
                <a:ea typeface="+mj-ea"/>
                <a:cs typeface="Myriad Pro"/>
              </a:rPr>
              <a:t>Eventos relevantes</a:t>
            </a:r>
          </a:p>
        </p:txBody>
      </p:sp>
      <p:sp>
        <p:nvSpPr>
          <p:cNvPr id="3" name="2 Rectángulo"/>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5" name="CuadroTexto 4">
            <a:extLst>
              <a:ext uri="{FF2B5EF4-FFF2-40B4-BE49-F238E27FC236}">
                <a16:creationId xmlns:a16="http://schemas.microsoft.com/office/drawing/2014/main" id="{CF7679A8-68B6-4D2C-AA7B-F4A762ADB399}"/>
              </a:ext>
            </a:extLst>
          </p:cNvPr>
          <p:cNvSpPr txBox="1"/>
          <p:nvPr/>
        </p:nvSpPr>
        <p:spPr>
          <a:xfrm>
            <a:off x="473948" y="1475934"/>
            <a:ext cx="8352928" cy="1723549"/>
          </a:xfrm>
          <a:prstGeom prst="rect">
            <a:avLst/>
          </a:prstGeom>
          <a:noFill/>
        </p:spPr>
        <p:txBody>
          <a:bodyPr wrap="square" rtlCol="0">
            <a:spAutoFit/>
          </a:bodyPr>
          <a:lstStyle/>
          <a:p>
            <a:pPr algn="just">
              <a:buClr>
                <a:srgbClr val="C00000"/>
              </a:buClr>
            </a:pPr>
            <a:endParaRPr lang="es-MX" sz="1200" dirty="0">
              <a:latin typeface="Century Gothic" panose="020B0502020202020204" pitchFamily="34" charset="0"/>
            </a:endParaRPr>
          </a:p>
          <a:p>
            <a:pPr marL="171450" indent="-171450" algn="just">
              <a:buClr>
                <a:srgbClr val="C00000"/>
              </a:buClr>
              <a:buFont typeface="Arial" panose="020B0604020202020204" pitchFamily="34" charset="0"/>
              <a:buChar char="•"/>
            </a:pPr>
            <a:r>
              <a:rPr lang="es-MX" sz="1200" b="1" dirty="0">
                <a:latin typeface="Century Gothic" panose="020B0502020202020204" pitchFamily="34" charset="0"/>
              </a:rPr>
              <a:t>01 de marzo de 2018. </a:t>
            </a:r>
            <a:r>
              <a:rPr lang="pt-BR" sz="1200" b="1" dirty="0">
                <a:latin typeface="Century Gothic" panose="020B0502020202020204" pitchFamily="34" charset="0"/>
              </a:rPr>
              <a:t>FIBRA </a:t>
            </a:r>
            <a:r>
              <a:rPr lang="pt-BR" sz="1200" b="1" dirty="0" err="1">
                <a:latin typeface="Century Gothic" panose="020B0502020202020204" pitchFamily="34" charset="0"/>
              </a:rPr>
              <a:t>Prologis</a:t>
            </a:r>
            <a:r>
              <a:rPr lang="pt-BR" sz="1200" b="1" dirty="0">
                <a:latin typeface="Century Gothic" panose="020B0502020202020204" pitchFamily="34" charset="0"/>
              </a:rPr>
              <a:t> Anuncia </a:t>
            </a:r>
            <a:r>
              <a:rPr lang="pt-BR" sz="1200" b="1" dirty="0" err="1">
                <a:latin typeface="Century Gothic" panose="020B0502020202020204" pitchFamily="34" charset="0"/>
              </a:rPr>
              <a:t>Asamblea</a:t>
            </a:r>
            <a:r>
              <a:rPr lang="pt-BR" sz="1200" b="1" dirty="0">
                <a:latin typeface="Century Gothic" panose="020B0502020202020204" pitchFamily="34" charset="0"/>
              </a:rPr>
              <a:t> Anual de </a:t>
            </a:r>
            <a:r>
              <a:rPr lang="pt-BR" sz="1200" b="1" dirty="0" err="1">
                <a:latin typeface="Century Gothic" panose="020B0502020202020204" pitchFamily="34" charset="0"/>
              </a:rPr>
              <a:t>Tenedores</a:t>
            </a:r>
            <a:r>
              <a:rPr lang="pt-BR" sz="1200" b="1" dirty="0">
                <a:latin typeface="Century Gothic" panose="020B0502020202020204" pitchFamily="34" charset="0"/>
              </a:rPr>
              <a:t>.</a:t>
            </a:r>
          </a:p>
          <a:p>
            <a:pPr marL="171450" indent="-171450" algn="just">
              <a:buClr>
                <a:srgbClr val="C00000"/>
              </a:buClr>
              <a:buFont typeface="Arial" panose="020B0604020202020204" pitchFamily="34" charset="0"/>
              <a:buChar char="•"/>
            </a:pPr>
            <a:endParaRPr lang="es-MX" sz="1200" b="1" dirty="0">
              <a:latin typeface="Century Gothic" panose="020B0502020202020204" pitchFamily="34" charset="0"/>
            </a:endParaRPr>
          </a:p>
          <a:p>
            <a:pPr algn="just">
              <a:buClr>
                <a:srgbClr val="C00000"/>
              </a:buClr>
            </a:pPr>
            <a:r>
              <a:rPr lang="es-MX" sz="1200" dirty="0">
                <a:latin typeface="Century Gothic" panose="020B0502020202020204" pitchFamily="34" charset="0"/>
              </a:rPr>
              <a:t>FIBRA </a:t>
            </a:r>
            <a:r>
              <a:rPr lang="es-MX" sz="1200" dirty="0" err="1">
                <a:latin typeface="Century Gothic" panose="020B0502020202020204" pitchFamily="34" charset="0"/>
              </a:rPr>
              <a:t>Prologis</a:t>
            </a:r>
            <a:r>
              <a:rPr lang="es-MX" sz="1200" dirty="0">
                <a:latin typeface="Century Gothic" panose="020B0502020202020204" pitchFamily="34" charset="0"/>
              </a:rPr>
              <a:t> (BMV: FIBRAPL 14) es uno de los fideicomisos de inversión en bienes raíces líder en inversión y administración de inmuebles </a:t>
            </a:r>
            <a:r>
              <a:rPr lang="es-MX" sz="1200" dirty="0" err="1">
                <a:latin typeface="Century Gothic" panose="020B0502020202020204" pitchFamily="34" charset="0"/>
              </a:rPr>
              <a:t>logisticos</a:t>
            </a:r>
            <a:r>
              <a:rPr lang="es-MX" sz="1200" dirty="0">
                <a:latin typeface="Century Gothic" panose="020B0502020202020204" pitchFamily="34" charset="0"/>
              </a:rPr>
              <a:t> clase-A en México, anuncia hoy la asamblea anual de tenedores que tendrá lugar el lunes 12 de marzo de 2018 a las 4:30 p.m. CT en la oficina del Representante Común, Monex Casa de Bolsa, S.A. de C.V., ubicado en Av. Paseo de la Reforma No. 284, piso 9, Col. Juárez, C.P. 06600, México, Distrito Federal. registro del 15 de marzo de 2018. </a:t>
            </a:r>
          </a:p>
          <a:p>
            <a:pPr algn="just">
              <a:buClr>
                <a:srgbClr val="C00000"/>
              </a:buClr>
            </a:pPr>
            <a:endParaRPr lang="es-MX" sz="1000" dirty="0">
              <a:latin typeface="Century Gothic" panose="020B0502020202020204" pitchFamily="34" charset="0"/>
            </a:endParaRPr>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pPr/>
              <a:t>40</a:t>
            </a:fld>
            <a:endParaRPr lang="es-ES" altLang="es-MX" dirty="0"/>
          </a:p>
        </p:txBody>
      </p:sp>
    </p:spTree>
    <p:extLst>
      <p:ext uri="{BB962C8B-B14F-4D97-AF65-F5344CB8AC3E}">
        <p14:creationId xmlns:p14="http://schemas.microsoft.com/office/powerpoint/2010/main" val="72916183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1827" y="288000"/>
            <a:ext cx="7407462" cy="631524"/>
          </a:xfrm>
        </p:spPr>
        <p:txBody>
          <a:bodyPr vert="horz" lIns="91440" tIns="45720" rIns="91440" bIns="45720" rtlCol="0" anchor="ctr">
            <a:normAutofit fontScale="90000"/>
          </a:bodyPr>
          <a:lstStyle/>
          <a:p>
            <a:r>
              <a:rPr lang="es-ES" sz="2000" b="1" dirty="0">
                <a:latin typeface="Century Gothic" panose="020B0502020202020204" pitchFamily="34" charset="0"/>
                <a:ea typeface="+mj-ea"/>
              </a:rPr>
              <a:t>Se tienen ocho </a:t>
            </a:r>
            <a:r>
              <a:rPr lang="es-ES" sz="2000" b="1" dirty="0" err="1">
                <a:latin typeface="Century Gothic" panose="020B0502020202020204" pitchFamily="34" charset="0"/>
                <a:ea typeface="+mj-ea"/>
              </a:rPr>
              <a:t>CKD’s</a:t>
            </a:r>
            <a:r>
              <a:rPr lang="es-ES" sz="2000" b="1" dirty="0">
                <a:latin typeface="Century Gothic" panose="020B0502020202020204" pitchFamily="34" charset="0"/>
                <a:ea typeface="+mj-ea"/>
              </a:rPr>
              <a:t> en el </a:t>
            </a:r>
            <a:r>
              <a:rPr lang="es-ES" sz="2000" b="1" dirty="0" err="1">
                <a:latin typeface="Century Gothic" panose="020B0502020202020204" pitchFamily="34" charset="0"/>
                <a:ea typeface="+mj-ea"/>
              </a:rPr>
              <a:t>Fanvit</a:t>
            </a:r>
            <a:br>
              <a:rPr lang="es-ES" sz="2000" b="1" dirty="0">
                <a:latin typeface="Century Gothic" panose="020B0502020202020204" pitchFamily="34" charset="0"/>
                <a:ea typeface="+mj-ea"/>
              </a:rPr>
            </a:br>
            <a:r>
              <a:rPr lang="es-ES" sz="1600" b="1" dirty="0">
                <a:solidFill>
                  <a:prstClr val="white">
                    <a:lumMod val="50000"/>
                  </a:prstClr>
                </a:solidFill>
                <a:latin typeface="Century Gothic" panose="020B0502020202020204" pitchFamily="34" charset="0"/>
                <a:ea typeface="+mj-ea"/>
              </a:rPr>
              <a:t>al cierre de marzo</a:t>
            </a:r>
            <a:endParaRPr lang="es-MX" sz="2000" b="1" dirty="0">
              <a:latin typeface="Century Gothic" panose="020B0502020202020204" pitchFamily="34" charset="0"/>
              <a:ea typeface="+mj-ea"/>
            </a:endParaRPr>
          </a:p>
        </p:txBody>
      </p:sp>
      <p:sp>
        <p:nvSpPr>
          <p:cNvPr id="8" name="2 Marcador de contenido"/>
          <p:cNvSpPr>
            <a:spLocks noGrp="1"/>
          </p:cNvSpPr>
          <p:nvPr>
            <p:ph idx="1"/>
          </p:nvPr>
        </p:nvSpPr>
        <p:spPr>
          <a:xfrm>
            <a:off x="414337" y="1279544"/>
            <a:ext cx="8315325" cy="1312799"/>
          </a:xfrm>
          <a:noFill/>
        </p:spPr>
        <p:txBody>
          <a:bodyPr>
            <a:noAutofit/>
          </a:bodyPr>
          <a:lstStyle/>
          <a:p>
            <a:pPr indent="-285750" algn="just">
              <a:spcBef>
                <a:spcPts val="0"/>
              </a:spcBef>
              <a:spcAft>
                <a:spcPts val="600"/>
              </a:spcAft>
              <a:buClr>
                <a:srgbClr val="CD0000"/>
              </a:buClr>
              <a:buSzPct val="110000"/>
            </a:pPr>
            <a:r>
              <a:rPr lang="es-MX" sz="1400" b="1" dirty="0">
                <a:latin typeface="Century Gothic" panose="020B0502020202020204" pitchFamily="34" charset="0"/>
              </a:rPr>
              <a:t>Se han comprometido 2,150 mdp en 8 CKD’s</a:t>
            </a:r>
          </a:p>
          <a:p>
            <a:pPr indent="-285750" algn="just">
              <a:spcBef>
                <a:spcPts val="0"/>
              </a:spcBef>
              <a:spcAft>
                <a:spcPts val="600"/>
              </a:spcAft>
              <a:buClr>
                <a:srgbClr val="CD0000"/>
              </a:buClr>
              <a:buSzPct val="110000"/>
            </a:pPr>
            <a:r>
              <a:rPr lang="es-MX" sz="1400" dirty="0">
                <a:latin typeface="Century Gothic" panose="020B0502020202020204" pitchFamily="34" charset="0"/>
              </a:rPr>
              <a:t>En total, el monto comprometido en CKD’s es el </a:t>
            </a:r>
            <a:r>
              <a:rPr lang="es-MX" sz="1400" b="1" dirty="0">
                <a:latin typeface="Century Gothic" panose="020B0502020202020204" pitchFamily="34" charset="0"/>
              </a:rPr>
              <a:t>1.7% del Fanvit</a:t>
            </a:r>
          </a:p>
          <a:p>
            <a:pPr indent="-285750" algn="just">
              <a:spcBef>
                <a:spcPts val="0"/>
              </a:spcBef>
              <a:spcAft>
                <a:spcPts val="600"/>
              </a:spcAft>
              <a:buClr>
                <a:srgbClr val="CD0000"/>
              </a:buClr>
              <a:buSzPct val="110000"/>
            </a:pPr>
            <a:r>
              <a:rPr lang="es-MX" sz="1400" dirty="0">
                <a:latin typeface="Century Gothic" panose="020B0502020202020204" pitchFamily="34" charset="0"/>
              </a:rPr>
              <a:t>El </a:t>
            </a:r>
            <a:r>
              <a:rPr lang="es-MX" sz="1400" b="1" dirty="0">
                <a:latin typeface="Century Gothic" panose="020B0502020202020204" pitchFamily="34" charset="0"/>
              </a:rPr>
              <a:t>consumo es del 55% </a:t>
            </a:r>
            <a:r>
              <a:rPr lang="es-MX" sz="1400" dirty="0">
                <a:latin typeface="Century Gothic" panose="020B0502020202020204" pitchFamily="34" charset="0"/>
              </a:rPr>
              <a:t>del monto asignado para CKD’s* </a:t>
            </a:r>
          </a:p>
          <a:p>
            <a:pPr indent="-285750" algn="just">
              <a:spcBef>
                <a:spcPts val="0"/>
              </a:spcBef>
              <a:spcAft>
                <a:spcPts val="600"/>
              </a:spcAft>
              <a:buClr>
                <a:srgbClr val="CD0000"/>
              </a:buClr>
              <a:buSzPct val="110000"/>
            </a:pPr>
            <a:r>
              <a:rPr lang="es-MX" sz="1400" dirty="0">
                <a:latin typeface="Century Gothic" panose="020B0502020202020204" pitchFamily="34" charset="0"/>
              </a:rPr>
              <a:t>Actualmente se tiene participación en tres sectores: Bienes raíces, infraestructura y energía</a:t>
            </a:r>
          </a:p>
          <a:p>
            <a:pPr indent="-285750" algn="just">
              <a:spcBef>
                <a:spcPts val="0"/>
              </a:spcBef>
              <a:spcAft>
                <a:spcPts val="600"/>
              </a:spcAft>
              <a:buClr>
                <a:srgbClr val="CD0000"/>
              </a:buClr>
              <a:buSzPct val="110000"/>
            </a:pPr>
            <a:endParaRPr lang="es-MX" sz="1400" dirty="0">
              <a:latin typeface="Century Gothic" panose="020B0502020202020204" pitchFamily="34" charset="0"/>
            </a:endParaRPr>
          </a:p>
          <a:p>
            <a:pPr indent="-285750" algn="just">
              <a:spcBef>
                <a:spcPts val="0"/>
              </a:spcBef>
              <a:spcAft>
                <a:spcPts val="600"/>
              </a:spcAft>
              <a:buClr>
                <a:srgbClr val="CD0000"/>
              </a:buClr>
              <a:buSzPct val="110000"/>
            </a:pPr>
            <a:endParaRPr lang="es-MX" sz="1400" dirty="0">
              <a:latin typeface="Century Gothic" panose="020B0502020202020204" pitchFamily="34" charset="0"/>
            </a:endParaRPr>
          </a:p>
          <a:p>
            <a:pPr lvl="1" algn="just">
              <a:spcBef>
                <a:spcPts val="0"/>
              </a:spcBef>
              <a:spcAft>
                <a:spcPts val="600"/>
              </a:spcAft>
              <a:buClr>
                <a:srgbClr val="CD0000"/>
              </a:buClr>
              <a:buSzPct val="110000"/>
              <a:buFont typeface="Arial" panose="020B0604020202020204" pitchFamily="34" charset="0"/>
              <a:buChar char="•"/>
            </a:pPr>
            <a:endParaRPr lang="es-MX" sz="1600" dirty="0">
              <a:latin typeface="Century Gothic" panose="020B0502020202020204" pitchFamily="34" charset="0"/>
            </a:endParaRPr>
          </a:p>
          <a:p>
            <a:pPr lvl="1" algn="just">
              <a:spcBef>
                <a:spcPts val="0"/>
              </a:spcBef>
              <a:spcAft>
                <a:spcPts val="600"/>
              </a:spcAft>
              <a:buClr>
                <a:srgbClr val="CD0000"/>
              </a:buClr>
              <a:buSzPct val="110000"/>
            </a:pPr>
            <a:endParaRPr lang="es-MX" sz="1600" dirty="0">
              <a:latin typeface="Century Gothic" panose="020B0502020202020204" pitchFamily="34" charset="0"/>
            </a:endParaRPr>
          </a:p>
          <a:p>
            <a:pPr lvl="1" algn="just">
              <a:spcBef>
                <a:spcPts val="0"/>
              </a:spcBef>
              <a:spcAft>
                <a:spcPts val="600"/>
              </a:spcAft>
              <a:buClr>
                <a:srgbClr val="CD0000"/>
              </a:buClr>
              <a:buSzPct val="110000"/>
            </a:pPr>
            <a:endParaRPr lang="es-MX" sz="1600" dirty="0">
              <a:latin typeface="Century Gothic" panose="020B0502020202020204" pitchFamily="34" charset="0"/>
            </a:endParaRPr>
          </a:p>
          <a:p>
            <a:pPr lvl="1" algn="just">
              <a:spcBef>
                <a:spcPts val="0"/>
              </a:spcBef>
              <a:spcAft>
                <a:spcPts val="600"/>
              </a:spcAft>
              <a:buClr>
                <a:srgbClr val="CD0000"/>
              </a:buClr>
              <a:buSzPct val="110000"/>
            </a:pPr>
            <a:endParaRPr lang="es-MX" sz="1600" dirty="0">
              <a:latin typeface="Century Gothic" panose="020B0502020202020204" pitchFamily="34" charset="0"/>
            </a:endParaRPr>
          </a:p>
          <a:p>
            <a:pPr lvl="1" algn="just">
              <a:spcBef>
                <a:spcPts val="0"/>
              </a:spcBef>
              <a:spcAft>
                <a:spcPts val="600"/>
              </a:spcAft>
              <a:buClr>
                <a:srgbClr val="CD0000"/>
              </a:buClr>
              <a:buSzPct val="110000"/>
            </a:pPr>
            <a:endParaRPr lang="es-MX" sz="1600" dirty="0">
              <a:latin typeface="Century Gothic" panose="020B0502020202020204" pitchFamily="34" charset="0"/>
            </a:endParaRPr>
          </a:p>
          <a:p>
            <a:pPr lvl="1" algn="just">
              <a:spcBef>
                <a:spcPts val="0"/>
              </a:spcBef>
              <a:spcAft>
                <a:spcPts val="600"/>
              </a:spcAft>
              <a:buClr>
                <a:srgbClr val="CD0000"/>
              </a:buClr>
              <a:buSzPct val="110000"/>
            </a:pPr>
            <a:endParaRPr lang="es-MX" sz="1600" dirty="0">
              <a:latin typeface="Century Gothic" panose="020B0502020202020204" pitchFamily="34" charset="0"/>
            </a:endParaRPr>
          </a:p>
          <a:p>
            <a:pPr lvl="1" algn="just">
              <a:spcBef>
                <a:spcPts val="0"/>
              </a:spcBef>
              <a:spcAft>
                <a:spcPts val="600"/>
              </a:spcAft>
              <a:buClr>
                <a:srgbClr val="CD0000"/>
              </a:buClr>
              <a:buSzPct val="110000"/>
            </a:pPr>
            <a:endParaRPr lang="es-MX" sz="1600" dirty="0">
              <a:latin typeface="Century Gothic" panose="020B0502020202020204" pitchFamily="34" charset="0"/>
            </a:endParaRPr>
          </a:p>
          <a:p>
            <a:pPr lvl="1" algn="just">
              <a:spcBef>
                <a:spcPts val="0"/>
              </a:spcBef>
              <a:spcAft>
                <a:spcPts val="600"/>
              </a:spcAft>
              <a:buClr>
                <a:srgbClr val="CD0000"/>
              </a:buClr>
              <a:buSzPct val="110000"/>
            </a:pPr>
            <a:endParaRPr lang="es-MX" sz="1600" dirty="0">
              <a:latin typeface="Century Gothic" panose="020B0502020202020204" pitchFamily="34" charset="0"/>
            </a:endParaRPr>
          </a:p>
        </p:txBody>
      </p:sp>
      <p:sp>
        <p:nvSpPr>
          <p:cNvPr id="7" name="Rectángulo 6"/>
          <p:cNvSpPr/>
          <p:nvPr/>
        </p:nvSpPr>
        <p:spPr>
          <a:xfrm>
            <a:off x="247198" y="6403855"/>
            <a:ext cx="8563878" cy="369332"/>
          </a:xfrm>
          <a:prstGeom prst="rect">
            <a:avLst/>
          </a:prstGeom>
        </p:spPr>
        <p:txBody>
          <a:bodyPr wrap="square">
            <a:spAutoFit/>
          </a:bodyPr>
          <a:lstStyle/>
          <a:p>
            <a:pPr defTabSz="457200" eaLnBrk="0" fontAlgn="base" hangingPunct="0">
              <a:spcBef>
                <a:spcPct val="0"/>
              </a:spcBef>
              <a:spcAft>
                <a:spcPts val="600"/>
              </a:spcAft>
              <a:buClr>
                <a:srgbClr val="CD0000"/>
              </a:buClr>
              <a:buSzPct val="110000"/>
            </a:pPr>
            <a:r>
              <a:rPr lang="es-MX" sz="900" dirty="0">
                <a:solidFill>
                  <a:prstClr val="black"/>
                </a:solidFill>
                <a:latin typeface="Century Gothic" panose="020B0502020202020204" pitchFamily="34" charset="0"/>
              </a:rPr>
              <a:t>*Con base en los límites asignados por la Coordinación General de Riesgos se puede invertir el 3% del Fanvit en CKD’s, equivalente a </a:t>
            </a:r>
            <a:r>
              <a:rPr lang="es-MX" sz="900" b="1" dirty="0">
                <a:solidFill>
                  <a:prstClr val="black"/>
                </a:solidFill>
                <a:latin typeface="Century Gothic" panose="020B0502020202020204" pitchFamily="34" charset="0"/>
              </a:rPr>
              <a:t>3,872 mdp </a:t>
            </a:r>
            <a:r>
              <a:rPr lang="es-MX" sz="900" dirty="0">
                <a:solidFill>
                  <a:prstClr val="black"/>
                </a:solidFill>
                <a:latin typeface="Century Gothic" panose="020B0502020202020204" pitchFamily="34" charset="0"/>
              </a:rPr>
              <a:t>al 28 de marzo de 2018</a:t>
            </a:r>
          </a:p>
        </p:txBody>
      </p:sp>
      <p:sp>
        <p:nvSpPr>
          <p:cNvPr id="4" name="Rectángulo 3"/>
          <p:cNvSpPr/>
          <p:nvPr/>
        </p:nvSpPr>
        <p:spPr>
          <a:xfrm>
            <a:off x="1091780" y="3116651"/>
            <a:ext cx="1227667" cy="2201332"/>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endParaRPr lang="es-MX" dirty="0">
              <a:solidFill>
                <a:prstClr val="white"/>
              </a:solidFill>
            </a:endParaRPr>
          </a:p>
        </p:txBody>
      </p:sp>
      <p:sp>
        <p:nvSpPr>
          <p:cNvPr id="13" name="Rectángulo 12"/>
          <p:cNvSpPr/>
          <p:nvPr/>
        </p:nvSpPr>
        <p:spPr>
          <a:xfrm>
            <a:off x="2594274" y="3117684"/>
            <a:ext cx="1227667" cy="2201332"/>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endParaRPr lang="es-MX" dirty="0">
              <a:solidFill>
                <a:prstClr val="white"/>
              </a:solidFill>
            </a:endParaRPr>
          </a:p>
        </p:txBody>
      </p:sp>
      <p:sp>
        <p:nvSpPr>
          <p:cNvPr id="15" name="Rectángulo 14"/>
          <p:cNvSpPr/>
          <p:nvPr/>
        </p:nvSpPr>
        <p:spPr>
          <a:xfrm>
            <a:off x="1181620" y="5739178"/>
            <a:ext cx="1080745" cy="261610"/>
          </a:xfrm>
          <a:prstGeom prst="rect">
            <a:avLst/>
          </a:prstGeom>
        </p:spPr>
        <p:txBody>
          <a:bodyPr wrap="none">
            <a:spAutoFit/>
          </a:bodyPr>
          <a:lstStyle/>
          <a:p>
            <a:pPr algn="just" defTabSz="457200" eaLnBrk="0" fontAlgn="base" hangingPunct="0">
              <a:spcBef>
                <a:spcPct val="0"/>
              </a:spcBef>
              <a:spcAft>
                <a:spcPts val="600"/>
              </a:spcAft>
              <a:buClr>
                <a:srgbClr val="CD0000"/>
              </a:buClr>
              <a:buSzPct val="110000"/>
            </a:pPr>
            <a:r>
              <a:rPr lang="es-MX" sz="1100" b="1" dirty="0">
                <a:solidFill>
                  <a:prstClr val="black"/>
                </a:solidFill>
                <a:latin typeface="Century Gothic" panose="020B0502020202020204" pitchFamily="34" charset="0"/>
              </a:rPr>
              <a:t>Bienes raíces</a:t>
            </a:r>
          </a:p>
        </p:txBody>
      </p:sp>
      <p:sp>
        <p:nvSpPr>
          <p:cNvPr id="19" name="Rectángulo 18"/>
          <p:cNvSpPr/>
          <p:nvPr/>
        </p:nvSpPr>
        <p:spPr>
          <a:xfrm>
            <a:off x="2885743" y="5594562"/>
            <a:ext cx="644728" cy="507831"/>
          </a:xfrm>
          <a:prstGeom prst="rect">
            <a:avLst/>
          </a:prstGeom>
        </p:spPr>
        <p:txBody>
          <a:bodyPr wrap="none">
            <a:spAutoFit/>
          </a:bodyPr>
          <a:lstStyle/>
          <a:p>
            <a:pPr algn="ctr" defTabSz="457200" eaLnBrk="0" fontAlgn="base" hangingPunct="0">
              <a:spcBef>
                <a:spcPct val="0"/>
              </a:spcBef>
              <a:spcAft>
                <a:spcPts val="600"/>
              </a:spcAft>
              <a:buClr>
                <a:srgbClr val="CD0000"/>
              </a:buClr>
              <a:buSzPct val="110000"/>
            </a:pPr>
            <a:r>
              <a:rPr lang="es-MX" sz="1100" b="1" dirty="0">
                <a:solidFill>
                  <a:prstClr val="black"/>
                </a:solidFill>
                <a:latin typeface="Century Gothic" panose="020B0502020202020204" pitchFamily="34" charset="0"/>
              </a:rPr>
              <a:t>Deuda</a:t>
            </a:r>
          </a:p>
          <a:p>
            <a:pPr algn="ctr" defTabSz="457200" eaLnBrk="0" fontAlgn="base" hangingPunct="0">
              <a:spcBef>
                <a:spcPct val="0"/>
              </a:spcBef>
              <a:spcAft>
                <a:spcPts val="600"/>
              </a:spcAft>
              <a:buClr>
                <a:srgbClr val="CD0000"/>
              </a:buClr>
              <a:buSzPct val="110000"/>
            </a:pPr>
            <a:r>
              <a:rPr lang="es-MX" sz="1100" b="1" dirty="0">
                <a:solidFill>
                  <a:prstClr val="black"/>
                </a:solidFill>
                <a:latin typeface="Century Gothic" panose="020B0502020202020204" pitchFamily="34" charset="0"/>
              </a:rPr>
              <a:t>y otros</a:t>
            </a:r>
          </a:p>
        </p:txBody>
      </p:sp>
      <p:sp>
        <p:nvSpPr>
          <p:cNvPr id="20" name="Rectángulo 19"/>
          <p:cNvSpPr/>
          <p:nvPr/>
        </p:nvSpPr>
        <p:spPr>
          <a:xfrm>
            <a:off x="1090633" y="4900561"/>
            <a:ext cx="1227600" cy="468000"/>
          </a:xfrm>
          <a:prstGeom prst="rect">
            <a:avLst/>
          </a:prstGeom>
          <a:solidFill>
            <a:schemeClr val="tx2"/>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57200" eaLnBrk="0" fontAlgn="base" hangingPunct="0">
              <a:spcBef>
                <a:spcPct val="0"/>
              </a:spcBef>
              <a:spcAft>
                <a:spcPct val="0"/>
              </a:spcAft>
            </a:pPr>
            <a:r>
              <a:rPr lang="es-MX" sz="1000" dirty="0">
                <a:solidFill>
                  <a:prstClr val="white"/>
                </a:solidFill>
                <a:latin typeface="Century Gothic" panose="020B0502020202020204" pitchFamily="34" charset="0"/>
              </a:rPr>
              <a:t>Walton:         300</a:t>
            </a:r>
          </a:p>
        </p:txBody>
      </p:sp>
      <p:sp>
        <p:nvSpPr>
          <p:cNvPr id="21" name="Rectángulo 20"/>
          <p:cNvSpPr/>
          <p:nvPr/>
        </p:nvSpPr>
        <p:spPr>
          <a:xfrm>
            <a:off x="1089868" y="4547351"/>
            <a:ext cx="1227667" cy="351082"/>
          </a:xfrm>
          <a:prstGeom prst="rect">
            <a:avLst/>
          </a:prstGeom>
          <a:solidFill>
            <a:schemeClr val="tx2"/>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57200" eaLnBrk="0" fontAlgn="base" hangingPunct="0">
              <a:spcBef>
                <a:spcPct val="0"/>
              </a:spcBef>
              <a:spcAft>
                <a:spcPct val="0"/>
              </a:spcAft>
            </a:pPr>
            <a:r>
              <a:rPr lang="es-MX" sz="1000" dirty="0">
                <a:solidFill>
                  <a:prstClr val="white"/>
                </a:solidFill>
                <a:latin typeface="Century Gothic" panose="020B0502020202020204" pitchFamily="34" charset="0"/>
              </a:rPr>
              <a:t>PruMex:         200</a:t>
            </a:r>
          </a:p>
        </p:txBody>
      </p:sp>
      <p:cxnSp>
        <p:nvCxnSpPr>
          <p:cNvPr id="24" name="Conector recto 23"/>
          <p:cNvCxnSpPr/>
          <p:nvPr/>
        </p:nvCxnSpPr>
        <p:spPr>
          <a:xfrm>
            <a:off x="1108631" y="3857605"/>
            <a:ext cx="1205017" cy="0"/>
          </a:xfrm>
          <a:prstGeom prst="line">
            <a:avLst/>
          </a:prstGeom>
          <a:ln w="12700">
            <a:solidFill>
              <a:schemeClr val="accent1">
                <a:lumMod val="50000"/>
              </a:schemeClr>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25" name="Conector recto 24"/>
          <p:cNvCxnSpPr/>
          <p:nvPr/>
        </p:nvCxnSpPr>
        <p:spPr>
          <a:xfrm>
            <a:off x="1091907" y="4548259"/>
            <a:ext cx="1205017" cy="0"/>
          </a:xfrm>
          <a:prstGeom prst="line">
            <a:avLst/>
          </a:prstGeom>
          <a:ln w="12700">
            <a:solidFill>
              <a:schemeClr val="bg1"/>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30" name="Conector recto 29"/>
          <p:cNvCxnSpPr/>
          <p:nvPr/>
        </p:nvCxnSpPr>
        <p:spPr>
          <a:xfrm>
            <a:off x="1105589" y="4898433"/>
            <a:ext cx="1205017" cy="0"/>
          </a:xfrm>
          <a:prstGeom prst="line">
            <a:avLst/>
          </a:prstGeom>
          <a:ln w="12700">
            <a:solidFill>
              <a:schemeClr val="bg1"/>
            </a:solidFill>
            <a:prstDash val="sysDash"/>
          </a:ln>
          <a:effectLst/>
        </p:spPr>
        <p:style>
          <a:lnRef idx="2">
            <a:schemeClr val="accent1"/>
          </a:lnRef>
          <a:fillRef idx="0">
            <a:schemeClr val="accent1"/>
          </a:fillRef>
          <a:effectRef idx="1">
            <a:schemeClr val="accent1"/>
          </a:effectRef>
          <a:fontRef idx="minor">
            <a:schemeClr val="tx1"/>
          </a:fontRef>
        </p:style>
      </p:cxnSp>
      <p:sp>
        <p:nvSpPr>
          <p:cNvPr id="31" name="Rectángulo 30"/>
          <p:cNvSpPr/>
          <p:nvPr/>
        </p:nvSpPr>
        <p:spPr>
          <a:xfrm>
            <a:off x="1086470" y="4191334"/>
            <a:ext cx="1227667" cy="351082"/>
          </a:xfrm>
          <a:prstGeom prst="rect">
            <a:avLst/>
          </a:prstGeom>
          <a:solidFill>
            <a:schemeClr val="tx2"/>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57200" eaLnBrk="0" fontAlgn="base" hangingPunct="0">
              <a:spcBef>
                <a:spcPct val="0"/>
              </a:spcBef>
              <a:spcAft>
                <a:spcPct val="0"/>
              </a:spcAft>
            </a:pPr>
            <a:r>
              <a:rPr lang="es-MX" sz="1000" dirty="0">
                <a:solidFill>
                  <a:prstClr val="white"/>
                </a:solidFill>
                <a:latin typeface="Century Gothic" panose="020B0502020202020204" pitchFamily="34" charset="0"/>
              </a:rPr>
              <a:t>IGS:                200</a:t>
            </a:r>
          </a:p>
        </p:txBody>
      </p:sp>
      <p:sp>
        <p:nvSpPr>
          <p:cNvPr id="35" name="Rectángulo 34"/>
          <p:cNvSpPr/>
          <p:nvPr/>
        </p:nvSpPr>
        <p:spPr>
          <a:xfrm>
            <a:off x="1087076" y="3842164"/>
            <a:ext cx="1227667" cy="351082"/>
          </a:xfrm>
          <a:prstGeom prst="rect">
            <a:avLst/>
          </a:prstGeom>
          <a:solidFill>
            <a:schemeClr val="tx2"/>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57200" eaLnBrk="0" fontAlgn="base" hangingPunct="0">
              <a:spcBef>
                <a:spcPct val="0"/>
              </a:spcBef>
              <a:spcAft>
                <a:spcPct val="0"/>
              </a:spcAft>
            </a:pPr>
            <a:r>
              <a:rPr lang="es-MX" sz="1000" dirty="0">
                <a:solidFill>
                  <a:prstClr val="white"/>
                </a:solidFill>
                <a:latin typeface="Century Gothic" panose="020B0502020202020204" pitchFamily="34" charset="0"/>
              </a:rPr>
              <a:t>Alignmex</a:t>
            </a:r>
            <a:r>
              <a:rPr lang="es-MX" sz="1050" dirty="0">
                <a:solidFill>
                  <a:prstClr val="white"/>
                </a:solidFill>
                <a:latin typeface="Century Gothic" panose="020B0502020202020204" pitchFamily="34" charset="0"/>
              </a:rPr>
              <a:t>:     </a:t>
            </a:r>
            <a:r>
              <a:rPr lang="es-MX" sz="1000" dirty="0">
                <a:solidFill>
                  <a:prstClr val="white"/>
                </a:solidFill>
                <a:latin typeface="Century Gothic" panose="020B0502020202020204" pitchFamily="34" charset="0"/>
              </a:rPr>
              <a:t>200</a:t>
            </a:r>
          </a:p>
        </p:txBody>
      </p:sp>
      <p:cxnSp>
        <p:nvCxnSpPr>
          <p:cNvPr id="36" name="Conector recto 35"/>
          <p:cNvCxnSpPr/>
          <p:nvPr/>
        </p:nvCxnSpPr>
        <p:spPr>
          <a:xfrm>
            <a:off x="1097663" y="4208948"/>
            <a:ext cx="1205017" cy="0"/>
          </a:xfrm>
          <a:prstGeom prst="line">
            <a:avLst/>
          </a:prstGeom>
          <a:ln w="12700">
            <a:solidFill>
              <a:schemeClr val="bg1"/>
            </a:solidFill>
            <a:prstDash val="sysDash"/>
          </a:ln>
          <a:effectLst/>
        </p:spPr>
        <p:style>
          <a:lnRef idx="2">
            <a:schemeClr val="accent1"/>
          </a:lnRef>
          <a:fillRef idx="0">
            <a:schemeClr val="accent1"/>
          </a:fillRef>
          <a:effectRef idx="1">
            <a:schemeClr val="accent1"/>
          </a:effectRef>
          <a:fontRef idx="minor">
            <a:schemeClr val="tx1"/>
          </a:fontRef>
        </p:style>
      </p:cxnSp>
      <p:sp>
        <p:nvSpPr>
          <p:cNvPr id="40" name="Rectángulo 39"/>
          <p:cNvSpPr/>
          <p:nvPr/>
        </p:nvSpPr>
        <p:spPr>
          <a:xfrm>
            <a:off x="1094521" y="2662140"/>
            <a:ext cx="1240139" cy="407916"/>
          </a:xfrm>
          <a:prstGeom prst="rect">
            <a:avLst/>
          </a:prstGeom>
          <a:no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100" b="1" dirty="0">
                <a:solidFill>
                  <a:srgbClr val="1F497D"/>
                </a:solidFill>
                <a:latin typeface="Century Gothic" panose="020B0502020202020204" pitchFamily="34" charset="0"/>
              </a:rPr>
              <a:t>1,200 mdp</a:t>
            </a:r>
          </a:p>
        </p:txBody>
      </p:sp>
      <p:sp>
        <p:nvSpPr>
          <p:cNvPr id="34" name="Rectángulo 33"/>
          <p:cNvSpPr/>
          <p:nvPr/>
        </p:nvSpPr>
        <p:spPr>
          <a:xfrm>
            <a:off x="5590543" y="3109801"/>
            <a:ext cx="1227667" cy="2201332"/>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endParaRPr lang="es-MX" dirty="0">
              <a:solidFill>
                <a:prstClr val="white"/>
              </a:solidFill>
            </a:endParaRPr>
          </a:p>
        </p:txBody>
      </p:sp>
      <p:sp>
        <p:nvSpPr>
          <p:cNvPr id="39" name="Rectángulo 38"/>
          <p:cNvSpPr/>
          <p:nvPr/>
        </p:nvSpPr>
        <p:spPr>
          <a:xfrm>
            <a:off x="5598023" y="4719267"/>
            <a:ext cx="1227667" cy="591866"/>
          </a:xfrm>
          <a:prstGeom prst="rect">
            <a:avLst/>
          </a:prstGeom>
          <a:solidFill>
            <a:srgbClr val="E95D17"/>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050" dirty="0">
                <a:solidFill>
                  <a:prstClr val="white"/>
                </a:solidFill>
                <a:latin typeface="Century Gothic" panose="020B0502020202020204" pitchFamily="34" charset="0"/>
              </a:rPr>
              <a:t>GFI: 350</a:t>
            </a:r>
          </a:p>
        </p:txBody>
      </p:sp>
      <p:sp>
        <p:nvSpPr>
          <p:cNvPr id="42" name="Rectángulo 41"/>
          <p:cNvSpPr/>
          <p:nvPr/>
        </p:nvSpPr>
        <p:spPr>
          <a:xfrm>
            <a:off x="5636020" y="5703321"/>
            <a:ext cx="1165704" cy="261610"/>
          </a:xfrm>
          <a:prstGeom prst="rect">
            <a:avLst/>
          </a:prstGeom>
        </p:spPr>
        <p:txBody>
          <a:bodyPr wrap="none">
            <a:spAutoFit/>
          </a:bodyPr>
          <a:lstStyle/>
          <a:p>
            <a:pPr algn="just" defTabSz="457200" eaLnBrk="0" fontAlgn="base" hangingPunct="0">
              <a:spcBef>
                <a:spcPct val="0"/>
              </a:spcBef>
              <a:spcAft>
                <a:spcPts val="600"/>
              </a:spcAft>
              <a:buClr>
                <a:srgbClr val="CD0000"/>
              </a:buClr>
              <a:buSzPct val="110000"/>
            </a:pPr>
            <a:r>
              <a:rPr lang="es-MX" sz="1100" b="1" dirty="0">
                <a:solidFill>
                  <a:prstClr val="black"/>
                </a:solidFill>
                <a:latin typeface="Century Gothic" panose="020B0502020202020204" pitchFamily="34" charset="0"/>
              </a:rPr>
              <a:t>Infraestructura</a:t>
            </a:r>
          </a:p>
        </p:txBody>
      </p:sp>
      <p:sp>
        <p:nvSpPr>
          <p:cNvPr id="45" name="Rectángulo 44"/>
          <p:cNvSpPr/>
          <p:nvPr/>
        </p:nvSpPr>
        <p:spPr>
          <a:xfrm>
            <a:off x="5594750" y="4283814"/>
            <a:ext cx="1227667" cy="432000"/>
          </a:xfrm>
          <a:prstGeom prst="rect">
            <a:avLst/>
          </a:prstGeom>
          <a:solidFill>
            <a:srgbClr val="E95D17"/>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050" dirty="0">
                <a:solidFill>
                  <a:prstClr val="white"/>
                </a:solidFill>
                <a:latin typeface="Century Gothic" panose="020B0502020202020204" pitchFamily="34" charset="0"/>
              </a:rPr>
              <a:t>EXI: 300</a:t>
            </a:r>
          </a:p>
        </p:txBody>
      </p:sp>
      <p:cxnSp>
        <p:nvCxnSpPr>
          <p:cNvPr id="46" name="Conector recto 45"/>
          <p:cNvCxnSpPr/>
          <p:nvPr/>
        </p:nvCxnSpPr>
        <p:spPr>
          <a:xfrm>
            <a:off x="5603376" y="4721154"/>
            <a:ext cx="1205017" cy="0"/>
          </a:xfrm>
          <a:prstGeom prst="line">
            <a:avLst/>
          </a:prstGeom>
          <a:ln w="12700">
            <a:solidFill>
              <a:schemeClr val="bg1"/>
            </a:solidFill>
            <a:prstDash val="sysDash"/>
          </a:ln>
          <a:effectLst/>
        </p:spPr>
        <p:style>
          <a:lnRef idx="2">
            <a:schemeClr val="accent1"/>
          </a:lnRef>
          <a:fillRef idx="0">
            <a:schemeClr val="accent1"/>
          </a:fillRef>
          <a:effectRef idx="1">
            <a:schemeClr val="accent1"/>
          </a:effectRef>
          <a:fontRef idx="minor">
            <a:schemeClr val="tx1"/>
          </a:fontRef>
        </p:style>
      </p:cxnSp>
      <p:sp>
        <p:nvSpPr>
          <p:cNvPr id="47" name="Rectángulo 46"/>
          <p:cNvSpPr/>
          <p:nvPr/>
        </p:nvSpPr>
        <p:spPr>
          <a:xfrm>
            <a:off x="5603376" y="2655290"/>
            <a:ext cx="1240139" cy="407916"/>
          </a:xfrm>
          <a:prstGeom prst="rect">
            <a:avLst/>
          </a:prstGeom>
          <a:no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100" b="1" dirty="0">
                <a:solidFill>
                  <a:srgbClr val="F79646"/>
                </a:solidFill>
                <a:latin typeface="Century Gothic" panose="020B0502020202020204" pitchFamily="34" charset="0"/>
              </a:rPr>
              <a:t>650 mdp</a:t>
            </a:r>
          </a:p>
        </p:txBody>
      </p:sp>
      <p:sp>
        <p:nvSpPr>
          <p:cNvPr id="50" name="Rectángulo 49"/>
          <p:cNvSpPr/>
          <p:nvPr/>
        </p:nvSpPr>
        <p:spPr>
          <a:xfrm>
            <a:off x="4091807" y="3116651"/>
            <a:ext cx="1227667" cy="2201332"/>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endParaRPr lang="es-MX" dirty="0">
              <a:solidFill>
                <a:prstClr val="white"/>
              </a:solidFill>
            </a:endParaRPr>
          </a:p>
        </p:txBody>
      </p:sp>
      <p:sp>
        <p:nvSpPr>
          <p:cNvPr id="51" name="Rectángulo 50"/>
          <p:cNvSpPr/>
          <p:nvPr/>
        </p:nvSpPr>
        <p:spPr>
          <a:xfrm>
            <a:off x="4081905" y="5739178"/>
            <a:ext cx="1249060" cy="261610"/>
          </a:xfrm>
          <a:prstGeom prst="rect">
            <a:avLst/>
          </a:prstGeom>
        </p:spPr>
        <p:txBody>
          <a:bodyPr wrap="none">
            <a:spAutoFit/>
          </a:bodyPr>
          <a:lstStyle/>
          <a:p>
            <a:pPr algn="just" defTabSz="457200" eaLnBrk="0" fontAlgn="base" hangingPunct="0">
              <a:spcBef>
                <a:spcPct val="0"/>
              </a:spcBef>
              <a:spcAft>
                <a:spcPts val="600"/>
              </a:spcAft>
              <a:buClr>
                <a:srgbClr val="CD0000"/>
              </a:buClr>
              <a:buSzPct val="110000"/>
            </a:pPr>
            <a:r>
              <a:rPr lang="es-MX" sz="1100" b="1" dirty="0">
                <a:solidFill>
                  <a:prstClr val="black"/>
                </a:solidFill>
                <a:latin typeface="Century Gothic" panose="020B0502020202020204" pitchFamily="34" charset="0"/>
              </a:rPr>
              <a:t>Capital privado</a:t>
            </a:r>
          </a:p>
        </p:txBody>
      </p:sp>
      <p:sp>
        <p:nvSpPr>
          <p:cNvPr id="52" name="Rectángulo 51"/>
          <p:cNvSpPr/>
          <p:nvPr/>
        </p:nvSpPr>
        <p:spPr>
          <a:xfrm>
            <a:off x="7087050" y="3115738"/>
            <a:ext cx="1227667" cy="2201332"/>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endParaRPr lang="es-MX" dirty="0">
              <a:solidFill>
                <a:prstClr val="white"/>
              </a:solidFill>
            </a:endParaRPr>
          </a:p>
        </p:txBody>
      </p:sp>
      <p:sp>
        <p:nvSpPr>
          <p:cNvPr id="53" name="Rectángulo 52"/>
          <p:cNvSpPr/>
          <p:nvPr/>
        </p:nvSpPr>
        <p:spPr>
          <a:xfrm>
            <a:off x="7352069" y="5739178"/>
            <a:ext cx="697627" cy="261610"/>
          </a:xfrm>
          <a:prstGeom prst="rect">
            <a:avLst/>
          </a:prstGeom>
        </p:spPr>
        <p:txBody>
          <a:bodyPr wrap="none">
            <a:spAutoFit/>
          </a:bodyPr>
          <a:lstStyle/>
          <a:p>
            <a:pPr algn="just" defTabSz="457200" eaLnBrk="0" fontAlgn="base" hangingPunct="0">
              <a:spcBef>
                <a:spcPct val="0"/>
              </a:spcBef>
              <a:spcAft>
                <a:spcPts val="600"/>
              </a:spcAft>
              <a:buClr>
                <a:srgbClr val="CD0000"/>
              </a:buClr>
              <a:buSzPct val="110000"/>
            </a:pPr>
            <a:r>
              <a:rPr lang="es-MX" sz="1100" b="1" dirty="0">
                <a:solidFill>
                  <a:prstClr val="black"/>
                </a:solidFill>
                <a:latin typeface="Century Gothic" panose="020B0502020202020204" pitchFamily="34" charset="0"/>
              </a:rPr>
              <a:t>Energía</a:t>
            </a:r>
          </a:p>
        </p:txBody>
      </p:sp>
      <p:sp>
        <p:nvSpPr>
          <p:cNvPr id="29" name="Rectángulo 28"/>
          <p:cNvSpPr/>
          <p:nvPr/>
        </p:nvSpPr>
        <p:spPr>
          <a:xfrm>
            <a:off x="1086470" y="3372036"/>
            <a:ext cx="1227667" cy="468000"/>
          </a:xfrm>
          <a:prstGeom prst="rect">
            <a:avLst/>
          </a:prstGeom>
          <a:solidFill>
            <a:schemeClr val="tx2"/>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57200" eaLnBrk="0" fontAlgn="base" hangingPunct="0">
              <a:spcBef>
                <a:spcPct val="0"/>
              </a:spcBef>
              <a:spcAft>
                <a:spcPct val="0"/>
              </a:spcAft>
            </a:pPr>
            <a:r>
              <a:rPr lang="es-MX" sz="900" dirty="0">
                <a:solidFill>
                  <a:prstClr val="white"/>
                </a:solidFill>
                <a:latin typeface="Century Gothic" panose="020B0502020202020204" pitchFamily="34" charset="0"/>
              </a:rPr>
              <a:t>Quiero casa:</a:t>
            </a:r>
            <a:r>
              <a:rPr lang="es-MX" sz="800" dirty="0">
                <a:solidFill>
                  <a:prstClr val="white"/>
                </a:solidFill>
                <a:latin typeface="Century Gothic" panose="020B0502020202020204" pitchFamily="34" charset="0"/>
              </a:rPr>
              <a:t>  </a:t>
            </a:r>
            <a:r>
              <a:rPr lang="es-MX" sz="900" dirty="0">
                <a:solidFill>
                  <a:prstClr val="white"/>
                </a:solidFill>
                <a:latin typeface="Century Gothic" panose="020B0502020202020204" pitchFamily="34" charset="0"/>
              </a:rPr>
              <a:t> </a:t>
            </a:r>
            <a:r>
              <a:rPr lang="es-MX" sz="1000" dirty="0">
                <a:solidFill>
                  <a:prstClr val="white"/>
                </a:solidFill>
                <a:latin typeface="Century Gothic" panose="020B0502020202020204" pitchFamily="34" charset="0"/>
              </a:rPr>
              <a:t>300</a:t>
            </a:r>
          </a:p>
        </p:txBody>
      </p:sp>
      <p:cxnSp>
        <p:nvCxnSpPr>
          <p:cNvPr id="32" name="Conector recto 31"/>
          <p:cNvCxnSpPr/>
          <p:nvPr/>
        </p:nvCxnSpPr>
        <p:spPr>
          <a:xfrm>
            <a:off x="1100936" y="3798034"/>
            <a:ext cx="1205017" cy="0"/>
          </a:xfrm>
          <a:prstGeom prst="line">
            <a:avLst/>
          </a:prstGeom>
          <a:ln w="12700">
            <a:solidFill>
              <a:schemeClr val="bg1"/>
            </a:solidFill>
            <a:prstDash val="sysDash"/>
          </a:ln>
          <a:effectLst/>
        </p:spPr>
        <p:style>
          <a:lnRef idx="2">
            <a:schemeClr val="accent1"/>
          </a:lnRef>
          <a:fillRef idx="0">
            <a:schemeClr val="accent1"/>
          </a:fillRef>
          <a:effectRef idx="1">
            <a:schemeClr val="accent1"/>
          </a:effectRef>
          <a:fontRef idx="minor">
            <a:schemeClr val="tx1"/>
          </a:fontRef>
        </p:style>
      </p:cxnSp>
      <p:sp>
        <p:nvSpPr>
          <p:cNvPr id="33" name="3 Marcador de número de diapositiva"/>
          <p:cNvSpPr>
            <a:spLocks noGrp="1"/>
          </p:cNvSpPr>
          <p:nvPr>
            <p:ph type="sldNum" sz="quarter" idx="12"/>
          </p:nvPr>
        </p:nvSpPr>
        <p:spPr>
          <a:xfrm>
            <a:off x="8586211" y="6495842"/>
            <a:ext cx="552298" cy="365125"/>
          </a:xfrm>
        </p:spPr>
        <p:txBody>
          <a:bodyPr/>
          <a:lstStyle/>
          <a:p>
            <a:pPr algn="ctr"/>
            <a:fld id="{05E83AA4-A00D-4AA0-8FE8-B93C9F3EC141}" type="slidenum">
              <a:rPr lang="es-ES" altLang="es-MX" smtClean="0">
                <a:latin typeface="Century Gothic" panose="020B0502020202020204" pitchFamily="34" charset="0"/>
              </a:rPr>
              <a:pPr algn="ctr"/>
              <a:t>41</a:t>
            </a:fld>
            <a:endParaRPr lang="es-ES" altLang="es-MX" dirty="0">
              <a:latin typeface="Century Gothic" panose="020B0502020202020204" pitchFamily="34" charset="0"/>
            </a:endParaRPr>
          </a:p>
        </p:txBody>
      </p:sp>
      <p:sp>
        <p:nvSpPr>
          <p:cNvPr id="37" name="Rectángulo 36">
            <a:extLst>
              <a:ext uri="{FF2B5EF4-FFF2-40B4-BE49-F238E27FC236}">
                <a16:creationId xmlns:a16="http://schemas.microsoft.com/office/drawing/2014/main" id="{D8D3B9F4-7013-4D7C-86FE-07775B28F3BB}"/>
              </a:ext>
            </a:extLst>
          </p:cNvPr>
          <p:cNvSpPr/>
          <p:nvPr/>
        </p:nvSpPr>
        <p:spPr>
          <a:xfrm>
            <a:off x="7079570" y="4843133"/>
            <a:ext cx="1227600" cy="468000"/>
          </a:xfrm>
          <a:prstGeom prst="rect">
            <a:avLst/>
          </a:prstGeom>
          <a:solidFill>
            <a:srgbClr val="00B050"/>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57200" eaLnBrk="0" fontAlgn="base" hangingPunct="0">
              <a:spcBef>
                <a:spcPct val="0"/>
              </a:spcBef>
              <a:spcAft>
                <a:spcPct val="0"/>
              </a:spcAft>
            </a:pPr>
            <a:r>
              <a:rPr lang="es-MX" sz="1000" dirty="0" err="1">
                <a:solidFill>
                  <a:prstClr val="white"/>
                </a:solidFill>
                <a:latin typeface="Century Gothic" panose="020B0502020202020204" pitchFamily="34" charset="0"/>
              </a:rPr>
              <a:t>Ainda</a:t>
            </a:r>
            <a:r>
              <a:rPr lang="es-MX" sz="1000" dirty="0">
                <a:solidFill>
                  <a:prstClr val="white"/>
                </a:solidFill>
                <a:latin typeface="Century Gothic" panose="020B0502020202020204" pitchFamily="34" charset="0"/>
              </a:rPr>
              <a:t>:         300</a:t>
            </a:r>
          </a:p>
        </p:txBody>
      </p:sp>
      <p:sp>
        <p:nvSpPr>
          <p:cNvPr id="38" name="Rectángulo 37">
            <a:extLst>
              <a:ext uri="{FF2B5EF4-FFF2-40B4-BE49-F238E27FC236}">
                <a16:creationId xmlns:a16="http://schemas.microsoft.com/office/drawing/2014/main" id="{43188DAB-11E1-456C-8844-77F83A43E1E1}"/>
              </a:ext>
            </a:extLst>
          </p:cNvPr>
          <p:cNvSpPr/>
          <p:nvPr/>
        </p:nvSpPr>
        <p:spPr>
          <a:xfrm>
            <a:off x="7062165" y="2655455"/>
            <a:ext cx="1240139" cy="407916"/>
          </a:xfrm>
          <a:prstGeom prst="rect">
            <a:avLst/>
          </a:prstGeom>
          <a:no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100" b="1" dirty="0">
                <a:solidFill>
                  <a:srgbClr val="00B050"/>
                </a:solidFill>
                <a:latin typeface="Century Gothic" panose="020B0502020202020204" pitchFamily="34" charset="0"/>
              </a:rPr>
              <a:t>300 mdp</a:t>
            </a:r>
          </a:p>
        </p:txBody>
      </p:sp>
    </p:spTree>
    <p:extLst>
      <p:ext uri="{BB962C8B-B14F-4D97-AF65-F5344CB8AC3E}">
        <p14:creationId xmlns:p14="http://schemas.microsoft.com/office/powerpoint/2010/main" val="239922840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1827" y="288000"/>
            <a:ext cx="7407462" cy="631524"/>
          </a:xfrm>
        </p:spPr>
        <p:txBody>
          <a:bodyPr vert="horz" lIns="91440" tIns="45720" rIns="91440" bIns="45720" rtlCol="0" anchor="ctr">
            <a:normAutofit/>
          </a:bodyPr>
          <a:lstStyle/>
          <a:p>
            <a:r>
              <a:rPr lang="es-ES" sz="2000" b="1" dirty="0">
                <a:latin typeface="Century Gothic" panose="020B0502020202020204" pitchFamily="34" charset="0"/>
                <a:ea typeface="+mj-ea"/>
              </a:rPr>
              <a:t>Resumen de las características de </a:t>
            </a:r>
            <a:r>
              <a:rPr lang="es-ES" sz="2000" b="1" dirty="0" err="1">
                <a:latin typeface="Century Gothic" panose="020B0502020202020204" pitchFamily="34" charset="0"/>
                <a:ea typeface="+mj-ea"/>
              </a:rPr>
              <a:t>CKD’s</a:t>
            </a:r>
            <a:r>
              <a:rPr lang="es-ES" sz="2000" b="1" dirty="0">
                <a:latin typeface="Century Gothic" panose="020B0502020202020204" pitchFamily="34" charset="0"/>
                <a:ea typeface="+mj-ea"/>
              </a:rPr>
              <a:t> propios</a:t>
            </a:r>
            <a:endParaRPr lang="es-MX" sz="2000" b="1" dirty="0">
              <a:latin typeface="Century Gothic" panose="020B0502020202020204" pitchFamily="34" charset="0"/>
              <a:ea typeface="+mj-ea"/>
            </a:endParaRPr>
          </a:p>
        </p:txBody>
      </p:sp>
      <p:sp>
        <p:nvSpPr>
          <p:cNvPr id="6" name="Rectángulo 5"/>
          <p:cNvSpPr/>
          <p:nvPr/>
        </p:nvSpPr>
        <p:spPr>
          <a:xfrm>
            <a:off x="34888" y="6480812"/>
            <a:ext cx="8651912" cy="369332"/>
          </a:xfrm>
          <a:prstGeom prst="rect">
            <a:avLst/>
          </a:prstGeom>
        </p:spPr>
        <p:txBody>
          <a:bodyPr wrap="square">
            <a:spAutoFit/>
          </a:bodyPr>
          <a:lstStyle/>
          <a:p>
            <a:pPr defTabSz="457200" fontAlgn="base">
              <a:spcAft>
                <a:spcPts val="600"/>
              </a:spcAft>
              <a:buClr>
                <a:srgbClr val="CD0000"/>
              </a:buClr>
              <a:buSzPct val="110000"/>
            </a:pPr>
            <a:r>
              <a:rPr lang="es-MX" sz="900" dirty="0">
                <a:solidFill>
                  <a:prstClr val="black"/>
                </a:solidFill>
                <a:latin typeface="Century Gothic" panose="020B0502020202020204" pitchFamily="34" charset="0"/>
              </a:rPr>
              <a:t>Nota: Se toma el promedio del intervalo para fines comparativos cuando la comisión, el preferente o la TIR esperada estén dados por intervalo.   </a:t>
            </a:r>
            <a:br>
              <a:rPr lang="es-MX" sz="900" dirty="0">
                <a:solidFill>
                  <a:prstClr val="black"/>
                </a:solidFill>
                <a:latin typeface="Century Gothic" panose="020B0502020202020204" pitchFamily="34" charset="0"/>
              </a:rPr>
            </a:br>
            <a:r>
              <a:rPr lang="es-MX" sz="900" dirty="0">
                <a:solidFill>
                  <a:prstClr val="black"/>
                </a:solidFill>
                <a:latin typeface="Century Gothic" panose="020B0502020202020204" pitchFamily="34" charset="0"/>
              </a:rPr>
              <a:t>(I): Infraestructura, (E): Energía, (BR): Bienes raíces</a:t>
            </a:r>
          </a:p>
        </p:txBody>
      </p:sp>
      <p:graphicFrame>
        <p:nvGraphicFramePr>
          <p:cNvPr id="5" name="Tabla 4"/>
          <p:cNvGraphicFramePr>
            <a:graphicFrameLocks noGrp="1"/>
          </p:cNvGraphicFramePr>
          <p:nvPr>
            <p:extLst/>
          </p:nvPr>
        </p:nvGraphicFramePr>
        <p:xfrm>
          <a:off x="331436" y="1265613"/>
          <a:ext cx="8562398" cy="5224504"/>
        </p:xfrm>
        <a:graphic>
          <a:graphicData uri="http://schemas.openxmlformats.org/drawingml/2006/table">
            <a:tbl>
              <a:tblPr/>
              <a:tblGrid>
                <a:gridCol w="1482352">
                  <a:extLst>
                    <a:ext uri="{9D8B030D-6E8A-4147-A177-3AD203B41FA5}">
                      <a16:colId xmlns:a16="http://schemas.microsoft.com/office/drawing/2014/main" val="20000"/>
                    </a:ext>
                  </a:extLst>
                </a:gridCol>
                <a:gridCol w="456109">
                  <a:extLst>
                    <a:ext uri="{9D8B030D-6E8A-4147-A177-3AD203B41FA5}">
                      <a16:colId xmlns:a16="http://schemas.microsoft.com/office/drawing/2014/main" val="20001"/>
                    </a:ext>
                  </a:extLst>
                </a:gridCol>
                <a:gridCol w="735993">
                  <a:extLst>
                    <a:ext uri="{9D8B030D-6E8A-4147-A177-3AD203B41FA5}">
                      <a16:colId xmlns:a16="http://schemas.microsoft.com/office/drawing/2014/main" val="20002"/>
                    </a:ext>
                  </a:extLst>
                </a:gridCol>
                <a:gridCol w="735993">
                  <a:extLst>
                    <a:ext uri="{9D8B030D-6E8A-4147-A177-3AD203B41FA5}">
                      <a16:colId xmlns:a16="http://schemas.microsoft.com/office/drawing/2014/main" val="20003"/>
                    </a:ext>
                  </a:extLst>
                </a:gridCol>
                <a:gridCol w="735993">
                  <a:extLst>
                    <a:ext uri="{9D8B030D-6E8A-4147-A177-3AD203B41FA5}">
                      <a16:colId xmlns:a16="http://schemas.microsoft.com/office/drawing/2014/main" val="20004"/>
                    </a:ext>
                  </a:extLst>
                </a:gridCol>
                <a:gridCol w="735993">
                  <a:extLst>
                    <a:ext uri="{9D8B030D-6E8A-4147-A177-3AD203B41FA5}">
                      <a16:colId xmlns:a16="http://schemas.microsoft.com/office/drawing/2014/main" val="20005"/>
                    </a:ext>
                  </a:extLst>
                </a:gridCol>
                <a:gridCol w="735993">
                  <a:extLst>
                    <a:ext uri="{9D8B030D-6E8A-4147-A177-3AD203B41FA5}">
                      <a16:colId xmlns:a16="http://schemas.microsoft.com/office/drawing/2014/main" val="20006"/>
                    </a:ext>
                  </a:extLst>
                </a:gridCol>
                <a:gridCol w="735993">
                  <a:extLst>
                    <a:ext uri="{9D8B030D-6E8A-4147-A177-3AD203B41FA5}">
                      <a16:colId xmlns:a16="http://schemas.microsoft.com/office/drawing/2014/main" val="20007"/>
                    </a:ext>
                  </a:extLst>
                </a:gridCol>
                <a:gridCol w="735993">
                  <a:extLst>
                    <a:ext uri="{9D8B030D-6E8A-4147-A177-3AD203B41FA5}">
                      <a16:colId xmlns:a16="http://schemas.microsoft.com/office/drawing/2014/main" val="20008"/>
                    </a:ext>
                  </a:extLst>
                </a:gridCol>
                <a:gridCol w="735993">
                  <a:extLst>
                    <a:ext uri="{9D8B030D-6E8A-4147-A177-3AD203B41FA5}">
                      <a16:colId xmlns:a16="http://schemas.microsoft.com/office/drawing/2014/main" val="20009"/>
                    </a:ext>
                  </a:extLst>
                </a:gridCol>
                <a:gridCol w="735993">
                  <a:extLst>
                    <a:ext uri="{9D8B030D-6E8A-4147-A177-3AD203B41FA5}">
                      <a16:colId xmlns:a16="http://schemas.microsoft.com/office/drawing/2014/main" val="20010"/>
                    </a:ext>
                  </a:extLst>
                </a:gridCol>
              </a:tblGrid>
              <a:tr h="430649">
                <a:tc>
                  <a:txBody>
                    <a:bodyPr/>
                    <a:lstStyle/>
                    <a:p>
                      <a:pPr algn="ctr" fontAlgn="ctr"/>
                      <a:r>
                        <a:rPr lang="es-MX" sz="900" b="1" i="0" u="none" strike="noStrike" dirty="0">
                          <a:solidFill>
                            <a:srgbClr val="FFFFFF"/>
                          </a:solidFill>
                          <a:effectLst/>
                          <a:latin typeface="Century Gothic" panose="020B0502020202020204" pitchFamily="34" charset="0"/>
                        </a:rPr>
                        <a:t>CKD</a:t>
                      </a:r>
                    </a:p>
                  </a:txBody>
                  <a:tcPr marL="0" marR="0" marT="0" marB="0" anchor="ctr">
                    <a:lnL>
                      <a:noFill/>
                    </a:lnL>
                    <a:lnR>
                      <a:noFill/>
                    </a:lnR>
                    <a:lnT>
                      <a:noFill/>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dirty="0">
                          <a:solidFill>
                            <a:srgbClr val="FFFFFF"/>
                          </a:solidFill>
                          <a:effectLst/>
                          <a:latin typeface="Century Gothic" panose="020B0502020202020204" pitchFamily="34" charset="0"/>
                        </a:rPr>
                        <a:t>Sector</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dirty="0">
                          <a:solidFill>
                            <a:srgbClr val="FFFFFF"/>
                          </a:solidFill>
                          <a:effectLst/>
                          <a:latin typeface="Century Gothic" panose="020B0502020202020204" pitchFamily="34" charset="0"/>
                        </a:rPr>
                        <a:t>Monto (mdp)</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dirty="0">
                          <a:solidFill>
                            <a:srgbClr val="FFFFFF"/>
                          </a:solidFill>
                          <a:effectLst/>
                          <a:latin typeface="Century Gothic" panose="020B0502020202020204" pitchFamily="34" charset="0"/>
                        </a:rPr>
                        <a:t>Preferente</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dirty="0">
                          <a:solidFill>
                            <a:srgbClr val="FFFFFF"/>
                          </a:solidFill>
                          <a:effectLst/>
                          <a:latin typeface="Century Gothic" panose="020B0502020202020204" pitchFamily="34" charset="0"/>
                        </a:rPr>
                        <a:t>Comisión</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dirty="0">
                          <a:solidFill>
                            <a:srgbClr val="FFFFFF"/>
                          </a:solidFill>
                          <a:effectLst/>
                          <a:latin typeface="Century Gothic" panose="020B0502020202020204" pitchFamily="34" charset="0"/>
                        </a:rPr>
                        <a:t>Tamaño (mdp)</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dirty="0">
                          <a:solidFill>
                            <a:srgbClr val="FFFFFF"/>
                          </a:solidFill>
                          <a:effectLst/>
                          <a:latin typeface="Century Gothic" panose="020B0502020202020204" pitchFamily="34" charset="0"/>
                        </a:rPr>
                        <a:t>Coinversión</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dirty="0">
                          <a:solidFill>
                            <a:srgbClr val="FFFFFF"/>
                          </a:solidFill>
                          <a:effectLst/>
                          <a:latin typeface="Century Gothic" panose="020B0502020202020204" pitchFamily="34" charset="0"/>
                        </a:rPr>
                        <a:t>Tasa neta esp</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dirty="0">
                          <a:solidFill>
                            <a:srgbClr val="FFFFFF"/>
                          </a:solidFill>
                          <a:effectLst/>
                          <a:latin typeface="Century Gothic" panose="020B0502020202020204" pitchFamily="34" charset="0"/>
                        </a:rPr>
                        <a:t>Periodo inversión (años)</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dirty="0">
                          <a:solidFill>
                            <a:srgbClr val="FFFFFF"/>
                          </a:solidFill>
                          <a:effectLst/>
                          <a:latin typeface="Century Gothic" panose="020B0502020202020204" pitchFamily="34" charset="0"/>
                        </a:rPr>
                        <a:t>Plazo </a:t>
                      </a:r>
                      <a:br>
                        <a:rPr lang="es-MX" sz="900" b="1" i="0" u="none" strike="noStrike" dirty="0">
                          <a:solidFill>
                            <a:srgbClr val="FFFFFF"/>
                          </a:solidFill>
                          <a:effectLst/>
                          <a:latin typeface="Century Gothic" panose="020B0502020202020204" pitchFamily="34" charset="0"/>
                        </a:rPr>
                      </a:br>
                      <a:r>
                        <a:rPr lang="es-MX" sz="900" b="1" i="0" u="none" strike="noStrike" dirty="0">
                          <a:solidFill>
                            <a:srgbClr val="FFFFFF"/>
                          </a:solidFill>
                          <a:effectLst/>
                          <a:latin typeface="Century Gothic" panose="020B0502020202020204" pitchFamily="34" charset="0"/>
                        </a:rPr>
                        <a:t>(años)</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dirty="0">
                          <a:solidFill>
                            <a:srgbClr val="FFFFFF"/>
                          </a:solidFill>
                          <a:effectLst/>
                          <a:latin typeface="Century Gothic" panose="020B0502020202020204" pitchFamily="34" charset="0"/>
                        </a:rPr>
                        <a:t>Apalancam.</a:t>
                      </a:r>
                    </a:p>
                    <a:p>
                      <a:pPr algn="ctr" fontAlgn="ctr"/>
                      <a:r>
                        <a:rPr lang="es-MX" sz="900" b="1" i="0" u="none" strike="noStrike" dirty="0">
                          <a:solidFill>
                            <a:srgbClr val="FFFFFF"/>
                          </a:solidFill>
                          <a:effectLst/>
                          <a:latin typeface="Century Gothic" panose="020B0502020202020204" pitchFamily="34" charset="0"/>
                        </a:rPr>
                        <a:t>máx</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extLst>
                  <a:ext uri="{0D108BD9-81ED-4DB2-BD59-A6C34878D82A}">
                    <a16:rowId xmlns:a16="http://schemas.microsoft.com/office/drawing/2014/main" val="10000"/>
                  </a:ext>
                </a:extLst>
              </a:tr>
              <a:tr h="508949">
                <a:tc>
                  <a:txBody>
                    <a:bodyPr/>
                    <a:lstStyle/>
                    <a:p>
                      <a:pPr algn="l" fontAlgn="b"/>
                      <a:r>
                        <a:rPr lang="es-MX" sz="800" b="1" i="0" u="none" strike="noStrike" dirty="0">
                          <a:solidFill>
                            <a:srgbClr val="203764"/>
                          </a:solidFill>
                          <a:effectLst/>
                          <a:latin typeface="Century Gothic" panose="020B0502020202020204" pitchFamily="34" charset="0"/>
                        </a:rPr>
                        <a:t> </a:t>
                      </a:r>
                      <a:endParaRPr lang="es-MX" sz="800" b="0" i="0" u="none" strike="noStrike" dirty="0">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I</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1" i="0" u="none" strike="noStrike" dirty="0">
                          <a:solidFill>
                            <a:srgbClr val="000000"/>
                          </a:solidFill>
                          <a:effectLst/>
                          <a:latin typeface="Century Gothic" panose="020B0502020202020204" pitchFamily="34" charset="0"/>
                        </a:rPr>
                        <a:t>350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9%</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1.65%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3,500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14.5%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35%</a:t>
                      </a:r>
                    </a:p>
                  </a:txBody>
                  <a:tcPr marL="0" marR="0" marT="0" marB="0" anchor="ctr">
                    <a:lnL w="6350" cap="flat" cmpd="sng" algn="ctr">
                      <a:solidFill>
                        <a:srgbClr val="A6A6A6"/>
                      </a:solidFill>
                      <a:prstDash val="solid"/>
                      <a:round/>
                      <a:headEnd type="none" w="med" len="med"/>
                      <a:tailEnd type="none" w="med" len="med"/>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extLst>
                  <a:ext uri="{0D108BD9-81ED-4DB2-BD59-A6C34878D82A}">
                    <a16:rowId xmlns:a16="http://schemas.microsoft.com/office/drawing/2014/main" val="10001"/>
                  </a:ext>
                </a:extLst>
              </a:tr>
              <a:tr h="508949">
                <a:tc>
                  <a:txBody>
                    <a:bodyPr/>
                    <a:lstStyle/>
                    <a:p>
                      <a:pPr algn="l" fontAlgn="b"/>
                      <a:r>
                        <a:rPr lang="es-MX" sz="800" b="1" i="0" u="none" strike="noStrike" dirty="0">
                          <a:solidFill>
                            <a:srgbClr val="203764"/>
                          </a:solidFill>
                          <a:effectLst/>
                          <a:latin typeface="Century Gothic" panose="020B0502020202020204" pitchFamily="34" charset="0"/>
                        </a:rPr>
                        <a:t> </a:t>
                      </a:r>
                      <a:endParaRPr lang="es-MX" sz="800" b="0" i="0" u="none" strike="noStrike" dirty="0">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BR</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1" i="0" u="none" strike="noStrike" dirty="0">
                          <a:solidFill>
                            <a:srgbClr val="000000"/>
                          </a:solidFill>
                          <a:effectLst/>
                          <a:latin typeface="Century Gothic" panose="020B0502020202020204" pitchFamily="34" charset="0"/>
                        </a:rPr>
                        <a:t>300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1.63%</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7,000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6%</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15.0%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4</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65%</a:t>
                      </a:r>
                    </a:p>
                  </a:txBody>
                  <a:tcPr marL="0" marR="0" marT="0" marB="0" anchor="ctr">
                    <a:lnL w="6350" cap="flat" cmpd="sng" algn="ctr">
                      <a:solidFill>
                        <a:srgbClr val="A6A6A6"/>
                      </a:solidFill>
                      <a:prstDash val="solid"/>
                      <a:round/>
                      <a:headEnd type="none" w="med" len="med"/>
                      <a:tailEnd type="none" w="med" len="med"/>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508949">
                <a:tc>
                  <a:txBody>
                    <a:bodyPr/>
                    <a:lstStyle/>
                    <a:p>
                      <a:pPr algn="l" fontAlgn="b"/>
                      <a:r>
                        <a:rPr lang="es-MX" sz="800" b="1" i="0" u="none" strike="noStrike" dirty="0">
                          <a:solidFill>
                            <a:srgbClr val="203764"/>
                          </a:solidFill>
                          <a:effectLst/>
                          <a:latin typeface="Century Gothic" panose="020B0502020202020204" pitchFamily="34" charset="0"/>
                        </a:rPr>
                        <a:t> </a:t>
                      </a:r>
                      <a:endParaRPr lang="es-MX" sz="800" b="0" i="0" u="none" strike="noStrike" dirty="0">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BR</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1" i="0" u="none" strike="noStrike" dirty="0">
                          <a:solidFill>
                            <a:srgbClr val="000000"/>
                          </a:solidFill>
                          <a:effectLst/>
                          <a:latin typeface="Century Gothic" panose="020B0502020202020204" pitchFamily="34" charset="0"/>
                        </a:rPr>
                        <a:t>200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1.63%</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4,422</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6%</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17.5%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3</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65%</a:t>
                      </a:r>
                    </a:p>
                  </a:txBody>
                  <a:tcPr marL="0" marR="0" marT="0" marB="0" anchor="ctr">
                    <a:lnL w="6350" cap="flat" cmpd="sng" algn="ctr">
                      <a:solidFill>
                        <a:srgbClr val="A6A6A6"/>
                      </a:solidFill>
                      <a:prstDash val="solid"/>
                      <a:round/>
                      <a:headEnd type="none" w="med" len="med"/>
                      <a:tailEnd type="none" w="med" len="med"/>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extLst>
                  <a:ext uri="{0D108BD9-81ED-4DB2-BD59-A6C34878D82A}">
                    <a16:rowId xmlns:a16="http://schemas.microsoft.com/office/drawing/2014/main" val="10003"/>
                  </a:ext>
                </a:extLst>
              </a:tr>
              <a:tr h="508949">
                <a:tc>
                  <a:txBody>
                    <a:bodyPr/>
                    <a:lstStyle/>
                    <a:p>
                      <a:pPr algn="ctr" fontAlgn="ctr"/>
                      <a:r>
                        <a:rPr lang="es-MX" sz="800" b="1" i="0" u="none" strike="noStrike" dirty="0">
                          <a:solidFill>
                            <a:srgbClr val="203764"/>
                          </a:solidFill>
                          <a:effectLst/>
                          <a:latin typeface="Century Gothic" panose="020B0502020202020204" pitchFamily="34" charset="0"/>
                        </a:rPr>
                        <a:t> </a:t>
                      </a: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BR</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1" i="0" u="none" strike="noStrike" dirty="0">
                          <a:solidFill>
                            <a:srgbClr val="000000"/>
                          </a:solidFill>
                          <a:effectLst/>
                          <a:latin typeface="Century Gothic" panose="020B0502020202020204" pitchFamily="34" charset="0"/>
                        </a:rPr>
                        <a:t>200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1.50%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2,700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15.0%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70%</a:t>
                      </a:r>
                    </a:p>
                  </a:txBody>
                  <a:tcPr marL="0" marR="0" marT="0" marB="0" anchor="ctr">
                    <a:lnL w="6350" cap="flat" cmpd="sng" algn="ctr">
                      <a:solidFill>
                        <a:srgbClr val="A6A6A6"/>
                      </a:solidFill>
                      <a:prstDash val="solid"/>
                      <a:round/>
                      <a:headEnd type="none" w="med" len="med"/>
                      <a:tailEnd type="none" w="med" len="med"/>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508949">
                <a:tc>
                  <a:txBody>
                    <a:bodyPr/>
                    <a:lstStyle/>
                    <a:p>
                      <a:pPr algn="ctr" fontAlgn="ctr"/>
                      <a:r>
                        <a:rPr lang="es-MX" sz="800" b="1" i="0" u="none" strike="noStrike" dirty="0">
                          <a:solidFill>
                            <a:srgbClr val="203764"/>
                          </a:solidFill>
                          <a:effectLst/>
                          <a:latin typeface="Century Gothic" panose="020B0502020202020204" pitchFamily="34" charset="0"/>
                        </a:rPr>
                        <a:t> </a:t>
                      </a: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BR</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1" i="0" u="none" strike="noStrike" dirty="0">
                          <a:solidFill>
                            <a:srgbClr val="000000"/>
                          </a:solidFill>
                          <a:effectLst/>
                          <a:latin typeface="Century Gothic" panose="020B0502020202020204" pitchFamily="34" charset="0"/>
                        </a:rPr>
                        <a:t>200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9%</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1.25%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2,000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16.0%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65%</a:t>
                      </a:r>
                    </a:p>
                  </a:txBody>
                  <a:tcPr marL="0" marR="0" marT="0" marB="0" anchor="ctr">
                    <a:lnL w="6350" cap="flat" cmpd="sng" algn="ctr">
                      <a:solidFill>
                        <a:srgbClr val="A6A6A6"/>
                      </a:solidFill>
                      <a:prstDash val="solid"/>
                      <a:round/>
                      <a:headEnd type="none" w="med" len="med"/>
                      <a:tailEnd type="none" w="med" len="med"/>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extLst>
                  <a:ext uri="{0D108BD9-81ED-4DB2-BD59-A6C34878D82A}">
                    <a16:rowId xmlns:a16="http://schemas.microsoft.com/office/drawing/2014/main" val="10005"/>
                  </a:ext>
                </a:extLst>
              </a:tr>
              <a:tr h="600299">
                <a:tc>
                  <a:txBody>
                    <a:bodyPr/>
                    <a:lstStyle/>
                    <a:p>
                      <a:pPr algn="l" fontAlgn="b"/>
                      <a:r>
                        <a:rPr lang="es-MX" sz="800" b="1" i="0" u="none" strike="noStrike" dirty="0">
                          <a:solidFill>
                            <a:srgbClr val="203764"/>
                          </a:solidFill>
                          <a:effectLst/>
                          <a:latin typeface="Century Gothic" panose="020B0502020202020204" pitchFamily="34" charset="0"/>
                        </a:rPr>
                        <a:t> </a:t>
                      </a:r>
                      <a:endParaRPr lang="es-MX" sz="800" b="0" i="0" u="none" strike="noStrike" dirty="0">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I</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1" i="0" u="none" strike="noStrike" dirty="0">
                          <a:solidFill>
                            <a:srgbClr val="000000"/>
                          </a:solidFill>
                          <a:effectLst/>
                          <a:latin typeface="Century Gothic" panose="020B0502020202020204" pitchFamily="34" charset="0"/>
                        </a:rPr>
                        <a:t>300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1.50%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4,755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13.0%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60%</a:t>
                      </a:r>
                    </a:p>
                  </a:txBody>
                  <a:tcPr marL="0" marR="0" marT="0" marB="0" anchor="ctr">
                    <a:lnL w="6350" cap="flat" cmpd="sng" algn="ctr">
                      <a:solidFill>
                        <a:srgbClr val="A6A6A6"/>
                      </a:solidFill>
                      <a:prstDash val="solid"/>
                      <a:round/>
                      <a:headEnd type="none" w="med" len="med"/>
                      <a:tailEnd type="none" w="med" len="med"/>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528524">
                <a:tc>
                  <a:txBody>
                    <a:bodyPr/>
                    <a:lstStyle/>
                    <a:p>
                      <a:pPr algn="l" fontAlgn="b"/>
                      <a:r>
                        <a:rPr lang="es-MX" sz="800" b="1" i="0" u="none" strike="noStrike" dirty="0">
                          <a:solidFill>
                            <a:srgbClr val="203764"/>
                          </a:solidFill>
                          <a:effectLst/>
                          <a:latin typeface="Century Gothic" panose="020B0502020202020204" pitchFamily="34" charset="0"/>
                        </a:rPr>
                        <a:t> </a:t>
                      </a:r>
                      <a:endParaRPr lang="es-MX" sz="800" b="0" i="0" u="none" strike="noStrike" dirty="0">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BR</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1" i="0" u="none" strike="noStrike" dirty="0">
                          <a:solidFill>
                            <a:srgbClr val="000000"/>
                          </a:solidFill>
                          <a:effectLst/>
                          <a:latin typeface="Century Gothic" panose="020B0502020202020204" pitchFamily="34" charset="0"/>
                        </a:rPr>
                        <a:t>300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1.50%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4,000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30%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17.5%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4</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65%</a:t>
                      </a:r>
                    </a:p>
                  </a:txBody>
                  <a:tcPr marL="0" marR="0" marT="0" marB="0" anchor="ctr">
                    <a:lnL w="6350" cap="flat" cmpd="sng" algn="ctr">
                      <a:solidFill>
                        <a:srgbClr val="A6A6A6"/>
                      </a:solidFill>
                      <a:prstDash val="solid"/>
                      <a:round/>
                      <a:headEnd type="none" w="med" len="med"/>
                      <a:tailEnd type="none" w="med" len="med"/>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extLst>
                  <a:ext uri="{0D108BD9-81ED-4DB2-BD59-A6C34878D82A}">
                    <a16:rowId xmlns:a16="http://schemas.microsoft.com/office/drawing/2014/main" val="10007"/>
                  </a:ext>
                </a:extLst>
              </a:tr>
              <a:tr h="600299">
                <a:tc>
                  <a:txBody>
                    <a:bodyPr/>
                    <a:lstStyle/>
                    <a:p>
                      <a:pPr algn="l" fontAlgn="b"/>
                      <a:r>
                        <a:rPr lang="es-MX" sz="800" b="1" i="0" u="none" strike="noStrike" dirty="0">
                          <a:solidFill>
                            <a:srgbClr val="203764"/>
                          </a:solidFill>
                          <a:effectLst/>
                          <a:latin typeface="Century Gothic" panose="020B0502020202020204" pitchFamily="34" charset="0"/>
                        </a:rPr>
                        <a:t> </a:t>
                      </a:r>
                      <a:endParaRPr lang="es-MX" sz="800" b="0" i="0" u="none" strike="noStrike" dirty="0">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E,I</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1" i="0" u="none" strike="noStrike" dirty="0">
                          <a:solidFill>
                            <a:srgbClr val="000000"/>
                          </a:solidFill>
                          <a:effectLst/>
                          <a:latin typeface="Century Gothic" panose="020B0502020202020204" pitchFamily="34" charset="0"/>
                        </a:rPr>
                        <a:t>300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10.5%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1.50%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5,000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18.0%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60%</a:t>
                      </a:r>
                    </a:p>
                  </a:txBody>
                  <a:tcPr marL="0" marR="0" marT="0" marB="0" anchor="ctr">
                    <a:lnL w="6350" cap="flat" cmpd="sng" algn="ctr">
                      <a:solidFill>
                        <a:srgbClr val="A6A6A6"/>
                      </a:solidFill>
                      <a:prstDash val="solid"/>
                      <a:round/>
                      <a:headEnd type="none" w="med" len="med"/>
                      <a:tailEnd type="none" w="med" len="med"/>
                    </a:lnL>
                    <a:lnR>
                      <a:noFill/>
                    </a:lnR>
                    <a:lnT w="6350" cap="flat" cmpd="sng" algn="ctr">
                      <a:solidFill>
                        <a:srgbClr val="A6A6A6"/>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10008"/>
                  </a:ext>
                </a:extLst>
              </a:tr>
              <a:tr h="143549">
                <a:tc>
                  <a:txBody>
                    <a:bodyPr/>
                    <a:lstStyle/>
                    <a:p>
                      <a:pPr algn="ctr" fontAlgn="ctr"/>
                      <a:r>
                        <a:rPr lang="es-MX" sz="800" b="1"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1"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1"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9"/>
                  </a:ext>
                </a:extLst>
              </a:tr>
              <a:tr h="352348">
                <a:tc>
                  <a:txBody>
                    <a:bodyPr/>
                    <a:lstStyle/>
                    <a:p>
                      <a:pPr algn="ctr" fontAlgn="ctr"/>
                      <a:r>
                        <a:rPr lang="es-MX" sz="1200" b="1" i="0" u="none" strike="noStrike" dirty="0">
                          <a:solidFill>
                            <a:srgbClr val="203764"/>
                          </a:solidFill>
                          <a:effectLst/>
                          <a:latin typeface="Century Gothic" panose="020B0502020202020204" pitchFamily="34" charset="0"/>
                        </a:rPr>
                        <a:t>Promedio</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 </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269</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9.8%</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1.5%</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4,172</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8%</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15.8%</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4.5</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11.9</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61%</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10010"/>
                  </a:ext>
                </a:extLst>
              </a:tr>
            </a:tbl>
          </a:graphicData>
        </a:graphic>
      </p:graphicFrame>
      <p:pic>
        <p:nvPicPr>
          <p:cNvPr id="9" name="Imagen 8"/>
          <p:cNvPicPr>
            <a:picLocks noChangeAspect="1"/>
          </p:cNvPicPr>
          <p:nvPr/>
        </p:nvPicPr>
        <p:blipFill>
          <a:blip r:embed="rId2"/>
          <a:stretch>
            <a:fillRect/>
          </a:stretch>
        </p:blipFill>
        <p:spPr>
          <a:xfrm>
            <a:off x="331436" y="1816861"/>
            <a:ext cx="1435173" cy="291455"/>
          </a:xfrm>
          <a:prstGeom prst="rect">
            <a:avLst/>
          </a:prstGeom>
        </p:spPr>
      </p:pic>
      <p:pic>
        <p:nvPicPr>
          <p:cNvPr id="10" name="Imagen 9"/>
          <p:cNvPicPr>
            <a:picLocks noChangeAspect="1"/>
          </p:cNvPicPr>
          <p:nvPr/>
        </p:nvPicPr>
        <p:blipFill rotWithShape="1">
          <a:blip r:embed="rId3"/>
          <a:srcRect l="8190" t="18518" r="6652" b="22223"/>
          <a:stretch/>
        </p:blipFill>
        <p:spPr>
          <a:xfrm>
            <a:off x="315041" y="2270190"/>
            <a:ext cx="1388208" cy="397815"/>
          </a:xfrm>
          <a:prstGeom prst="rect">
            <a:avLst/>
          </a:prstGeom>
        </p:spPr>
      </p:pic>
      <p:pic>
        <p:nvPicPr>
          <p:cNvPr id="11" name="Imagen 10"/>
          <p:cNvPicPr>
            <a:picLocks noChangeAspect="1"/>
          </p:cNvPicPr>
          <p:nvPr/>
        </p:nvPicPr>
        <p:blipFill rotWithShape="1">
          <a:blip r:embed="rId4"/>
          <a:srcRect l="4457" t="31276" r="6833" b="24398"/>
          <a:stretch/>
        </p:blipFill>
        <p:spPr>
          <a:xfrm>
            <a:off x="416113" y="2753333"/>
            <a:ext cx="1255604" cy="415771"/>
          </a:xfrm>
          <a:prstGeom prst="rect">
            <a:avLst/>
          </a:prstGeom>
        </p:spPr>
      </p:pic>
      <p:pic>
        <p:nvPicPr>
          <p:cNvPr id="13" name="Imagen 12"/>
          <p:cNvPicPr>
            <a:picLocks noChangeAspect="1"/>
          </p:cNvPicPr>
          <p:nvPr/>
        </p:nvPicPr>
        <p:blipFill rotWithShape="1">
          <a:blip r:embed="rId5"/>
          <a:srcRect l="-7750" t="3476" r="-1239" b="1909"/>
          <a:stretch/>
        </p:blipFill>
        <p:spPr>
          <a:xfrm>
            <a:off x="774561" y="3240608"/>
            <a:ext cx="538708" cy="474453"/>
          </a:xfrm>
          <a:prstGeom prst="rect">
            <a:avLst/>
          </a:prstGeom>
        </p:spPr>
      </p:pic>
      <p:pic>
        <p:nvPicPr>
          <p:cNvPr id="14" name="Imagen 13"/>
          <p:cNvPicPr>
            <a:picLocks noChangeAspect="1"/>
          </p:cNvPicPr>
          <p:nvPr/>
        </p:nvPicPr>
        <p:blipFill rotWithShape="1">
          <a:blip r:embed="rId6"/>
          <a:srcRect l="7313" t="1594"/>
          <a:stretch/>
        </p:blipFill>
        <p:spPr>
          <a:xfrm>
            <a:off x="420948" y="3838955"/>
            <a:ext cx="1245934" cy="298361"/>
          </a:xfrm>
          <a:prstGeom prst="rect">
            <a:avLst/>
          </a:prstGeom>
        </p:spPr>
      </p:pic>
      <p:pic>
        <p:nvPicPr>
          <p:cNvPr id="15" name="Imagen 14"/>
          <p:cNvPicPr>
            <a:picLocks noChangeAspect="1"/>
          </p:cNvPicPr>
          <p:nvPr/>
        </p:nvPicPr>
        <p:blipFill rotWithShape="1">
          <a:blip r:embed="rId7"/>
          <a:srcRect l="4981"/>
          <a:stretch/>
        </p:blipFill>
        <p:spPr>
          <a:xfrm>
            <a:off x="669582" y="4396419"/>
            <a:ext cx="748665" cy="330130"/>
          </a:xfrm>
          <a:prstGeom prst="rect">
            <a:avLst/>
          </a:prstGeom>
        </p:spPr>
      </p:pic>
      <p:pic>
        <p:nvPicPr>
          <p:cNvPr id="16" name="Imagen 15"/>
          <p:cNvPicPr>
            <a:picLocks noChangeAspect="1"/>
          </p:cNvPicPr>
          <p:nvPr/>
        </p:nvPicPr>
        <p:blipFill rotWithShape="1">
          <a:blip r:embed="rId8"/>
          <a:srcRect r="56743"/>
          <a:stretch/>
        </p:blipFill>
        <p:spPr>
          <a:xfrm>
            <a:off x="390353" y="4878684"/>
            <a:ext cx="1297042" cy="435110"/>
          </a:xfrm>
          <a:prstGeom prst="rect">
            <a:avLst/>
          </a:prstGeom>
        </p:spPr>
      </p:pic>
      <p:pic>
        <p:nvPicPr>
          <p:cNvPr id="17" name="Imagen 16" descr="Resultado de imagen para ainda"/>
          <p:cNvPicPr>
            <a:picLocks noChangeAspect="1" noChangeArrowheads="1"/>
          </p:cNvPicPr>
          <p:nvPr/>
        </p:nvPicPr>
        <p:blipFill rotWithShape="1">
          <a:blip r:embed="rId9">
            <a:extLst>
              <a:ext uri="{28A0092B-C50C-407E-A947-70E740481C1C}">
                <a14:useLocalDpi xmlns:a14="http://schemas.microsoft.com/office/drawing/2010/main" val="0"/>
              </a:ext>
            </a:extLst>
          </a:blip>
          <a:srcRect t="23577" b="37078"/>
          <a:stretch/>
        </p:blipFill>
        <p:spPr bwMode="auto">
          <a:xfrm>
            <a:off x="443502" y="5396786"/>
            <a:ext cx="1259747" cy="493124"/>
          </a:xfrm>
          <a:prstGeom prst="rect">
            <a:avLst/>
          </a:prstGeom>
          <a:noFill/>
          <a:extLst>
            <a:ext uri="{909E8E84-426E-40DD-AFC4-6F175D3DCCD1}">
              <a14:hiddenFill xmlns:a14="http://schemas.microsoft.com/office/drawing/2010/main">
                <a:solidFill>
                  <a:srgbClr val="FFFFFF"/>
                </a:solidFill>
              </a14:hiddenFill>
            </a:ext>
          </a:extLst>
        </p:spPr>
      </p:pic>
      <p:sp>
        <p:nvSpPr>
          <p:cNvPr id="19" name="3 Marcador de número de diapositiva"/>
          <p:cNvSpPr>
            <a:spLocks noGrp="1"/>
          </p:cNvSpPr>
          <p:nvPr>
            <p:ph type="sldNum" sz="quarter" idx="12"/>
          </p:nvPr>
        </p:nvSpPr>
        <p:spPr>
          <a:xfrm>
            <a:off x="8492946" y="6480812"/>
            <a:ext cx="552298" cy="365125"/>
          </a:xfrm>
        </p:spPr>
        <p:txBody>
          <a:bodyPr/>
          <a:lstStyle/>
          <a:p>
            <a:pPr algn="ctr"/>
            <a:fld id="{05E83AA4-A00D-4AA0-8FE8-B93C9F3EC141}" type="slidenum">
              <a:rPr lang="es-ES" altLang="es-MX" smtClean="0">
                <a:latin typeface="Century Gothic" panose="020B0502020202020204" pitchFamily="34" charset="0"/>
              </a:rPr>
              <a:pPr algn="ctr"/>
              <a:t>42</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330917441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n-US" sz="2000" b="1" dirty="0" err="1">
                <a:latin typeface="Century Gothic" panose="020B0502020202020204" pitchFamily="34" charset="0"/>
              </a:rPr>
              <a:t>Comparación</a:t>
            </a:r>
            <a:r>
              <a:rPr lang="en-US" sz="2000" b="1" dirty="0">
                <a:latin typeface="Century Gothic" panose="020B0502020202020204" pitchFamily="34" charset="0"/>
              </a:rPr>
              <a:t> del </a:t>
            </a:r>
            <a:r>
              <a:rPr lang="en-US" sz="2000" b="1" dirty="0" err="1">
                <a:latin typeface="Century Gothic" panose="020B0502020202020204" pitchFamily="34" charset="0"/>
              </a:rPr>
              <a:t>rendimiento</a:t>
            </a:r>
            <a:r>
              <a:rPr lang="en-US" sz="2000" b="1" dirty="0">
                <a:latin typeface="Century Gothic" panose="020B0502020202020204" pitchFamily="34" charset="0"/>
              </a:rPr>
              <a:t> de CKD’s </a:t>
            </a:r>
            <a:r>
              <a:rPr lang="en-US" sz="2000" b="1" dirty="0" err="1">
                <a:latin typeface="Century Gothic" panose="020B0502020202020204" pitchFamily="34" charset="0"/>
              </a:rPr>
              <a:t>propios</a:t>
            </a:r>
            <a:endParaRPr lang="es-MX" sz="2000" b="1" dirty="0">
              <a:latin typeface="Century Gothic" panose="020B0502020202020204" pitchFamily="34" charset="0"/>
            </a:endParaRPr>
          </a:p>
        </p:txBody>
      </p:sp>
      <p:sp>
        <p:nvSpPr>
          <p:cNvPr id="24" name="23 CuadroTexto"/>
          <p:cNvSpPr txBox="1"/>
          <p:nvPr/>
        </p:nvSpPr>
        <p:spPr>
          <a:xfrm>
            <a:off x="532641" y="752574"/>
            <a:ext cx="1827744" cy="307777"/>
          </a:xfrm>
          <a:prstGeom prst="rect">
            <a:avLst/>
          </a:prstGeom>
          <a:noFill/>
        </p:spPr>
        <p:txBody>
          <a:bodyPr wrap="none" rtlCol="0">
            <a:spAutoFit/>
          </a:bodyPr>
          <a:lstStyle/>
          <a:p>
            <a:r>
              <a:rPr lang="es-MX" sz="1400" b="1" dirty="0">
                <a:solidFill>
                  <a:prstClr val="white">
                    <a:lumMod val="50000"/>
                  </a:prstClr>
                </a:solidFill>
                <a:latin typeface="Century Gothic" panose="020B0502020202020204" pitchFamily="34" charset="0"/>
                <a:ea typeface="+mj-ea"/>
              </a:rPr>
              <a:t>al cierre de marzo </a:t>
            </a:r>
          </a:p>
        </p:txBody>
      </p:sp>
      <p:sp>
        <p:nvSpPr>
          <p:cNvPr id="3" name="2 Rectángulo"/>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6" name="CuadroTexto 5">
            <a:extLst>
              <a:ext uri="{FF2B5EF4-FFF2-40B4-BE49-F238E27FC236}">
                <a16:creationId xmlns:a16="http://schemas.microsoft.com/office/drawing/2014/main" id="{CA3A3F68-3F00-46B5-BF0D-D54B386A390A}"/>
              </a:ext>
            </a:extLst>
          </p:cNvPr>
          <p:cNvSpPr txBox="1"/>
          <p:nvPr/>
        </p:nvSpPr>
        <p:spPr>
          <a:xfrm>
            <a:off x="323528" y="6348195"/>
            <a:ext cx="7067128" cy="246221"/>
          </a:xfrm>
          <a:prstGeom prst="rect">
            <a:avLst/>
          </a:prstGeom>
          <a:noFill/>
        </p:spPr>
        <p:txBody>
          <a:bodyPr wrap="square" rtlCol="0">
            <a:spAutoFit/>
          </a:bodyPr>
          <a:lstStyle/>
          <a:p>
            <a:r>
              <a:rPr lang="es-MX" sz="1000" dirty="0">
                <a:solidFill>
                  <a:schemeClr val="tx1">
                    <a:lumMod val="65000"/>
                    <a:lumOff val="35000"/>
                  </a:schemeClr>
                </a:solidFill>
                <a:latin typeface="Century Gothic" panose="020B0502020202020204" pitchFamily="34" charset="0"/>
              </a:rPr>
              <a:t>*Trimestre en curso: datos correspondientes al 28 de marzo de 2018.</a:t>
            </a:r>
          </a:p>
        </p:txBody>
      </p:sp>
      <p:pic>
        <p:nvPicPr>
          <p:cNvPr id="5" name="Imagen 4">
            <a:extLst>
              <a:ext uri="{FF2B5EF4-FFF2-40B4-BE49-F238E27FC236}">
                <a16:creationId xmlns:a16="http://schemas.microsoft.com/office/drawing/2014/main" id="{FFE0EE8B-6A9B-44C2-A9FC-3C30845298DA}"/>
              </a:ext>
            </a:extLst>
          </p:cNvPr>
          <p:cNvPicPr>
            <a:picLocks noChangeAspect="1"/>
          </p:cNvPicPr>
          <p:nvPr/>
        </p:nvPicPr>
        <p:blipFill>
          <a:blip r:embed="rId2"/>
          <a:stretch>
            <a:fillRect/>
          </a:stretch>
        </p:blipFill>
        <p:spPr>
          <a:xfrm>
            <a:off x="465988" y="1824908"/>
            <a:ext cx="8212024" cy="3590855"/>
          </a:xfrm>
          <a:prstGeom prst="rect">
            <a:avLst/>
          </a:prstGeom>
        </p:spPr>
      </p:pic>
    </p:spTree>
    <p:extLst>
      <p:ext uri="{BB962C8B-B14F-4D97-AF65-F5344CB8AC3E}">
        <p14:creationId xmlns:p14="http://schemas.microsoft.com/office/powerpoint/2010/main" val="393699599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número de diapositiva 3">
            <a:extLst>
              <a:ext uri="{FF2B5EF4-FFF2-40B4-BE49-F238E27FC236}">
                <a16:creationId xmlns:a16="http://schemas.microsoft.com/office/drawing/2014/main" id="{FA8A4F10-ACB1-4EBB-8FDC-F341C4A6C070}"/>
              </a:ext>
            </a:extLst>
          </p:cNvPr>
          <p:cNvSpPr>
            <a:spLocks noGrp="1"/>
          </p:cNvSpPr>
          <p:nvPr>
            <p:ph type="sldNum" sz="quarter" idx="12"/>
          </p:nvPr>
        </p:nvSpPr>
        <p:spPr/>
        <p:txBody>
          <a:bodyPr/>
          <a:lstStyle/>
          <a:p>
            <a:fld id="{05E83AA4-A00D-4AA0-8FE8-B93C9F3EC141}" type="slidenum">
              <a:rPr lang="es-ES" altLang="es-MX" smtClean="0"/>
              <a:pPr/>
              <a:t>44</a:t>
            </a:fld>
            <a:endParaRPr lang="es-ES" altLang="es-MX" dirty="0"/>
          </a:p>
        </p:txBody>
      </p:sp>
      <p:sp>
        <p:nvSpPr>
          <p:cNvPr id="5" name="Título 1">
            <a:extLst>
              <a:ext uri="{FF2B5EF4-FFF2-40B4-BE49-F238E27FC236}">
                <a16:creationId xmlns:a16="http://schemas.microsoft.com/office/drawing/2014/main" id="{0A1D3E55-D4B4-496B-9782-4FDC069CAA5B}"/>
              </a:ext>
            </a:extLst>
          </p:cNvPr>
          <p:cNvSpPr>
            <a:spLocks noGrp="1"/>
          </p:cNvSpPr>
          <p:nvPr>
            <p:ph type="title"/>
          </p:nvPr>
        </p:nvSpPr>
        <p:spPr/>
        <p:txBody>
          <a:bodyPr/>
          <a:lstStyle/>
          <a:p>
            <a:r>
              <a:rPr lang="es-MX" sz="2400" dirty="0"/>
              <a:t>Cartera FANVIT al 28 de Marzo de 2018</a:t>
            </a:r>
            <a:endParaRPr lang="en-US" sz="2400" dirty="0"/>
          </a:p>
        </p:txBody>
      </p:sp>
      <p:pic>
        <p:nvPicPr>
          <p:cNvPr id="7" name="Imagen 6">
            <a:extLst>
              <a:ext uri="{FF2B5EF4-FFF2-40B4-BE49-F238E27FC236}">
                <a16:creationId xmlns:a16="http://schemas.microsoft.com/office/drawing/2014/main" id="{816D31E3-A5F8-490D-B97F-CE2D3F51197A}"/>
              </a:ext>
            </a:extLst>
          </p:cNvPr>
          <p:cNvPicPr>
            <a:picLocks noChangeAspect="1"/>
          </p:cNvPicPr>
          <p:nvPr/>
        </p:nvPicPr>
        <p:blipFill>
          <a:blip r:embed="rId2"/>
          <a:stretch>
            <a:fillRect/>
          </a:stretch>
        </p:blipFill>
        <p:spPr>
          <a:xfrm>
            <a:off x="0" y="1394711"/>
            <a:ext cx="9144000" cy="5462599"/>
          </a:xfrm>
          <a:prstGeom prst="rect">
            <a:avLst/>
          </a:prstGeom>
        </p:spPr>
      </p:pic>
    </p:spTree>
    <p:extLst>
      <p:ext uri="{BB962C8B-B14F-4D97-AF65-F5344CB8AC3E}">
        <p14:creationId xmlns:p14="http://schemas.microsoft.com/office/powerpoint/2010/main" val="71300963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número de diapositiva 3">
            <a:extLst>
              <a:ext uri="{FF2B5EF4-FFF2-40B4-BE49-F238E27FC236}">
                <a16:creationId xmlns:a16="http://schemas.microsoft.com/office/drawing/2014/main" id="{9062F495-1388-43C1-8DD2-9AFE2C1DCA41}"/>
              </a:ext>
            </a:extLst>
          </p:cNvPr>
          <p:cNvSpPr>
            <a:spLocks noGrp="1"/>
          </p:cNvSpPr>
          <p:nvPr>
            <p:ph type="sldNum" sz="quarter" idx="12"/>
          </p:nvPr>
        </p:nvSpPr>
        <p:spPr/>
        <p:txBody>
          <a:bodyPr/>
          <a:lstStyle/>
          <a:p>
            <a:fld id="{05E83AA4-A00D-4AA0-8FE8-B93C9F3EC141}" type="slidenum">
              <a:rPr lang="es-ES" altLang="es-MX" smtClean="0"/>
              <a:pPr/>
              <a:t>45</a:t>
            </a:fld>
            <a:endParaRPr lang="es-ES" altLang="es-MX" dirty="0"/>
          </a:p>
        </p:txBody>
      </p:sp>
      <p:sp>
        <p:nvSpPr>
          <p:cNvPr id="5" name="Título 1">
            <a:extLst>
              <a:ext uri="{FF2B5EF4-FFF2-40B4-BE49-F238E27FC236}">
                <a16:creationId xmlns:a16="http://schemas.microsoft.com/office/drawing/2014/main" id="{C9BC4425-FD59-47DB-B895-6CCE75AAC6C9}"/>
              </a:ext>
            </a:extLst>
          </p:cNvPr>
          <p:cNvSpPr>
            <a:spLocks noGrp="1"/>
          </p:cNvSpPr>
          <p:nvPr>
            <p:ph type="title"/>
          </p:nvPr>
        </p:nvSpPr>
        <p:spPr/>
        <p:txBody>
          <a:bodyPr/>
          <a:lstStyle/>
          <a:p>
            <a:r>
              <a:rPr lang="es-MX" sz="2400" dirty="0"/>
              <a:t>Cartera FANVIT al 28 de Marzo de 2018</a:t>
            </a:r>
            <a:endParaRPr lang="en-US" sz="2400" dirty="0"/>
          </a:p>
        </p:txBody>
      </p:sp>
      <p:pic>
        <p:nvPicPr>
          <p:cNvPr id="7" name="Imagen 6">
            <a:extLst>
              <a:ext uri="{FF2B5EF4-FFF2-40B4-BE49-F238E27FC236}">
                <a16:creationId xmlns:a16="http://schemas.microsoft.com/office/drawing/2014/main" id="{DFA6D4D9-D141-47D5-813A-5DBC595D4936}"/>
              </a:ext>
            </a:extLst>
          </p:cNvPr>
          <p:cNvPicPr>
            <a:picLocks noChangeAspect="1"/>
          </p:cNvPicPr>
          <p:nvPr/>
        </p:nvPicPr>
        <p:blipFill>
          <a:blip r:embed="rId2"/>
          <a:stretch>
            <a:fillRect/>
          </a:stretch>
        </p:blipFill>
        <p:spPr>
          <a:xfrm>
            <a:off x="0" y="1361104"/>
            <a:ext cx="9144000" cy="5496896"/>
          </a:xfrm>
          <a:prstGeom prst="rect">
            <a:avLst/>
          </a:prstGeom>
        </p:spPr>
      </p:pic>
    </p:spTree>
    <p:extLst>
      <p:ext uri="{BB962C8B-B14F-4D97-AF65-F5344CB8AC3E}">
        <p14:creationId xmlns:p14="http://schemas.microsoft.com/office/powerpoint/2010/main" val="143895087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
            <a:extLst>
              <a:ext uri="{FF2B5EF4-FFF2-40B4-BE49-F238E27FC236}">
                <a16:creationId xmlns:a16="http://schemas.microsoft.com/office/drawing/2014/main" id="{D4F4ABE4-9F78-4434-922D-DA631FBDFB65}"/>
              </a:ext>
            </a:extLst>
          </p:cNvPr>
          <p:cNvSpPr>
            <a:spLocks noGrp="1"/>
          </p:cNvSpPr>
          <p:nvPr>
            <p:ph type="title"/>
          </p:nvPr>
        </p:nvSpPr>
        <p:spPr/>
        <p:txBody>
          <a:bodyPr/>
          <a:lstStyle/>
          <a:p>
            <a:r>
              <a:rPr lang="es-MX" sz="2400" dirty="0"/>
              <a:t>Cartera FANVIT al 28 de Marzo de 2018</a:t>
            </a:r>
            <a:endParaRPr lang="en-US" sz="2400" dirty="0"/>
          </a:p>
        </p:txBody>
      </p:sp>
      <p:pic>
        <p:nvPicPr>
          <p:cNvPr id="9" name="Imagen 8">
            <a:extLst>
              <a:ext uri="{FF2B5EF4-FFF2-40B4-BE49-F238E27FC236}">
                <a16:creationId xmlns:a16="http://schemas.microsoft.com/office/drawing/2014/main" id="{95B26AD2-4E51-409B-BE62-575502613FB2}"/>
              </a:ext>
            </a:extLst>
          </p:cNvPr>
          <p:cNvPicPr>
            <a:picLocks noChangeAspect="1"/>
          </p:cNvPicPr>
          <p:nvPr/>
        </p:nvPicPr>
        <p:blipFill>
          <a:blip r:embed="rId2"/>
          <a:stretch>
            <a:fillRect/>
          </a:stretch>
        </p:blipFill>
        <p:spPr>
          <a:xfrm>
            <a:off x="-12860" y="1194816"/>
            <a:ext cx="9144000" cy="5663184"/>
          </a:xfrm>
          <a:prstGeom prst="rect">
            <a:avLst/>
          </a:prstGeom>
        </p:spPr>
      </p:pic>
    </p:spTree>
    <p:extLst>
      <p:ext uri="{BB962C8B-B14F-4D97-AF65-F5344CB8AC3E}">
        <p14:creationId xmlns:p14="http://schemas.microsoft.com/office/powerpoint/2010/main" val="128486110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número de diapositiva 3">
            <a:extLst>
              <a:ext uri="{FF2B5EF4-FFF2-40B4-BE49-F238E27FC236}">
                <a16:creationId xmlns:a16="http://schemas.microsoft.com/office/drawing/2014/main" id="{FC20EA1D-478C-4153-9DB5-2EC1EE24E27F}"/>
              </a:ext>
            </a:extLst>
          </p:cNvPr>
          <p:cNvSpPr>
            <a:spLocks noGrp="1"/>
          </p:cNvSpPr>
          <p:nvPr>
            <p:ph type="sldNum" sz="quarter" idx="12"/>
          </p:nvPr>
        </p:nvSpPr>
        <p:spPr/>
        <p:txBody>
          <a:bodyPr/>
          <a:lstStyle/>
          <a:p>
            <a:fld id="{05E83AA4-A00D-4AA0-8FE8-B93C9F3EC141}" type="slidenum">
              <a:rPr lang="es-ES" altLang="es-MX" smtClean="0"/>
              <a:pPr/>
              <a:t>47</a:t>
            </a:fld>
            <a:endParaRPr lang="es-ES" altLang="es-MX" dirty="0"/>
          </a:p>
        </p:txBody>
      </p:sp>
      <p:sp>
        <p:nvSpPr>
          <p:cNvPr id="5" name="Título 1">
            <a:extLst>
              <a:ext uri="{FF2B5EF4-FFF2-40B4-BE49-F238E27FC236}">
                <a16:creationId xmlns:a16="http://schemas.microsoft.com/office/drawing/2014/main" id="{6136CD67-9077-4FC4-A74D-F8F3730A1660}"/>
              </a:ext>
            </a:extLst>
          </p:cNvPr>
          <p:cNvSpPr>
            <a:spLocks noGrp="1"/>
          </p:cNvSpPr>
          <p:nvPr>
            <p:ph type="title"/>
          </p:nvPr>
        </p:nvSpPr>
        <p:spPr/>
        <p:txBody>
          <a:bodyPr/>
          <a:lstStyle/>
          <a:p>
            <a:r>
              <a:rPr lang="es-MX" sz="2400" dirty="0"/>
              <a:t>Cartera FANVIT al 28 de Marzo de 2018</a:t>
            </a:r>
            <a:endParaRPr lang="en-US" sz="2400" dirty="0"/>
          </a:p>
        </p:txBody>
      </p:sp>
      <p:pic>
        <p:nvPicPr>
          <p:cNvPr id="7" name="Imagen 6">
            <a:extLst>
              <a:ext uri="{FF2B5EF4-FFF2-40B4-BE49-F238E27FC236}">
                <a16:creationId xmlns:a16="http://schemas.microsoft.com/office/drawing/2014/main" id="{1E84C04D-A02B-4996-BA61-D588BB9E2C8A}"/>
              </a:ext>
            </a:extLst>
          </p:cNvPr>
          <p:cNvPicPr>
            <a:picLocks noChangeAspect="1"/>
          </p:cNvPicPr>
          <p:nvPr/>
        </p:nvPicPr>
        <p:blipFill>
          <a:blip r:embed="rId2"/>
          <a:stretch>
            <a:fillRect/>
          </a:stretch>
        </p:blipFill>
        <p:spPr>
          <a:xfrm>
            <a:off x="0" y="1195201"/>
            <a:ext cx="9144000" cy="5662799"/>
          </a:xfrm>
          <a:prstGeom prst="rect">
            <a:avLst/>
          </a:prstGeom>
        </p:spPr>
      </p:pic>
    </p:spTree>
    <p:extLst>
      <p:ext uri="{BB962C8B-B14F-4D97-AF65-F5344CB8AC3E}">
        <p14:creationId xmlns:p14="http://schemas.microsoft.com/office/powerpoint/2010/main" val="366875181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A09016A4-42AB-4D4C-A983-383B3F60CCD0}"/>
              </a:ext>
            </a:extLst>
          </p:cNvPr>
          <p:cNvSpPr>
            <a:spLocks noGrp="1"/>
          </p:cNvSpPr>
          <p:nvPr>
            <p:ph type="title"/>
          </p:nvPr>
        </p:nvSpPr>
        <p:spPr/>
        <p:txBody>
          <a:bodyPr/>
          <a:lstStyle/>
          <a:p>
            <a:r>
              <a:rPr lang="es-MX" sz="2400" dirty="0"/>
              <a:t>Cartera FANVIT al 28 de Marzo de 2018</a:t>
            </a:r>
            <a:endParaRPr lang="en-US" sz="2400" dirty="0"/>
          </a:p>
        </p:txBody>
      </p:sp>
      <p:pic>
        <p:nvPicPr>
          <p:cNvPr id="9" name="Imagen 8">
            <a:extLst>
              <a:ext uri="{FF2B5EF4-FFF2-40B4-BE49-F238E27FC236}">
                <a16:creationId xmlns:a16="http://schemas.microsoft.com/office/drawing/2014/main" id="{B2F41EC5-16AE-4D2E-AD2C-8CCD0BD9AC6E}"/>
              </a:ext>
            </a:extLst>
          </p:cNvPr>
          <p:cNvPicPr>
            <a:picLocks noChangeAspect="1"/>
          </p:cNvPicPr>
          <p:nvPr/>
        </p:nvPicPr>
        <p:blipFill>
          <a:blip r:embed="rId2"/>
          <a:stretch>
            <a:fillRect/>
          </a:stretch>
        </p:blipFill>
        <p:spPr>
          <a:xfrm>
            <a:off x="0" y="1195201"/>
            <a:ext cx="9144000" cy="5662799"/>
          </a:xfrm>
          <a:prstGeom prst="rect">
            <a:avLst/>
          </a:prstGeom>
        </p:spPr>
      </p:pic>
    </p:spTree>
    <p:extLst>
      <p:ext uri="{BB962C8B-B14F-4D97-AF65-F5344CB8AC3E}">
        <p14:creationId xmlns:p14="http://schemas.microsoft.com/office/powerpoint/2010/main" val="280391277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6A25E1C1-C81A-48F0-8232-E081971F494E}"/>
              </a:ext>
            </a:extLst>
          </p:cNvPr>
          <p:cNvSpPr>
            <a:spLocks noGrp="1"/>
          </p:cNvSpPr>
          <p:nvPr>
            <p:ph type="title"/>
          </p:nvPr>
        </p:nvSpPr>
        <p:spPr/>
        <p:txBody>
          <a:bodyPr/>
          <a:lstStyle/>
          <a:p>
            <a:r>
              <a:rPr lang="es-MX" sz="2400" dirty="0"/>
              <a:t>Cartera FANVIT al 28 de Marzo de 2018</a:t>
            </a:r>
            <a:endParaRPr lang="en-US" sz="2400" dirty="0"/>
          </a:p>
        </p:txBody>
      </p:sp>
      <p:graphicFrame>
        <p:nvGraphicFramePr>
          <p:cNvPr id="2" name="Objeto 1">
            <a:extLst>
              <a:ext uri="{FF2B5EF4-FFF2-40B4-BE49-F238E27FC236}">
                <a16:creationId xmlns:a16="http://schemas.microsoft.com/office/drawing/2014/main" id="{7A0A1DB5-FF6F-42A1-8A0B-815483C4BF82}"/>
              </a:ext>
            </a:extLst>
          </p:cNvPr>
          <p:cNvGraphicFramePr>
            <a:graphicFrameLocks noChangeAspect="1"/>
          </p:cNvGraphicFramePr>
          <p:nvPr>
            <p:extLst/>
          </p:nvPr>
        </p:nvGraphicFramePr>
        <p:xfrm>
          <a:off x="0" y="1196752"/>
          <a:ext cx="9143999" cy="5661248"/>
        </p:xfrm>
        <a:graphic>
          <a:graphicData uri="http://schemas.openxmlformats.org/presentationml/2006/ole">
            <mc:AlternateContent xmlns:mc="http://schemas.openxmlformats.org/markup-compatibility/2006">
              <mc:Choice xmlns:v="urn:schemas-microsoft-com:vml" Requires="v">
                <p:oleObj spid="_x0000_s1027" name="Worksheet" r:id="rId3" imgW="5286240" imgH="4010132" progId="Excel.Sheet.12">
                  <p:embed/>
                </p:oleObj>
              </mc:Choice>
              <mc:Fallback>
                <p:oleObj name="Worksheet" r:id="rId3" imgW="5286240" imgH="4010132" progId="Excel.Sheet.12">
                  <p:embed/>
                  <p:pic>
                    <p:nvPicPr>
                      <p:cNvPr id="0" name=""/>
                      <p:cNvPicPr/>
                      <p:nvPr/>
                    </p:nvPicPr>
                    <p:blipFill>
                      <a:blip r:embed="rId4"/>
                      <a:stretch>
                        <a:fillRect/>
                      </a:stretch>
                    </p:blipFill>
                    <p:spPr>
                      <a:xfrm>
                        <a:off x="0" y="1196752"/>
                        <a:ext cx="9143999" cy="5661248"/>
                      </a:xfrm>
                      <a:prstGeom prst="rect">
                        <a:avLst/>
                      </a:prstGeom>
                    </p:spPr>
                  </p:pic>
                </p:oleObj>
              </mc:Fallback>
            </mc:AlternateContent>
          </a:graphicData>
        </a:graphic>
      </p:graphicFrame>
    </p:spTree>
    <p:extLst>
      <p:ext uri="{BB962C8B-B14F-4D97-AF65-F5344CB8AC3E}">
        <p14:creationId xmlns:p14="http://schemas.microsoft.com/office/powerpoint/2010/main" val="222038904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ítulo 1"/>
          <p:cNvSpPr>
            <a:spLocks noGrp="1"/>
          </p:cNvSpPr>
          <p:nvPr>
            <p:ph type="ctrTitle"/>
          </p:nvPr>
        </p:nvSpPr>
        <p:spPr>
          <a:xfrm>
            <a:off x="1376731" y="2972160"/>
            <a:ext cx="5726112" cy="888888"/>
          </a:xfrm>
        </p:spPr>
        <p:txBody>
          <a:bodyPr/>
          <a:lstStyle/>
          <a:p>
            <a:r>
              <a:rPr lang="es-MX" altLang="es-MX" sz="2800" dirty="0">
                <a:latin typeface="Century Gothic" pitchFamily="34" charset="0"/>
              </a:rPr>
              <a:t>Comité de Inversiones</a:t>
            </a:r>
            <a:br>
              <a:rPr lang="es-MX" altLang="es-MX" sz="2800" dirty="0">
                <a:latin typeface="Century Gothic" pitchFamily="34" charset="0"/>
              </a:rPr>
            </a:br>
            <a:r>
              <a:rPr lang="es-MX" sz="2800" dirty="0">
                <a:latin typeface="Century Gothic" pitchFamily="34" charset="0"/>
              </a:rPr>
              <a:t>Informe y estrategia del FANVIT</a:t>
            </a:r>
            <a:endParaRPr lang="es-MX" altLang="es-MX" sz="2800" dirty="0">
              <a:latin typeface="Century Gothic" pitchFamily="34" charset="0"/>
            </a:endParaRPr>
          </a:p>
        </p:txBody>
      </p:sp>
      <p:sp>
        <p:nvSpPr>
          <p:cNvPr id="3" name="Subtítulo 2"/>
          <p:cNvSpPr>
            <a:spLocks noGrp="1"/>
          </p:cNvSpPr>
          <p:nvPr>
            <p:ph type="subTitle" idx="1"/>
          </p:nvPr>
        </p:nvSpPr>
        <p:spPr>
          <a:xfrm>
            <a:off x="1649856" y="3949843"/>
            <a:ext cx="6253162" cy="560387"/>
          </a:xfrm>
        </p:spPr>
        <p:txBody>
          <a:bodyPr rtlCol="0">
            <a:normAutofit/>
          </a:bodyPr>
          <a:lstStyle/>
          <a:p>
            <a:pPr fontAlgn="auto">
              <a:spcAft>
                <a:spcPts val="0"/>
              </a:spcAft>
              <a:defRPr/>
            </a:pPr>
            <a:r>
              <a:rPr lang="es-ES" dirty="0">
                <a:latin typeface="Century Gothic" pitchFamily="34" charset="0"/>
              </a:rPr>
              <a:t>Abril 2018</a:t>
            </a:r>
          </a:p>
        </p:txBody>
      </p:sp>
      <p:sp>
        <p:nvSpPr>
          <p:cNvPr id="6" name="3 Marcador de número de diapositiva"/>
          <p:cNvSpPr>
            <a:spLocks noGrp="1"/>
          </p:cNvSpPr>
          <p:nvPr>
            <p:ph type="sldNum" sz="quarter" idx="12"/>
          </p:nvPr>
        </p:nvSpPr>
        <p:spPr>
          <a:xfrm>
            <a:off x="8134502" y="6365875"/>
            <a:ext cx="552298"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50</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1349262231"/>
      </p:ext>
    </p:extLst>
  </p:cSld>
  <p:clrMapOvr>
    <a:masterClrMapping/>
  </p:clrMapOvr>
</p:sld>
</file>

<file path=ppt/theme/theme1.xml><?xml version="1.0" encoding="utf-8"?>
<a:theme xmlns:a="http://schemas.openxmlformats.org/drawingml/2006/main" name="1_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2945</TotalTime>
  <Words>7733</Words>
  <Application>Microsoft Office PowerPoint</Application>
  <PresentationFormat>Presentación en pantalla (4:3)</PresentationFormat>
  <Paragraphs>1371</Paragraphs>
  <Slides>50</Slides>
  <Notes>2</Notes>
  <HiddenSlides>0</HiddenSlides>
  <MMClips>0</MMClips>
  <ScaleCrop>false</ScaleCrop>
  <HeadingPairs>
    <vt:vector size="8" baseType="variant">
      <vt:variant>
        <vt:lpstr>Fuentes usadas</vt:lpstr>
      </vt:variant>
      <vt:variant>
        <vt:i4>8</vt:i4>
      </vt:variant>
      <vt:variant>
        <vt:lpstr>Tema</vt:lpstr>
      </vt:variant>
      <vt:variant>
        <vt:i4>1</vt:i4>
      </vt:variant>
      <vt:variant>
        <vt:lpstr>Servidores OLE incrustados</vt:lpstr>
      </vt:variant>
      <vt:variant>
        <vt:i4>1</vt:i4>
      </vt:variant>
      <vt:variant>
        <vt:lpstr>Títulos de diapositiva</vt:lpstr>
      </vt:variant>
      <vt:variant>
        <vt:i4>50</vt:i4>
      </vt:variant>
    </vt:vector>
  </HeadingPairs>
  <TitlesOfParts>
    <vt:vector size="60" baseType="lpstr">
      <vt:lpstr>Arial</vt:lpstr>
      <vt:lpstr>Calibri</vt:lpstr>
      <vt:lpstr>Century Gothic</vt:lpstr>
      <vt:lpstr>Courier New</vt:lpstr>
      <vt:lpstr>Myriad Pro</vt:lpstr>
      <vt:lpstr>Myriad Pro Light</vt:lpstr>
      <vt:lpstr>Symbol</vt:lpstr>
      <vt:lpstr>Times New Roman</vt:lpstr>
      <vt:lpstr>1_Tema de Office</vt:lpstr>
      <vt:lpstr>Worksheet</vt:lpstr>
      <vt:lpstr>Comité de Inversiones Informe y estrategia del FANVIT</vt:lpstr>
      <vt:lpstr>Informe y estrategia del FANVIT  al 28 de marzo de 2018</vt:lpstr>
      <vt:lpstr>Presentación de PowerPoint</vt:lpstr>
      <vt:lpstr>Presentación de PowerPoint</vt:lpstr>
      <vt:lpstr>Presentación de PowerPoint</vt:lpstr>
      <vt:lpstr>Presentación de PowerPoint</vt:lpstr>
      <vt:lpstr>Presentación de PowerPoint</vt:lpstr>
      <vt:lpstr>Presentación de PowerPoint</vt:lpstr>
      <vt:lpstr>Cartera </vt:lpstr>
      <vt:lpstr>Resultado FANVIT al 28 de marzo de 2018</vt:lpstr>
      <vt:lpstr>Cartera FANVIT al 28 de marzo de 2018</vt:lpstr>
      <vt:lpstr>Cartera FANVIT al 28 de marzo de 2018</vt:lpstr>
      <vt:lpstr>Riesgo Rendimiento FANVIT vs Sistema Rendimiento Acumulado 2018 al 28/03/2018</vt:lpstr>
      <vt:lpstr>Atribución de rendimiento bruto (anualizado)</vt:lpstr>
      <vt:lpstr>Atribución de rendimiento bruto (anualizado)</vt:lpstr>
      <vt:lpstr>Estructura Mbonos</vt:lpstr>
      <vt:lpstr>Estructura Udibonos</vt:lpstr>
      <vt:lpstr>Plazo promedio ponderado del Fanvit al cierre de marzo*</vt:lpstr>
      <vt:lpstr>Posiciones de Bonos M en la curva</vt:lpstr>
      <vt:lpstr>Posiciones de Udibonos en la curva</vt:lpstr>
      <vt:lpstr>Comparativo renta variable FANVIT  (10.9% del portafolio al cierre de marzo)</vt:lpstr>
      <vt:lpstr>Estatus FANVIT B  (3.5% del portafolio al cierre de marzo)</vt:lpstr>
      <vt:lpstr>Estatus FANVIT B (3.5% del portafolio al cierre de marzo)</vt:lpstr>
      <vt:lpstr>Fibras FANVIT  (2.7% del portafolio al cierre de marzo)</vt:lpstr>
      <vt:lpstr>CKD’s en cartera (1.7% del portafolio comprometido y 0.4% pagado, al cierre de marzo)</vt:lpstr>
      <vt:lpstr>Presentación de PowerPoint</vt:lpstr>
      <vt:lpstr>Operaciones relevantes FANVIT  2/2 del 1 al 28 de marzo de 2018.</vt:lpstr>
      <vt:lpstr>Expectativas por clases de activo</vt:lpstr>
      <vt:lpstr>Estrategia FANVIT</vt:lpstr>
      <vt:lpstr>Anexos</vt:lpstr>
      <vt:lpstr>Renta variable, bonos bancarios, estructurados y bonos convertibles FANVIT al cierre de marzo</vt:lpstr>
      <vt:lpstr>Plazo promedio ponderado y tasa de rendimiento a vencimiento del FANVIT al cierre de marzo </vt:lpstr>
      <vt:lpstr>Renta variable, bonos bancarios, estructurados y  bonos convertibles  (10.9% del portafolio al cierre de marzo)</vt:lpstr>
      <vt:lpstr>Walton Street Equity Ckd II </vt:lpstr>
      <vt:lpstr>Alignmex Real Estate Capital </vt:lpstr>
      <vt:lpstr>Capital Infraestructura</vt:lpstr>
      <vt:lpstr>Fibra HD</vt:lpstr>
      <vt:lpstr>Presentación de PowerPoint</vt:lpstr>
      <vt:lpstr>Fibra Prologis</vt:lpstr>
      <vt:lpstr>Fibra Prologis</vt:lpstr>
      <vt:lpstr>Se tienen ocho CKD’s en el Fanvit al cierre de marzo</vt:lpstr>
      <vt:lpstr>Resumen de las características de CKD’s propios</vt:lpstr>
      <vt:lpstr>Comparación del rendimiento de CKD’s propios</vt:lpstr>
      <vt:lpstr>Cartera FANVIT al 28 de Marzo de 2018</vt:lpstr>
      <vt:lpstr>Cartera FANVIT al 28 de Marzo de 2018</vt:lpstr>
      <vt:lpstr>Cartera FANVIT al 28 de Marzo de 2018</vt:lpstr>
      <vt:lpstr>Cartera FANVIT al 28 de Marzo de 2018</vt:lpstr>
      <vt:lpstr>Cartera FANVIT al 28 de Marzo de 2018</vt:lpstr>
      <vt:lpstr>Cartera FANVIT al 28 de Marzo de 2018</vt:lpstr>
      <vt:lpstr>Comité de Inversiones Informe y estrategia del FANVIT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Comité de Inversiones Sesión Número 039</dc:title>
  <dc:creator>Trumbley Arroyo Paula Susana</dc:creator>
  <cp:lastModifiedBy>PC2</cp:lastModifiedBy>
  <cp:revision>244</cp:revision>
  <cp:lastPrinted>2018-03-06T22:53:23Z</cp:lastPrinted>
  <dcterms:created xsi:type="dcterms:W3CDTF">2017-10-17T18:57:07Z</dcterms:created>
  <dcterms:modified xsi:type="dcterms:W3CDTF">2018-04-05T21:37:03Z</dcterms:modified>
</cp:coreProperties>
</file>