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0" r:id="rId2"/>
    <p:sldId id="273" r:id="rId3"/>
    <p:sldId id="275" r:id="rId4"/>
    <p:sldId id="271" r:id="rId5"/>
  </p:sldIdLst>
  <p:sldSz cx="9144000" cy="6858000" type="screen4x3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05/04/2018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82119" cy="4648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2" y="8829966"/>
            <a:ext cx="2982119" cy="4648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296144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resultado contable de inversión marzo 2018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02B030-2CC7-4537-B982-8C22B2EBD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8536"/>
            <a:ext cx="7416824" cy="922114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Resultado contable de inversión 2018</a:t>
            </a:r>
            <a:r>
              <a:rPr lang="es-MX" sz="4400" b="1" dirty="0">
                <a:latin typeface="Century Gothic" panose="020B0502020202020204" pitchFamily="34" charset="0"/>
              </a:rPr>
              <a:t/>
            </a:r>
            <a:br>
              <a:rPr lang="es-MX" sz="4400" b="1" dirty="0">
                <a:latin typeface="Century Gothic" panose="020B0502020202020204" pitchFamily="34" charset="0"/>
              </a:rPr>
            </a:br>
            <a:r>
              <a:rPr lang="es-MX" sz="1400" b="1" dirty="0">
                <a:latin typeface="Century Gothic" panose="020B0502020202020204" pitchFamily="34" charset="0"/>
              </a:rPr>
              <a:t>(cifras al 31 de marzo de 2018 en </a:t>
            </a:r>
            <a:r>
              <a:rPr lang="es-MX" sz="1400" b="1" dirty="0" err="1"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latin typeface="Century Gothic" panose="020B0502020202020204" pitchFamily="34" charset="0"/>
              </a:rPr>
              <a:t>)</a:t>
            </a:r>
            <a:endParaRPr lang="es-MX" sz="1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80431A-8ACB-4218-839A-8370A82F5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16" y="2564904"/>
            <a:ext cx="7787208" cy="2196955"/>
          </a:xfrm>
        </p:spPr>
        <p:txBody>
          <a:bodyPr/>
          <a:lstStyle/>
          <a:p>
            <a:pPr marL="0" indent="0">
              <a:buNone/>
            </a:pPr>
            <a:r>
              <a:rPr lang="es-MX" sz="1400" dirty="0"/>
              <a:t>						</a:t>
            </a:r>
          </a:p>
          <a:p>
            <a:pPr marL="0" indent="0">
              <a:buNone/>
            </a:pPr>
            <a:r>
              <a:rPr lang="es-MX" sz="1400" dirty="0"/>
              <a:t>					</a:t>
            </a:r>
          </a:p>
          <a:p>
            <a:pPr marL="0" indent="0">
              <a:buNone/>
            </a:pPr>
            <a:r>
              <a:rPr lang="es-MX" sz="1400" dirty="0"/>
              <a:t>		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3EC0693-FF08-479A-84FC-67388ED6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2</a:t>
            </a:fld>
            <a:endParaRPr lang="es-ES" altLang="es-MX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24FEB548-8828-44EC-91DE-9E49F18F86A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59830" y="1473984"/>
          <a:ext cx="532859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2">
                  <a:extLst>
                    <a:ext uri="{9D8B030D-6E8A-4147-A177-3AD203B41FA5}">
                      <a16:colId xmlns:a16="http://schemas.microsoft.com/office/drawing/2014/main" xmlns="" val="67203946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482351005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xmlns="" val="2666221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MX" sz="11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Enero 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Febrero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MX" sz="1100" b="1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Marzo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3109799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F147FB63-58AB-4D39-B5DF-FAB64AC0CB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59831" y="1841748"/>
          <a:ext cx="1800201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206">
                  <a:extLst>
                    <a:ext uri="{9D8B030D-6E8A-4147-A177-3AD203B41FA5}">
                      <a16:colId xmlns:a16="http://schemas.microsoft.com/office/drawing/2014/main" xmlns="" val="2295625999"/>
                    </a:ext>
                  </a:extLst>
                </a:gridCol>
                <a:gridCol w="812995">
                  <a:extLst>
                    <a:ext uri="{9D8B030D-6E8A-4147-A177-3AD203B41FA5}">
                      <a16:colId xmlns:a16="http://schemas.microsoft.com/office/drawing/2014/main" xmlns="" val="388047709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FANVIT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Tesorería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1235637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86AD3D78-AC3C-49C3-A163-144404A493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60032" y="1841748"/>
          <a:ext cx="1800200" cy="307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80">
                  <a:extLst>
                    <a:ext uri="{9D8B030D-6E8A-4147-A177-3AD203B41FA5}">
                      <a16:colId xmlns:a16="http://schemas.microsoft.com/office/drawing/2014/main" xmlns="" val="2295625999"/>
                    </a:ext>
                  </a:extLst>
                </a:gridCol>
                <a:gridCol w="912020">
                  <a:extLst>
                    <a:ext uri="{9D8B030D-6E8A-4147-A177-3AD203B41FA5}">
                      <a16:colId xmlns:a16="http://schemas.microsoft.com/office/drawing/2014/main" xmlns="" val="3880477093"/>
                    </a:ext>
                  </a:extLst>
                </a:gridCol>
              </a:tblGrid>
              <a:tr h="307399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FANVIT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Tesorería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1235637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318404B5-7818-4F92-881B-AD674DEB160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7543" y="2204864"/>
          <a:ext cx="7920881" cy="2209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xmlns="" val="82992476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306920013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120285466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2866026849"/>
                    </a:ext>
                  </a:extLst>
                </a:gridCol>
                <a:gridCol w="912102">
                  <a:extLst>
                    <a:ext uri="{9D8B030D-6E8A-4147-A177-3AD203B41FA5}">
                      <a16:colId xmlns:a16="http://schemas.microsoft.com/office/drawing/2014/main" xmlns="" val="999198382"/>
                    </a:ext>
                  </a:extLst>
                </a:gridCol>
                <a:gridCol w="848094">
                  <a:extLst>
                    <a:ext uri="{9D8B030D-6E8A-4147-A177-3AD203B41FA5}">
                      <a16:colId xmlns:a16="http://schemas.microsoft.com/office/drawing/2014/main" xmlns="" val="2704839789"/>
                    </a:ext>
                  </a:extLst>
                </a:gridCol>
                <a:gridCol w="880099">
                  <a:extLst>
                    <a:ext uri="{9D8B030D-6E8A-4147-A177-3AD203B41FA5}">
                      <a16:colId xmlns:a16="http://schemas.microsoft.com/office/drawing/2014/main" xmlns="" val="441020581"/>
                    </a:ext>
                  </a:extLst>
                </a:gridCol>
              </a:tblGrid>
              <a:tr h="282455">
                <a:tc>
                  <a:txBody>
                    <a:bodyPr/>
                    <a:lstStyle/>
                    <a:p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Ingresos por intereses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622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146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553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157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651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156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8801266"/>
                  </a:ext>
                </a:extLst>
              </a:tr>
              <a:tr h="282455">
                <a:tc>
                  <a:txBody>
                    <a:bodyPr/>
                    <a:lstStyle/>
                    <a:p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Ingresos por Intereses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621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146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552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157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608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156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2487790"/>
                  </a:ext>
                </a:extLst>
              </a:tr>
              <a:tr h="28245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Utilidad en cambios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/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6360038"/>
                  </a:ext>
                </a:extLst>
              </a:tr>
              <a:tr h="465219">
                <a:tc>
                  <a:txBody>
                    <a:bodyPr/>
                    <a:lstStyle/>
                    <a:p>
                      <a:r>
                        <a:rPr lang="es-MX" sz="1100" dirty="0"/>
                        <a:t>Otros ingresos de la operación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pPr algn="r"/>
                      <a:endParaRPr lang="es-MX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9698801"/>
                  </a:ext>
                </a:extLst>
              </a:tr>
              <a:tr h="282455">
                <a:tc>
                  <a:txBody>
                    <a:bodyPr/>
                    <a:lstStyle/>
                    <a:p>
                      <a:r>
                        <a:rPr lang="es-MX" sz="1100" b="1" dirty="0"/>
                        <a:t>(-) Gastos por intereses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5576930"/>
                  </a:ext>
                </a:extLst>
              </a:tr>
              <a:tr h="282455">
                <a:tc>
                  <a:txBody>
                    <a:bodyPr/>
                    <a:lstStyle/>
                    <a:p>
                      <a:r>
                        <a:rPr lang="es-MX" sz="1100" dirty="0"/>
                        <a:t>Perdida en cambios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59384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r>
                        <a:rPr lang="es-MX" sz="1100" b="1" dirty="0"/>
                        <a:t>(=)Margen Financiero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622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146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553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157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s-MX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>
                          <a:solidFill>
                            <a:schemeClr val="tx1"/>
                          </a:solidFill>
                        </a:rPr>
                        <a:t>156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7145217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xmlns="" id="{A49D7D7E-B3BF-4D16-A7AB-A8F8DDCF70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7543" y="4630680"/>
          <a:ext cx="7920880" cy="124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875">
                  <a:extLst>
                    <a:ext uri="{9D8B030D-6E8A-4147-A177-3AD203B41FA5}">
                      <a16:colId xmlns:a16="http://schemas.microsoft.com/office/drawing/2014/main" xmlns="" val="2429582557"/>
                    </a:ext>
                  </a:extLst>
                </a:gridCol>
                <a:gridCol w="1004407">
                  <a:extLst>
                    <a:ext uri="{9D8B030D-6E8A-4147-A177-3AD203B41FA5}">
                      <a16:colId xmlns:a16="http://schemas.microsoft.com/office/drawing/2014/main" xmlns="" val="3457565762"/>
                    </a:ext>
                  </a:extLst>
                </a:gridCol>
                <a:gridCol w="789177">
                  <a:extLst>
                    <a:ext uri="{9D8B030D-6E8A-4147-A177-3AD203B41FA5}">
                      <a16:colId xmlns:a16="http://schemas.microsoft.com/office/drawing/2014/main" xmlns="" val="1182503114"/>
                    </a:ext>
                  </a:extLst>
                </a:gridCol>
                <a:gridCol w="860920">
                  <a:extLst>
                    <a:ext uri="{9D8B030D-6E8A-4147-A177-3AD203B41FA5}">
                      <a16:colId xmlns:a16="http://schemas.microsoft.com/office/drawing/2014/main" xmlns="" val="1207596260"/>
                    </a:ext>
                  </a:extLst>
                </a:gridCol>
                <a:gridCol w="932663">
                  <a:extLst>
                    <a:ext uri="{9D8B030D-6E8A-4147-A177-3AD203B41FA5}">
                      <a16:colId xmlns:a16="http://schemas.microsoft.com/office/drawing/2014/main" xmlns="" val="3092165939"/>
                    </a:ext>
                  </a:extLst>
                </a:gridCol>
                <a:gridCol w="860920">
                  <a:extLst>
                    <a:ext uri="{9D8B030D-6E8A-4147-A177-3AD203B41FA5}">
                      <a16:colId xmlns:a16="http://schemas.microsoft.com/office/drawing/2014/main" xmlns="" val="1046291287"/>
                    </a:ext>
                  </a:extLst>
                </a:gridCol>
                <a:gridCol w="860918">
                  <a:extLst>
                    <a:ext uri="{9D8B030D-6E8A-4147-A177-3AD203B41FA5}">
                      <a16:colId xmlns:a16="http://schemas.microsoft.com/office/drawing/2014/main" xmlns="" val="4072351834"/>
                    </a:ext>
                  </a:extLst>
                </a:gridCol>
              </a:tblGrid>
              <a:tr h="311648">
                <a:tc>
                  <a:txBody>
                    <a:bodyPr/>
                    <a:lstStyle/>
                    <a:p>
                      <a:pPr algn="l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(-) Resultado por intermediación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-60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-657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-12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131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466253"/>
                  </a:ext>
                </a:extLst>
              </a:tr>
              <a:tr h="311648">
                <a:tc>
                  <a:txBody>
                    <a:bodyPr/>
                    <a:lstStyle/>
                    <a:p>
                      <a:r>
                        <a:rPr lang="es-MX" sz="1100" dirty="0"/>
                        <a:t>Valuación a valor razonable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-71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17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-618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131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3945250"/>
                  </a:ext>
                </a:extLst>
              </a:tr>
              <a:tr h="311648">
                <a:tc>
                  <a:txBody>
                    <a:bodyPr/>
                    <a:lstStyle/>
                    <a:p>
                      <a:r>
                        <a:rPr lang="es-MX" sz="1100" dirty="0"/>
                        <a:t>Resultado por compra venta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-39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16009457"/>
                  </a:ext>
                </a:extLst>
              </a:tr>
              <a:tr h="311648">
                <a:tc>
                  <a:txBody>
                    <a:bodyPr/>
                    <a:lstStyle/>
                    <a:p>
                      <a:r>
                        <a:rPr lang="es-MX" sz="1100" b="1" dirty="0"/>
                        <a:t>(=) Resultado financiero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562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164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-104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145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782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100" b="1" dirty="0"/>
                        <a:t>168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4417067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EC0FC4D-7F64-4888-9EF0-AF62D1B524DA}"/>
              </a:ext>
            </a:extLst>
          </p:cNvPr>
          <p:cNvSpPr txBox="1"/>
          <p:nvPr/>
        </p:nvSpPr>
        <p:spPr>
          <a:xfrm>
            <a:off x="827584" y="6093296"/>
            <a:ext cx="7560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1000" dirty="0">
                <a:latin typeface="Century Gothic" panose="020B0502020202020204" pitchFamily="34" charset="0"/>
              </a:rPr>
              <a:t>la Gerencia Sr. de Coordinación de Inversiones del Infonavit con datos al 31 de marzo de 2018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CF43D266-CE88-45BD-A5C4-7A18DE129B0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60232" y="1841748"/>
          <a:ext cx="1728192" cy="30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617">
                  <a:extLst>
                    <a:ext uri="{9D8B030D-6E8A-4147-A177-3AD203B41FA5}">
                      <a16:colId xmlns:a16="http://schemas.microsoft.com/office/drawing/2014/main" xmlns="" val="2295625999"/>
                    </a:ext>
                  </a:extLst>
                </a:gridCol>
                <a:gridCol w="906575">
                  <a:extLst>
                    <a:ext uri="{9D8B030D-6E8A-4147-A177-3AD203B41FA5}">
                      <a16:colId xmlns:a16="http://schemas.microsoft.com/office/drawing/2014/main" xmlns="" val="3880477093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FANVIT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Tesorería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1235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11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02B030-2CC7-4537-B982-8C22B2EBD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6408712" cy="922114"/>
          </a:xfrm>
        </p:spPr>
        <p:txBody>
          <a:bodyPr/>
          <a:lstStyle/>
          <a:p>
            <a:r>
              <a:rPr lang="es-MX" sz="2000" b="1" dirty="0">
                <a:latin typeface="Century Gothic" panose="020B0502020202020204" pitchFamily="34" charset="0"/>
              </a:rPr>
              <a:t>Resultado contable de inversión 2018</a:t>
            </a:r>
            <a:r>
              <a:rPr lang="es-MX" sz="4400" b="1" dirty="0">
                <a:latin typeface="Century Gothic" panose="020B0502020202020204" pitchFamily="34" charset="0"/>
              </a:rPr>
              <a:t/>
            </a:r>
            <a:br>
              <a:rPr lang="es-MX" sz="4400" b="1" dirty="0">
                <a:latin typeface="Century Gothic" panose="020B0502020202020204" pitchFamily="34" charset="0"/>
              </a:rPr>
            </a:br>
            <a:r>
              <a:rPr lang="es-MX" sz="1400" b="1" dirty="0">
                <a:latin typeface="Century Gothic" panose="020B0502020202020204" pitchFamily="34" charset="0"/>
              </a:rPr>
              <a:t>(cifras al 31 de marzo de 2018 en </a:t>
            </a:r>
            <a:r>
              <a:rPr lang="es-MX" sz="1400" b="1" dirty="0" err="1">
                <a:latin typeface="Century Gothic" panose="020B0502020202020204" pitchFamily="34" charset="0"/>
              </a:rPr>
              <a:t>mdp</a:t>
            </a:r>
            <a:r>
              <a:rPr lang="es-MX" sz="1400" b="1" dirty="0">
                <a:latin typeface="Century Gothic" panose="020B0502020202020204" pitchFamily="34" charset="0"/>
              </a:rPr>
              <a:t>)</a:t>
            </a:r>
            <a:endParaRPr lang="es-MX" sz="1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80431A-8ACB-4218-839A-8370A82F5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392" y="3501008"/>
            <a:ext cx="7746032" cy="1282595"/>
          </a:xfrm>
        </p:spPr>
        <p:txBody>
          <a:bodyPr/>
          <a:lstStyle/>
          <a:p>
            <a:pPr marL="0" indent="0">
              <a:buNone/>
            </a:pPr>
            <a:r>
              <a:rPr lang="es-MX" sz="1400" dirty="0"/>
              <a:t>						</a:t>
            </a:r>
          </a:p>
          <a:p>
            <a:pPr marL="0" indent="0">
              <a:buNone/>
            </a:pPr>
            <a:r>
              <a:rPr lang="es-MX" sz="1400" dirty="0"/>
              <a:t>					</a:t>
            </a:r>
          </a:p>
          <a:p>
            <a:pPr marL="0" indent="0">
              <a:buNone/>
            </a:pPr>
            <a:r>
              <a:rPr lang="es-MX" sz="1400" dirty="0"/>
              <a:t>		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3EC0693-FF08-479A-84FC-67388ED6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3</a:t>
            </a:fld>
            <a:endParaRPr lang="es-ES" altLang="es-MX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F147FB63-58AB-4D39-B5DF-FAB64AC0CB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923928" y="1556792"/>
          <a:ext cx="239938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590">
                  <a:extLst>
                    <a:ext uri="{9D8B030D-6E8A-4147-A177-3AD203B41FA5}">
                      <a16:colId xmlns:a16="http://schemas.microsoft.com/office/drawing/2014/main" xmlns="" val="2295625999"/>
                    </a:ext>
                  </a:extLst>
                </a:gridCol>
                <a:gridCol w="1315790">
                  <a:extLst>
                    <a:ext uri="{9D8B030D-6E8A-4147-A177-3AD203B41FA5}">
                      <a16:colId xmlns:a16="http://schemas.microsoft.com/office/drawing/2014/main" xmlns="" val="388047709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FANVIT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Tesorería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1235637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86AD3D78-AC3C-49C3-A163-144404A493D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23308" y="1556792"/>
          <a:ext cx="1345036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036">
                  <a:extLst>
                    <a:ext uri="{9D8B030D-6E8A-4147-A177-3AD203B41FA5}">
                      <a16:colId xmlns:a16="http://schemas.microsoft.com/office/drawing/2014/main" xmlns="" val="22956259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1235637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318404B5-7818-4F92-881B-AD674DEB160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5573" y="1916832"/>
          <a:ext cx="6912771" cy="2400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0510">
                  <a:extLst>
                    <a:ext uri="{9D8B030D-6E8A-4147-A177-3AD203B41FA5}">
                      <a16:colId xmlns:a16="http://schemas.microsoft.com/office/drawing/2014/main" xmlns="" val="829924761"/>
                    </a:ext>
                  </a:extLst>
                </a:gridCol>
                <a:gridCol w="1051417">
                  <a:extLst>
                    <a:ext uri="{9D8B030D-6E8A-4147-A177-3AD203B41FA5}">
                      <a16:colId xmlns:a16="http://schemas.microsoft.com/office/drawing/2014/main" xmlns="" val="3069200135"/>
                    </a:ext>
                  </a:extLst>
                </a:gridCol>
                <a:gridCol w="1341465">
                  <a:extLst>
                    <a:ext uri="{9D8B030D-6E8A-4147-A177-3AD203B41FA5}">
                      <a16:colId xmlns:a16="http://schemas.microsoft.com/office/drawing/2014/main" xmlns="" val="1202854662"/>
                    </a:ext>
                  </a:extLst>
                </a:gridCol>
                <a:gridCol w="1329379">
                  <a:extLst>
                    <a:ext uri="{9D8B030D-6E8A-4147-A177-3AD203B41FA5}">
                      <a16:colId xmlns:a16="http://schemas.microsoft.com/office/drawing/2014/main" xmlns="" val="2866026849"/>
                    </a:ext>
                  </a:extLst>
                </a:gridCol>
              </a:tblGrid>
              <a:tr h="210504">
                <a:tc>
                  <a:txBody>
                    <a:bodyPr/>
                    <a:lstStyle/>
                    <a:p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Ingresos por intereses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1,826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303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2,285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8801266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Ingresos por Intereses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1,781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459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2,240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2487790"/>
                  </a:ext>
                </a:extLst>
              </a:tr>
              <a:tr h="3578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/>
                        <a:t>Utilidad en cambios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/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5080911"/>
                  </a:ext>
                </a:extLst>
              </a:tr>
              <a:tr h="357856">
                <a:tc>
                  <a:txBody>
                    <a:bodyPr/>
                    <a:lstStyle/>
                    <a:p>
                      <a:pPr lvl="0"/>
                      <a:r>
                        <a:rPr lang="es-MX" sz="1400" dirty="0"/>
                        <a:t>Otros ingresos de la operación</a:t>
                      </a:r>
                    </a:p>
                    <a:p>
                      <a:endParaRPr lang="es-MX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/>
                        <a:t>42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9698801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r>
                        <a:rPr lang="es-MX" sz="1400" b="1" dirty="0"/>
                        <a:t>(-) Gastos por intereses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/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5576930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r>
                        <a:rPr lang="es-MX" sz="1400" dirty="0"/>
                        <a:t>Perdida en cambios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59384"/>
                  </a:ext>
                </a:extLst>
              </a:tr>
              <a:tr h="210504">
                <a:tc>
                  <a:txBody>
                    <a:bodyPr/>
                    <a:lstStyle/>
                    <a:p>
                      <a:r>
                        <a:rPr lang="es-MX" sz="1400" b="1" dirty="0"/>
                        <a:t>(=)Margen Financiero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/>
                        <a:t>1,826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chemeClr val="tx1"/>
                          </a:solidFill>
                        </a:rPr>
                        <a:t>459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b="1" dirty="0">
                          <a:solidFill>
                            <a:schemeClr val="tx1"/>
                          </a:solidFill>
                        </a:rPr>
                        <a:t>2,285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7145217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xmlns="" id="{A49D7D7E-B3BF-4D16-A7AB-A8F8DDCF70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5577" y="4581128"/>
          <a:ext cx="6912767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0508">
                  <a:extLst>
                    <a:ext uri="{9D8B030D-6E8A-4147-A177-3AD203B41FA5}">
                      <a16:colId xmlns:a16="http://schemas.microsoft.com/office/drawing/2014/main" xmlns="" val="2429582557"/>
                    </a:ext>
                  </a:extLst>
                </a:gridCol>
                <a:gridCol w="1063503">
                  <a:extLst>
                    <a:ext uri="{9D8B030D-6E8A-4147-A177-3AD203B41FA5}">
                      <a16:colId xmlns:a16="http://schemas.microsoft.com/office/drawing/2014/main" xmlns="" val="3457565762"/>
                    </a:ext>
                  </a:extLst>
                </a:gridCol>
                <a:gridCol w="1329378">
                  <a:extLst>
                    <a:ext uri="{9D8B030D-6E8A-4147-A177-3AD203B41FA5}">
                      <a16:colId xmlns:a16="http://schemas.microsoft.com/office/drawing/2014/main" xmlns="" val="1182503114"/>
                    </a:ext>
                  </a:extLst>
                </a:gridCol>
                <a:gridCol w="1329378">
                  <a:extLst>
                    <a:ext uri="{9D8B030D-6E8A-4147-A177-3AD203B41FA5}">
                      <a16:colId xmlns:a16="http://schemas.microsoft.com/office/drawing/2014/main" xmlns="" val="1207596260"/>
                    </a:ext>
                  </a:extLst>
                </a:gridCol>
              </a:tblGrid>
              <a:tr h="306034">
                <a:tc>
                  <a:txBody>
                    <a:bodyPr/>
                    <a:lstStyle/>
                    <a:p>
                      <a:pPr algn="l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(-) Resultado por intermediación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-586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>
                          <a:solidFill>
                            <a:schemeClr val="tx1"/>
                          </a:solidFill>
                        </a:rPr>
                        <a:t>-569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466253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r>
                        <a:rPr lang="es-MX" sz="1400" dirty="0"/>
                        <a:t>Valuación a valor razonable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-558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17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-541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83945250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r>
                        <a:rPr lang="es-MX" sz="1400" dirty="0"/>
                        <a:t>Resultado por compra venta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-28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-28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16009457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r>
                        <a:rPr lang="es-MX" sz="1400" dirty="0"/>
                        <a:t>(=) Resultado financiero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1,240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477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400" dirty="0"/>
                        <a:t>1,717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4417067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EC0FC4D-7F64-4888-9EF0-AF62D1B524DA}"/>
              </a:ext>
            </a:extLst>
          </p:cNvPr>
          <p:cNvSpPr txBox="1"/>
          <p:nvPr/>
        </p:nvSpPr>
        <p:spPr>
          <a:xfrm>
            <a:off x="683568" y="6021288"/>
            <a:ext cx="7704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>
                <a:latin typeface="Century Gothic" panose="020B0502020202020204" pitchFamily="34" charset="0"/>
              </a:rPr>
              <a:t>Fuente:</a:t>
            </a:r>
            <a:r>
              <a:rPr lang="es-MX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 Elaborado por </a:t>
            </a:r>
            <a:r>
              <a:rPr lang="es-MX" sz="1000" dirty="0">
                <a:latin typeface="Century Gothic" panose="020B0502020202020204" pitchFamily="34" charset="0"/>
              </a:rPr>
              <a:t>la Gerencia Sr. de Coordinación de Inversiones del Infonavit con datos al 31 de marzo de 2018</a:t>
            </a:r>
          </a:p>
        </p:txBody>
      </p:sp>
    </p:spTree>
    <p:extLst>
      <p:ext uri="{BB962C8B-B14F-4D97-AF65-F5344CB8AC3E}">
        <p14:creationId xmlns:p14="http://schemas.microsoft.com/office/powerpoint/2010/main" val="55995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422470" y="2852936"/>
            <a:ext cx="7253986" cy="1296144"/>
          </a:xfrm>
        </p:spPr>
        <p:txBody>
          <a:bodyPr/>
          <a:lstStyle/>
          <a:p>
            <a: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800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800" dirty="0">
                <a:solidFill>
                  <a:srgbClr val="FF0000"/>
                </a:solidFill>
                <a:latin typeface="Century Gothic" panose="020B0502020202020204" pitchFamily="34" charset="0"/>
              </a:rPr>
              <a:t>Informe sobre el resultado contable de inversión marzo 2018</a:t>
            </a:r>
            <a:endParaRPr lang="es-MX" altLang="es-MX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4221088"/>
            <a:ext cx="6253162" cy="56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Abril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3148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271</Words>
  <Application>Microsoft Office PowerPoint</Application>
  <PresentationFormat>Presentación en pantalla (4:3)</PresentationFormat>
  <Paragraphs>151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Myriad Pro</vt:lpstr>
      <vt:lpstr>1_Tema de Office</vt:lpstr>
      <vt:lpstr>Comité de Inversiones Informe sobre el resultado contable de inversión marzo 2018</vt:lpstr>
      <vt:lpstr>Resultado contable de inversión 2018 (cifras al 31 de marzo de 2018 en mdp)</vt:lpstr>
      <vt:lpstr>Resultado contable de inversión 2018 (cifras al 31 de marzo de 2018 en mdp)</vt:lpstr>
      <vt:lpstr>Comité de Inversiones Informe sobre el resultado contable de inversión marzo 2018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51</cp:revision>
  <cp:lastPrinted>2018-03-05T16:27:00Z</cp:lastPrinted>
  <dcterms:created xsi:type="dcterms:W3CDTF">2017-10-17T19:01:40Z</dcterms:created>
  <dcterms:modified xsi:type="dcterms:W3CDTF">2018-04-05T18:33:04Z</dcterms:modified>
</cp:coreProperties>
</file>