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72" r:id="rId2"/>
    <p:sldId id="313" r:id="rId3"/>
    <p:sldId id="314" r:id="rId4"/>
    <p:sldId id="311" r:id="rId5"/>
  </p:sldIdLst>
  <p:sldSz cx="9144000" cy="6858000" type="screen4x3"/>
  <p:notesSz cx="6950075" cy="92360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04/04/2018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22470" y="2852936"/>
            <a:ext cx="7253986" cy="1008112"/>
          </a:xfrm>
        </p:spPr>
        <p:txBody>
          <a:bodyPr/>
          <a:lstStyle/>
          <a:p>
            <a: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es-MX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Primer pago de ABENGOA MÉXICO, S.A. de C.V</a:t>
            </a:r>
            <a:endParaRPr lang="es-MX" altLang="es-MX" sz="28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4221088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Abril 2018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660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407462" cy="631524"/>
          </a:xfrm>
        </p:spPr>
        <p:txBody>
          <a:bodyPr>
            <a:no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Salida de concurso mercantil de Abengoa México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53427" y="1119043"/>
            <a:ext cx="8747499" cy="5046261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ES" sz="1500" dirty="0">
                <a:latin typeface="Century Gothic" panose="020B0502020202020204" pitchFamily="34" charset="0"/>
              </a:rPr>
              <a:t>Durante 2015, el Infonavit invirtió 724 mdp en certificados bursátiles de Abengoa que incumplieron en sus obligaciones. </a:t>
            </a:r>
            <a:r>
              <a:rPr lang="es-ES" sz="1500" dirty="0" smtClean="0">
                <a:latin typeface="Century Gothic" panose="020B0502020202020204" pitchFamily="34" charset="0"/>
              </a:rPr>
              <a:t>El día del primer </a:t>
            </a:r>
            <a:r>
              <a:rPr lang="es-ES" sz="1500" dirty="0" smtClean="0"/>
              <a:t>incumplimiento (26 de noviembre de 2015) </a:t>
            </a:r>
            <a:r>
              <a:rPr lang="es-ES" sz="1500" dirty="0" smtClean="0">
                <a:latin typeface="Century Gothic" panose="020B0502020202020204" pitchFamily="34" charset="0"/>
              </a:rPr>
              <a:t>el portafolio tenia activos en administración por 51,108 mdp (1.4% del portafolio </a:t>
            </a:r>
            <a:r>
              <a:rPr lang="es-ES" sz="1500" dirty="0"/>
              <a:t>f</a:t>
            </a:r>
            <a:r>
              <a:rPr lang="es-ES" sz="1500" dirty="0" smtClean="0">
                <a:latin typeface="Century Gothic" panose="020B0502020202020204" pitchFamily="34" charset="0"/>
              </a:rPr>
              <a:t>ue Abengoa) y su </a:t>
            </a:r>
            <a:r>
              <a:rPr lang="es-ES" sz="1500" smtClean="0">
                <a:latin typeface="Century Gothic" panose="020B0502020202020204" pitchFamily="34" charset="0"/>
              </a:rPr>
              <a:t>precio </a:t>
            </a:r>
            <a:r>
              <a:rPr lang="es-ES" sz="1500" smtClean="0"/>
              <a:t>bajó 77</a:t>
            </a:r>
            <a:r>
              <a:rPr lang="es-ES" sz="1500" dirty="0" smtClean="0">
                <a:latin typeface="Century Gothic" panose="020B0502020202020204" pitchFamily="34" charset="0"/>
              </a:rPr>
              <a:t>% en </a:t>
            </a:r>
            <a:r>
              <a:rPr lang="es-ES" sz="1500" smtClean="0">
                <a:latin typeface="Century Gothic" panose="020B0502020202020204" pitchFamily="34" charset="0"/>
              </a:rPr>
              <a:t>dos días. </a:t>
            </a:r>
            <a:endParaRPr lang="es-ES" sz="1500" dirty="0" smtClean="0">
              <a:latin typeface="Century Gothic" panose="020B0502020202020204" pitchFamily="34" charset="0"/>
            </a:endParaRP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500" dirty="0" smtClean="0">
                <a:latin typeface="Century Gothic" panose="020B0502020202020204" pitchFamily="34" charset="0"/>
              </a:rPr>
              <a:t>El </a:t>
            </a:r>
            <a:r>
              <a:rPr lang="es-ES" sz="1500" dirty="0">
                <a:latin typeface="Century Gothic" panose="020B0502020202020204" pitchFamily="34" charset="0"/>
              </a:rPr>
              <a:t>23 de enero de 2018 se dictó sentencia aprobando el Convenio Concursal suscrito por Abengoa México y la mayoría de sus acreedores (entre ellos el Infonavit).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ES" sz="1500" dirty="0" smtClean="0">
                <a:latin typeface="Century Gothic" panose="020B0502020202020204" pitchFamily="34" charset="0"/>
              </a:rPr>
              <a:t>Abengoa </a:t>
            </a:r>
            <a:r>
              <a:rPr lang="es-ES" sz="1500" dirty="0">
                <a:latin typeface="Century Gothic" panose="020B0502020202020204" pitchFamily="34" charset="0"/>
              </a:rPr>
              <a:t>realizó el 26 de marzo de 2018 el primer pago, equivalente al 5% del saldo principal insoluto de la deuda total, por un monto de </a:t>
            </a:r>
            <a:r>
              <a:rPr lang="es-ES" sz="1500" b="1" dirty="0">
                <a:latin typeface="Century Gothic" panose="020B0502020202020204" pitchFamily="34" charset="0"/>
              </a:rPr>
              <a:t>41.9 mdp</a:t>
            </a:r>
            <a:r>
              <a:rPr lang="es-ES" sz="1500" dirty="0">
                <a:latin typeface="Century Gothic" panose="020B0502020202020204" pitchFamily="34" charset="0"/>
              </a:rPr>
              <a:t>.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ES" sz="1500" dirty="0" smtClean="0">
                <a:latin typeface="Century Gothic" panose="020B0502020202020204" pitchFamily="34" charset="0"/>
              </a:rPr>
              <a:t>Abengoa </a:t>
            </a:r>
            <a:r>
              <a:rPr lang="es-ES" sz="1500" dirty="0">
                <a:latin typeface="Century Gothic" panose="020B0502020202020204" pitchFamily="34" charset="0"/>
              </a:rPr>
              <a:t>mantiene la intención de llevar a cabo en junio de 2018:</a:t>
            </a:r>
          </a:p>
          <a:p>
            <a:pPr marL="628650" lvl="1" indent="-22860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lphaUcPeriod"/>
            </a:pPr>
            <a:r>
              <a:rPr lang="es-ES" sz="1500" dirty="0">
                <a:latin typeface="Century Gothic" panose="020B0502020202020204" pitchFamily="34" charset="0"/>
              </a:rPr>
              <a:t>El segundo pago, equivalente al 5% del saldo principal insoluto de la deuda total más intereses, por un monto de </a:t>
            </a:r>
            <a:r>
              <a:rPr lang="es-ES" sz="1500" b="1" dirty="0">
                <a:latin typeface="Century Gothic" panose="020B0502020202020204" pitchFamily="34" charset="0"/>
              </a:rPr>
              <a:t>~50 </a:t>
            </a:r>
            <a:r>
              <a:rPr lang="es-ES" sz="1500" b="1" dirty="0" err="1">
                <a:latin typeface="Century Gothic" panose="020B0502020202020204" pitchFamily="34" charset="0"/>
              </a:rPr>
              <a:t>mdp</a:t>
            </a:r>
            <a:r>
              <a:rPr lang="es-ES" sz="1500" dirty="0">
                <a:latin typeface="Century Gothic" panose="020B0502020202020204" pitchFamily="34" charset="0"/>
              </a:rPr>
              <a:t>; y</a:t>
            </a:r>
          </a:p>
          <a:p>
            <a:pPr marL="628650" lvl="1" indent="-22860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lphaUcPeriod"/>
            </a:pPr>
            <a:r>
              <a:rPr lang="es-ES" sz="1500" dirty="0">
                <a:latin typeface="Century Gothic" panose="020B0502020202020204" pitchFamily="34" charset="0"/>
              </a:rPr>
              <a:t>El intercambio de los certificados bursátiles incumplidos por los nuevos títulos, bajo los cuales se realizarían 15 pagos trimestrales por un total agregado de </a:t>
            </a:r>
            <a:r>
              <a:rPr lang="es-ES" sz="1500" b="1" dirty="0">
                <a:latin typeface="Century Gothic" panose="020B0502020202020204" pitchFamily="34" charset="0"/>
              </a:rPr>
              <a:t>~893.5 </a:t>
            </a:r>
            <a:r>
              <a:rPr lang="es-ES" sz="1500" b="1" dirty="0" err="1">
                <a:latin typeface="Century Gothic" panose="020B0502020202020204" pitchFamily="34" charset="0"/>
              </a:rPr>
              <a:t>mdp</a:t>
            </a:r>
            <a:r>
              <a:rPr lang="es-ES" sz="1500" b="1" dirty="0">
                <a:latin typeface="Century Gothic" panose="020B0502020202020204" pitchFamily="34" charset="0"/>
              </a:rPr>
              <a:t> </a:t>
            </a:r>
            <a:r>
              <a:rPr lang="es-ES" sz="1500" dirty="0">
                <a:latin typeface="Century Gothic" panose="020B0502020202020204" pitchFamily="34" charset="0"/>
              </a:rPr>
              <a:t>(saldo principal restante más intereses). Esta cifra incluye una tasa de interés ordinaria fija del 7% anual, con incremento de 50 puntos base por semestre.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ES" sz="1500" dirty="0" smtClean="0">
                <a:latin typeface="Century Gothic" panose="020B0502020202020204" pitchFamily="34" charset="0"/>
              </a:rPr>
              <a:t>Considerando </a:t>
            </a:r>
            <a:r>
              <a:rPr lang="es-ES" sz="1500" dirty="0">
                <a:latin typeface="Century Gothic" panose="020B0502020202020204" pitchFamily="34" charset="0"/>
              </a:rPr>
              <a:t>que Abengoa llevara a cabo la liquidación de los pagos estimados, la tasa de rendimiento* se ubicaría en ~7.4% desde la adquisición de los certificados originales hasta el vencimiento de los nuevos títulos. Esto correspondería a una ganancia de ~274.2 </a:t>
            </a:r>
            <a:r>
              <a:rPr lang="es-ES" sz="1500" dirty="0" err="1">
                <a:latin typeface="Century Gothic" panose="020B0502020202020204" pitchFamily="34" charset="0"/>
              </a:rPr>
              <a:t>mdp</a:t>
            </a:r>
            <a:r>
              <a:rPr lang="es-ES" sz="1500" dirty="0">
                <a:latin typeface="Century Gothic" panose="020B0502020202020204" pitchFamily="34" charset="0"/>
              </a:rPr>
              <a:t> sobre el monto originalmente invertido de 724 </a:t>
            </a:r>
            <a:r>
              <a:rPr lang="es-ES" sz="1500" dirty="0" err="1">
                <a:latin typeface="Century Gothic" panose="020B0502020202020204" pitchFamily="34" charset="0"/>
              </a:rPr>
              <a:t>mdp</a:t>
            </a:r>
            <a:r>
              <a:rPr lang="es-ES" sz="1500" dirty="0">
                <a:latin typeface="Century Gothic" panose="020B0502020202020204" pitchFamily="34" charset="0"/>
              </a:rPr>
              <a:t>.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ES" sz="1500" dirty="0" smtClean="0">
                <a:latin typeface="Century Gothic" panose="020B0502020202020204" pitchFamily="34" charset="0"/>
              </a:rPr>
              <a:t>Sin </a:t>
            </a:r>
            <a:r>
              <a:rPr lang="es-ES" sz="1500" dirty="0">
                <a:latin typeface="Century Gothic" panose="020B0502020202020204" pitchFamily="34" charset="0"/>
              </a:rPr>
              <a:t>embargo, el pago realizado es el primer y único compromiso que Abengoa ha honrado desde el incumplimiento a los tenedores de sus certificados bursátiles en 2015, por lo que aún debe mantenerse con cautela la expectativa de recibir otros pagos.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5" name="Cuadro de texto 2">
            <a:extLst>
              <a:ext uri="{FF2B5EF4-FFF2-40B4-BE49-F238E27FC236}">
                <a16:creationId xmlns:a16="http://schemas.microsoft.com/office/drawing/2014/main" xmlns="" id="{FBA62E6C-DAE0-4B1C-A386-A2710E4A7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99" y="6522546"/>
            <a:ext cx="6265190" cy="29083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9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Medida como la Tasa Interna de Retorno (TIR) de la inversión en las cinco emisiones originales incumplidas.</a:t>
            </a:r>
            <a:endParaRPr lang="en-US" sz="1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142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407462" cy="631524"/>
          </a:xfrm>
        </p:spPr>
        <p:txBody>
          <a:bodyPr>
            <a:no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Calendario de pagos de Abengoa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5" name="Cuadro de texto 2">
            <a:extLst>
              <a:ext uri="{FF2B5EF4-FFF2-40B4-BE49-F238E27FC236}">
                <a16:creationId xmlns:a16="http://schemas.microsoft.com/office/drawing/2014/main" xmlns="" id="{FBA62E6C-DAE0-4B1C-A386-A2710E4A7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99" y="6447998"/>
            <a:ext cx="6265190" cy="29083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9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Medido como la Tasa Interna de Retorno (TIR) de la inversión en las cinco emisiones originales incumplidas.</a:t>
            </a:r>
            <a:endParaRPr lang="en-US" sz="1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FEFF189D-393B-4956-8186-F555A3FE0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647" y="1613588"/>
            <a:ext cx="5508706" cy="414034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D2582D16-FE6F-44A2-A890-F33B4892D58C}"/>
              </a:ext>
            </a:extLst>
          </p:cNvPr>
          <p:cNvSpPr txBox="1"/>
          <p:nvPr/>
        </p:nvSpPr>
        <p:spPr>
          <a:xfrm>
            <a:off x="3455180" y="5444455"/>
            <a:ext cx="296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18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22470" y="2852936"/>
            <a:ext cx="7253986" cy="1008112"/>
          </a:xfrm>
        </p:spPr>
        <p:txBody>
          <a:bodyPr/>
          <a:lstStyle/>
          <a:p>
            <a: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es-MX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Primer pago de ABENGOA MÉXICO, S.A. de C.V</a:t>
            </a:r>
            <a:endParaRPr lang="es-MX" altLang="es-MX" sz="28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4221088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Abril 2018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351133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386</Words>
  <Application>Microsoft Office PowerPoint</Application>
  <PresentationFormat>Presentación en pantalla (4:3)</PresentationFormat>
  <Paragraphs>19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Myriad Pro</vt:lpstr>
      <vt:lpstr>Times New Roman</vt:lpstr>
      <vt:lpstr>1_Tema de Office</vt:lpstr>
      <vt:lpstr>Comité de Inversiones Primer pago de ABENGOA MÉXICO, S.A. de C.V</vt:lpstr>
      <vt:lpstr>Salida de concurso mercantil de Abengoa México</vt:lpstr>
      <vt:lpstr>Calendario de pagos de Abengoa</vt:lpstr>
      <vt:lpstr>Comité de Inversiones Primer pago de ABENGOA MÉXICO, S.A. de C.V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Hanono Castañeda Jacobo Arturo</cp:lastModifiedBy>
  <cp:revision>42</cp:revision>
  <cp:lastPrinted>2018-03-12T20:50:59Z</cp:lastPrinted>
  <dcterms:created xsi:type="dcterms:W3CDTF">2017-10-17T19:01:40Z</dcterms:created>
  <dcterms:modified xsi:type="dcterms:W3CDTF">2018-04-05T01:29:19Z</dcterms:modified>
</cp:coreProperties>
</file>