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092" r:id="rId2"/>
    <p:sldId id="2070" r:id="rId3"/>
    <p:sldId id="2090" r:id="rId4"/>
    <p:sldId id="2091" r:id="rId5"/>
    <p:sldId id="2087" r:id="rId6"/>
    <p:sldId id="2088" r:id="rId7"/>
    <p:sldId id="2089" r:id="rId8"/>
    <p:sldId id="2079" r:id="rId9"/>
    <p:sldId id="2082" r:id="rId10"/>
    <p:sldId id="2085" r:id="rId11"/>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45" autoAdjust="0"/>
    <p:restoredTop sz="94660"/>
  </p:normalViewPr>
  <p:slideViewPr>
    <p:cSldViewPr>
      <p:cViewPr varScale="1">
        <p:scale>
          <a:sx n="71" d="100"/>
          <a:sy n="71" d="100"/>
        </p:scale>
        <p:origin x="1536" y="60"/>
      </p:cViewPr>
      <p:guideLst>
        <p:guide orient="horz" pos="2160"/>
        <p:guide pos="2880"/>
      </p:guideLst>
    </p:cSldViewPr>
  </p:slideViewPr>
  <p:notesTextViewPr>
    <p:cViewPr>
      <p:scale>
        <a:sx n="3" d="2"/>
        <a:sy n="3" d="2"/>
      </p:scale>
      <p:origin x="0" y="0"/>
    </p:cViewPr>
  </p:notesTextViewPr>
  <p:sorterViewPr>
    <p:cViewPr>
      <p:scale>
        <a:sx n="200" d="100"/>
        <a:sy n="200" d="100"/>
      </p:scale>
      <p:origin x="0" y="61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3037840" cy="464820"/>
          </a:xfrm>
          <a:prstGeom prst="rect">
            <a:avLst/>
          </a:prstGeom>
        </p:spPr>
        <p:txBody>
          <a:bodyPr vert="horz" lIns="91435" tIns="45718" rIns="91435" bIns="45718" rtlCol="0"/>
          <a:lstStyle>
            <a:lvl1pPr algn="l">
              <a:defRPr sz="1200"/>
            </a:lvl1pPr>
          </a:lstStyle>
          <a:p>
            <a:endParaRPr lang="es-MX" dirty="0"/>
          </a:p>
        </p:txBody>
      </p:sp>
      <p:sp>
        <p:nvSpPr>
          <p:cNvPr id="3" name="2 Marcador de fecha"/>
          <p:cNvSpPr>
            <a:spLocks noGrp="1"/>
          </p:cNvSpPr>
          <p:nvPr>
            <p:ph type="dt" idx="1"/>
          </p:nvPr>
        </p:nvSpPr>
        <p:spPr>
          <a:xfrm>
            <a:off x="3970939" y="0"/>
            <a:ext cx="3037840" cy="464820"/>
          </a:xfrm>
          <a:prstGeom prst="rect">
            <a:avLst/>
          </a:prstGeom>
        </p:spPr>
        <p:txBody>
          <a:bodyPr vert="horz" lIns="91435" tIns="45718" rIns="91435" bIns="45718" rtlCol="0"/>
          <a:lstStyle>
            <a:lvl1pPr algn="r">
              <a:defRPr sz="1200"/>
            </a:lvl1pPr>
          </a:lstStyle>
          <a:p>
            <a:fld id="{77878C2E-26EE-46F1-BE33-FCCB74369268}" type="datetimeFigureOut">
              <a:rPr lang="es-MX" smtClean="0"/>
              <a:t>04/04/2018</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35" tIns="45718" rIns="91435" bIns="45718" rtlCol="0" anchor="ctr"/>
          <a:lstStyle/>
          <a:p>
            <a:endParaRPr lang="es-MX" dirty="0"/>
          </a:p>
        </p:txBody>
      </p:sp>
      <p:sp>
        <p:nvSpPr>
          <p:cNvPr id="5" name="4 Marcador de notas"/>
          <p:cNvSpPr>
            <a:spLocks noGrp="1"/>
          </p:cNvSpPr>
          <p:nvPr>
            <p:ph type="body" sz="quarter" idx="3"/>
          </p:nvPr>
        </p:nvSpPr>
        <p:spPr>
          <a:xfrm>
            <a:off x="701041" y="4415791"/>
            <a:ext cx="5608320" cy="4183380"/>
          </a:xfrm>
          <a:prstGeom prst="rect">
            <a:avLst/>
          </a:prstGeom>
        </p:spPr>
        <p:txBody>
          <a:bodyPr vert="horz" lIns="91435" tIns="45718" rIns="91435" bIns="45718"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1" y="8829967"/>
            <a:ext cx="3037840" cy="464820"/>
          </a:xfrm>
          <a:prstGeom prst="rect">
            <a:avLst/>
          </a:prstGeom>
        </p:spPr>
        <p:txBody>
          <a:bodyPr vert="horz" lIns="91435" tIns="45718" rIns="91435" bIns="45718"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70939" y="8829967"/>
            <a:ext cx="3037840" cy="464820"/>
          </a:xfrm>
          <a:prstGeom prst="rect">
            <a:avLst/>
          </a:prstGeom>
        </p:spPr>
        <p:txBody>
          <a:bodyPr vert="horz" lIns="91435" tIns="45718" rIns="91435" bIns="45718" rtlCol="0" anchor="b"/>
          <a:lstStyle>
            <a:lvl1pPr algn="r">
              <a:defRPr sz="1200"/>
            </a:lvl1pPr>
          </a:lstStyle>
          <a:p>
            <a:fld id="{9F347655-4224-4A2A-81CD-27E04E65F6D0}" type="slidenum">
              <a:rPr lang="es-MX" smtClean="0"/>
              <a:t>‹Nº›</a:t>
            </a:fld>
            <a:endParaRPr lang="es-MX" dirty="0"/>
          </a:p>
        </p:txBody>
      </p:sp>
    </p:spTree>
    <p:extLst>
      <p:ext uri="{BB962C8B-B14F-4D97-AF65-F5344CB8AC3E}">
        <p14:creationId xmlns:p14="http://schemas.microsoft.com/office/powerpoint/2010/main" val="2187157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055785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44264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1294727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1341948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511218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953400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818520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899538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1499226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33118707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75656" y="2564904"/>
            <a:ext cx="5544615" cy="1728192"/>
          </a:xfrm>
        </p:spPr>
        <p:txBody>
          <a:bodyPr/>
          <a:lstStyle/>
          <a:p>
            <a:r>
              <a:rPr lang="es-MX" altLang="es-MX" sz="2800" dirty="0">
                <a:solidFill>
                  <a:srgbClr val="FF0000"/>
                </a:solidFill>
                <a:latin typeface="Century Gothic" pitchFamily="34" charset="0"/>
              </a:rPr>
              <a:t>Comité de Inversiones</a:t>
            </a:r>
            <a:br>
              <a:rPr lang="es-MX" altLang="es-MX" sz="2800" dirty="0">
                <a:solidFill>
                  <a:srgbClr val="FF0000"/>
                </a:solidFill>
                <a:latin typeface="Century Gothic" pitchFamily="34" charset="0"/>
              </a:rPr>
            </a:br>
            <a:r>
              <a:rPr lang="es-ES" altLang="es-MX" sz="2800" dirty="0" smtClean="0">
                <a:solidFill>
                  <a:srgbClr val="FF0000"/>
                </a:solidFill>
                <a:latin typeface="Century Gothic" pitchFamily="34" charset="0"/>
              </a:rPr>
              <a:t>Propuesta </a:t>
            </a:r>
            <a:r>
              <a:rPr lang="es-ES" altLang="es-MX" sz="2800" dirty="0">
                <a:solidFill>
                  <a:srgbClr val="FF0000"/>
                </a:solidFill>
                <a:latin typeface="Century Gothic" pitchFamily="34" charset="0"/>
              </a:rPr>
              <a:t>de modificación </a:t>
            </a:r>
            <a:r>
              <a:rPr lang="es-ES" altLang="es-MX" sz="2800" dirty="0" smtClean="0">
                <a:solidFill>
                  <a:srgbClr val="FF0000"/>
                </a:solidFill>
                <a:latin typeface="Century Gothic" pitchFamily="34" charset="0"/>
              </a:rPr>
              <a:t>al Marco </a:t>
            </a:r>
            <a:r>
              <a:rPr lang="es-ES" altLang="es-MX" sz="2800" dirty="0">
                <a:solidFill>
                  <a:srgbClr val="FF0000"/>
                </a:solidFill>
                <a:latin typeface="Century Gothic" pitchFamily="34" charset="0"/>
              </a:rPr>
              <a:t>de Gestión</a:t>
            </a:r>
            <a:br>
              <a:rPr lang="es-ES" altLang="es-MX" sz="2800" dirty="0">
                <a:solidFill>
                  <a:srgbClr val="FF0000"/>
                </a:solidFill>
                <a:latin typeface="Century Gothic" pitchFamily="34" charset="0"/>
              </a:rPr>
            </a:br>
            <a:r>
              <a:rPr lang="es-ES" altLang="es-MX" sz="2000" dirty="0">
                <a:solidFill>
                  <a:srgbClr val="FF0000"/>
                </a:solidFill>
                <a:latin typeface="Century Gothic" pitchFamily="34" charset="0"/>
              </a:rPr>
              <a:t>Fortalecimiento del gobierno </a:t>
            </a:r>
            <a:r>
              <a:rPr lang="es-ES" altLang="es-MX" sz="2000" dirty="0" smtClean="0">
                <a:solidFill>
                  <a:srgbClr val="FF0000"/>
                </a:solidFill>
                <a:latin typeface="Century Gothic" pitchFamily="34" charset="0"/>
              </a:rPr>
              <a:t>corporativo</a:t>
            </a:r>
            <a:endParaRPr lang="es-MX" altLang="es-MX" sz="2800" dirty="0">
              <a:solidFill>
                <a:srgbClr val="FF0000"/>
              </a:solidFill>
              <a:latin typeface="Century Gothic" pitchFamily="34" charset="0"/>
            </a:endParaRPr>
          </a:p>
        </p:txBody>
      </p:sp>
      <p:sp>
        <p:nvSpPr>
          <p:cNvPr id="3" name="Subtítulo 2"/>
          <p:cNvSpPr>
            <a:spLocks noGrp="1"/>
          </p:cNvSpPr>
          <p:nvPr>
            <p:ph type="subTitle" idx="1"/>
          </p:nvPr>
        </p:nvSpPr>
        <p:spPr>
          <a:xfrm>
            <a:off x="1475657" y="4380781"/>
            <a:ext cx="6253162" cy="560387"/>
          </a:xfrm>
        </p:spPr>
        <p:txBody>
          <a:bodyPr rtlCol="0">
            <a:normAutofit/>
          </a:bodyPr>
          <a:lstStyle/>
          <a:p>
            <a:pPr fontAlgn="auto">
              <a:spcAft>
                <a:spcPts val="0"/>
              </a:spcAft>
              <a:defRPr/>
            </a:pPr>
            <a:r>
              <a:rPr lang="es-ES" dirty="0" smtClean="0">
                <a:latin typeface="Century Gothic" panose="020B0502020202020204" pitchFamily="34" charset="0"/>
              </a:rPr>
              <a:t>Abril </a:t>
            </a:r>
            <a:r>
              <a:rPr lang="es-ES" dirty="0">
                <a:latin typeface="Century Gothic" panose="020B0502020202020204" pitchFamily="34" charset="0"/>
              </a:rPr>
              <a:t>de 2018</a:t>
            </a:r>
          </a:p>
        </p:txBody>
      </p:sp>
    </p:spTree>
    <p:extLst>
      <p:ext uri="{BB962C8B-B14F-4D97-AF65-F5344CB8AC3E}">
        <p14:creationId xmlns:p14="http://schemas.microsoft.com/office/powerpoint/2010/main" val="3137075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a:t>
            </a:fld>
            <a:endParaRPr lang="es-ES" altLang="es-MX" dirty="0">
              <a:latin typeface="Century Gothic" panose="020B0502020202020204" pitchFamily="34" charset="0"/>
            </a:endParaRPr>
          </a:p>
        </p:txBody>
      </p:sp>
      <p:sp>
        <p:nvSpPr>
          <p:cNvPr id="10" name="Título 3">
            <a:extLst>
              <a:ext uri="{FF2B5EF4-FFF2-40B4-BE49-F238E27FC236}">
                <a16:creationId xmlns:a16="http://schemas.microsoft.com/office/drawing/2014/main" xmlns="" id="{E4A2B3EE-E29A-4469-97F6-EE77A1324147}"/>
              </a:ext>
            </a:extLst>
          </p:cNvPr>
          <p:cNvSpPr txBox="1">
            <a:spLocks/>
          </p:cNvSpPr>
          <p:nvPr/>
        </p:nvSpPr>
        <p:spPr bwMode="auto">
          <a:xfrm>
            <a:off x="195318" y="26064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2400" dirty="0">
                <a:latin typeface="+mn-lt"/>
                <a:cs typeface="Calibri" panose="020F0502020204030204" pitchFamily="34" charset="0"/>
              </a:rPr>
              <a:t>Exposición de motivos</a:t>
            </a:r>
            <a:endParaRPr lang="es-MX" sz="2400" dirty="0">
              <a:latin typeface="+mn-lt"/>
              <a:cs typeface="Calibri" panose="020F0502020204030204" pitchFamily="34" charset="0"/>
            </a:endParaRPr>
          </a:p>
        </p:txBody>
      </p:sp>
      <p:sp>
        <p:nvSpPr>
          <p:cNvPr id="16" name="CuadroTexto 15">
            <a:extLst>
              <a:ext uri="{FF2B5EF4-FFF2-40B4-BE49-F238E27FC236}">
                <a16:creationId xmlns:a16="http://schemas.microsoft.com/office/drawing/2014/main" xmlns="" id="{2FC2D1ED-A27F-4B2D-8C8E-C34F78CA1BCC}"/>
              </a:ext>
            </a:extLst>
          </p:cNvPr>
          <p:cNvSpPr txBox="1"/>
          <p:nvPr/>
        </p:nvSpPr>
        <p:spPr>
          <a:xfrm>
            <a:off x="318356" y="1255896"/>
            <a:ext cx="8574124" cy="4968796"/>
          </a:xfrm>
          <a:prstGeom prst="rect">
            <a:avLst/>
          </a:prstGeom>
          <a:noFill/>
        </p:spPr>
        <p:txBody>
          <a:bodyPr wrap="square" rtlCol="0">
            <a:spAutoFit/>
          </a:bodyPr>
          <a:lstStyle/>
          <a:p>
            <a:pPr marL="285750" indent="-285750" algn="just">
              <a:buFont typeface="Arial" panose="020B0604020202020204" pitchFamily="34" charset="0"/>
              <a:buChar char="•"/>
            </a:pPr>
            <a:r>
              <a:rPr lang="es-MX" dirty="0"/>
              <a:t>Desde 2014 el </a:t>
            </a:r>
            <a:r>
              <a:rPr lang="es-MX" i="1" dirty="0"/>
              <a:t>Fondo de Apoyo a las Necesidades de Vivienda de los Trabajadores</a:t>
            </a:r>
            <a:r>
              <a:rPr lang="es-MX" dirty="0"/>
              <a:t> (FANVIT) dispone de un Marco de Gestión (MG), el cual define y establece al Gobierno Corporativo (GC) a través de</a:t>
            </a:r>
            <a:r>
              <a:rPr lang="es-MX" dirty="0" smtClean="0"/>
              <a:t>:</a:t>
            </a:r>
          </a:p>
          <a:p>
            <a:pPr marL="285750" indent="-285750" algn="just">
              <a:buFont typeface="Arial" panose="020B0604020202020204" pitchFamily="34" charset="0"/>
              <a:buChar char="•"/>
            </a:pPr>
            <a:endParaRPr lang="es-MX" dirty="0"/>
          </a:p>
          <a:p>
            <a:pPr marL="742950" lvl="1" indent="-285750" algn="just">
              <a:buFont typeface="Wingdings" panose="05000000000000000000" pitchFamily="2" charset="2"/>
              <a:buChar char="ü"/>
            </a:pPr>
            <a:r>
              <a:rPr lang="es-MX" i="1" dirty="0"/>
              <a:t>El Comité de Inversiones (CI), </a:t>
            </a:r>
            <a:r>
              <a:rPr lang="es-MX" i="1" dirty="0" smtClean="0"/>
              <a:t>y</a:t>
            </a:r>
          </a:p>
          <a:p>
            <a:pPr marL="742950" lvl="1" indent="-285750" algn="just">
              <a:buFont typeface="Wingdings" panose="05000000000000000000" pitchFamily="2" charset="2"/>
              <a:buChar char="ü"/>
            </a:pPr>
            <a:endParaRPr lang="es-MX" i="1" dirty="0"/>
          </a:p>
          <a:p>
            <a:pPr marL="742950" lvl="1" indent="-285750" algn="just">
              <a:buFont typeface="Wingdings" panose="05000000000000000000" pitchFamily="2" charset="2"/>
              <a:buChar char="ü"/>
            </a:pPr>
            <a:r>
              <a:rPr lang="es-MX" i="1" dirty="0"/>
              <a:t>El Grupo de Trabajo de Inversiones (GTI).</a:t>
            </a:r>
          </a:p>
          <a:p>
            <a:pPr marL="285750" indent="-285750" algn="just">
              <a:buFont typeface="Arial" panose="020B0604020202020204" pitchFamily="34" charset="0"/>
              <a:buChar char="•"/>
            </a:pPr>
            <a:endParaRPr lang="es-MX" sz="800" dirty="0"/>
          </a:p>
          <a:p>
            <a:pPr marL="285750" indent="-285750" algn="just">
              <a:buFont typeface="Arial" panose="020B0604020202020204" pitchFamily="34" charset="0"/>
              <a:buChar char="•"/>
            </a:pPr>
            <a:r>
              <a:rPr lang="es-MX" dirty="0"/>
              <a:t>El 6 de septiembre de 2017, la Comisión Nacional Bancaria y de Valores (CNBV) advirtió básicamente en sus observaciones (</a:t>
            </a:r>
            <a:r>
              <a:rPr lang="es-MX" sz="1600" i="1" dirty="0"/>
              <a:t>oficio 112-4/3985/2017</a:t>
            </a:r>
            <a:r>
              <a:rPr lang="es-MX" dirty="0"/>
              <a:t>) lo siguiente</a:t>
            </a:r>
            <a:r>
              <a:rPr lang="es-MX" dirty="0" smtClean="0"/>
              <a:t>:</a:t>
            </a:r>
          </a:p>
          <a:p>
            <a:pPr marL="285750" indent="-285750" algn="just">
              <a:buFont typeface="Arial" panose="020B0604020202020204" pitchFamily="34" charset="0"/>
              <a:buChar char="•"/>
            </a:pPr>
            <a:endParaRPr lang="es-MX" dirty="0"/>
          </a:p>
          <a:p>
            <a:pPr marL="800100" lvl="1" indent="-342900" algn="just">
              <a:lnSpc>
                <a:spcPct val="107000"/>
              </a:lnSpc>
              <a:spcAft>
                <a:spcPts val="800"/>
              </a:spcAft>
              <a:buFont typeface="+mj-lt"/>
              <a:buAutoNum type="arabicPeriod"/>
            </a:pPr>
            <a:r>
              <a:rPr lang="es-MX" dirty="0">
                <a:ea typeface="Calibri" panose="020F0502020204030204" pitchFamily="34" charset="0"/>
                <a:cs typeface="Arial" panose="020B0604020202020204" pitchFamily="34" charset="0"/>
              </a:rPr>
              <a:t>Detectó que en la estructura del GC y el MG del FANVIT se han definido algunas funciones y responsabilidades que podrían generar un posible conflicto de interés</a:t>
            </a:r>
            <a:r>
              <a:rPr lang="es-MX" dirty="0" smtClean="0">
                <a:ea typeface="Calibri" panose="020F0502020204030204" pitchFamily="34" charset="0"/>
                <a:cs typeface="Arial" panose="020B0604020202020204" pitchFamily="34" charset="0"/>
              </a:rPr>
              <a:t>.</a:t>
            </a:r>
          </a:p>
          <a:p>
            <a:pPr marL="800100" lvl="1" indent="-342900" algn="just">
              <a:lnSpc>
                <a:spcPct val="107000"/>
              </a:lnSpc>
              <a:spcAft>
                <a:spcPts val="800"/>
              </a:spcAft>
              <a:buFont typeface="+mj-lt"/>
              <a:buAutoNum type="arabicPeriod"/>
            </a:pPr>
            <a:endParaRPr lang="es-MX" dirty="0">
              <a:ea typeface="Calibri" panose="020F0502020204030204" pitchFamily="34" charset="0"/>
              <a:cs typeface="Arial" panose="020B0604020202020204" pitchFamily="34" charset="0"/>
            </a:endParaRPr>
          </a:p>
          <a:p>
            <a:pPr marL="800100" lvl="1" indent="-342900" algn="just">
              <a:lnSpc>
                <a:spcPct val="107000"/>
              </a:lnSpc>
              <a:spcAft>
                <a:spcPts val="800"/>
              </a:spcAft>
              <a:buFont typeface="+mj-lt"/>
              <a:buAutoNum type="arabicPeriod"/>
            </a:pPr>
            <a:r>
              <a:rPr lang="es-MX" dirty="0">
                <a:ea typeface="Calibri" panose="020F0502020204030204" pitchFamily="34" charset="0"/>
                <a:cs typeface="Arial" panose="020B0604020202020204" pitchFamily="34" charset="0"/>
              </a:rPr>
              <a:t>Observó que por construcción el MG ocasiona la duplicidad de funciones en materia de administración de riesgos de las inversiones.</a:t>
            </a:r>
          </a:p>
        </p:txBody>
      </p:sp>
      <p:sp>
        <p:nvSpPr>
          <p:cNvPr id="5" name="Título 3">
            <a:extLst>
              <a:ext uri="{FF2B5EF4-FFF2-40B4-BE49-F238E27FC236}">
                <a16:creationId xmlns:a16="http://schemas.microsoft.com/office/drawing/2014/main" xmlns="" id="{E4A2B3EE-E29A-4469-97F6-EE77A1324147}"/>
              </a:ext>
            </a:extLst>
          </p:cNvPr>
          <p:cNvSpPr txBox="1">
            <a:spLocks/>
          </p:cNvSpPr>
          <p:nvPr/>
        </p:nvSpPr>
        <p:spPr bwMode="auto">
          <a:xfrm>
            <a:off x="377552" y="780951"/>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2000" dirty="0">
                <a:latin typeface="+mn-lt"/>
                <a:cs typeface="Calibri" panose="020F0502020204030204" pitchFamily="34" charset="0"/>
              </a:rPr>
              <a:t>Antecedentes</a:t>
            </a:r>
            <a:endParaRPr lang="es-MX" sz="2000" dirty="0">
              <a:latin typeface="+mn-lt"/>
              <a:cs typeface="Calibri" panose="020F0502020204030204" pitchFamily="34" charset="0"/>
            </a:endParaRPr>
          </a:p>
        </p:txBody>
      </p:sp>
    </p:spTree>
    <p:extLst>
      <p:ext uri="{BB962C8B-B14F-4D97-AF65-F5344CB8AC3E}">
        <p14:creationId xmlns:p14="http://schemas.microsoft.com/office/powerpoint/2010/main" val="1936296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3</a:t>
            </a:fld>
            <a:endParaRPr lang="es-ES" altLang="es-MX" dirty="0">
              <a:latin typeface="Century Gothic" panose="020B0502020202020204" pitchFamily="34" charset="0"/>
            </a:endParaRPr>
          </a:p>
        </p:txBody>
      </p:sp>
      <p:sp>
        <p:nvSpPr>
          <p:cNvPr id="10" name="Título 3">
            <a:extLst>
              <a:ext uri="{FF2B5EF4-FFF2-40B4-BE49-F238E27FC236}">
                <a16:creationId xmlns:a16="http://schemas.microsoft.com/office/drawing/2014/main" xmlns="" id="{E4A2B3EE-E29A-4469-97F6-EE77A1324147}"/>
              </a:ext>
            </a:extLst>
          </p:cNvPr>
          <p:cNvSpPr txBox="1">
            <a:spLocks/>
          </p:cNvSpPr>
          <p:nvPr/>
        </p:nvSpPr>
        <p:spPr bwMode="auto">
          <a:xfrm>
            <a:off x="195318" y="26064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2400" dirty="0">
                <a:latin typeface="+mn-lt"/>
                <a:cs typeface="Calibri" panose="020F0502020204030204" pitchFamily="34" charset="0"/>
              </a:rPr>
              <a:t>¿Hoy cómo y dónde estamos?</a:t>
            </a:r>
            <a:endParaRPr lang="es-MX" sz="2400" dirty="0">
              <a:latin typeface="+mn-lt"/>
              <a:cs typeface="Calibri" panose="020F0502020204030204" pitchFamily="34" charset="0"/>
            </a:endParaRPr>
          </a:p>
        </p:txBody>
      </p:sp>
      <p:sp>
        <p:nvSpPr>
          <p:cNvPr id="16" name="CuadroTexto 15">
            <a:extLst>
              <a:ext uri="{FF2B5EF4-FFF2-40B4-BE49-F238E27FC236}">
                <a16:creationId xmlns:a16="http://schemas.microsoft.com/office/drawing/2014/main" xmlns="" id="{2FC2D1ED-A27F-4B2D-8C8E-C34F78CA1BCC}"/>
              </a:ext>
            </a:extLst>
          </p:cNvPr>
          <p:cNvSpPr txBox="1"/>
          <p:nvPr/>
        </p:nvSpPr>
        <p:spPr>
          <a:xfrm>
            <a:off x="318356" y="1129382"/>
            <a:ext cx="8574124" cy="4708981"/>
          </a:xfrm>
          <a:prstGeom prst="rect">
            <a:avLst/>
          </a:prstGeom>
          <a:noFill/>
        </p:spPr>
        <p:txBody>
          <a:bodyPr wrap="square" rtlCol="0">
            <a:spAutoFit/>
          </a:bodyPr>
          <a:lstStyle/>
          <a:p>
            <a:pPr algn="just"/>
            <a:r>
              <a:rPr lang="es-MX" b="1" dirty="0"/>
              <a:t>Situación del Gobierno Corporativo</a:t>
            </a:r>
          </a:p>
          <a:p>
            <a:pPr algn="just"/>
            <a:endParaRPr lang="es-MX" sz="800" dirty="0"/>
          </a:p>
          <a:p>
            <a:pPr marL="285750" indent="-285750" algn="just">
              <a:buFont typeface="Arial" panose="020B0604020202020204" pitchFamily="34" charset="0"/>
              <a:buChar char="•"/>
            </a:pPr>
            <a:r>
              <a:rPr lang="es-MX" dirty="0"/>
              <a:t>Problemática del GTI:</a:t>
            </a:r>
          </a:p>
          <a:p>
            <a:pPr marL="742950" lvl="1" indent="-285750" algn="just">
              <a:buFont typeface="Wingdings" panose="05000000000000000000" pitchFamily="2" charset="2"/>
              <a:buChar char="ü"/>
            </a:pPr>
            <a:r>
              <a:rPr lang="es-MX" dirty="0"/>
              <a:t>Sólo participan 4 miembros internos de la SGPF, y</a:t>
            </a:r>
          </a:p>
          <a:p>
            <a:pPr marL="742950" lvl="1" indent="-285750" algn="just">
              <a:buFont typeface="Wingdings" panose="05000000000000000000" pitchFamily="2" charset="2"/>
              <a:buChar char="ü"/>
            </a:pPr>
            <a:r>
              <a:rPr lang="es-MX" dirty="0"/>
              <a:t>No se tiene formalizada la asistencia de invitados ni tampoco la participación de miembros expertos (independientes).</a:t>
            </a:r>
          </a:p>
          <a:p>
            <a:pPr marL="742950" lvl="1" indent="-285750" algn="just">
              <a:buFont typeface="Wingdings" panose="05000000000000000000" pitchFamily="2" charset="2"/>
              <a:buChar char="ü"/>
            </a:pPr>
            <a:endParaRPr lang="es-MX" sz="800" dirty="0"/>
          </a:p>
          <a:p>
            <a:pPr marL="285750" indent="-285750" algn="just">
              <a:buFont typeface="Arial" panose="020B0604020202020204" pitchFamily="34" charset="0"/>
              <a:buChar char="•"/>
            </a:pPr>
            <a:r>
              <a:rPr lang="es-MX" dirty="0"/>
              <a:t>No se tiene formalizada la toma de decisiones colegiadas que se realiza con la actual administración.</a:t>
            </a:r>
          </a:p>
          <a:p>
            <a:pPr marL="285750" indent="-285750" algn="just">
              <a:buFont typeface="Arial" panose="020B0604020202020204" pitchFamily="34" charset="0"/>
              <a:buChar char="•"/>
            </a:pPr>
            <a:endParaRPr lang="es-MX" sz="800" dirty="0"/>
          </a:p>
          <a:p>
            <a:pPr marL="285750" indent="-285750" algn="just">
              <a:buFont typeface="Arial" panose="020B0604020202020204" pitchFamily="34" charset="0"/>
              <a:buChar char="•"/>
            </a:pPr>
            <a:r>
              <a:rPr lang="es-MX" dirty="0"/>
              <a:t>El Marco de Gestión del FANVIT de 2014, considera al área de riesgos financieros dentro de la Gerencia Sr. de Coordinación de Inversiones (GSCI), lo cual genera conflicto de interés y duplicidad de funciones con la Coordinación General de Riesgos.</a:t>
            </a:r>
          </a:p>
          <a:p>
            <a:pPr marL="285750" indent="-285750" algn="just">
              <a:buFont typeface="Arial" panose="020B0604020202020204" pitchFamily="34" charset="0"/>
              <a:buChar char="•"/>
            </a:pPr>
            <a:endParaRPr lang="es-MX" sz="800" dirty="0"/>
          </a:p>
          <a:p>
            <a:pPr marL="285750" indent="-285750" algn="just">
              <a:buFont typeface="Arial" panose="020B0604020202020204" pitchFamily="34" charset="0"/>
              <a:buChar char="•"/>
            </a:pPr>
            <a:r>
              <a:rPr lang="es-MX" dirty="0"/>
              <a:t>No tiene definido principios de actuación, como es el caso de código de ética y confidencialidad de la información.</a:t>
            </a:r>
          </a:p>
          <a:p>
            <a:pPr marL="285750" indent="-285750" algn="just">
              <a:buFont typeface="Arial" panose="020B0604020202020204" pitchFamily="34" charset="0"/>
              <a:buChar char="•"/>
            </a:pPr>
            <a:endParaRPr lang="es-MX" sz="800" dirty="0"/>
          </a:p>
          <a:p>
            <a:pPr marL="285750" indent="-285750" algn="just">
              <a:buFont typeface="Arial" panose="020B0604020202020204" pitchFamily="34" charset="0"/>
              <a:buChar char="•"/>
            </a:pPr>
            <a:r>
              <a:rPr lang="es-MX" dirty="0"/>
              <a:t>Las políticas de mejor ejecución y de traspaso de Tesorería al Fanvit autorizadas en marzo de 2017 por el Comité de Inversiones no forman parte del Marco de Gestión.</a:t>
            </a:r>
          </a:p>
        </p:txBody>
      </p:sp>
    </p:spTree>
    <p:extLst>
      <p:ext uri="{BB962C8B-B14F-4D97-AF65-F5344CB8AC3E}">
        <p14:creationId xmlns:p14="http://schemas.microsoft.com/office/powerpoint/2010/main" val="864469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4</a:t>
            </a:fld>
            <a:endParaRPr lang="es-ES" altLang="es-MX" dirty="0">
              <a:latin typeface="Century Gothic" panose="020B0502020202020204" pitchFamily="34" charset="0"/>
            </a:endParaRPr>
          </a:p>
        </p:txBody>
      </p:sp>
      <p:sp>
        <p:nvSpPr>
          <p:cNvPr id="10" name="Título 3">
            <a:extLst>
              <a:ext uri="{FF2B5EF4-FFF2-40B4-BE49-F238E27FC236}">
                <a16:creationId xmlns:a16="http://schemas.microsoft.com/office/drawing/2014/main" xmlns="" id="{E4A2B3EE-E29A-4469-97F6-EE77A1324147}"/>
              </a:ext>
            </a:extLst>
          </p:cNvPr>
          <p:cNvSpPr txBox="1">
            <a:spLocks/>
          </p:cNvSpPr>
          <p:nvPr/>
        </p:nvSpPr>
        <p:spPr bwMode="auto">
          <a:xfrm>
            <a:off x="195318" y="26064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2400" dirty="0">
                <a:latin typeface="+mn-lt"/>
                <a:cs typeface="Calibri" panose="020F0502020204030204" pitchFamily="34" charset="0"/>
              </a:rPr>
              <a:t>Exposición de motivos</a:t>
            </a:r>
            <a:endParaRPr lang="es-MX" sz="2400" dirty="0">
              <a:latin typeface="+mn-lt"/>
              <a:cs typeface="Calibri" panose="020F0502020204030204" pitchFamily="34" charset="0"/>
            </a:endParaRPr>
          </a:p>
        </p:txBody>
      </p:sp>
      <p:sp>
        <p:nvSpPr>
          <p:cNvPr id="16" name="CuadroTexto 15">
            <a:extLst>
              <a:ext uri="{FF2B5EF4-FFF2-40B4-BE49-F238E27FC236}">
                <a16:creationId xmlns:a16="http://schemas.microsoft.com/office/drawing/2014/main" xmlns="" id="{2FC2D1ED-A27F-4B2D-8C8E-C34F78CA1BCC}"/>
              </a:ext>
            </a:extLst>
          </p:cNvPr>
          <p:cNvSpPr txBox="1"/>
          <p:nvPr/>
        </p:nvSpPr>
        <p:spPr>
          <a:xfrm>
            <a:off x="318356" y="1628800"/>
            <a:ext cx="8574124" cy="3970318"/>
          </a:xfrm>
          <a:prstGeom prst="rect">
            <a:avLst/>
          </a:prstGeom>
          <a:noFill/>
        </p:spPr>
        <p:txBody>
          <a:bodyPr wrap="square" rtlCol="0">
            <a:spAutoFit/>
          </a:bodyPr>
          <a:lstStyle/>
          <a:p>
            <a:pPr marL="285750" indent="-285750" algn="just">
              <a:buFont typeface="Arial" panose="020B0604020202020204" pitchFamily="34" charset="0"/>
              <a:buChar char="•"/>
            </a:pPr>
            <a:r>
              <a:rPr lang="es-MX" dirty="0"/>
              <a:t>Con la finalidad de atender las observaciones de la CNBV </a:t>
            </a:r>
            <a:r>
              <a:rPr lang="es-MX" dirty="0" smtClean="0"/>
              <a:t>se </a:t>
            </a:r>
            <a:r>
              <a:rPr lang="es-MX" dirty="0"/>
              <a:t>concluyó la necesidad de fortalecer al GTI en el MG. El análisis dio como resultado que esto se lograría al incorporar miembros expertos (independientes) que podrían ser invitados por la administración y los sectores con voz y voto*.   </a:t>
            </a:r>
          </a:p>
          <a:p>
            <a:pPr marL="285750" indent="-285750" algn="just">
              <a:buFont typeface="Arial" panose="020B0604020202020204" pitchFamily="34" charset="0"/>
              <a:buChar char="•"/>
            </a:pPr>
            <a:endParaRPr lang="es-MX" dirty="0"/>
          </a:p>
          <a:p>
            <a:pPr marL="285750" indent="-285750" algn="just">
              <a:buFont typeface="Arial" panose="020B0604020202020204" pitchFamily="34" charset="0"/>
              <a:buChar char="•"/>
            </a:pPr>
            <a:r>
              <a:rPr lang="es-MX" dirty="0"/>
              <a:t>De llevarse a cabo, se estaría optimizando lo siguiente:</a:t>
            </a:r>
          </a:p>
          <a:p>
            <a:pPr marL="285750" indent="-285750" algn="just">
              <a:buFont typeface="Arial" panose="020B0604020202020204" pitchFamily="34" charset="0"/>
              <a:buChar char="•"/>
            </a:pPr>
            <a:endParaRPr lang="es-MX" dirty="0"/>
          </a:p>
          <a:p>
            <a:pPr marL="800100" lvl="1" indent="-342900">
              <a:buFont typeface="Wingdings" panose="05000000000000000000" pitchFamily="2" charset="2"/>
              <a:buChar char="ü"/>
            </a:pPr>
            <a:r>
              <a:rPr lang="es-MX" dirty="0"/>
              <a:t>Formalización y adopción de principios de mejores prácticas internacionales en materia de inversiones;</a:t>
            </a:r>
          </a:p>
          <a:p>
            <a:pPr marL="342900" indent="-342900">
              <a:buFont typeface="Wingdings" panose="05000000000000000000" pitchFamily="2" charset="2"/>
              <a:buChar char="ü"/>
            </a:pPr>
            <a:endParaRPr lang="es-MX" dirty="0"/>
          </a:p>
          <a:p>
            <a:pPr marL="800100" lvl="1" indent="-342900">
              <a:buFont typeface="Wingdings" panose="05000000000000000000" pitchFamily="2" charset="2"/>
              <a:buChar char="ü"/>
            </a:pPr>
            <a:r>
              <a:rPr lang="es-MX" dirty="0"/>
              <a:t>Mejorar el complejo proceso de toma de decisiones en las asignación de  inversiones, y</a:t>
            </a:r>
          </a:p>
          <a:p>
            <a:pPr marL="342900" indent="-342900">
              <a:buFont typeface="Wingdings" panose="05000000000000000000" pitchFamily="2" charset="2"/>
              <a:buChar char="ü"/>
            </a:pPr>
            <a:endParaRPr lang="es-MX" dirty="0"/>
          </a:p>
          <a:p>
            <a:pPr marL="800100" lvl="1" indent="-342900">
              <a:buFont typeface="Wingdings" panose="05000000000000000000" pitchFamily="2" charset="2"/>
              <a:buChar char="ü"/>
            </a:pPr>
            <a:r>
              <a:rPr lang="es-MX" dirty="0"/>
              <a:t>Robustecer el gobierno institucional con decisiones colegiadas e impersonales.</a:t>
            </a:r>
          </a:p>
        </p:txBody>
      </p:sp>
      <p:sp>
        <p:nvSpPr>
          <p:cNvPr id="5" name="Título 3">
            <a:extLst>
              <a:ext uri="{FF2B5EF4-FFF2-40B4-BE49-F238E27FC236}">
                <a16:creationId xmlns:a16="http://schemas.microsoft.com/office/drawing/2014/main" xmlns="" id="{E4A2B3EE-E29A-4469-97F6-EE77A1324147}"/>
              </a:ext>
            </a:extLst>
          </p:cNvPr>
          <p:cNvSpPr txBox="1">
            <a:spLocks/>
          </p:cNvSpPr>
          <p:nvPr/>
        </p:nvSpPr>
        <p:spPr bwMode="auto">
          <a:xfrm>
            <a:off x="377552" y="908720"/>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2000" dirty="0">
                <a:latin typeface="+mn-lt"/>
                <a:cs typeface="Calibri" panose="020F0502020204030204" pitchFamily="34" charset="0"/>
              </a:rPr>
              <a:t>Propuesta</a:t>
            </a:r>
            <a:endParaRPr lang="es-MX" sz="2000" dirty="0">
              <a:latin typeface="+mn-lt"/>
              <a:cs typeface="Calibri" panose="020F0502020204030204" pitchFamily="34" charset="0"/>
            </a:endParaRPr>
          </a:p>
        </p:txBody>
      </p:sp>
      <p:sp>
        <p:nvSpPr>
          <p:cNvPr id="3" name="2 CuadroTexto"/>
          <p:cNvSpPr txBox="1"/>
          <p:nvPr/>
        </p:nvSpPr>
        <p:spPr>
          <a:xfrm>
            <a:off x="377552" y="6237312"/>
            <a:ext cx="8010872" cy="461665"/>
          </a:xfrm>
          <a:prstGeom prst="rect">
            <a:avLst/>
          </a:prstGeom>
          <a:noFill/>
        </p:spPr>
        <p:txBody>
          <a:bodyPr wrap="square" rtlCol="0">
            <a:spAutoFit/>
          </a:bodyPr>
          <a:lstStyle/>
          <a:p>
            <a:r>
              <a:rPr lang="es-MX" sz="1200" dirty="0"/>
              <a:t>*  Para la elaboración de la propuesta de modificación se contrató a la firma Deloitte para aplicar las mejoras prácticas .</a:t>
            </a:r>
          </a:p>
          <a:p>
            <a:endParaRPr lang="es-MX" sz="1200" dirty="0"/>
          </a:p>
        </p:txBody>
      </p:sp>
    </p:spTree>
    <p:extLst>
      <p:ext uri="{BB962C8B-B14F-4D97-AF65-F5344CB8AC3E}">
        <p14:creationId xmlns:p14="http://schemas.microsoft.com/office/powerpoint/2010/main" val="376473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a:xfrm>
            <a:off x="6338306" y="6304235"/>
            <a:ext cx="2133600" cy="365125"/>
          </a:xfrm>
        </p:spPr>
        <p:txBody>
          <a:bodyPr/>
          <a:lstStyle/>
          <a:p>
            <a:fld id="{05E83AA4-A00D-4AA0-8FE8-B93C9F3EC141}" type="slidenum">
              <a:rPr lang="es-ES" altLang="es-MX" smtClean="0">
                <a:latin typeface="Century Gothic" panose="020B0502020202020204" pitchFamily="34" charset="0"/>
              </a:rPr>
              <a:pPr/>
              <a:t>5</a:t>
            </a:fld>
            <a:endParaRPr lang="es-ES" altLang="es-MX" dirty="0">
              <a:latin typeface="Century Gothic" panose="020B0502020202020204" pitchFamily="34" charset="0"/>
            </a:endParaRPr>
          </a:p>
        </p:txBody>
      </p:sp>
      <p:sp>
        <p:nvSpPr>
          <p:cNvPr id="10" name="Título 3">
            <a:extLst>
              <a:ext uri="{FF2B5EF4-FFF2-40B4-BE49-F238E27FC236}">
                <a16:creationId xmlns:a16="http://schemas.microsoft.com/office/drawing/2014/main" xmlns="" id="{E4A2B3EE-E29A-4469-97F6-EE77A1324147}"/>
              </a:ext>
            </a:extLst>
          </p:cNvPr>
          <p:cNvSpPr txBox="1">
            <a:spLocks/>
          </p:cNvSpPr>
          <p:nvPr/>
        </p:nvSpPr>
        <p:spPr bwMode="auto">
          <a:xfrm>
            <a:off x="195318" y="420911"/>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2400" dirty="0">
                <a:latin typeface="+mn-lt"/>
              </a:rPr>
              <a:t>Flujograma de la propuesta para la toma de decisiones colegiadas</a:t>
            </a:r>
            <a:endParaRPr lang="es-MX" sz="2400" dirty="0">
              <a:latin typeface="+mn-lt"/>
            </a:endParaRPr>
          </a:p>
        </p:txBody>
      </p:sp>
      <p:grpSp>
        <p:nvGrpSpPr>
          <p:cNvPr id="5" name="Grupo 4"/>
          <p:cNvGrpSpPr/>
          <p:nvPr/>
        </p:nvGrpSpPr>
        <p:grpSpPr>
          <a:xfrm>
            <a:off x="268453" y="1772816"/>
            <a:ext cx="8408003" cy="4658454"/>
            <a:chOff x="51302" y="1772816"/>
            <a:chExt cx="8408003" cy="4658454"/>
          </a:xfrm>
        </p:grpSpPr>
        <p:sp>
          <p:nvSpPr>
            <p:cNvPr id="8" name="CuadroTexto 7"/>
            <p:cNvSpPr txBox="1"/>
            <p:nvPr/>
          </p:nvSpPr>
          <p:spPr>
            <a:xfrm>
              <a:off x="4783963" y="1772816"/>
              <a:ext cx="3027270" cy="1200329"/>
            </a:xfrm>
            <a:prstGeom prst="rect">
              <a:avLst/>
            </a:prstGeom>
            <a:noFill/>
          </p:spPr>
          <p:txBody>
            <a:bodyPr wrap="square" rtlCol="0">
              <a:spAutoFit/>
            </a:bodyPr>
            <a:lstStyle/>
            <a:p>
              <a:pPr algn="ctr"/>
              <a:r>
                <a:rPr lang="es-MX" dirty="0"/>
                <a:t>Análisis y estrategia</a:t>
              </a:r>
            </a:p>
            <a:p>
              <a:pPr algn="ctr"/>
              <a:r>
                <a:rPr lang="es-MX" dirty="0"/>
                <a:t>Riesgo – Rendimiento</a:t>
              </a:r>
            </a:p>
            <a:p>
              <a:pPr algn="ctr"/>
              <a:r>
                <a:rPr lang="es-MX" dirty="0">
                  <a:latin typeface="Bradley Hand ITC" panose="03070402050302030203" pitchFamily="66" charset="0"/>
                </a:rPr>
                <a:t>Plantea el Apetito de Riesgo Máximo </a:t>
              </a:r>
            </a:p>
          </p:txBody>
        </p:sp>
        <p:sp>
          <p:nvSpPr>
            <p:cNvPr id="4" name="Flecha derecha 3"/>
            <p:cNvSpPr/>
            <p:nvPr/>
          </p:nvSpPr>
          <p:spPr>
            <a:xfrm>
              <a:off x="3707904" y="2276872"/>
              <a:ext cx="564686" cy="2769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1" name="CuadroTexto 10"/>
            <p:cNvSpPr txBox="1"/>
            <p:nvPr/>
          </p:nvSpPr>
          <p:spPr>
            <a:xfrm>
              <a:off x="51302" y="1854844"/>
              <a:ext cx="3656602" cy="830997"/>
            </a:xfrm>
            <a:prstGeom prst="rect">
              <a:avLst/>
            </a:prstGeom>
            <a:noFill/>
          </p:spPr>
          <p:txBody>
            <a:bodyPr wrap="square" rtlCol="0">
              <a:spAutoFit/>
            </a:bodyPr>
            <a:lstStyle/>
            <a:p>
              <a:pPr algn="ctr"/>
              <a:r>
                <a:rPr lang="es-MX" sz="1600" dirty="0"/>
                <a:t>Régimen de Inversión activos financieros </a:t>
              </a:r>
            </a:p>
            <a:p>
              <a:pPr algn="ctr"/>
              <a:r>
                <a:rPr lang="es-MX" sz="1600" dirty="0"/>
                <a:t>¿Se puede comprar?</a:t>
              </a:r>
            </a:p>
            <a:p>
              <a:pPr algn="ctr"/>
              <a:r>
                <a:rPr lang="es-MX" sz="1600" dirty="0"/>
                <a:t>¿Cuánto se puede comprar?</a:t>
              </a:r>
            </a:p>
          </p:txBody>
        </p:sp>
        <p:sp>
          <p:nvSpPr>
            <p:cNvPr id="9" name="CuadroTexto 8"/>
            <p:cNvSpPr txBox="1"/>
            <p:nvPr/>
          </p:nvSpPr>
          <p:spPr>
            <a:xfrm>
              <a:off x="539552" y="2647945"/>
              <a:ext cx="2972930" cy="338554"/>
            </a:xfrm>
            <a:prstGeom prst="rect">
              <a:avLst/>
            </a:prstGeom>
            <a:solidFill>
              <a:srgbClr val="FF0000"/>
            </a:solidFill>
          </p:spPr>
          <p:txBody>
            <a:bodyPr wrap="none" rtlCol="0">
              <a:spAutoFit/>
            </a:bodyPr>
            <a:lstStyle/>
            <a:p>
              <a:r>
                <a:rPr lang="es-MX" sz="1600" b="1" dirty="0">
                  <a:solidFill>
                    <a:schemeClr val="bg1"/>
                  </a:solidFill>
                </a:rPr>
                <a:t>Coordinación General de Riesgos</a:t>
              </a:r>
            </a:p>
          </p:txBody>
        </p:sp>
        <p:sp>
          <p:nvSpPr>
            <p:cNvPr id="12" name="CuadroTexto 11"/>
            <p:cNvSpPr txBox="1"/>
            <p:nvPr/>
          </p:nvSpPr>
          <p:spPr>
            <a:xfrm>
              <a:off x="918537" y="3068960"/>
              <a:ext cx="1925271" cy="369332"/>
            </a:xfrm>
            <a:prstGeom prst="rect">
              <a:avLst/>
            </a:prstGeom>
            <a:noFill/>
          </p:spPr>
          <p:txBody>
            <a:bodyPr wrap="none" rtlCol="0">
              <a:spAutoFit/>
            </a:bodyPr>
            <a:lstStyle/>
            <a:p>
              <a:r>
                <a:rPr lang="es-MX" b="1" dirty="0"/>
                <a:t>Comité de Riesgos</a:t>
              </a:r>
            </a:p>
          </p:txBody>
        </p:sp>
        <p:sp>
          <p:nvSpPr>
            <p:cNvPr id="13" name="CuadroTexto 12"/>
            <p:cNvSpPr txBox="1"/>
            <p:nvPr/>
          </p:nvSpPr>
          <p:spPr>
            <a:xfrm>
              <a:off x="4279418" y="2647945"/>
              <a:ext cx="3907160" cy="338554"/>
            </a:xfrm>
            <a:prstGeom prst="rect">
              <a:avLst/>
            </a:prstGeom>
            <a:solidFill>
              <a:srgbClr val="FF0000"/>
            </a:solidFill>
          </p:spPr>
          <p:txBody>
            <a:bodyPr wrap="none" rtlCol="0">
              <a:spAutoFit/>
            </a:bodyPr>
            <a:lstStyle/>
            <a:p>
              <a:pPr algn="ctr"/>
              <a:r>
                <a:rPr lang="es-MX" sz="1600" b="1" dirty="0">
                  <a:solidFill>
                    <a:schemeClr val="bg1"/>
                  </a:solidFill>
                </a:rPr>
                <a:t>Gerencia Sr. de Coordinación de Inversiones</a:t>
              </a:r>
            </a:p>
          </p:txBody>
        </p:sp>
        <p:sp>
          <p:nvSpPr>
            <p:cNvPr id="14" name="CuadroTexto 13"/>
            <p:cNvSpPr txBox="1"/>
            <p:nvPr/>
          </p:nvSpPr>
          <p:spPr>
            <a:xfrm>
              <a:off x="5051527" y="3398328"/>
              <a:ext cx="2326342" cy="369332"/>
            </a:xfrm>
            <a:prstGeom prst="rect">
              <a:avLst/>
            </a:prstGeom>
            <a:noFill/>
          </p:spPr>
          <p:txBody>
            <a:bodyPr wrap="none" rtlCol="0">
              <a:spAutoFit/>
            </a:bodyPr>
            <a:lstStyle/>
            <a:p>
              <a:pPr algn="ctr"/>
              <a:r>
                <a:rPr lang="es-MX" dirty="0"/>
                <a:t>Propuesta de inversión</a:t>
              </a:r>
            </a:p>
          </p:txBody>
        </p:sp>
        <p:sp>
          <p:nvSpPr>
            <p:cNvPr id="15" name="CuadroTexto 14"/>
            <p:cNvSpPr txBox="1"/>
            <p:nvPr/>
          </p:nvSpPr>
          <p:spPr>
            <a:xfrm>
              <a:off x="4013344" y="4179489"/>
              <a:ext cx="4445961" cy="923330"/>
            </a:xfrm>
            <a:prstGeom prst="rect">
              <a:avLst/>
            </a:prstGeom>
            <a:noFill/>
          </p:spPr>
          <p:txBody>
            <a:bodyPr wrap="none" rtlCol="0">
              <a:spAutoFit/>
            </a:bodyPr>
            <a:lstStyle/>
            <a:p>
              <a:pPr algn="ctr"/>
              <a:r>
                <a:rPr lang="es-MX" b="1" dirty="0"/>
                <a:t>Grupo de Trabajo de Inversiones</a:t>
              </a:r>
            </a:p>
            <a:p>
              <a:pPr algn="ctr"/>
              <a:r>
                <a:rPr lang="es-MX" i="1" dirty="0"/>
                <a:t>(propuesta colegiada con miembros expertos)</a:t>
              </a:r>
            </a:p>
            <a:p>
              <a:pPr algn="ctr"/>
              <a:r>
                <a:rPr lang="es-MX" i="1" dirty="0"/>
                <a:t>Analiza y pone a votación</a:t>
              </a:r>
            </a:p>
          </p:txBody>
        </p:sp>
        <p:sp>
          <p:nvSpPr>
            <p:cNvPr id="16" name="CuadroTexto 15"/>
            <p:cNvSpPr txBox="1"/>
            <p:nvPr/>
          </p:nvSpPr>
          <p:spPr>
            <a:xfrm>
              <a:off x="4617084" y="5507940"/>
              <a:ext cx="3227167" cy="923330"/>
            </a:xfrm>
            <a:prstGeom prst="rect">
              <a:avLst/>
            </a:prstGeom>
            <a:noFill/>
          </p:spPr>
          <p:txBody>
            <a:bodyPr wrap="none" rtlCol="0">
              <a:spAutoFit/>
            </a:bodyPr>
            <a:lstStyle/>
            <a:p>
              <a:pPr algn="ctr"/>
              <a:r>
                <a:rPr lang="es-MX" b="1" dirty="0"/>
                <a:t>Comité de Inversiones</a:t>
              </a:r>
            </a:p>
            <a:p>
              <a:pPr algn="ctr"/>
              <a:r>
                <a:rPr lang="es-MX" dirty="0">
                  <a:latin typeface="Bradley Hand ITC" panose="03070402050302030203" pitchFamily="66" charset="0"/>
                </a:rPr>
                <a:t>Define apetito de riesgo máximo</a:t>
              </a:r>
            </a:p>
            <a:p>
              <a:pPr algn="ctr"/>
              <a:r>
                <a:rPr lang="es-MX" dirty="0">
                  <a:latin typeface="Bradley Hand ITC" panose="03070402050302030203" pitchFamily="66" charset="0"/>
                </a:rPr>
                <a:t>Aprueba estrategia de inversión</a:t>
              </a:r>
            </a:p>
          </p:txBody>
        </p:sp>
        <p:sp>
          <p:nvSpPr>
            <p:cNvPr id="17" name="Flecha abajo 16"/>
            <p:cNvSpPr/>
            <p:nvPr/>
          </p:nvSpPr>
          <p:spPr>
            <a:xfrm>
              <a:off x="6128712" y="3027361"/>
              <a:ext cx="254242" cy="39007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8" name="Flecha abajo 17"/>
            <p:cNvSpPr/>
            <p:nvPr/>
          </p:nvSpPr>
          <p:spPr>
            <a:xfrm>
              <a:off x="6112106" y="3807356"/>
              <a:ext cx="254242" cy="39007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19" name="Flecha abajo 18"/>
            <p:cNvSpPr/>
            <p:nvPr/>
          </p:nvSpPr>
          <p:spPr>
            <a:xfrm>
              <a:off x="6111730" y="5074340"/>
              <a:ext cx="254242" cy="39007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3418561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6</a:t>
            </a:fld>
            <a:endParaRPr lang="es-ES" altLang="es-MX" dirty="0">
              <a:latin typeface="Century Gothic" panose="020B0502020202020204" pitchFamily="34" charset="0"/>
            </a:endParaRPr>
          </a:p>
        </p:txBody>
      </p:sp>
      <p:sp>
        <p:nvSpPr>
          <p:cNvPr id="10" name="Título 3">
            <a:extLst>
              <a:ext uri="{FF2B5EF4-FFF2-40B4-BE49-F238E27FC236}">
                <a16:creationId xmlns:a16="http://schemas.microsoft.com/office/drawing/2014/main" xmlns="" id="{E4A2B3EE-E29A-4469-97F6-EE77A1324147}"/>
              </a:ext>
            </a:extLst>
          </p:cNvPr>
          <p:cNvSpPr txBox="1">
            <a:spLocks/>
          </p:cNvSpPr>
          <p:nvPr/>
        </p:nvSpPr>
        <p:spPr bwMode="auto">
          <a:xfrm>
            <a:off x="195318" y="276895"/>
            <a:ext cx="7473026"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2400" dirty="0">
                <a:latin typeface="+mn-lt"/>
              </a:rPr>
              <a:t>¿Cómo operaría la propuesta de Gobierno Institucional?</a:t>
            </a:r>
            <a:endParaRPr lang="es-MX" sz="2400" dirty="0">
              <a:latin typeface="+mn-lt"/>
            </a:endParaRPr>
          </a:p>
        </p:txBody>
      </p:sp>
      <p:sp>
        <p:nvSpPr>
          <p:cNvPr id="16" name="CuadroTexto 15">
            <a:extLst>
              <a:ext uri="{FF2B5EF4-FFF2-40B4-BE49-F238E27FC236}">
                <a16:creationId xmlns:a16="http://schemas.microsoft.com/office/drawing/2014/main" xmlns="" id="{2FC2D1ED-A27F-4B2D-8C8E-C34F78CA1BCC}"/>
              </a:ext>
            </a:extLst>
          </p:cNvPr>
          <p:cNvSpPr txBox="1"/>
          <p:nvPr/>
        </p:nvSpPr>
        <p:spPr>
          <a:xfrm>
            <a:off x="30324" y="908720"/>
            <a:ext cx="8574124" cy="6063198"/>
          </a:xfrm>
          <a:prstGeom prst="rect">
            <a:avLst/>
          </a:prstGeom>
          <a:noFill/>
        </p:spPr>
        <p:txBody>
          <a:bodyPr wrap="square" rtlCol="0">
            <a:spAutoFit/>
          </a:bodyPr>
          <a:lstStyle/>
          <a:p>
            <a:pPr marL="342000" algn="just"/>
            <a:endParaRPr lang="es-MX" sz="1700" b="1" dirty="0">
              <a:cs typeface="Calibri" panose="020F0502020204030204" pitchFamily="34" charset="0"/>
            </a:endParaRPr>
          </a:p>
          <a:p>
            <a:pPr marL="342000" lvl="0" algn="just"/>
            <a:r>
              <a:rPr lang="es-MX" sz="1700" dirty="0"/>
              <a:t>Aunque hoy el CI ya se apoya en el GTI, se introdujeron medidas para evitar posibles conflictos de interés y conformar un grupo de profesionales con la suficiente experiencia y conocimiento para orientar a la Administración sobre la mejor manera de gestionar los recursos. Con esta propuesta de cambio se considera que el conflicto de interés se evita y se promueven decisiones colegiadas y analíticas.</a:t>
            </a:r>
          </a:p>
          <a:p>
            <a:pPr marL="342000" lvl="0" algn="just"/>
            <a:endParaRPr lang="es-MX" sz="800" b="1" dirty="0"/>
          </a:p>
          <a:p>
            <a:pPr marL="342000" lvl="0" algn="just"/>
            <a:r>
              <a:rPr lang="es-MX" sz="1700" b="1" dirty="0"/>
              <a:t>Miembros con voz y voto:</a:t>
            </a:r>
            <a:endParaRPr lang="en-US" sz="1700" b="1" dirty="0"/>
          </a:p>
          <a:p>
            <a:pPr marL="900000" lvl="3" indent="-400050" algn="just">
              <a:buFont typeface="+mj-lt"/>
              <a:buAutoNum type="alphaLcPeriod"/>
            </a:pPr>
            <a:r>
              <a:rPr lang="es-ES" sz="1700" dirty="0"/>
              <a:t>Se designa al Subdirector General de Planeación y Finanzas o SGPF </a:t>
            </a:r>
            <a:r>
              <a:rPr lang="es-ES" sz="1700" b="1" dirty="0"/>
              <a:t>(1)</a:t>
            </a:r>
            <a:r>
              <a:rPr lang="es-ES" sz="1700" dirty="0"/>
              <a:t> como titular del GTI con designación obligatoria.</a:t>
            </a:r>
          </a:p>
          <a:p>
            <a:pPr marL="900000" lvl="3" indent="-400050" algn="just">
              <a:buFont typeface="+mj-lt"/>
              <a:buAutoNum type="alphaLcPeriod"/>
            </a:pPr>
            <a:r>
              <a:rPr lang="es-MX" sz="1700" dirty="0"/>
              <a:t>Al menos un miembro experto designado por cada uno de los sectores, sin que dicha designación sea obligatoria</a:t>
            </a:r>
            <a:r>
              <a:rPr lang="es-ES" sz="1700" dirty="0"/>
              <a:t> </a:t>
            </a:r>
            <a:r>
              <a:rPr lang="es-ES" sz="1700" b="1" dirty="0"/>
              <a:t>(3).</a:t>
            </a:r>
          </a:p>
          <a:p>
            <a:pPr marL="900000" lvl="3" indent="-400050" algn="just">
              <a:buFont typeface="+mj-lt"/>
              <a:buAutoNum type="alphaLcPeriod"/>
            </a:pPr>
            <a:r>
              <a:rPr lang="es-ES" sz="1700" dirty="0"/>
              <a:t>La administración considera hasta tres miembros expertos </a:t>
            </a:r>
            <a:r>
              <a:rPr lang="es-ES" sz="1700" b="1" dirty="0"/>
              <a:t>(3)</a:t>
            </a:r>
            <a:r>
              <a:rPr lang="es-ES" sz="1700" dirty="0"/>
              <a:t>. </a:t>
            </a:r>
          </a:p>
          <a:p>
            <a:pPr marL="900000" lvl="3" indent="-400050" algn="just">
              <a:buFont typeface="+mj-lt"/>
              <a:buAutoNum type="alphaLcPeriod"/>
            </a:pPr>
            <a:r>
              <a:rPr lang="es-ES" sz="1700" dirty="0"/>
              <a:t>Al menos a un Gerente Sr. que no pertenezca a la SGPF </a:t>
            </a:r>
            <a:r>
              <a:rPr lang="es-ES" sz="1700" b="1" dirty="0"/>
              <a:t>(1) </a:t>
            </a:r>
            <a:r>
              <a:rPr lang="es-ES" sz="1700" dirty="0"/>
              <a:t>y que cuente con experiencia en mercados financieros, </a:t>
            </a:r>
            <a:r>
              <a:rPr lang="es-MX" sz="1700" dirty="0"/>
              <a:t>sin que su designación sea obligatoria. Por esta ocasión se </a:t>
            </a:r>
            <a:r>
              <a:rPr lang="es-ES" sz="1700" dirty="0"/>
              <a:t>propondrá al Ge</a:t>
            </a:r>
            <a:r>
              <a:rPr lang="pt-BR" sz="1700" dirty="0"/>
              <a:t>rente Sr. de la Subdirección General de Crédito dada su amplia experiencia financiera.</a:t>
            </a:r>
            <a:endParaRPr lang="es-ES" sz="1700" dirty="0"/>
          </a:p>
          <a:p>
            <a:pPr marL="900000" lvl="3" indent="-400050" algn="just">
              <a:buFont typeface="+mj-lt"/>
              <a:buAutoNum type="alphaLcPeriod"/>
            </a:pPr>
            <a:r>
              <a:rPr lang="es-ES" sz="1700" dirty="0"/>
              <a:t>Gerente Sr. de Gestión de Balance </a:t>
            </a:r>
            <a:r>
              <a:rPr lang="es-ES" sz="1700" b="1" dirty="0"/>
              <a:t>(1)</a:t>
            </a:r>
            <a:r>
              <a:rPr lang="es-ES" sz="1700" dirty="0"/>
              <a:t>.</a:t>
            </a:r>
          </a:p>
          <a:p>
            <a:pPr marL="900000" lvl="3" indent="-400050" algn="just">
              <a:buFont typeface="+mj-lt"/>
              <a:buAutoNum type="alphaLcPeriod"/>
            </a:pPr>
            <a:r>
              <a:rPr lang="es-ES" sz="1700" dirty="0"/>
              <a:t>Gerente Sr. de Coordinación de Inversiones </a:t>
            </a:r>
            <a:r>
              <a:rPr lang="es-ES" sz="1700" b="1" dirty="0"/>
              <a:t>(1)</a:t>
            </a:r>
            <a:r>
              <a:rPr lang="es-ES" sz="1700" dirty="0"/>
              <a:t> </a:t>
            </a:r>
          </a:p>
          <a:p>
            <a:pPr marL="900000" lvl="3" indent="-400050" algn="just">
              <a:buFont typeface="+mj-lt"/>
              <a:buAutoNum type="alphaLcPeriod"/>
            </a:pPr>
            <a:r>
              <a:rPr lang="es-ES" sz="1700" dirty="0"/>
              <a:t>Contador General </a:t>
            </a:r>
            <a:r>
              <a:rPr lang="es-ES" sz="1700" b="1" dirty="0"/>
              <a:t>(1)</a:t>
            </a:r>
          </a:p>
          <a:p>
            <a:pPr marL="319950" lvl="2" algn="just"/>
            <a:r>
              <a:rPr lang="es-ES" sz="1700" dirty="0"/>
              <a:t>Lo anterior implica que el GTI ya cuente, entre seis y ocho integrantes, sin considerar a los sectores: cuatro funcionarios que pertenecen a la SGPF (a, e, f y g), al menos un miembro experto y hasta tres máximo (c) y  un Gerente Sr. que no forma parte de la SGPF (d).</a:t>
            </a:r>
            <a:endParaRPr lang="es-ES" dirty="0"/>
          </a:p>
        </p:txBody>
      </p:sp>
    </p:spTree>
    <p:extLst>
      <p:ext uri="{BB962C8B-B14F-4D97-AF65-F5344CB8AC3E}">
        <p14:creationId xmlns:p14="http://schemas.microsoft.com/office/powerpoint/2010/main" val="1707322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7</a:t>
            </a:fld>
            <a:endParaRPr lang="es-ES" altLang="es-MX" dirty="0">
              <a:latin typeface="Century Gothic" panose="020B0502020202020204" pitchFamily="34" charset="0"/>
            </a:endParaRPr>
          </a:p>
        </p:txBody>
      </p:sp>
      <p:sp>
        <p:nvSpPr>
          <p:cNvPr id="10" name="Título 3">
            <a:extLst>
              <a:ext uri="{FF2B5EF4-FFF2-40B4-BE49-F238E27FC236}">
                <a16:creationId xmlns:a16="http://schemas.microsoft.com/office/drawing/2014/main" xmlns="" id="{E4A2B3EE-E29A-4469-97F6-EE77A1324147}"/>
              </a:ext>
            </a:extLst>
          </p:cNvPr>
          <p:cNvSpPr txBox="1">
            <a:spLocks/>
          </p:cNvSpPr>
          <p:nvPr/>
        </p:nvSpPr>
        <p:spPr bwMode="auto">
          <a:xfrm>
            <a:off x="195318" y="276895"/>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2400" dirty="0">
                <a:latin typeface="+mn-lt"/>
              </a:rPr>
              <a:t>Gobierno Institucional</a:t>
            </a:r>
            <a:endParaRPr lang="es-MX" sz="2400" dirty="0">
              <a:latin typeface="+mn-lt"/>
            </a:endParaRPr>
          </a:p>
        </p:txBody>
      </p:sp>
      <p:sp>
        <p:nvSpPr>
          <p:cNvPr id="16" name="CuadroTexto 15">
            <a:extLst>
              <a:ext uri="{FF2B5EF4-FFF2-40B4-BE49-F238E27FC236}">
                <a16:creationId xmlns:a16="http://schemas.microsoft.com/office/drawing/2014/main" xmlns="" id="{2FC2D1ED-A27F-4B2D-8C8E-C34F78CA1BCC}"/>
              </a:ext>
            </a:extLst>
          </p:cNvPr>
          <p:cNvSpPr txBox="1"/>
          <p:nvPr/>
        </p:nvSpPr>
        <p:spPr>
          <a:xfrm>
            <a:off x="318356" y="1196752"/>
            <a:ext cx="8507288" cy="5001369"/>
          </a:xfrm>
          <a:prstGeom prst="rect">
            <a:avLst/>
          </a:prstGeom>
          <a:noFill/>
        </p:spPr>
        <p:txBody>
          <a:bodyPr wrap="square" rtlCol="0">
            <a:spAutoFit/>
          </a:bodyPr>
          <a:lstStyle/>
          <a:p>
            <a:pPr algn="just"/>
            <a:r>
              <a:rPr lang="es-MX" sz="1700" b="1" dirty="0">
                <a:cs typeface="Calibri" panose="020F0502020204030204" pitchFamily="34" charset="0"/>
              </a:rPr>
              <a:t>Miembros con voz y sin voto (Pueden designar suplentes)</a:t>
            </a:r>
          </a:p>
          <a:p>
            <a:pPr algn="just"/>
            <a:endParaRPr lang="es-MX" sz="1400" b="1" dirty="0">
              <a:cs typeface="Calibri" panose="020F0502020204030204" pitchFamily="34" charset="0"/>
            </a:endParaRPr>
          </a:p>
          <a:p>
            <a:pPr marL="400050" indent="-400050" algn="just">
              <a:buFont typeface="+mj-lt"/>
              <a:buAutoNum type="romanUcPeriod"/>
            </a:pPr>
            <a:r>
              <a:rPr lang="es-MX" sz="1700" dirty="0">
                <a:cs typeface="Calibri" panose="020F0502020204030204" pitchFamily="34" charset="0"/>
              </a:rPr>
              <a:t>Coordinación General de Riesgos.</a:t>
            </a:r>
          </a:p>
          <a:p>
            <a:pPr marL="400050" indent="-400050" algn="just">
              <a:buFont typeface="+mj-lt"/>
              <a:buAutoNum type="romanUcPeriod"/>
            </a:pPr>
            <a:r>
              <a:rPr lang="es-MX" sz="1700" dirty="0">
                <a:cs typeface="Calibri" panose="020F0502020204030204" pitchFamily="34" charset="0"/>
              </a:rPr>
              <a:t>Coordinación General Jurídica.</a:t>
            </a:r>
          </a:p>
          <a:p>
            <a:pPr marL="400050" indent="-400050" algn="just">
              <a:buFont typeface="+mj-lt"/>
              <a:buAutoNum type="romanUcPeriod"/>
            </a:pPr>
            <a:endParaRPr lang="es-MX" sz="1400" dirty="0">
              <a:cs typeface="Calibri" panose="020F0502020204030204" pitchFamily="34" charset="0"/>
            </a:endParaRPr>
          </a:p>
          <a:p>
            <a:pPr algn="just"/>
            <a:r>
              <a:rPr lang="es-MX" sz="1700" b="1" dirty="0">
                <a:cs typeface="Calibri" panose="020F0502020204030204" pitchFamily="34" charset="0"/>
              </a:rPr>
              <a:t>Invitados</a:t>
            </a:r>
          </a:p>
          <a:p>
            <a:pPr algn="just"/>
            <a:endParaRPr lang="es-MX" sz="1400" b="1" dirty="0">
              <a:cs typeface="Calibri" panose="020F0502020204030204" pitchFamily="34" charset="0"/>
            </a:endParaRPr>
          </a:p>
          <a:p>
            <a:pPr marL="400050" indent="-400050" algn="just">
              <a:buFont typeface="+mj-lt"/>
              <a:buAutoNum type="romanUcPeriod"/>
            </a:pPr>
            <a:r>
              <a:rPr lang="es-MX" sz="1700" dirty="0">
                <a:cs typeface="Calibri" panose="020F0502020204030204" pitchFamily="34" charset="0"/>
              </a:rPr>
              <a:t>Contralora General o quien designe asistir.</a:t>
            </a:r>
          </a:p>
          <a:p>
            <a:pPr marL="400050" indent="-400050" algn="just">
              <a:buFont typeface="+mj-lt"/>
              <a:buAutoNum type="romanUcPeriod"/>
            </a:pPr>
            <a:r>
              <a:rPr lang="es-MX" sz="1700" dirty="0">
                <a:cs typeface="Calibri" panose="020F0502020204030204" pitchFamily="34" charset="0"/>
              </a:rPr>
              <a:t>Gerente Sr. de Estudios Económicos.</a:t>
            </a:r>
          </a:p>
          <a:p>
            <a:pPr marL="400050" indent="-400050" algn="just">
              <a:buFont typeface="+mj-lt"/>
              <a:buAutoNum type="romanUcPeriod"/>
            </a:pPr>
            <a:r>
              <a:rPr lang="es-MX" sz="1700" dirty="0">
                <a:cs typeface="Calibri" panose="020F0502020204030204" pitchFamily="34" charset="0"/>
              </a:rPr>
              <a:t>Según corresponda y el tema específico se podrá invitar a otros.</a:t>
            </a:r>
          </a:p>
          <a:p>
            <a:pPr marL="400050" indent="-400050" algn="just">
              <a:buFont typeface="+mj-lt"/>
              <a:buAutoNum type="romanUcPeriod"/>
            </a:pPr>
            <a:endParaRPr lang="es-MX" sz="1400" dirty="0">
              <a:cs typeface="Calibri" panose="020F0502020204030204" pitchFamily="34" charset="0"/>
            </a:endParaRPr>
          </a:p>
          <a:p>
            <a:pPr algn="just"/>
            <a:r>
              <a:rPr lang="es-MX" sz="1700" b="1" dirty="0">
                <a:cs typeface="Calibri" panose="020F0502020204030204" pitchFamily="34" charset="0"/>
              </a:rPr>
              <a:t>Características</a:t>
            </a:r>
          </a:p>
          <a:p>
            <a:pPr algn="just"/>
            <a:endParaRPr lang="es-MX" sz="1400" b="1" dirty="0">
              <a:cs typeface="Calibri" panose="020F0502020204030204" pitchFamily="34" charset="0"/>
            </a:endParaRPr>
          </a:p>
          <a:p>
            <a:pPr marL="285750" lvl="2" indent="-285750" algn="just">
              <a:buFont typeface="Arial" panose="020B0604020202020204" pitchFamily="34" charset="0"/>
              <a:buChar char="•"/>
            </a:pPr>
            <a:r>
              <a:rPr lang="es-MX" sz="1700" dirty="0"/>
              <a:t>Independiente a que el número de asistentes con voz y voto sea par o impar no existe voto de calidad, lo que implica que en caso de empate no procede la propuesta.</a:t>
            </a:r>
          </a:p>
          <a:p>
            <a:pPr marL="285750" lvl="2" indent="-285750" algn="just">
              <a:buFont typeface="Arial" panose="020B0604020202020204" pitchFamily="34" charset="0"/>
              <a:buChar char="•"/>
            </a:pPr>
            <a:r>
              <a:rPr lang="es-MX" sz="1700" dirty="0"/>
              <a:t>Se requiere el voto a favor de al menos dos miembros expertos.  </a:t>
            </a:r>
          </a:p>
          <a:p>
            <a:pPr marL="285750" lvl="2" indent="-285750" algn="just">
              <a:buFont typeface="Arial" panose="020B0604020202020204" pitchFamily="34" charset="0"/>
              <a:buChar char="•"/>
            </a:pPr>
            <a:endParaRPr lang="es-MX" sz="1400" dirty="0"/>
          </a:p>
          <a:p>
            <a:pPr marL="0" lvl="2" algn="just"/>
            <a:r>
              <a:rPr lang="es-MX" sz="1700" b="1" dirty="0"/>
              <a:t>Secretario</a:t>
            </a:r>
          </a:p>
          <a:p>
            <a:pPr marL="0" lvl="2" algn="just"/>
            <a:endParaRPr lang="es-MX" sz="1400" b="1" dirty="0"/>
          </a:p>
          <a:p>
            <a:pPr marL="285750" indent="-285750" algn="just">
              <a:buFont typeface="Arial" panose="020B0604020202020204" pitchFamily="34" charset="0"/>
              <a:buChar char="•"/>
            </a:pPr>
            <a:r>
              <a:rPr lang="es-MX" sz="1700" dirty="0">
                <a:cs typeface="Calibri" panose="020F0502020204030204" pitchFamily="34" charset="0"/>
              </a:rPr>
              <a:t>El Gerente Sr. Jurídico Financiero hará las funciones de secretario del GTI.</a:t>
            </a:r>
          </a:p>
        </p:txBody>
      </p:sp>
    </p:spTree>
    <p:extLst>
      <p:ext uri="{BB962C8B-B14F-4D97-AF65-F5344CB8AC3E}">
        <p14:creationId xmlns:p14="http://schemas.microsoft.com/office/powerpoint/2010/main" val="3363273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8</a:t>
            </a:fld>
            <a:endParaRPr lang="es-ES" altLang="es-MX" dirty="0">
              <a:latin typeface="Century Gothic" panose="020B0502020202020204" pitchFamily="34" charset="0"/>
            </a:endParaRPr>
          </a:p>
        </p:txBody>
      </p:sp>
      <p:sp>
        <p:nvSpPr>
          <p:cNvPr id="5" name="Título 3">
            <a:extLst>
              <a:ext uri="{FF2B5EF4-FFF2-40B4-BE49-F238E27FC236}">
                <a16:creationId xmlns:a16="http://schemas.microsoft.com/office/drawing/2014/main" xmlns="" id="{E4A2B3EE-E29A-4469-97F6-EE77A1324147}"/>
              </a:ext>
            </a:extLst>
          </p:cNvPr>
          <p:cNvSpPr txBox="1">
            <a:spLocks/>
          </p:cNvSpPr>
          <p:nvPr/>
        </p:nvSpPr>
        <p:spPr bwMode="auto">
          <a:xfrm>
            <a:off x="195318" y="276895"/>
            <a:ext cx="7401018"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2400" dirty="0">
                <a:latin typeface="+mn-lt"/>
              </a:rPr>
              <a:t>Propuestas de modificación al Marco de Gestión (1/2)</a:t>
            </a:r>
            <a:endParaRPr lang="es-MX" sz="2400" dirty="0">
              <a:latin typeface="+mn-lt"/>
            </a:endParaRPr>
          </a:p>
        </p:txBody>
      </p:sp>
      <p:pic>
        <p:nvPicPr>
          <p:cNvPr id="6" name="Imagen 5"/>
          <p:cNvPicPr>
            <a:picLocks noChangeAspect="1"/>
          </p:cNvPicPr>
          <p:nvPr/>
        </p:nvPicPr>
        <p:blipFill>
          <a:blip r:embed="rId2"/>
          <a:stretch>
            <a:fillRect/>
          </a:stretch>
        </p:blipFill>
        <p:spPr>
          <a:xfrm>
            <a:off x="395536" y="1465218"/>
            <a:ext cx="8424936" cy="4916110"/>
          </a:xfrm>
          <a:prstGeom prst="rect">
            <a:avLst/>
          </a:prstGeom>
        </p:spPr>
      </p:pic>
    </p:spTree>
    <p:extLst>
      <p:ext uri="{BB962C8B-B14F-4D97-AF65-F5344CB8AC3E}">
        <p14:creationId xmlns:p14="http://schemas.microsoft.com/office/powerpoint/2010/main" val="10969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9</a:t>
            </a:fld>
            <a:endParaRPr lang="es-ES" altLang="es-MX" dirty="0">
              <a:latin typeface="Century Gothic" panose="020B0502020202020204" pitchFamily="34" charset="0"/>
            </a:endParaRPr>
          </a:p>
        </p:txBody>
      </p:sp>
      <p:sp>
        <p:nvSpPr>
          <p:cNvPr id="6" name="Título 3">
            <a:extLst>
              <a:ext uri="{FF2B5EF4-FFF2-40B4-BE49-F238E27FC236}">
                <a16:creationId xmlns:a16="http://schemas.microsoft.com/office/drawing/2014/main" xmlns="" id="{E4A2B3EE-E29A-4469-97F6-EE77A1324147}"/>
              </a:ext>
            </a:extLst>
          </p:cNvPr>
          <p:cNvSpPr txBox="1">
            <a:spLocks/>
          </p:cNvSpPr>
          <p:nvPr/>
        </p:nvSpPr>
        <p:spPr bwMode="auto">
          <a:xfrm>
            <a:off x="195318" y="276895"/>
            <a:ext cx="7401018"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2400" dirty="0">
                <a:latin typeface="+mn-lt"/>
              </a:rPr>
              <a:t>Propuestas de modificación al Marco de Gestión (2/2)</a:t>
            </a:r>
            <a:endParaRPr lang="es-MX" sz="2400" dirty="0">
              <a:latin typeface="+mn-lt"/>
            </a:endParaRPr>
          </a:p>
        </p:txBody>
      </p:sp>
      <p:pic>
        <p:nvPicPr>
          <p:cNvPr id="3" name="Imagen 2"/>
          <p:cNvPicPr>
            <a:picLocks noChangeAspect="1"/>
          </p:cNvPicPr>
          <p:nvPr/>
        </p:nvPicPr>
        <p:blipFill>
          <a:blip r:embed="rId2"/>
          <a:stretch>
            <a:fillRect/>
          </a:stretch>
        </p:blipFill>
        <p:spPr>
          <a:xfrm>
            <a:off x="368642" y="1196752"/>
            <a:ext cx="8496944" cy="5616624"/>
          </a:xfrm>
          <a:prstGeom prst="rect">
            <a:avLst/>
          </a:prstGeom>
        </p:spPr>
      </p:pic>
    </p:spTree>
    <p:extLst>
      <p:ext uri="{BB962C8B-B14F-4D97-AF65-F5344CB8AC3E}">
        <p14:creationId xmlns:p14="http://schemas.microsoft.com/office/powerpoint/2010/main" val="295203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475656" y="2564904"/>
            <a:ext cx="5544615" cy="1728192"/>
          </a:xfrm>
        </p:spPr>
        <p:txBody>
          <a:bodyPr/>
          <a:lstStyle/>
          <a:p>
            <a:r>
              <a:rPr lang="es-MX" altLang="es-MX" sz="2800" dirty="0">
                <a:solidFill>
                  <a:srgbClr val="FF0000"/>
                </a:solidFill>
                <a:latin typeface="Century Gothic" pitchFamily="34" charset="0"/>
              </a:rPr>
              <a:t>Comité de Inversiones</a:t>
            </a:r>
            <a:br>
              <a:rPr lang="es-MX" altLang="es-MX" sz="2800" dirty="0">
                <a:solidFill>
                  <a:srgbClr val="FF0000"/>
                </a:solidFill>
                <a:latin typeface="Century Gothic" pitchFamily="34" charset="0"/>
              </a:rPr>
            </a:br>
            <a:r>
              <a:rPr lang="es-ES" altLang="es-MX" sz="2800" dirty="0" smtClean="0">
                <a:solidFill>
                  <a:srgbClr val="FF0000"/>
                </a:solidFill>
                <a:latin typeface="Century Gothic" pitchFamily="34" charset="0"/>
              </a:rPr>
              <a:t>Propuesta </a:t>
            </a:r>
            <a:r>
              <a:rPr lang="es-ES" altLang="es-MX" sz="2800" dirty="0">
                <a:solidFill>
                  <a:srgbClr val="FF0000"/>
                </a:solidFill>
                <a:latin typeface="Century Gothic" pitchFamily="34" charset="0"/>
              </a:rPr>
              <a:t>de modificación </a:t>
            </a:r>
            <a:r>
              <a:rPr lang="es-ES" altLang="es-MX" sz="2800" dirty="0" smtClean="0">
                <a:solidFill>
                  <a:srgbClr val="FF0000"/>
                </a:solidFill>
                <a:latin typeface="Century Gothic" pitchFamily="34" charset="0"/>
              </a:rPr>
              <a:t>al Marco </a:t>
            </a:r>
            <a:r>
              <a:rPr lang="es-ES" altLang="es-MX" sz="2800" dirty="0">
                <a:solidFill>
                  <a:srgbClr val="FF0000"/>
                </a:solidFill>
                <a:latin typeface="Century Gothic" pitchFamily="34" charset="0"/>
              </a:rPr>
              <a:t>de Gestión</a:t>
            </a:r>
            <a:br>
              <a:rPr lang="es-ES" altLang="es-MX" sz="2800" dirty="0">
                <a:solidFill>
                  <a:srgbClr val="FF0000"/>
                </a:solidFill>
                <a:latin typeface="Century Gothic" pitchFamily="34" charset="0"/>
              </a:rPr>
            </a:br>
            <a:r>
              <a:rPr lang="es-ES" altLang="es-MX" sz="2000" dirty="0">
                <a:solidFill>
                  <a:srgbClr val="FF0000"/>
                </a:solidFill>
                <a:latin typeface="Century Gothic" pitchFamily="34" charset="0"/>
              </a:rPr>
              <a:t>Fortalecimiento del gobierno </a:t>
            </a:r>
            <a:r>
              <a:rPr lang="es-ES" altLang="es-MX" sz="2000" dirty="0" smtClean="0">
                <a:solidFill>
                  <a:srgbClr val="FF0000"/>
                </a:solidFill>
                <a:latin typeface="Century Gothic" pitchFamily="34" charset="0"/>
              </a:rPr>
              <a:t>corporativo</a:t>
            </a:r>
            <a:endParaRPr lang="es-MX" altLang="es-MX" sz="2800" dirty="0">
              <a:solidFill>
                <a:srgbClr val="FF0000"/>
              </a:solidFill>
              <a:latin typeface="Century Gothic" pitchFamily="34" charset="0"/>
            </a:endParaRPr>
          </a:p>
        </p:txBody>
      </p:sp>
      <p:sp>
        <p:nvSpPr>
          <p:cNvPr id="3" name="Subtítulo 2"/>
          <p:cNvSpPr>
            <a:spLocks noGrp="1"/>
          </p:cNvSpPr>
          <p:nvPr>
            <p:ph type="subTitle" idx="1"/>
          </p:nvPr>
        </p:nvSpPr>
        <p:spPr>
          <a:xfrm>
            <a:off x="1475657" y="4380781"/>
            <a:ext cx="6253162" cy="560387"/>
          </a:xfrm>
        </p:spPr>
        <p:txBody>
          <a:bodyPr rtlCol="0">
            <a:normAutofit/>
          </a:bodyPr>
          <a:lstStyle/>
          <a:p>
            <a:pPr fontAlgn="auto">
              <a:spcAft>
                <a:spcPts val="0"/>
              </a:spcAft>
              <a:defRPr/>
            </a:pPr>
            <a:r>
              <a:rPr lang="es-ES" dirty="0" smtClean="0">
                <a:latin typeface="Century Gothic" panose="020B0502020202020204" pitchFamily="34" charset="0"/>
              </a:rPr>
              <a:t>Abril </a:t>
            </a:r>
            <a:r>
              <a:rPr lang="es-ES" dirty="0">
                <a:latin typeface="Century Gothic" panose="020B0502020202020204" pitchFamily="34" charset="0"/>
              </a:rPr>
              <a:t>de 2018</a:t>
            </a:r>
          </a:p>
        </p:txBody>
      </p:sp>
    </p:spTree>
    <p:extLst>
      <p:ext uri="{BB962C8B-B14F-4D97-AF65-F5344CB8AC3E}">
        <p14:creationId xmlns:p14="http://schemas.microsoft.com/office/powerpoint/2010/main" val="3035052923"/>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16398</TotalTime>
  <Words>940</Words>
  <Application>Microsoft Office PowerPoint</Application>
  <PresentationFormat>Presentación en pantalla (4:3)</PresentationFormat>
  <Paragraphs>103</Paragraphs>
  <Slides>10</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10</vt:i4>
      </vt:variant>
    </vt:vector>
  </HeadingPairs>
  <TitlesOfParts>
    <vt:vector size="17" baseType="lpstr">
      <vt:lpstr>Arial</vt:lpstr>
      <vt:lpstr>Bradley Hand ITC</vt:lpstr>
      <vt:lpstr>Calibri</vt:lpstr>
      <vt:lpstr>Century Gothic</vt:lpstr>
      <vt:lpstr>Myriad Pro</vt:lpstr>
      <vt:lpstr>Wingdings</vt:lpstr>
      <vt:lpstr>1_Tema de Office</vt:lpstr>
      <vt:lpstr>Comité de Inversiones Propuesta de modificación al Marco de Gestión Fortalecimiento del gobierno corporativo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Comité de Inversiones Propuesta de modificación al Marco de Gestión Fortalecimiento del gobierno corporativo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Inversiones Sesión Número 039</dc:title>
  <dc:creator>Trumbley Arroyo Paula Susana</dc:creator>
  <cp:lastModifiedBy>Hanono Castañeda Jacobo Arturo</cp:lastModifiedBy>
  <cp:revision>576</cp:revision>
  <cp:lastPrinted>2018-04-03T19:23:32Z</cp:lastPrinted>
  <dcterms:created xsi:type="dcterms:W3CDTF">2017-10-17T19:01:40Z</dcterms:created>
  <dcterms:modified xsi:type="dcterms:W3CDTF">2018-04-05T02:41:51Z</dcterms:modified>
</cp:coreProperties>
</file>