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5" r:id="rId2"/>
    <p:sldId id="289" r:id="rId3"/>
    <p:sldId id="290" r:id="rId4"/>
    <p:sldId id="291" r:id="rId5"/>
    <p:sldId id="293" r:id="rId6"/>
    <p:sldId id="292" r:id="rId7"/>
    <p:sldId id="288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25.25.3\shared\FrontOffice\Spreadsheets\presentaciones%20semanales\2018\3.%20Marzo\FINVIT%2028.03.20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1200"/>
            </a:pPr>
            <a:r>
              <a:rPr lang="en-US" sz="1200" dirty="0">
                <a:latin typeface="Century Gothic" panose="020B0502020202020204" pitchFamily="34" charset="0"/>
              </a:rPr>
              <a:t>Aportaciones al FINVIT por modalidad</a:t>
            </a:r>
            <a:endParaRPr lang="es-MX" sz="1200" dirty="0">
              <a:latin typeface="Century Gothic" panose="020B0502020202020204" pitchFamily="34" charset="0"/>
            </a:endParaRPr>
          </a:p>
        </c:rich>
      </c:tx>
      <c:layout>
        <c:manualLayout>
          <c:xMode val="edge"/>
          <c:yMode val="edge"/>
          <c:x val="0.22623414981606807"/>
          <c:y val="3.6438612529907009E-2"/>
        </c:manualLayout>
      </c:layout>
      <c:overlay val="1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222222222222224E-2"/>
          <c:y val="0.14814814814814814"/>
          <c:w val="0.83888888888888891"/>
          <c:h val="0.7033198454359871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3175-4EB9-81D7-D4659080233E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3-3175-4EB9-81D7-D4659080233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rPr>
                      <a:t>72%</a:t>
                    </a:r>
                    <a:endParaRPr lang="en-US" dirty="0">
                      <a:latin typeface="Century Gothic" panose="020B0502020202020204" pitchFamily="34" charset="0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75-4EB9-81D7-D4659080233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rPr>
                      <a:t>28%</a:t>
                    </a:r>
                    <a:endParaRPr lang="en-US" dirty="0">
                      <a:latin typeface="Century Gothic" panose="020B0502020202020204" pitchFamily="34" charset="0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75-4EB9-81D7-D465908023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'Indicadores FINVIT'!$A$9:$A$10</c:f>
              <c:strCache>
                <c:ptCount val="2"/>
                <c:pt idx="0">
                  <c:v>Aportaciones directas</c:v>
                </c:pt>
                <c:pt idx="1">
                  <c:v>Aportaciones vía nómina </c:v>
                </c:pt>
              </c:strCache>
            </c:strRef>
          </c:cat>
          <c:val>
            <c:numRef>
              <c:f>'Indicadores FINVIT'!$B$9:$B$10</c:f>
              <c:numCache>
                <c:formatCode>0%</c:formatCode>
                <c:ptCount val="2"/>
                <c:pt idx="0">
                  <c:v>0.70407034241661726</c:v>
                </c:pt>
                <c:pt idx="1">
                  <c:v>0.29592965758338269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75-4EB9-81D7-D46590802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>
                <a:solidFill>
                  <a:sysClr val="windowText" lastClr="000000"/>
                </a:solidFill>
              </a:rPr>
              <a:t>CALIFICACIÓN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B3D-418D-945E-569BEB2B80CD}"/>
              </c:ext>
            </c:extLst>
          </c:dPt>
          <c:dPt>
            <c:idx val="1"/>
            <c:bubble3D val="0"/>
            <c:spPr>
              <a:solidFill>
                <a:schemeClr val="accent2">
                  <a:shade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B3D-418D-945E-569BEB2B80CD}"/>
              </c:ext>
            </c:extLst>
          </c:dPt>
          <c:dPt>
            <c:idx val="2"/>
            <c:bubble3D val="0"/>
            <c:spPr>
              <a:solidFill>
                <a:schemeClr val="accent2">
                  <a:shade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B3D-418D-945E-569BEB2B80CD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B3D-418D-945E-569BEB2B80CD}"/>
              </c:ext>
            </c:extLst>
          </c:dPt>
          <c:dPt>
            <c:idx val="4"/>
            <c:bubble3D val="0"/>
            <c:spPr>
              <a:solidFill>
                <a:schemeClr val="accent2">
                  <a:tint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B3D-418D-945E-569BEB2B80CD}"/>
              </c:ext>
            </c:extLst>
          </c:dPt>
          <c:dPt>
            <c:idx val="5"/>
            <c:bubble3D val="0"/>
            <c:spPr>
              <a:solidFill>
                <a:schemeClr val="accent2">
                  <a:tint val="6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B3D-418D-945E-569BEB2B80CD}"/>
              </c:ext>
            </c:extLst>
          </c:dPt>
          <c:dPt>
            <c:idx val="6"/>
            <c:bubble3D val="0"/>
            <c:spPr>
              <a:solidFill>
                <a:schemeClr val="accent2">
                  <a:tint val="4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B3D-418D-945E-569BEB2B80CD}"/>
              </c:ext>
            </c:extLst>
          </c:dPt>
          <c:dLbls>
            <c:dLbl>
              <c:idx val="0"/>
              <c:layout>
                <c:manualLayout>
                  <c:x val="-5.6674123788217803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3D-418D-945E-569BEB2B80CD}"/>
                </c:ext>
              </c:extLst>
            </c:dLbl>
            <c:dLbl>
              <c:idx val="1"/>
              <c:layout>
                <c:manualLayout>
                  <c:x val="-5.9656972408650257E-3"/>
                  <c:y val="6.94444444444444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B3D-418D-945E-569BEB2B80CD}"/>
                </c:ext>
              </c:extLst>
            </c:dLbl>
            <c:dLbl>
              <c:idx val="2"/>
              <c:layout>
                <c:manualLayout>
                  <c:x val="8.3519761372110257E-2"/>
                  <c:y val="0.1018518518518518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B3D-418D-945E-569BEB2B80CD}"/>
                </c:ext>
              </c:extLst>
            </c:dLbl>
            <c:dLbl>
              <c:idx val="3"/>
              <c:layout>
                <c:manualLayout>
                  <c:x val="2.9828486204325131E-2"/>
                  <c:y val="0.1249999999999999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B3D-418D-945E-569BEB2B80CD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EB3D-418D-945E-569BEB2B80CD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EB3D-418D-945E-569BEB2B80CD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EB3D-418D-945E-569BEB2B80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spc="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'[FINVIT 28.03.2018.xlsx]FINVIT'!$AH$37:$AH$39</c:f>
              <c:strCache>
                <c:ptCount val="3"/>
                <c:pt idx="0">
                  <c:v>AAA</c:v>
                </c:pt>
                <c:pt idx="1">
                  <c:v>AA+</c:v>
                </c:pt>
                <c:pt idx="2">
                  <c:v>AA</c:v>
                </c:pt>
              </c:strCache>
            </c:strRef>
          </c:cat>
          <c:val>
            <c:numRef>
              <c:f>'[FINVIT 28.03.2018.xlsx]FINVIT'!$AI$37:$AI$39</c:f>
              <c:numCache>
                <c:formatCode>_-* #,##0.00_-;\-* #,##0.00_-;_-* "-"??_-;_-@_-</c:formatCode>
                <c:ptCount val="3"/>
                <c:pt idx="0">
                  <c:v>81229434.670000002</c:v>
                </c:pt>
                <c:pt idx="1">
                  <c:v>1514819.17</c:v>
                </c:pt>
                <c:pt idx="2">
                  <c:v>1204386.73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B3D-418D-945E-569BEB2B80C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05/04/2018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909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>
                <a:solidFill>
                  <a:prstClr val="black"/>
                </a:solidFill>
              </a:rPr>
              <a:pPr/>
              <a:t>5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23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Informe y estrategia del FINVIT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Abril 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6374921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Rendimiento FINVIT </a:t>
            </a:r>
            <a:r>
              <a:rPr lang="es-MX" sz="1400" b="1" dirty="0">
                <a:latin typeface="Century Gothic" panose="020B0502020202020204" pitchFamily="34" charset="0"/>
              </a:rPr>
              <a:t>al 28 de febrero de 2018</a:t>
            </a:r>
            <a:r>
              <a:rPr lang="es-MX" sz="2000" b="1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1088503" y="6524915"/>
            <a:ext cx="6894608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al 28 de marzo de 2018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78173" y="6475138"/>
            <a:ext cx="405442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0" y="1488085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200" dirty="0">
                <a:latin typeface="Century Gothic" panose="020B0502020202020204" pitchFamily="34" charset="0"/>
                <a:ea typeface="Calibri"/>
                <a:cs typeface="Times New Roman"/>
              </a:rPr>
              <a:t>Durante el año el fondo presenta un rendimiento de 7.76%, superando en 0.36% al rendimiento dado por los Cetes 28.</a:t>
            </a: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419" sz="12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419" sz="1200" dirty="0">
                <a:latin typeface="Century Gothic" panose="020B0502020202020204" pitchFamily="34" charset="0"/>
                <a:ea typeface="Calibri"/>
                <a:cs typeface="Times New Roman"/>
              </a:rPr>
              <a:t>El fondo presentó un crecimiento en activos manejados de 4.48%, equivalente a $3.4 </a:t>
            </a:r>
            <a:r>
              <a:rPr lang="es-419" sz="1200" dirty="0" err="1">
                <a:latin typeface="Century Gothic" panose="020B0502020202020204" pitchFamily="34" charset="0"/>
                <a:ea typeface="Calibri"/>
                <a:cs typeface="Times New Roman"/>
              </a:rPr>
              <a:t>mdp</a:t>
            </a:r>
            <a:r>
              <a:rPr lang="es-419" sz="1200" dirty="0"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es-MX" sz="12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419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522566-BA68-4867-ABE7-0F383F963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2420888"/>
            <a:ext cx="8924925" cy="22892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F5A8436-D81B-4052-8629-B6FF22D59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86" y="4874615"/>
            <a:ext cx="782002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37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00" y="126278"/>
            <a:ext cx="7764965" cy="79965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FINVIT cuenta con ~$ 85.3 mdp, 72% aportados de forma directa y un rendimiento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del </a:t>
            </a:r>
            <a:r>
              <a:rPr lang="es-MX" sz="2000" b="1" dirty="0">
                <a:latin typeface="Century Gothic" panose="020B0502020202020204" pitchFamily="34" charset="0"/>
              </a:rPr>
              <a:t>7.76%.</a:t>
            </a:r>
          </a:p>
        </p:txBody>
      </p:sp>
      <p:sp>
        <p:nvSpPr>
          <p:cNvPr id="7" name="TextColumnContent"/>
          <p:cNvSpPr>
            <a:spLocks noChangeArrowheads="1"/>
          </p:cNvSpPr>
          <p:nvPr/>
        </p:nvSpPr>
        <p:spPr bwMode="gray">
          <a:xfrm>
            <a:off x="201245" y="996618"/>
            <a:ext cx="7422713" cy="44244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algn="just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Desde su lanzamiento el 4 de marzo de 2015 al 28 de marzo de 2018, el FINVIT presenta los siguientes resultados: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/>
          </p:nvPr>
        </p:nvGraphicFramePr>
        <p:xfrm>
          <a:off x="201244" y="1414236"/>
          <a:ext cx="3757297" cy="2663134"/>
        </p:xfrm>
        <a:graphic>
          <a:graphicData uri="http://schemas.openxmlformats.org/drawingml/2006/table">
            <a:tbl>
              <a:tblPr/>
              <a:tblGrid>
                <a:gridCol w="2363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9869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Principales Analíticos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71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 28 de</a:t>
                      </a:r>
                      <a:r>
                        <a:rPr lang="es-MX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marzo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2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 Anualizada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(Valuación al corte)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419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7.76%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3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(a vencimiento) YTM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419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7.94%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Duración (años)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419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0.21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419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-0.0423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Activos Netos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419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80,948,728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Precio de la acción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419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1.1805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084103"/>
              </p:ext>
            </p:extLst>
          </p:nvPr>
        </p:nvGraphicFramePr>
        <p:xfrm>
          <a:off x="201245" y="4344953"/>
          <a:ext cx="3757297" cy="2130208"/>
        </p:xfrm>
        <a:graphic>
          <a:graphicData uri="http://schemas.openxmlformats.org/drawingml/2006/table">
            <a:tbl>
              <a:tblPr/>
              <a:tblGrid>
                <a:gridCol w="2363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Indicadores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al 28 de</a:t>
                      </a:r>
                      <a:r>
                        <a:rPr lang="es-MX" sz="12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marzo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6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vía nómina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102,072,011.49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vía nómina 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(descuento catorcenal)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$ 39,409,412.86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9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Solicitudes de descuento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7720124"/>
              </p:ext>
            </p:extLst>
          </p:nvPr>
        </p:nvGraphicFramePr>
        <p:xfrm>
          <a:off x="3958541" y="4132685"/>
          <a:ext cx="5172022" cy="2508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2 Marcador de contenido"/>
          <p:cNvSpPr txBox="1">
            <a:spLocks/>
          </p:cNvSpPr>
          <p:nvPr/>
        </p:nvSpPr>
        <p:spPr>
          <a:xfrm>
            <a:off x="201245" y="6643178"/>
            <a:ext cx="6067352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28 de marzo de 2018.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74614"/>
            <a:ext cx="4572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53272EA-2167-4804-85F8-AF9622197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9628" y="1230902"/>
            <a:ext cx="5175953" cy="29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15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4486" y="144877"/>
            <a:ext cx="7680158" cy="616060"/>
          </a:xfrm>
        </p:spPr>
        <p:txBody>
          <a:bodyPr>
            <a:no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Composición FINVIT </a:t>
            </a:r>
            <a:r>
              <a:rPr lang="es-MX" sz="1400" b="1" dirty="0">
                <a:latin typeface="Century Gothic" panose="020B0502020202020204" pitchFamily="34" charset="0"/>
              </a:rPr>
              <a:t>al 28 de marzo de 2018</a:t>
            </a:r>
            <a:endParaRPr lang="en-US" sz="1400" b="1" dirty="0">
              <a:solidFill>
                <a:srgbClr val="C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0" y="6658118"/>
            <a:ext cx="6581974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al 28 de marzo de 2018.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0536" y="6494373"/>
            <a:ext cx="54346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97284" y="1382435"/>
            <a:ext cx="8741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El FINVIT cuenta con una cartera bien diversificada enfocada en papeles con vencimientos menores a 3 años (83%) y de alta calidad crediticia (AAA-97%).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A7B24AA-72C2-46B8-B0BF-1A94649E7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" y="1926488"/>
            <a:ext cx="4602879" cy="257273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F0ABE07-71E4-4A5B-9DB0-237CB1386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187" y="2098295"/>
            <a:ext cx="4401693" cy="240203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7189EA5-929F-480F-827F-D43749366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56086"/>
            <a:ext cx="4724809" cy="2402032"/>
          </a:xfrm>
          <a:prstGeom prst="rect">
            <a:avLst/>
          </a:prstGeom>
        </p:spPr>
      </p:pic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00000000-0008-0000-0100-00000E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190055" y="4352586"/>
          <a:ext cx="3933825" cy="240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72790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7541" y="3916327"/>
            <a:ext cx="3896130" cy="133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289296" y="1392780"/>
            <a:ext cx="4692620" cy="89255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1,470 trabajadores inscritos </a:t>
            </a:r>
          </a:p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(32% del total de la plantilla que corresponde a 4,657 trabajadores)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22634" y="5335530"/>
            <a:ext cx="4137715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2,855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871 inscritos – 60%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667293" y="2425448"/>
            <a:ext cx="3240000" cy="141577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Oficinas de Apoyo y Zona Metropolitana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2,038  trabajadores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585 inscritos – 40%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44000" y="930470"/>
            <a:ext cx="8801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tabLst>
                <a:tab pos="180975" algn="l"/>
              </a:tabLs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Al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28 de marzo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se tienen los siguientes avances: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22634" y="2509528"/>
            <a:ext cx="3408620" cy="13849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Delegaciones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2,619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885 inscritos – 60%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sz="16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388396" y="5332177"/>
            <a:ext cx="3518897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no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1,802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599 inscritos – 40%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44000" y="247056"/>
            <a:ext cx="7505738" cy="63152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~32% de la plantilla del Instituto ya es parte del FINVIT, 60% personal sindicalizado</a:t>
            </a: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201245" y="6643178"/>
            <a:ext cx="8295774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28 de marzo de 2018.</a:t>
            </a:r>
          </a:p>
        </p:txBody>
      </p:sp>
      <p:sp>
        <p:nvSpPr>
          <p:cNvPr id="15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85304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726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Estrategia FINVIT</a:t>
            </a: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Mantener la duración de portafolio menor a 2.5 años, actual 0.22 años.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Analizar de manera activa el mercado de renta fija gubernamental con base en las expectativas del mercado nacional con el propósito de realizar el rebalanceo del portafolio en función a las entradas y salidas de recursos al FINVIT.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Buscar oportunidades de inversión en bonos corporativos de alta calidad crediticia que permitan mejorar la rentabilidad y composición del portafolio.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La estrategia debe quedar enmarcada en el marco de gestión.</a:t>
            </a: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43900" y="6492875"/>
            <a:ext cx="8001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935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Informe y estrategia del FINVIT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Abril 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82799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504</Words>
  <Application>Microsoft Office PowerPoint</Application>
  <PresentationFormat>Presentación en pantalla (4:3)</PresentationFormat>
  <Paragraphs>84</Paragraphs>
  <Slides>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Arial</vt:lpstr>
      <vt:lpstr>Calibri</vt:lpstr>
      <vt:lpstr>Century Gothic</vt:lpstr>
      <vt:lpstr>Myriad Pro</vt:lpstr>
      <vt:lpstr>Myriad Pro Light</vt:lpstr>
      <vt:lpstr>Symbol</vt:lpstr>
      <vt:lpstr>Times New Roman</vt:lpstr>
      <vt:lpstr>1_Tema de Office</vt:lpstr>
      <vt:lpstr>Comité de Inversiones Informe y estrategia del FINVIT</vt:lpstr>
      <vt:lpstr>Rendimiento FINVIT al 28 de febrero de 2018.</vt:lpstr>
      <vt:lpstr>El FINVIT cuenta con ~$ 85.3 mdp, 72% aportados de forma directa y un rendimiento del 7.76%.</vt:lpstr>
      <vt:lpstr>Composición FINVIT al 28 de marzo de 2018</vt:lpstr>
      <vt:lpstr>El ~32% de la plantilla del Instituto ya es parte del FINVIT, 60% personal sindicalizado</vt:lpstr>
      <vt:lpstr>Estrategia FINVIT</vt:lpstr>
      <vt:lpstr>Comité de Inversiones Informe y estrategia del FINVIT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PC2</cp:lastModifiedBy>
  <cp:revision>31</cp:revision>
  <dcterms:created xsi:type="dcterms:W3CDTF">2017-10-17T19:01:40Z</dcterms:created>
  <dcterms:modified xsi:type="dcterms:W3CDTF">2018-04-05T22:07:28Z</dcterms:modified>
</cp:coreProperties>
</file>