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8.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10.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1.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2.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3.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4.xml" ContentType="application/vnd.openxmlformats-officedocument.theme+xml"/>
  <Override PartName="/ppt/theme/theme15.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682" r:id="rId3"/>
    <p:sldMasterId id="2147483695" r:id="rId4"/>
    <p:sldMasterId id="2147483716" r:id="rId5"/>
    <p:sldMasterId id="2147483725" r:id="rId6"/>
    <p:sldMasterId id="2147483735" r:id="rId7"/>
    <p:sldMasterId id="2147483750" r:id="rId8"/>
    <p:sldMasterId id="2147483755" r:id="rId9"/>
    <p:sldMasterId id="2147483770" r:id="rId10"/>
    <p:sldMasterId id="2147483785" r:id="rId11"/>
    <p:sldMasterId id="2147483806" r:id="rId12"/>
    <p:sldMasterId id="2147483821" r:id="rId13"/>
  </p:sldMasterIdLst>
  <p:notesMasterIdLst>
    <p:notesMasterId r:id="rId21"/>
  </p:notesMasterIdLst>
  <p:handoutMasterIdLst>
    <p:handoutMasterId r:id="rId22"/>
  </p:handoutMasterIdLst>
  <p:sldIdLst>
    <p:sldId id="1094" r:id="rId14"/>
    <p:sldId id="1565" r:id="rId15"/>
    <p:sldId id="1566" r:id="rId16"/>
    <p:sldId id="1567" r:id="rId17"/>
    <p:sldId id="1568" r:id="rId18"/>
    <p:sldId id="1569" r:id="rId19"/>
    <p:sldId id="1441" r:id="rId20"/>
  </p:sldIdLst>
  <p:sldSz cx="9144000" cy="6858000" type="letter"/>
  <p:notesSz cx="7010400" cy="9296400"/>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204" userDrawn="1">
          <p15:clr>
            <a:srgbClr val="A4A3A4"/>
          </p15:clr>
        </p15:guide>
        <p15:guide id="2" pos="2236" userDrawn="1">
          <p15:clr>
            <a:srgbClr val="A4A3A4"/>
          </p15:clr>
        </p15:guide>
        <p15:guide id="3" orient="horz" pos="2999" userDrawn="1">
          <p15:clr>
            <a:srgbClr val="A4A3A4"/>
          </p15:clr>
        </p15:guide>
        <p15:guide id="4" pos="2286" userDrawn="1">
          <p15:clr>
            <a:srgbClr val="A4A3A4"/>
          </p15:clr>
        </p15:guide>
        <p15:guide id="5" orient="horz" pos="3227" userDrawn="1">
          <p15:clr>
            <a:srgbClr val="A4A3A4"/>
          </p15:clr>
        </p15:guide>
        <p15:guide id="6" orient="horz" pos="3019" userDrawn="1">
          <p15:clr>
            <a:srgbClr val="A4A3A4"/>
          </p15:clr>
        </p15:guide>
        <p15:guide id="7" pos="2255" userDrawn="1">
          <p15:clr>
            <a:srgbClr val="A4A3A4"/>
          </p15:clr>
        </p15:guide>
        <p15:guide id="8" pos="2306" userDrawn="1">
          <p15:clr>
            <a:srgbClr val="A4A3A4"/>
          </p15:clr>
        </p15:guide>
        <p15:guide id="9" orient="horz" pos="2910" userDrawn="1">
          <p15:clr>
            <a:srgbClr val="A4A3A4"/>
          </p15:clr>
        </p15:guide>
        <p15:guide id="10" orient="horz" pos="2724" userDrawn="1">
          <p15:clr>
            <a:srgbClr val="A4A3A4"/>
          </p15:clr>
        </p15:guide>
        <p15:guide id="11" orient="horz" pos="2931" userDrawn="1">
          <p15:clr>
            <a:srgbClr val="A4A3A4"/>
          </p15:clr>
        </p15:guide>
        <p15:guide id="12" orient="horz" pos="2742" userDrawn="1">
          <p15:clr>
            <a:srgbClr val="A4A3A4"/>
          </p15:clr>
        </p15:guide>
        <p15:guide id="13" pos="2208" userDrawn="1">
          <p15:clr>
            <a:srgbClr val="A4A3A4"/>
          </p15:clr>
        </p15:guide>
        <p15:guide id="14" pos="2258" userDrawn="1">
          <p15:clr>
            <a:srgbClr val="A4A3A4"/>
          </p15:clr>
        </p15:guide>
        <p15:guide id="15" pos="2228" userDrawn="1">
          <p15:clr>
            <a:srgbClr val="A4A3A4"/>
          </p15:clr>
        </p15:guide>
        <p15:guide id="16" pos="2277" userDrawn="1">
          <p15:clr>
            <a:srgbClr val="A4A3A4"/>
          </p15:clr>
        </p15:guide>
        <p15:guide id="17" orient="horz" pos="3422" userDrawn="1">
          <p15:clr>
            <a:srgbClr val="A4A3A4"/>
          </p15:clr>
        </p15:guide>
        <p15:guide id="18" orient="horz" pos="3203" userDrawn="1">
          <p15:clr>
            <a:srgbClr val="A4A3A4"/>
          </p15:clr>
        </p15:guide>
        <p15:guide id="19" orient="horz" pos="3446" userDrawn="1">
          <p15:clr>
            <a:srgbClr val="A4A3A4"/>
          </p15:clr>
        </p15:guide>
        <p15:guide id="20" orient="horz" pos="3224" userDrawn="1">
          <p15:clr>
            <a:srgbClr val="A4A3A4"/>
          </p15:clr>
        </p15:guide>
        <p15:guide id="21" orient="horz" pos="3108" userDrawn="1">
          <p15:clr>
            <a:srgbClr val="A4A3A4"/>
          </p15:clr>
        </p15:guide>
        <p15:guide id="22" orient="horz" pos="2909" userDrawn="1">
          <p15:clr>
            <a:srgbClr val="A4A3A4"/>
          </p15:clr>
        </p15:guide>
        <p15:guide id="23" orient="horz" pos="3130" userDrawn="1">
          <p15:clr>
            <a:srgbClr val="A4A3A4"/>
          </p15:clr>
        </p15:guide>
        <p15:guide id="24" orient="horz" pos="2928" userDrawn="1">
          <p15:clr>
            <a:srgbClr val="A4A3A4"/>
          </p15:clr>
        </p15:guide>
        <p15:guide id="25" pos="2168" userDrawn="1">
          <p15:clr>
            <a:srgbClr val="A4A3A4"/>
          </p15:clr>
        </p15:guide>
        <p15:guide id="26" pos="2217" userDrawn="1">
          <p15:clr>
            <a:srgbClr val="A4A3A4"/>
          </p15:clr>
        </p15:guide>
        <p15:guide id="27" pos="2187" userDrawn="1">
          <p15:clr>
            <a:srgbClr val="A4A3A4"/>
          </p15:clr>
        </p15:guide>
        <p15:guide id="28" pos="2141" userDrawn="1">
          <p15:clr>
            <a:srgbClr val="A4A3A4"/>
          </p15:clr>
        </p15:guide>
        <p15:guide id="29" pos="2189" userDrawn="1">
          <p15:clr>
            <a:srgbClr val="A4A3A4"/>
          </p15:clr>
        </p15:guide>
        <p15:guide id="30"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CD0000"/>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3689" autoAdjust="0"/>
    <p:restoredTop sz="98906" autoAdjust="0"/>
  </p:normalViewPr>
  <p:slideViewPr>
    <p:cSldViewPr snapToGrid="0" snapToObjects="1">
      <p:cViewPr>
        <p:scale>
          <a:sx n="130" d="100"/>
          <a:sy n="130" d="100"/>
        </p:scale>
        <p:origin x="-1074" y="216"/>
      </p:cViewPr>
      <p:guideLst>
        <p:guide orient="horz" pos="2160"/>
        <p:guide pos="2880"/>
      </p:guideLst>
    </p:cSldViewPr>
  </p:slideViewPr>
  <p:outlineViewPr>
    <p:cViewPr>
      <p:scale>
        <a:sx n="33" d="100"/>
        <a:sy n="33" d="100"/>
      </p:scale>
      <p:origin x="0" y="35946"/>
    </p:cViewPr>
  </p:outlineViewPr>
  <p:notesTextViewPr>
    <p:cViewPr>
      <p:scale>
        <a:sx n="100" d="100"/>
        <a:sy n="100" d="100"/>
      </p:scale>
      <p:origin x="0" y="0"/>
    </p:cViewPr>
  </p:notesTextViewPr>
  <p:sorterViewPr>
    <p:cViewPr>
      <p:scale>
        <a:sx n="140" d="100"/>
        <a:sy n="140" d="100"/>
      </p:scale>
      <p:origin x="0" y="0"/>
    </p:cViewPr>
  </p:sorterViewPr>
  <p:notesViewPr>
    <p:cSldViewPr snapToGrid="0" snapToObjects="1">
      <p:cViewPr varScale="1">
        <p:scale>
          <a:sx n="52" d="100"/>
          <a:sy n="52" d="100"/>
        </p:scale>
        <p:origin x="-2970" y="-84"/>
      </p:cViewPr>
      <p:guideLst>
        <p:guide orient="horz" pos="3204"/>
        <p:guide orient="horz" pos="2999"/>
        <p:guide orient="horz" pos="3227"/>
        <p:guide orient="horz" pos="3019"/>
        <p:guide orient="horz" pos="2910"/>
        <p:guide orient="horz" pos="2724"/>
        <p:guide orient="horz" pos="2931"/>
        <p:guide orient="horz" pos="2742"/>
        <p:guide orient="horz" pos="3422"/>
        <p:guide orient="horz" pos="3203"/>
        <p:guide orient="horz" pos="3446"/>
        <p:guide orient="horz" pos="3224"/>
        <p:guide orient="horz" pos="3108"/>
        <p:guide orient="horz" pos="2909"/>
        <p:guide orient="horz" pos="3130"/>
        <p:guide orient="horz" pos="2928"/>
        <p:guide pos="2236"/>
        <p:guide pos="2286"/>
        <p:guide pos="2255"/>
        <p:guide pos="2306"/>
        <p:guide pos="2208"/>
        <p:guide pos="2258"/>
        <p:guide pos="2228"/>
        <p:guide pos="2277"/>
        <p:guide pos="2168"/>
        <p:guide pos="2217"/>
        <p:guide pos="2187"/>
        <p:guide pos="2141"/>
        <p:guide pos="2189"/>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tableStyles" Target="tableStyles.xml"/><Relationship Id="rId20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IN098263\Documents\Pedro%20Oyarvide\OPERACION\Datos%20control%20Operaci&#243;n\Operaci&#243;n\Informaci&#243;n%20para%20Subdirecci&#243;n\Arturo%20Hanono\Flujo%20bimestral%20(diciembre%202016%20a%20julio%20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600"/>
            </a:pPr>
            <a:r>
              <a:rPr lang="es-MX" sz="1600" dirty="0"/>
              <a:t>Flujo bimestral Tesorería General</a:t>
            </a:r>
          </a:p>
        </c:rich>
      </c:tx>
      <c:layout/>
      <c:overlay val="0"/>
      <c:spPr>
        <a:noFill/>
        <a:ln>
          <a:noFill/>
        </a:ln>
        <a:effectLst/>
      </c:spPr>
    </c:title>
    <c:autoTitleDeleted val="0"/>
    <c:plotArea>
      <c:layout>
        <c:manualLayout>
          <c:layoutTarget val="inner"/>
          <c:xMode val="edge"/>
          <c:yMode val="edge"/>
          <c:x val="7.9474566143984432E-2"/>
          <c:y val="0.18331232258362459"/>
          <c:w val="0.90544532165048142"/>
          <c:h val="0.62254343722764227"/>
        </c:manualLayout>
      </c:layout>
      <c:lineChart>
        <c:grouping val="standard"/>
        <c:varyColors val="0"/>
        <c:ser>
          <c:idx val="0"/>
          <c:order val="0"/>
          <c:tx>
            <c:strRef>
              <c:f>'FLUJO BIMESTRAL'!$B$6</c:f>
              <c:strCache>
                <c:ptCount val="1"/>
                <c:pt idx="0">
                  <c:v>Entradas</c:v>
                </c:pt>
              </c:strCache>
            </c:strRef>
          </c:tx>
          <c:spPr>
            <a:ln w="31750" cap="rnd">
              <a:solidFill>
                <a:schemeClr val="accent1"/>
              </a:solidFill>
              <a:round/>
            </a:ln>
            <a:effectLst/>
          </c:spPr>
          <c:marker>
            <c:symbol val="circle"/>
            <c:size val="17"/>
            <c:spPr>
              <a:solidFill>
                <a:schemeClr val="accent1"/>
              </a:solidFill>
              <a:ln>
                <a:noFill/>
              </a:ln>
              <a:effectLst/>
              <a:scene3d>
                <a:camera prst="orthographicFront"/>
                <a:lightRig rig="threePt" dir="t"/>
              </a:scene3d>
              <a:sp3d prstMaterial="matte">
                <a:bevelT w="63500" h="63500" prst="artDeco"/>
                <a:contourClr>
                  <a:srgbClr val="000000"/>
                </a:contourClr>
              </a:sp3d>
            </c:spPr>
          </c:marker>
          <c:dLbls>
            <c:dLbl>
              <c:idx val="0"/>
              <c:layout>
                <c:manualLayout>
                  <c:x val="-5.1490678870923352E-2"/>
                  <c:y val="-5.55555555555556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3AED-4B39-942D-1F906EEDB5A2}"/>
                </c:ext>
                <c:ext xmlns:c15="http://schemas.microsoft.com/office/drawing/2012/chart" uri="{CE6537A1-D6FC-4f65-9D91-7224C49458BB}"/>
              </c:extLst>
            </c:dLbl>
            <c:dLbl>
              <c:idx val="1"/>
              <c:layout>
                <c:manualLayout>
                  <c:x val="-4.965680582056866E-2"/>
                  <c:y val="-6.018518518518518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AED-4B39-942D-1F906EEDB5A2}"/>
                </c:ext>
                <c:ext xmlns:c15="http://schemas.microsoft.com/office/drawing/2012/chart" uri="{CE6537A1-D6FC-4f65-9D91-7224C49458BB}"/>
              </c:extLst>
            </c:dLbl>
            <c:dLbl>
              <c:idx val="2"/>
              <c:layout>
                <c:manualLayout>
                  <c:x val="-5.1490678870923484E-2"/>
                  <c:y val="-6.481481481481481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3AED-4B39-942D-1F906EEDB5A2}"/>
                </c:ext>
                <c:ext xmlns:c15="http://schemas.microsoft.com/office/drawing/2012/chart" uri="{CE6537A1-D6FC-4f65-9D91-7224C49458BB}"/>
              </c:extLst>
            </c:dLbl>
            <c:dLbl>
              <c:idx val="3"/>
              <c:layout>
                <c:manualLayout>
                  <c:x val="-5.1490627532152701E-2"/>
                  <c:y val="6.340464542271892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3AED-4B39-942D-1F906EEDB5A2}"/>
                </c:ext>
                <c:ext xmlns:c15="http://schemas.microsoft.com/office/drawing/2012/chart" uri="{CE6537A1-D6FC-4f65-9D91-7224C49458BB}"/>
              </c:extLst>
            </c:dLbl>
            <c:spPr>
              <a:noFill/>
              <a:ln>
                <a:noFill/>
              </a:ln>
              <a:effectLst/>
            </c:spPr>
            <c:txPr>
              <a:bodyPr rot="0" vert="horz"/>
              <a:lstStyle/>
              <a:p>
                <a:pPr>
                  <a:defRPr sz="900"/>
                </a:pPr>
                <a:endParaRPr lang="es-MX"/>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'FLUJO BIMESTRAL'!$C$4:$F$4</c:f>
              <c:strCache>
                <c:ptCount val="4"/>
                <c:pt idx="0">
                  <c:v>Dic´16/enero´17</c:v>
                </c:pt>
                <c:pt idx="1">
                  <c:v>Febrero/marzo ´17</c:v>
                </c:pt>
                <c:pt idx="2">
                  <c:v>Abril/mayo ´17</c:v>
                </c:pt>
                <c:pt idx="3">
                  <c:v>Junio/julio ´17</c:v>
                </c:pt>
              </c:strCache>
            </c:strRef>
          </c:cat>
          <c:val>
            <c:numRef>
              <c:f>'FLUJO BIMESTRAL'!$C$6:$F$6</c:f>
              <c:numCache>
                <c:formatCode>_-* #,##0_-;\-* #,##0_-;_-* "-"??_-;_-@_-</c:formatCode>
                <c:ptCount val="4"/>
                <c:pt idx="0">
                  <c:v>45391.432898800362</c:v>
                </c:pt>
                <c:pt idx="1">
                  <c:v>42407</c:v>
                </c:pt>
                <c:pt idx="2">
                  <c:v>43729.564977460243</c:v>
                </c:pt>
                <c:pt idx="3">
                  <c:v>43198.954028005537</c:v>
                </c:pt>
              </c:numCache>
            </c:numRef>
          </c:val>
          <c:smooth val="0"/>
          <c:extLst xmlns:c16r2="http://schemas.microsoft.com/office/drawing/2015/06/chart">
            <c:ext xmlns:c16="http://schemas.microsoft.com/office/drawing/2014/chart" uri="{C3380CC4-5D6E-409C-BE32-E72D297353CC}">
              <c16:uniqueId val="{00000004-3AED-4B39-942D-1F906EEDB5A2}"/>
            </c:ext>
          </c:extLst>
        </c:ser>
        <c:ser>
          <c:idx val="1"/>
          <c:order val="1"/>
          <c:tx>
            <c:strRef>
              <c:f>'FLUJO BIMESTRAL'!$B$7</c:f>
              <c:strCache>
                <c:ptCount val="1"/>
                <c:pt idx="0">
                  <c:v>Salidas</c:v>
                </c:pt>
              </c:strCache>
            </c:strRef>
          </c:tx>
          <c:spPr>
            <a:ln w="31750" cap="rnd">
              <a:solidFill>
                <a:schemeClr val="accent2"/>
              </a:solidFill>
              <a:prstDash val="solid"/>
              <a:round/>
            </a:ln>
            <a:effectLst/>
          </c:spPr>
          <c:marker>
            <c:symbol val="circle"/>
            <c:size val="17"/>
            <c:spPr>
              <a:solidFill>
                <a:schemeClr val="accent2"/>
              </a:solidFill>
              <a:ln>
                <a:noFill/>
                <a:prstDash val="solid"/>
              </a:ln>
              <a:effectLst/>
              <a:scene3d>
                <a:camera prst="orthographicFront"/>
                <a:lightRig rig="threePt" dir="t"/>
              </a:scene3d>
              <a:sp3d prstMaterial="matte">
                <a:bevelT w="63500" h="63500" prst="artDeco"/>
                <a:contourClr>
                  <a:srgbClr val="000000"/>
                </a:contourClr>
              </a:sp3d>
            </c:spPr>
          </c:marker>
          <c:dLbls>
            <c:dLbl>
              <c:idx val="0"/>
              <c:layout>
                <c:manualLayout>
                  <c:x val="-4.88005492485592E-2"/>
                  <c:y val="7.910293433215456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3AED-4B39-942D-1F906EEDB5A2}"/>
                </c:ext>
                <c:ext xmlns:c15="http://schemas.microsoft.com/office/drawing/2012/chart" uri="{CE6537A1-D6FC-4f65-9D91-7224C49458BB}"/>
              </c:extLst>
            </c:dLbl>
            <c:dLbl>
              <c:idx val="1"/>
              <c:layout>
                <c:manualLayout>
                  <c:x val="-4.8474605091045883E-2"/>
                  <c:y val="6.246464773504772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3AED-4B39-942D-1F906EEDB5A2}"/>
                </c:ext>
                <c:ext xmlns:c15="http://schemas.microsoft.com/office/drawing/2012/chart" uri="{CE6537A1-D6FC-4f65-9D91-7224C49458BB}"/>
              </c:extLst>
            </c:dLbl>
            <c:dLbl>
              <c:idx val="2"/>
              <c:layout>
                <c:manualLayout>
                  <c:x val="-5.1490678870923484E-2"/>
                  <c:y val="6.944444444444444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3AED-4B39-942D-1F906EEDB5A2}"/>
                </c:ext>
                <c:ext xmlns:c15="http://schemas.microsoft.com/office/drawing/2012/chart" uri="{CE6537A1-D6FC-4f65-9D91-7224C49458BB}"/>
              </c:extLst>
            </c:dLbl>
            <c:dLbl>
              <c:idx val="3"/>
              <c:layout>
                <c:manualLayout>
                  <c:x val="-5.1490678870923352E-2"/>
                  <c:y val="-7.870370370370374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3AED-4B39-942D-1F906EEDB5A2}"/>
                </c:ext>
                <c:ext xmlns:c15="http://schemas.microsoft.com/office/drawing/2012/chart" uri="{CE6537A1-D6FC-4f65-9D91-7224C49458BB}"/>
              </c:extLst>
            </c:dLbl>
            <c:spPr>
              <a:noFill/>
              <a:ln>
                <a:noFill/>
              </a:ln>
              <a:effectLst/>
            </c:spPr>
            <c:txPr>
              <a:bodyPr rot="0" vert="horz"/>
              <a:lstStyle/>
              <a:p>
                <a:pPr>
                  <a:defRPr sz="900"/>
                </a:pPr>
                <a:endParaRPr lang="es-MX"/>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'FLUJO BIMESTRAL'!$C$4:$F$4</c:f>
              <c:strCache>
                <c:ptCount val="4"/>
                <c:pt idx="0">
                  <c:v>Dic´16/enero´17</c:v>
                </c:pt>
                <c:pt idx="1">
                  <c:v>Febrero/marzo ´17</c:v>
                </c:pt>
                <c:pt idx="2">
                  <c:v>Abril/mayo ´17</c:v>
                </c:pt>
                <c:pt idx="3">
                  <c:v>Junio/julio ´17</c:v>
                </c:pt>
              </c:strCache>
            </c:strRef>
          </c:cat>
          <c:val>
            <c:numRef>
              <c:f>'FLUJO BIMESTRAL'!$C$7:$F$7</c:f>
              <c:numCache>
                <c:formatCode>_-* #,##0_-;\-* #,##0_-;_-* "-"??_-;_-@_-</c:formatCode>
                <c:ptCount val="4"/>
                <c:pt idx="0">
                  <c:v>41256.92169768209</c:v>
                </c:pt>
                <c:pt idx="1">
                  <c:v>36433.620137112237</c:v>
                </c:pt>
                <c:pt idx="2">
                  <c:v>41670.399113041996</c:v>
                </c:pt>
                <c:pt idx="3">
                  <c:v>57152.879293389997</c:v>
                </c:pt>
              </c:numCache>
            </c:numRef>
          </c:val>
          <c:smooth val="0"/>
          <c:extLst xmlns:c16r2="http://schemas.microsoft.com/office/drawing/2015/06/chart">
            <c:ext xmlns:c16="http://schemas.microsoft.com/office/drawing/2014/chart" uri="{C3380CC4-5D6E-409C-BE32-E72D297353CC}">
              <c16:uniqueId val="{00000009-3AED-4B39-942D-1F906EEDB5A2}"/>
            </c:ext>
          </c:extLst>
        </c:ser>
        <c:dLbls>
          <c:dLblPos val="ctr"/>
          <c:showLegendKey val="0"/>
          <c:showVal val="1"/>
          <c:showCatName val="0"/>
          <c:showSerName val="0"/>
          <c:showPercent val="0"/>
          <c:showBubbleSize val="0"/>
        </c:dLbls>
        <c:marker val="1"/>
        <c:smooth val="0"/>
        <c:axId val="39569664"/>
        <c:axId val="40374272"/>
      </c:lineChart>
      <c:catAx>
        <c:axId val="3956966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vert="horz"/>
          <a:lstStyle/>
          <a:p>
            <a:pPr>
              <a:defRPr/>
            </a:pPr>
            <a:endParaRPr lang="es-MX"/>
          </a:p>
        </c:txPr>
        <c:crossAx val="40374272"/>
        <c:crosses val="autoZero"/>
        <c:auto val="1"/>
        <c:lblAlgn val="ctr"/>
        <c:lblOffset val="100"/>
        <c:noMultiLvlLbl val="0"/>
      </c:catAx>
      <c:valAx>
        <c:axId val="40374272"/>
        <c:scaling>
          <c:orientation val="minMax"/>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_-* #,##0_-;\-* #,##0_-;_-* &quot;-&quot;??_-;_-@_-" sourceLinked="1"/>
        <c:majorTickMark val="out"/>
        <c:minorTickMark val="none"/>
        <c:tickLblPos val="nextTo"/>
        <c:spPr>
          <a:noFill/>
          <a:ln>
            <a:noFill/>
          </a:ln>
          <a:effectLst/>
        </c:spPr>
        <c:txPr>
          <a:bodyPr rot="-60000000" vert="horz"/>
          <a:lstStyle/>
          <a:p>
            <a:pPr>
              <a:defRPr/>
            </a:pPr>
            <a:endParaRPr lang="es-MX"/>
          </a:p>
        </c:txPr>
        <c:crossAx val="39569664"/>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vert="horz"/>
        <a:lstStyle/>
        <a:p>
          <a:pPr>
            <a:defRPr/>
          </a:pPr>
          <a:endParaRPr lang="es-MX"/>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latin typeface="Century Gothic" panose="020B0502020202020204" pitchFamily="34" charset="0"/>
        </a:defRPr>
      </a:pPr>
      <a:endParaRPr lang="es-MX"/>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3038604" cy="464820"/>
          </a:xfrm>
          <a:prstGeom prst="rect">
            <a:avLst/>
          </a:prstGeom>
        </p:spPr>
        <p:txBody>
          <a:bodyPr vert="horz" lIns="89135" tIns="44568" rIns="89135" bIns="4456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970162" y="2"/>
            <a:ext cx="3038604" cy="464820"/>
          </a:xfrm>
          <a:prstGeom prst="rect">
            <a:avLst/>
          </a:prstGeom>
        </p:spPr>
        <p:txBody>
          <a:bodyPr vert="horz" lIns="89135" tIns="44568" rIns="89135" bIns="44568" rtlCol="0"/>
          <a:lstStyle>
            <a:lvl1pPr algn="r">
              <a:defRPr sz="1100"/>
            </a:lvl1pPr>
          </a:lstStyle>
          <a:p>
            <a:fld id="{75218F68-8D36-49C9-B3D5-4EE89629CB6E}" type="datetimeFigureOut">
              <a:rPr lang="es-MX" smtClean="0">
                <a:latin typeface="Century Gothic" panose="020B0502020202020204" pitchFamily="34" charset="0"/>
              </a:rPr>
              <a:t>22/08/2017</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8830087"/>
            <a:ext cx="3038604" cy="464820"/>
          </a:xfrm>
          <a:prstGeom prst="rect">
            <a:avLst/>
          </a:prstGeom>
        </p:spPr>
        <p:txBody>
          <a:bodyPr vert="horz" lIns="89135" tIns="44568" rIns="89135" bIns="4456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970162" y="8830087"/>
            <a:ext cx="3038604" cy="464820"/>
          </a:xfrm>
          <a:prstGeom prst="rect">
            <a:avLst/>
          </a:prstGeom>
        </p:spPr>
        <p:txBody>
          <a:bodyPr vert="horz" lIns="89135" tIns="44568" rIns="89135" bIns="4456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6" y="2"/>
            <a:ext cx="3037840" cy="464820"/>
          </a:xfrm>
          <a:prstGeom prst="rect">
            <a:avLst/>
          </a:prstGeom>
        </p:spPr>
        <p:txBody>
          <a:bodyPr vert="horz" lIns="89117" tIns="44559" rIns="89117" bIns="4455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970946" y="2"/>
            <a:ext cx="3037840" cy="464820"/>
          </a:xfrm>
          <a:prstGeom prst="rect">
            <a:avLst/>
          </a:prstGeom>
        </p:spPr>
        <p:txBody>
          <a:bodyPr vert="horz" lIns="89117" tIns="44559" rIns="89117" bIns="44559" rtlCol="0"/>
          <a:lstStyle>
            <a:lvl1pPr algn="r">
              <a:defRPr sz="1100">
                <a:latin typeface="Century Gothic" panose="020B0502020202020204" pitchFamily="34" charset="0"/>
              </a:defRPr>
            </a:lvl1pPr>
          </a:lstStyle>
          <a:p>
            <a:fld id="{3BEBD073-40EC-4AC4-9A2A-D75A2D0CF7A8}" type="datetimeFigureOut">
              <a:rPr lang="es-MX" smtClean="0"/>
              <a:pPr/>
              <a:t>22/08/2017</a:t>
            </a:fld>
            <a:endParaRPr lang="es-MX" dirty="0"/>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89117" tIns="44559" rIns="89117" bIns="44559" rtlCol="0" anchor="ctr"/>
          <a:lstStyle/>
          <a:p>
            <a:endParaRPr lang="es-MX" dirty="0"/>
          </a:p>
        </p:txBody>
      </p:sp>
      <p:sp>
        <p:nvSpPr>
          <p:cNvPr id="5" name="4 Marcador de notas"/>
          <p:cNvSpPr>
            <a:spLocks noGrp="1"/>
          </p:cNvSpPr>
          <p:nvPr>
            <p:ph type="body" sz="quarter" idx="3"/>
          </p:nvPr>
        </p:nvSpPr>
        <p:spPr>
          <a:xfrm>
            <a:off x="701041" y="4415795"/>
            <a:ext cx="5608320" cy="4183381"/>
          </a:xfrm>
          <a:prstGeom prst="rect">
            <a:avLst/>
          </a:prstGeom>
        </p:spPr>
        <p:txBody>
          <a:bodyPr vert="horz" lIns="89117" tIns="44559" rIns="89117" bIns="4455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6" y="8829968"/>
            <a:ext cx="3037840" cy="464820"/>
          </a:xfrm>
          <a:prstGeom prst="rect">
            <a:avLst/>
          </a:prstGeom>
        </p:spPr>
        <p:txBody>
          <a:bodyPr vert="horz" lIns="89117" tIns="44559" rIns="89117" bIns="4455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970946" y="8829968"/>
            <a:ext cx="3037840" cy="464820"/>
          </a:xfrm>
          <a:prstGeom prst="rect">
            <a:avLst/>
          </a:prstGeom>
        </p:spPr>
        <p:txBody>
          <a:bodyPr vert="horz" lIns="89117" tIns="44559" rIns="89117" bIns="4455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4" Type="http://schemas.openxmlformats.org/officeDocument/2006/relationships/image" Target="../media/image12.wmf"/></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8.xml"/><Relationship Id="rId4" Type="http://schemas.openxmlformats.org/officeDocument/2006/relationships/tags" Target="../tags/tag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9.xml"/><Relationship Id="rId4" Type="http://schemas.openxmlformats.org/officeDocument/2006/relationships/tags" Target="../tags/tag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11.xml"/><Relationship Id="rId4" Type="http://schemas.openxmlformats.org/officeDocument/2006/relationships/tags" Target="../tags/tag1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3.xml"/><Relationship Id="rId4" Type="http://schemas.openxmlformats.org/officeDocument/2006/relationships/image" Target="../media/image12.wmf"/></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3.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6287859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348270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117761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02045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91693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26428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30094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1559550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748803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2334474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4871700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30717280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3643489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740753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656843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806559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5765622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312312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7982024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2616575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1832085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9118015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1014779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29257313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216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1294396651"/>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3149157160"/>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05821508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927457298"/>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smtClean="0"/>
              <a:t>Click to edit Master title style</a:t>
            </a:r>
            <a:endParaRPr lang="en-US"/>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710672363"/>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316846317"/>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4126267666"/>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171B3F55-2E0F-49EC-AB35-6A070B2288EA}"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8819548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318242674"/>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2570337604"/>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795253321"/>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562784958"/>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554687647"/>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298447059"/>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2301661961"/>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32335766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10" Type="http://schemas.openxmlformats.org/officeDocument/2006/relationships/image" Target="../media/image7.png"/><Relationship Id="rId4" Type="http://schemas.openxmlformats.org/officeDocument/2006/relationships/slideLayout" Target="../slideLayouts/slideLayout49.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58.xml"/><Relationship Id="rId7" Type="http://schemas.openxmlformats.org/officeDocument/2006/relationships/theme" Target="../theme/theme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64.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image" Target="../media/image9.jpeg"/><Relationship Id="rId5" Type="http://schemas.openxmlformats.org/officeDocument/2006/relationships/theme" Target="../theme/theme8.xml"/><Relationship Id="rId4"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6" Type="http://schemas.openxmlformats.org/officeDocument/2006/relationships/image" Target="../media/image9.jpeg"/><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theme" Target="../theme/theme9.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82.xml"/><Relationship Id="rId7" Type="http://schemas.openxmlformats.org/officeDocument/2006/relationships/theme" Target="../theme/theme10.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88.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89.xml"/></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92.xml"/><Relationship Id="rId7" Type="http://schemas.openxmlformats.org/officeDocument/2006/relationships/theme" Target="../theme/theme12.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5" Type="http://schemas.openxmlformats.org/officeDocument/2006/relationships/slideLayout" Target="../slideLayouts/slideLayout94.xml"/><Relationship Id="rId4" Type="http://schemas.openxmlformats.org/officeDocument/2006/relationships/slideLayout" Target="../slideLayouts/slideLayout93.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98.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image" Target="../media/image9.jpeg"/><Relationship Id="rId5" Type="http://schemas.openxmlformats.org/officeDocument/2006/relationships/theme" Target="../theme/theme13.xml"/><Relationship Id="rId4"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120634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12820618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userDrawn="1"/>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userDrawn="1"/>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userDrawn="1"/>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userDrawn="1"/>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userDrawn="1"/>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userDrawn="1"/>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userDrawn="1"/>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037</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 2017</a:t>
            </a:r>
            <a:endParaRPr lang="es-ES" dirty="0">
              <a:latin typeface="Century Gothic" pitchFamily="34" charset="0"/>
            </a:endParaRPr>
          </a:p>
        </p:txBody>
      </p:sp>
      <p:sp>
        <p:nvSpPr>
          <p:cNvPr id="4" name="Subtítulo 2"/>
          <p:cNvSpPr txBox="1">
            <a:spLocks/>
          </p:cNvSpPr>
          <p:nvPr/>
        </p:nvSpPr>
        <p:spPr bwMode="auto">
          <a:xfrm>
            <a:off x="2433638" y="6068665"/>
            <a:ext cx="6253162"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lvl1pPr marL="0" indent="0" algn="l" defTabSz="457200" rtl="0" fontAlgn="base">
              <a:spcBef>
                <a:spcPct val="20000"/>
              </a:spcBef>
              <a:spcAft>
                <a:spcPct val="0"/>
              </a:spcAft>
              <a:buFont typeface="Arial" pitchFamily="34" charset="0"/>
              <a:buNone/>
              <a:defRPr sz="2000" b="0" i="0" kern="1200">
                <a:solidFill>
                  <a:schemeClr val="tx1">
                    <a:tint val="75000"/>
                  </a:schemeClr>
                </a:solidFill>
                <a:latin typeface="Myriad Pro"/>
                <a:ea typeface="Century Gothic" panose="020B0502020202020204" pitchFamily="34" charset="0"/>
                <a:cs typeface="Myriad Pro"/>
              </a:defRPr>
            </a:lvl1pPr>
            <a:lvl2pPr marL="457200" indent="0" algn="ctr" defTabSz="457200" rtl="0" fontAlgn="base">
              <a:spcBef>
                <a:spcPct val="20000"/>
              </a:spcBef>
              <a:spcAft>
                <a:spcPct val="0"/>
              </a:spcAft>
              <a:buFont typeface="Arial" pitchFamily="34" charset="0"/>
              <a:buNone/>
              <a:defRPr sz="2400"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2pPr>
            <a:lvl3pPr marL="914400" indent="0" algn="ctr" defTabSz="457200" rtl="0" fontAlgn="base">
              <a:spcBef>
                <a:spcPct val="20000"/>
              </a:spcBef>
              <a:spcAft>
                <a:spcPct val="0"/>
              </a:spcAft>
              <a:buFont typeface="Arial" pitchFamily="34" charset="0"/>
              <a:buNone/>
              <a:defRPr sz="2000"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3pPr>
            <a:lvl4pPr marL="1371600" indent="0" algn="ctr" defTabSz="457200" rtl="0" fontAlgn="base">
              <a:spcBef>
                <a:spcPct val="20000"/>
              </a:spcBef>
              <a:spcAft>
                <a:spcPct val="0"/>
              </a:spcAft>
              <a:buFont typeface="Arial" pitchFamily="34" charset="0"/>
              <a:buNone/>
              <a:defRPr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4pPr>
            <a:lvl5pPr marL="1828800" indent="0" algn="ctr" defTabSz="457200" rtl="0" fontAlgn="base">
              <a:spcBef>
                <a:spcPct val="20000"/>
              </a:spcBef>
              <a:spcAft>
                <a:spcPct val="0"/>
              </a:spcAft>
              <a:buFont typeface="Arial" pitchFamily="34" charset="0"/>
              <a:buNone/>
              <a:defRPr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55600" indent="-355600" eaLnBrk="1" fontAlgn="auto" hangingPunct="1">
              <a:spcAft>
                <a:spcPts val="0"/>
              </a:spcAft>
              <a:defRPr/>
            </a:pPr>
            <a:r>
              <a:rPr lang="es-MX" dirty="0" smtClean="0">
                <a:solidFill>
                  <a:schemeClr val="tx1"/>
                </a:solidFill>
                <a:latin typeface="Century Gothic" pitchFamily="34" charset="0"/>
              </a:rPr>
              <a:t>Informe </a:t>
            </a:r>
            <a:r>
              <a:rPr lang="es-MX" dirty="0">
                <a:solidFill>
                  <a:schemeClr val="tx1"/>
                </a:solidFill>
                <a:latin typeface="Century Gothic" pitchFamily="34" charset="0"/>
              </a:rPr>
              <a:t>sobre el flujo bimestral y  traspasos de la Tesorería </a:t>
            </a:r>
            <a:r>
              <a:rPr lang="es-MX" dirty="0" smtClean="0">
                <a:solidFill>
                  <a:schemeClr val="tx1"/>
                </a:solidFill>
                <a:latin typeface="Century Gothic" pitchFamily="34" charset="0"/>
              </a:rPr>
              <a:t>General</a:t>
            </a:r>
            <a:endParaRPr lang="es-ES" dirty="0">
              <a:solidFill>
                <a:schemeClr val="tx1"/>
              </a:solidFill>
              <a:latin typeface="Century Gothic" pitchFamily="34" charset="0"/>
            </a:endParaRPr>
          </a:p>
        </p:txBody>
      </p:sp>
    </p:spTree>
    <p:extLst>
      <p:ext uri="{BB962C8B-B14F-4D97-AF65-F5344CB8AC3E}">
        <p14:creationId xmlns:p14="http://schemas.microsoft.com/office/powerpoint/2010/main" val="27128975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5B46027-9342-4C7D-A0C9-89E784F3BD18}"/>
              </a:ext>
            </a:extLst>
          </p:cNvPr>
          <p:cNvSpPr>
            <a:spLocks noGrp="1"/>
          </p:cNvSpPr>
          <p:nvPr>
            <p:ph type="title"/>
          </p:nvPr>
        </p:nvSpPr>
        <p:spPr>
          <a:xfrm>
            <a:off x="457200" y="419100"/>
            <a:ext cx="5562600" cy="631825"/>
          </a:xfrm>
        </p:spPr>
        <p:txBody>
          <a:bodyPr>
            <a:normAutofit/>
          </a:bodyPr>
          <a:lstStyle/>
          <a:p>
            <a:pPr>
              <a:defRPr/>
            </a:pPr>
            <a:r>
              <a:rPr lang="es-MX" sz="2000" b="1" dirty="0" smtClean="0">
                <a:latin typeface="Century Gothic" panose="020B0502020202020204" pitchFamily="34" charset="0"/>
              </a:rPr>
              <a:t>Tesorería: Entradas </a:t>
            </a:r>
            <a:r>
              <a:rPr lang="es-MX" sz="2000" b="1" dirty="0">
                <a:latin typeface="Century Gothic" panose="020B0502020202020204" pitchFamily="34" charset="0"/>
              </a:rPr>
              <a:t>y salidas de recursos</a:t>
            </a:r>
            <a:endParaRPr lang="es-ES" sz="2000" b="1" dirty="0">
              <a:latin typeface="Century Gothic" panose="020B0502020202020204" pitchFamily="34" charset="0"/>
            </a:endParaRPr>
          </a:p>
        </p:txBody>
      </p:sp>
      <p:sp>
        <p:nvSpPr>
          <p:cNvPr id="6147" name="3 Marcador de número de diapositiva"/>
          <p:cNvSpPr>
            <a:spLocks noGrp="1"/>
          </p:cNvSpPr>
          <p:nvPr>
            <p:ph type="sldNum" sz="quarter" idx="12"/>
          </p:nvPr>
        </p:nvSpPr>
        <p:spPr bwMode="auto">
          <a:xfrm>
            <a:off x="8258175" y="6434137"/>
            <a:ext cx="6207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algn="ctr">
              <a:spcBef>
                <a:spcPct val="0"/>
              </a:spcBef>
              <a:buFontTx/>
              <a:buNone/>
            </a:pPr>
            <a:endParaRPr lang="es-ES" altLang="es-MX" sz="1200" dirty="0">
              <a:solidFill>
                <a:srgbClr val="898989"/>
              </a:solidFill>
              <a:latin typeface="Century Gothic" panose="020B0502020202020204" pitchFamily="34" charset="0"/>
              <a:ea typeface="Myriad Pro"/>
              <a:cs typeface="Myriad Pro"/>
            </a:endParaRPr>
          </a:p>
        </p:txBody>
      </p:sp>
      <p:graphicFrame>
        <p:nvGraphicFramePr>
          <p:cNvPr id="8" name="Gráfico 7">
            <a:extLst>
              <a:ext uri="{FF2B5EF4-FFF2-40B4-BE49-F238E27FC236}">
                <a16:creationId xmlns:a16="http://schemas.microsoft.com/office/drawing/2014/main" xmlns="" id="{7161A431-C2D9-4903-A54E-4F22EE56CC85}"/>
              </a:ext>
            </a:extLst>
          </p:cNvPr>
          <p:cNvGraphicFramePr>
            <a:graphicFrameLocks/>
          </p:cNvGraphicFramePr>
          <p:nvPr>
            <p:extLst>
              <p:ext uri="{D42A27DB-BD31-4B8C-83A1-F6EECF244321}">
                <p14:modId xmlns:p14="http://schemas.microsoft.com/office/powerpoint/2010/main" val="3036146712"/>
              </p:ext>
            </p:extLst>
          </p:nvPr>
        </p:nvGraphicFramePr>
        <p:xfrm>
          <a:off x="457200" y="3198375"/>
          <a:ext cx="8421688" cy="30531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a 8">
            <a:extLst>
              <a:ext uri="{FF2B5EF4-FFF2-40B4-BE49-F238E27FC236}">
                <a16:creationId xmlns:a16="http://schemas.microsoft.com/office/drawing/2014/main" xmlns="" id="{B39D6CD2-21CC-4C35-98DE-9D600A345F20}"/>
              </a:ext>
            </a:extLst>
          </p:cNvPr>
          <p:cNvGraphicFramePr>
            <a:graphicFrameLocks noGrp="1"/>
          </p:cNvGraphicFramePr>
          <p:nvPr>
            <p:extLst>
              <p:ext uri="{D42A27DB-BD31-4B8C-83A1-F6EECF244321}">
                <p14:modId xmlns:p14="http://schemas.microsoft.com/office/powerpoint/2010/main" val="369873240"/>
              </p:ext>
            </p:extLst>
          </p:nvPr>
        </p:nvGraphicFramePr>
        <p:xfrm>
          <a:off x="457200" y="1474788"/>
          <a:ext cx="8421688" cy="1474787"/>
        </p:xfrm>
        <a:graphic>
          <a:graphicData uri="http://schemas.openxmlformats.org/drawingml/2006/table">
            <a:tbl>
              <a:tblPr/>
              <a:tblGrid>
                <a:gridCol w="2438400">
                  <a:extLst>
                    <a:ext uri="{9D8B030D-6E8A-4147-A177-3AD203B41FA5}">
                      <a16:colId xmlns:a16="http://schemas.microsoft.com/office/drawing/2014/main" xmlns="" val="1649017321"/>
                    </a:ext>
                  </a:extLst>
                </a:gridCol>
                <a:gridCol w="1463040">
                  <a:extLst>
                    <a:ext uri="{9D8B030D-6E8A-4147-A177-3AD203B41FA5}">
                      <a16:colId xmlns:a16="http://schemas.microsoft.com/office/drawing/2014/main" xmlns="" val="117082091"/>
                    </a:ext>
                  </a:extLst>
                </a:gridCol>
                <a:gridCol w="1691640">
                  <a:extLst>
                    <a:ext uri="{9D8B030D-6E8A-4147-A177-3AD203B41FA5}">
                      <a16:colId xmlns:a16="http://schemas.microsoft.com/office/drawing/2014/main" xmlns="" val="2168459908"/>
                    </a:ext>
                  </a:extLst>
                </a:gridCol>
                <a:gridCol w="1447800">
                  <a:extLst>
                    <a:ext uri="{9D8B030D-6E8A-4147-A177-3AD203B41FA5}">
                      <a16:colId xmlns:a16="http://schemas.microsoft.com/office/drawing/2014/main" xmlns="" val="2721741152"/>
                    </a:ext>
                  </a:extLst>
                </a:gridCol>
                <a:gridCol w="1380808">
                  <a:extLst>
                    <a:ext uri="{9D8B030D-6E8A-4147-A177-3AD203B41FA5}">
                      <a16:colId xmlns:a16="http://schemas.microsoft.com/office/drawing/2014/main" xmlns="" val="618250478"/>
                    </a:ext>
                  </a:extLst>
                </a:gridCol>
              </a:tblGrid>
              <a:tr h="284002">
                <a:tc>
                  <a:txBody>
                    <a:bodyPr/>
                    <a:lstStyle/>
                    <a:p>
                      <a:pPr algn="ctr" fontAlgn="ctr"/>
                      <a:r>
                        <a:rPr lang="es-MX" sz="1200" b="1" i="0" u="none" strike="noStrike" dirty="0">
                          <a:solidFill>
                            <a:srgbClr val="FFFFFF"/>
                          </a:solidFill>
                          <a:effectLst/>
                          <a:latin typeface="Century Gothic" panose="020B0502020202020204" pitchFamily="34" charset="0"/>
                        </a:rPr>
                        <a:t>Flujo de Efectivo 2017 </a:t>
                      </a:r>
                    </a:p>
                  </a:txBody>
                  <a:tcPr marL="9525" marR="9525" marT="9526" marB="45726" anchor="ctr">
                    <a:lnL w="127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0000"/>
                    </a:solidFill>
                  </a:tcPr>
                </a:tc>
                <a:tc>
                  <a:txBody>
                    <a:bodyPr/>
                    <a:lstStyle/>
                    <a:p>
                      <a:pPr algn="ctr" fontAlgn="ctr"/>
                      <a:r>
                        <a:rPr lang="es-MX" sz="1200" b="1" i="0" u="none" strike="noStrike" dirty="0">
                          <a:solidFill>
                            <a:srgbClr val="FFFFFF"/>
                          </a:solidFill>
                          <a:effectLst/>
                          <a:latin typeface="Century Gothic" panose="020B0502020202020204" pitchFamily="34" charset="0"/>
                        </a:rPr>
                        <a:t>Dic´16/enero´17</a:t>
                      </a:r>
                    </a:p>
                  </a:txBody>
                  <a:tcPr marL="9525" marR="9525" marT="9526" marB="45726"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0000"/>
                    </a:solidFill>
                  </a:tcPr>
                </a:tc>
                <a:tc>
                  <a:txBody>
                    <a:bodyPr/>
                    <a:lstStyle/>
                    <a:p>
                      <a:pPr algn="ctr" fontAlgn="ctr"/>
                      <a:r>
                        <a:rPr lang="es-MX" sz="1200" b="1" i="0" u="none" strike="noStrike" dirty="0">
                          <a:solidFill>
                            <a:srgbClr val="FFFFFF"/>
                          </a:solidFill>
                          <a:effectLst/>
                          <a:latin typeface="Century Gothic" panose="020B0502020202020204" pitchFamily="34" charset="0"/>
                        </a:rPr>
                        <a:t>Febrero/marzo ´17</a:t>
                      </a:r>
                    </a:p>
                  </a:txBody>
                  <a:tcPr marL="9525" marR="9525" marT="9526" marB="45726"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0000"/>
                    </a:solidFill>
                  </a:tcPr>
                </a:tc>
                <a:tc>
                  <a:txBody>
                    <a:bodyPr/>
                    <a:lstStyle/>
                    <a:p>
                      <a:pPr algn="ctr" fontAlgn="ctr"/>
                      <a:r>
                        <a:rPr lang="es-MX" sz="1200" b="1" i="0" u="none" strike="noStrike" dirty="0">
                          <a:solidFill>
                            <a:srgbClr val="FFFFFF"/>
                          </a:solidFill>
                          <a:effectLst/>
                          <a:latin typeface="Century Gothic" panose="020B0502020202020204" pitchFamily="34" charset="0"/>
                        </a:rPr>
                        <a:t>Abril/mayo ´17</a:t>
                      </a:r>
                    </a:p>
                  </a:txBody>
                  <a:tcPr marL="9525" marR="9525" marT="9526" marB="45726"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0000"/>
                    </a:solidFill>
                  </a:tcPr>
                </a:tc>
                <a:tc>
                  <a:txBody>
                    <a:bodyPr/>
                    <a:lstStyle/>
                    <a:p>
                      <a:pPr algn="ctr" fontAlgn="ctr"/>
                      <a:r>
                        <a:rPr lang="es-MX" sz="1200" b="1" i="0" u="none" strike="noStrike" dirty="0">
                          <a:solidFill>
                            <a:srgbClr val="FFFFFF"/>
                          </a:solidFill>
                          <a:effectLst/>
                          <a:latin typeface="Century Gothic" panose="020B0502020202020204" pitchFamily="34" charset="0"/>
                        </a:rPr>
                        <a:t>Junio/julio ´17</a:t>
                      </a:r>
                    </a:p>
                  </a:txBody>
                  <a:tcPr marL="9525" marR="9525" marT="9526" marB="45726" anchor="ctr">
                    <a:lnL w="63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0000"/>
                    </a:solidFill>
                  </a:tcPr>
                </a:tc>
                <a:extLst>
                  <a:ext uri="{0D108BD9-81ED-4DB2-BD59-A6C34878D82A}">
                    <a16:rowId xmlns:a16="http://schemas.microsoft.com/office/drawing/2014/main" xmlns="" val="1795511967"/>
                  </a:ext>
                </a:extLst>
              </a:tr>
              <a:tr h="238157">
                <a:tc>
                  <a:txBody>
                    <a:bodyPr/>
                    <a:lstStyle/>
                    <a:p>
                      <a:pPr algn="l" fontAlgn="b"/>
                      <a:r>
                        <a:rPr lang="es-MX" sz="1200" b="1" i="0" u="none" strike="noStrike" dirty="0">
                          <a:solidFill>
                            <a:srgbClr val="000000"/>
                          </a:solidFill>
                          <a:effectLst/>
                          <a:latin typeface="Century Gothic" panose="020B0502020202020204" pitchFamily="34" charset="0"/>
                        </a:rPr>
                        <a:t>Existencia Inicial</a:t>
                      </a:r>
                    </a:p>
                  </a:txBody>
                  <a:tcPr marL="9525" marR="9525" marT="9526" marB="45726" anchor="b">
                    <a:lnL w="6350" cap="flat" cmpd="sng" algn="ctr">
                      <a:solidFill>
                        <a:srgbClr val="000000"/>
                      </a:solidFill>
                      <a:prstDash val="solid"/>
                      <a:round/>
                      <a:headEnd type="none" w="med" len="med"/>
                      <a:tailEnd type="none" w="med" len="med"/>
                    </a:lnL>
                    <a:lnR w="6350" cap="flat" cmpd="sng" algn="ctr">
                      <a:solidFill>
                        <a:srgbClr val="44546A"/>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es-MX" sz="1200" b="1" i="0" u="none" strike="noStrike" dirty="0">
                          <a:solidFill>
                            <a:srgbClr val="000000"/>
                          </a:solidFill>
                          <a:effectLst/>
                          <a:latin typeface="Century Gothic" panose="020B0502020202020204" pitchFamily="34" charset="0"/>
                        </a:rPr>
                        <a:t> 40,957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45,091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51,065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53,124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extLst>
                  <a:ext uri="{0D108BD9-81ED-4DB2-BD59-A6C34878D82A}">
                    <a16:rowId xmlns:a16="http://schemas.microsoft.com/office/drawing/2014/main" xmlns="" val="3389292460"/>
                  </a:ext>
                </a:extLst>
              </a:tr>
              <a:tr h="238157">
                <a:tc>
                  <a:txBody>
                    <a:bodyPr/>
                    <a:lstStyle/>
                    <a:p>
                      <a:pPr algn="l" fontAlgn="b"/>
                      <a:r>
                        <a:rPr lang="es-MX" sz="1200" b="1" i="0" u="none" strike="noStrike" dirty="0">
                          <a:solidFill>
                            <a:srgbClr val="000000"/>
                          </a:solidFill>
                          <a:effectLst/>
                          <a:latin typeface="Century Gothic" panose="020B0502020202020204" pitchFamily="34" charset="0"/>
                        </a:rPr>
                        <a:t>Entradas</a:t>
                      </a:r>
                    </a:p>
                  </a:txBody>
                  <a:tcPr marL="9525" marR="9525" marT="9526" marB="45726" anchor="b">
                    <a:lnL w="6350" cap="flat" cmpd="sng" algn="ctr">
                      <a:solidFill>
                        <a:srgbClr val="000000"/>
                      </a:solidFill>
                      <a:prstDash val="solid"/>
                      <a:round/>
                      <a:headEnd type="none" w="med" len="med"/>
                      <a:tailEnd type="none" w="med" len="med"/>
                    </a:lnL>
                    <a:lnR w="6350" cap="flat" cmpd="sng" algn="ctr">
                      <a:solidFill>
                        <a:srgbClr val="44546A"/>
                      </a:solidFill>
                      <a:prstDash val="solid"/>
                      <a:round/>
                      <a:headEnd type="none" w="med" len="med"/>
                      <a:tailEnd type="none" w="med" len="med"/>
                    </a:lnR>
                    <a:lnT>
                      <a:noFill/>
                    </a:lnT>
                    <a:lnB>
                      <a:noFill/>
                    </a:lnB>
                  </a:tcPr>
                </a:tc>
                <a:tc>
                  <a:txBody>
                    <a:bodyPr/>
                    <a:lstStyle/>
                    <a:p>
                      <a:pPr algn="ctr" fontAlgn="b"/>
                      <a:r>
                        <a:rPr lang="es-MX" sz="1200" b="1" i="0" u="none" strike="noStrike" dirty="0">
                          <a:solidFill>
                            <a:srgbClr val="000000"/>
                          </a:solidFill>
                          <a:effectLst/>
                          <a:latin typeface="Century Gothic" panose="020B0502020202020204" pitchFamily="34" charset="0"/>
                        </a:rPr>
                        <a:t> 45,391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42,407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43,730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43,199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extLst>
                  <a:ext uri="{0D108BD9-81ED-4DB2-BD59-A6C34878D82A}">
                    <a16:rowId xmlns:a16="http://schemas.microsoft.com/office/drawing/2014/main" xmlns="" val="711380169"/>
                  </a:ext>
                </a:extLst>
              </a:tr>
              <a:tr h="238157">
                <a:tc>
                  <a:txBody>
                    <a:bodyPr/>
                    <a:lstStyle/>
                    <a:p>
                      <a:pPr algn="l" fontAlgn="b"/>
                      <a:r>
                        <a:rPr lang="es-MX" sz="1200" b="1" i="0" u="none" strike="noStrike" dirty="0">
                          <a:solidFill>
                            <a:srgbClr val="000000"/>
                          </a:solidFill>
                          <a:effectLst/>
                          <a:latin typeface="Century Gothic" panose="020B0502020202020204" pitchFamily="34" charset="0"/>
                        </a:rPr>
                        <a:t>Salidas</a:t>
                      </a:r>
                    </a:p>
                  </a:txBody>
                  <a:tcPr marL="9525" marR="9525" marT="9526" marB="45726" anchor="b">
                    <a:lnL w="6350" cap="flat" cmpd="sng" algn="ctr">
                      <a:solidFill>
                        <a:srgbClr val="000000"/>
                      </a:solidFill>
                      <a:prstDash val="solid"/>
                      <a:round/>
                      <a:headEnd type="none" w="med" len="med"/>
                      <a:tailEnd type="none" w="med" len="med"/>
                    </a:lnL>
                    <a:lnR w="6350" cap="flat" cmpd="sng" algn="ctr">
                      <a:solidFill>
                        <a:srgbClr val="44546A"/>
                      </a:solidFill>
                      <a:prstDash val="solid"/>
                      <a:round/>
                      <a:headEnd type="none" w="med" len="med"/>
                      <a:tailEnd type="none" w="med" len="med"/>
                    </a:lnR>
                    <a:lnT>
                      <a:noFill/>
                    </a:lnT>
                    <a:lnB>
                      <a:noFill/>
                    </a:lnB>
                  </a:tcPr>
                </a:tc>
                <a:tc>
                  <a:txBody>
                    <a:bodyPr/>
                    <a:lstStyle/>
                    <a:p>
                      <a:pPr algn="ctr" fontAlgn="b"/>
                      <a:r>
                        <a:rPr lang="es-MX" sz="1200" b="1" i="0" u="none" strike="noStrike" dirty="0">
                          <a:solidFill>
                            <a:srgbClr val="000000"/>
                          </a:solidFill>
                          <a:effectLst/>
                          <a:latin typeface="Century Gothic" panose="020B0502020202020204" pitchFamily="34" charset="0"/>
                        </a:rPr>
                        <a:t> 41,257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36,434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41,670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57,153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44546A"/>
                      </a:solidFill>
                      <a:prstDash val="solid"/>
                      <a:round/>
                      <a:headEnd type="none" w="med" len="med"/>
                      <a:tailEnd type="none" w="med" len="med"/>
                    </a:lnB>
                  </a:tcPr>
                </a:tc>
                <a:extLst>
                  <a:ext uri="{0D108BD9-81ED-4DB2-BD59-A6C34878D82A}">
                    <a16:rowId xmlns:a16="http://schemas.microsoft.com/office/drawing/2014/main" xmlns="" val="3302859742"/>
                  </a:ext>
                </a:extLst>
              </a:tr>
              <a:tr h="238157">
                <a:tc>
                  <a:txBody>
                    <a:bodyPr/>
                    <a:lstStyle/>
                    <a:p>
                      <a:pPr algn="l" fontAlgn="b"/>
                      <a:r>
                        <a:rPr lang="es-MX" sz="1200" b="1" i="0" u="none" strike="noStrike" dirty="0">
                          <a:solidFill>
                            <a:srgbClr val="000000"/>
                          </a:solidFill>
                          <a:effectLst/>
                          <a:latin typeface="Century Gothic" panose="020B0502020202020204" pitchFamily="34" charset="0"/>
                        </a:rPr>
                        <a:t>Existencia Final</a:t>
                      </a:r>
                    </a:p>
                  </a:txBody>
                  <a:tcPr marL="9525" marR="9525" marT="9526" marB="45726" anchor="b">
                    <a:lnL w="6350" cap="flat" cmpd="sng" algn="ctr">
                      <a:solidFill>
                        <a:srgbClr val="000000"/>
                      </a:solidFill>
                      <a:prstDash val="solid"/>
                      <a:round/>
                      <a:headEnd type="none" w="med" len="med"/>
                      <a:tailEnd type="none" w="med" len="med"/>
                    </a:lnL>
                    <a:lnR w="6350" cap="flat" cmpd="sng" algn="ctr">
                      <a:solidFill>
                        <a:srgbClr val="44546A"/>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45,091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51,065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53,124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200" b="1" i="0" u="none" strike="noStrike" dirty="0">
                          <a:solidFill>
                            <a:srgbClr val="000000"/>
                          </a:solidFill>
                          <a:effectLst/>
                          <a:latin typeface="Century Gothic" panose="020B0502020202020204" pitchFamily="34" charset="0"/>
                        </a:rPr>
                        <a:t> 39,170 </a:t>
                      </a:r>
                    </a:p>
                  </a:txBody>
                  <a:tcPr marL="9525" marR="9525" marT="9526" marB="45726" anchor="b">
                    <a:lnL w="6350" cap="flat" cmpd="sng" algn="ctr">
                      <a:solidFill>
                        <a:srgbClr val="44546A"/>
                      </a:solidFill>
                      <a:prstDash val="solid"/>
                      <a:round/>
                      <a:headEnd type="none" w="med" len="med"/>
                      <a:tailEnd type="none" w="med" len="med"/>
                    </a:lnL>
                    <a:lnR w="6350" cap="flat" cmpd="sng" algn="ctr">
                      <a:solidFill>
                        <a:srgbClr val="44546A"/>
                      </a:solidFill>
                      <a:prstDash val="solid"/>
                      <a:round/>
                      <a:headEnd type="none" w="med" len="med"/>
                      <a:tailEnd type="none" w="med" len="med"/>
                    </a:lnR>
                    <a:lnT w="6350" cap="flat" cmpd="sng" algn="ctr">
                      <a:solidFill>
                        <a:srgbClr val="44546A"/>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00964571"/>
                  </a:ext>
                </a:extLst>
              </a:tr>
              <a:tr h="238157">
                <a:tc>
                  <a:txBody>
                    <a:bodyPr/>
                    <a:lstStyle/>
                    <a:p>
                      <a:pPr algn="l" fontAlgn="b"/>
                      <a:r>
                        <a:rPr lang="es-MX" sz="1200" b="1" i="0" u="none" strike="noStrike" dirty="0">
                          <a:solidFill>
                            <a:srgbClr val="000000"/>
                          </a:solidFill>
                          <a:effectLst/>
                          <a:latin typeface="Century Gothic" panose="020B0502020202020204" pitchFamily="34" charset="0"/>
                        </a:rPr>
                        <a:t>($ mill.)</a:t>
                      </a:r>
                    </a:p>
                  </a:txBody>
                  <a:tcPr marL="9525" marR="9525" marT="9526" marB="45726"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200" b="0" i="0" u="none" strike="noStrike" dirty="0">
                        <a:solidFill>
                          <a:srgbClr val="000000"/>
                        </a:solidFill>
                        <a:effectLst/>
                        <a:latin typeface="Century Gothic" panose="020B0502020202020204" pitchFamily="34" charset="0"/>
                      </a:endParaRPr>
                    </a:p>
                  </a:txBody>
                  <a:tcPr marL="9525" marR="9525" marT="9526" marB="45726"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200" b="0" i="0" u="none" strike="noStrike" dirty="0">
                        <a:solidFill>
                          <a:srgbClr val="000000"/>
                        </a:solidFill>
                        <a:effectLst/>
                        <a:latin typeface="Century Gothic" panose="020B0502020202020204" pitchFamily="34" charset="0"/>
                      </a:endParaRPr>
                    </a:p>
                  </a:txBody>
                  <a:tcPr marL="9525" marR="9525" marT="9526" marB="45726"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200" b="0" i="0" u="none" strike="noStrike" dirty="0">
                        <a:solidFill>
                          <a:srgbClr val="000000"/>
                        </a:solidFill>
                        <a:effectLst/>
                        <a:latin typeface="Century Gothic" panose="020B0502020202020204" pitchFamily="34" charset="0"/>
                      </a:endParaRPr>
                    </a:p>
                  </a:txBody>
                  <a:tcPr marL="9525" marR="9525" marT="9526" marB="45726"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200" b="0" i="0" u="none" strike="noStrike" dirty="0">
                        <a:solidFill>
                          <a:srgbClr val="000000"/>
                        </a:solidFill>
                        <a:effectLst/>
                        <a:latin typeface="Century Gothic" panose="020B0502020202020204" pitchFamily="34" charset="0"/>
                      </a:endParaRPr>
                    </a:p>
                  </a:txBody>
                  <a:tcPr marL="9525" marR="9525" marT="9526" marB="45726"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3276018549"/>
                  </a:ext>
                </a:extLst>
              </a:tr>
            </a:tbl>
          </a:graphicData>
        </a:graphic>
      </p:graphicFrame>
    </p:spTree>
    <p:extLst>
      <p:ext uri="{BB962C8B-B14F-4D97-AF65-F5344CB8AC3E}">
        <p14:creationId xmlns:p14="http://schemas.microsoft.com/office/powerpoint/2010/main" val="25421161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5B46027-9342-4C7D-A0C9-89E784F3BD18}"/>
              </a:ext>
            </a:extLst>
          </p:cNvPr>
          <p:cNvSpPr>
            <a:spLocks noGrp="1"/>
          </p:cNvSpPr>
          <p:nvPr>
            <p:ph type="title"/>
          </p:nvPr>
        </p:nvSpPr>
        <p:spPr>
          <a:xfrm>
            <a:off x="457200" y="419100"/>
            <a:ext cx="6572250" cy="631825"/>
          </a:xfrm>
        </p:spPr>
        <p:txBody>
          <a:bodyPr>
            <a:normAutofit/>
          </a:bodyPr>
          <a:lstStyle/>
          <a:p>
            <a:pPr>
              <a:defRPr/>
            </a:pPr>
            <a:r>
              <a:rPr lang="es-MX" sz="2000" b="1" dirty="0" smtClean="0">
                <a:latin typeface="Century Gothic" panose="020B0502020202020204" pitchFamily="34" charset="0"/>
              </a:rPr>
              <a:t>Tesorería: Flujo </a:t>
            </a:r>
            <a:r>
              <a:rPr lang="es-MX" sz="2000" b="1" dirty="0">
                <a:latin typeface="Century Gothic" panose="020B0502020202020204" pitchFamily="34" charset="0"/>
              </a:rPr>
              <a:t>bimestral desglosado por rubro</a:t>
            </a:r>
            <a:endParaRPr lang="es-ES" sz="2000" b="1" dirty="0">
              <a:latin typeface="Century Gothic" panose="020B0502020202020204" pitchFamily="34" charset="0"/>
            </a:endParaRPr>
          </a:p>
        </p:txBody>
      </p:sp>
      <p:sp>
        <p:nvSpPr>
          <p:cNvPr id="7171" name="3 Marcador de número de diapositiva"/>
          <p:cNvSpPr>
            <a:spLocks noGrp="1"/>
          </p:cNvSpPr>
          <p:nvPr>
            <p:ph type="sldNum" sz="quarter" idx="12"/>
          </p:nvPr>
        </p:nvSpPr>
        <p:spPr bwMode="auto">
          <a:xfrm>
            <a:off x="8391525" y="6489700"/>
            <a:ext cx="87462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algn="ctr">
              <a:spcBef>
                <a:spcPct val="0"/>
              </a:spcBef>
              <a:buFontTx/>
              <a:buNone/>
            </a:pPr>
            <a:r>
              <a:rPr lang="es-ES" altLang="es-MX" sz="1200" dirty="0">
                <a:solidFill>
                  <a:srgbClr val="898989"/>
                </a:solidFill>
                <a:latin typeface="Century Gothic" panose="020B0502020202020204" pitchFamily="34" charset="0"/>
                <a:ea typeface="Myriad Pro"/>
                <a:cs typeface="Myriad Pro"/>
              </a:rPr>
              <a:t>2</a:t>
            </a:r>
          </a:p>
        </p:txBody>
      </p:sp>
      <p:graphicFrame>
        <p:nvGraphicFramePr>
          <p:cNvPr id="4" name="Tabla 3">
            <a:extLst>
              <a:ext uri="{FF2B5EF4-FFF2-40B4-BE49-F238E27FC236}">
                <a16:creationId xmlns:a16="http://schemas.microsoft.com/office/drawing/2014/main" xmlns="" id="{FFB0A1CD-3A8F-4A52-9BFC-75CC51F7DFBE}"/>
              </a:ext>
            </a:extLst>
          </p:cNvPr>
          <p:cNvGraphicFramePr>
            <a:graphicFrameLocks noGrp="1"/>
          </p:cNvGraphicFramePr>
          <p:nvPr>
            <p:extLst>
              <p:ext uri="{D42A27DB-BD31-4B8C-83A1-F6EECF244321}">
                <p14:modId xmlns:p14="http://schemas.microsoft.com/office/powerpoint/2010/main" val="913955453"/>
              </p:ext>
            </p:extLst>
          </p:nvPr>
        </p:nvGraphicFramePr>
        <p:xfrm>
          <a:off x="876300" y="1074455"/>
          <a:ext cx="7515225" cy="5739957"/>
        </p:xfrm>
        <a:graphic>
          <a:graphicData uri="http://schemas.openxmlformats.org/drawingml/2006/table">
            <a:tbl>
              <a:tblPr/>
              <a:tblGrid>
                <a:gridCol w="2680467">
                  <a:extLst>
                    <a:ext uri="{9D8B030D-6E8A-4147-A177-3AD203B41FA5}">
                      <a16:colId xmlns:a16="http://schemas.microsoft.com/office/drawing/2014/main" xmlns="" val="353693300"/>
                    </a:ext>
                  </a:extLst>
                </a:gridCol>
                <a:gridCol w="1348558">
                  <a:extLst>
                    <a:ext uri="{9D8B030D-6E8A-4147-A177-3AD203B41FA5}">
                      <a16:colId xmlns:a16="http://schemas.microsoft.com/office/drawing/2014/main" xmlns="" val="3441709397"/>
                    </a:ext>
                  </a:extLst>
                </a:gridCol>
                <a:gridCol w="1198718">
                  <a:extLst>
                    <a:ext uri="{9D8B030D-6E8A-4147-A177-3AD203B41FA5}">
                      <a16:colId xmlns:a16="http://schemas.microsoft.com/office/drawing/2014/main" xmlns="" val="173670909"/>
                    </a:ext>
                  </a:extLst>
                </a:gridCol>
                <a:gridCol w="1115474">
                  <a:extLst>
                    <a:ext uri="{9D8B030D-6E8A-4147-A177-3AD203B41FA5}">
                      <a16:colId xmlns:a16="http://schemas.microsoft.com/office/drawing/2014/main" xmlns="" val="4261665727"/>
                    </a:ext>
                  </a:extLst>
                </a:gridCol>
                <a:gridCol w="1172008">
                  <a:extLst>
                    <a:ext uri="{9D8B030D-6E8A-4147-A177-3AD203B41FA5}">
                      <a16:colId xmlns:a16="http://schemas.microsoft.com/office/drawing/2014/main" xmlns="" val="2910969331"/>
                    </a:ext>
                  </a:extLst>
                </a:gridCol>
              </a:tblGrid>
              <a:tr h="143816">
                <a:tc>
                  <a:txBody>
                    <a:bodyPr/>
                    <a:lstStyle/>
                    <a:p>
                      <a:pPr algn="ctr" fontAlgn="b"/>
                      <a:r>
                        <a:rPr lang="es-MX" sz="800" b="1" i="0" u="none" strike="noStrike" dirty="0">
                          <a:solidFill>
                            <a:srgbClr val="000000"/>
                          </a:solidFill>
                          <a:effectLst/>
                          <a:latin typeface="Century Gothic" panose="020B0502020202020204" pitchFamily="34" charset="0"/>
                        </a:rPr>
                        <a:t>($ mill.)</a:t>
                      </a:r>
                    </a:p>
                  </a:txBody>
                  <a:tcPr marL="4982" marR="4982" marT="4982" marB="23915" anchor="ctr">
                    <a:lnL>
                      <a:noFill/>
                    </a:lnL>
                    <a:lnR>
                      <a:noFill/>
                    </a:lnR>
                    <a:lnT>
                      <a:noFill/>
                    </a:lnT>
                    <a:lnB w="6350" cap="flat" cmpd="sng" algn="ctr">
                      <a:noFill/>
                      <a:prstDash val="solid"/>
                      <a:round/>
                      <a:headEnd type="none" w="med" len="med"/>
                      <a:tailEnd type="none" w="med" len="med"/>
                    </a:lnB>
                  </a:tcPr>
                </a:tc>
                <a:tc>
                  <a:txBody>
                    <a:bodyPr/>
                    <a:lstStyle/>
                    <a:p>
                      <a:pPr algn="ctr" fontAlgn="b"/>
                      <a:endParaRPr lang="es-MX" sz="800" b="1" i="0" u="none" strike="noStrike" dirty="0">
                        <a:solidFill>
                          <a:srgbClr val="000000"/>
                        </a:solidFill>
                        <a:effectLst/>
                        <a:latin typeface="Century Gothic" panose="020B0502020202020204" pitchFamily="34" charset="0"/>
                      </a:endParaRPr>
                    </a:p>
                  </a:txBody>
                  <a:tcPr marL="4982" marR="4982" marT="4982" marB="23915" anchor="ctr">
                    <a:lnL>
                      <a:noFill/>
                    </a:lnL>
                    <a:lnR>
                      <a:noFill/>
                    </a:lnR>
                    <a:lnT>
                      <a:noFill/>
                    </a:lnT>
                    <a:lnB w="6350" cap="flat" cmpd="sng" algn="ctr">
                      <a:noFill/>
                      <a:prstDash val="solid"/>
                      <a:round/>
                      <a:headEnd type="none" w="med" len="med"/>
                      <a:tailEnd type="none" w="med" len="med"/>
                    </a:lnB>
                  </a:tcPr>
                </a:tc>
                <a:tc>
                  <a:txBody>
                    <a:bodyPr/>
                    <a:lstStyle/>
                    <a:p>
                      <a:pPr algn="ctr" fontAlgn="b"/>
                      <a:endParaRPr lang="es-MX" sz="800" b="1" i="0" u="none" strike="noStrike" dirty="0">
                        <a:solidFill>
                          <a:srgbClr val="000000"/>
                        </a:solidFill>
                        <a:effectLst/>
                        <a:latin typeface="Century Gothic" panose="020B0502020202020204" pitchFamily="34" charset="0"/>
                      </a:endParaRPr>
                    </a:p>
                  </a:txBody>
                  <a:tcPr marL="4982" marR="4982" marT="4982" marB="23915" anchor="ctr">
                    <a:lnL>
                      <a:noFill/>
                    </a:lnL>
                    <a:lnR>
                      <a:noFill/>
                    </a:lnR>
                    <a:lnT>
                      <a:noFill/>
                    </a:lnT>
                    <a:lnB w="6350" cap="flat" cmpd="sng" algn="ctr">
                      <a:noFill/>
                      <a:prstDash val="solid"/>
                      <a:round/>
                      <a:headEnd type="none" w="med" len="med"/>
                      <a:tailEnd type="none" w="med" len="med"/>
                    </a:lnB>
                  </a:tcPr>
                </a:tc>
                <a:tc>
                  <a:txBody>
                    <a:bodyPr/>
                    <a:lstStyle/>
                    <a:p>
                      <a:pPr algn="ctr" fontAlgn="b"/>
                      <a:endParaRPr lang="es-MX" sz="800" b="1" i="0" u="none" strike="noStrike" dirty="0">
                        <a:solidFill>
                          <a:srgbClr val="000000"/>
                        </a:solidFill>
                        <a:effectLst/>
                        <a:latin typeface="Century Gothic" panose="020B0502020202020204" pitchFamily="34" charset="0"/>
                      </a:endParaRPr>
                    </a:p>
                  </a:txBody>
                  <a:tcPr marL="4982" marR="4982" marT="4982" marB="23915" anchor="ctr">
                    <a:lnL>
                      <a:noFill/>
                    </a:lnL>
                    <a:lnR>
                      <a:noFill/>
                    </a:lnR>
                    <a:lnT>
                      <a:noFill/>
                    </a:lnT>
                    <a:lnB w="6350" cap="flat" cmpd="sng" algn="ctr">
                      <a:noFill/>
                      <a:prstDash val="solid"/>
                      <a:round/>
                      <a:headEnd type="none" w="med" len="med"/>
                      <a:tailEnd type="none" w="med" len="med"/>
                    </a:lnB>
                  </a:tcPr>
                </a:tc>
                <a:tc>
                  <a:txBody>
                    <a:bodyPr/>
                    <a:lstStyle/>
                    <a:p>
                      <a:pPr algn="ctr" fontAlgn="b"/>
                      <a:endParaRPr lang="es-MX" sz="800" b="0" i="0" u="none" strike="noStrike" dirty="0">
                        <a:solidFill>
                          <a:srgbClr val="000000"/>
                        </a:solidFill>
                        <a:effectLst/>
                        <a:latin typeface="Century Gothic" panose="020B0502020202020204" pitchFamily="34" charset="0"/>
                      </a:endParaRPr>
                    </a:p>
                  </a:txBody>
                  <a:tcPr marL="4982" marR="4982" marT="4982" marB="23915" anchor="ctr">
                    <a:lnL>
                      <a:noFill/>
                    </a:lnL>
                    <a:lnR>
                      <a:noFill/>
                    </a:lnR>
                    <a:lnT>
                      <a:noFill/>
                    </a:lnT>
                    <a:lnB w="6350" cap="flat" cmpd="sng" algn="ctr">
                      <a:noFill/>
                      <a:prstDash val="solid"/>
                      <a:round/>
                      <a:headEnd type="none" w="med" len="med"/>
                      <a:tailEnd type="none" w="med" len="med"/>
                    </a:lnB>
                  </a:tcPr>
                </a:tc>
                <a:extLst>
                  <a:ext uri="{0D108BD9-81ED-4DB2-BD59-A6C34878D82A}">
                    <a16:rowId xmlns:a16="http://schemas.microsoft.com/office/drawing/2014/main" xmlns="" val="2881531593"/>
                  </a:ext>
                </a:extLst>
              </a:tr>
              <a:tr h="159728">
                <a:tc>
                  <a:txBody>
                    <a:bodyPr/>
                    <a:lstStyle/>
                    <a:p>
                      <a:pPr algn="ctr" fontAlgn="ctr"/>
                      <a:r>
                        <a:rPr lang="es-MX" sz="800" b="1" i="0" u="none" strike="noStrike" dirty="0">
                          <a:solidFill>
                            <a:srgbClr val="FFFFFF"/>
                          </a:solidFill>
                          <a:effectLst/>
                          <a:latin typeface="Century Gothic" panose="020B0502020202020204" pitchFamily="34" charset="0"/>
                        </a:rPr>
                        <a:t>Flujo de Efectivo 2017</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Dic´16/enero´17</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Febrero/marzo ´17</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Abril/mayo ´17</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s-MX" sz="800" b="1" i="0" u="none" strike="noStrike" dirty="0">
                          <a:solidFill>
                            <a:srgbClr val="FFFFFF"/>
                          </a:solidFill>
                          <a:effectLst/>
                          <a:latin typeface="Century Gothic" panose="020B0502020202020204" pitchFamily="34" charset="0"/>
                        </a:rPr>
                        <a:t>Junio/julio ´17</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xmlns="" val="3305298539"/>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Existencia Inicial</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40,957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45,091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51,065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53,125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xmlns="" val="139863787"/>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Entradas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45,391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42,407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43,730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43,199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808080"/>
                    </a:solidFill>
                  </a:tcPr>
                </a:tc>
                <a:extLst>
                  <a:ext uri="{0D108BD9-81ED-4DB2-BD59-A6C34878D82A}">
                    <a16:rowId xmlns:a16="http://schemas.microsoft.com/office/drawing/2014/main" xmlns="" val="3582359947"/>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Aportaciones Subcuenta de Vivienda (VIV)</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12,143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12,160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12,816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12,925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xmlns="" val="1424309401"/>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Recuperaciones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26,259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25,009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25,225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25,549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xmlns="" val="2446977122"/>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Régimen Ordinario de Amortización (ROA)</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21,444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21,851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22,264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22,229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46201422"/>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Régimen Especial de </a:t>
                      </a:r>
                      <a:r>
                        <a:rPr lang="es-MX" sz="800" b="0" i="1" u="none" strike="noStrike" dirty="0" smtClean="0">
                          <a:solidFill>
                            <a:srgbClr val="000000"/>
                          </a:solidFill>
                          <a:effectLst/>
                          <a:latin typeface="Century Gothic" panose="020B0502020202020204" pitchFamily="34" charset="0"/>
                        </a:rPr>
                        <a:t>Amortizaciones </a:t>
                      </a:r>
                      <a:r>
                        <a:rPr lang="es-MX" sz="800" b="0" i="1" u="none" strike="noStrike" dirty="0">
                          <a:solidFill>
                            <a:srgbClr val="000000"/>
                          </a:solidFill>
                          <a:effectLst/>
                          <a:latin typeface="Century Gothic" panose="020B0502020202020204" pitchFamily="34" charset="0"/>
                        </a:rPr>
                        <a:t>(REA)</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4,815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3,157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2,960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3,320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xmlns="" val="4110217946"/>
                  </a:ext>
                </a:extLst>
              </a:tr>
              <a:tr h="143816">
                <a:tc>
                  <a:txBody>
                    <a:bodyPr/>
                    <a:lstStyle/>
                    <a:p>
                      <a:pPr algn="ctr" fontAlgn="ctr"/>
                      <a:r>
                        <a:rPr lang="es-MX" sz="800" b="1" i="0" u="none" strike="noStrike" dirty="0">
                          <a:solidFill>
                            <a:srgbClr val="000000"/>
                          </a:solidFill>
                          <a:effectLst/>
                          <a:latin typeface="Century Gothic" panose="020B0502020202020204" pitchFamily="34" charset="0"/>
                        </a:rPr>
                        <a:t>Otras entradas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6,990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5,239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5,689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4,724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xmlns="" val="3721217771"/>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Otros Ingresos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3,239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2,898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2,888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2,409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153089842"/>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Infonavit Total</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3,421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2,003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2,326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2,050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507966016"/>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Productos Financieros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330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339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475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265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446678288"/>
                  </a:ext>
                </a:extLst>
              </a:tr>
              <a:tr h="143816">
                <a:tc>
                  <a:txBody>
                    <a:bodyPr/>
                    <a:lstStyle/>
                    <a:p>
                      <a:pPr algn="ctr" fontAlgn="ctr"/>
                      <a:r>
                        <a:rPr lang="es-MX" sz="800" b="1" i="0" u="none" strike="noStrike" dirty="0">
                          <a:solidFill>
                            <a:srgbClr val="000000"/>
                          </a:solidFill>
                          <a:effectLst/>
                          <a:latin typeface="Century Gothic" panose="020B0502020202020204" pitchFamily="34" charset="0"/>
                        </a:rPr>
                        <a:t>Emisión Cedevis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xmlns="" val="865539087"/>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Salidas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41,257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36,434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41,670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57,153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808080"/>
                    </a:solidFill>
                  </a:tcPr>
                </a:tc>
                <a:extLst>
                  <a:ext uri="{0D108BD9-81ED-4DB2-BD59-A6C34878D82A}">
                    <a16:rowId xmlns:a16="http://schemas.microsoft.com/office/drawing/2014/main" xmlns="" val="3754787469"/>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Entrega de Depósitos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2,687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2,724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3,171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2,958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xmlns="" val="3901398831"/>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Programa de Crédito</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20,313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21,049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21,976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25,120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xmlns="" val="106741417"/>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Créditos Hipotecarios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19,940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20,725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21,631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24,790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751435917"/>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Garantías 43 BIS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224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221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288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223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203717062"/>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Anualidades Garantizadas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38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4006624061"/>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NAFIN PECV</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111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83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88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xmlns="" val="3138144775"/>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Otras Salidas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5,007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5,559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4,544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4,610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xmlns="" val="3339169158"/>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Nómina</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529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611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310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481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937549546"/>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IMSS (SUA)</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66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95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535887505"/>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IMSS (Emisión Liquidaciones)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120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132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127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129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68315920"/>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Impuestos Federales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120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242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213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106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207436187"/>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Fondo de Protección de Pagos (FPP)</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316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560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097711240"/>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Otros Gastos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4,173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4,257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3,239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3,877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xmlns="" val="4067890227"/>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Amortizaciones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7,249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7,102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6,979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6,965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xmlns="" val="2850758372"/>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Cedevis</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2,617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2,614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2,395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2,468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836231482"/>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Infonavit Total</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4,315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2,516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2,602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2,461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344567075"/>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Segundo crédito</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163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967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1,008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1,034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418993616"/>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Mejoravit</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99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969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949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982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80600529"/>
                  </a:ext>
                </a:extLst>
              </a:tr>
              <a:tr h="143816">
                <a:tc>
                  <a:txBody>
                    <a:bodyPr/>
                    <a:lstStyle/>
                    <a:p>
                      <a:pPr algn="ctr" fontAlgn="b"/>
                      <a:r>
                        <a:rPr lang="es-MX" sz="800" b="0" i="1" u="none" strike="noStrike" dirty="0">
                          <a:solidFill>
                            <a:srgbClr val="000000"/>
                          </a:solidFill>
                          <a:effectLst/>
                          <a:latin typeface="Century Gothic" panose="020B0502020202020204" pitchFamily="34" charset="0"/>
                        </a:rPr>
                        <a:t>     Fideicomiso Cartera</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55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26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20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46698113"/>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Traspaso FANVIT</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6,000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5,000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9D9D9"/>
                    </a:solidFill>
                  </a:tcPr>
                </a:tc>
                <a:tc>
                  <a:txBody>
                    <a:bodyPr/>
                    <a:lstStyle/>
                    <a:p>
                      <a:pPr algn="ctr" fontAlgn="b"/>
                      <a:r>
                        <a:rPr lang="es-MX" sz="800" b="1" i="0" u="none" strike="noStrike" dirty="0">
                          <a:solidFill>
                            <a:srgbClr val="000000"/>
                          </a:solidFill>
                          <a:effectLst/>
                          <a:latin typeface="Century Gothic" panose="020B0502020202020204" pitchFamily="34" charset="0"/>
                        </a:rPr>
                        <a:t> 17,500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xmlns="" val="2034400659"/>
                  </a:ext>
                </a:extLst>
              </a:tr>
              <a:tr h="143816">
                <a:tc>
                  <a:txBody>
                    <a:bodyPr/>
                    <a:lstStyle/>
                    <a:p>
                      <a:pPr algn="ctr" fontAlgn="b"/>
                      <a:endParaRPr lang="es-MX" sz="800" b="0" i="1" u="none" strike="noStrike" dirty="0">
                        <a:solidFill>
                          <a:srgbClr val="000000"/>
                        </a:solidFill>
                        <a:effectLst/>
                        <a:latin typeface="Century Gothic" panose="020B0502020202020204" pitchFamily="34" charset="0"/>
                      </a:endParaRP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8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80"/>
                          </a:solidFill>
                          <a:effectLst/>
                          <a:latin typeface="Century Gothic" panose="020B0502020202020204" pitchFamily="34" charset="0"/>
                        </a:rPr>
                        <a:t> -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es-MX" sz="800" b="0" i="0" u="none" strike="noStrike" dirty="0">
                        <a:solidFill>
                          <a:srgbClr val="44546A"/>
                        </a:solidFill>
                        <a:effectLst/>
                        <a:latin typeface="Century Gothic" panose="020B0502020202020204" pitchFamily="34" charset="0"/>
                      </a:endParaRP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endParaRPr lang="es-MX" sz="800" b="1" i="0" u="none" strike="noStrike" dirty="0">
                        <a:solidFill>
                          <a:srgbClr val="000080"/>
                        </a:solidFill>
                        <a:effectLst/>
                        <a:latin typeface="Century Gothic" panose="020B0502020202020204" pitchFamily="34" charset="0"/>
                      </a:endParaRP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xmlns="" val="3501641556"/>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Existencia Final</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45,091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51,065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53,125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 39,171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25938052"/>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FANVIT</a:t>
                      </a:r>
                    </a:p>
                  </a:txBody>
                  <a:tcPr marL="4982" marR="4982" marT="4982" marB="23915"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96,360</a:t>
                      </a:r>
                    </a:p>
                  </a:txBody>
                  <a:tcPr marL="4982" marR="4982" marT="4982" marB="23915"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96,360</a:t>
                      </a:r>
                    </a:p>
                  </a:txBody>
                  <a:tcPr marL="4982" marR="4982" marT="4982" marB="23915"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101,360</a:t>
                      </a:r>
                    </a:p>
                  </a:txBody>
                  <a:tcPr marL="4982" marR="4982" marT="4982" marB="23915"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800" b="1" i="0" u="none" strike="noStrike" dirty="0">
                          <a:solidFill>
                            <a:srgbClr val="000000"/>
                          </a:solidFill>
                          <a:effectLst/>
                          <a:latin typeface="Century Gothic" panose="020B0502020202020204" pitchFamily="34" charset="0"/>
                        </a:rPr>
                        <a:t>118,860</a:t>
                      </a:r>
                    </a:p>
                  </a:txBody>
                  <a:tcPr marL="4982" marR="4982" marT="4982" marB="23915"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713246332"/>
                  </a:ext>
                </a:extLst>
              </a:tr>
              <a:tr h="143816">
                <a:tc>
                  <a:txBody>
                    <a:bodyPr/>
                    <a:lstStyle/>
                    <a:p>
                      <a:pPr algn="ctr" fontAlgn="b"/>
                      <a:r>
                        <a:rPr lang="es-MX" sz="800" b="1" i="0" u="none" strike="noStrike" dirty="0">
                          <a:solidFill>
                            <a:srgbClr val="000000"/>
                          </a:solidFill>
                          <a:effectLst/>
                          <a:latin typeface="Century Gothic" panose="020B0502020202020204" pitchFamily="34" charset="0"/>
                        </a:rPr>
                        <a:t>SUMA Existencia + FANVIT</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141,451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147,425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154,485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808080"/>
                    </a:solidFill>
                  </a:tcPr>
                </a:tc>
                <a:tc>
                  <a:txBody>
                    <a:bodyPr/>
                    <a:lstStyle/>
                    <a:p>
                      <a:pPr algn="ctr" fontAlgn="b"/>
                      <a:r>
                        <a:rPr lang="es-MX" sz="800" b="1" i="0" u="none" strike="noStrike" dirty="0">
                          <a:solidFill>
                            <a:srgbClr val="000000"/>
                          </a:solidFill>
                          <a:effectLst/>
                          <a:latin typeface="Century Gothic" panose="020B0502020202020204" pitchFamily="34" charset="0"/>
                        </a:rPr>
                        <a:t> 158,031 </a:t>
                      </a:r>
                    </a:p>
                  </a:txBody>
                  <a:tcPr marL="4982" marR="4982" marT="4982" marB="2391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808080"/>
                    </a:solidFill>
                  </a:tcPr>
                </a:tc>
                <a:extLst>
                  <a:ext uri="{0D108BD9-81ED-4DB2-BD59-A6C34878D82A}">
                    <a16:rowId xmlns:a16="http://schemas.microsoft.com/office/drawing/2014/main" xmlns="" val="3064658353"/>
                  </a:ext>
                </a:extLst>
              </a:tr>
            </a:tbl>
          </a:graphicData>
        </a:graphic>
      </p:graphicFrame>
    </p:spTree>
    <p:extLst>
      <p:ext uri="{BB962C8B-B14F-4D97-AF65-F5344CB8AC3E}">
        <p14:creationId xmlns:p14="http://schemas.microsoft.com/office/powerpoint/2010/main" val="16604170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a:xfrm>
            <a:off x="392113" y="274638"/>
            <a:ext cx="7450137" cy="631825"/>
          </a:xfrm>
        </p:spPr>
        <p:txBody>
          <a:bodyPr/>
          <a:lstStyle/>
          <a:p>
            <a:r>
              <a:rPr lang="es-MX" altLang="es-MX" sz="2000" b="1" dirty="0" smtClean="0">
                <a:latin typeface="Century Gothic" panose="020B0502020202020204" pitchFamily="34" charset="0"/>
              </a:rPr>
              <a:t>Traspasos de recursos de la Tesorería al Fanvit</a:t>
            </a:r>
            <a:br>
              <a:rPr lang="es-MX" altLang="es-MX" sz="2000" b="1" dirty="0" smtClean="0">
                <a:latin typeface="Century Gothic" panose="020B0502020202020204" pitchFamily="34" charset="0"/>
              </a:rPr>
            </a:br>
            <a:r>
              <a:rPr lang="es-MX" altLang="es-MX" sz="1400" b="1" dirty="0" smtClean="0">
                <a:latin typeface="Century Gothic" panose="020B0502020202020204" pitchFamily="34" charset="0"/>
              </a:rPr>
              <a:t>Periodo 2014 - 2018</a:t>
            </a:r>
          </a:p>
        </p:txBody>
      </p:sp>
      <p:sp>
        <p:nvSpPr>
          <p:cNvPr id="5123" name="7 CuadroTexto"/>
          <p:cNvSpPr txBox="1">
            <a:spLocks noChangeArrowheads="1"/>
          </p:cNvSpPr>
          <p:nvPr/>
        </p:nvSpPr>
        <p:spPr bwMode="auto">
          <a:xfrm>
            <a:off x="392113" y="6224588"/>
            <a:ext cx="7875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a:spcBef>
                <a:spcPct val="0"/>
              </a:spcBef>
              <a:buClr>
                <a:srgbClr val="C00000"/>
              </a:buClr>
            </a:pPr>
            <a:r>
              <a:rPr lang="es-MX" altLang="es-MX" sz="1400" dirty="0">
                <a:latin typeface="Century Gothic" panose="020B0502020202020204" pitchFamily="34" charset="0"/>
              </a:rPr>
              <a:t>Traspasos reales hasta el 3er. Bimestre de 2017.  5º. Y 6º. Bimestres 2017 estimados.</a:t>
            </a:r>
          </a:p>
          <a:p>
            <a:pPr>
              <a:spcBef>
                <a:spcPct val="0"/>
              </a:spcBef>
              <a:buClr>
                <a:srgbClr val="C00000"/>
              </a:buClr>
            </a:pPr>
            <a:r>
              <a:rPr lang="es-MX" altLang="es-MX" sz="1400" dirty="0">
                <a:latin typeface="Century Gothic" panose="020B0502020202020204" pitchFamily="34" charset="0"/>
              </a:rPr>
              <a:t>Traspasos 2018 estimados.</a:t>
            </a:r>
          </a:p>
        </p:txBody>
      </p:sp>
      <p:sp>
        <p:nvSpPr>
          <p:cNvPr id="5124" name="11 CuadroTexto"/>
          <p:cNvSpPr txBox="1">
            <a:spLocks noChangeArrowheads="1"/>
          </p:cNvSpPr>
          <p:nvPr/>
        </p:nvSpPr>
        <p:spPr bwMode="auto">
          <a:xfrm>
            <a:off x="4911725" y="4697413"/>
            <a:ext cx="1505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a:spcBef>
                <a:spcPct val="0"/>
              </a:spcBef>
              <a:buFontTx/>
              <a:buNone/>
            </a:pPr>
            <a:r>
              <a:rPr lang="es-MX" altLang="es-MX" sz="1200" b="1" dirty="0">
                <a:latin typeface="Century Gothic" panose="020B0502020202020204" pitchFamily="34" charset="0"/>
              </a:rPr>
              <a:t>Millones de pesos</a:t>
            </a:r>
          </a:p>
        </p:txBody>
      </p:sp>
      <p:pic>
        <p:nvPicPr>
          <p:cNvPr id="512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9675" y="998538"/>
            <a:ext cx="6427788" cy="3598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100" y="4668838"/>
            <a:ext cx="6905625" cy="140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Marcador de número de diapositiva"/>
          <p:cNvSpPr>
            <a:spLocks noGrp="1"/>
          </p:cNvSpPr>
          <p:nvPr>
            <p:ph type="sldNum" sz="quarter" idx="12"/>
          </p:nvPr>
        </p:nvSpPr>
        <p:spPr>
          <a:xfrm>
            <a:off x="8086724" y="6356350"/>
            <a:ext cx="600075" cy="365125"/>
          </a:xfrm>
        </p:spPr>
        <p:txBody>
          <a:bodyPr/>
          <a:lstStyle/>
          <a:p>
            <a:pPr algn="ctr"/>
            <a:r>
              <a:rPr lang="es-ES" altLang="es-MX" dirty="0" smtClean="0">
                <a:latin typeface="Century Gothic" panose="020B0502020202020204" pitchFamily="34" charset="0"/>
              </a:rPr>
              <a:t>3</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15025776"/>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p:cNvSpPr>
            <a:spLocks noGrp="1"/>
          </p:cNvSpPr>
          <p:nvPr>
            <p:ph type="title"/>
          </p:nvPr>
        </p:nvSpPr>
        <p:spPr>
          <a:xfrm>
            <a:off x="85725" y="207963"/>
            <a:ext cx="7647577" cy="631825"/>
          </a:xfrm>
        </p:spPr>
        <p:txBody>
          <a:bodyPr/>
          <a:lstStyle/>
          <a:p>
            <a:r>
              <a:rPr lang="es-MX" altLang="es-MX" sz="2000" b="1" dirty="0" smtClean="0">
                <a:latin typeface="Century Gothic" panose="020B0502020202020204" pitchFamily="34" charset="0"/>
              </a:rPr>
              <a:t>Proyección de traspasos de recursos de la Tesorería General al FANVIT </a:t>
            </a:r>
            <a:r>
              <a:rPr lang="es-MX" altLang="es-MX" sz="1400" b="1" dirty="0" smtClean="0">
                <a:latin typeface="Century Gothic" panose="020B0502020202020204" pitchFamily="34" charset="0"/>
              </a:rPr>
              <a:t>(2º. Semestre de 2017)</a:t>
            </a:r>
          </a:p>
        </p:txBody>
      </p:sp>
      <p:sp>
        <p:nvSpPr>
          <p:cNvPr id="18" name="17 CuadroTexto"/>
          <p:cNvSpPr txBox="1"/>
          <p:nvPr/>
        </p:nvSpPr>
        <p:spPr>
          <a:xfrm>
            <a:off x="179683" y="5735638"/>
            <a:ext cx="8764291" cy="1015663"/>
          </a:xfrm>
          <a:prstGeom prst="rect">
            <a:avLst/>
          </a:prstGeom>
          <a:noFill/>
        </p:spPr>
        <p:txBody>
          <a:bodyPr wrap="square">
            <a:spAutoFit/>
          </a:bodyPr>
          <a:lstStyle/>
          <a:p>
            <a:pPr>
              <a:buClr>
                <a:srgbClr val="C00000"/>
              </a:buClr>
              <a:defRPr/>
            </a:pPr>
            <a:r>
              <a:rPr lang="es-MX" sz="1200" b="1" u="sng" dirty="0">
                <a:latin typeface="Century Gothic" panose="020B0502020202020204" pitchFamily="34" charset="0"/>
              </a:rPr>
              <a:t>Consideraciones:</a:t>
            </a:r>
          </a:p>
          <a:p>
            <a:pPr marL="285750" indent="-285750">
              <a:buClr>
                <a:srgbClr val="C00000"/>
              </a:buClr>
              <a:buFont typeface="Arial" panose="020B0604020202020204" pitchFamily="34" charset="0"/>
              <a:buChar char="•"/>
              <a:defRPr/>
            </a:pPr>
            <a:r>
              <a:rPr lang="es-MX" sz="1200" dirty="0">
                <a:latin typeface="Century Gothic" panose="020B0502020202020204" pitchFamily="34" charset="0"/>
              </a:rPr>
              <a:t>Ingresos y Egresos de acuerdo al presupuesto para el 2º. Semestre 2017.</a:t>
            </a:r>
          </a:p>
          <a:p>
            <a:pPr marL="285750" indent="-285750">
              <a:buClr>
                <a:srgbClr val="C00000"/>
              </a:buClr>
              <a:buFont typeface="Arial" panose="020B0604020202020204" pitchFamily="34" charset="0"/>
              <a:buChar char="•"/>
              <a:defRPr/>
            </a:pPr>
            <a:r>
              <a:rPr lang="es-MX" sz="1200" dirty="0">
                <a:latin typeface="Century Gothic" panose="020B0502020202020204" pitchFamily="34" charset="0"/>
              </a:rPr>
              <a:t>No se rompe el SML (Saldo Mínimo de Liquidez $ 10,475 mdp) establecido para la Tesorería General.</a:t>
            </a:r>
          </a:p>
          <a:p>
            <a:pPr marL="285750" indent="-285750">
              <a:buClr>
                <a:srgbClr val="C00000"/>
              </a:buClr>
              <a:buFont typeface="Arial" panose="020B0604020202020204" pitchFamily="34" charset="0"/>
              <a:buChar char="•"/>
              <a:defRPr/>
            </a:pPr>
            <a:r>
              <a:rPr lang="es-MX" sz="1200" dirty="0">
                <a:latin typeface="Century Gothic" panose="020B0502020202020204" pitchFamily="34" charset="0"/>
              </a:rPr>
              <a:t>Meta del programa de crédito de 365,000 créditos hipotecarios.</a:t>
            </a:r>
          </a:p>
          <a:p>
            <a:pPr marL="285750" indent="-285750">
              <a:buClr>
                <a:srgbClr val="C00000"/>
              </a:buClr>
              <a:buFont typeface="Arial" panose="020B0604020202020204" pitchFamily="34" charset="0"/>
              <a:buChar char="•"/>
              <a:defRPr/>
            </a:pPr>
            <a:r>
              <a:rPr lang="es-MX" sz="1200" dirty="0">
                <a:latin typeface="Century Gothic" panose="020B0502020202020204" pitchFamily="34" charset="0"/>
              </a:rPr>
              <a:t>Sin emisión de CEDEVIS que se tenía considerada para agosto 2017.</a:t>
            </a:r>
          </a:p>
        </p:txBody>
      </p:sp>
      <p:sp>
        <p:nvSpPr>
          <p:cNvPr id="6148" name="11 CuadroTexto"/>
          <p:cNvSpPr txBox="1">
            <a:spLocks noChangeArrowheads="1"/>
          </p:cNvSpPr>
          <p:nvPr/>
        </p:nvSpPr>
        <p:spPr bwMode="auto">
          <a:xfrm>
            <a:off x="6227763" y="4603750"/>
            <a:ext cx="1505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a:spcBef>
                <a:spcPct val="0"/>
              </a:spcBef>
              <a:buFontTx/>
              <a:buNone/>
            </a:pPr>
            <a:r>
              <a:rPr lang="es-MX" altLang="es-MX" sz="1200" b="1" dirty="0">
                <a:latin typeface="Century Gothic" panose="020B0502020202020204" pitchFamily="34" charset="0"/>
              </a:rPr>
              <a:t>Millones de pesos</a:t>
            </a:r>
          </a:p>
        </p:txBody>
      </p:sp>
      <p:pic>
        <p:nvPicPr>
          <p:cNvPr id="6150"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0463" y="917575"/>
            <a:ext cx="6402387" cy="364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1 Marcador de número de diapositiva"/>
          <p:cNvSpPr>
            <a:spLocks noGrp="1"/>
          </p:cNvSpPr>
          <p:nvPr>
            <p:ph type="sldNum" sz="quarter" idx="12"/>
          </p:nvPr>
        </p:nvSpPr>
        <p:spPr>
          <a:xfrm>
            <a:off x="8110537" y="6356350"/>
            <a:ext cx="600075" cy="365125"/>
          </a:xfrm>
        </p:spPr>
        <p:txBody>
          <a:bodyPr/>
          <a:lstStyle/>
          <a:p>
            <a:pPr algn="ctr"/>
            <a:r>
              <a:rPr lang="es-ES" altLang="es-MX" dirty="0" smtClean="0">
                <a:latin typeface="Century Gothic" panose="020B0502020202020204" pitchFamily="34" charset="0"/>
              </a:rPr>
              <a:t>4</a:t>
            </a:r>
            <a:endParaRPr lang="es-ES" altLang="es-MX" dirty="0">
              <a:latin typeface="Century Gothic" panose="020B0502020202020204" pitchFamily="34" charset="0"/>
            </a:endParaRPr>
          </a:p>
        </p:txBody>
      </p:sp>
      <p:grpSp>
        <p:nvGrpSpPr>
          <p:cNvPr id="2" name="Group 4"/>
          <p:cNvGrpSpPr>
            <a:grpSpLocks noChangeAspect="1"/>
          </p:cNvGrpSpPr>
          <p:nvPr/>
        </p:nvGrpSpPr>
        <p:grpSpPr bwMode="auto">
          <a:xfrm>
            <a:off x="723900" y="4600575"/>
            <a:ext cx="7686675" cy="1095375"/>
            <a:chOff x="456" y="2898"/>
            <a:chExt cx="4842" cy="690"/>
          </a:xfrm>
        </p:grpSpPr>
        <p:sp>
          <p:nvSpPr>
            <p:cNvPr id="3" name="AutoShape 3"/>
            <p:cNvSpPr>
              <a:spLocks noChangeAspect="1" noChangeArrowheads="1" noTextEdit="1"/>
            </p:cNvSpPr>
            <p:nvPr/>
          </p:nvSpPr>
          <p:spPr bwMode="auto">
            <a:xfrm>
              <a:off x="462" y="2898"/>
              <a:ext cx="4836"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 name="Rectangle 5"/>
            <p:cNvSpPr>
              <a:spLocks noChangeArrowheads="1"/>
            </p:cNvSpPr>
            <p:nvPr/>
          </p:nvSpPr>
          <p:spPr bwMode="auto">
            <a:xfrm>
              <a:off x="462" y="3054"/>
              <a:ext cx="4284" cy="25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 name="Rectangle 6"/>
            <p:cNvSpPr>
              <a:spLocks noChangeArrowheads="1"/>
            </p:cNvSpPr>
            <p:nvPr/>
          </p:nvSpPr>
          <p:spPr bwMode="auto">
            <a:xfrm>
              <a:off x="4812" y="3054"/>
              <a:ext cx="486" cy="25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 name="Rectangle 7"/>
            <p:cNvSpPr>
              <a:spLocks noChangeArrowheads="1"/>
            </p:cNvSpPr>
            <p:nvPr/>
          </p:nvSpPr>
          <p:spPr bwMode="auto">
            <a:xfrm>
              <a:off x="1860" y="3300"/>
              <a:ext cx="1446" cy="132"/>
            </a:xfrm>
            <a:prstGeom prst="rect">
              <a:avLst/>
            </a:prstGeom>
            <a:solidFill>
              <a:srgbClr val="538DD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 name="Rectangle 8"/>
            <p:cNvSpPr>
              <a:spLocks noChangeArrowheads="1"/>
            </p:cNvSpPr>
            <p:nvPr/>
          </p:nvSpPr>
          <p:spPr bwMode="auto">
            <a:xfrm>
              <a:off x="3300" y="3300"/>
              <a:ext cx="1446" cy="13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 name="Rectangle 9"/>
            <p:cNvSpPr>
              <a:spLocks noChangeArrowheads="1"/>
            </p:cNvSpPr>
            <p:nvPr/>
          </p:nvSpPr>
          <p:spPr bwMode="auto">
            <a:xfrm>
              <a:off x="486" y="2910"/>
              <a:ext cx="181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1" i="0" u="none" strike="noStrike" cap="none" normalizeH="0" baseline="0" dirty="0" smtClean="0">
                  <a:ln>
                    <a:noFill/>
                  </a:ln>
                  <a:solidFill>
                    <a:srgbClr val="000000"/>
                  </a:solidFill>
                  <a:effectLst/>
                  <a:latin typeface="Calibri" panose="020F0502020204030204" pitchFamily="34" charset="0"/>
                </a:rPr>
                <a:t>Proyección de Traspasos al Fanvit 2017</a:t>
              </a:r>
              <a:endParaRPr kumimoji="0" lang="es-MX" altLang="es-MX" sz="1800" b="0" i="0" u="none" strike="noStrike" cap="none" normalizeH="0" baseline="0" dirty="0" smtClean="0">
                <a:ln>
                  <a:noFill/>
                </a:ln>
                <a:solidFill>
                  <a:schemeClr val="tx1"/>
                </a:solidFill>
                <a:effectLst/>
                <a:latin typeface="Arial" panose="020B0604020202020204" pitchFamily="34" charset="0"/>
              </a:endParaRPr>
            </a:p>
          </p:txBody>
        </p:sp>
        <p:sp>
          <p:nvSpPr>
            <p:cNvPr id="10" name="Rectangle 10"/>
            <p:cNvSpPr>
              <a:spLocks noChangeArrowheads="1"/>
            </p:cNvSpPr>
            <p:nvPr/>
          </p:nvSpPr>
          <p:spPr bwMode="auto">
            <a:xfrm>
              <a:off x="1944" y="3072"/>
              <a:ext cx="348"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1er. Bim.</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11" name="Rectangle 11"/>
            <p:cNvSpPr>
              <a:spLocks noChangeArrowheads="1"/>
            </p:cNvSpPr>
            <p:nvPr/>
          </p:nvSpPr>
          <p:spPr bwMode="auto">
            <a:xfrm>
              <a:off x="2436" y="3072"/>
              <a:ext cx="324"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2o. Bim.</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12" name="Rectangle 12"/>
            <p:cNvSpPr>
              <a:spLocks noChangeArrowheads="1"/>
            </p:cNvSpPr>
            <p:nvPr/>
          </p:nvSpPr>
          <p:spPr bwMode="auto">
            <a:xfrm>
              <a:off x="2904" y="3072"/>
              <a:ext cx="348"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3er. Bim.</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13" name="Rectangle 13"/>
            <p:cNvSpPr>
              <a:spLocks noChangeArrowheads="1"/>
            </p:cNvSpPr>
            <p:nvPr/>
          </p:nvSpPr>
          <p:spPr bwMode="auto">
            <a:xfrm>
              <a:off x="3384" y="3072"/>
              <a:ext cx="342"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4o. Bim. </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14" name="Rectangle 14"/>
            <p:cNvSpPr>
              <a:spLocks noChangeArrowheads="1"/>
            </p:cNvSpPr>
            <p:nvPr/>
          </p:nvSpPr>
          <p:spPr bwMode="auto">
            <a:xfrm>
              <a:off x="3864" y="3072"/>
              <a:ext cx="342"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5o. Bim. </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15" name="Rectangle 15"/>
            <p:cNvSpPr>
              <a:spLocks noChangeArrowheads="1"/>
            </p:cNvSpPr>
            <p:nvPr/>
          </p:nvSpPr>
          <p:spPr bwMode="auto">
            <a:xfrm>
              <a:off x="4344" y="3072"/>
              <a:ext cx="342"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6o. Bim. </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16" name="Rectangle 16"/>
            <p:cNvSpPr>
              <a:spLocks noChangeArrowheads="1"/>
            </p:cNvSpPr>
            <p:nvPr/>
          </p:nvSpPr>
          <p:spPr bwMode="auto">
            <a:xfrm>
              <a:off x="4950" y="3084"/>
              <a:ext cx="246"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1" i="0" u="none" strike="noStrike" cap="none" normalizeH="0" baseline="0" smtClean="0">
                  <a:ln>
                    <a:noFill/>
                  </a:ln>
                  <a:solidFill>
                    <a:srgbClr val="FFFFFF"/>
                  </a:solidFill>
                  <a:effectLst/>
                  <a:latin typeface="Calibri" panose="020F0502020204030204" pitchFamily="34" charset="0"/>
                </a:rPr>
                <a:t>ANUAL</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17" name="Rectangle 17"/>
            <p:cNvSpPr>
              <a:spLocks noChangeArrowheads="1"/>
            </p:cNvSpPr>
            <p:nvPr/>
          </p:nvSpPr>
          <p:spPr bwMode="auto">
            <a:xfrm>
              <a:off x="2028" y="3192"/>
              <a:ext cx="192"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Real</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19" name="Rectangle 18"/>
            <p:cNvSpPr>
              <a:spLocks noChangeArrowheads="1"/>
            </p:cNvSpPr>
            <p:nvPr/>
          </p:nvSpPr>
          <p:spPr bwMode="auto">
            <a:xfrm>
              <a:off x="2508" y="3192"/>
              <a:ext cx="192"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Real</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0" name="Rectangle 19"/>
            <p:cNvSpPr>
              <a:spLocks noChangeArrowheads="1"/>
            </p:cNvSpPr>
            <p:nvPr/>
          </p:nvSpPr>
          <p:spPr bwMode="auto">
            <a:xfrm>
              <a:off x="2988" y="3192"/>
              <a:ext cx="192"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Real</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1" name="Rectangle 20"/>
            <p:cNvSpPr>
              <a:spLocks noChangeArrowheads="1"/>
            </p:cNvSpPr>
            <p:nvPr/>
          </p:nvSpPr>
          <p:spPr bwMode="auto">
            <a:xfrm>
              <a:off x="3378" y="3192"/>
              <a:ext cx="360"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Estimado</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2" name="Rectangle 21"/>
            <p:cNvSpPr>
              <a:spLocks noChangeArrowheads="1"/>
            </p:cNvSpPr>
            <p:nvPr/>
          </p:nvSpPr>
          <p:spPr bwMode="auto">
            <a:xfrm>
              <a:off x="3858" y="3192"/>
              <a:ext cx="360"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Estimado</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3" name="Rectangle 22"/>
            <p:cNvSpPr>
              <a:spLocks noChangeArrowheads="1"/>
            </p:cNvSpPr>
            <p:nvPr/>
          </p:nvSpPr>
          <p:spPr bwMode="auto">
            <a:xfrm>
              <a:off x="4338" y="3192"/>
              <a:ext cx="360"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Estimado</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4" name="Rectangle 23"/>
            <p:cNvSpPr>
              <a:spLocks noChangeArrowheads="1"/>
            </p:cNvSpPr>
            <p:nvPr/>
          </p:nvSpPr>
          <p:spPr bwMode="auto">
            <a:xfrm>
              <a:off x="1038" y="3312"/>
              <a:ext cx="32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smtClean="0">
                  <a:ln>
                    <a:noFill/>
                  </a:ln>
                  <a:solidFill>
                    <a:srgbClr val="000000"/>
                  </a:solidFill>
                  <a:effectLst/>
                  <a:latin typeface="Calibri" panose="020F0502020204030204" pitchFamily="34" charset="0"/>
                </a:rPr>
                <a:t>Monto</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5" name="Rectangle 24"/>
            <p:cNvSpPr>
              <a:spLocks noChangeArrowheads="1"/>
            </p:cNvSpPr>
            <p:nvPr/>
          </p:nvSpPr>
          <p:spPr bwMode="auto">
            <a:xfrm>
              <a:off x="1986" y="3312"/>
              <a:ext cx="32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smtClean="0">
                  <a:ln>
                    <a:noFill/>
                  </a:ln>
                  <a:solidFill>
                    <a:srgbClr val="000000"/>
                  </a:solidFill>
                  <a:effectLst/>
                  <a:latin typeface="Calibri" panose="020F0502020204030204" pitchFamily="34" charset="0"/>
                </a:rPr>
                <a:t>$6,000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6" name="Rectangle 25"/>
            <p:cNvSpPr>
              <a:spLocks noChangeArrowheads="1"/>
            </p:cNvSpPr>
            <p:nvPr/>
          </p:nvSpPr>
          <p:spPr bwMode="auto">
            <a:xfrm>
              <a:off x="2466" y="3312"/>
              <a:ext cx="32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smtClean="0">
                  <a:ln>
                    <a:noFill/>
                  </a:ln>
                  <a:solidFill>
                    <a:srgbClr val="000000"/>
                  </a:solidFill>
                  <a:effectLst/>
                  <a:latin typeface="Calibri" panose="020F0502020204030204" pitchFamily="34" charset="0"/>
                </a:rPr>
                <a:t>$5,000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7" name="Rectangle 26"/>
            <p:cNvSpPr>
              <a:spLocks noChangeArrowheads="1"/>
            </p:cNvSpPr>
            <p:nvPr/>
          </p:nvSpPr>
          <p:spPr bwMode="auto">
            <a:xfrm>
              <a:off x="2928" y="3312"/>
              <a:ext cx="37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smtClean="0">
                  <a:ln>
                    <a:noFill/>
                  </a:ln>
                  <a:solidFill>
                    <a:srgbClr val="000000"/>
                  </a:solidFill>
                  <a:effectLst/>
                  <a:latin typeface="Calibri" panose="020F0502020204030204" pitchFamily="34" charset="0"/>
                </a:rPr>
                <a:t>$17,500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8" name="Rectangle 27"/>
            <p:cNvSpPr>
              <a:spLocks noChangeArrowheads="1"/>
            </p:cNvSpPr>
            <p:nvPr/>
          </p:nvSpPr>
          <p:spPr bwMode="auto">
            <a:xfrm>
              <a:off x="3504" y="3312"/>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smtClean="0">
                  <a:ln>
                    <a:noFill/>
                  </a:ln>
                  <a:solidFill>
                    <a:srgbClr val="000000"/>
                  </a:solidFill>
                  <a:effectLst/>
                  <a:latin typeface="Calibri" panose="020F0502020204030204" pitchFamily="34" charset="0"/>
                </a:rPr>
                <a:t>$0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9" name="Rectangle 28"/>
            <p:cNvSpPr>
              <a:spLocks noChangeArrowheads="1"/>
            </p:cNvSpPr>
            <p:nvPr/>
          </p:nvSpPr>
          <p:spPr bwMode="auto">
            <a:xfrm>
              <a:off x="3906" y="3312"/>
              <a:ext cx="32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smtClean="0">
                  <a:ln>
                    <a:noFill/>
                  </a:ln>
                  <a:solidFill>
                    <a:srgbClr val="000000"/>
                  </a:solidFill>
                  <a:effectLst/>
                  <a:latin typeface="Calibri" panose="020F0502020204030204" pitchFamily="34" charset="0"/>
                </a:rPr>
                <a:t>$3,000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30" name="Rectangle 29"/>
            <p:cNvSpPr>
              <a:spLocks noChangeArrowheads="1"/>
            </p:cNvSpPr>
            <p:nvPr/>
          </p:nvSpPr>
          <p:spPr bwMode="auto">
            <a:xfrm>
              <a:off x="4386" y="3312"/>
              <a:ext cx="32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smtClean="0">
                  <a:ln>
                    <a:noFill/>
                  </a:ln>
                  <a:solidFill>
                    <a:srgbClr val="000000"/>
                  </a:solidFill>
                  <a:effectLst/>
                  <a:latin typeface="Calibri" panose="020F0502020204030204" pitchFamily="34" charset="0"/>
                </a:rPr>
                <a:t>$4,000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31" name="Rectangle 30"/>
            <p:cNvSpPr>
              <a:spLocks noChangeArrowheads="1"/>
            </p:cNvSpPr>
            <p:nvPr/>
          </p:nvSpPr>
          <p:spPr bwMode="auto">
            <a:xfrm>
              <a:off x="4920" y="3312"/>
              <a:ext cx="37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smtClean="0">
                  <a:ln>
                    <a:noFill/>
                  </a:ln>
                  <a:solidFill>
                    <a:srgbClr val="000000"/>
                  </a:solidFill>
                  <a:effectLst/>
                  <a:latin typeface="Calibri" panose="020F0502020204030204" pitchFamily="34" charset="0"/>
                </a:rPr>
                <a:t>$35,500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6144" name="Rectangle 31"/>
            <p:cNvSpPr>
              <a:spLocks noChangeArrowheads="1"/>
            </p:cNvSpPr>
            <p:nvPr/>
          </p:nvSpPr>
          <p:spPr bwMode="auto">
            <a:xfrm>
              <a:off x="540" y="3438"/>
              <a:ext cx="141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smtClean="0">
                  <a:ln>
                    <a:noFill/>
                  </a:ln>
                  <a:solidFill>
                    <a:srgbClr val="000000"/>
                  </a:solidFill>
                  <a:effectLst/>
                  <a:latin typeface="Calibri" panose="020F0502020204030204" pitchFamily="34" charset="0"/>
                </a:rPr>
                <a:t>Monto acum. transferido al Fanvit</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6145" name="Rectangle 32"/>
            <p:cNvSpPr>
              <a:spLocks noChangeArrowheads="1"/>
            </p:cNvSpPr>
            <p:nvPr/>
          </p:nvSpPr>
          <p:spPr bwMode="auto">
            <a:xfrm>
              <a:off x="1968" y="3438"/>
              <a:ext cx="37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smtClean="0">
                  <a:ln>
                    <a:noFill/>
                  </a:ln>
                  <a:solidFill>
                    <a:srgbClr val="000000"/>
                  </a:solidFill>
                  <a:effectLst/>
                  <a:latin typeface="Calibri" panose="020F0502020204030204" pitchFamily="34" charset="0"/>
                </a:rPr>
                <a:t>$96,360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6147" name="Rectangle 33"/>
            <p:cNvSpPr>
              <a:spLocks noChangeArrowheads="1"/>
            </p:cNvSpPr>
            <p:nvPr/>
          </p:nvSpPr>
          <p:spPr bwMode="auto">
            <a:xfrm>
              <a:off x="2424" y="3438"/>
              <a:ext cx="42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smtClean="0">
                  <a:ln>
                    <a:noFill/>
                  </a:ln>
                  <a:solidFill>
                    <a:srgbClr val="000000"/>
                  </a:solidFill>
                  <a:effectLst/>
                  <a:latin typeface="Calibri" panose="020F0502020204030204" pitchFamily="34" charset="0"/>
                </a:rPr>
                <a:t>$101,360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6151" name="Rectangle 34"/>
            <p:cNvSpPr>
              <a:spLocks noChangeArrowheads="1"/>
            </p:cNvSpPr>
            <p:nvPr/>
          </p:nvSpPr>
          <p:spPr bwMode="auto">
            <a:xfrm>
              <a:off x="2904" y="3438"/>
              <a:ext cx="42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smtClean="0">
                  <a:ln>
                    <a:noFill/>
                  </a:ln>
                  <a:solidFill>
                    <a:srgbClr val="000000"/>
                  </a:solidFill>
                  <a:effectLst/>
                  <a:latin typeface="Calibri" panose="020F0502020204030204" pitchFamily="34" charset="0"/>
                </a:rPr>
                <a:t>$118,860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6152" name="Rectangle 35"/>
            <p:cNvSpPr>
              <a:spLocks noChangeArrowheads="1"/>
            </p:cNvSpPr>
            <p:nvPr/>
          </p:nvSpPr>
          <p:spPr bwMode="auto">
            <a:xfrm>
              <a:off x="3384" y="3438"/>
              <a:ext cx="42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smtClean="0">
                  <a:ln>
                    <a:noFill/>
                  </a:ln>
                  <a:solidFill>
                    <a:srgbClr val="000000"/>
                  </a:solidFill>
                  <a:effectLst/>
                  <a:latin typeface="Calibri" panose="020F0502020204030204" pitchFamily="34" charset="0"/>
                </a:rPr>
                <a:t>$118,860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6153" name="Rectangle 36"/>
            <p:cNvSpPr>
              <a:spLocks noChangeArrowheads="1"/>
            </p:cNvSpPr>
            <p:nvPr/>
          </p:nvSpPr>
          <p:spPr bwMode="auto">
            <a:xfrm>
              <a:off x="3864" y="3438"/>
              <a:ext cx="42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smtClean="0">
                  <a:ln>
                    <a:noFill/>
                  </a:ln>
                  <a:solidFill>
                    <a:srgbClr val="000000"/>
                  </a:solidFill>
                  <a:effectLst/>
                  <a:latin typeface="Calibri" panose="020F0502020204030204" pitchFamily="34" charset="0"/>
                </a:rPr>
                <a:t>$121,860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6154" name="Rectangle 37"/>
            <p:cNvSpPr>
              <a:spLocks noChangeArrowheads="1"/>
            </p:cNvSpPr>
            <p:nvPr/>
          </p:nvSpPr>
          <p:spPr bwMode="auto">
            <a:xfrm>
              <a:off x="4344" y="3438"/>
              <a:ext cx="42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smtClean="0">
                  <a:ln>
                    <a:noFill/>
                  </a:ln>
                  <a:solidFill>
                    <a:srgbClr val="000000"/>
                  </a:solidFill>
                  <a:effectLst/>
                  <a:latin typeface="Calibri" panose="020F0502020204030204" pitchFamily="34" charset="0"/>
                </a:rPr>
                <a:t>$125,860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6155" name="Rectangle 38"/>
            <p:cNvSpPr>
              <a:spLocks noChangeArrowheads="1"/>
            </p:cNvSpPr>
            <p:nvPr/>
          </p:nvSpPr>
          <p:spPr bwMode="auto">
            <a:xfrm>
              <a:off x="858" y="3120"/>
              <a:ext cx="666"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smtClean="0">
                  <a:ln>
                    <a:noFill/>
                  </a:ln>
                  <a:solidFill>
                    <a:srgbClr val="FFFFFF"/>
                  </a:solidFill>
                  <a:effectLst/>
                  <a:latin typeface="Calibri" panose="020F0502020204030204" pitchFamily="34" charset="0"/>
                </a:rPr>
                <a:t>Bimestres 2017</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6156" name="Rectangle 39"/>
            <p:cNvSpPr>
              <a:spLocks noChangeArrowheads="1"/>
            </p:cNvSpPr>
            <p:nvPr/>
          </p:nvSpPr>
          <p:spPr bwMode="auto">
            <a:xfrm>
              <a:off x="468" y="3048"/>
              <a:ext cx="4278"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57" name="Rectangle 40"/>
            <p:cNvSpPr>
              <a:spLocks noChangeArrowheads="1"/>
            </p:cNvSpPr>
            <p:nvPr/>
          </p:nvSpPr>
          <p:spPr bwMode="auto">
            <a:xfrm>
              <a:off x="468" y="3294"/>
              <a:ext cx="4278"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58" name="Line 41"/>
            <p:cNvSpPr>
              <a:spLocks noChangeShapeType="1"/>
            </p:cNvSpPr>
            <p:nvPr/>
          </p:nvSpPr>
          <p:spPr bwMode="auto">
            <a:xfrm>
              <a:off x="468" y="3426"/>
              <a:ext cx="138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159" name="Rectangle 42"/>
            <p:cNvSpPr>
              <a:spLocks noChangeArrowheads="1"/>
            </p:cNvSpPr>
            <p:nvPr/>
          </p:nvSpPr>
          <p:spPr bwMode="auto">
            <a:xfrm>
              <a:off x="468" y="3426"/>
              <a:ext cx="1386"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60" name="Line 43"/>
            <p:cNvSpPr>
              <a:spLocks noChangeShapeType="1"/>
            </p:cNvSpPr>
            <p:nvPr/>
          </p:nvSpPr>
          <p:spPr bwMode="auto">
            <a:xfrm>
              <a:off x="1866" y="3426"/>
              <a:ext cx="286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161" name="Rectangle 44"/>
            <p:cNvSpPr>
              <a:spLocks noChangeArrowheads="1"/>
            </p:cNvSpPr>
            <p:nvPr/>
          </p:nvSpPr>
          <p:spPr bwMode="auto">
            <a:xfrm>
              <a:off x="1866" y="3426"/>
              <a:ext cx="2868"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62" name="Rectangle 45"/>
            <p:cNvSpPr>
              <a:spLocks noChangeArrowheads="1"/>
            </p:cNvSpPr>
            <p:nvPr/>
          </p:nvSpPr>
          <p:spPr bwMode="auto">
            <a:xfrm>
              <a:off x="456" y="3048"/>
              <a:ext cx="12" cy="5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63" name="Rectangle 46"/>
            <p:cNvSpPr>
              <a:spLocks noChangeArrowheads="1"/>
            </p:cNvSpPr>
            <p:nvPr/>
          </p:nvSpPr>
          <p:spPr bwMode="auto">
            <a:xfrm>
              <a:off x="4734" y="3060"/>
              <a:ext cx="12" cy="49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64" name="Rectangle 47"/>
            <p:cNvSpPr>
              <a:spLocks noChangeArrowheads="1"/>
            </p:cNvSpPr>
            <p:nvPr/>
          </p:nvSpPr>
          <p:spPr bwMode="auto">
            <a:xfrm>
              <a:off x="4806" y="3048"/>
              <a:ext cx="12" cy="38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65" name="Rectangle 48"/>
            <p:cNvSpPr>
              <a:spLocks noChangeArrowheads="1"/>
            </p:cNvSpPr>
            <p:nvPr/>
          </p:nvSpPr>
          <p:spPr bwMode="auto">
            <a:xfrm>
              <a:off x="5286" y="3060"/>
              <a:ext cx="12" cy="37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66" name="Rectangle 49"/>
            <p:cNvSpPr>
              <a:spLocks noChangeArrowheads="1"/>
            </p:cNvSpPr>
            <p:nvPr/>
          </p:nvSpPr>
          <p:spPr bwMode="auto">
            <a:xfrm>
              <a:off x="1854" y="3306"/>
              <a:ext cx="12" cy="25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67" name="Line 50"/>
            <p:cNvSpPr>
              <a:spLocks noChangeShapeType="1"/>
            </p:cNvSpPr>
            <p:nvPr/>
          </p:nvSpPr>
          <p:spPr bwMode="auto">
            <a:xfrm>
              <a:off x="2340" y="3306"/>
              <a:ext cx="0" cy="24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168" name="Rectangle 51"/>
            <p:cNvSpPr>
              <a:spLocks noChangeArrowheads="1"/>
            </p:cNvSpPr>
            <p:nvPr/>
          </p:nvSpPr>
          <p:spPr bwMode="auto">
            <a:xfrm>
              <a:off x="2340" y="3306"/>
              <a:ext cx="6" cy="24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69" name="Line 52"/>
            <p:cNvSpPr>
              <a:spLocks noChangeShapeType="1"/>
            </p:cNvSpPr>
            <p:nvPr/>
          </p:nvSpPr>
          <p:spPr bwMode="auto">
            <a:xfrm>
              <a:off x="2820" y="3306"/>
              <a:ext cx="0" cy="24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170" name="Rectangle 53"/>
            <p:cNvSpPr>
              <a:spLocks noChangeArrowheads="1"/>
            </p:cNvSpPr>
            <p:nvPr/>
          </p:nvSpPr>
          <p:spPr bwMode="auto">
            <a:xfrm>
              <a:off x="2820" y="3306"/>
              <a:ext cx="6" cy="24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71" name="Line 54"/>
            <p:cNvSpPr>
              <a:spLocks noChangeShapeType="1"/>
            </p:cNvSpPr>
            <p:nvPr/>
          </p:nvSpPr>
          <p:spPr bwMode="auto">
            <a:xfrm>
              <a:off x="3300" y="3306"/>
              <a:ext cx="0" cy="24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172" name="Rectangle 55"/>
            <p:cNvSpPr>
              <a:spLocks noChangeArrowheads="1"/>
            </p:cNvSpPr>
            <p:nvPr/>
          </p:nvSpPr>
          <p:spPr bwMode="auto">
            <a:xfrm>
              <a:off x="3300" y="3306"/>
              <a:ext cx="6" cy="24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73" name="Line 56"/>
            <p:cNvSpPr>
              <a:spLocks noChangeShapeType="1"/>
            </p:cNvSpPr>
            <p:nvPr/>
          </p:nvSpPr>
          <p:spPr bwMode="auto">
            <a:xfrm>
              <a:off x="3780" y="3306"/>
              <a:ext cx="0" cy="24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174" name="Rectangle 57"/>
            <p:cNvSpPr>
              <a:spLocks noChangeArrowheads="1"/>
            </p:cNvSpPr>
            <p:nvPr/>
          </p:nvSpPr>
          <p:spPr bwMode="auto">
            <a:xfrm>
              <a:off x="3780" y="3306"/>
              <a:ext cx="6" cy="24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75" name="Line 58"/>
            <p:cNvSpPr>
              <a:spLocks noChangeShapeType="1"/>
            </p:cNvSpPr>
            <p:nvPr/>
          </p:nvSpPr>
          <p:spPr bwMode="auto">
            <a:xfrm>
              <a:off x="4260" y="3306"/>
              <a:ext cx="0" cy="24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176" name="Rectangle 59"/>
            <p:cNvSpPr>
              <a:spLocks noChangeArrowheads="1"/>
            </p:cNvSpPr>
            <p:nvPr/>
          </p:nvSpPr>
          <p:spPr bwMode="auto">
            <a:xfrm>
              <a:off x="4260" y="3306"/>
              <a:ext cx="6" cy="24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77" name="Rectangle 60"/>
            <p:cNvSpPr>
              <a:spLocks noChangeArrowheads="1"/>
            </p:cNvSpPr>
            <p:nvPr/>
          </p:nvSpPr>
          <p:spPr bwMode="auto">
            <a:xfrm>
              <a:off x="4818" y="3048"/>
              <a:ext cx="480"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78" name="Rectangle 61"/>
            <p:cNvSpPr>
              <a:spLocks noChangeArrowheads="1"/>
            </p:cNvSpPr>
            <p:nvPr/>
          </p:nvSpPr>
          <p:spPr bwMode="auto">
            <a:xfrm>
              <a:off x="4818" y="3294"/>
              <a:ext cx="480"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79" name="Rectangle 62"/>
            <p:cNvSpPr>
              <a:spLocks noChangeArrowheads="1"/>
            </p:cNvSpPr>
            <p:nvPr/>
          </p:nvSpPr>
          <p:spPr bwMode="auto">
            <a:xfrm>
              <a:off x="4818" y="3420"/>
              <a:ext cx="480"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80" name="Rectangle 63"/>
            <p:cNvSpPr>
              <a:spLocks noChangeArrowheads="1"/>
            </p:cNvSpPr>
            <p:nvPr/>
          </p:nvSpPr>
          <p:spPr bwMode="auto">
            <a:xfrm>
              <a:off x="468" y="3546"/>
              <a:ext cx="4278"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spTree>
    <p:extLst>
      <p:ext uri="{BB962C8B-B14F-4D97-AF65-F5344CB8AC3E}">
        <p14:creationId xmlns:p14="http://schemas.microsoft.com/office/powerpoint/2010/main" val="2116621235"/>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142875" y="274638"/>
            <a:ext cx="7743825" cy="631825"/>
          </a:xfrm>
        </p:spPr>
        <p:txBody>
          <a:bodyPr/>
          <a:lstStyle/>
          <a:p>
            <a:r>
              <a:rPr lang="es-MX" altLang="es-MX" sz="2000" b="1" dirty="0" smtClean="0">
                <a:latin typeface="Century Gothic" panose="020B0502020202020204" pitchFamily="34" charset="0"/>
              </a:rPr>
              <a:t>Proyección de traspasos de recursos de la Tesorería al FANVIT (2018)</a:t>
            </a:r>
          </a:p>
        </p:txBody>
      </p:sp>
      <p:pic>
        <p:nvPicPr>
          <p:cNvPr id="7171"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1738" y="1020764"/>
            <a:ext cx="5980112" cy="3389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0 CuadroTexto"/>
          <p:cNvSpPr txBox="1"/>
          <p:nvPr/>
        </p:nvSpPr>
        <p:spPr>
          <a:xfrm>
            <a:off x="639763" y="5649913"/>
            <a:ext cx="5016500" cy="1015663"/>
          </a:xfrm>
          <a:prstGeom prst="rect">
            <a:avLst/>
          </a:prstGeom>
          <a:noFill/>
        </p:spPr>
        <p:txBody>
          <a:bodyPr>
            <a:spAutoFit/>
          </a:bodyPr>
          <a:lstStyle/>
          <a:p>
            <a:pPr>
              <a:buClr>
                <a:srgbClr val="C00000"/>
              </a:buClr>
              <a:defRPr/>
            </a:pPr>
            <a:r>
              <a:rPr lang="es-MX" sz="1200" b="1" u="sng" dirty="0">
                <a:latin typeface="Century Gothic" panose="020B0502020202020204" pitchFamily="34" charset="0"/>
              </a:rPr>
              <a:t>Consideraciones:</a:t>
            </a:r>
          </a:p>
          <a:p>
            <a:pPr>
              <a:buClr>
                <a:srgbClr val="C00000"/>
              </a:buClr>
              <a:defRPr/>
            </a:pPr>
            <a:r>
              <a:rPr lang="es-MX" sz="1200" b="1" i="1" dirty="0" smtClean="0">
                <a:latin typeface="Century Gothic" panose="020B0502020202020204" pitchFamily="34" charset="0"/>
              </a:rPr>
              <a:t>	Ingresos </a:t>
            </a:r>
            <a:r>
              <a:rPr lang="es-MX" sz="1200" b="1" i="1" dirty="0">
                <a:latin typeface="Century Gothic" panose="020B0502020202020204" pitchFamily="34" charset="0"/>
              </a:rPr>
              <a:t>y egresos de acuerdo al Plan Financiero</a:t>
            </a:r>
            <a:r>
              <a:rPr lang="es-MX" sz="1200" dirty="0">
                <a:latin typeface="Century Gothic" panose="020B0502020202020204" pitchFamily="34" charset="0"/>
              </a:rPr>
              <a:t>:</a:t>
            </a:r>
          </a:p>
          <a:p>
            <a:pPr marL="800100" lvl="1" indent="-342900">
              <a:buClr>
                <a:srgbClr val="C00000"/>
              </a:buClr>
              <a:buFont typeface="Arial" panose="020B0604020202020204" pitchFamily="34" charset="0"/>
              <a:buChar char="•"/>
              <a:defRPr/>
            </a:pPr>
            <a:r>
              <a:rPr lang="es-MX" sz="1200" dirty="0">
                <a:latin typeface="Century Gothic" panose="020B0502020202020204" pitchFamily="34" charset="0"/>
              </a:rPr>
              <a:t>Incremento de un 5% en las entradas ordinarias </a:t>
            </a:r>
          </a:p>
          <a:p>
            <a:pPr marL="800100" lvl="1" indent="-342900">
              <a:buClr>
                <a:srgbClr val="C00000"/>
              </a:buClr>
              <a:buFont typeface="Arial" panose="020B0604020202020204" pitchFamily="34" charset="0"/>
              <a:buChar char="•"/>
              <a:defRPr/>
            </a:pPr>
            <a:r>
              <a:rPr lang="es-MX" sz="1200" dirty="0">
                <a:latin typeface="Century Gothic" panose="020B0502020202020204" pitchFamily="34" charset="0"/>
              </a:rPr>
              <a:t>Incremento de un 1.23% en el POA (No. de créditos)</a:t>
            </a:r>
          </a:p>
          <a:p>
            <a:pPr marL="800100" lvl="1" indent="-342900">
              <a:buClr>
                <a:srgbClr val="C00000"/>
              </a:buClr>
              <a:buFont typeface="Arial" panose="020B0604020202020204" pitchFamily="34" charset="0"/>
              <a:buChar char="•"/>
              <a:defRPr/>
            </a:pPr>
            <a:r>
              <a:rPr lang="es-MX" sz="1200" dirty="0">
                <a:latin typeface="Century Gothic" panose="020B0502020202020204" pitchFamily="34" charset="0"/>
              </a:rPr>
              <a:t>Incremento de un 4.47% en las salidas totales</a:t>
            </a:r>
          </a:p>
        </p:txBody>
      </p:sp>
      <p:sp>
        <p:nvSpPr>
          <p:cNvPr id="7174" name="12 CuadroTexto"/>
          <p:cNvSpPr txBox="1">
            <a:spLocks noChangeArrowheads="1"/>
          </p:cNvSpPr>
          <p:nvPr/>
        </p:nvSpPr>
        <p:spPr bwMode="auto">
          <a:xfrm>
            <a:off x="5076825" y="5997575"/>
            <a:ext cx="40671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itchFamily="34" charset="0"/>
              <a:buChar char="•"/>
              <a:defRPr sz="2800">
                <a:solidFill>
                  <a:schemeClr val="tx1"/>
                </a:solidFill>
                <a:latin typeface="Myriad Pro Light"/>
                <a:ea typeface="Myriad Pro Light"/>
                <a:cs typeface="Myriad Pro Light"/>
              </a:defRPr>
            </a:lvl1pPr>
            <a:lvl2pPr marL="800100" indent="-34290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lvl="1">
              <a:spcBef>
                <a:spcPct val="0"/>
              </a:spcBef>
              <a:buClr>
                <a:srgbClr val="C00000"/>
              </a:buClr>
              <a:buFont typeface="Arial" panose="020B0604020202020204" pitchFamily="34" charset="0"/>
              <a:buChar char="•"/>
            </a:pPr>
            <a:r>
              <a:rPr lang="es-MX" altLang="es-MX" sz="1200" dirty="0" smtClean="0">
                <a:latin typeface="Century Gothic" panose="020B0502020202020204" pitchFamily="34" charset="0"/>
              </a:rPr>
              <a:t>Sin </a:t>
            </a:r>
            <a:r>
              <a:rPr lang="es-MX" altLang="es-MX" sz="1200" dirty="0">
                <a:latin typeface="Century Gothic" panose="020B0502020202020204" pitchFamily="34" charset="0"/>
              </a:rPr>
              <a:t>emisión de CEDEVIS</a:t>
            </a:r>
          </a:p>
          <a:p>
            <a:pPr lvl="1">
              <a:spcBef>
                <a:spcPct val="0"/>
              </a:spcBef>
              <a:buClr>
                <a:srgbClr val="C00000"/>
              </a:buClr>
              <a:buFont typeface="Arial" panose="020B0604020202020204" pitchFamily="34" charset="0"/>
              <a:buChar char="•"/>
            </a:pPr>
            <a:r>
              <a:rPr lang="es-MX" altLang="es-MX" sz="1200" dirty="0">
                <a:latin typeface="Century Gothic" panose="020B0502020202020204" pitchFamily="34" charset="0"/>
              </a:rPr>
              <a:t>369,500 créditos hipotecarios</a:t>
            </a:r>
          </a:p>
        </p:txBody>
      </p:sp>
      <p:sp>
        <p:nvSpPr>
          <p:cNvPr id="7175" name="13 CuadroTexto"/>
          <p:cNvSpPr txBox="1">
            <a:spLocks noChangeArrowheads="1"/>
          </p:cNvSpPr>
          <p:nvPr/>
        </p:nvSpPr>
        <p:spPr bwMode="auto">
          <a:xfrm>
            <a:off x="6248400" y="4435866"/>
            <a:ext cx="1505540" cy="28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a:spcBef>
                <a:spcPct val="0"/>
              </a:spcBef>
              <a:buFontTx/>
              <a:buNone/>
            </a:pPr>
            <a:r>
              <a:rPr lang="es-MX" altLang="es-MX" sz="1200" b="1" dirty="0">
                <a:latin typeface="Century Gothic" panose="020B0502020202020204" pitchFamily="34" charset="0"/>
              </a:rPr>
              <a:t>Millones de pesos</a:t>
            </a:r>
          </a:p>
        </p:txBody>
      </p:sp>
      <p:sp>
        <p:nvSpPr>
          <p:cNvPr id="8" name="1 Marcador de número de diapositiva"/>
          <p:cNvSpPr>
            <a:spLocks noGrp="1"/>
          </p:cNvSpPr>
          <p:nvPr>
            <p:ph type="sldNum" sz="quarter" idx="12"/>
          </p:nvPr>
        </p:nvSpPr>
        <p:spPr>
          <a:xfrm>
            <a:off x="8086724" y="6356350"/>
            <a:ext cx="600075" cy="365125"/>
          </a:xfrm>
        </p:spPr>
        <p:txBody>
          <a:bodyPr/>
          <a:lstStyle/>
          <a:p>
            <a:pPr algn="ctr"/>
            <a:r>
              <a:rPr lang="es-ES" altLang="es-MX" dirty="0" smtClean="0">
                <a:latin typeface="Century Gothic" panose="020B0502020202020204" pitchFamily="34" charset="0"/>
              </a:rPr>
              <a:t>5</a:t>
            </a:r>
            <a:endParaRPr lang="es-ES" altLang="es-MX" dirty="0">
              <a:latin typeface="Century Gothic" panose="020B0502020202020204" pitchFamily="34" charset="0"/>
            </a:endParaRPr>
          </a:p>
        </p:txBody>
      </p:sp>
      <p:grpSp>
        <p:nvGrpSpPr>
          <p:cNvPr id="2" name="Group 4"/>
          <p:cNvGrpSpPr>
            <a:grpSpLocks noChangeAspect="1"/>
          </p:cNvGrpSpPr>
          <p:nvPr/>
        </p:nvGrpSpPr>
        <p:grpSpPr bwMode="auto">
          <a:xfrm>
            <a:off x="646113" y="4445000"/>
            <a:ext cx="7842250" cy="1098550"/>
            <a:chOff x="407" y="2800"/>
            <a:chExt cx="4940" cy="692"/>
          </a:xfrm>
        </p:grpSpPr>
        <p:sp>
          <p:nvSpPr>
            <p:cNvPr id="3" name="AutoShape 3"/>
            <p:cNvSpPr>
              <a:spLocks noChangeAspect="1" noChangeArrowheads="1" noTextEdit="1"/>
            </p:cNvSpPr>
            <p:nvPr/>
          </p:nvSpPr>
          <p:spPr bwMode="auto">
            <a:xfrm>
              <a:off x="413" y="2800"/>
              <a:ext cx="4934"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 name="Rectangle 5"/>
            <p:cNvSpPr>
              <a:spLocks noChangeArrowheads="1"/>
            </p:cNvSpPr>
            <p:nvPr/>
          </p:nvSpPr>
          <p:spPr bwMode="auto">
            <a:xfrm>
              <a:off x="413" y="2959"/>
              <a:ext cx="4371" cy="258"/>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 name="Rectangle 6"/>
            <p:cNvSpPr>
              <a:spLocks noChangeArrowheads="1"/>
            </p:cNvSpPr>
            <p:nvPr/>
          </p:nvSpPr>
          <p:spPr bwMode="auto">
            <a:xfrm>
              <a:off x="4851" y="2959"/>
              <a:ext cx="496" cy="258"/>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 name="Rectangle 7"/>
            <p:cNvSpPr>
              <a:spLocks noChangeArrowheads="1"/>
            </p:cNvSpPr>
            <p:nvPr/>
          </p:nvSpPr>
          <p:spPr bwMode="auto">
            <a:xfrm>
              <a:off x="1839" y="3210"/>
              <a:ext cx="2945" cy="13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 name="Rectangle 8"/>
            <p:cNvSpPr>
              <a:spLocks noChangeArrowheads="1"/>
            </p:cNvSpPr>
            <p:nvPr/>
          </p:nvSpPr>
          <p:spPr bwMode="auto">
            <a:xfrm>
              <a:off x="437" y="2812"/>
              <a:ext cx="1938"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500" b="1" i="0" u="none" strike="noStrike" cap="none" normalizeH="0" baseline="0" dirty="0" smtClean="0">
                  <a:ln>
                    <a:noFill/>
                  </a:ln>
                  <a:solidFill>
                    <a:srgbClr val="000000"/>
                  </a:solidFill>
                  <a:effectLst/>
                  <a:latin typeface="Calibri" panose="020F0502020204030204" pitchFamily="34" charset="0"/>
                </a:rPr>
                <a:t>Proyección de Traspasos al Fanvit 2018</a:t>
              </a:r>
              <a:endParaRPr kumimoji="0" lang="es-MX" altLang="es-MX" sz="1800" b="0" i="0" u="none" strike="noStrike" cap="none" normalizeH="0" baseline="0" dirty="0" smtClean="0">
                <a:ln>
                  <a:noFill/>
                </a:ln>
                <a:solidFill>
                  <a:schemeClr val="tx1"/>
                </a:solidFill>
                <a:effectLst/>
                <a:latin typeface="Arial" panose="020B0604020202020204" pitchFamily="34" charset="0"/>
              </a:endParaRPr>
            </a:p>
          </p:txBody>
        </p:sp>
        <p:sp>
          <p:nvSpPr>
            <p:cNvPr id="9" name="Rectangle 9"/>
            <p:cNvSpPr>
              <a:spLocks noChangeArrowheads="1"/>
            </p:cNvSpPr>
            <p:nvPr/>
          </p:nvSpPr>
          <p:spPr bwMode="auto">
            <a:xfrm>
              <a:off x="1925" y="2978"/>
              <a:ext cx="355"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1er. Bim.</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10" name="Rectangle 10"/>
            <p:cNvSpPr>
              <a:spLocks noChangeArrowheads="1"/>
            </p:cNvSpPr>
            <p:nvPr/>
          </p:nvSpPr>
          <p:spPr bwMode="auto">
            <a:xfrm>
              <a:off x="2427" y="2978"/>
              <a:ext cx="331"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2o. Bim.</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12" name="Rectangle 11"/>
            <p:cNvSpPr>
              <a:spLocks noChangeArrowheads="1"/>
            </p:cNvSpPr>
            <p:nvPr/>
          </p:nvSpPr>
          <p:spPr bwMode="auto">
            <a:xfrm>
              <a:off x="2904" y="2978"/>
              <a:ext cx="355"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3er. Bim.</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13" name="Rectangle 12"/>
            <p:cNvSpPr>
              <a:spLocks noChangeArrowheads="1"/>
            </p:cNvSpPr>
            <p:nvPr/>
          </p:nvSpPr>
          <p:spPr bwMode="auto">
            <a:xfrm>
              <a:off x="3394" y="2978"/>
              <a:ext cx="349"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4o. Bim. </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14" name="Rectangle 13"/>
            <p:cNvSpPr>
              <a:spLocks noChangeArrowheads="1"/>
            </p:cNvSpPr>
            <p:nvPr/>
          </p:nvSpPr>
          <p:spPr bwMode="auto">
            <a:xfrm>
              <a:off x="3884" y="2978"/>
              <a:ext cx="349"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5o. Bim. </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15" name="Rectangle 14"/>
            <p:cNvSpPr>
              <a:spLocks noChangeArrowheads="1"/>
            </p:cNvSpPr>
            <p:nvPr/>
          </p:nvSpPr>
          <p:spPr bwMode="auto">
            <a:xfrm>
              <a:off x="4374" y="2978"/>
              <a:ext cx="349"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6o. Bim. </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16" name="Rectangle 15"/>
            <p:cNvSpPr>
              <a:spLocks noChangeArrowheads="1"/>
            </p:cNvSpPr>
            <p:nvPr/>
          </p:nvSpPr>
          <p:spPr bwMode="auto">
            <a:xfrm>
              <a:off x="4992" y="2990"/>
              <a:ext cx="275"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1" i="0" u="none" strike="noStrike" cap="none" normalizeH="0" baseline="0" smtClean="0">
                  <a:ln>
                    <a:noFill/>
                  </a:ln>
                  <a:solidFill>
                    <a:srgbClr val="FFFFFF"/>
                  </a:solidFill>
                  <a:effectLst/>
                  <a:latin typeface="Calibri" panose="020F0502020204030204" pitchFamily="34" charset="0"/>
                </a:rPr>
                <a:t>ANUAL</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17" name="Rectangle 16"/>
            <p:cNvSpPr>
              <a:spLocks noChangeArrowheads="1"/>
            </p:cNvSpPr>
            <p:nvPr/>
          </p:nvSpPr>
          <p:spPr bwMode="auto">
            <a:xfrm>
              <a:off x="1919" y="3100"/>
              <a:ext cx="367"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Estimado</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18" name="Rectangle 17"/>
            <p:cNvSpPr>
              <a:spLocks noChangeArrowheads="1"/>
            </p:cNvSpPr>
            <p:nvPr/>
          </p:nvSpPr>
          <p:spPr bwMode="auto">
            <a:xfrm>
              <a:off x="2409" y="3100"/>
              <a:ext cx="367"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Estimado</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19" name="Rectangle 18"/>
            <p:cNvSpPr>
              <a:spLocks noChangeArrowheads="1"/>
            </p:cNvSpPr>
            <p:nvPr/>
          </p:nvSpPr>
          <p:spPr bwMode="auto">
            <a:xfrm>
              <a:off x="2898" y="3100"/>
              <a:ext cx="367"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Estimado</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0" name="Rectangle 19"/>
            <p:cNvSpPr>
              <a:spLocks noChangeArrowheads="1"/>
            </p:cNvSpPr>
            <p:nvPr/>
          </p:nvSpPr>
          <p:spPr bwMode="auto">
            <a:xfrm>
              <a:off x="3388" y="3100"/>
              <a:ext cx="367"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Estimado</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1" name="Rectangle 20"/>
            <p:cNvSpPr>
              <a:spLocks noChangeArrowheads="1"/>
            </p:cNvSpPr>
            <p:nvPr/>
          </p:nvSpPr>
          <p:spPr bwMode="auto">
            <a:xfrm>
              <a:off x="3878" y="3100"/>
              <a:ext cx="367"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Estimado</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2" name="Rectangle 21"/>
            <p:cNvSpPr>
              <a:spLocks noChangeArrowheads="1"/>
            </p:cNvSpPr>
            <p:nvPr/>
          </p:nvSpPr>
          <p:spPr bwMode="auto">
            <a:xfrm>
              <a:off x="4368" y="3100"/>
              <a:ext cx="367"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smtClean="0">
                  <a:ln>
                    <a:noFill/>
                  </a:ln>
                  <a:solidFill>
                    <a:srgbClr val="FFFFFF"/>
                  </a:solidFill>
                  <a:effectLst/>
                  <a:latin typeface="Arial" panose="020B0604020202020204" pitchFamily="34" charset="0"/>
                </a:rPr>
                <a:t>Estimado</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3" name="Rectangle 22"/>
            <p:cNvSpPr>
              <a:spLocks noChangeArrowheads="1"/>
            </p:cNvSpPr>
            <p:nvPr/>
          </p:nvSpPr>
          <p:spPr bwMode="auto">
            <a:xfrm>
              <a:off x="1001" y="3223"/>
              <a:ext cx="337"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smtClean="0">
                  <a:ln>
                    <a:noFill/>
                  </a:ln>
                  <a:solidFill>
                    <a:srgbClr val="000000"/>
                  </a:solidFill>
                  <a:effectLst/>
                  <a:latin typeface="Calibri" panose="020F0502020204030204" pitchFamily="34" charset="0"/>
                </a:rPr>
                <a:t>Monto</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4" name="Rectangle 23"/>
            <p:cNvSpPr>
              <a:spLocks noChangeArrowheads="1"/>
            </p:cNvSpPr>
            <p:nvPr/>
          </p:nvSpPr>
          <p:spPr bwMode="auto">
            <a:xfrm>
              <a:off x="2047" y="3223"/>
              <a:ext cx="153"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smtClean="0">
                  <a:ln>
                    <a:noFill/>
                  </a:ln>
                  <a:solidFill>
                    <a:srgbClr val="000000"/>
                  </a:solidFill>
                  <a:effectLst/>
                  <a:latin typeface="Calibri" panose="020F0502020204030204" pitchFamily="34" charset="0"/>
                </a:rPr>
                <a:t>$0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5" name="Rectangle 24"/>
            <p:cNvSpPr>
              <a:spLocks noChangeArrowheads="1"/>
            </p:cNvSpPr>
            <p:nvPr/>
          </p:nvSpPr>
          <p:spPr bwMode="auto">
            <a:xfrm>
              <a:off x="2537" y="3223"/>
              <a:ext cx="153"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smtClean="0">
                  <a:ln>
                    <a:noFill/>
                  </a:ln>
                  <a:solidFill>
                    <a:srgbClr val="000000"/>
                  </a:solidFill>
                  <a:effectLst/>
                  <a:latin typeface="Calibri" panose="020F0502020204030204" pitchFamily="34" charset="0"/>
                </a:rPr>
                <a:t>$0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6" name="Rectangle 25"/>
            <p:cNvSpPr>
              <a:spLocks noChangeArrowheads="1"/>
            </p:cNvSpPr>
            <p:nvPr/>
          </p:nvSpPr>
          <p:spPr bwMode="auto">
            <a:xfrm>
              <a:off x="2929" y="3223"/>
              <a:ext cx="380"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smtClean="0">
                  <a:ln>
                    <a:noFill/>
                  </a:ln>
                  <a:solidFill>
                    <a:srgbClr val="000000"/>
                  </a:solidFill>
                  <a:effectLst/>
                  <a:latin typeface="Calibri" panose="020F0502020204030204" pitchFamily="34" charset="0"/>
                </a:rPr>
                <a:t>$15,000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7" name="Rectangle 26"/>
            <p:cNvSpPr>
              <a:spLocks noChangeArrowheads="1"/>
            </p:cNvSpPr>
            <p:nvPr/>
          </p:nvSpPr>
          <p:spPr bwMode="auto">
            <a:xfrm>
              <a:off x="3437" y="3223"/>
              <a:ext cx="331"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smtClean="0">
                  <a:ln>
                    <a:noFill/>
                  </a:ln>
                  <a:solidFill>
                    <a:srgbClr val="000000"/>
                  </a:solidFill>
                  <a:effectLst/>
                  <a:latin typeface="Calibri" panose="020F0502020204030204" pitchFamily="34" charset="0"/>
                </a:rPr>
                <a:t>$6,000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8" name="Rectangle 27"/>
            <p:cNvSpPr>
              <a:spLocks noChangeArrowheads="1"/>
            </p:cNvSpPr>
            <p:nvPr/>
          </p:nvSpPr>
          <p:spPr bwMode="auto">
            <a:xfrm>
              <a:off x="3927" y="3223"/>
              <a:ext cx="331"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smtClean="0">
                  <a:ln>
                    <a:noFill/>
                  </a:ln>
                  <a:solidFill>
                    <a:srgbClr val="000000"/>
                  </a:solidFill>
                  <a:effectLst/>
                  <a:latin typeface="Calibri" panose="020F0502020204030204" pitchFamily="34" charset="0"/>
                </a:rPr>
                <a:t>$6,000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29" name="Rectangle 28"/>
            <p:cNvSpPr>
              <a:spLocks noChangeArrowheads="1"/>
            </p:cNvSpPr>
            <p:nvPr/>
          </p:nvSpPr>
          <p:spPr bwMode="auto">
            <a:xfrm>
              <a:off x="4496" y="3223"/>
              <a:ext cx="153"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smtClean="0">
                  <a:ln>
                    <a:noFill/>
                  </a:ln>
                  <a:solidFill>
                    <a:srgbClr val="000000"/>
                  </a:solidFill>
                  <a:effectLst/>
                  <a:latin typeface="Calibri" panose="020F0502020204030204" pitchFamily="34" charset="0"/>
                </a:rPr>
                <a:t>$0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30" name="Rectangle 29"/>
            <p:cNvSpPr>
              <a:spLocks noChangeArrowheads="1"/>
            </p:cNvSpPr>
            <p:nvPr/>
          </p:nvSpPr>
          <p:spPr bwMode="auto">
            <a:xfrm>
              <a:off x="4961" y="3223"/>
              <a:ext cx="380"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smtClean="0">
                  <a:ln>
                    <a:noFill/>
                  </a:ln>
                  <a:solidFill>
                    <a:srgbClr val="000000"/>
                  </a:solidFill>
                  <a:effectLst/>
                  <a:latin typeface="Calibri" panose="020F0502020204030204" pitchFamily="34" charset="0"/>
                </a:rPr>
                <a:t>$27,000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31" name="Rectangle 30"/>
            <p:cNvSpPr>
              <a:spLocks noChangeArrowheads="1"/>
            </p:cNvSpPr>
            <p:nvPr/>
          </p:nvSpPr>
          <p:spPr bwMode="auto">
            <a:xfrm>
              <a:off x="493" y="3351"/>
              <a:ext cx="1445"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smtClean="0">
                  <a:ln>
                    <a:noFill/>
                  </a:ln>
                  <a:solidFill>
                    <a:srgbClr val="000000"/>
                  </a:solidFill>
                  <a:effectLst/>
                  <a:latin typeface="Calibri" panose="020F0502020204030204" pitchFamily="34" charset="0"/>
                </a:rPr>
                <a:t>Monto acum. transferido al Fanvit</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7168" name="Rectangle 31"/>
            <p:cNvSpPr>
              <a:spLocks noChangeArrowheads="1"/>
            </p:cNvSpPr>
            <p:nvPr/>
          </p:nvSpPr>
          <p:spPr bwMode="auto">
            <a:xfrm>
              <a:off x="1925" y="3351"/>
              <a:ext cx="429"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smtClean="0">
                  <a:ln>
                    <a:noFill/>
                  </a:ln>
                  <a:solidFill>
                    <a:srgbClr val="000000"/>
                  </a:solidFill>
                  <a:effectLst/>
                  <a:latin typeface="Calibri" panose="020F0502020204030204" pitchFamily="34" charset="0"/>
                </a:rPr>
                <a:t>$127,860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7169" name="Rectangle 32"/>
            <p:cNvSpPr>
              <a:spLocks noChangeArrowheads="1"/>
            </p:cNvSpPr>
            <p:nvPr/>
          </p:nvSpPr>
          <p:spPr bwMode="auto">
            <a:xfrm>
              <a:off x="2415" y="3351"/>
              <a:ext cx="429"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smtClean="0">
                  <a:ln>
                    <a:noFill/>
                  </a:ln>
                  <a:solidFill>
                    <a:srgbClr val="000000"/>
                  </a:solidFill>
                  <a:effectLst/>
                  <a:latin typeface="Calibri" panose="020F0502020204030204" pitchFamily="34" charset="0"/>
                </a:rPr>
                <a:t>$127,860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7172" name="Rectangle 33"/>
            <p:cNvSpPr>
              <a:spLocks noChangeArrowheads="1"/>
            </p:cNvSpPr>
            <p:nvPr/>
          </p:nvSpPr>
          <p:spPr bwMode="auto">
            <a:xfrm>
              <a:off x="2904" y="3351"/>
              <a:ext cx="429"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smtClean="0">
                  <a:ln>
                    <a:noFill/>
                  </a:ln>
                  <a:solidFill>
                    <a:srgbClr val="000000"/>
                  </a:solidFill>
                  <a:effectLst/>
                  <a:latin typeface="Calibri" panose="020F0502020204030204" pitchFamily="34" charset="0"/>
                </a:rPr>
                <a:t>$142,860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7176" name="Rectangle 34"/>
            <p:cNvSpPr>
              <a:spLocks noChangeArrowheads="1"/>
            </p:cNvSpPr>
            <p:nvPr/>
          </p:nvSpPr>
          <p:spPr bwMode="auto">
            <a:xfrm>
              <a:off x="3394" y="3351"/>
              <a:ext cx="429"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smtClean="0">
                  <a:ln>
                    <a:noFill/>
                  </a:ln>
                  <a:solidFill>
                    <a:srgbClr val="000000"/>
                  </a:solidFill>
                  <a:effectLst/>
                  <a:latin typeface="Calibri" panose="020F0502020204030204" pitchFamily="34" charset="0"/>
                </a:rPr>
                <a:t>$148,860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7177" name="Rectangle 35"/>
            <p:cNvSpPr>
              <a:spLocks noChangeArrowheads="1"/>
            </p:cNvSpPr>
            <p:nvPr/>
          </p:nvSpPr>
          <p:spPr bwMode="auto">
            <a:xfrm>
              <a:off x="3884" y="3351"/>
              <a:ext cx="429"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smtClean="0">
                  <a:ln>
                    <a:noFill/>
                  </a:ln>
                  <a:solidFill>
                    <a:srgbClr val="000000"/>
                  </a:solidFill>
                  <a:effectLst/>
                  <a:latin typeface="Calibri" panose="020F0502020204030204" pitchFamily="34" charset="0"/>
                </a:rPr>
                <a:t>$154,860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7178" name="Rectangle 36"/>
            <p:cNvSpPr>
              <a:spLocks noChangeArrowheads="1"/>
            </p:cNvSpPr>
            <p:nvPr/>
          </p:nvSpPr>
          <p:spPr bwMode="auto">
            <a:xfrm>
              <a:off x="4374" y="3351"/>
              <a:ext cx="429"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smtClean="0">
                  <a:ln>
                    <a:noFill/>
                  </a:ln>
                  <a:solidFill>
                    <a:srgbClr val="000000"/>
                  </a:solidFill>
                  <a:effectLst/>
                  <a:latin typeface="Calibri" panose="020F0502020204030204" pitchFamily="34" charset="0"/>
                </a:rPr>
                <a:t>$154,860</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7179" name="Rectangle 37"/>
            <p:cNvSpPr>
              <a:spLocks noChangeArrowheads="1"/>
            </p:cNvSpPr>
            <p:nvPr/>
          </p:nvSpPr>
          <p:spPr bwMode="auto">
            <a:xfrm>
              <a:off x="817" y="3027"/>
              <a:ext cx="722"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smtClean="0">
                  <a:ln>
                    <a:noFill/>
                  </a:ln>
                  <a:solidFill>
                    <a:srgbClr val="FFFFFF"/>
                  </a:solidFill>
                  <a:effectLst/>
                  <a:latin typeface="Calibri" panose="020F0502020204030204" pitchFamily="34" charset="0"/>
                </a:rPr>
                <a:t>Bimestres 2018</a:t>
              </a:r>
              <a:endParaRPr kumimoji="0" lang="es-MX" altLang="es-MX" sz="1800" b="0" i="0" u="none" strike="noStrike" cap="none" normalizeH="0" baseline="0" smtClean="0">
                <a:ln>
                  <a:noFill/>
                </a:ln>
                <a:solidFill>
                  <a:schemeClr val="tx1"/>
                </a:solidFill>
                <a:effectLst/>
                <a:latin typeface="Arial" panose="020B0604020202020204" pitchFamily="34" charset="0"/>
              </a:endParaRPr>
            </a:p>
          </p:txBody>
        </p:sp>
        <p:sp>
          <p:nvSpPr>
            <p:cNvPr id="7180" name="Rectangle 38"/>
            <p:cNvSpPr>
              <a:spLocks noChangeArrowheads="1"/>
            </p:cNvSpPr>
            <p:nvPr/>
          </p:nvSpPr>
          <p:spPr bwMode="auto">
            <a:xfrm>
              <a:off x="419" y="2953"/>
              <a:ext cx="4365"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181" name="Rectangle 39"/>
            <p:cNvSpPr>
              <a:spLocks noChangeArrowheads="1"/>
            </p:cNvSpPr>
            <p:nvPr/>
          </p:nvSpPr>
          <p:spPr bwMode="auto">
            <a:xfrm>
              <a:off x="419" y="3204"/>
              <a:ext cx="4365" cy="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182" name="Line 40"/>
            <p:cNvSpPr>
              <a:spLocks noChangeShapeType="1"/>
            </p:cNvSpPr>
            <p:nvPr/>
          </p:nvSpPr>
          <p:spPr bwMode="auto">
            <a:xfrm>
              <a:off x="419" y="3339"/>
              <a:ext cx="141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183" name="Rectangle 41"/>
            <p:cNvSpPr>
              <a:spLocks noChangeArrowheads="1"/>
            </p:cNvSpPr>
            <p:nvPr/>
          </p:nvSpPr>
          <p:spPr bwMode="auto">
            <a:xfrm>
              <a:off x="419" y="3339"/>
              <a:ext cx="1414"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184" name="Line 42"/>
            <p:cNvSpPr>
              <a:spLocks noChangeShapeType="1"/>
            </p:cNvSpPr>
            <p:nvPr/>
          </p:nvSpPr>
          <p:spPr bwMode="auto">
            <a:xfrm>
              <a:off x="1845" y="3339"/>
              <a:ext cx="292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185" name="Rectangle 43"/>
            <p:cNvSpPr>
              <a:spLocks noChangeArrowheads="1"/>
            </p:cNvSpPr>
            <p:nvPr/>
          </p:nvSpPr>
          <p:spPr bwMode="auto">
            <a:xfrm>
              <a:off x="1845" y="3339"/>
              <a:ext cx="2927"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186" name="Rectangle 44"/>
            <p:cNvSpPr>
              <a:spLocks noChangeArrowheads="1"/>
            </p:cNvSpPr>
            <p:nvPr/>
          </p:nvSpPr>
          <p:spPr bwMode="auto">
            <a:xfrm>
              <a:off x="407" y="2953"/>
              <a:ext cx="12" cy="5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187" name="Rectangle 45"/>
            <p:cNvSpPr>
              <a:spLocks noChangeArrowheads="1"/>
            </p:cNvSpPr>
            <p:nvPr/>
          </p:nvSpPr>
          <p:spPr bwMode="auto">
            <a:xfrm>
              <a:off x="4772" y="2965"/>
              <a:ext cx="12" cy="50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188" name="Rectangle 46"/>
            <p:cNvSpPr>
              <a:spLocks noChangeArrowheads="1"/>
            </p:cNvSpPr>
            <p:nvPr/>
          </p:nvSpPr>
          <p:spPr bwMode="auto">
            <a:xfrm>
              <a:off x="4845" y="2953"/>
              <a:ext cx="12" cy="39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189" name="Rectangle 47"/>
            <p:cNvSpPr>
              <a:spLocks noChangeArrowheads="1"/>
            </p:cNvSpPr>
            <p:nvPr/>
          </p:nvSpPr>
          <p:spPr bwMode="auto">
            <a:xfrm>
              <a:off x="5335" y="2965"/>
              <a:ext cx="12" cy="38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190" name="Rectangle 48"/>
            <p:cNvSpPr>
              <a:spLocks noChangeArrowheads="1"/>
            </p:cNvSpPr>
            <p:nvPr/>
          </p:nvSpPr>
          <p:spPr bwMode="auto">
            <a:xfrm>
              <a:off x="1833" y="3217"/>
              <a:ext cx="12" cy="2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191" name="Line 49"/>
            <p:cNvSpPr>
              <a:spLocks noChangeShapeType="1"/>
            </p:cNvSpPr>
            <p:nvPr/>
          </p:nvSpPr>
          <p:spPr bwMode="auto">
            <a:xfrm>
              <a:off x="2329" y="3217"/>
              <a:ext cx="0" cy="24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192" name="Rectangle 50"/>
            <p:cNvSpPr>
              <a:spLocks noChangeArrowheads="1"/>
            </p:cNvSpPr>
            <p:nvPr/>
          </p:nvSpPr>
          <p:spPr bwMode="auto">
            <a:xfrm>
              <a:off x="2329" y="3217"/>
              <a:ext cx="6" cy="24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193" name="Line 51"/>
            <p:cNvSpPr>
              <a:spLocks noChangeShapeType="1"/>
            </p:cNvSpPr>
            <p:nvPr/>
          </p:nvSpPr>
          <p:spPr bwMode="auto">
            <a:xfrm>
              <a:off x="2819" y="3217"/>
              <a:ext cx="0" cy="24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194" name="Rectangle 52"/>
            <p:cNvSpPr>
              <a:spLocks noChangeArrowheads="1"/>
            </p:cNvSpPr>
            <p:nvPr/>
          </p:nvSpPr>
          <p:spPr bwMode="auto">
            <a:xfrm>
              <a:off x="2819" y="3217"/>
              <a:ext cx="6" cy="24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195" name="Line 53"/>
            <p:cNvSpPr>
              <a:spLocks noChangeShapeType="1"/>
            </p:cNvSpPr>
            <p:nvPr/>
          </p:nvSpPr>
          <p:spPr bwMode="auto">
            <a:xfrm>
              <a:off x="3309" y="3217"/>
              <a:ext cx="0" cy="24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196" name="Rectangle 54"/>
            <p:cNvSpPr>
              <a:spLocks noChangeArrowheads="1"/>
            </p:cNvSpPr>
            <p:nvPr/>
          </p:nvSpPr>
          <p:spPr bwMode="auto">
            <a:xfrm>
              <a:off x="3309" y="3217"/>
              <a:ext cx="6" cy="24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197" name="Line 55"/>
            <p:cNvSpPr>
              <a:spLocks noChangeShapeType="1"/>
            </p:cNvSpPr>
            <p:nvPr/>
          </p:nvSpPr>
          <p:spPr bwMode="auto">
            <a:xfrm>
              <a:off x="3798" y="3217"/>
              <a:ext cx="0" cy="24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198" name="Rectangle 56"/>
            <p:cNvSpPr>
              <a:spLocks noChangeArrowheads="1"/>
            </p:cNvSpPr>
            <p:nvPr/>
          </p:nvSpPr>
          <p:spPr bwMode="auto">
            <a:xfrm>
              <a:off x="3798" y="3217"/>
              <a:ext cx="6" cy="24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199" name="Line 57"/>
            <p:cNvSpPr>
              <a:spLocks noChangeShapeType="1"/>
            </p:cNvSpPr>
            <p:nvPr/>
          </p:nvSpPr>
          <p:spPr bwMode="auto">
            <a:xfrm>
              <a:off x="4288" y="3217"/>
              <a:ext cx="0" cy="24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200" name="Rectangle 58"/>
            <p:cNvSpPr>
              <a:spLocks noChangeArrowheads="1"/>
            </p:cNvSpPr>
            <p:nvPr/>
          </p:nvSpPr>
          <p:spPr bwMode="auto">
            <a:xfrm>
              <a:off x="4288" y="3217"/>
              <a:ext cx="6" cy="24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201" name="Rectangle 59"/>
            <p:cNvSpPr>
              <a:spLocks noChangeArrowheads="1"/>
            </p:cNvSpPr>
            <p:nvPr/>
          </p:nvSpPr>
          <p:spPr bwMode="auto">
            <a:xfrm>
              <a:off x="4857" y="2953"/>
              <a:ext cx="490"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202" name="Rectangle 60"/>
            <p:cNvSpPr>
              <a:spLocks noChangeArrowheads="1"/>
            </p:cNvSpPr>
            <p:nvPr/>
          </p:nvSpPr>
          <p:spPr bwMode="auto">
            <a:xfrm>
              <a:off x="4857" y="3204"/>
              <a:ext cx="490" cy="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203" name="Rectangle 61"/>
            <p:cNvSpPr>
              <a:spLocks noChangeArrowheads="1"/>
            </p:cNvSpPr>
            <p:nvPr/>
          </p:nvSpPr>
          <p:spPr bwMode="auto">
            <a:xfrm>
              <a:off x="4857" y="3333"/>
              <a:ext cx="490"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204" name="Rectangle 62"/>
            <p:cNvSpPr>
              <a:spLocks noChangeArrowheads="1"/>
            </p:cNvSpPr>
            <p:nvPr/>
          </p:nvSpPr>
          <p:spPr bwMode="auto">
            <a:xfrm>
              <a:off x="419" y="3462"/>
              <a:ext cx="4365"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spTree>
    <p:extLst>
      <p:ext uri="{BB962C8B-B14F-4D97-AF65-F5344CB8AC3E}">
        <p14:creationId xmlns:p14="http://schemas.microsoft.com/office/powerpoint/2010/main" val="3648605460"/>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037</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Agosto2017</a:t>
            </a:r>
            <a:endParaRPr lang="es-ES" dirty="0">
              <a:latin typeface="Century Gothic" pitchFamily="34" charset="0"/>
            </a:endParaRPr>
          </a:p>
        </p:txBody>
      </p:sp>
    </p:spTree>
    <p:extLst>
      <p:ext uri="{BB962C8B-B14F-4D97-AF65-F5344CB8AC3E}">
        <p14:creationId xmlns:p14="http://schemas.microsoft.com/office/powerpoint/2010/main" val="398425421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6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4.xml><?xml version="1.0" encoding="utf-8"?>
<a:theme xmlns:a="http://schemas.openxmlformats.org/drawingml/2006/main" name="3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5.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Grupo IGS 1" id="{70F79029-87B7-4796-BEB8-10192DDA6C05}" vid="{33DCDDC6-BB1F-4325-AA32-44BBDA0A9CE4}"/>
    </a:ext>
  </a:extLst>
</a:theme>
</file>

<file path=ppt/theme/theme6.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3.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59639</TotalTime>
  <Words>805</Words>
  <Application>Microsoft Office PowerPoint</Application>
  <PresentationFormat>Carta (216 x 279 mm)</PresentationFormat>
  <Paragraphs>309</Paragraphs>
  <Slides>7</Slides>
  <Notes>0</Notes>
  <HiddenSlides>0</HiddenSlides>
  <MMClips>0</MMClips>
  <ScaleCrop>false</ScaleCrop>
  <HeadingPairs>
    <vt:vector size="4" baseType="variant">
      <vt:variant>
        <vt:lpstr>Tema</vt:lpstr>
      </vt:variant>
      <vt:variant>
        <vt:i4>13</vt:i4>
      </vt:variant>
      <vt:variant>
        <vt:lpstr>Títulos de diapositiva</vt:lpstr>
      </vt:variant>
      <vt:variant>
        <vt:i4>7</vt:i4>
      </vt:variant>
    </vt:vector>
  </HeadingPairs>
  <TitlesOfParts>
    <vt:vector size="20" baseType="lpstr">
      <vt:lpstr>Tema de Office</vt:lpstr>
      <vt:lpstr>2_Infonavit_2015</vt:lpstr>
      <vt:lpstr>6_Infonavit_2015</vt:lpstr>
      <vt:lpstr>3_Infonavit_2015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Comité de Inversiones Sesión Número 037</vt:lpstr>
      <vt:lpstr>Tesorería: Entradas y salidas de recursos</vt:lpstr>
      <vt:lpstr>Tesorería: Flujo bimestral desglosado por rubro</vt:lpstr>
      <vt:lpstr>Traspasos de recursos de la Tesorería al Fanvit Periodo 2014 - 2018</vt:lpstr>
      <vt:lpstr>Proyección de traspasos de recursos de la Tesorería General al FANVIT (2º. Semestre de 2017)</vt:lpstr>
      <vt:lpstr>Proyección de traspasos de recursos de la Tesorería al FANVIT (2018)</vt:lpstr>
      <vt:lpstr>Comité de Inversiones Sesión Número 037</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1566</cp:revision>
  <cp:lastPrinted>2017-08-22T20:25:07Z</cp:lastPrinted>
  <dcterms:created xsi:type="dcterms:W3CDTF">2015-01-27T17:54:18Z</dcterms:created>
  <dcterms:modified xsi:type="dcterms:W3CDTF">2017-08-22T21:07:59Z</dcterms:modified>
</cp:coreProperties>
</file>