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10.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716" r:id="rId3"/>
    <p:sldMasterId id="2147483725" r:id="rId4"/>
    <p:sldMasterId id="2147483735" r:id="rId5"/>
    <p:sldMasterId id="2147483750" r:id="rId6"/>
    <p:sldMasterId id="2147483755" r:id="rId7"/>
    <p:sldMasterId id="2147483770" r:id="rId8"/>
    <p:sldMasterId id="2147483785" r:id="rId9"/>
    <p:sldMasterId id="2147483806" r:id="rId10"/>
    <p:sldMasterId id="2147483821" r:id="rId11"/>
  </p:sldMasterIdLst>
  <p:notesMasterIdLst>
    <p:notesMasterId r:id="rId23"/>
  </p:notesMasterIdLst>
  <p:handoutMasterIdLst>
    <p:handoutMasterId r:id="rId24"/>
  </p:handoutMasterIdLst>
  <p:sldIdLst>
    <p:sldId id="2008" r:id="rId12"/>
    <p:sldId id="2009" r:id="rId13"/>
    <p:sldId id="1785" r:id="rId14"/>
    <p:sldId id="1787" r:id="rId15"/>
    <p:sldId id="1788" r:id="rId16"/>
    <p:sldId id="1789" r:id="rId17"/>
    <p:sldId id="1790" r:id="rId18"/>
    <p:sldId id="2162" r:id="rId19"/>
    <p:sldId id="2106" r:id="rId20"/>
    <p:sldId id="2049" r:id="rId21"/>
    <p:sldId id="2048" r:id="rId22"/>
  </p:sldIdLst>
  <p:sldSz cx="9144000" cy="6858000" type="letter"/>
  <p:notesSz cx="7010400" cy="9296400"/>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00" userDrawn="1">
          <p15:clr>
            <a:srgbClr val="A4A3A4"/>
          </p15:clr>
        </p15:guide>
        <p15:guide id="2" pos="2306" userDrawn="1">
          <p15:clr>
            <a:srgbClr val="A4A3A4"/>
          </p15:clr>
        </p15:guide>
        <p15:guide id="3" orient="horz" pos="2808" userDrawn="1">
          <p15:clr>
            <a:srgbClr val="A4A3A4"/>
          </p15:clr>
        </p15:guide>
        <p15:guide id="4" pos="2358" userDrawn="1">
          <p15:clr>
            <a:srgbClr val="A4A3A4"/>
          </p15:clr>
        </p15:guide>
        <p15:guide id="5" orient="horz" pos="3022" userDrawn="1">
          <p15:clr>
            <a:srgbClr val="A4A3A4"/>
          </p15:clr>
        </p15:guide>
        <p15:guide id="6" orient="horz" pos="2827" userDrawn="1">
          <p15:clr>
            <a:srgbClr val="A4A3A4"/>
          </p15:clr>
        </p15:guide>
        <p15:guide id="7" pos="2326" userDrawn="1">
          <p15:clr>
            <a:srgbClr val="A4A3A4"/>
          </p15:clr>
        </p15:guide>
        <p15:guide id="8" pos="2378" userDrawn="1">
          <p15:clr>
            <a:srgbClr val="A4A3A4"/>
          </p15:clr>
        </p15:guide>
        <p15:guide id="9" orient="horz" pos="2725" userDrawn="1">
          <p15:clr>
            <a:srgbClr val="A4A3A4"/>
          </p15:clr>
        </p15:guide>
        <p15:guide id="10" orient="horz" pos="2551" userDrawn="1">
          <p15:clr>
            <a:srgbClr val="A4A3A4"/>
          </p15:clr>
        </p15:guide>
        <p15:guide id="11" orient="horz" pos="2744" userDrawn="1">
          <p15:clr>
            <a:srgbClr val="A4A3A4"/>
          </p15:clr>
        </p15:guide>
        <p15:guide id="12" orient="horz" pos="2568" userDrawn="1">
          <p15:clr>
            <a:srgbClr val="A4A3A4"/>
          </p15:clr>
        </p15:guide>
        <p15:guide id="13" pos="2277" userDrawn="1">
          <p15:clr>
            <a:srgbClr val="A4A3A4"/>
          </p15:clr>
        </p15:guide>
        <p15:guide id="14" pos="2329" userDrawn="1">
          <p15:clr>
            <a:srgbClr val="A4A3A4"/>
          </p15:clr>
        </p15:guide>
        <p15:guide id="15" pos="2298" userDrawn="1">
          <p15:clr>
            <a:srgbClr val="A4A3A4"/>
          </p15:clr>
        </p15:guide>
        <p15:guide id="16" pos="2348" userDrawn="1">
          <p15:clr>
            <a:srgbClr val="A4A3A4"/>
          </p15:clr>
        </p15:guide>
        <p15:guide id="17" orient="horz" pos="3204" userDrawn="1">
          <p15:clr>
            <a:srgbClr val="A4A3A4"/>
          </p15:clr>
        </p15:guide>
        <p15:guide id="18" orient="horz" pos="2999" userDrawn="1">
          <p15:clr>
            <a:srgbClr val="A4A3A4"/>
          </p15:clr>
        </p15:guide>
        <p15:guide id="19" orient="horz" pos="3227" userDrawn="1">
          <p15:clr>
            <a:srgbClr val="A4A3A4"/>
          </p15:clr>
        </p15:guide>
        <p15:guide id="20" orient="horz" pos="3019" userDrawn="1">
          <p15:clr>
            <a:srgbClr val="A4A3A4"/>
          </p15:clr>
        </p15:guide>
        <p15:guide id="21" orient="horz" pos="2910" userDrawn="1">
          <p15:clr>
            <a:srgbClr val="A4A3A4"/>
          </p15:clr>
        </p15:guide>
        <p15:guide id="22" orient="horz" pos="2724" userDrawn="1">
          <p15:clr>
            <a:srgbClr val="A4A3A4"/>
          </p15:clr>
        </p15:guide>
        <p15:guide id="23" orient="horz" pos="2931" userDrawn="1">
          <p15:clr>
            <a:srgbClr val="A4A3A4"/>
          </p15:clr>
        </p15:guide>
        <p15:guide id="24" orient="horz" pos="2742" userDrawn="1">
          <p15:clr>
            <a:srgbClr val="A4A3A4"/>
          </p15:clr>
        </p15:guide>
        <p15:guide id="25" pos="2236" userDrawn="1">
          <p15:clr>
            <a:srgbClr val="A4A3A4"/>
          </p15:clr>
        </p15:guide>
        <p15:guide id="26" pos="2286" userDrawn="1">
          <p15:clr>
            <a:srgbClr val="A4A3A4"/>
          </p15:clr>
        </p15:guide>
        <p15:guide id="27" pos="2255" userDrawn="1">
          <p15:clr>
            <a:srgbClr val="A4A3A4"/>
          </p15:clr>
        </p15:guide>
        <p15:guide id="28" pos="2208" userDrawn="1">
          <p15:clr>
            <a:srgbClr val="A4A3A4"/>
          </p15:clr>
        </p15:guide>
        <p15:guide id="29" pos="2258" userDrawn="1">
          <p15:clr>
            <a:srgbClr val="A4A3A4"/>
          </p15:clr>
        </p15:guide>
        <p15:guide id="30" pos="2228" userDrawn="1">
          <p15:clr>
            <a:srgbClr val="A4A3A4"/>
          </p15:clr>
        </p15:guide>
        <p15:guide id="31" orient="horz" pos="3422" userDrawn="1">
          <p15:clr>
            <a:srgbClr val="A4A3A4"/>
          </p15:clr>
        </p15:guide>
        <p15:guide id="32" orient="horz" pos="3203" userDrawn="1">
          <p15:clr>
            <a:srgbClr val="A4A3A4"/>
          </p15:clr>
        </p15:guide>
        <p15:guide id="33" orient="horz" pos="3446" userDrawn="1">
          <p15:clr>
            <a:srgbClr val="A4A3A4"/>
          </p15:clr>
        </p15:guide>
        <p15:guide id="34" orient="horz" pos="3224" userDrawn="1">
          <p15:clr>
            <a:srgbClr val="A4A3A4"/>
          </p15:clr>
        </p15:guide>
        <p15:guide id="35" orient="horz" pos="3108" userDrawn="1">
          <p15:clr>
            <a:srgbClr val="A4A3A4"/>
          </p15:clr>
        </p15:guide>
        <p15:guide id="36" orient="horz" pos="2909" userDrawn="1">
          <p15:clr>
            <a:srgbClr val="A4A3A4"/>
          </p15:clr>
        </p15:guide>
        <p15:guide id="37" orient="horz" pos="3130" userDrawn="1">
          <p15:clr>
            <a:srgbClr val="A4A3A4"/>
          </p15:clr>
        </p15:guide>
        <p15:guide id="38" orient="horz" pos="2928" userDrawn="1">
          <p15:clr>
            <a:srgbClr val="A4A3A4"/>
          </p15:clr>
        </p15:guide>
        <p15:guide id="39" pos="2168" userDrawn="1">
          <p15:clr>
            <a:srgbClr val="A4A3A4"/>
          </p15:clr>
        </p15:guide>
        <p15:guide id="40" pos="2217" userDrawn="1">
          <p15:clr>
            <a:srgbClr val="A4A3A4"/>
          </p15:clr>
        </p15:guide>
        <p15:guide id="41" pos="2187" userDrawn="1">
          <p15:clr>
            <a:srgbClr val="A4A3A4"/>
          </p15:clr>
        </p15:guide>
        <p15:guide id="42" pos="2141" userDrawn="1">
          <p15:clr>
            <a:srgbClr val="A4A3A4"/>
          </p15:clr>
        </p15:guide>
        <p15:guide id="43" pos="2189" userDrawn="1">
          <p15:clr>
            <a:srgbClr val="A4A3A4"/>
          </p15:clr>
        </p15:guide>
        <p15:guide id="44"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3689" autoAdjust="0"/>
    <p:restoredTop sz="98906" autoAdjust="0"/>
  </p:normalViewPr>
  <p:slideViewPr>
    <p:cSldViewPr snapToGrid="0" snapToObjects="1">
      <p:cViewPr varScale="1">
        <p:scale>
          <a:sx n="71" d="100"/>
          <a:sy n="71" d="100"/>
        </p:scale>
        <p:origin x="636" y="60"/>
      </p:cViewPr>
      <p:guideLst>
        <p:guide orient="horz" pos="2160"/>
        <p:guide pos="2880"/>
      </p:guideLst>
    </p:cSldViewPr>
  </p:slideViewPr>
  <p:outlineViewPr>
    <p:cViewPr>
      <p:scale>
        <a:sx n="33" d="100"/>
        <a:sy n="33" d="100"/>
      </p:scale>
      <p:origin x="0" y="35814"/>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52" d="100"/>
          <a:sy n="52" d="100"/>
        </p:scale>
        <p:origin x="-2970" y="-84"/>
      </p:cViewPr>
      <p:guideLst>
        <p:guide orient="horz" pos="3000"/>
        <p:guide pos="2306"/>
        <p:guide orient="horz" pos="2808"/>
        <p:guide pos="2358"/>
        <p:guide orient="horz" pos="3022"/>
        <p:guide orient="horz" pos="2827"/>
        <p:guide pos="2326"/>
        <p:guide pos="2378"/>
        <p:guide orient="horz" pos="2725"/>
        <p:guide orient="horz" pos="2551"/>
        <p:guide orient="horz" pos="2744"/>
        <p:guide orient="horz" pos="2568"/>
        <p:guide pos="2277"/>
        <p:guide pos="2329"/>
        <p:guide pos="2298"/>
        <p:guide pos="2348"/>
        <p:guide orient="horz" pos="3204"/>
        <p:guide orient="horz" pos="2999"/>
        <p:guide orient="horz" pos="3227"/>
        <p:guide orient="horz" pos="3019"/>
        <p:guide orient="horz" pos="2910"/>
        <p:guide orient="horz" pos="2724"/>
        <p:guide orient="horz" pos="2931"/>
        <p:guide orient="horz" pos="2742"/>
        <p:guide pos="2236"/>
        <p:guide pos="2286"/>
        <p:guide pos="2255"/>
        <p:guide pos="2208"/>
        <p:guide pos="2258"/>
        <p:guide pos="2228"/>
        <p:guide orient="horz" pos="3422"/>
        <p:guide orient="horz" pos="3203"/>
        <p:guide orient="horz" pos="3446"/>
        <p:guide orient="horz" pos="3224"/>
        <p:guide orient="horz" pos="3108"/>
        <p:guide orient="horz" pos="2909"/>
        <p:guide orient="horz" pos="3130"/>
        <p:guide orient="horz" pos="2928"/>
        <p:guide pos="2168"/>
        <p:guide pos="2217"/>
        <p:guide pos="2187"/>
        <p:guide pos="2141"/>
        <p:guide pos="2189"/>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theme" Target="theme/theme1.xml"/><Relationship Id="rId113"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38604" cy="464820"/>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70162" y="2"/>
            <a:ext cx="3038604" cy="464820"/>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17/10/2017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830087"/>
            <a:ext cx="3038604" cy="464820"/>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70162" y="8830087"/>
            <a:ext cx="3038604" cy="464820"/>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7" y="2"/>
            <a:ext cx="3037840" cy="464820"/>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70947" y="2"/>
            <a:ext cx="3037840" cy="464820"/>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17/10/2017</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701041" y="4415796"/>
            <a:ext cx="5608320" cy="4183381"/>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7" y="8829968"/>
            <a:ext cx="3037840" cy="464820"/>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70947" y="8829968"/>
            <a:ext cx="3037840" cy="464820"/>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xml"/><Relationship Id="rId4" Type="http://schemas.openxmlformats.org/officeDocument/2006/relationships/image" Target="../media/image12.wmf"/></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6.xml"/><Relationship Id="rId4" Type="http://schemas.openxmlformats.org/officeDocument/2006/relationships/tags" Target="../tags/tag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7.xml"/><Relationship Id="rId4" Type="http://schemas.openxmlformats.org/officeDocument/2006/relationships/tags" Target="../tags/tag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12.w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943966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31491571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0582150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274572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a:t>Click to edit Master title style</a:t>
            </a:r>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a:t>Click to edit Master subtitle style</a:t>
            </a:r>
            <a:endParaRPr lang="en-US" altLang="ja-JP" noProof="0" dirty="0"/>
          </a:p>
        </p:txBody>
      </p:sp>
      <p:sp>
        <p:nvSpPr>
          <p:cNvPr id="2" name="Title"/>
          <p:cNvSpPr>
            <a:spLocks noGrp="1"/>
          </p:cNvSpPr>
          <p:nvPr>
            <p:ph type="title"/>
          </p:nvPr>
        </p:nvSpPr>
        <p:spPr/>
        <p:txBody>
          <a:bodyPr/>
          <a:lstStyle>
            <a:lvl1pPr>
              <a:defRPr/>
            </a:lvl1pPr>
          </a:lstStyle>
          <a:p>
            <a:r>
              <a:rPr lang="en-US"/>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13182426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5703376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52533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5627849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5546876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984470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3016619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323357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image" Target="../media/image7.png"/><Relationship Id="rId4" Type="http://schemas.openxmlformats.org/officeDocument/2006/relationships/slideLayout" Target="../slideLayouts/slideLayout2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4.xml"/><Relationship Id="rId7"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9.jpeg"/><Relationship Id="rId5" Type="http://schemas.openxmlformats.org/officeDocument/2006/relationships/theme" Target="../theme/theme6.xml"/><Relationship Id="rId4"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9.jpe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theme" Target="../theme/theme7.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4.xml"/><Relationship Id="rId7" Type="http://schemas.openxmlformats.org/officeDocument/2006/relationships/theme" Target="../theme/theme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image" Target="../media/image9.jpeg"/><Relationship Id="rId5" Type="http://schemas.openxmlformats.org/officeDocument/2006/relationships/theme" Target="../theme/theme9.xml"/><Relationship Id="rId4" Type="http://schemas.openxmlformats.org/officeDocument/2006/relationships/slideLayout" Target="../slideLayouts/slideLayout61.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4.xml"/><Relationship Id="rId7" Type="http://schemas.openxmlformats.org/officeDocument/2006/relationships/theme" Target="../theme/theme10.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7" r:id="rId8"/>
    <p:sldLayoutId id="2147483768" r:id="rId9"/>
    <p:sldLayoutId id="2147483769" r:id="rId10"/>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039</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792810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899592" y="1708586"/>
            <a:ext cx="7920880"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971600" y="1548235"/>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Resumen</a:t>
            </a:r>
          </a:p>
          <a:p>
            <a:pPr marL="285750" indent="-285750" eaLnBrk="1" hangingPunct="1">
              <a:buFont typeface="+mj-lt"/>
              <a:buAutoNum type="romanUcPeriod"/>
            </a:pPr>
            <a:endParaRPr lang="es-MX" sz="1600" dirty="0" smtClean="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ratificación de inversión CKD Ainda</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límites de contrapartes, emisoras y ETF´s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de la estrategia de cobertura cambiaria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 </a:t>
            </a:r>
            <a:r>
              <a:rPr lang="es-MX" sz="1600" dirty="0">
                <a:solidFill>
                  <a:prstClr val="black"/>
                </a:solidFill>
                <a:latin typeface="Century Gothic" panose="020B0502020202020204" pitchFamily="34" charset="0"/>
              </a:rPr>
              <a:t>Informe y estrategia del FINVIT</a:t>
            </a:r>
          </a:p>
        </p:txBody>
      </p:sp>
      <p:sp>
        <p:nvSpPr>
          <p:cNvPr id="9" name="8 Rectángulo"/>
          <p:cNvSpPr/>
          <p:nvPr/>
        </p:nvSpPr>
        <p:spPr>
          <a:xfrm>
            <a:off x="74448" y="458441"/>
            <a:ext cx="8323122" cy="738664"/>
          </a:xfrm>
          <a:prstGeom prst="rect">
            <a:avLst/>
          </a:prstGeom>
        </p:spPr>
        <p:txBody>
          <a:bodyPr wrap="square">
            <a:spAutoFit/>
          </a:bodyPr>
          <a:lstStyle/>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Comité de Inversiones </a:t>
            </a:r>
          </a:p>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Sesión número 039</a:t>
            </a:r>
          </a:p>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903713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smtClean="0">
                <a:latin typeface="Century Gothic" panose="020B0502020202020204" pitchFamily="34" charset="0"/>
              </a:rPr>
              <a:t>II. Informe </a:t>
            </a:r>
            <a:r>
              <a:rPr lang="es-MX" sz="2000" b="1" dirty="0">
                <a:latin typeface="Century Gothic" panose="020B0502020202020204" pitchFamily="34" charset="0"/>
              </a:rPr>
              <a:t>y estrategia del FANVIT</a:t>
            </a:r>
          </a:p>
        </p:txBody>
      </p:sp>
      <p:sp>
        <p:nvSpPr>
          <p:cNvPr id="3" name="2 Marcador de contenido"/>
          <p:cNvSpPr>
            <a:spLocks noGrp="1"/>
          </p:cNvSpPr>
          <p:nvPr>
            <p:ph idx="1"/>
          </p:nvPr>
        </p:nvSpPr>
        <p:spPr>
          <a:xfrm>
            <a:off x="457199" y="780823"/>
            <a:ext cx="8403021" cy="579815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septiembre en 127,125 mdp.</a:t>
            </a:r>
          </a:p>
          <a:p>
            <a:pPr lvl="0" algn="just">
              <a:buClr>
                <a:srgbClr val="C00000"/>
              </a:buClr>
            </a:pPr>
            <a:r>
              <a:rPr lang="es-MX" sz="1400" dirty="0"/>
              <a:t>En 2017 se han traspasado un total de 28,500 mdp.</a:t>
            </a:r>
          </a:p>
          <a:p>
            <a:pPr lvl="0" algn="just">
              <a:buClr>
                <a:srgbClr val="C00000"/>
              </a:buClr>
            </a:pPr>
            <a:r>
              <a:rPr lang="es-MX" sz="1400" dirty="0"/>
              <a:t>Resultado 2017 al cierre de septiembre es de +8,079 mdp que equivale a un rendimiento del 9.73% descontando gastos acumulados en el año.</a:t>
            </a:r>
          </a:p>
          <a:p>
            <a:pPr lvl="0" algn="just">
              <a:buClr>
                <a:srgbClr val="C00000"/>
              </a:buClr>
            </a:pPr>
            <a:r>
              <a:rPr lang="es-MX" sz="1400" dirty="0"/>
              <a:t>El plazo promedio ponderado de las inversiones en valores gubernamentales, 7.1 años.</a:t>
            </a:r>
          </a:p>
          <a:p>
            <a:pPr marL="0" lvl="0" indent="0" algn="just">
              <a:buClr>
                <a:srgbClr val="C00000"/>
              </a:buClr>
              <a:buNone/>
            </a:pPr>
            <a:r>
              <a:rPr lang="es-MX" sz="1400" b="1" u="sng" dirty="0"/>
              <a:t>Composición del FANVIT</a:t>
            </a:r>
            <a:endParaRPr lang="es-MX" sz="1400" dirty="0"/>
          </a:p>
          <a:p>
            <a:pPr lvl="0" algn="just"/>
            <a:r>
              <a:rPr lang="es-MX" sz="1400" b="1" dirty="0"/>
              <a:t>Liquidez y deuda: 89.9%.</a:t>
            </a:r>
            <a:r>
              <a:rPr lang="es-MX" sz="1400" dirty="0"/>
              <a:t> Dentro de este tipo de activos, se encuentra dividido de la siguiente manera: 60.0% Gubernamental (17.2% tasa fija, 17.9% udizado y 24.8% revisable) y 17.9% corporativos. Se tiene 2.9% en estructurados de deuda y 9.2% de liquidez.</a:t>
            </a:r>
          </a:p>
          <a:p>
            <a:pPr lvl="0" algn="just"/>
            <a:r>
              <a:rPr lang="es-MX" sz="1400" b="1" dirty="0"/>
              <a:t>Renta variable: 7.3%</a:t>
            </a:r>
            <a:r>
              <a:rPr lang="es-MX" sz="1400" dirty="0"/>
              <a:t>. Incluye una tercera parte nacional y el resto internacional (básicamente EU, Europa y Asia). Esto incluye bonos bancarios estructurados.</a:t>
            </a:r>
          </a:p>
          <a:p>
            <a:pPr lvl="0" algn="just"/>
            <a:r>
              <a:rPr lang="es-MX" sz="1400" b="1" dirty="0"/>
              <a:t>Fibras 2.4%.</a:t>
            </a:r>
            <a:r>
              <a:rPr lang="es-MX" sz="1400" dirty="0"/>
              <a:t> Básicamente industriales y diversificadas (6 Fibras en total). Se están haciendo compras paulatinas para llegar a 3%.</a:t>
            </a:r>
          </a:p>
          <a:p>
            <a:pPr lvl="0" algn="just"/>
            <a:r>
              <a:rPr lang="es-MX" sz="1400" b="1" dirty="0"/>
              <a:t>CKDs 0.3% pagado</a:t>
            </a:r>
            <a:r>
              <a:rPr lang="es-MX" sz="1400" dirty="0"/>
              <a:t>. Añadiendo el porcentaje comprometido, el total es de 1.5%.</a:t>
            </a:r>
          </a:p>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p>
          <a:p>
            <a:pPr lvl="0" algn="just">
              <a:buClr>
                <a:srgbClr val="C00000"/>
              </a:buClr>
            </a:pPr>
            <a:r>
              <a:rPr lang="es-MX" sz="1400" dirty="0"/>
              <a:t>Durante el periodo, se mantuvo una estrategia defensiva derivada del incremento en las tensiones geopolíticas en el mundo. El conflicto entre Estados Unidos y Corea de Norte ha retomado fuerza, a la par de uno entre el país norteamericano y Turquía con la suspensión en la emisión de visas para viajar entre ambos países. Aunado a esto, la actual situación del movimiento independentista en Cataluña ha generado nerviosismo en la Unión Europea, junto con las posibles acciones que podría tomar el Banco Central Europeo hacia adelante. Por su parte, en México, han surgido noticias sobre una posible ruptura en la negociación del TLCAN en caso de que el equipo mexicano lo considere necesario. </a:t>
            </a:r>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92266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55784"/>
            <a:ext cx="8401050" cy="619760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endParaRPr lang="es-MX" sz="1400" dirty="0"/>
          </a:p>
          <a:p>
            <a:pPr lvl="0" algn="just">
              <a:buClr>
                <a:srgbClr val="C00000"/>
              </a:buClr>
            </a:pPr>
            <a:r>
              <a:rPr lang="es-MX" sz="1400" dirty="0"/>
              <a:t>Se siguió con la estrategia planteada durante el periodo anterior. Se tomaron utilidades en los nodos largos de la curva de bonos M (20-30 años), incrementando posición en la zona media de la curva de Udibonos (10 años). Esto busca nivelar la sensibilidad del portafolio a esa zona de la curva real y disminuir ligeramente el plazo promedio de las inversiones de 7.3 a 7.1 años, incrementando la cualidad defensiva del portafolio.</a:t>
            </a:r>
          </a:p>
          <a:p>
            <a:pPr lvl="0" algn="just">
              <a:buClr>
                <a:srgbClr val="C00000"/>
              </a:buClr>
            </a:pPr>
            <a:r>
              <a:rPr lang="es-MX" sz="1400" dirty="0"/>
              <a:t>El escenario de política monetaria en nuestro país se mantuvo sin cambios durante el periodo con la mayoría de los analistas del mercado esperando un decremento en la tasa de interés objetivo hacia el segundo semestre de 2018, por lo que no se realizaron modificaciones a la posición actual del portafolio en deuda a tasa flotante.</a:t>
            </a:r>
          </a:p>
          <a:p>
            <a:pPr lvl="0" algn="just">
              <a:buClr>
                <a:srgbClr val="C00000"/>
              </a:buClr>
            </a:pPr>
            <a:r>
              <a:rPr lang="es-MX" sz="1400" dirty="0"/>
              <a:t>Se continuó con la reestructura de deuda corporativa del portafolio, se realizaron ventas por 85 millones de pesos en papeles que no van de acuerdo con el perfil de riesgo deseado. Los recursos generados por las ventas de instrumentos de estas características se han ido reinvirtiendo de manera paulatina en papeles del más alto nivel crediticio (BANOB 17X, BANOB 17-2X).</a:t>
            </a:r>
          </a:p>
          <a:p>
            <a:pPr lvl="0" algn="just">
              <a:buClr>
                <a:srgbClr val="C00000"/>
              </a:buClr>
            </a:pPr>
            <a:endParaRPr lang="es-MX" sz="1400" dirty="0"/>
          </a:p>
          <a:p>
            <a:pPr marL="0" indent="0" algn="just">
              <a:buClr>
                <a:srgbClr val="C00000"/>
              </a:buClr>
              <a:buNone/>
            </a:pPr>
            <a:r>
              <a:rPr lang="es-MX" sz="1400" b="1" dirty="0"/>
              <a:t>Renta Variable y Bonos Bancarios Estructurados </a:t>
            </a:r>
            <a:endParaRPr lang="es-MX" sz="1600" dirty="0"/>
          </a:p>
          <a:p>
            <a:pPr algn="just">
              <a:buClr>
                <a:srgbClr val="C00000"/>
              </a:buClr>
            </a:pPr>
            <a:r>
              <a:rPr lang="es-MX" sz="1400" dirty="0"/>
              <a:t>Tanto renta variable nacional como internacional han mostrado un fuerte crecimiento con preocupaciones sobre las valuaciones en términos de múltiplos (principalmente en Estados Unidos). Esto se ha debido a expectativas de incremento en volatilidad debido a cambios en política monetaria por parte de bancos centrales, incremento de riesgos geopolíticos, reforma fiscal y techo de endeudamiento, estos dos últimos en Estados Unidos. Actualmente, este rubro ocupa el 6.3% del total de los activos (7.3% incluyendo Bonos Bancarios y Estructurados) y el objetivo es 10%. </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5542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MX" sz="1400" dirty="0"/>
              <a:t>Durante el periodo, se ha mantenido un portafolio diversificado con inversiones en regiones y países a través de ETF´s buscando optimizar las condiciones de riesgo rendimiento, privilegiando la parte internacional sobre la nacional debido a mejores perspectivas de retorno y valuaciones atractivas. Las regiones donde se participan son:</a:t>
            </a:r>
          </a:p>
          <a:p>
            <a:pPr lvl="1" algn="just">
              <a:buClr>
                <a:srgbClr val="C00000"/>
              </a:buClr>
            </a:pPr>
            <a:r>
              <a:rPr lang="es-MX" sz="1400" dirty="0"/>
              <a:t>En México nos encontramos ante la ausencia de catalizadores de corto plazo. Aunado a lo anterior las rondas de negociaciones del TLCAN son elementos de incertidumbre que incrementan la volatilidad en conjunto con factores globales. Representan el 1.8% del total de los activos (4.3% incluyendo Fibras).</a:t>
            </a:r>
          </a:p>
          <a:p>
            <a:pPr lvl="1" algn="just">
              <a:buClr>
                <a:srgbClr val="C00000"/>
              </a:buClr>
            </a:pPr>
            <a:r>
              <a:rPr lang="es-MX" sz="1400" dirty="0"/>
              <a:t>Europa ha presentado un crecimiento persistente con posibilidad de disminución en la flexibilización de la política monetaria por parte del Banco Central Europeo, aun cuando la inflación no ha llegado al objetivo de 2%. El euro se ha estado fortaleciendo debido a las expectativas de las acciones del Banco Central Europeo. Significa 1.2% del total de los activos (1.4% si se incluyen Bonos Bancarios Estructurados).</a:t>
            </a:r>
          </a:p>
          <a:p>
            <a:pPr lvl="1" algn="just">
              <a:buClr>
                <a:srgbClr val="C00000"/>
              </a:buClr>
            </a:pPr>
            <a:r>
              <a:rPr lang="es-MX" sz="1400" dirty="0"/>
              <a:t>Aun cuando Estados Unidos presenta altas valuaciones, en el 2017 ha tenido resultados fuertes en utilidades, con buen “</a:t>
            </a:r>
            <a:r>
              <a:rPr lang="es-MX" sz="1400" dirty="0" err="1"/>
              <a:t>momentum</a:t>
            </a:r>
            <a:r>
              <a:rPr lang="es-MX" sz="1400" dirty="0"/>
              <a:t>”. La reforma fiscal en dicho país presenta buen soporte para continuar con reportes corporativos favorables en el 2018, lo que hace atractivos a los sectores financiero, tecnología y salud. Representa este cajón el 1.8% del total de los activos (2.7% si se incluyen Bonos Bancarios Estructurados).</a:t>
            </a:r>
          </a:p>
          <a:p>
            <a:pPr lvl="1" algn="just">
              <a:buClr>
                <a:srgbClr val="C00000"/>
              </a:buClr>
            </a:pPr>
            <a:r>
              <a:rPr lang="es-MX" sz="1400" dirty="0"/>
              <a:t>En Japón se ha observado fuerte crecimiento, baja inflación, política monetaria expansiva y reportes corporativos favorables (utilidades). Es una región susceptible de las condiciones globales, principalmente reflejado en la fortaleza del YEN. Esta parte suma el 1.4% de los activos.</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3635102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609054"/>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endParaRPr lang="es-MX" sz="1400" dirty="0"/>
          </a:p>
          <a:p>
            <a:pPr lvl="0" algn="just">
              <a:buClr>
                <a:srgbClr val="C00000"/>
              </a:buClr>
            </a:pPr>
            <a:r>
              <a:rPr lang="es-MX" sz="1400" dirty="0"/>
              <a:t>El portafolio de Fibras del FANVIT ha privilegiado al sector industrial, el que tiene las menores perspectivas y las tasas más altas de ocupación. </a:t>
            </a:r>
          </a:p>
          <a:p>
            <a:pPr lvl="0" algn="just">
              <a:buClr>
                <a:srgbClr val="C00000"/>
              </a:buClr>
            </a:pPr>
            <a:r>
              <a:rPr lang="es-MX" sz="1400" dirty="0"/>
              <a:t>Esto ha representado que las Fibras en posición hayan tenido un mejor desempeño que el total del sector de Fibras en México. </a:t>
            </a:r>
          </a:p>
          <a:p>
            <a:pPr lvl="0" algn="just">
              <a:buClr>
                <a:srgbClr val="C00000"/>
              </a:buClr>
            </a:pPr>
            <a:r>
              <a:rPr lang="es-MX" sz="1400" dirty="0"/>
              <a:t>Además, aquellas con mayor participación, cuentan con dividendos altos, cercanos al 8.0%. </a:t>
            </a:r>
          </a:p>
          <a:p>
            <a:pPr lvl="0" algn="just">
              <a:buClr>
                <a:srgbClr val="C00000"/>
              </a:buClr>
            </a:pPr>
            <a:r>
              <a:rPr lang="es-MX" sz="1400" dirty="0"/>
              <a:t>Por último, el sector tiene valuaciones atractivas dado que las Fibras cotizan por debajo de su valor neto de activos, es decir, vale más el total de sus acciones que los inmuebles en los que ellas están invertidas.</a:t>
            </a:r>
          </a:p>
          <a:p>
            <a:pPr lvl="1" algn="just">
              <a:buClr>
                <a:srgbClr val="C00000"/>
              </a:buClr>
            </a:pPr>
            <a:r>
              <a:rPr lang="es-MX" sz="1400" dirty="0"/>
              <a:t>Eso ha sido relevante en aprovechar las ofertas secundarias de acciones que algunas Fibras están llevando a cabo. </a:t>
            </a:r>
          </a:p>
          <a:p>
            <a:pPr marL="0" indent="0" algn="just">
              <a:buClr>
                <a:srgbClr val="C00000"/>
              </a:buClr>
              <a:buNone/>
            </a:pPr>
            <a:r>
              <a:rPr lang="es-MX" sz="1400" b="1" dirty="0"/>
              <a:t>CKD’s</a:t>
            </a:r>
          </a:p>
          <a:p>
            <a:pPr lvl="0" algn="just">
              <a:buClr>
                <a:srgbClr val="C00000"/>
              </a:buClr>
            </a:pPr>
            <a:r>
              <a:rPr lang="es-MX" sz="1400" dirty="0"/>
              <a:t>En total, se han hecho inversiones en 7 CKD’s: </a:t>
            </a:r>
          </a:p>
          <a:p>
            <a:pPr lvl="1" algn="just">
              <a:buClr>
                <a:srgbClr val="C00000"/>
              </a:buClr>
            </a:pPr>
            <a:r>
              <a:rPr lang="es-MX" sz="1400" dirty="0"/>
              <a:t>5 de bienes raíces (Walton, Prudential, IGS, Alignmex, Quierocasa) </a:t>
            </a:r>
          </a:p>
          <a:p>
            <a:pPr lvl="1" algn="just">
              <a:buClr>
                <a:srgbClr val="C00000"/>
              </a:buClr>
            </a:pPr>
            <a:r>
              <a:rPr lang="es-MX" sz="1400" dirty="0"/>
              <a:t>2 de infraestructura (CKD Interacciones y EXI)</a:t>
            </a:r>
          </a:p>
          <a:p>
            <a:pPr lvl="0" algn="just">
              <a:buClr>
                <a:srgbClr val="C00000"/>
              </a:buClr>
            </a:pPr>
            <a:r>
              <a:rPr lang="es-MX" sz="1400" dirty="0"/>
              <a:t>El monto comprometido es de 1,850 mdp (1.5% Fanvit):</a:t>
            </a:r>
          </a:p>
          <a:p>
            <a:pPr lvl="1" algn="just">
              <a:buClr>
                <a:srgbClr val="C00000"/>
              </a:buClr>
            </a:pPr>
            <a:r>
              <a:rPr lang="es-MX" sz="1400" dirty="0"/>
              <a:t>435 mdp pagados (0.3%) </a:t>
            </a:r>
          </a:p>
          <a:p>
            <a:pPr lvl="1" algn="just">
              <a:buClr>
                <a:srgbClr val="C00000"/>
              </a:buClr>
            </a:pPr>
            <a:r>
              <a:rPr lang="es-MX" sz="1400" dirty="0"/>
              <a:t>1,201 mdp por pagar (1.2%).</a:t>
            </a:r>
          </a:p>
          <a:p>
            <a:pPr lvl="0" algn="just">
              <a:buClr>
                <a:srgbClr val="C00000"/>
              </a:buClr>
            </a:pPr>
            <a:r>
              <a:rPr lang="es-MX" sz="1400" dirty="0"/>
              <a:t>El CKD de Ainda se emitirá tentativamente a principios de noviembre. Se extiende la vigencia de la orden de 300 mdp por tres meses.</a:t>
            </a:r>
          </a:p>
          <a:p>
            <a:pPr lvl="0" algn="just">
              <a:buClr>
                <a:srgbClr val="C00000"/>
              </a:buClr>
            </a:pPr>
            <a:r>
              <a:rPr lang="es-MX" sz="1400" dirty="0"/>
              <a:t>Actualmente están en pipeline 16 CKD’s; con la mitad de ellos se han tenido reuniones de trabajo.</a:t>
            </a:r>
          </a:p>
          <a:p>
            <a:pPr lvl="0" algn="just">
              <a:buClr>
                <a:srgbClr val="C00000"/>
              </a:buClr>
            </a:pPr>
            <a:r>
              <a:rPr lang="es-MX" sz="1400" dirty="0"/>
              <a:t>En términos de retornos, se espera que las inversiones en CKDs de deuda senior y de bienes raíces tengan resultados positivos más rápido, que las inversiones en infraestructura y energía que requieren más tiempo en su proceso de inversión.</a:t>
            </a:r>
          </a:p>
        </p:txBody>
      </p:sp>
      <p:sp>
        <p:nvSpPr>
          <p:cNvPr id="8" name="3 Marcador de número de diapositiva"/>
          <p:cNvSpPr>
            <a:spLocks noGrp="1"/>
          </p:cNvSpPr>
          <p:nvPr>
            <p:ph type="sldNum" sz="quarter" idx="12"/>
          </p:nvPr>
        </p:nvSpPr>
        <p:spPr>
          <a:xfrm>
            <a:off x="8676766" y="6557007"/>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824640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850" y="411948"/>
            <a:ext cx="8515350" cy="6080927"/>
          </a:xfrm>
        </p:spPr>
        <p:txBody>
          <a:bodyPr/>
          <a:lstStyle/>
          <a:p>
            <a:pPr lvl="0" algn="just">
              <a:buClr>
                <a:srgbClr val="C00000"/>
              </a:buClr>
            </a:pPr>
            <a:endParaRPr lang="es-MX" sz="1400" dirty="0"/>
          </a:p>
          <a:p>
            <a:pPr lvl="0" algn="just">
              <a:buClr>
                <a:srgbClr val="C00000"/>
              </a:buClr>
            </a:pPr>
            <a:endParaRPr lang="es-MX" sz="1400" dirty="0"/>
          </a:p>
          <a:p>
            <a:pPr marL="0" lvl="0" indent="0" algn="just">
              <a:buClr>
                <a:srgbClr val="C00000"/>
              </a:buClr>
              <a:buNone/>
            </a:pPr>
            <a:r>
              <a:rPr lang="es-MX" sz="1400" b="1" dirty="0">
                <a:ea typeface="Myriad Pro"/>
                <a:cs typeface="Myriad Pro"/>
              </a:rPr>
              <a:t>Análisis de sensibilidad</a:t>
            </a:r>
          </a:p>
          <a:p>
            <a:pPr algn="just">
              <a:buClr>
                <a:srgbClr val="C00000"/>
              </a:buClr>
            </a:pPr>
            <a:r>
              <a:rPr lang="es-MX" sz="1400" dirty="0"/>
              <a:t>Por cada punto base de aumento en las tasas de interés, el portafolio baja 55.4 mdp. </a:t>
            </a:r>
          </a:p>
          <a:p>
            <a:pPr algn="just">
              <a:buClr>
                <a:srgbClr val="C00000"/>
              </a:buClr>
            </a:pPr>
            <a:r>
              <a:rPr lang="es-MX" sz="1400" dirty="0"/>
              <a:t>En términos de renta variable, por cada 1% que desciendan los instrumentos de renta variable en los que invierte el Fanvit, el valor del portafolio disminuye -96.8 mdp. </a:t>
            </a:r>
          </a:p>
          <a:p>
            <a:pPr algn="just">
              <a:buClr>
                <a:srgbClr val="C00000"/>
              </a:buClr>
            </a:pPr>
            <a:r>
              <a:rPr lang="es-MX" sz="1400" dirty="0"/>
              <a:t>Finalmente, en términos de tipo de cambio, una apreciación del tipo de cambio de 1% implica una caída de -56.2 mdp en el portafolio.</a:t>
            </a:r>
          </a:p>
          <a:p>
            <a:pPr marL="0" lvl="0" indent="0" algn="just">
              <a:buClr>
                <a:srgbClr val="C00000"/>
              </a:buClr>
              <a:buNone/>
            </a:pPr>
            <a:r>
              <a:rPr lang="es-MX" sz="2000" b="1" dirty="0" smtClean="0">
                <a:solidFill>
                  <a:srgbClr val="CD0000"/>
                </a:solidFill>
                <a:ea typeface="Myriad Pro"/>
                <a:cs typeface="Myriad Pro"/>
              </a:rPr>
              <a:t>III. Propuesta </a:t>
            </a:r>
            <a:r>
              <a:rPr lang="es-MX" sz="2000" b="1" dirty="0">
                <a:solidFill>
                  <a:srgbClr val="CD0000"/>
                </a:solidFill>
                <a:ea typeface="Myriad Pro"/>
                <a:cs typeface="Myriad Pro"/>
              </a:rPr>
              <a:t>de ratificación de la inversión CKD Ainda</a:t>
            </a:r>
          </a:p>
          <a:p>
            <a:pPr algn="just">
              <a:buClr>
                <a:srgbClr val="C00000"/>
              </a:buClr>
            </a:pPr>
            <a:r>
              <a:rPr lang="es-MX" sz="1400" dirty="0"/>
              <a:t>Derivado de la actualización en el análisis del CKD de Ainda, se identifica que la ampliación de capital de Grupo Proeza fortalece financiera e institucionalmente a Ainda; que la participación de Oscar de Buen (como Presidente Ejecutivo y Funcionario Clave ) y la de Carlos Sales (miembro del Comité de Inversión y del Comité Técnico) fortalecen  al equipo y a los órganos de Gobierno; y finalmente, que el pipeline se mantiene atractivo y diversificado. Por las consideraciones anteriores, se propone ratificar la orden para una participación en el CKD de Ainda de 300 mdp o el 10% de la emisión, lo que resulte menor.</a:t>
            </a:r>
          </a:p>
          <a:p>
            <a:pPr algn="just">
              <a:buClr>
                <a:srgbClr val="C00000"/>
              </a:buClr>
            </a:pPr>
            <a:r>
              <a:rPr lang="es-MX" sz="1400" dirty="0"/>
              <a:t>La orden prevalece durante tres meses. </a:t>
            </a:r>
          </a:p>
          <a:p>
            <a:pPr marL="0" indent="0" algn="just">
              <a:buClr>
                <a:srgbClr val="C00000"/>
              </a:buClr>
              <a:buNone/>
            </a:pPr>
            <a:r>
              <a:rPr lang="es-MX" sz="2000" b="1" dirty="0" smtClean="0">
                <a:solidFill>
                  <a:srgbClr val="CD0000"/>
                </a:solidFill>
                <a:ea typeface="Myriad Pro"/>
                <a:cs typeface="Myriad Pro"/>
              </a:rPr>
              <a:t>IV. Informe </a:t>
            </a:r>
            <a:r>
              <a:rPr lang="es-MX" sz="2000" b="1" dirty="0">
                <a:solidFill>
                  <a:srgbClr val="CD0000"/>
                </a:solidFill>
                <a:ea typeface="Myriad Pro"/>
                <a:cs typeface="Myriad Pro"/>
              </a:rPr>
              <a:t>sobre límites de contrapartes, emisoras y ETF´s </a:t>
            </a:r>
          </a:p>
          <a:p>
            <a:pPr algn="just">
              <a:buClr>
                <a:srgbClr val="FF0000"/>
              </a:buClr>
            </a:pPr>
            <a:r>
              <a:rPr lang="es-MX" sz="1400" dirty="0" smtClean="0"/>
              <a:t>El </a:t>
            </a:r>
            <a:r>
              <a:rPr lang="es-MX" sz="1400" dirty="0"/>
              <a:t>Comité de Riesgos en su Sesión Ordinaria 129 aprobó la propuesta en materia de límites de riesgo de contraparte en inversiones en valores hecha por la Coordinación General de Riesgos, los principales cambios son</a:t>
            </a:r>
            <a:r>
              <a:rPr lang="es-MX" sz="1400" dirty="0" smtClean="0"/>
              <a:t>:</a:t>
            </a:r>
          </a:p>
          <a:p>
            <a:pPr lvl="1">
              <a:buClr>
                <a:srgbClr val="FF0000"/>
              </a:buClr>
              <a:buFont typeface="Courier New" panose="02070309020205020404" pitchFamily="49" charset="0"/>
              <a:buChar char="o"/>
            </a:pPr>
            <a:r>
              <a:rPr lang="es-MX" sz="1400" dirty="0"/>
              <a:t>Sube de mil a 6 mil mdp el límite para CFE y Pemex y a 3 mil mdp para </a:t>
            </a:r>
            <a:r>
              <a:rPr lang="es-MX" sz="1400" dirty="0" err="1"/>
              <a:t>Tfovis</a:t>
            </a:r>
            <a:r>
              <a:rPr lang="es-MX" sz="1400" dirty="0"/>
              <a:t>.</a:t>
            </a:r>
          </a:p>
          <a:p>
            <a:pPr lvl="1">
              <a:buClr>
                <a:srgbClr val="FF0000"/>
              </a:buClr>
              <a:buFont typeface="Courier New" panose="02070309020205020404" pitchFamily="49" charset="0"/>
              <a:buChar char="o"/>
            </a:pPr>
            <a:r>
              <a:rPr lang="es-MX" sz="1400" dirty="0"/>
              <a:t>Sube de 15 a 16 mil mdp el límite para contraparte AAA para reporto y se ajustan los demás en función a su calidad crediticia.</a:t>
            </a:r>
          </a:p>
          <a:p>
            <a:pPr algn="just">
              <a:buClr>
                <a:srgbClr val="C00000"/>
              </a:buClr>
            </a:pPr>
            <a:endParaRPr lang="es-MX" sz="1400" dirty="0" smtClean="0"/>
          </a:p>
        </p:txBody>
      </p:sp>
      <p:sp>
        <p:nvSpPr>
          <p:cNvPr id="5" name="3 Marcador de número de diapositiva"/>
          <p:cNvSpPr>
            <a:spLocks noGrp="1"/>
          </p:cNvSpPr>
          <p:nvPr>
            <p:ph type="sldNum" sz="quarter" idx="12"/>
          </p:nvPr>
        </p:nvSpPr>
        <p:spPr>
          <a:xfrm>
            <a:off x="8591702" y="6492875"/>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775237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8130" y="1148218"/>
            <a:ext cx="8661070" cy="5674157"/>
          </a:xfrm>
        </p:spPr>
        <p:txBody>
          <a:bodyPr/>
          <a:lstStyle/>
          <a:p>
            <a:pPr lvl="1" algn="just">
              <a:buClr>
                <a:srgbClr val="C00000"/>
              </a:buClr>
              <a:buFont typeface="Courier New" panose="02070309020205020404" pitchFamily="49" charset="0"/>
              <a:buChar char="o"/>
            </a:pPr>
            <a:r>
              <a:rPr lang="es-MX" sz="1400" dirty="0" smtClean="0">
                <a:ea typeface="Myriad Pro"/>
                <a:cs typeface="Myriad Pro"/>
              </a:rPr>
              <a:t>Sube </a:t>
            </a:r>
            <a:r>
              <a:rPr lang="es-MX" sz="1400" dirty="0">
                <a:ea typeface="Myriad Pro"/>
                <a:cs typeface="Myriad Pro"/>
              </a:rPr>
              <a:t>de 10 a 12% el límite para renta variable y se crea límite específico para Fibras del 4%.</a:t>
            </a:r>
          </a:p>
          <a:p>
            <a:pPr lvl="1" algn="just">
              <a:buClr>
                <a:srgbClr val="C00000"/>
              </a:buClr>
              <a:buFont typeface="Courier New" panose="02070309020205020404" pitchFamily="49" charset="0"/>
              <a:buChar char="o"/>
            </a:pPr>
            <a:r>
              <a:rPr lang="es-MX" sz="1400" dirty="0" smtClean="0">
                <a:ea typeface="Myriad Pro"/>
                <a:cs typeface="Myriad Pro"/>
              </a:rPr>
              <a:t>Se </a:t>
            </a:r>
            <a:r>
              <a:rPr lang="es-MX" sz="1400" dirty="0">
                <a:ea typeface="Myriad Pro"/>
                <a:cs typeface="Myriad Pro"/>
              </a:rPr>
              <a:t>establece un límite del 7% del monto en circulación para ETF´s, acciones y Fibras. En ETF´s es posible que el porcentaje sea mayor siempre y cuando se fundamente previamente con riesgos.</a:t>
            </a:r>
          </a:p>
          <a:p>
            <a:pPr lvl="1" algn="just">
              <a:buClr>
                <a:srgbClr val="C00000"/>
              </a:buClr>
              <a:buFont typeface="Courier New" panose="02070309020205020404" pitchFamily="49" charset="0"/>
              <a:buChar char="o"/>
            </a:pPr>
            <a:r>
              <a:rPr lang="es-MX" sz="1400" dirty="0" smtClean="0">
                <a:ea typeface="Myriad Pro"/>
                <a:cs typeface="Myriad Pro"/>
              </a:rPr>
              <a:t>Límite </a:t>
            </a:r>
            <a:r>
              <a:rPr lang="es-MX" sz="1400" dirty="0">
                <a:ea typeface="Myriad Pro"/>
                <a:cs typeface="Myriad Pro"/>
              </a:rPr>
              <a:t>CKD´s queda en 3% de los activos en administración, hasta 10% de la emisión o 600 </a:t>
            </a:r>
            <a:r>
              <a:rPr lang="es-MX" sz="1400" dirty="0" smtClean="0">
                <a:ea typeface="Myriad Pro"/>
                <a:cs typeface="Myriad Pro"/>
              </a:rPr>
              <a:t>mdp.</a:t>
            </a:r>
          </a:p>
          <a:p>
            <a:pPr marL="342900" lvl="1" indent="-342900" algn="just">
              <a:buClr>
                <a:srgbClr val="FF0000"/>
              </a:buClr>
              <a:buFont typeface="Arial" pitchFamily="34" charset="0"/>
              <a:buChar char="•"/>
            </a:pPr>
            <a:r>
              <a:rPr lang="es-MX" sz="1400" dirty="0"/>
              <a:t>Se propone mantener la posición actual que se tienen en los ETF´s con una participación preponderante, realizando un monitoreo constante buscando oportunidades de mercado y que vayan de acuerdo a la estrategia del portafolio para en su caso reducir exposición y gradualmente cumplir con los límites establecidos. </a:t>
            </a:r>
            <a:endParaRPr lang="es-MX" sz="1400" dirty="0" smtClean="0"/>
          </a:p>
          <a:p>
            <a:pPr marL="0" lvl="1" indent="0" algn="just">
              <a:buClr>
                <a:srgbClr val="FF0000"/>
              </a:buClr>
              <a:buNone/>
            </a:pPr>
            <a:r>
              <a:rPr lang="es-MX" sz="2000" b="1" dirty="0" smtClean="0">
                <a:solidFill>
                  <a:srgbClr val="CD0000"/>
                </a:solidFill>
                <a:ea typeface="Myriad Pro"/>
                <a:cs typeface="Myriad Pro"/>
              </a:rPr>
              <a:t>V. Informe </a:t>
            </a:r>
            <a:r>
              <a:rPr lang="es-MX" sz="2000" b="1" dirty="0">
                <a:solidFill>
                  <a:srgbClr val="CD0000"/>
                </a:solidFill>
                <a:ea typeface="Myriad Pro"/>
                <a:cs typeface="Myriad Pro"/>
              </a:rPr>
              <a:t>de la estrategia de cobertura cambiaria </a:t>
            </a:r>
            <a:r>
              <a:rPr lang="es-MX" sz="2000" b="1" dirty="0" smtClean="0">
                <a:solidFill>
                  <a:srgbClr val="CD0000"/>
                </a:solidFill>
                <a:ea typeface="Myriad Pro"/>
                <a:cs typeface="Myriad Pro"/>
              </a:rPr>
              <a:t>FANVIT </a:t>
            </a:r>
            <a:endParaRPr lang="es-MX" sz="2000" b="1" dirty="0">
              <a:solidFill>
                <a:srgbClr val="CD0000"/>
              </a:solidFill>
              <a:ea typeface="Myriad Pro"/>
              <a:cs typeface="Myriad Pro"/>
            </a:endParaRPr>
          </a:p>
          <a:p>
            <a:pPr lvl="0" algn="just">
              <a:buClr>
                <a:srgbClr val="C00000"/>
              </a:buClr>
            </a:pPr>
            <a:r>
              <a:rPr lang="es-MX" sz="1400" dirty="0"/>
              <a:t>Actualmente el Infonavit a través de la Gerencia Sr. De Coordinación de Inversiones y con el apoyo de la Coordinación General de Riesgos, Contabilidad General, Contraloría General, Auditoria Interna y Subdirección de TI continua con las actividades correspondientes para realizar operaciones dentro del mercado de derivados con futuros de tipo de cambio. Lo anterior con fines de cobertura en mercados estandarizados.</a:t>
            </a:r>
          </a:p>
          <a:p>
            <a:pPr algn="just">
              <a:buClr>
                <a:srgbClr val="C00000"/>
              </a:buClr>
            </a:pPr>
            <a:r>
              <a:rPr lang="es-MX" sz="1400" dirty="0"/>
              <a:t>A continuación, se presenta una descripción general de los elementos que componen los elementos de la estrategia de cobertura. </a:t>
            </a:r>
            <a:r>
              <a:rPr lang="es-MX" sz="1400" b="1" dirty="0"/>
              <a:t>Sujeto a cumplimiento de los 31 puntos de Banxico y revisión de límites de riesgos</a:t>
            </a:r>
            <a:r>
              <a:rPr lang="es-MX" sz="1400" b="1" dirty="0" smtClean="0"/>
              <a:t>:</a:t>
            </a:r>
          </a:p>
          <a:p>
            <a:pPr lvl="1" algn="just">
              <a:buClr>
                <a:srgbClr val="C00000"/>
              </a:buClr>
            </a:pPr>
            <a:r>
              <a:rPr lang="es-MX" sz="1400" dirty="0"/>
              <a:t>Se propone realizar cobertura de tipo de cambio peso-dólar de hasta el 90% de la exposición que se tiene a los ETF´s en dólares (incluyendo ventas y compras en el periodo), la posición a cubrir al 29 de septiembre de 2017 incluye DXJ* MM EQUITY, IVV* MM EQUITY, HEZU* MM EQUITY, QQQ* MM EQUITY Y XLF* MM EQUITY.</a:t>
            </a:r>
          </a:p>
          <a:p>
            <a:pPr algn="just">
              <a:buClr>
                <a:srgbClr val="C00000"/>
              </a:buClr>
            </a:pPr>
            <a:endParaRPr lang="es-MX" sz="1400" b="1" dirty="0"/>
          </a:p>
          <a:p>
            <a:pPr lvl="1" algn="just">
              <a:buClr>
                <a:srgbClr val="C00000"/>
              </a:buClr>
              <a:buFont typeface="Courier New" panose="02070309020205020404" pitchFamily="49" charset="0"/>
              <a:buChar char="o"/>
            </a:pPr>
            <a:endParaRPr lang="es-MX" sz="1400" dirty="0">
              <a:ea typeface="Myriad Pro"/>
              <a:cs typeface="Myriad Pro"/>
            </a:endParaRPr>
          </a:p>
        </p:txBody>
      </p:sp>
      <p:sp>
        <p:nvSpPr>
          <p:cNvPr id="5" name="3 Marcador de número de diapositiva"/>
          <p:cNvSpPr>
            <a:spLocks noGrp="1"/>
          </p:cNvSpPr>
          <p:nvPr>
            <p:ph type="sldNum" sz="quarter" idx="12"/>
          </p:nvPr>
        </p:nvSpPr>
        <p:spPr>
          <a:xfrm>
            <a:off x="8582251" y="6457250"/>
            <a:ext cx="561749"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7110916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4390" y="415992"/>
            <a:ext cx="8152409" cy="6042251"/>
          </a:xfrm>
        </p:spPr>
        <p:txBody>
          <a:bodyPr/>
          <a:lstStyle/>
          <a:p>
            <a:pPr marL="0" indent="0" algn="just">
              <a:buClr>
                <a:srgbClr val="C00000"/>
              </a:buClr>
              <a:buNone/>
            </a:pPr>
            <a:endParaRPr lang="es-MX" sz="1400" dirty="0">
              <a:ea typeface="Myriad Pro"/>
              <a:cs typeface="Myriad Pro"/>
            </a:endParaRPr>
          </a:p>
          <a:p>
            <a:pPr marL="0" indent="0" algn="just">
              <a:buClr>
                <a:srgbClr val="C00000"/>
              </a:buClr>
              <a:buNone/>
            </a:pPr>
            <a:endParaRPr lang="es-MX" sz="1400" b="1" dirty="0">
              <a:solidFill>
                <a:srgbClr val="CD0000"/>
              </a:solidFill>
              <a:ea typeface="Myriad Pro"/>
              <a:cs typeface="Myriad Pro"/>
            </a:endParaRPr>
          </a:p>
          <a:p>
            <a:pPr marL="0" indent="0" algn="just">
              <a:buClr>
                <a:srgbClr val="C00000"/>
              </a:buClr>
              <a:buNone/>
            </a:pPr>
            <a:endParaRPr lang="es-MX" sz="2000" b="1" dirty="0">
              <a:solidFill>
                <a:srgbClr val="CD0000"/>
              </a:solidFill>
              <a:ea typeface="Myriad Pro"/>
              <a:cs typeface="Myriad Pro"/>
            </a:endParaRPr>
          </a:p>
          <a:p>
            <a:pPr lvl="1" algn="just">
              <a:buClr>
                <a:srgbClr val="C00000"/>
              </a:buClr>
            </a:pPr>
            <a:r>
              <a:rPr lang="es-MX" sz="1400" dirty="0" smtClean="0"/>
              <a:t>La </a:t>
            </a:r>
            <a:r>
              <a:rPr lang="es-MX" sz="1400" dirty="0"/>
              <a:t>estrategia de cobertura comprende un periodo de tres meses (octubre-diciembre).</a:t>
            </a:r>
          </a:p>
          <a:p>
            <a:pPr lvl="1" algn="just">
              <a:buClr>
                <a:srgbClr val="C00000"/>
              </a:buClr>
            </a:pPr>
            <a:r>
              <a:rPr lang="es-MX" sz="1400" dirty="0"/>
              <a:t>Los intervalos del nivel de cobertura serán analizados al momento de la implementación, tomando en cuenta consideraciones de expectativas, simulaciones y análisis de tipo de cambio. Lo anterior quedará puntualmente señalado en él un documento previo a la implementación (“Hedge File”), el cual será del conocimiento de las partes involucradas. </a:t>
            </a:r>
            <a:endParaRPr lang="es-MX" sz="1400" dirty="0" smtClean="0"/>
          </a:p>
          <a:p>
            <a:pPr lvl="1" algn="just">
              <a:buClr>
                <a:srgbClr val="C00000"/>
              </a:buClr>
            </a:pPr>
            <a:endParaRPr lang="es-MX" sz="1400" dirty="0" smtClean="0"/>
          </a:p>
          <a:p>
            <a:pPr marL="0" lvl="0" indent="0" algn="just">
              <a:buClr>
                <a:srgbClr val="C00000"/>
              </a:buClr>
              <a:buNone/>
            </a:pPr>
            <a:r>
              <a:rPr lang="es-MX" sz="2000" b="1" dirty="0" smtClean="0">
                <a:solidFill>
                  <a:srgbClr val="CD0000"/>
                </a:solidFill>
                <a:ea typeface="Myriad Pro"/>
                <a:cs typeface="Myriad Pro"/>
              </a:rPr>
              <a:t>VI. Informe </a:t>
            </a:r>
            <a:r>
              <a:rPr lang="es-MX" sz="2000" b="1" dirty="0">
                <a:solidFill>
                  <a:srgbClr val="CD0000"/>
                </a:solidFill>
                <a:ea typeface="Myriad Pro"/>
                <a:cs typeface="Myriad Pro"/>
              </a:rPr>
              <a:t>sobre el entorno </a:t>
            </a:r>
            <a:r>
              <a:rPr lang="es-MX" sz="2000" b="1" dirty="0" smtClean="0">
                <a:solidFill>
                  <a:srgbClr val="CD0000"/>
                </a:solidFill>
                <a:ea typeface="Myriad Pro"/>
                <a:cs typeface="Myriad Pro"/>
              </a:rPr>
              <a:t>económico </a:t>
            </a:r>
            <a:endParaRPr lang="es-MX" sz="2000" b="1" dirty="0">
              <a:solidFill>
                <a:srgbClr val="CD0000"/>
              </a:solidFill>
              <a:ea typeface="Myriad Pro"/>
              <a:cs typeface="Myriad Pro"/>
            </a:endParaRPr>
          </a:p>
          <a:p>
            <a:pPr algn="just">
              <a:buClr>
                <a:srgbClr val="C00000"/>
              </a:buClr>
            </a:pPr>
            <a:r>
              <a:rPr lang="es-MX" sz="1400" dirty="0"/>
              <a:t>Se mantiene la recuperación a un ritmo modesto en las economías desarrolladas, principalmente en Europa, Japón y Canadá.</a:t>
            </a:r>
          </a:p>
          <a:p>
            <a:pPr algn="just">
              <a:buClr>
                <a:srgbClr val="C00000"/>
              </a:buClr>
            </a:pPr>
            <a:r>
              <a:rPr lang="es-MX" sz="1400" dirty="0"/>
              <a:t>La inflación ha iniciado su tendencia descendente, ubicándose en 6.35% en términos anuales. </a:t>
            </a:r>
          </a:p>
          <a:p>
            <a:pPr algn="just">
              <a:buClr>
                <a:srgbClr val="C00000"/>
              </a:buClr>
            </a:pPr>
            <a:r>
              <a:rPr lang="es-MX" sz="1400" dirty="0"/>
              <a:t>Principales riesgos: </a:t>
            </a:r>
          </a:p>
          <a:p>
            <a:pPr lvl="1" algn="just">
              <a:buClr>
                <a:srgbClr val="C00000"/>
              </a:buClr>
            </a:pPr>
            <a:r>
              <a:rPr lang="es-MX" sz="1400" dirty="0"/>
              <a:t>Alta inflación genere efectos de segundo orden</a:t>
            </a:r>
          </a:p>
          <a:p>
            <a:pPr lvl="1" algn="just">
              <a:buClr>
                <a:srgbClr val="C00000"/>
              </a:buClr>
            </a:pPr>
            <a:r>
              <a:rPr lang="es-MX" sz="1400" dirty="0"/>
              <a:t>Riesgos políticos internos y externos</a:t>
            </a:r>
          </a:p>
          <a:p>
            <a:pPr lvl="1" algn="just">
              <a:buClr>
                <a:srgbClr val="C00000"/>
              </a:buClr>
            </a:pPr>
            <a:r>
              <a:rPr lang="es-MX" sz="1400" dirty="0"/>
              <a:t>Ruptura en TLCAN </a:t>
            </a:r>
          </a:p>
          <a:p>
            <a:pPr algn="just">
              <a:buClr>
                <a:srgbClr val="C00000"/>
              </a:buClr>
            </a:pPr>
            <a:r>
              <a:rPr lang="es-MX" sz="1400" dirty="0"/>
              <a:t>En términos de mercado, las tasas en México han subido entre 20 y 30 pb, a la par que sus contrapartes americanas. </a:t>
            </a:r>
          </a:p>
          <a:p>
            <a:pPr lvl="1" algn="just">
              <a:buClr>
                <a:srgbClr val="C00000"/>
              </a:buClr>
            </a:pPr>
            <a:r>
              <a:rPr lang="es-MX" sz="1400" dirty="0"/>
              <a:t>Esto se debe a una expectativa de crecimiento sostenido en Estados Unidos y un repunte en el ritmo de expansión de los salarios.</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08802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07078"/>
            <a:ext cx="8449294" cy="5278782"/>
          </a:xfrm>
        </p:spPr>
        <p:txBody>
          <a:bodyPr/>
          <a:lstStyle/>
          <a:p>
            <a:pPr marL="0" indent="0" algn="just">
              <a:buClr>
                <a:srgbClr val="C00000"/>
              </a:buClr>
              <a:buNone/>
            </a:pPr>
            <a:r>
              <a:rPr lang="es-MX" sz="2000" b="1" dirty="0" smtClean="0">
                <a:solidFill>
                  <a:srgbClr val="CD0000"/>
                </a:solidFill>
                <a:ea typeface="Myriad Pro"/>
                <a:cs typeface="Myriad Pro"/>
              </a:rPr>
              <a:t>VII. Informe </a:t>
            </a:r>
            <a:r>
              <a:rPr lang="es-MX" sz="2000" b="1" dirty="0">
                <a:solidFill>
                  <a:srgbClr val="CD0000"/>
                </a:solidFill>
                <a:ea typeface="Myriad Pro"/>
                <a:cs typeface="Myriad Pro"/>
              </a:rPr>
              <a:t>y estrategia del FINVIT</a:t>
            </a:r>
          </a:p>
          <a:p>
            <a:pPr marL="0" indent="0" algn="just">
              <a:buClr>
                <a:srgbClr val="C00000"/>
              </a:buClr>
              <a:buFont typeface="Arial" pitchFamily="34" charset="0"/>
              <a:buNone/>
            </a:pPr>
            <a:endParaRPr lang="es-MX" sz="1400" b="1" dirty="0">
              <a:solidFill>
                <a:srgbClr val="CD0000"/>
              </a:solidFill>
              <a:ea typeface="Myriad Pro"/>
              <a:cs typeface="Myriad Pro"/>
            </a:endParaRPr>
          </a:p>
          <a:p>
            <a:pPr algn="just">
              <a:buClr>
                <a:srgbClr val="C00000"/>
              </a:buClr>
            </a:pPr>
            <a:r>
              <a:rPr lang="es-MX" sz="1400" dirty="0"/>
              <a:t>Durante Septiembre el FINVIT obtuvo un rendimiento del 7.58% anualizado, dejando su rendimiento durante el año en 7.39, manteniéndose ampliamente por encima del rendimiento de los Cetes a 28 días (6.41%) y de su parámetro de referencia (6.97%). En este periodo el fondo creció con menor fuerza a la que se había presentado a lo largo del año derivado de una salida considerable de recursos después del sismo del 17 de septiembre.</a:t>
            </a:r>
          </a:p>
          <a:p>
            <a:pPr algn="just">
              <a:buClr>
                <a:srgbClr val="C00000"/>
              </a:buClr>
            </a:pPr>
            <a:r>
              <a:rPr lang="es-MX" sz="1400" dirty="0"/>
              <a:t>En el periodo se invirtió en deuda de la banca de desarrollo con garantía expresa del gobierno federal a tasa flotante y se continuará buscando oportunidades en el mercado de deuda corporativa de la más alta calidad. </a:t>
            </a:r>
          </a:p>
          <a:p>
            <a:pPr algn="just"/>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990434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039</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0034532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upo IGS 1" id="{70F79029-87B7-4796-BEB8-10192DDA6C05}" vid="{33DCDDC6-BB1F-4325-AA32-44BBDA0A9CE4}"/>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6.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7.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62137</TotalTime>
  <Words>2215</Words>
  <Application>Microsoft Office PowerPoint</Application>
  <PresentationFormat>Carta (216 x 279 mm)</PresentationFormat>
  <Paragraphs>121</Paragraphs>
  <Slides>11</Slides>
  <Notes>1</Notes>
  <HiddenSlides>0</HiddenSlides>
  <MMClips>0</MMClips>
  <ScaleCrop>false</ScaleCrop>
  <HeadingPairs>
    <vt:vector size="6" baseType="variant">
      <vt:variant>
        <vt:lpstr>Fuentes usadas</vt:lpstr>
      </vt:variant>
      <vt:variant>
        <vt:i4>11</vt:i4>
      </vt:variant>
      <vt:variant>
        <vt:lpstr>Tema</vt:lpstr>
      </vt:variant>
      <vt:variant>
        <vt:i4>11</vt:i4>
      </vt:variant>
      <vt:variant>
        <vt:lpstr>Títulos de diapositiva</vt:lpstr>
      </vt:variant>
      <vt:variant>
        <vt:i4>11</vt:i4>
      </vt:variant>
    </vt:vector>
  </HeadingPairs>
  <TitlesOfParts>
    <vt:vector size="33" baseType="lpstr">
      <vt:lpstr>ＭＳ Ｐゴシック</vt:lpstr>
      <vt:lpstr>ＭＳ Ｐゴシック</vt:lpstr>
      <vt:lpstr>Arial</vt:lpstr>
      <vt:lpstr>Calibri</vt:lpstr>
      <vt:lpstr>Century Gothic</vt:lpstr>
      <vt:lpstr>Courier New</vt:lpstr>
      <vt:lpstr>Credit Suisse Type Light</vt:lpstr>
      <vt:lpstr>Gill Sans MT</vt:lpstr>
      <vt:lpstr>Myriad Pro</vt:lpstr>
      <vt:lpstr>Wingdings</vt:lpstr>
      <vt:lpstr>Wingdings 2</vt:lpstr>
      <vt:lpstr>Tema de Office</vt:lpstr>
      <vt:lpstr>2_Infonavit_2015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Comité de Inversiones Sesión Número 039</vt:lpstr>
      <vt:lpstr>Presentación de PowerPoint</vt:lpstr>
      <vt:lpstr>II. Informe y estrategia del FANVIT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Comité de Inversiones Sesión Número 039</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Hanono Castañeda Jacobo Arturo</cp:lastModifiedBy>
  <cp:revision>1676</cp:revision>
  <cp:lastPrinted>2017-10-17T23:04:03Z</cp:lastPrinted>
  <dcterms:created xsi:type="dcterms:W3CDTF">2015-01-27T17:54:18Z</dcterms:created>
  <dcterms:modified xsi:type="dcterms:W3CDTF">2017-10-17T23:29:15Z</dcterms:modified>
</cp:coreProperties>
</file>