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91" r:id="rId2"/>
    <p:sldId id="292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3" r:id="rId3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27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N334144\AppData\Local\Microsoft\Windows\INetCache\Content.Outlook\XLJS2GWK\2017.09.29.InformeCR_RM%20R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N334278\SharePoint\Inversiones%20-%20Documentos%201\Fin%20de%20mes\2017.09.Informe%20Sep%20-%20Trim\An&#225;lisis\2017.09.Evolucio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Fibras\fibras%20descuento%20nav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>
                <a:latin typeface="Century Gothic" panose="020B0502020202020204" pitchFamily="34" charset="0"/>
              </a:rPr>
              <a:t>Evolución</a:t>
            </a:r>
            <a:r>
              <a:rPr lang="en-US" dirty="0">
                <a:latin typeface="Century Gothic" panose="020B0502020202020204" pitchFamily="34" charset="0"/>
              </a:rPr>
              <a:t> del</a:t>
            </a:r>
            <a:r>
              <a:rPr lang="en-US" baseline="0" dirty="0">
                <a:latin typeface="Century Gothic" panose="020B0502020202020204" pitchFamily="34" charset="0"/>
              </a:rPr>
              <a:t> VaR - </a:t>
            </a:r>
            <a:r>
              <a:rPr lang="en-US" dirty="0">
                <a:latin typeface="Century Gothic" panose="020B0502020202020204" pitchFamily="34" charset="0"/>
              </a:rPr>
              <a:t>Fanvit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0185095104939562"/>
          <c:y val="0.14335825561512799"/>
          <c:w val="0.78009553357882966"/>
          <c:h val="0.692644385050924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'01'!$D$2</c:f>
              <c:strCache>
                <c:ptCount val="1"/>
                <c:pt idx="0">
                  <c:v>Valor de Mercado (VM)</c:v>
                </c:pt>
              </c:strCache>
            </c:strRef>
          </c:tx>
          <c:invertIfNegative val="0"/>
          <c:dPt>
            <c:idx val="3"/>
            <c:invertIfNegative val="0"/>
            <c:bubble3D val="0"/>
            <c:spPr>
              <a:solidFill>
                <a:srgbClr val="4F81B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0F3-4FAB-A0C3-BD461CC8BCCA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0F3-4FAB-A0C3-BD461CC8BCCA}"/>
              </c:ext>
            </c:extLst>
          </c:dPt>
          <c:dPt>
            <c:idx val="5"/>
            <c:invertIfNegative val="0"/>
            <c:bubble3D val="0"/>
            <c:spPr>
              <a:solidFill>
                <a:srgbClr val="4F81B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0F3-4FAB-A0C3-BD461CC8BCCA}"/>
              </c:ext>
            </c:extLst>
          </c:dPt>
          <c:dPt>
            <c:idx val="15"/>
            <c:invertIfNegative val="0"/>
            <c:bubble3D val="0"/>
            <c:spPr>
              <a:solidFill>
                <a:srgbClr val="4F81B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0F3-4FAB-A0C3-BD461CC8BCCA}"/>
              </c:ext>
            </c:extLst>
          </c:dPt>
          <c:dPt>
            <c:idx val="16"/>
            <c:invertIfNegative val="0"/>
            <c:bubble3D val="0"/>
            <c:spPr>
              <a:solidFill>
                <a:srgbClr val="00206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0F3-4FAB-A0C3-BD461CC8BCCA}"/>
              </c:ext>
            </c:extLst>
          </c:dPt>
          <c:dPt>
            <c:idx val="17"/>
            <c:invertIfNegative val="0"/>
            <c:bubble3D val="0"/>
            <c:spPr>
              <a:solidFill>
                <a:srgbClr val="4F81B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0F3-4FAB-A0C3-BD461CC8BCCA}"/>
              </c:ext>
            </c:extLst>
          </c:dPt>
          <c:dPt>
            <c:idx val="21"/>
            <c:invertIfNegative val="0"/>
            <c:bubble3D val="0"/>
            <c:spPr>
              <a:solidFill>
                <a:srgbClr val="4F81B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0F3-4FAB-A0C3-BD461CC8BCCA}"/>
              </c:ext>
            </c:extLst>
          </c:dPt>
          <c:dPt>
            <c:idx val="23"/>
            <c:invertIfNegative val="0"/>
            <c:bubble3D val="0"/>
            <c:spPr>
              <a:solidFill>
                <a:srgbClr val="4F81B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90F3-4FAB-A0C3-BD461CC8BCCA}"/>
              </c:ext>
            </c:extLst>
          </c:dPt>
          <c:dPt>
            <c:idx val="24"/>
            <c:invertIfNegative val="0"/>
            <c:bubble3D val="0"/>
            <c:spPr>
              <a:solidFill>
                <a:srgbClr val="4F81B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90F3-4FAB-A0C3-BD461CC8BCCA}"/>
              </c:ext>
            </c:extLst>
          </c:dPt>
          <c:dPt>
            <c:idx val="25"/>
            <c:invertIfNegative val="0"/>
            <c:bubble3D val="0"/>
            <c:spPr>
              <a:solidFill>
                <a:srgbClr val="4F81B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90F3-4FAB-A0C3-BD461CC8BCCA}"/>
              </c:ext>
            </c:extLst>
          </c:dPt>
          <c:dPt>
            <c:idx val="26"/>
            <c:invertIfNegative val="0"/>
            <c:bubble3D val="0"/>
            <c:spPr>
              <a:solidFill>
                <a:srgbClr val="4F81B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90F3-4FAB-A0C3-BD461CC8BCCA}"/>
              </c:ext>
            </c:extLst>
          </c:dPt>
          <c:dPt>
            <c:idx val="27"/>
            <c:invertIfNegative val="0"/>
            <c:bubble3D val="0"/>
            <c:spPr>
              <a:solidFill>
                <a:srgbClr val="4F81B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90F3-4FAB-A0C3-BD461CC8BCCA}"/>
              </c:ext>
            </c:extLst>
          </c:dPt>
          <c:dPt>
            <c:idx val="28"/>
            <c:invertIfNegative val="0"/>
            <c:bubble3D val="0"/>
            <c:spPr>
              <a:solidFill>
                <a:srgbClr val="00206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90F3-4FAB-A0C3-BD461CC8BCCA}"/>
              </c:ext>
            </c:extLst>
          </c:dPt>
          <c:dPt>
            <c:idx val="29"/>
            <c:invertIfNegative val="0"/>
            <c:bubble3D val="0"/>
            <c:spPr>
              <a:solidFill>
                <a:srgbClr val="4F81B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90F3-4FAB-A0C3-BD461CC8BCCA}"/>
              </c:ext>
            </c:extLst>
          </c:dPt>
          <c:dPt>
            <c:idx val="30"/>
            <c:invertIfNegative val="0"/>
            <c:bubble3D val="0"/>
            <c:spPr>
              <a:solidFill>
                <a:srgbClr val="4F81B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90F3-4FAB-A0C3-BD461CC8BCCA}"/>
              </c:ext>
            </c:extLst>
          </c:dPt>
          <c:dPt>
            <c:idx val="32"/>
            <c:invertIfNegative val="0"/>
            <c:bubble3D val="0"/>
            <c:spPr>
              <a:solidFill>
                <a:srgbClr val="4F81B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90F3-4FAB-A0C3-BD461CC8BCCA}"/>
              </c:ext>
            </c:extLst>
          </c:dPt>
          <c:dPt>
            <c:idx val="33"/>
            <c:invertIfNegative val="0"/>
            <c:bubble3D val="0"/>
            <c:spPr>
              <a:solidFill>
                <a:srgbClr val="4F81B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1-90F3-4FAB-A0C3-BD461CC8BCCA}"/>
              </c:ext>
            </c:extLst>
          </c:dPt>
          <c:dPt>
            <c:idx val="37"/>
            <c:invertIfNegative val="0"/>
            <c:bubble3D val="0"/>
            <c:spPr>
              <a:solidFill>
                <a:srgbClr val="00206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3-90F3-4FAB-A0C3-BD461CC8BCCA}"/>
              </c:ext>
            </c:extLst>
          </c:dPt>
          <c:cat>
            <c:strRef>
              <c:f>'01'!$A$4:$A$41</c:f>
              <c:strCache>
                <c:ptCount val="38"/>
                <c:pt idx="0">
                  <c:v>AGO-14</c:v>
                </c:pt>
                <c:pt idx="1">
                  <c:v>SEP-14</c:v>
                </c:pt>
                <c:pt idx="2">
                  <c:v>OCT-14</c:v>
                </c:pt>
                <c:pt idx="3">
                  <c:v>NOV-14</c:v>
                </c:pt>
                <c:pt idx="4">
                  <c:v>DIC-14</c:v>
                </c:pt>
                <c:pt idx="5">
                  <c:v>ENE-15</c:v>
                </c:pt>
                <c:pt idx="6">
                  <c:v>FEB-15</c:v>
                </c:pt>
                <c:pt idx="7">
                  <c:v>MAR-15</c:v>
                </c:pt>
                <c:pt idx="8">
                  <c:v>ABR-15</c:v>
                </c:pt>
                <c:pt idx="9">
                  <c:v>MAY-15</c:v>
                </c:pt>
                <c:pt idx="10">
                  <c:v>JUN-15</c:v>
                </c:pt>
                <c:pt idx="11">
                  <c:v>JUL-15</c:v>
                </c:pt>
                <c:pt idx="12">
                  <c:v>AGO-15</c:v>
                </c:pt>
                <c:pt idx="13">
                  <c:v>SEP-15</c:v>
                </c:pt>
                <c:pt idx="14">
                  <c:v>OCT-15</c:v>
                </c:pt>
                <c:pt idx="15">
                  <c:v>NOV-15</c:v>
                </c:pt>
                <c:pt idx="16">
                  <c:v>DIC-15</c:v>
                </c:pt>
                <c:pt idx="17">
                  <c:v>ENE-16</c:v>
                </c:pt>
                <c:pt idx="18">
                  <c:v>FEB-16</c:v>
                </c:pt>
                <c:pt idx="19">
                  <c:v>MAR-16</c:v>
                </c:pt>
                <c:pt idx="20">
                  <c:v>ABR-16</c:v>
                </c:pt>
                <c:pt idx="21">
                  <c:v>MAY-16</c:v>
                </c:pt>
                <c:pt idx="22">
                  <c:v>JUN-16</c:v>
                </c:pt>
                <c:pt idx="23">
                  <c:v>JUL-16</c:v>
                </c:pt>
                <c:pt idx="24">
                  <c:v>AGO-16</c:v>
                </c:pt>
                <c:pt idx="25">
                  <c:v>SEP-16</c:v>
                </c:pt>
                <c:pt idx="26">
                  <c:v>OCT-16</c:v>
                </c:pt>
                <c:pt idx="27">
                  <c:v>NOV-16</c:v>
                </c:pt>
                <c:pt idx="28">
                  <c:v>DIC-16</c:v>
                </c:pt>
                <c:pt idx="29">
                  <c:v>ENE-17</c:v>
                </c:pt>
                <c:pt idx="30">
                  <c:v>FEB-17</c:v>
                </c:pt>
                <c:pt idx="31">
                  <c:v>MAR-17</c:v>
                </c:pt>
                <c:pt idx="32">
                  <c:v>ABR-17</c:v>
                </c:pt>
                <c:pt idx="33">
                  <c:v>MAY-17</c:v>
                </c:pt>
                <c:pt idx="34">
                  <c:v>JUN-17</c:v>
                </c:pt>
                <c:pt idx="35">
                  <c:v>JUL-17</c:v>
                </c:pt>
                <c:pt idx="36">
                  <c:v>AGO-17</c:v>
                </c:pt>
                <c:pt idx="37">
                  <c:v>SEP-17</c:v>
                </c:pt>
              </c:strCache>
            </c:strRef>
          </c:cat>
          <c:val>
            <c:numRef>
              <c:f>'01'!$D$4:$D$41</c:f>
              <c:numCache>
                <c:formatCode>#,##0.00_ ;[Red]\-#,##0.00\ </c:formatCode>
                <c:ptCount val="38"/>
                <c:pt idx="0">
                  <c:v>13470.520092999999</c:v>
                </c:pt>
                <c:pt idx="1">
                  <c:v>25606.667365000001</c:v>
                </c:pt>
                <c:pt idx="2">
                  <c:v>30462.310116000001</c:v>
                </c:pt>
                <c:pt idx="3">
                  <c:v>30400.828399000002</c:v>
                </c:pt>
                <c:pt idx="4">
                  <c:v>41952.106701999997</c:v>
                </c:pt>
                <c:pt idx="5">
                  <c:v>39318.932248999998</c:v>
                </c:pt>
                <c:pt idx="6">
                  <c:v>40613.417542000003</c:v>
                </c:pt>
                <c:pt idx="7">
                  <c:v>45115.765736000001</c:v>
                </c:pt>
                <c:pt idx="8">
                  <c:v>44997.382869000001</c:v>
                </c:pt>
                <c:pt idx="9">
                  <c:v>44952.330793000001</c:v>
                </c:pt>
                <c:pt idx="10">
                  <c:v>44823.558439052802</c:v>
                </c:pt>
                <c:pt idx="11">
                  <c:v>44793.926887707203</c:v>
                </c:pt>
                <c:pt idx="12">
                  <c:v>45505.394130824898</c:v>
                </c:pt>
                <c:pt idx="13">
                  <c:v>51693.088642809198</c:v>
                </c:pt>
                <c:pt idx="14">
                  <c:v>51980.720913712095</c:v>
                </c:pt>
                <c:pt idx="15">
                  <c:v>50857.773393772106</c:v>
                </c:pt>
                <c:pt idx="16">
                  <c:v>50040.925827927844</c:v>
                </c:pt>
                <c:pt idx="17">
                  <c:v>50389.360801165298</c:v>
                </c:pt>
                <c:pt idx="18">
                  <c:v>50833.053418314768</c:v>
                </c:pt>
                <c:pt idx="19">
                  <c:v>51498.707937868203</c:v>
                </c:pt>
                <c:pt idx="20">
                  <c:v>51604.369660584896</c:v>
                </c:pt>
                <c:pt idx="21">
                  <c:v>51487.7083299281</c:v>
                </c:pt>
                <c:pt idx="22">
                  <c:v>52293.408993583602</c:v>
                </c:pt>
                <c:pt idx="23">
                  <c:v>52440.256781490498</c:v>
                </c:pt>
                <c:pt idx="24">
                  <c:v>53007.431212528703</c:v>
                </c:pt>
                <c:pt idx="25">
                  <c:v>52821.154642205001</c:v>
                </c:pt>
                <c:pt idx="26">
                  <c:v>81745.777753711707</c:v>
                </c:pt>
                <c:pt idx="27">
                  <c:v>89755.725635774899</c:v>
                </c:pt>
                <c:pt idx="28">
                  <c:v>90113.653111442894</c:v>
                </c:pt>
                <c:pt idx="29">
                  <c:v>96554.981204418102</c:v>
                </c:pt>
                <c:pt idx="30">
                  <c:v>97324.643288833598</c:v>
                </c:pt>
                <c:pt idx="31">
                  <c:v>99438.400775192596</c:v>
                </c:pt>
                <c:pt idx="32">
                  <c:v>104376.81316823899</c:v>
                </c:pt>
                <c:pt idx="33">
                  <c:v>104694.62616104401</c:v>
                </c:pt>
                <c:pt idx="34">
                  <c:v>125095.18</c:v>
                </c:pt>
                <c:pt idx="35">
                  <c:v>125770.781962897</c:v>
                </c:pt>
                <c:pt idx="36">
                  <c:v>124931.09895884199</c:v>
                </c:pt>
                <c:pt idx="37">
                  <c:v>126701.21203436099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4-90F3-4FAB-A0C3-BD461CC8BC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169133280"/>
        <c:axId val="243024304"/>
      </c:barChart>
      <c:lineChart>
        <c:grouping val="standard"/>
        <c:varyColors val="0"/>
        <c:ser>
          <c:idx val="1"/>
          <c:order val="1"/>
          <c:tx>
            <c:strRef>
              <c:f>'01'!$E$2</c:f>
              <c:strCache>
                <c:ptCount val="1"/>
                <c:pt idx="0">
                  <c:v>VaR / VM (%)</c:v>
                </c:pt>
              </c:strCache>
            </c:strRef>
          </c:tx>
          <c:spPr>
            <a:ln w="25400" cmpd="sng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strRef>
              <c:f>'01'!$A$4:$A$41</c:f>
              <c:strCache>
                <c:ptCount val="38"/>
                <c:pt idx="0">
                  <c:v>AGO-14</c:v>
                </c:pt>
                <c:pt idx="1">
                  <c:v>SEP-14</c:v>
                </c:pt>
                <c:pt idx="2">
                  <c:v>OCT-14</c:v>
                </c:pt>
                <c:pt idx="3">
                  <c:v>NOV-14</c:v>
                </c:pt>
                <c:pt idx="4">
                  <c:v>DIC-14</c:v>
                </c:pt>
                <c:pt idx="5">
                  <c:v>ENE-15</c:v>
                </c:pt>
                <c:pt idx="6">
                  <c:v>FEB-15</c:v>
                </c:pt>
                <c:pt idx="7">
                  <c:v>MAR-15</c:v>
                </c:pt>
                <c:pt idx="8">
                  <c:v>ABR-15</c:v>
                </c:pt>
                <c:pt idx="9">
                  <c:v>MAY-15</c:v>
                </c:pt>
                <c:pt idx="10">
                  <c:v>JUN-15</c:v>
                </c:pt>
                <c:pt idx="11">
                  <c:v>JUL-15</c:v>
                </c:pt>
                <c:pt idx="12">
                  <c:v>AGO-15</c:v>
                </c:pt>
                <c:pt idx="13">
                  <c:v>SEP-15</c:v>
                </c:pt>
                <c:pt idx="14">
                  <c:v>OCT-15</c:v>
                </c:pt>
                <c:pt idx="15">
                  <c:v>NOV-15</c:v>
                </c:pt>
                <c:pt idx="16">
                  <c:v>DIC-15</c:v>
                </c:pt>
                <c:pt idx="17">
                  <c:v>ENE-16</c:v>
                </c:pt>
                <c:pt idx="18">
                  <c:v>FEB-16</c:v>
                </c:pt>
                <c:pt idx="19">
                  <c:v>MAR-16</c:v>
                </c:pt>
                <c:pt idx="20">
                  <c:v>ABR-16</c:v>
                </c:pt>
                <c:pt idx="21">
                  <c:v>MAY-16</c:v>
                </c:pt>
                <c:pt idx="22">
                  <c:v>JUN-16</c:v>
                </c:pt>
                <c:pt idx="23">
                  <c:v>JUL-16</c:v>
                </c:pt>
                <c:pt idx="24">
                  <c:v>AGO-16</c:v>
                </c:pt>
                <c:pt idx="25">
                  <c:v>SEP-16</c:v>
                </c:pt>
                <c:pt idx="26">
                  <c:v>OCT-16</c:v>
                </c:pt>
                <c:pt idx="27">
                  <c:v>NOV-16</c:v>
                </c:pt>
                <c:pt idx="28">
                  <c:v>DIC-16</c:v>
                </c:pt>
                <c:pt idx="29">
                  <c:v>ENE-17</c:v>
                </c:pt>
                <c:pt idx="30">
                  <c:v>FEB-17</c:v>
                </c:pt>
                <c:pt idx="31">
                  <c:v>MAR-17</c:v>
                </c:pt>
                <c:pt idx="32">
                  <c:v>ABR-17</c:v>
                </c:pt>
                <c:pt idx="33">
                  <c:v>MAY-17</c:v>
                </c:pt>
                <c:pt idx="34">
                  <c:v>JUN-17</c:v>
                </c:pt>
                <c:pt idx="35">
                  <c:v>JUL-17</c:v>
                </c:pt>
                <c:pt idx="36">
                  <c:v>AGO-17</c:v>
                </c:pt>
                <c:pt idx="37">
                  <c:v>SEP-17</c:v>
                </c:pt>
              </c:strCache>
            </c:strRef>
          </c:cat>
          <c:val>
            <c:numRef>
              <c:f>'01'!$E$4:$E$41</c:f>
              <c:numCache>
                <c:formatCode>0.00%</c:formatCode>
                <c:ptCount val="38"/>
                <c:pt idx="0">
                  <c:v>2.0421547743842304E-3</c:v>
                </c:pt>
                <c:pt idx="1">
                  <c:v>3.4747111086537658E-3</c:v>
                </c:pt>
                <c:pt idx="2">
                  <c:v>2.7962015405261034E-3</c:v>
                </c:pt>
                <c:pt idx="3">
                  <c:v>2.4927275344690052E-3</c:v>
                </c:pt>
                <c:pt idx="4">
                  <c:v>2.2740672244278642E-3</c:v>
                </c:pt>
                <c:pt idx="5">
                  <c:v>2.2104569524158957E-3</c:v>
                </c:pt>
                <c:pt idx="6">
                  <c:v>3.2189448066056417E-3</c:v>
                </c:pt>
                <c:pt idx="7">
                  <c:v>3.0532930565744742E-3</c:v>
                </c:pt>
                <c:pt idx="8">
                  <c:v>3.9676907167465175E-3</c:v>
                </c:pt>
                <c:pt idx="9">
                  <c:v>5.3724175570108159E-3</c:v>
                </c:pt>
                <c:pt idx="10">
                  <c:v>6.3013925711856017E-3</c:v>
                </c:pt>
                <c:pt idx="11">
                  <c:v>5.8734697821771296E-3</c:v>
                </c:pt>
                <c:pt idx="12">
                  <c:v>6.2642658841823903E-3</c:v>
                </c:pt>
                <c:pt idx="13">
                  <c:v>6.3292348085591203E-3</c:v>
                </c:pt>
                <c:pt idx="14">
                  <c:v>6.6463792330526197E-3</c:v>
                </c:pt>
                <c:pt idx="15">
                  <c:v>6.8836995534466497E-3</c:v>
                </c:pt>
                <c:pt idx="16">
                  <c:v>6.7744637197443862E-3</c:v>
                </c:pt>
                <c:pt idx="17">
                  <c:v>6.6456028707941915E-3</c:v>
                </c:pt>
                <c:pt idx="18">
                  <c:v>5.2467556716148831E-3</c:v>
                </c:pt>
                <c:pt idx="19">
                  <c:v>4.0802896840372218E-3</c:v>
                </c:pt>
                <c:pt idx="20">
                  <c:v>3.7940165343751044E-3</c:v>
                </c:pt>
                <c:pt idx="21">
                  <c:v>3.2685178028267628E-3</c:v>
                </c:pt>
                <c:pt idx="22">
                  <c:v>3.2578876304679774E-3</c:v>
                </c:pt>
                <c:pt idx="23">
                  <c:v>3.61603446737757E-3</c:v>
                </c:pt>
                <c:pt idx="24">
                  <c:v>3.6757212117516256E-3</c:v>
                </c:pt>
                <c:pt idx="25">
                  <c:v>4.0585520981532806E-3</c:v>
                </c:pt>
                <c:pt idx="26">
                  <c:v>4.1169376724747003E-3</c:v>
                </c:pt>
                <c:pt idx="27">
                  <c:v>8.2785382518687604E-3</c:v>
                </c:pt>
                <c:pt idx="28">
                  <c:v>8.0275615405956888E-3</c:v>
                </c:pt>
                <c:pt idx="29">
                  <c:v>7.4635223062632155E-3</c:v>
                </c:pt>
                <c:pt idx="30">
                  <c:v>7.4657028214699349E-3</c:v>
                </c:pt>
                <c:pt idx="31">
                  <c:v>7.6868969134778354E-3</c:v>
                </c:pt>
                <c:pt idx="32">
                  <c:v>7.3582258040591781E-3</c:v>
                </c:pt>
                <c:pt idx="33">
                  <c:v>7.3510438139982315E-3</c:v>
                </c:pt>
                <c:pt idx="34">
                  <c:v>6.8999999999999999E-3</c:v>
                </c:pt>
                <c:pt idx="35">
                  <c:v>7.0323456863051158E-3</c:v>
                </c:pt>
                <c:pt idx="36">
                  <c:v>7.0315330555877353E-3</c:v>
                </c:pt>
                <c:pt idx="37">
                  <c:v>6.6601723097262071E-3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5-90F3-4FAB-A0C3-BD461CC8BC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3922488"/>
        <c:axId val="243229552"/>
      </c:lineChart>
      <c:catAx>
        <c:axId val="16913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800"/>
            </a:pPr>
            <a:endParaRPr lang="es-MX"/>
          </a:p>
        </c:txPr>
        <c:crossAx val="243024304"/>
        <c:crosses val="autoZero"/>
        <c:auto val="1"/>
        <c:lblAlgn val="ctr"/>
        <c:lblOffset val="100"/>
        <c:noMultiLvlLbl val="0"/>
      </c:catAx>
      <c:valAx>
        <c:axId val="243024304"/>
        <c:scaling>
          <c:orientation val="minMax"/>
        </c:scaling>
        <c:delete val="0"/>
        <c:axPos val="l"/>
        <c:majorGridlines>
          <c:spPr>
            <a:ln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MX" dirty="0">
                    <a:latin typeface="Century Gothic" panose="020B0502020202020204" pitchFamily="34" charset="0"/>
                  </a:rPr>
                  <a:t>millones de pesos</a:t>
                </a:r>
              </a:p>
            </c:rich>
          </c:tx>
          <c:layout>
            <c:manualLayout>
              <c:xMode val="edge"/>
              <c:yMode val="edge"/>
              <c:x val="1.6141784237441108E-2"/>
              <c:y val="0.29590654725766707"/>
            </c:manualLayout>
          </c:layout>
          <c:overlay val="0"/>
        </c:title>
        <c:numFmt formatCode="#,##0_ ;[Red]\-#,##0\ 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50"/>
            </a:pPr>
            <a:endParaRPr lang="es-MX"/>
          </a:p>
        </c:txPr>
        <c:crossAx val="169133280"/>
        <c:crosses val="autoZero"/>
        <c:crossBetween val="between"/>
      </c:valAx>
      <c:valAx>
        <c:axId val="243229552"/>
        <c:scaling>
          <c:orientation val="minMax"/>
          <c:max val="1.0000000000000002E-2"/>
          <c:min val="0"/>
        </c:scaling>
        <c:delete val="0"/>
        <c:axPos val="r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s-MX" dirty="0">
                    <a:latin typeface="Century Gothic" panose="020B0502020202020204" pitchFamily="34" charset="0"/>
                  </a:rPr>
                  <a:t>VaR</a:t>
                </a:r>
              </a:p>
            </c:rich>
          </c:tx>
          <c:overlay val="0"/>
        </c:title>
        <c:numFmt formatCode="0.00%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50"/>
            </a:pPr>
            <a:endParaRPr lang="es-MX"/>
          </a:p>
        </c:txPr>
        <c:crossAx val="243922488"/>
        <c:crosses val="max"/>
        <c:crossBetween val="between"/>
      </c:valAx>
      <c:catAx>
        <c:axId val="2439224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43229552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22800324556844093"/>
          <c:y val="0.1167855812317761"/>
          <c:w val="0.5605174791873998"/>
          <c:h val="0.13553091395271499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s-MX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 dirty="0"/>
              <a:t>Fanvit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3.5108397546563364E-2"/>
          <c:y val="0.12389897237421593"/>
          <c:w val="0.94796900130017214"/>
          <c:h val="0.6429828348593429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tx2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19F4-4063-8041-4FABA355CA9E}"/>
              </c:ext>
            </c:extLst>
          </c:dPt>
          <c:dPt>
            <c:idx val="1"/>
            <c:invertIfNegative val="0"/>
            <c:bubble3D val="0"/>
            <c:spPr>
              <a:noFill/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9F4-4063-8041-4FABA355CA9E}"/>
              </c:ext>
            </c:extLst>
          </c:dPt>
          <c:dPt>
            <c:idx val="2"/>
            <c:invertIfNegative val="0"/>
            <c:bubble3D val="0"/>
            <c:spPr>
              <a:noFill/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9F4-4063-8041-4FABA355CA9E}"/>
              </c:ext>
            </c:extLst>
          </c:dPt>
          <c:dPt>
            <c:idx val="3"/>
            <c:invertIfNegative val="0"/>
            <c:bubble3D val="0"/>
            <c:spPr>
              <a:noFill/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19F4-4063-8041-4FABA355CA9E}"/>
              </c:ext>
            </c:extLst>
          </c:dPt>
          <c:dPt>
            <c:idx val="4"/>
            <c:invertIfNegative val="0"/>
            <c:bubble3D val="0"/>
            <c:spPr>
              <a:noFill/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19F4-4063-8041-4FABA355CA9E}"/>
              </c:ext>
            </c:extLst>
          </c:dPt>
          <c:dPt>
            <c:idx val="5"/>
            <c:invertIfNegative val="0"/>
            <c:bubble3D val="0"/>
            <c:spPr>
              <a:noFill/>
              <a:ln>
                <a:noFill/>
              </a:ln>
              <a:effectLst>
                <a:softEdge rad="0"/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19F4-4063-8041-4FABA355CA9E}"/>
              </c:ext>
            </c:extLst>
          </c:dPt>
          <c:dPt>
            <c:idx val="6"/>
            <c:invertIfNegative val="0"/>
            <c:bubble3D val="0"/>
            <c:spPr>
              <a:noFill/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19F4-4063-8041-4FABA355CA9E}"/>
              </c:ext>
            </c:extLst>
          </c:dPt>
          <c:dPt>
            <c:idx val="7"/>
            <c:invertIfNegative val="0"/>
            <c:bubble3D val="0"/>
            <c:spPr>
              <a:noFill/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19F4-4063-8041-4FABA355CA9E}"/>
              </c:ext>
            </c:extLst>
          </c:dPt>
          <c:dPt>
            <c:idx val="8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0-19F4-4063-8041-4FABA355CA9E}"/>
              </c:ext>
            </c:extLst>
          </c:dPt>
          <c:dLbls>
            <c:dLbl>
              <c:idx val="0"/>
              <c:layout>
                <c:manualLayout>
                  <c:x val="1.3731548232062912E-3"/>
                  <c:y val="-0.1809369644652556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90,229.97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19F4-4063-8041-4FABA355CA9E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3731548232063166E-3"/>
                  <c:y val="-0.30443362275106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126,667.18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19F4-4063-8041-4FABA355CA9E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1.3731548232063166E-3"/>
                  <c:y val="-0.350385867694621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19F4-4063-8041-4FABA355CA9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'[2017.09.Evolucion.xlsx]Evolución año'!$C$5:$K$5</c:f>
              <c:strCache>
                <c:ptCount val="9"/>
                <c:pt idx="0">
                  <c:v>Fechas valor diciembre</c:v>
                </c:pt>
                <c:pt idx="1">
                  <c:v>Traspasos</c:v>
                </c:pt>
                <c:pt idx="2">
                  <c:v>Cupones</c:v>
                </c:pt>
                <c:pt idx="3">
                  <c:v>Dividendos</c:v>
                </c:pt>
                <c:pt idx="4">
                  <c:v>Amortizaciones</c:v>
                </c:pt>
                <c:pt idx="5">
                  <c:v>Premios</c:v>
                </c:pt>
                <c:pt idx="6">
                  <c:v>Intermediación</c:v>
                </c:pt>
                <c:pt idx="7">
                  <c:v>Gastos reales</c:v>
                </c:pt>
                <c:pt idx="8">
                  <c:v>Fechas valor cierre septiembre</c:v>
                </c:pt>
              </c:strCache>
            </c:strRef>
          </c:cat>
          <c:val>
            <c:numRef>
              <c:f>'[2017.09.Evolucion.xlsx]Evolución año'!$C$6:$K$6</c:f>
              <c:numCache>
                <c:formatCode>#,##0.00</c:formatCode>
                <c:ptCount val="9"/>
                <c:pt idx="0">
                  <c:v>90229.972516817797</c:v>
                </c:pt>
                <c:pt idx="1">
                  <c:v>90229.972516817797</c:v>
                </c:pt>
                <c:pt idx="2">
                  <c:v>118729.9725168178</c:v>
                </c:pt>
                <c:pt idx="3">
                  <c:v>122710.90383467916</c:v>
                </c:pt>
                <c:pt idx="4">
                  <c:v>122838.22989729917</c:v>
                </c:pt>
                <c:pt idx="5">
                  <c:v>124751.15295593467</c:v>
                </c:pt>
                <c:pt idx="6">
                  <c:v>125058.00341717663</c:v>
                </c:pt>
                <c:pt idx="7">
                  <c:v>126667.17877587766</c:v>
                </c:pt>
                <c:pt idx="8">
                  <c:v>126667.17877587766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19F4-4063-8041-4FABA355CA9E}"/>
            </c:ext>
          </c:extLst>
        </c:ser>
        <c:ser>
          <c:idx val="1"/>
          <c:order val="1"/>
          <c:tx>
            <c:v>Movimientos</c:v>
          </c:tx>
          <c:spPr>
            <a:solidFill>
              <a:schemeClr val="accent1"/>
            </a:solidFill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19F4-4063-8041-4FABA355CA9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3731548232063166E-3"/>
                  <c:y val="-0.1205034303622221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28,500.00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19F4-4063-8041-4FABA355CA9E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0348428554888543E-17"/>
                  <c:y val="-4.563604428205524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3,980.93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7-19F4-4063-8041-4FABA355CA9E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0348428554888543E-17"/>
                  <c:y val="-5.780565609060323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127.33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8-19F4-4063-8041-4FABA355CA9E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3731548232063166E-3"/>
                  <c:y val="-4.563604428205518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1,912.92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9-19F4-4063-8041-4FABA355CA9E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-4.563604428205518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306.85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A-19F4-4063-8041-4FABA355CA9E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0069685710977709E-16"/>
                  <c:y val="-2.738162656923311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1,779.92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B-19F4-4063-8041-4FABA355CA9E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2.0597322348094747E-3"/>
                  <c:y val="-2.3414161342131225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-170.74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4A65-4AAD-8672-1695FF9D0737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D-19F4-4063-8041-4FABA355CA9E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1.3731548232063166E-3"/>
                  <c:y val="-3.446418370766774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-</a:t>
                    </a:r>
                    <a:fld id="{E4274145-7C73-43FA-B7C8-1117A2652709}" type="VALUE">
                      <a:rPr lang="en-US"/>
                      <a:pPr/>
                      <a:t>[VALOR]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E-19F4-4063-8041-4FABA355CA9E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'[2017.09.Evolucion.xlsx]Evolución año'!$C$5:$K$5</c:f>
              <c:strCache>
                <c:ptCount val="9"/>
                <c:pt idx="0">
                  <c:v>Fechas valor diciembre</c:v>
                </c:pt>
                <c:pt idx="1">
                  <c:v>Traspasos</c:v>
                </c:pt>
                <c:pt idx="2">
                  <c:v>Cupones</c:v>
                </c:pt>
                <c:pt idx="3">
                  <c:v>Dividendos</c:v>
                </c:pt>
                <c:pt idx="4">
                  <c:v>Amortizaciones</c:v>
                </c:pt>
                <c:pt idx="5">
                  <c:v>Premios</c:v>
                </c:pt>
                <c:pt idx="6">
                  <c:v>Intermediación</c:v>
                </c:pt>
                <c:pt idx="7">
                  <c:v>Gastos reales</c:v>
                </c:pt>
                <c:pt idx="8">
                  <c:v>Fechas valor cierre septiembre</c:v>
                </c:pt>
              </c:strCache>
            </c:strRef>
          </c:cat>
          <c:val>
            <c:numRef>
              <c:f>'[2017.09.Evolucion.xlsx]Evolución año'!$C$7:$K$7</c:f>
              <c:numCache>
                <c:formatCode>#,##0.00</c:formatCode>
                <c:ptCount val="9"/>
                <c:pt idx="0">
                  <c:v>0</c:v>
                </c:pt>
                <c:pt idx="1">
                  <c:v>28500</c:v>
                </c:pt>
                <c:pt idx="2">
                  <c:v>3980.9313178613702</c:v>
                </c:pt>
                <c:pt idx="3">
                  <c:v>127.32606262</c:v>
                </c:pt>
                <c:pt idx="4">
                  <c:v>1912.923058635497</c:v>
                </c:pt>
                <c:pt idx="5">
                  <c:v>306.85046124196998</c:v>
                </c:pt>
                <c:pt idx="6">
                  <c:v>1779.9190015794011</c:v>
                </c:pt>
                <c:pt idx="7">
                  <c:v>170.74364287837</c:v>
                </c:pt>
                <c:pt idx="8">
                  <c:v>3.0110937400000002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F-19F4-4063-8041-4FABA355CA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244094040"/>
        <c:axId val="244212232"/>
      </c:barChart>
      <c:catAx>
        <c:axId val="244094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44212232"/>
        <c:crosses val="autoZero"/>
        <c:auto val="1"/>
        <c:lblAlgn val="ctr"/>
        <c:lblOffset val="100"/>
        <c:noMultiLvlLbl val="0"/>
      </c:catAx>
      <c:valAx>
        <c:axId val="244212232"/>
        <c:scaling>
          <c:orientation val="minMax"/>
          <c:min val="50000"/>
        </c:scaling>
        <c:delete val="1"/>
        <c:axPos val="l"/>
        <c:numFmt formatCode="#,##0" sourceLinked="0"/>
        <c:majorTickMark val="out"/>
        <c:minorTickMark val="none"/>
        <c:tickLblPos val="nextTo"/>
        <c:crossAx val="244094040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1"/>
          </a:solidFill>
          <a:latin typeface="+mn-lt"/>
          <a:cs typeface="Arial" pitchFamily="34" charset="0"/>
        </a:defRPr>
      </a:pPr>
      <a:endParaRPr lang="es-MX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b="1"/>
              <a:t>Fibras: Descuento respecto a su Valor Neto de Activos. 2017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7129727213079215E-2"/>
          <c:y val="0.10893732127319265"/>
          <c:w val="0.96574054557384159"/>
          <c:h val="0.6515116335428240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70C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'[fibras descuento nav.xlsx]Hoja1'!$I$5:$I$14</c:f>
              <c:strCache>
                <c:ptCount val="10"/>
                <c:pt idx="0">
                  <c:v>Terrafina</c:v>
                </c:pt>
                <c:pt idx="1">
                  <c:v>Macquarie</c:v>
                </c:pt>
                <c:pt idx="2">
                  <c:v>Prologis</c:v>
                </c:pt>
                <c:pt idx="3">
                  <c:v>Monterrey</c:v>
                </c:pt>
                <c:pt idx="4">
                  <c:v>Uno</c:v>
                </c:pt>
                <c:pt idx="5">
                  <c:v>HD</c:v>
                </c:pt>
                <c:pt idx="6">
                  <c:v>Danhos</c:v>
                </c:pt>
                <c:pt idx="7">
                  <c:v>Hotelera</c:v>
                </c:pt>
                <c:pt idx="8">
                  <c:v>Inn</c:v>
                </c:pt>
                <c:pt idx="9">
                  <c:v>Shop</c:v>
                </c:pt>
              </c:strCache>
            </c:strRef>
          </c:cat>
          <c:val>
            <c:numRef>
              <c:f>'[fibras descuento nav.xlsx]Hoja1'!$J$5:$J$14</c:f>
              <c:numCache>
                <c:formatCode>General</c:formatCode>
                <c:ptCount val="10"/>
                <c:pt idx="0">
                  <c:v>0.86</c:v>
                </c:pt>
                <c:pt idx="1">
                  <c:v>0.75</c:v>
                </c:pt>
                <c:pt idx="2">
                  <c:v>0.88</c:v>
                </c:pt>
                <c:pt idx="3">
                  <c:v>0.9</c:v>
                </c:pt>
                <c:pt idx="4">
                  <c:v>0.78553299492385786</c:v>
                </c:pt>
                <c:pt idx="5">
                  <c:v>0.89659999999999995</c:v>
                </c:pt>
                <c:pt idx="6">
                  <c:v>0.79</c:v>
                </c:pt>
                <c:pt idx="7">
                  <c:v>0.71</c:v>
                </c:pt>
                <c:pt idx="8">
                  <c:v>0.76</c:v>
                </c:pt>
                <c:pt idx="9">
                  <c:v>0.54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33F-4F4E-AC24-E08C198CD3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156560"/>
        <c:axId val="393156944"/>
      </c:barChart>
      <c:catAx>
        <c:axId val="39315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393156944"/>
        <c:crosses val="autoZero"/>
        <c:auto val="1"/>
        <c:lblAlgn val="ctr"/>
        <c:lblOffset val="100"/>
        <c:noMultiLvlLbl val="0"/>
      </c:catAx>
      <c:valAx>
        <c:axId val="3931569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crossAx val="393156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3ECA54-C588-4B01-BB97-20E740457BA8}" type="datetimeFigureOut">
              <a:rPr lang="es-MX" smtClean="0"/>
              <a:t>17/10/2017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1212F-37AF-44B0-BA5B-17659E3AB7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8348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>
                <a:solidFill>
                  <a:prstClr val="black"/>
                </a:solidFill>
              </a:rPr>
              <a:pPr/>
              <a:t>2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623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>
                <a:solidFill>
                  <a:prstClr val="black"/>
                </a:solidFill>
              </a:rPr>
              <a:pPr/>
              <a:t>3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384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>
            <a:normAutofit/>
          </a:bodyPr>
          <a:lstStyle/>
          <a:p>
            <a:pPr eaLnBrk="1" hangingPunct="1"/>
            <a:endParaRPr lang="es-ES" sz="4000" dirty="0">
              <a:ea typeface="Geneva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81FDCE-46A5-4BDF-8FB3-AEF496C3120B}" type="slidenum">
              <a:rPr lang="es-MX" smtClean="0">
                <a:solidFill>
                  <a:prstClr val="black"/>
                </a:solidFill>
              </a:rPr>
              <a:pPr/>
              <a:t>4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69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>
            <a:normAutofit/>
          </a:bodyPr>
          <a:lstStyle/>
          <a:p>
            <a:pPr eaLnBrk="1" hangingPunct="1"/>
            <a:endParaRPr lang="es-ES" sz="4000" dirty="0">
              <a:ea typeface="Geneva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81FDCE-46A5-4BDF-8FB3-AEF496C3120B}" type="slidenum">
              <a:rPr lang="es-MX" smtClean="0">
                <a:solidFill>
                  <a:prstClr val="black"/>
                </a:solidFill>
              </a:rPr>
              <a:pPr/>
              <a:t>5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176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>
            <a:normAutofit/>
          </a:bodyPr>
          <a:lstStyle/>
          <a:p>
            <a:pPr eaLnBrk="1" hangingPunct="1"/>
            <a:endParaRPr lang="es-ES" sz="4100" dirty="0">
              <a:ea typeface="Geneva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81FDCE-46A5-4BDF-8FB3-AEF496C3120B}" type="slidenum">
              <a:rPr lang="es-MX" smtClean="0">
                <a:solidFill>
                  <a:prstClr val="black"/>
                </a:solidFill>
              </a:rPr>
              <a:pPr/>
              <a:t>6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78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>
            <a:normAutofit/>
          </a:bodyPr>
          <a:lstStyle/>
          <a:p>
            <a:pPr eaLnBrk="1" hangingPunct="1"/>
            <a:endParaRPr lang="es-ES" sz="4100" dirty="0">
              <a:ea typeface="Geneva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81FDCE-46A5-4BDF-8FB3-AEF496C3120B}" type="slidenum">
              <a:rPr lang="es-MX" smtClean="0">
                <a:solidFill>
                  <a:prstClr val="black"/>
                </a:solidFill>
              </a:rPr>
              <a:pPr/>
              <a:t>7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68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>
            <a:normAutofit/>
          </a:bodyPr>
          <a:lstStyle/>
          <a:p>
            <a:pPr eaLnBrk="1" hangingPunct="1"/>
            <a:endParaRPr lang="es-ES" sz="4100" dirty="0">
              <a:ea typeface="Geneva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81FDCE-46A5-4BDF-8FB3-AEF496C3120B}" type="slidenum">
              <a:rPr lang="es-MX" smtClean="0">
                <a:solidFill>
                  <a:prstClr val="black"/>
                </a:solidFill>
              </a:rPr>
              <a:pPr/>
              <a:t>8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401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baseline="0" dirty="0"/>
              <a:t>Valor de Mercado</a:t>
            </a:r>
          </a:p>
          <a:p>
            <a:r>
              <a:rPr lang="es-MX" baseline="0" dirty="0"/>
              <a:t>El valor total del portafolio FANVIT es de </a:t>
            </a:r>
            <a:r>
              <a:rPr lang="es-MX" dirty="0"/>
              <a:t> 50,056 MDP </a:t>
            </a:r>
            <a:endParaRPr lang="es-MX" baseline="0" dirty="0"/>
          </a:p>
          <a:p>
            <a:pPr defTabSz="880521">
              <a:defRPr/>
            </a:pPr>
            <a:r>
              <a:rPr lang="es-MX" baseline="0" dirty="0"/>
              <a:t>En la información que se reporte de FANVIT solo se esta tomando en cuenta el mercado Deuda , las demás operaciones se describen a continuación, con un monto total de </a:t>
            </a:r>
            <a:r>
              <a:rPr lang="es-MX" dirty="0"/>
              <a:t> 4,927  MDP</a:t>
            </a:r>
            <a:r>
              <a:rPr lang="es-MX" baseline="0" dirty="0"/>
              <a:t> </a:t>
            </a:r>
          </a:p>
          <a:p>
            <a:pPr defTabSz="880521">
              <a:defRPr/>
            </a:pPr>
            <a:endParaRPr lang="es-MX" sz="800" dirty="0"/>
          </a:p>
          <a:p>
            <a:r>
              <a:rPr lang="es-MX" sz="600" b="1" dirty="0">
                <a:solidFill>
                  <a:srgbClr val="FF0000"/>
                </a:solidFill>
              </a:rPr>
              <a:t>FIBRAMQ          397</a:t>
            </a:r>
          </a:p>
          <a:p>
            <a:r>
              <a:rPr lang="es-MX" sz="600" b="1" dirty="0">
                <a:solidFill>
                  <a:srgbClr val="FF0000"/>
                </a:solidFill>
              </a:rPr>
              <a:t>FIBRAPL           225</a:t>
            </a:r>
          </a:p>
          <a:p>
            <a:pPr defTabSz="89730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600" b="1" dirty="0"/>
              <a:t>CF TERRA          32</a:t>
            </a:r>
          </a:p>
          <a:p>
            <a:endParaRPr lang="es-MX" sz="600" b="1" dirty="0"/>
          </a:p>
          <a:p>
            <a:r>
              <a:rPr lang="es-MX" sz="600" b="1" dirty="0"/>
              <a:t>IVV                    55</a:t>
            </a:r>
          </a:p>
          <a:p>
            <a:pPr defTabSz="89730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600" b="1" dirty="0"/>
              <a:t>1I HEZU            157</a:t>
            </a:r>
          </a:p>
          <a:p>
            <a:r>
              <a:rPr lang="es-MX" sz="800" b="1" dirty="0"/>
              <a:t>1I HEWJ            21</a:t>
            </a:r>
          </a:p>
          <a:p>
            <a:r>
              <a:rPr lang="es-MX" sz="600" b="1" dirty="0"/>
              <a:t>1 GICSA            111</a:t>
            </a:r>
          </a:p>
          <a:p>
            <a:endParaRPr lang="es-MX" sz="600" b="1" dirty="0"/>
          </a:p>
          <a:p>
            <a:pPr defTabSz="89730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600" b="1" dirty="0"/>
              <a:t>JE  AMX             </a:t>
            </a:r>
            <a:r>
              <a:rPr lang="es-MX" sz="600" b="1" dirty="0">
                <a:solidFill>
                  <a:srgbClr val="FF0000"/>
                </a:solidFill>
              </a:rPr>
              <a:t>802</a:t>
            </a:r>
          </a:p>
          <a:p>
            <a:pPr defTabSz="89730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sz="600" b="1" dirty="0">
              <a:solidFill>
                <a:srgbClr val="FF0000"/>
              </a:solidFill>
            </a:endParaRPr>
          </a:p>
          <a:p>
            <a:pPr defTabSz="89730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600" b="1" dirty="0"/>
              <a:t>VECTPA M          192</a:t>
            </a:r>
          </a:p>
          <a:p>
            <a:pPr defTabSz="89730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600" b="1" dirty="0"/>
              <a:t>VECTSIC M        258</a:t>
            </a:r>
          </a:p>
          <a:p>
            <a:pPr defTabSz="89730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600" b="1" dirty="0">
              <a:solidFill>
                <a:srgbClr val="FF0000"/>
              </a:solidFill>
            </a:endParaRPr>
          </a:p>
          <a:p>
            <a:pPr defTabSz="89730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600" b="1" dirty="0"/>
              <a:t>MXPUSD FIX      </a:t>
            </a:r>
            <a:r>
              <a:rPr lang="es-MX" sz="600" b="1" dirty="0">
                <a:solidFill>
                  <a:srgbClr val="FF0000"/>
                </a:solidFill>
              </a:rPr>
              <a:t>107</a:t>
            </a:r>
          </a:p>
          <a:p>
            <a:pPr defTabSz="89730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sz="600" b="1" dirty="0">
              <a:solidFill>
                <a:srgbClr val="FF0000"/>
              </a:solidFill>
            </a:endParaRPr>
          </a:p>
          <a:p>
            <a:pPr defTabSz="89730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600" b="1" dirty="0">
                <a:solidFill>
                  <a:srgbClr val="FF0000"/>
                </a:solidFill>
              </a:rPr>
              <a:t>SCOT-RV             48</a:t>
            </a:r>
          </a:p>
          <a:p>
            <a:pPr defTabSz="89730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sz="800" b="1" dirty="0">
              <a:solidFill>
                <a:srgbClr val="FF0000"/>
              </a:solidFill>
            </a:endParaRPr>
          </a:p>
          <a:p>
            <a:r>
              <a:rPr lang="es-MX" sz="800" b="1" dirty="0"/>
              <a:t>SX7EEX               23</a:t>
            </a:r>
          </a:p>
          <a:p>
            <a:endParaRPr lang="es-MX" sz="800" b="1" dirty="0"/>
          </a:p>
          <a:p>
            <a:r>
              <a:rPr lang="es-MX" b="1" dirty="0"/>
              <a:t>2 REDC933</a:t>
            </a:r>
            <a:r>
              <a:rPr lang="es-MX" sz="800" b="1" dirty="0"/>
              <a:t>         204</a:t>
            </a:r>
          </a:p>
          <a:p>
            <a:endParaRPr lang="es-MX" sz="800" b="1" dirty="0"/>
          </a:p>
          <a:p>
            <a:r>
              <a:rPr lang="es-MX" sz="800" b="1" dirty="0"/>
              <a:t>2 AMXL771         58</a:t>
            </a:r>
          </a:p>
          <a:p>
            <a:endParaRPr lang="es-MX" sz="800" b="1" dirty="0"/>
          </a:p>
          <a:p>
            <a:r>
              <a:rPr lang="es-MX" sz="800" b="1" dirty="0"/>
              <a:t>1B NAFTRAC       30</a:t>
            </a:r>
          </a:p>
          <a:p>
            <a:endParaRPr lang="es-MX" sz="800" b="1" dirty="0"/>
          </a:p>
          <a:p>
            <a:r>
              <a:rPr lang="es-MX" sz="800" b="1" dirty="0"/>
              <a:t>J BSAN                1,697</a:t>
            </a:r>
          </a:p>
          <a:p>
            <a:endParaRPr lang="es-MX" sz="800" b="1" dirty="0"/>
          </a:p>
          <a:p>
            <a:r>
              <a:rPr lang="es-MX" sz="800" b="1" dirty="0"/>
              <a:t>J BACOMER        323</a:t>
            </a:r>
          </a:p>
          <a:p>
            <a:endParaRPr lang="es-MX" sz="800" b="1" dirty="0"/>
          </a:p>
          <a:p>
            <a:r>
              <a:rPr lang="es-MX" sz="800" b="1" dirty="0"/>
              <a:t>JE TLEVISA        185</a:t>
            </a:r>
          </a:p>
          <a:p>
            <a:endParaRPr lang="es-MX" sz="800" b="1" dirty="0"/>
          </a:p>
          <a:p>
            <a:r>
              <a:rPr lang="es-MX" sz="800" b="1" dirty="0"/>
              <a:t>SITES                      2</a:t>
            </a:r>
          </a:p>
          <a:p>
            <a:endParaRPr lang="es-MX" sz="800" b="1" dirty="0"/>
          </a:p>
          <a:p>
            <a:r>
              <a:rPr lang="es-MX" sz="800" b="1" dirty="0"/>
              <a:t>Total  </a:t>
            </a:r>
            <a:r>
              <a:rPr lang="es-MX" sz="800" dirty="0"/>
              <a:t>                </a:t>
            </a:r>
            <a:r>
              <a:rPr lang="es-MX" sz="800" b="1" dirty="0"/>
              <a:t>4,927</a:t>
            </a:r>
          </a:p>
          <a:p>
            <a:endParaRPr lang="es-MX" b="1" dirty="0"/>
          </a:p>
          <a:p>
            <a:r>
              <a:rPr lang="es-MX" dirty="0"/>
              <a:t>El valor total del portafolio de Tesorería es de 28,522 MDP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81FDCE-46A5-4BDF-8FB3-AEF496C3120B}" type="slidenum">
              <a:rPr lang="es-MX" smtClean="0">
                <a:solidFill>
                  <a:prstClr val="black"/>
                </a:solidFill>
              </a:rPr>
              <a:pPr/>
              <a:t>9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6898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897301" eaLnBrk="1" fontAlgn="auto" hangingPunct="1">
              <a:lnSpc>
                <a:spcPct val="200000"/>
              </a:lnSpc>
              <a:spcBef>
                <a:spcPts val="1178"/>
              </a:spcBef>
              <a:spcAft>
                <a:spcPts val="0"/>
              </a:spcAft>
              <a:defRPr/>
            </a:pPr>
            <a:endParaRPr lang="es-ES" sz="8600" dirty="0">
              <a:solidFill>
                <a:srgbClr val="FF0000"/>
              </a:solidFill>
              <a:ea typeface="Geneva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81FDCE-46A5-4BDF-8FB3-AEF496C3120B}" type="slidenum">
              <a:rPr lang="es-MX" smtClean="0">
                <a:solidFill>
                  <a:prstClr val="black"/>
                </a:solidFill>
              </a:rPr>
              <a:pPr/>
              <a:t>10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291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897301" eaLnBrk="1" fontAlgn="auto" hangingPunct="1">
              <a:lnSpc>
                <a:spcPct val="200000"/>
              </a:lnSpc>
              <a:spcBef>
                <a:spcPts val="1178"/>
              </a:spcBef>
              <a:spcAft>
                <a:spcPts val="0"/>
              </a:spcAft>
              <a:defRPr/>
            </a:pPr>
            <a:endParaRPr lang="es-ES" sz="8600" dirty="0">
              <a:solidFill>
                <a:srgbClr val="FF0000"/>
              </a:solidFill>
              <a:ea typeface="Geneva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81FDCE-46A5-4BDF-8FB3-AEF496C3120B}" type="slidenum">
              <a:rPr lang="es-MX" smtClean="0">
                <a:solidFill>
                  <a:prstClr val="black"/>
                </a:solidFill>
              </a:rPr>
              <a:pPr/>
              <a:t>11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036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897301" eaLnBrk="1" fontAlgn="auto" hangingPunct="1">
              <a:lnSpc>
                <a:spcPct val="200000"/>
              </a:lnSpc>
              <a:spcBef>
                <a:spcPts val="1178"/>
              </a:spcBef>
              <a:spcAft>
                <a:spcPts val="0"/>
              </a:spcAft>
              <a:defRPr/>
            </a:pPr>
            <a:endParaRPr lang="es-ES" sz="8600" dirty="0">
              <a:solidFill>
                <a:srgbClr val="FF0000"/>
              </a:solidFill>
              <a:ea typeface="Geneva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81FDCE-46A5-4BDF-8FB3-AEF496C3120B}" type="slidenum">
              <a:rPr lang="es-MX" smtClean="0">
                <a:solidFill>
                  <a:prstClr val="black"/>
                </a:solidFill>
              </a:rPr>
              <a:pPr/>
              <a:t>12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9478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897301" eaLnBrk="1" fontAlgn="auto" hangingPunct="1">
              <a:lnSpc>
                <a:spcPct val="200000"/>
              </a:lnSpc>
              <a:spcBef>
                <a:spcPts val="1178"/>
              </a:spcBef>
              <a:spcAft>
                <a:spcPts val="0"/>
              </a:spcAft>
              <a:defRPr/>
            </a:pPr>
            <a:endParaRPr lang="es-ES" sz="8600" dirty="0">
              <a:solidFill>
                <a:srgbClr val="FF0000"/>
              </a:solidFill>
              <a:ea typeface="Geneva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81FDCE-46A5-4BDF-8FB3-AEF496C3120B}" type="slidenum">
              <a:rPr lang="es-MX" smtClean="0">
                <a:solidFill>
                  <a:prstClr val="black"/>
                </a:solidFill>
              </a:rPr>
              <a:pPr/>
              <a:t>13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438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463595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631819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796608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755490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87138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771903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706473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804482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24231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599404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Sesión Número 039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Octubre 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12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99592" y="2204864"/>
            <a:ext cx="7920880" cy="4320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2000" dirty="0">
                <a:latin typeface="Century Gothic" panose="020B0502020202020204" pitchFamily="34" charset="0"/>
              </a:rPr>
              <a:t>Orden del día</a:t>
            </a:r>
          </a:p>
        </p:txBody>
      </p:sp>
      <p:sp>
        <p:nvSpPr>
          <p:cNvPr id="8" name="1 Marcador de contenido"/>
          <p:cNvSpPr txBox="1">
            <a:spLocks/>
          </p:cNvSpPr>
          <p:nvPr/>
        </p:nvSpPr>
        <p:spPr bwMode="auto">
          <a:xfrm>
            <a:off x="971600" y="1548235"/>
            <a:ext cx="7056784" cy="374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eaLnBrk="1" hangingPunct="1"/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Resumen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Informe </a:t>
            </a: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y estrategia del FANVIT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Propuesta de ratificación de inversión CKD Ainda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Informe sobre límites de contrapartes, emisoras y ETF´s 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 Informe de la estrategia de cobertura cambiaria FANVIT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 Informe sobre el entorno económico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Informe y estrategia del FINVIT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4448" y="458441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Comité de Inversiones 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Sesión número 039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Octubre 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12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1523" y="117984"/>
            <a:ext cx="7504677" cy="354013"/>
          </a:xfrm>
        </p:spPr>
        <p:txBody>
          <a:bodyPr/>
          <a:lstStyle/>
          <a:p>
            <a:pPr algn="ctr"/>
            <a:r>
              <a:rPr lang="es-MX" sz="2000" b="1" dirty="0">
                <a:latin typeface="Century Gothic" panose="020B0502020202020204" pitchFamily="34" charset="0"/>
              </a:rPr>
              <a:t>Resultado FANVIT al 29 de septiembre de 2017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460049" y="6492875"/>
            <a:ext cx="3127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800" b="1" dirty="0">
                <a:solidFill>
                  <a:prstClr val="black"/>
                </a:solidFill>
              </a:rPr>
              <a:t>* Rendimiento anualizado. Suponemos el rendimiento del FANVIT (con gastos) si hubiera invertido únicamente en los activos graficados</a:t>
            </a:r>
          </a:p>
        </p:txBody>
      </p:sp>
      <p:sp>
        <p:nvSpPr>
          <p:cNvPr id="32" name="CuadroTexto 31"/>
          <p:cNvSpPr txBox="1"/>
          <p:nvPr/>
        </p:nvSpPr>
        <p:spPr>
          <a:xfrm>
            <a:off x="-20009" y="6249240"/>
            <a:ext cx="4116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800" b="1" dirty="0">
                <a:solidFill>
                  <a:prstClr val="black"/>
                </a:solidFill>
              </a:rPr>
              <a:t>Fecha: 29 de septiembre 2017. * Suma de Activos Netos de las Siefores al 31 de agosto.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800" b="1" dirty="0">
                <a:solidFill>
                  <a:prstClr val="black"/>
                </a:solidFill>
              </a:rPr>
              <a:t>** VaR Paramétrico al 99% de confianza horizonte a un día.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3496308" y="3371574"/>
            <a:ext cx="47168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800" b="1" dirty="0">
                <a:solidFill>
                  <a:prstClr val="black"/>
                </a:solidFill>
              </a:rPr>
              <a:t>Calculado del 31 dic 2016 al 29 de septiembre del 2017 con base en el “valor del portafolio”.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0" y="3993637"/>
            <a:ext cx="3609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800" b="1" dirty="0">
                <a:solidFill>
                  <a:prstClr val="black"/>
                </a:solidFill>
              </a:rPr>
              <a:t>El VaR histórico es a horizonte de 1 día con el 99% de confianza ** Sensibilidad por aumento de 1pb en tasas (PV01). *** Sensibilidad por disminución de 1% en Renta Variable (RV). **** Sensibilidad por disminución de 1% en el dólar.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800" b="1" dirty="0">
                <a:solidFill>
                  <a:prstClr val="black"/>
                </a:solidFill>
              </a:rPr>
              <a:t>^ Resultado proporcionado por el área de Riesgos. 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800" b="1" dirty="0">
                <a:solidFill>
                  <a:prstClr val="black"/>
                </a:solidFill>
              </a:rPr>
              <a:t>La atribución al rendimiento es bruto, por lo tanto a los activos netos se le suman los gastos no equiparables, cupones pendientes y compras/ventas por liquidar que equivalen a 200 </a:t>
            </a:r>
            <a:r>
              <a:rPr lang="es-MX" sz="800" b="1" dirty="0" err="1">
                <a:solidFill>
                  <a:prstClr val="black"/>
                </a:solidFill>
              </a:rPr>
              <a:t>mdp</a:t>
            </a:r>
            <a:r>
              <a:rPr lang="es-MX" sz="800" b="1" dirty="0">
                <a:solidFill>
                  <a:prstClr val="black"/>
                </a:solidFill>
              </a:rPr>
              <a:t>.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800" b="1" dirty="0">
                <a:solidFill>
                  <a:prstClr val="black"/>
                </a:solidFill>
              </a:rPr>
              <a:t>El resultado podría variar no más del 1% por redondeos.</a:t>
            </a:r>
          </a:p>
          <a:p>
            <a:pPr marL="171450" indent="-17145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s-MX" sz="800" b="1" dirty="0">
              <a:solidFill>
                <a:prstClr val="black"/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1855" y="3599493"/>
            <a:ext cx="4922143" cy="292633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5399" y="484472"/>
            <a:ext cx="4150801" cy="292829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27" y="484473"/>
            <a:ext cx="3497172" cy="353806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27" y="5017476"/>
            <a:ext cx="4116859" cy="1265117"/>
          </a:xfrm>
          <a:prstGeom prst="rect">
            <a:avLst/>
          </a:prstGeom>
        </p:spPr>
      </p:pic>
      <p:sp>
        <p:nvSpPr>
          <p:cNvPr id="13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3124" y="6492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12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143508" y="198991"/>
            <a:ext cx="6951134" cy="615553"/>
          </a:xfrm>
          <a:noFill/>
          <a:ln>
            <a:noFill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400"/>
            <a:r>
              <a:rPr lang="es-MX" sz="2000" b="1" dirty="0">
                <a:latin typeface="Century Gothic" panose="020B0502020202020204" pitchFamily="34" charset="0"/>
              </a:rPr>
              <a:t>Riesgo de Mercado</a:t>
            </a:r>
            <a:br>
              <a:rPr lang="es-MX" sz="2000" b="1" dirty="0">
                <a:latin typeface="Century Gothic" panose="020B0502020202020204" pitchFamily="34" charset="0"/>
              </a:rPr>
            </a:br>
            <a:r>
              <a:rPr lang="es-MX" sz="1400" dirty="0">
                <a:latin typeface="Century Gothic" panose="020B0502020202020204" pitchFamily="34" charset="0"/>
              </a:rPr>
              <a:t>Septiembre 2017 – Coordinación General de Riesgos</a:t>
            </a: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 bwMode="auto">
          <a:xfrm>
            <a:off x="196851" y="1240831"/>
            <a:ext cx="8695630" cy="445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0" rIns="0" bIns="0"/>
          <a:lstStyle>
            <a:lvl1pPr marL="177800" indent="-17780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 Light" charset="0"/>
                <a:ea typeface="MS PGothic" pitchFamily="34" charset="-128"/>
                <a:cs typeface="Myriad Pro Light" charset="0"/>
              </a:defRPr>
            </a:lvl1pPr>
            <a:lvl2pPr indent="-22860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 Light" charset="0"/>
                <a:ea typeface="MS PGothic" pitchFamily="34" charset="-128"/>
                <a:cs typeface="Myriad Pro Light" charset="0"/>
              </a:defRPr>
            </a:lvl2pPr>
            <a:lvl3pPr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 Light" charset="0"/>
                <a:ea typeface="MS PGothic" pitchFamily="34" charset="-128"/>
                <a:cs typeface="Myriad Pro Light" charset="0"/>
              </a:defRPr>
            </a:lvl3pPr>
            <a:lvl4pPr marL="1376363" indent="-230188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 Light" charset="0"/>
                <a:ea typeface="MS PGothic" pitchFamily="34" charset="-128"/>
                <a:cs typeface="Myriad Pro Light" charset="0"/>
              </a:defRPr>
            </a:lvl4pPr>
            <a:lvl5pPr indent="-22860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S PGothic" pitchFamily="34" charset="-128"/>
                <a:cs typeface="Myriad Pro Light" charset="0"/>
              </a:defRPr>
            </a:lvl5pPr>
            <a:lvl6pPr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S PGothic" pitchFamily="34" charset="-128"/>
                <a:cs typeface="Myriad Pro Light" charset="0"/>
              </a:defRPr>
            </a:lvl6pPr>
            <a:lvl7pPr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S PGothic" pitchFamily="34" charset="-128"/>
                <a:cs typeface="Myriad Pro Light" charset="0"/>
              </a:defRPr>
            </a:lvl7pPr>
            <a:lvl8pPr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S PGothic" pitchFamily="34" charset="-128"/>
                <a:cs typeface="Myriad Pro Light" charset="0"/>
              </a:defRPr>
            </a:lvl8pPr>
            <a:lvl9pPr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S PGothic" pitchFamily="34" charset="-128"/>
                <a:cs typeface="Myriad Pro Light" charset="0"/>
              </a:defRPr>
            </a:lvl9pPr>
          </a:lstStyle>
          <a:p>
            <a:pPr algn="just" defTabSz="457200" eaLnBrk="0" fontAlgn="base" hangingPunct="0">
              <a:spcBef>
                <a:spcPct val="0"/>
              </a:spcBef>
              <a:spcAft>
                <a:spcPts val="1200"/>
              </a:spcAft>
              <a:buClr>
                <a:srgbClr val="C00000"/>
              </a:buClr>
            </a:pPr>
            <a:r>
              <a:rPr lang="es-MX" alt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Al cierre de septiembre 2017 el VaR de </a:t>
            </a:r>
            <a:r>
              <a:rPr lang="es-MX" altLang="es-MX" sz="1400" dirty="0" err="1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Fanvit</a:t>
            </a:r>
            <a:r>
              <a:rPr lang="es-MX" alt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 fue de 843 millones de pesos que representa un 0.70% del valor de mercado.</a:t>
            </a:r>
          </a:p>
          <a:p>
            <a:pPr algn="just" defTabSz="457200" eaLnBrk="0" fontAlgn="base" hangingPunct="0">
              <a:spcBef>
                <a:spcPct val="0"/>
              </a:spcBef>
              <a:spcAft>
                <a:spcPts val="1600"/>
              </a:spcAft>
              <a:buClr>
                <a:srgbClr val="C00000"/>
              </a:buClr>
            </a:pPr>
            <a:endParaRPr lang="es-MX" altLang="es-MX" sz="1400" dirty="0">
              <a:solidFill>
                <a:prstClr val="black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algn="just" defTabSz="457200" eaLnBrk="0" fontAlgn="base" hangingPunct="0">
              <a:spcBef>
                <a:spcPct val="0"/>
              </a:spcBef>
              <a:spcAft>
                <a:spcPts val="1200"/>
              </a:spcAft>
              <a:buClr>
                <a:srgbClr val="C00000"/>
              </a:buClr>
            </a:pPr>
            <a:endParaRPr lang="es-MX" altLang="es-MX" sz="1400" dirty="0">
              <a:solidFill>
                <a:prstClr val="black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algn="just" defTabSz="457200" eaLnBrk="0" fontAlgn="base" hangingPunct="0">
              <a:spcBef>
                <a:spcPct val="0"/>
              </a:spcBef>
              <a:spcAft>
                <a:spcPts val="1200"/>
              </a:spcAft>
              <a:buClr>
                <a:srgbClr val="C00000"/>
              </a:buClr>
            </a:pPr>
            <a:endParaRPr lang="es-MX" altLang="es-MX" sz="1400" dirty="0">
              <a:solidFill>
                <a:prstClr val="black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marL="0" indent="0" algn="just" defTabSz="457200" eaLnBrk="0" fontAlgn="base" hangingPunct="0">
              <a:spcBef>
                <a:spcPct val="0"/>
              </a:spcBef>
              <a:spcAft>
                <a:spcPts val="1200"/>
              </a:spcAft>
              <a:buClr>
                <a:srgbClr val="C00000"/>
              </a:buClr>
              <a:buFont typeface="Arial" pitchFamily="34" charset="0"/>
              <a:buNone/>
            </a:pPr>
            <a:endParaRPr lang="es-MX" altLang="es-MX" sz="1400" dirty="0">
              <a:solidFill>
                <a:prstClr val="black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algn="just" defTabSz="457200" eaLnBrk="0" fontAlgn="base" hangingPunct="0">
              <a:spcBef>
                <a:spcPct val="0"/>
              </a:spcBef>
              <a:spcAft>
                <a:spcPts val="1200"/>
              </a:spcAft>
              <a:buClr>
                <a:srgbClr val="C00000"/>
              </a:buClr>
            </a:pPr>
            <a:r>
              <a:rPr lang="es-MX" alt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La evolución del VaR y Valor de Mercado se muestra a continuación.</a:t>
            </a:r>
          </a:p>
          <a:p>
            <a:pPr marL="0" indent="0" algn="just" defTabSz="457200" eaLnBrk="0" fontAlgn="base" hangingPunct="0">
              <a:spcBef>
                <a:spcPct val="0"/>
              </a:spcBef>
              <a:spcAft>
                <a:spcPts val="1200"/>
              </a:spcAft>
              <a:buClr>
                <a:srgbClr val="C00000"/>
              </a:buClr>
              <a:buFont typeface="Arial" pitchFamily="34" charset="0"/>
              <a:buNone/>
            </a:pPr>
            <a:endParaRPr lang="es-MX" altLang="es-MX" sz="1400" dirty="0">
              <a:solidFill>
                <a:prstClr val="black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222511" y="2862699"/>
            <a:ext cx="67633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 defTabSz="4572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s-MX" sz="700" i="1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Valor de Mercado teórico.</a:t>
            </a:r>
          </a:p>
          <a:p>
            <a:pPr marL="92075" indent="-92075" defTabSz="4572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s-MX" sz="700" i="1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Valor en Riesgo de mercado bajo un modelo de simulación histórica con una ventana de 250 días y 99% de confianza; el horizonte de inversión es de 1 día.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FE4AF930-DC77-46C7-AE7B-45D38033D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915" y="1707256"/>
            <a:ext cx="6780543" cy="1206000"/>
          </a:xfrm>
          <a:prstGeom prst="rect">
            <a:avLst/>
          </a:prstGeom>
        </p:spPr>
      </p:pic>
      <p:graphicFrame>
        <p:nvGraphicFramePr>
          <p:cNvPr id="11" name="1 Gráfico">
            <a:extLst>
              <a:ext uri="{FF2B5EF4-FFF2-40B4-BE49-F238E27FC236}">
                <a16:creationId xmlns="" xmlns:a16="http://schemas.microsoft.com/office/drawing/2014/main" id="{00000000-0008-0000-0900-000002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96851" y="3732620"/>
          <a:ext cx="8663996" cy="2623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1 Marcador de número de diapositiva"/>
          <p:cNvSpPr txBox="1">
            <a:spLocks/>
          </p:cNvSpPr>
          <p:nvPr/>
        </p:nvSpPr>
        <p:spPr>
          <a:xfrm>
            <a:off x="7885216" y="6356350"/>
            <a:ext cx="801584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/>
            <a:fld id="{3E7CEF1B-9584-467F-8EDC-562816786563}" type="slidenum">
              <a:rPr lang="es-ES" altLang="es-MX" smtClean="0">
                <a:latin typeface="Century Gothic" panose="020B0502020202020204" pitchFamily="34" charset="0"/>
              </a:rPr>
              <a:pPr algn="ctr"/>
              <a:t>4</a:t>
            </a:fld>
            <a:endParaRPr lang="es-ES" altLang="es-MX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3868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143508" y="198991"/>
            <a:ext cx="6951134" cy="615553"/>
          </a:xfrm>
          <a:noFill/>
          <a:ln>
            <a:noFill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400"/>
            <a:r>
              <a:rPr lang="es-MX" sz="2000" b="1" dirty="0">
                <a:latin typeface="Century Gothic" panose="020B0502020202020204" pitchFamily="34" charset="0"/>
              </a:rPr>
              <a:t>Riesgo de Mercado</a:t>
            </a:r>
            <a:br>
              <a:rPr lang="es-MX" sz="2000" b="1" dirty="0">
                <a:latin typeface="Century Gothic" panose="020B0502020202020204" pitchFamily="34" charset="0"/>
              </a:rPr>
            </a:br>
            <a:r>
              <a:rPr lang="es-MX" sz="1400" dirty="0">
                <a:latin typeface="Century Gothic" panose="020B0502020202020204" pitchFamily="34" charset="0"/>
              </a:rPr>
              <a:t>Septiembre 2017 – Coordinación General de Riesgos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29455" y="4798229"/>
            <a:ext cx="78923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 defTabSz="4572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s-MX" sz="1100" i="1" dirty="0">
                <a:solidFill>
                  <a:prstClr val="black"/>
                </a:solidFill>
                <a:latin typeface="Century Gothic" panose="020B0502020202020204" pitchFamily="34" charset="0"/>
              </a:rPr>
              <a:t>Valor de Mercado teórico.</a:t>
            </a:r>
          </a:p>
          <a:p>
            <a:pPr marL="228600" indent="-228600" algn="just" defTabSz="4572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s-MX" sz="1100" i="1" dirty="0">
                <a:solidFill>
                  <a:prstClr val="black"/>
                </a:solidFill>
                <a:latin typeface="Century Gothic" panose="020B0502020202020204" pitchFamily="34" charset="0"/>
              </a:rPr>
              <a:t>Valor en Riesgo (VaR)  de mercado bajo un modelo de simulación histórica con una ventana histórica de 250 días y 99% de confianza; el horizonte de inversión es de 1 día.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57C1E7F3-E284-484E-9A1D-F6BBDDE55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939" y="1576426"/>
            <a:ext cx="7466400" cy="3154008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F55C-D943-438D-9265-E988E44D19DA}" type="slidenum">
              <a:rPr lang="es-ES" altLang="es-MX" smtClean="0">
                <a:latin typeface="Century Gothic" panose="020B0502020202020204" pitchFamily="34" charset="0"/>
              </a:rPr>
              <a:pPr/>
              <a:t>5</a:t>
            </a:fld>
            <a:endParaRPr lang="es-ES" altLang="es-MX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8690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143508" y="198989"/>
            <a:ext cx="6951134" cy="61555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400"/>
            <a:r>
              <a:rPr lang="es-MX" sz="2000" b="1" dirty="0">
                <a:latin typeface="Century Gothic" panose="020B0502020202020204" pitchFamily="34" charset="0"/>
              </a:rPr>
              <a:t>Riesgo de Mercado</a:t>
            </a:r>
            <a:br>
              <a:rPr lang="es-MX" sz="2000" b="1" dirty="0">
                <a:latin typeface="Century Gothic" panose="020B0502020202020204" pitchFamily="34" charset="0"/>
              </a:rPr>
            </a:br>
            <a:r>
              <a:rPr lang="es-MX" sz="1400" dirty="0">
                <a:latin typeface="Century Gothic" panose="020B0502020202020204" pitchFamily="34" charset="0"/>
              </a:rPr>
              <a:t>Septiembre 2017 – Coordinación General de Riesgos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1" y="5382502"/>
            <a:ext cx="87985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 defTabSz="4572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Sensibilidades, se simulan movimientos en los factores de riesgo (curvas de valuación, precios, tipos de cambio), los resultados mostrados son pérdidas/ganancias simuladas ante dichos escenarios.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DACD6617-FA61-4F59-A0CC-8976C552F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874" y="1278712"/>
            <a:ext cx="6033600" cy="4082037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F55C-D943-438D-9265-E988E44D19DA}" type="slidenum">
              <a:rPr lang="es-ES" altLang="es-MX" smtClean="0">
                <a:latin typeface="Century Gothic" panose="020B0502020202020204" pitchFamily="34" charset="0"/>
              </a:rPr>
              <a:pPr/>
              <a:t>6</a:t>
            </a:fld>
            <a:endParaRPr lang="es-ES" altLang="es-MX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6126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143508" y="198989"/>
            <a:ext cx="6951134" cy="61555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400"/>
            <a:r>
              <a:rPr lang="es-MX" sz="2000" b="1" dirty="0">
                <a:latin typeface="Century Gothic" panose="020B0502020202020204" pitchFamily="34" charset="0"/>
              </a:rPr>
              <a:t>Riesgo de Mercado evolución por portafolio</a:t>
            </a:r>
            <a:br>
              <a:rPr lang="es-MX" sz="2000" b="1" dirty="0">
                <a:latin typeface="Century Gothic" panose="020B0502020202020204" pitchFamily="34" charset="0"/>
              </a:rPr>
            </a:br>
            <a:r>
              <a:rPr lang="es-MX" sz="1400" dirty="0">
                <a:latin typeface="Century Gothic" panose="020B0502020202020204" pitchFamily="34" charset="0"/>
              </a:rPr>
              <a:t>Septiembre 2017 – Coordinación General de Riesgos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203201" y="4253968"/>
            <a:ext cx="879856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Las gráficas corresponden a la evolución del valor de mercado y el VaR de cada portafolio, en el mes de septiembre destaca:</a:t>
            </a:r>
          </a:p>
          <a:p>
            <a:pPr marL="171450" indent="-171450" algn="just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 algn="just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Fanvit: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valor de mercado constante, promediando en el mes 126,016 </a:t>
            </a:r>
            <a:r>
              <a:rPr lang="es-MX" sz="14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y un consumo de VaR estable.</a:t>
            </a:r>
          </a:p>
          <a:p>
            <a:pPr marL="171450" indent="-171450" algn="just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 algn="just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Tesorería: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riesgo de mercado acotado y incremento en el valor de mercado debido a la recaudación bimestral.</a:t>
            </a:r>
          </a:p>
          <a:p>
            <a:pPr marL="171450" indent="-171450" algn="just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 algn="just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En ambos casos, el consumo de VaR se mantuvo dentro de las correspondientes alertas aprobadas.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AA5B3DE9-5607-4DC9-84F6-D8D21DCE8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42" y="1379599"/>
            <a:ext cx="4497969" cy="26532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33F15B7B-9D11-4A7E-9776-BAB89249AA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116" y="1382356"/>
            <a:ext cx="4524002" cy="2653200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880518" y="6469166"/>
            <a:ext cx="2133600" cy="365125"/>
          </a:xfrm>
        </p:spPr>
        <p:txBody>
          <a:bodyPr/>
          <a:lstStyle/>
          <a:p>
            <a:fld id="{F617F55C-D943-438D-9265-E988E44D19DA}" type="slidenum">
              <a:rPr lang="es-ES" altLang="es-MX" smtClean="0">
                <a:latin typeface="Century Gothic" panose="020B0502020202020204" pitchFamily="34" charset="0"/>
              </a:rPr>
              <a:pPr/>
              <a:t>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3717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143508" y="198989"/>
            <a:ext cx="6951134" cy="61555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400"/>
            <a:r>
              <a:rPr lang="es-MX" sz="2000" b="1" dirty="0">
                <a:latin typeface="Century Gothic" panose="020B0502020202020204" pitchFamily="34" charset="0"/>
              </a:rPr>
              <a:t>Riesgo de Mercado evolución global</a:t>
            </a:r>
            <a:br>
              <a:rPr lang="es-MX" sz="2000" b="1" dirty="0">
                <a:latin typeface="Century Gothic" panose="020B0502020202020204" pitchFamily="34" charset="0"/>
              </a:rPr>
            </a:br>
            <a:r>
              <a:rPr lang="es-MX" sz="1400" dirty="0">
                <a:latin typeface="Century Gothic" panose="020B0502020202020204" pitchFamily="34" charset="0"/>
              </a:rPr>
              <a:t>Septiembre 2017 – Coordinación General de Riesgos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203201" y="4696824"/>
            <a:ext cx="87985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En lo que respecta al portafolio Infonavit (Fanvit + Tesorería), durante el mes de septiembre se observa un incremento en el valor de mercado principalmente por la recaudación bimestral; el decremento mostrado en el VaR  obedece al incremento de liquidez en la Tesorería.</a:t>
            </a:r>
          </a:p>
          <a:p>
            <a:pPr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El consumo de </a:t>
            </a:r>
            <a:r>
              <a:rPr lang="es-MX" sz="14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VaR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del portafolio global durante el mes se mantuvo dentro del límite global aprobado que es de 0.70%.</a:t>
            </a:r>
            <a:endParaRPr lang="en-US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8C16EAFA-9220-4F83-AE24-FA39F3EF7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251" y="1200183"/>
            <a:ext cx="5747802" cy="3391200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F55C-D943-438D-9265-E988E44D19DA}" type="slidenum">
              <a:rPr lang="es-ES" altLang="es-MX" smtClean="0">
                <a:latin typeface="Century Gothic" panose="020B0502020202020204" pitchFamily="34" charset="0"/>
              </a:rPr>
              <a:pPr/>
              <a:t>8</a:t>
            </a:fld>
            <a:endParaRPr lang="es-ES" altLang="es-MX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557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170118" y="191152"/>
            <a:ext cx="7631969" cy="61555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400"/>
            <a:r>
              <a:rPr lang="es-MX" sz="2000" b="1" dirty="0">
                <a:latin typeface="Century Gothic" panose="020B0502020202020204" pitchFamily="34" charset="0"/>
              </a:rPr>
              <a:t>Riesgo de contraparte Infonavit composición del portafolio</a:t>
            </a:r>
            <a:br>
              <a:rPr lang="es-MX" sz="2000" b="1" dirty="0">
                <a:latin typeface="Century Gothic" panose="020B0502020202020204" pitchFamily="34" charset="0"/>
              </a:rPr>
            </a:br>
            <a:r>
              <a:rPr lang="es-MX" sz="1400" dirty="0">
                <a:latin typeface="Century Gothic" panose="020B0502020202020204" pitchFamily="34" charset="0"/>
              </a:rPr>
              <a:t>Septiembre 2017 – Coordinación General de Riesgos</a:t>
            </a:r>
          </a:p>
        </p:txBody>
      </p:sp>
      <p:sp>
        <p:nvSpPr>
          <p:cNvPr id="7" name="8 CuadroTexto">
            <a:extLst>
              <a:ext uri="{FF2B5EF4-FFF2-40B4-BE49-F238E27FC236}">
                <a16:creationId xmlns="" xmlns:a16="http://schemas.microsoft.com/office/drawing/2014/main" id="{ABA5075D-532C-43D7-B66D-7145B71198CA}"/>
              </a:ext>
            </a:extLst>
          </p:cNvPr>
          <p:cNvSpPr txBox="1"/>
          <p:nvPr/>
        </p:nvSpPr>
        <p:spPr>
          <a:xfrm>
            <a:off x="0" y="6330419"/>
            <a:ext cx="734698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Cifras en millones de pesos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Cifras de Valor de Mercado de VALMER 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sz="9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E31DC27C-A0C5-4B2B-B15D-B0F92AB2D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408" y="1398101"/>
            <a:ext cx="5694577" cy="4897789"/>
          </a:xfrm>
          <a:prstGeom prst="rect">
            <a:avLst/>
          </a:prstGeom>
        </p:spPr>
      </p:pic>
      <p:sp>
        <p:nvSpPr>
          <p:cNvPr id="8" name="7 Rectángulo">
            <a:extLst>
              <a:ext uri="{FF2B5EF4-FFF2-40B4-BE49-F238E27FC236}">
                <a16:creationId xmlns="" xmlns:a16="http://schemas.microsoft.com/office/drawing/2014/main" id="{7BA2BE86-A12B-459E-8E9F-C4AAF79B6059}"/>
              </a:ext>
            </a:extLst>
          </p:cNvPr>
          <p:cNvSpPr/>
          <p:nvPr/>
        </p:nvSpPr>
        <p:spPr>
          <a:xfrm>
            <a:off x="172269" y="1009785"/>
            <a:ext cx="84726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ea typeface="MS PGothic" pitchFamily="34" charset="-128"/>
                <a:cs typeface="Arial" pitchFamily="34" charset="0"/>
              </a:rPr>
              <a:t>El detalle de las inversiones realizadas al cierre de septiembre es el siguiente: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F55C-D943-438D-9265-E988E44D19DA}" type="slidenum">
              <a:rPr lang="es-ES" altLang="es-MX" smtClean="0">
                <a:latin typeface="Century Gothic" panose="020B0502020202020204" pitchFamily="34" charset="0"/>
              </a:rPr>
              <a:pPr/>
              <a:t>9</a:t>
            </a:fld>
            <a:endParaRPr lang="es-ES" altLang="es-MX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13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176891" y="209151"/>
            <a:ext cx="6951134" cy="615553"/>
          </a:xfrm>
          <a:noFill/>
          <a:ln>
            <a:noFill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400"/>
            <a:r>
              <a:rPr lang="es-MX" sz="2000" b="1" dirty="0">
                <a:latin typeface="Century Gothic" panose="020B0502020202020204" pitchFamily="34" charset="0"/>
              </a:rPr>
              <a:t>Resultado de gestión consolidado</a:t>
            </a:r>
            <a:br>
              <a:rPr lang="es-MX" sz="2000" b="1" dirty="0">
                <a:latin typeface="Century Gothic" panose="020B0502020202020204" pitchFamily="34" charset="0"/>
              </a:rPr>
            </a:br>
            <a:r>
              <a:rPr lang="es-MX" sz="1400" dirty="0">
                <a:latin typeface="Century Gothic" panose="020B0502020202020204" pitchFamily="34" charset="0"/>
              </a:rPr>
              <a:t>Septiembre 2017 – Coordinación General de Riesgos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14118" y="1281044"/>
            <a:ext cx="84726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ea typeface="MS PGothic" pitchFamily="34" charset="-128"/>
                <a:cs typeface="Arial" pitchFamily="34" charset="0"/>
              </a:rPr>
              <a:t>El resultado consolidado al cierre de septiembre de las inversiones calculado por la CGR fue de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S PGothic" pitchFamily="34" charset="-128"/>
                <a:cs typeface="Arial" pitchFamily="34" charset="0"/>
              </a:rPr>
              <a:t>9,691 </a:t>
            </a:r>
            <a:r>
              <a:rPr lang="es-MX" sz="1400" b="1" dirty="0" err="1">
                <a:solidFill>
                  <a:prstClr val="black"/>
                </a:solidFill>
                <a:latin typeface="Century Gothic" panose="020B0502020202020204" pitchFamily="34" charset="0"/>
                <a:ea typeface="MS PGothic" pitchFamily="34" charset="-128"/>
                <a:cs typeface="Arial" pitchFamily="34" charset="0"/>
              </a:rPr>
              <a:t>mdp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S PGothic" pitchFamily="34" charset="-128"/>
                <a:cs typeface="Arial" pitchFamily="34" charset="0"/>
              </a:rPr>
              <a:t>. 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015315" y="6043803"/>
            <a:ext cx="70250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900" b="1" dirty="0">
                <a:solidFill>
                  <a:prstClr val="black"/>
                </a:solidFill>
                <a:latin typeface="Century Gothic" panose="020B0502020202020204" pitchFamily="34" charset="0"/>
              </a:rPr>
              <a:t>* TWRR: Tasa de rendimiento ponderada por tiempo </a:t>
            </a:r>
            <a:r>
              <a:rPr lang="es-MX" sz="900" b="1" i="1" dirty="0">
                <a:solidFill>
                  <a:prstClr val="black"/>
                </a:solidFill>
                <a:latin typeface="Century Gothic" panose="020B0502020202020204" pitchFamily="34" charset="0"/>
              </a:rPr>
              <a:t>(Time </a:t>
            </a:r>
            <a:r>
              <a:rPr lang="es-MX" sz="900" b="1" i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weighted</a:t>
            </a:r>
            <a:r>
              <a:rPr lang="es-MX" sz="900" b="1" i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900" b="1" i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rate</a:t>
            </a:r>
            <a:r>
              <a:rPr lang="es-MX" sz="900" b="1" i="1" dirty="0">
                <a:solidFill>
                  <a:prstClr val="black"/>
                </a:solidFill>
                <a:latin typeface="Century Gothic" panose="020B0502020202020204" pitchFamily="34" charset="0"/>
              </a:rPr>
              <a:t> of </a:t>
            </a:r>
            <a:r>
              <a:rPr lang="es-MX" sz="900" b="1" i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return</a:t>
            </a:r>
            <a:r>
              <a:rPr lang="es-MX" sz="900" b="1" i="1" dirty="0">
                <a:solidFill>
                  <a:prstClr val="black"/>
                </a:solidFill>
                <a:latin typeface="Century Gothic" panose="020B0502020202020204" pitchFamily="34" charset="0"/>
              </a:rPr>
              <a:t>)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38" y="1961288"/>
            <a:ext cx="7192783" cy="4096800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F55C-D943-438D-9265-E988E44D19DA}" type="slidenum">
              <a:rPr lang="es-ES" altLang="es-MX" smtClean="0">
                <a:latin typeface="Century Gothic" panose="020B0502020202020204" pitchFamily="34" charset="0"/>
              </a:rPr>
              <a:pPr/>
              <a:t>10</a:t>
            </a:fld>
            <a:endParaRPr lang="es-ES" altLang="es-MX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7906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14118" y="1243093"/>
            <a:ext cx="847268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ea typeface="MS PGothic" pitchFamily="34" charset="-128"/>
                <a:cs typeface="Arial" pitchFamily="34" charset="0"/>
              </a:rPr>
              <a:t>De los 8,105 </a:t>
            </a:r>
            <a:r>
              <a:rPr lang="es-MX" sz="1400" dirty="0" err="1">
                <a:solidFill>
                  <a:prstClr val="black"/>
                </a:solidFill>
                <a:latin typeface="Century Gothic" panose="020B0502020202020204" pitchFamily="34" charset="0"/>
                <a:ea typeface="MS PGothic" pitchFamily="34" charset="-128"/>
                <a:cs typeface="Arial" pitchFamily="34" charset="0"/>
              </a:rPr>
              <a:t>mdp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ea typeface="MS PGothic" pitchFamily="34" charset="-128"/>
                <a:cs typeface="Arial" pitchFamily="34" charset="0"/>
              </a:rPr>
              <a:t> de resultado de gestión acumulados al 3er trimestre 2017 destacan:</a:t>
            </a:r>
          </a:p>
          <a:p>
            <a:pPr marL="285750" indent="-285750" algn="just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  <a:ea typeface="MS PGothic" pitchFamily="34" charset="-128"/>
              <a:cs typeface="Arial" pitchFamily="34" charset="0"/>
            </a:endParaRPr>
          </a:p>
          <a:p>
            <a:pPr marL="285750" indent="-285750" algn="just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ea typeface="MS PGothic" pitchFamily="34" charset="-128"/>
                <a:cs typeface="Arial" pitchFamily="34" charset="0"/>
              </a:rPr>
              <a:t>1,780 </a:t>
            </a:r>
            <a:r>
              <a:rPr lang="es-MX" sz="1400" dirty="0" err="1">
                <a:solidFill>
                  <a:prstClr val="black"/>
                </a:solidFill>
                <a:latin typeface="Century Gothic" panose="020B0502020202020204" pitchFamily="34" charset="0"/>
                <a:ea typeface="MS PGothic" pitchFamily="34" charset="-128"/>
                <a:cs typeface="Arial" pitchFamily="34" charset="0"/>
              </a:rPr>
              <a:t>mdp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ea typeface="MS PGothic" pitchFamily="34" charset="-128"/>
                <a:cs typeface="Arial" pitchFamily="34" charset="0"/>
              </a:rPr>
              <a:t> que son atribuibles a la intermediación, es decir, compra/venta de instrumentos, así como la ganancia en valuación ante la baja en las curvas de interés.</a:t>
            </a:r>
          </a:p>
          <a:p>
            <a:pPr marL="285750" indent="-285750" algn="just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ea typeface="MS PGothic" pitchFamily="34" charset="-128"/>
                <a:cs typeface="Arial" pitchFamily="34" charset="0"/>
              </a:rPr>
              <a:t>3,980 </a:t>
            </a:r>
            <a:r>
              <a:rPr lang="es-MX" sz="1400" dirty="0" err="1">
                <a:solidFill>
                  <a:prstClr val="black"/>
                </a:solidFill>
                <a:latin typeface="Century Gothic" panose="020B0502020202020204" pitchFamily="34" charset="0"/>
                <a:ea typeface="MS PGothic" pitchFamily="34" charset="-128"/>
                <a:cs typeface="Arial" pitchFamily="34" charset="0"/>
              </a:rPr>
              <a:t>mdp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ea typeface="MS PGothic" pitchFamily="34" charset="-128"/>
                <a:cs typeface="Arial" pitchFamily="34" charset="0"/>
              </a:rPr>
              <a:t> al cobro de cupones y 1,912 al cobro de amortizaciones.</a:t>
            </a: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176891" y="209151"/>
            <a:ext cx="6951134" cy="615553"/>
          </a:xfrm>
          <a:noFill/>
          <a:ln>
            <a:noFill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400"/>
            <a:r>
              <a:rPr lang="es-MX" sz="2000" b="1" dirty="0">
                <a:latin typeface="Century Gothic" panose="020B0502020202020204" pitchFamily="34" charset="0"/>
              </a:rPr>
              <a:t>Composición del resultado de gestión </a:t>
            </a:r>
            <a:r>
              <a:rPr lang="es-MX" sz="2000" b="1" dirty="0" err="1">
                <a:latin typeface="Century Gothic" panose="020B0502020202020204" pitchFamily="34" charset="0"/>
              </a:rPr>
              <a:t>Fanvit</a:t>
            </a:r>
            <a:r>
              <a:rPr lang="es-MX" sz="1800" b="1" dirty="0">
                <a:latin typeface="Century Gothic" panose="020B0502020202020204" pitchFamily="34" charset="0"/>
              </a:rPr>
              <a:t/>
            </a:r>
            <a:br>
              <a:rPr lang="es-MX" sz="1800" b="1" dirty="0">
                <a:latin typeface="Century Gothic" panose="020B0502020202020204" pitchFamily="34" charset="0"/>
              </a:rPr>
            </a:br>
            <a:r>
              <a:rPr lang="es-MX" sz="1400" dirty="0">
                <a:latin typeface="Century Gothic" panose="020B0502020202020204" pitchFamily="34" charset="0"/>
              </a:rPr>
              <a:t>3er trimestre 2017 – Coordinación General de Riesgos</a:t>
            </a:r>
          </a:p>
        </p:txBody>
      </p:sp>
      <p:sp>
        <p:nvSpPr>
          <p:cNvPr id="9" name="5 CuadroTexto">
            <a:extLst>
              <a:ext uri="{FF2B5EF4-FFF2-40B4-BE49-F238E27FC236}">
                <a16:creationId xmlns="" xmlns:a16="http://schemas.microsoft.com/office/drawing/2014/main" id="{4B3DE370-96E1-49C2-8BFA-91989E009FF3}"/>
              </a:ext>
            </a:extLst>
          </p:cNvPr>
          <p:cNvSpPr txBox="1"/>
          <p:nvPr/>
        </p:nvSpPr>
        <p:spPr>
          <a:xfrm>
            <a:off x="0" y="5682482"/>
            <a:ext cx="1502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900" b="1" i="1" dirty="0">
                <a:solidFill>
                  <a:prstClr val="black"/>
                </a:solidFill>
                <a:latin typeface="Century Gothic" panose="020B0502020202020204" pitchFamily="34" charset="0"/>
              </a:rPr>
              <a:t>Cifras en millones de pesos</a:t>
            </a:r>
            <a:endParaRPr lang="es-MX" sz="2000" b="1" i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14" name="1 Gráfico" title="fff">
            <a:extLst>
              <a:ext uri="{FF2B5EF4-FFF2-40B4-BE49-F238E27FC236}">
                <a16:creationId xmlns="" xmlns:a16="http://schemas.microsoft.com/office/drawing/2014/main" id="{676A6E91-00BB-4A7A-850C-C8F70EA636A7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76891" y="2412644"/>
          <a:ext cx="8509909" cy="326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F55C-D943-438D-9265-E988E44D19DA}" type="slidenum">
              <a:rPr lang="es-ES" altLang="es-MX" smtClean="0">
                <a:latin typeface="Century Gothic" panose="020B0502020202020204" pitchFamily="34" charset="0"/>
              </a:rPr>
              <a:pPr/>
              <a:t>11</a:t>
            </a:fld>
            <a:endParaRPr lang="es-ES" altLang="es-MX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4821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14118" y="1018344"/>
            <a:ext cx="875716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1.- </a:t>
            </a:r>
            <a:r>
              <a:rPr lang="es-MX" sz="1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Fanvit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Resultado en el mes de septiembre de +1,111 </a:t>
            </a:r>
            <a:r>
              <a:rPr lang="es-MX" sz="14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, en el tercer trimestre resultado de +2,678 </a:t>
            </a:r>
            <a:r>
              <a:rPr lang="es-MX" sz="14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;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resultado acumulado en el año de +8,105 </a:t>
            </a:r>
            <a:r>
              <a:rPr lang="es-MX" sz="1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que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representa una </a:t>
            </a:r>
            <a:r>
              <a:rPr lang="es-MX" sz="1400" b="1" i="1" dirty="0">
                <a:solidFill>
                  <a:prstClr val="black"/>
                </a:solidFill>
                <a:latin typeface="Century Gothic" panose="020B0502020202020204" pitchFamily="34" charset="0"/>
              </a:rPr>
              <a:t>TWRR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de 10.07% en 2017.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 El resumen en el trimestre es el siguiente:</a:t>
            </a:r>
            <a:r>
              <a:rPr lang="es-MX" sz="1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  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355600" indent="-174625" algn="just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Bonos gubernamentales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, resultado de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+1,471 </a:t>
            </a:r>
            <a:r>
              <a:rPr lang="es-MX" sz="1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resultado por el cobro de cupones de bonos revisables principalmente (+764 </a:t>
            </a:r>
            <a:r>
              <a:rPr lang="es-MX" sz="1400" i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1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), plusvalía por valuación e intermediación (+707 </a:t>
            </a:r>
            <a:r>
              <a:rPr lang="es-MX" sz="1400" i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1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).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355600" indent="-171450" algn="just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Bonos corporativos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, resultado de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+286 </a:t>
            </a:r>
            <a:r>
              <a:rPr lang="es-MX" sz="1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resultado por el cobro de cupones(+236mdp)  y amortizaciones de principal.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355600" indent="-171450" algn="just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Renta variable,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plusvalía de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+300 </a:t>
            </a:r>
            <a:r>
              <a:rPr lang="es-MX" sz="1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entre valuación y dividendos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 </a:t>
            </a:r>
          </a:p>
          <a:p>
            <a:pPr marL="355600" indent="-171450" algn="just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Bonos de empresas productivas del estado (PEMEX y CFE)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, resultado de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+216 </a:t>
            </a:r>
            <a:r>
              <a:rPr lang="es-MX" sz="1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 </a:t>
            </a:r>
            <a:r>
              <a:rPr lang="es-MX" sz="1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resultado por amortizaciones y cobro de cupones.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 </a:t>
            </a:r>
          </a:p>
          <a:p>
            <a:pPr marL="355600" indent="-171450" algn="just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Notas Estructuradas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, resultado de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+65 </a:t>
            </a:r>
            <a:r>
              <a:rPr lang="es-MX" sz="1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355600" indent="-180975" algn="just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Fibras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, resultado de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+119 </a:t>
            </a:r>
            <a:r>
              <a:rPr lang="es-MX" sz="1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plusvalía por valuación y cobro de dividendos por (+44 </a:t>
            </a:r>
            <a:r>
              <a:rPr lang="es-MX" sz="1400" i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1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).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355600" indent="-171450" algn="just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MX" sz="1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PRLV’s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, resultado de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+48 </a:t>
            </a:r>
            <a:r>
              <a:rPr lang="es-MX" sz="1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355600" indent="-171450" algn="just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Reportos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, resultado de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+168 </a:t>
            </a:r>
            <a:r>
              <a:rPr lang="es-MX" sz="1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355600" indent="-171450" algn="just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MX" sz="1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CKD’s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, resultado de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+7 </a:t>
            </a:r>
            <a:r>
              <a:rPr lang="es-MX" sz="1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plusvalía por incremento de valor de mercado.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2.- Tesorería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Resultado en el mes de septiembre de +132 </a:t>
            </a:r>
            <a:r>
              <a:rPr lang="es-MX" sz="1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,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con lo anterior, el resultado acumulado al tercer trimestre es de +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1,585 </a:t>
            </a:r>
            <a:r>
              <a:rPr lang="es-MX" sz="1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que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representa una </a:t>
            </a:r>
            <a:r>
              <a:rPr lang="es-MX" sz="1400" b="1" i="1" dirty="0">
                <a:solidFill>
                  <a:prstClr val="black"/>
                </a:solidFill>
                <a:latin typeface="Century Gothic" panose="020B0502020202020204" pitchFamily="34" charset="0"/>
              </a:rPr>
              <a:t>TWRR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de 6.78% en 2017.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Resultado producto del cobro y devengo de primas asociadas a inversiones en reportos.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El resultado de las inversiones contribuyen al resultado anual del Instituto en 9,691 </a:t>
            </a:r>
            <a:r>
              <a:rPr lang="es-MX" sz="1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(TWRR de 9.1%)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176891" y="209151"/>
            <a:ext cx="6951134" cy="615553"/>
          </a:xfrm>
          <a:noFill/>
          <a:ln>
            <a:noFill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400"/>
            <a:r>
              <a:rPr lang="es-MX" sz="2000" b="1" dirty="0">
                <a:latin typeface="Century Gothic" panose="020B0502020202020204" pitchFamily="34" charset="0"/>
              </a:rPr>
              <a:t>Resultado de gestión consolidado (detalle)</a:t>
            </a:r>
            <a:r>
              <a:rPr lang="es-MX" sz="1800" b="1" dirty="0">
                <a:latin typeface="Century Gothic" panose="020B0502020202020204" pitchFamily="34" charset="0"/>
              </a:rPr>
              <a:t/>
            </a:r>
            <a:br>
              <a:rPr lang="es-MX" sz="1800" b="1" dirty="0">
                <a:latin typeface="Century Gothic" panose="020B0502020202020204" pitchFamily="34" charset="0"/>
              </a:rPr>
            </a:br>
            <a:r>
              <a:rPr lang="es-MX" sz="1400" dirty="0">
                <a:latin typeface="Century Gothic" panose="020B0502020202020204" pitchFamily="34" charset="0"/>
              </a:rPr>
              <a:t>Septiembre 2017 – Coordinación General de Riesgos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F55C-D943-438D-9265-E988E44D19DA}" type="slidenum">
              <a:rPr lang="es-ES" altLang="es-MX" smtClean="0">
                <a:latin typeface="Century Gothic" panose="020B0502020202020204" pitchFamily="34" charset="0"/>
              </a:rPr>
              <a:pPr/>
              <a:t>12</a:t>
            </a:fld>
            <a:endParaRPr lang="es-ES" altLang="es-MX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8392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14118" y="1243093"/>
            <a:ext cx="84726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ea typeface="MS PGothic" pitchFamily="34" charset="-128"/>
                <a:cs typeface="Arial" pitchFamily="34" charset="0"/>
              </a:rPr>
              <a:t>El resultado acumulado del portafolio en septiembre del 2017 fue de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S PGothic" pitchFamily="34" charset="-128"/>
                <a:cs typeface="Arial" pitchFamily="34" charset="0"/>
              </a:rPr>
              <a:t>8,105 mdp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ea typeface="MS PGothic" pitchFamily="34" charset="-128"/>
                <a:cs typeface="Arial" pitchFamily="34" charset="0"/>
              </a:rPr>
              <a:t>que representa una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S PGothic" pitchFamily="34" charset="-128"/>
                <a:cs typeface="Arial" pitchFamily="34" charset="0"/>
              </a:rPr>
              <a:t>tasa de rendimiento anualizada de 10.07%. </a:t>
            </a: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176891" y="209151"/>
            <a:ext cx="6951134" cy="615553"/>
          </a:xfrm>
          <a:noFill/>
          <a:ln>
            <a:noFill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400"/>
            <a:r>
              <a:rPr lang="es-MX" sz="2000" b="1" dirty="0">
                <a:latin typeface="Century Gothic" panose="020B0502020202020204" pitchFamily="34" charset="0"/>
              </a:rPr>
              <a:t>Resultado de gestión Fanvit acumulado</a:t>
            </a:r>
            <a:br>
              <a:rPr lang="es-MX" sz="2000" b="1" dirty="0">
                <a:latin typeface="Century Gothic" panose="020B0502020202020204" pitchFamily="34" charset="0"/>
              </a:rPr>
            </a:br>
            <a:r>
              <a:rPr lang="es-MX" sz="1400" dirty="0">
                <a:latin typeface="Century Gothic" panose="020B0502020202020204" pitchFamily="34" charset="0"/>
              </a:rPr>
              <a:t>Septiembre 2017 – Coordinación General de Riesgos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850" y="1908355"/>
            <a:ext cx="6840000" cy="3746551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F55C-D943-438D-9265-E988E44D19DA}" type="slidenum">
              <a:rPr lang="es-ES" altLang="es-MX" smtClean="0">
                <a:latin typeface="Century Gothic" panose="020B0502020202020204" pitchFamily="34" charset="0"/>
              </a:rPr>
              <a:pPr/>
              <a:t>13</a:t>
            </a:fld>
            <a:endParaRPr lang="es-ES" altLang="es-MX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618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2433638" y="3090913"/>
            <a:ext cx="5726112" cy="7112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Informe y estrategia del FANVIT</a:t>
            </a:r>
            <a:br>
              <a:rPr lang="es-MX" sz="2000" b="1" dirty="0">
                <a:latin typeface="Century Gothic" panose="020B0502020202020204" pitchFamily="34" charset="0"/>
              </a:rPr>
            </a:br>
            <a:r>
              <a:rPr lang="es-MX" sz="2000" b="1" dirty="0">
                <a:latin typeface="Century Gothic" panose="020B0502020202020204" pitchFamily="34" charset="0"/>
              </a:rPr>
              <a:t/>
            </a:r>
            <a:br>
              <a:rPr lang="es-MX" sz="2000" b="1" dirty="0">
                <a:latin typeface="Century Gothic" panose="020B0502020202020204" pitchFamily="34" charset="0"/>
              </a:rPr>
            </a:br>
            <a:r>
              <a:rPr lang="es-MX" sz="2000" b="1" dirty="0">
                <a:latin typeface="Century Gothic" panose="020B0502020202020204" pitchFamily="34" charset="0"/>
              </a:rPr>
              <a:t>Composición del FANVIT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638" y="3926097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Octubre 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70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Marcador de contenido"/>
          <p:cNvSpPr txBox="1">
            <a:spLocks/>
          </p:cNvSpPr>
          <p:nvPr/>
        </p:nvSpPr>
        <p:spPr>
          <a:xfrm>
            <a:off x="-1" y="6594511"/>
            <a:ext cx="8098971" cy="253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Elaborado por la Gerencia Sr. de Coordinación de Inversiones del Infonavit con datos al 29 de septiembre de 2017.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4554795" y="6329947"/>
            <a:ext cx="32218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800" b="1" dirty="0">
                <a:solidFill>
                  <a:prstClr val="black"/>
                </a:solidFill>
              </a:rPr>
              <a:t>* En monedas se está contabilizando “Renta Variable en Divisas” más la chequera en dólares. La suma de los porcentajes será superior al 100%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77504"/>
            <a:ext cx="6419056" cy="631825"/>
          </a:xfrm>
        </p:spPr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Cartera FANVIT al 29 de septiembre de 2017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94" y="683739"/>
            <a:ext cx="7543530" cy="5650315"/>
          </a:xfrm>
          <a:prstGeom prst="rect">
            <a:avLst/>
          </a:prstGeom>
        </p:spPr>
      </p:pic>
      <p:sp>
        <p:nvSpPr>
          <p:cNvPr id="7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00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229"/>
            <a:ext cx="6419056" cy="631825"/>
          </a:xfrm>
        </p:spPr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Cartera FANVIT al 29 de septiembre de 2017</a:t>
            </a:r>
          </a:p>
        </p:txBody>
      </p:sp>
      <p:sp>
        <p:nvSpPr>
          <p:cNvPr id="6" name="1 Título"/>
          <p:cNvSpPr txBox="1">
            <a:spLocks/>
          </p:cNvSpPr>
          <p:nvPr/>
        </p:nvSpPr>
        <p:spPr bwMode="auto">
          <a:xfrm>
            <a:off x="457200" y="6520676"/>
            <a:ext cx="7407462" cy="31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0" hangingPunct="0"/>
            <a:r>
              <a:rPr lang="es-ES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</a:t>
            </a: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 Elaborado por la Gerencia Sr. de Coordinación de Inversiones del Infonavit </a:t>
            </a:r>
            <a:r>
              <a:rPr lang="es-ES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con datos al 29 de septiembre de 2017.</a:t>
            </a:r>
            <a:endParaRPr lang="es-MX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40" y="688660"/>
            <a:ext cx="7614645" cy="5832016"/>
          </a:xfrm>
          <a:prstGeom prst="rect">
            <a:avLst/>
          </a:prstGeom>
        </p:spPr>
      </p:pic>
      <p:sp>
        <p:nvSpPr>
          <p:cNvPr id="7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8971" y="6493466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92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2433638" y="3090913"/>
            <a:ext cx="5726112" cy="7112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Informe y estrategia del FANVIT</a:t>
            </a:r>
            <a:br>
              <a:rPr lang="es-MX" sz="2000" b="1" dirty="0">
                <a:latin typeface="Century Gothic" panose="020B0502020202020204" pitchFamily="34" charset="0"/>
              </a:rPr>
            </a:br>
            <a:r>
              <a:rPr lang="es-MX" sz="2000" b="1" dirty="0">
                <a:latin typeface="Century Gothic" panose="020B0502020202020204" pitchFamily="34" charset="0"/>
              </a:rPr>
              <a:t/>
            </a:r>
            <a:br>
              <a:rPr lang="es-MX" sz="2000" b="1" dirty="0">
                <a:latin typeface="Century Gothic" panose="020B0502020202020204" pitchFamily="34" charset="0"/>
              </a:rPr>
            </a:br>
            <a:r>
              <a:rPr lang="es-MX" sz="2000" b="1" dirty="0">
                <a:latin typeface="Century Gothic" panose="020B0502020202020204" pitchFamily="34" charset="0"/>
              </a:rPr>
              <a:t>Estrategia Renta Fija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638" y="3926097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Octubre 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03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contenido 2"/>
          <p:cNvSpPr>
            <a:spLocks noGrp="1"/>
          </p:cNvSpPr>
          <p:nvPr>
            <p:ph idx="1"/>
          </p:nvPr>
        </p:nvSpPr>
        <p:spPr>
          <a:xfrm>
            <a:off x="600891" y="1232452"/>
            <a:ext cx="8229600" cy="5194227"/>
          </a:xfrm>
        </p:spPr>
        <p:txBody>
          <a:bodyPr>
            <a:normAutofit/>
          </a:bodyPr>
          <a:lstStyle/>
          <a:p>
            <a:pPr algn="just">
              <a:buClr>
                <a:srgbClr val="C00000"/>
              </a:buClr>
            </a:pPr>
            <a:r>
              <a:rPr lang="es-MX" sz="1400" dirty="0">
                <a:latin typeface="Century Gothic" panose="020B0502020202020204" pitchFamily="34" charset="0"/>
              </a:rPr>
              <a:t>Reducción de exposición en papeles corporativos y participación en emisiones primarias de la banca de desarrollo.</a:t>
            </a:r>
          </a:p>
          <a:p>
            <a:pPr algn="just">
              <a:buClr>
                <a:srgbClr val="C00000"/>
              </a:buClr>
            </a:pPr>
            <a:endParaRPr lang="x-none" sz="14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endParaRPr lang="x-none" sz="14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endParaRPr lang="x-none" sz="14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endParaRPr lang="x-none" sz="14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endParaRPr lang="x-none" sz="14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endParaRPr lang="x-none" sz="14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endParaRPr lang="x-none" sz="14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endParaRPr lang="x-none" sz="1400" dirty="0">
              <a:latin typeface="Century Gothic" panose="020B0502020202020204" pitchFamily="34" charset="0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x-none" sz="14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x-none" sz="1400" dirty="0">
                <a:latin typeface="Century Gothic" panose="020B0502020202020204" pitchFamily="34" charset="0"/>
              </a:rPr>
              <a:t>Se continuó con la construcción de posiciones en Fibras diversificando el portafolio.</a:t>
            </a:r>
          </a:p>
          <a:p>
            <a:pPr algn="just">
              <a:buClr>
                <a:srgbClr val="C00000"/>
              </a:buClr>
            </a:pPr>
            <a:endParaRPr lang="x-none" sz="1400" dirty="0">
              <a:latin typeface="Century Gothic" panose="020B0502020202020204" pitchFamily="34" charset="0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41904" y="6429391"/>
            <a:ext cx="81475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x-none" sz="1050" dirty="0">
                <a:solidFill>
                  <a:prstClr val="black"/>
                </a:solidFill>
              </a:rPr>
              <a:t>*Cifras en millones de pesos.</a:t>
            </a:r>
            <a:endParaRPr lang="es-MX" sz="1050" dirty="0">
              <a:solidFill>
                <a:prstClr val="black"/>
              </a:solidFill>
            </a:endParaRPr>
          </a:p>
        </p:txBody>
      </p:sp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7121471" cy="631825"/>
          </a:xfrm>
        </p:spPr>
        <p:txBody>
          <a:bodyPr>
            <a:noAutofit/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Operaciones relevantes </a:t>
            </a:r>
            <a:br>
              <a:rPr lang="es-MX" sz="2000" b="1" dirty="0">
                <a:latin typeface="Century Gothic" panose="020B0502020202020204" pitchFamily="34" charset="0"/>
              </a:rPr>
            </a:br>
            <a:r>
              <a:rPr lang="es-MX" sz="2000" b="1" dirty="0">
                <a:latin typeface="Century Gothic" panose="020B0502020202020204" pitchFamily="34" charset="0"/>
              </a:rPr>
              <a:t>FANVIT del</a:t>
            </a:r>
            <a:r>
              <a:rPr lang="es-MX" sz="1400" b="1" dirty="0">
                <a:latin typeface="Century Gothic" panose="020B0502020202020204" pitchFamily="34" charset="0"/>
              </a:rPr>
              <a:t> 1 al 29 de septiembre de 2017</a:t>
            </a:r>
            <a:endParaRPr lang="es-MX" sz="1050" b="1" dirty="0">
              <a:latin typeface="Century Gothic" panose="020B0502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6927" y="2060848"/>
            <a:ext cx="3057525" cy="135373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6927" y="4625096"/>
            <a:ext cx="3057525" cy="591067"/>
          </a:xfrm>
          <a:prstGeom prst="rect">
            <a:avLst/>
          </a:prstGeom>
        </p:spPr>
      </p:pic>
      <p:sp>
        <p:nvSpPr>
          <p:cNvPr id="8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13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457200" y="1331905"/>
            <a:ext cx="8229600" cy="5389570"/>
          </a:xfrm>
        </p:spPr>
        <p:txBody>
          <a:bodyPr>
            <a:normAutofit/>
          </a:bodyPr>
          <a:lstStyle/>
          <a:p>
            <a:pPr algn="just">
              <a:buClr>
                <a:srgbClr val="C00000"/>
              </a:buClr>
            </a:pPr>
            <a:r>
              <a:rPr lang="x-none" sz="1400" dirty="0">
                <a:latin typeface="Century Gothic" panose="020B0502020202020204" pitchFamily="34" charset="0"/>
              </a:rPr>
              <a:t>Se tomaron utilidades en los nodos largos de la curva de bonos M, reinvirtiendo en la zona media de la curva de </a:t>
            </a:r>
            <a:r>
              <a:rPr lang="x-none" sz="1400" dirty="0" err="1">
                <a:latin typeface="Century Gothic" panose="020B0502020202020204" pitchFamily="34" charset="0"/>
              </a:rPr>
              <a:t>Udibonos</a:t>
            </a:r>
            <a:r>
              <a:rPr lang="x-none" sz="1400" dirty="0">
                <a:latin typeface="Century Gothic" panose="020B0502020202020204" pitchFamily="34" charset="0"/>
              </a:rPr>
              <a:t> manteniendo la postura defensiva del portafolio.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x-none" sz="1600" dirty="0">
              <a:latin typeface="Century Gothic" panose="020B0502020202020204" pitchFamily="34" charset="0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x-none" sz="1600" dirty="0">
              <a:latin typeface="Century Gothic" panose="020B0502020202020204" pitchFamily="34" charset="0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x-none" sz="1600" dirty="0">
              <a:latin typeface="Century Gothic" panose="020B0502020202020204" pitchFamily="34" charset="0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x-none" sz="1600" dirty="0">
              <a:latin typeface="Century Gothic" panose="020B0502020202020204" pitchFamily="34" charset="0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x-none" sz="1600" dirty="0">
              <a:latin typeface="Century Gothic" panose="020B0502020202020204" pitchFamily="34" charset="0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x-none" sz="16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x-none" sz="1400" dirty="0">
                <a:latin typeface="Century Gothic" panose="020B0502020202020204" pitchFamily="34" charset="0"/>
              </a:rPr>
              <a:t>Participación en emisión de CKD IGS.</a:t>
            </a:r>
          </a:p>
          <a:p>
            <a:pPr algn="just">
              <a:buClr>
                <a:srgbClr val="C00000"/>
              </a:buClr>
            </a:pPr>
            <a:endParaRPr lang="x-none" sz="14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endParaRPr lang="x-none" sz="14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endParaRPr lang="x-none" sz="14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endParaRPr lang="x-none" sz="14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x-none" sz="1400" dirty="0">
                <a:latin typeface="Century Gothic" panose="020B0502020202020204" pitchFamily="34" charset="0"/>
              </a:rPr>
              <a:t>Se generó un estimado de los gastos en dólares durante el resto del año del portafolio y se realizó la compra de la divisa a un tipo de cambio del 17.86 pesos por dólar, con el propósito de cubrir dichos ga</a:t>
            </a:r>
            <a:r>
              <a:rPr lang="es-MX" sz="1400" dirty="0">
                <a:latin typeface="Century Gothic" panose="020B0502020202020204" pitchFamily="34" charset="0"/>
              </a:rPr>
              <a:t>s</a:t>
            </a:r>
            <a:r>
              <a:rPr lang="x-none" sz="1400" dirty="0">
                <a:latin typeface="Century Gothic" panose="020B0502020202020204" pitchFamily="34" charset="0"/>
              </a:rPr>
              <a:t>tos dada la situación geopolítica actual.</a:t>
            </a:r>
            <a:endParaRPr lang="es-MX" sz="14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83568" y="6452876"/>
            <a:ext cx="81475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x-none" sz="1050" dirty="0">
                <a:solidFill>
                  <a:prstClr val="black"/>
                </a:solidFill>
              </a:rPr>
              <a:t>*Montos en millones de pesos.</a:t>
            </a:r>
            <a:endParaRPr lang="es-MX" sz="1050" dirty="0">
              <a:solidFill>
                <a:prstClr val="black"/>
              </a:solidFill>
            </a:endParaRPr>
          </a:p>
        </p:txBody>
      </p:sp>
      <p:sp>
        <p:nvSpPr>
          <p:cNvPr id="14" name="Título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7121471" cy="631825"/>
          </a:xfrm>
        </p:spPr>
        <p:txBody>
          <a:bodyPr>
            <a:noAutofit/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Operaciones relevantes </a:t>
            </a:r>
            <a:br>
              <a:rPr lang="es-MX" sz="2000" b="1" dirty="0">
                <a:latin typeface="Century Gothic" panose="020B0502020202020204" pitchFamily="34" charset="0"/>
              </a:rPr>
            </a:br>
            <a:r>
              <a:rPr lang="es-MX" sz="2000" b="1" dirty="0">
                <a:latin typeface="Century Gothic" panose="020B0502020202020204" pitchFamily="34" charset="0"/>
              </a:rPr>
              <a:t>FANVIT del </a:t>
            </a:r>
            <a:r>
              <a:rPr lang="es-MX" sz="1400" b="1" dirty="0">
                <a:latin typeface="Century Gothic" panose="020B0502020202020204" pitchFamily="34" charset="0"/>
              </a:rPr>
              <a:t>1 al 29 de septiembre de 2017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0807" y="2122250"/>
            <a:ext cx="3057525" cy="116306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3237" y="3934182"/>
            <a:ext cx="3057525" cy="59106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0807" y="5649088"/>
            <a:ext cx="3057525" cy="591067"/>
          </a:xfrm>
          <a:prstGeom prst="rect">
            <a:avLst/>
          </a:prstGeom>
        </p:spPr>
      </p:pic>
      <p:sp>
        <p:nvSpPr>
          <p:cNvPr id="11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19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82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9" y="288000"/>
            <a:ext cx="6496498" cy="631524"/>
          </a:xfrm>
        </p:spPr>
        <p:txBody>
          <a:bodyPr>
            <a:norm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Expectativas por clases de activo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254317" y="1178251"/>
            <a:ext cx="923450" cy="353077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Tasa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Nominal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62552" y="1591348"/>
            <a:ext cx="1846907" cy="8712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Gubernamental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60.0%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2254316" y="1591348"/>
            <a:ext cx="3038937" cy="8712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Enfoque en operaciones de valor relativo</a:t>
            </a:r>
          </a:p>
        </p:txBody>
      </p:sp>
      <p:sp>
        <p:nvSpPr>
          <p:cNvPr id="37" name="Rectángulo 36"/>
          <p:cNvSpPr/>
          <p:nvPr/>
        </p:nvSpPr>
        <p:spPr>
          <a:xfrm>
            <a:off x="3312061" y="1178251"/>
            <a:ext cx="923450" cy="353077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Tasa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Real</a:t>
            </a:r>
          </a:p>
        </p:txBody>
      </p:sp>
      <p:sp>
        <p:nvSpPr>
          <p:cNvPr id="40" name="Rectángulo 39"/>
          <p:cNvSpPr/>
          <p:nvPr/>
        </p:nvSpPr>
        <p:spPr>
          <a:xfrm>
            <a:off x="4369803" y="1178251"/>
            <a:ext cx="923450" cy="353077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Tasa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Variable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5617663" y="1591348"/>
            <a:ext cx="3209462" cy="8712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Expectativas de mayor crecimiento e inflación en EUA y países avanzados han impulsado las tasas hacia arriba, lo que podría crear oportunidades de compra.</a:t>
            </a:r>
          </a:p>
        </p:txBody>
      </p:sp>
      <p:sp>
        <p:nvSpPr>
          <p:cNvPr id="30" name="Rectángulo 29"/>
          <p:cNvSpPr/>
          <p:nvPr/>
        </p:nvSpPr>
        <p:spPr>
          <a:xfrm>
            <a:off x="262552" y="2531630"/>
            <a:ext cx="1846907" cy="8712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Corporativos*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17.9%</a:t>
            </a:r>
          </a:p>
        </p:txBody>
      </p:sp>
      <p:sp>
        <p:nvSpPr>
          <p:cNvPr id="31" name="Rectángulo 30"/>
          <p:cNvSpPr/>
          <p:nvPr/>
        </p:nvSpPr>
        <p:spPr>
          <a:xfrm>
            <a:off x="2227159" y="2531630"/>
            <a:ext cx="3038936" cy="8712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Compras selectivas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5617663" y="2531630"/>
            <a:ext cx="3209462" cy="8712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Las sobretasas de este tipo de instrumentos han bajado, pero ante la perspectiva en tasas se han estancado. 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262552" y="3616328"/>
            <a:ext cx="1846907" cy="8712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Renta Variable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7.3%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2254316" y="3616328"/>
            <a:ext cx="923451" cy="8712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Neutral</a:t>
            </a:r>
          </a:p>
        </p:txBody>
      </p:sp>
      <p:sp>
        <p:nvSpPr>
          <p:cNvPr id="45" name="Rectángulo 44"/>
          <p:cNvSpPr/>
          <p:nvPr/>
        </p:nvSpPr>
        <p:spPr>
          <a:xfrm>
            <a:off x="5617663" y="3616328"/>
            <a:ext cx="3209462" cy="8712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Renta variable nacional e internacional han mostrado un fuerte crecimiento con preocupaciones sobre las valuaciones en términos de múltiplos (principalmente de EUA).</a:t>
            </a:r>
          </a:p>
        </p:txBody>
      </p:sp>
      <p:sp>
        <p:nvSpPr>
          <p:cNvPr id="46" name="Rectángulo 45"/>
          <p:cNvSpPr/>
          <p:nvPr/>
        </p:nvSpPr>
        <p:spPr>
          <a:xfrm>
            <a:off x="262552" y="5507217"/>
            <a:ext cx="1846907" cy="8712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 err="1">
                <a:solidFill>
                  <a:prstClr val="white"/>
                </a:solidFill>
                <a:latin typeface="Century Gothic" panose="020B0502020202020204" pitchFamily="34" charset="0"/>
              </a:rPr>
              <a:t>CKDs</a:t>
            </a:r>
            <a:endParaRPr lang="es-MX" sz="16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0.3% (1.5%)</a:t>
            </a:r>
          </a:p>
        </p:txBody>
      </p:sp>
      <p:sp>
        <p:nvSpPr>
          <p:cNvPr id="47" name="Rectángulo 46"/>
          <p:cNvSpPr/>
          <p:nvPr/>
        </p:nvSpPr>
        <p:spPr>
          <a:xfrm>
            <a:off x="2254316" y="5507217"/>
            <a:ext cx="923451" cy="8712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Neutral</a:t>
            </a:r>
          </a:p>
        </p:txBody>
      </p:sp>
      <p:sp>
        <p:nvSpPr>
          <p:cNvPr id="50" name="Rectángulo 49"/>
          <p:cNvSpPr/>
          <p:nvPr/>
        </p:nvSpPr>
        <p:spPr>
          <a:xfrm>
            <a:off x="5617663" y="5507217"/>
            <a:ext cx="3209462" cy="8712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En etapa de bajo crecimiento, se pueden hallar oportunidades sectoriales en activos no convencionales.</a:t>
            </a:r>
          </a:p>
        </p:txBody>
      </p:sp>
      <p:sp>
        <p:nvSpPr>
          <p:cNvPr id="51" name="Rectángulo 50"/>
          <p:cNvSpPr/>
          <p:nvPr/>
        </p:nvSpPr>
        <p:spPr>
          <a:xfrm>
            <a:off x="262551" y="4555328"/>
            <a:ext cx="1846907" cy="8712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Fibras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2.4%</a:t>
            </a:r>
          </a:p>
        </p:txBody>
      </p:sp>
      <p:sp>
        <p:nvSpPr>
          <p:cNvPr id="52" name="Rectángulo 51"/>
          <p:cNvSpPr/>
          <p:nvPr/>
        </p:nvSpPr>
        <p:spPr>
          <a:xfrm>
            <a:off x="2254315" y="4555328"/>
            <a:ext cx="923451" cy="8712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dirty="0">
                <a:solidFill>
                  <a:srgbClr val="00B050"/>
                </a:solidFill>
                <a:latin typeface="Century Gothic" panose="020B0502020202020204" pitchFamily="34" charset="0"/>
              </a:rPr>
              <a:t>Atractivo</a:t>
            </a:r>
          </a:p>
        </p:txBody>
      </p:sp>
      <p:sp>
        <p:nvSpPr>
          <p:cNvPr id="55" name="Rectángulo 54"/>
          <p:cNvSpPr/>
          <p:nvPr/>
        </p:nvSpPr>
        <p:spPr>
          <a:xfrm>
            <a:off x="5617662" y="4555328"/>
            <a:ext cx="3209462" cy="8712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Sector con valuaciones atractivas, algunas pagan dividendos altos</a:t>
            </a:r>
          </a:p>
        </p:txBody>
      </p:sp>
      <p:sp>
        <p:nvSpPr>
          <p:cNvPr id="56" name="Rectángulo 55"/>
          <p:cNvSpPr/>
          <p:nvPr/>
        </p:nvSpPr>
        <p:spPr>
          <a:xfrm>
            <a:off x="262555" y="1178251"/>
            <a:ext cx="1846904" cy="353077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Tipo de activo y % en portafolio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22791" y="6404206"/>
            <a:ext cx="316945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700" dirty="0">
                <a:solidFill>
                  <a:prstClr val="black"/>
                </a:solidFill>
                <a:latin typeface="Century Gothic" panose="020B0502020202020204" pitchFamily="34" charset="0"/>
              </a:rPr>
              <a:t>*Incluye papeles donde el emisor es un corporativo o un fideicomiso</a:t>
            </a:r>
          </a:p>
        </p:txBody>
      </p:sp>
      <p:sp>
        <p:nvSpPr>
          <p:cNvPr id="25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20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4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Estrategia FANVIT</a:t>
            </a: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410883" y="1600201"/>
            <a:ext cx="8229600" cy="4020670"/>
          </a:xfrm>
        </p:spPr>
        <p:txBody>
          <a:bodyPr/>
          <a:lstStyle/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Mantener un intervalo entre 7 y 8.5 años el plazo promedio ponderado del portafolio (actual 7.1).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Mantener hasta un  10% del Activo Neto en Renta Variable y 3% en 6 Fibras diversificadas e industriales. Las compras se realizarían en forma </a:t>
            </a:r>
            <a:r>
              <a:rPr lang="es-MX" sz="1400" dirty="0">
                <a:ea typeface="Calibri"/>
                <a:cs typeface="Times New Roman"/>
              </a:rPr>
              <a:t>paulatina</a:t>
            </a: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Continuar con la venta de corporativos que se encuentran identificados, así como los que exceden limites de la Coordinación General de Riesgos en forma paulatina y cuidando los niveles de precios.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Aprovechar oportunidades de mercado que permitan mejorar la rentabilidad del portafolio.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ea typeface="Calibri"/>
                <a:cs typeface="Times New Roman"/>
              </a:rPr>
              <a:t>Administrar el portafolio con prudencia y diversificación.</a:t>
            </a: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La estrategia debe quedar enmarcada en el marco de gestión.</a:t>
            </a: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58857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21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90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424236" y="3092922"/>
            <a:ext cx="5726112" cy="7112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Informe y estrategia del FANVIT</a:t>
            </a:r>
            <a:br>
              <a:rPr lang="es-MX" sz="2000" b="1" dirty="0">
                <a:latin typeface="Century Gothic" panose="020B0502020202020204" pitchFamily="34" charset="0"/>
              </a:rPr>
            </a:br>
            <a:r>
              <a:rPr lang="es-MX" sz="2000" b="1" dirty="0">
                <a:latin typeface="Century Gothic" panose="020B0502020202020204" pitchFamily="34" charset="0"/>
              </a:rPr>
              <a:t/>
            </a:r>
            <a:br>
              <a:rPr lang="es-MX" sz="2000" b="1" dirty="0">
                <a:latin typeface="Century Gothic" panose="020B0502020202020204" pitchFamily="34" charset="0"/>
              </a:rPr>
            </a:br>
            <a:r>
              <a:rPr lang="es-MX" sz="2000" b="1" dirty="0">
                <a:latin typeface="Century Gothic" panose="020B0502020202020204" pitchFamily="34" charset="0"/>
              </a:rPr>
              <a:t>Renta variable, bonos estructurados y fibras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638" y="3926097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Octubre 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22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99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Renta Variable y Fibras FANVIT</a:t>
            </a:r>
          </a:p>
        </p:txBody>
      </p:sp>
      <p:sp>
        <p:nvSpPr>
          <p:cNvPr id="6" name="1 Título"/>
          <p:cNvSpPr txBox="1">
            <a:spLocks/>
          </p:cNvSpPr>
          <p:nvPr/>
        </p:nvSpPr>
        <p:spPr bwMode="auto">
          <a:xfrm>
            <a:off x="457200" y="6529435"/>
            <a:ext cx="7407462" cy="31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0" hangingPunct="0"/>
            <a:r>
              <a:rPr lang="es-ES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</a:t>
            </a: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 Elaborado por la Gerencia Sr. de Coordinación de Inversiones del Infonavit </a:t>
            </a:r>
            <a:r>
              <a:rPr lang="es-ES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 con datos al 29 de septiembre de 2017.</a:t>
            </a:r>
            <a:endParaRPr lang="es-MX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E50DD4A9-C750-420B-94C6-DF1E827D72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642047"/>
              </p:ext>
            </p:extLst>
          </p:nvPr>
        </p:nvGraphicFramePr>
        <p:xfrm>
          <a:off x="1580809" y="1743854"/>
          <a:ext cx="6133383" cy="4525954"/>
        </p:xfrm>
        <a:graphic>
          <a:graphicData uri="http://schemas.openxmlformats.org/drawingml/2006/table">
            <a:tbl>
              <a:tblPr/>
              <a:tblGrid>
                <a:gridCol w="1154171">
                  <a:extLst>
                    <a:ext uri="{9D8B030D-6E8A-4147-A177-3AD203B41FA5}">
                      <a16:colId xmlns="" xmlns:a16="http://schemas.microsoft.com/office/drawing/2014/main" val="2182832061"/>
                    </a:ext>
                  </a:extLst>
                </a:gridCol>
                <a:gridCol w="1183765">
                  <a:extLst>
                    <a:ext uri="{9D8B030D-6E8A-4147-A177-3AD203B41FA5}">
                      <a16:colId xmlns="" xmlns:a16="http://schemas.microsoft.com/office/drawing/2014/main" val="2056591601"/>
                    </a:ext>
                  </a:extLst>
                </a:gridCol>
                <a:gridCol w="673266">
                  <a:extLst>
                    <a:ext uri="{9D8B030D-6E8A-4147-A177-3AD203B41FA5}">
                      <a16:colId xmlns="" xmlns:a16="http://schemas.microsoft.com/office/drawing/2014/main" val="2752269603"/>
                    </a:ext>
                  </a:extLst>
                </a:gridCol>
                <a:gridCol w="821237">
                  <a:extLst>
                    <a:ext uri="{9D8B030D-6E8A-4147-A177-3AD203B41FA5}">
                      <a16:colId xmlns="" xmlns:a16="http://schemas.microsoft.com/office/drawing/2014/main" val="4082862244"/>
                    </a:ext>
                  </a:extLst>
                </a:gridCol>
                <a:gridCol w="167700">
                  <a:extLst>
                    <a:ext uri="{9D8B030D-6E8A-4147-A177-3AD203B41FA5}">
                      <a16:colId xmlns="" xmlns:a16="http://schemas.microsoft.com/office/drawing/2014/main" val="666149229"/>
                    </a:ext>
                  </a:extLst>
                </a:gridCol>
                <a:gridCol w="821237">
                  <a:extLst>
                    <a:ext uri="{9D8B030D-6E8A-4147-A177-3AD203B41FA5}">
                      <a16:colId xmlns="" xmlns:a16="http://schemas.microsoft.com/office/drawing/2014/main" val="2393256769"/>
                    </a:ext>
                  </a:extLst>
                </a:gridCol>
                <a:gridCol w="660936">
                  <a:extLst>
                    <a:ext uri="{9D8B030D-6E8A-4147-A177-3AD203B41FA5}">
                      <a16:colId xmlns="" xmlns:a16="http://schemas.microsoft.com/office/drawing/2014/main" val="3101357574"/>
                    </a:ext>
                  </a:extLst>
                </a:gridCol>
                <a:gridCol w="651071">
                  <a:extLst>
                    <a:ext uri="{9D8B030D-6E8A-4147-A177-3AD203B41FA5}">
                      <a16:colId xmlns="" xmlns:a16="http://schemas.microsoft.com/office/drawing/2014/main" val="3615321479"/>
                    </a:ext>
                  </a:extLst>
                </a:gridCol>
              </a:tblGrid>
              <a:tr h="25185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Instrumento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Subyacente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Monto (mdp)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% Portafolio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Costo Prom Unit. Adq.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Valor Actual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Rendimiento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29861438"/>
                  </a:ext>
                </a:extLst>
              </a:tr>
              <a:tr h="14814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71303639"/>
                  </a:ext>
                </a:extLst>
              </a:tr>
              <a:tr h="14814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México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México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04967828"/>
                  </a:ext>
                </a:extLst>
              </a:tr>
              <a:tr h="14814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1B_MEXRISK_ISHRS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MSCI México Risk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1,246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1.0%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22.0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23.8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8.0%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91023566"/>
                  </a:ext>
                </a:extLst>
              </a:tr>
              <a:tr h="14814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1B_ILCTRAC_ISHRS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IPC "Large Cap" 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554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0.4%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47.4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53.3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12.4%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563821"/>
                  </a:ext>
                </a:extLst>
              </a:tr>
              <a:tr h="14814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1,801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1.4%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45103703"/>
                  </a:ext>
                </a:extLst>
              </a:tr>
              <a:tr h="14814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64609310"/>
                  </a:ext>
                </a:extLst>
              </a:tr>
              <a:tr h="14814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2_CEMEX_09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Acción Cemex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554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0.5%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9770.8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10374.4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6.2%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1815398"/>
                  </a:ext>
                </a:extLst>
              </a:tr>
              <a:tr h="14814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554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0.5%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47162423"/>
                  </a:ext>
                </a:extLst>
              </a:tr>
              <a:tr h="14814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47821598"/>
                  </a:ext>
                </a:extLst>
              </a:tr>
              <a:tr h="162964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CF_FIBRAMQ_12</a:t>
                      </a:r>
                    </a:p>
                  </a:txBody>
                  <a:tcPr marL="7407" marR="7407" marT="74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FIBRA</a:t>
                      </a:r>
                    </a:p>
                  </a:txBody>
                  <a:tcPr marL="7407" marR="7407" marT="74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645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0.5%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20.3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24.1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18.7%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95986112"/>
                  </a:ext>
                </a:extLst>
              </a:tr>
              <a:tr h="162964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CF_FIBRAPL_14</a:t>
                      </a:r>
                    </a:p>
                  </a:txBody>
                  <a:tcPr marL="7407" marR="7407" marT="74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FIBRA</a:t>
                      </a:r>
                    </a:p>
                  </a:txBody>
                  <a:tcPr marL="7407" marR="7407" marT="74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418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0.3%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29.5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36.2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22.5%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791796"/>
                  </a:ext>
                </a:extLst>
              </a:tr>
              <a:tr h="192594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CF_FUNO_11</a:t>
                      </a:r>
                    </a:p>
                  </a:txBody>
                  <a:tcPr marL="7407" marR="7407" marT="74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FIBRA</a:t>
                      </a:r>
                    </a:p>
                  </a:txBody>
                  <a:tcPr marL="7407" marR="7407" marT="74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355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0.3%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33.9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30.7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-9.3%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90232096"/>
                  </a:ext>
                </a:extLst>
              </a:tr>
              <a:tr h="162964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CF_TERRA_13</a:t>
                      </a:r>
                    </a:p>
                  </a:txBody>
                  <a:tcPr marL="7407" marR="7407" marT="74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FIBRA</a:t>
                      </a:r>
                    </a:p>
                  </a:txBody>
                  <a:tcPr marL="7407" marR="7407" marT="74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1,233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1.0%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30.0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31.4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4.8%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31059829"/>
                  </a:ext>
                </a:extLst>
              </a:tr>
              <a:tr h="162964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CF_FMTY_14</a:t>
                      </a:r>
                    </a:p>
                  </a:txBody>
                  <a:tcPr marL="7407" marR="7407" marT="74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FIBRA</a:t>
                      </a:r>
                    </a:p>
                  </a:txBody>
                  <a:tcPr marL="7407" marR="7407" marT="74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411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0.3%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12.3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12.5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1.3%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20700312"/>
                  </a:ext>
                </a:extLst>
              </a:tr>
              <a:tr h="162964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CF_FIBRAHD_15</a:t>
                      </a:r>
                    </a:p>
                  </a:txBody>
                  <a:tcPr marL="7407" marR="7407" marT="74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FIBRA</a:t>
                      </a:r>
                    </a:p>
                  </a:txBody>
                  <a:tcPr marL="7407" marR="7407" marT="74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9.2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9.2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-0.5%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78106937"/>
                  </a:ext>
                </a:extLst>
              </a:tr>
              <a:tr h="14814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3,065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2.4%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49111189"/>
                  </a:ext>
                </a:extLst>
              </a:tr>
              <a:tr h="14814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79870529"/>
                  </a:ext>
                </a:extLst>
              </a:tr>
              <a:tr h="14814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5,419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4.4%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44909483"/>
                  </a:ext>
                </a:extLst>
              </a:tr>
              <a:tr h="14814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Estados Unidos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Estados Unidos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96529681"/>
                  </a:ext>
                </a:extLst>
              </a:tr>
              <a:tr h="14814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1I_IVV_*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S&amp;P 500 Index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1,582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1.2%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4,729.0 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4,593.0 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-2.9%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05212297"/>
                  </a:ext>
                </a:extLst>
              </a:tr>
              <a:tr h="14814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1I_QQQ_*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NASDAQ Index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291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0.2%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2,425.3 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2,641.2 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8.9%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84460094"/>
                  </a:ext>
                </a:extLst>
              </a:tr>
              <a:tr h="14814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1I_XMX_*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Global Equity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320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0.3%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482.8 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512.4 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6.1%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46695093"/>
                  </a:ext>
                </a:extLst>
              </a:tr>
              <a:tr h="14814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2,192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1.7%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28464487"/>
                  </a:ext>
                </a:extLst>
              </a:tr>
              <a:tr h="14814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58987317"/>
                  </a:ext>
                </a:extLst>
              </a:tr>
              <a:tr h="14814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1I_XLF_*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Sector Financiero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60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474.2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469.6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-1.0%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9831073"/>
                  </a:ext>
                </a:extLst>
              </a:tr>
              <a:tr h="14814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60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1385536"/>
                  </a:ext>
                </a:extLst>
              </a:tr>
              <a:tr h="15555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93474989"/>
                  </a:ext>
                </a:extLst>
              </a:tr>
              <a:tr h="14814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2,252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1.8%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7407" marR="7407" marT="74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9958201"/>
                  </a:ext>
                </a:extLst>
              </a:tr>
            </a:tbl>
          </a:graphicData>
        </a:graphic>
      </p:graphicFrame>
      <p:sp>
        <p:nvSpPr>
          <p:cNvPr id="7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23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01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Renta Variable y Fibras FANVIT</a:t>
            </a:r>
          </a:p>
        </p:txBody>
      </p:sp>
      <p:sp>
        <p:nvSpPr>
          <p:cNvPr id="6" name="1 Título"/>
          <p:cNvSpPr txBox="1">
            <a:spLocks/>
          </p:cNvSpPr>
          <p:nvPr/>
        </p:nvSpPr>
        <p:spPr bwMode="auto">
          <a:xfrm>
            <a:off x="457200" y="6529435"/>
            <a:ext cx="7407462" cy="31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0" hangingPunct="0"/>
            <a:r>
              <a:rPr lang="es-ES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</a:t>
            </a: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 Elaborado por la Gerencia Sr. de Coordinación de Inversiones del Infonavit </a:t>
            </a:r>
            <a:r>
              <a:rPr lang="es-ES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 con datos al 29 de septiembre de 2017.</a:t>
            </a:r>
            <a:endParaRPr lang="es-MX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="" xmlns:a16="http://schemas.microsoft.com/office/drawing/2014/main" id="{B960305D-97F8-48F6-A10B-26F8D39325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315596"/>
              </p:ext>
            </p:extLst>
          </p:nvPr>
        </p:nvGraphicFramePr>
        <p:xfrm>
          <a:off x="1047001" y="1712945"/>
          <a:ext cx="7234553" cy="4525971"/>
        </p:xfrm>
        <a:graphic>
          <a:graphicData uri="http://schemas.openxmlformats.org/drawingml/2006/table">
            <a:tbl>
              <a:tblPr/>
              <a:tblGrid>
                <a:gridCol w="1361387">
                  <a:extLst>
                    <a:ext uri="{9D8B030D-6E8A-4147-A177-3AD203B41FA5}">
                      <a16:colId xmlns="" xmlns:a16="http://schemas.microsoft.com/office/drawing/2014/main" val="2923693654"/>
                    </a:ext>
                  </a:extLst>
                </a:gridCol>
                <a:gridCol w="1396295">
                  <a:extLst>
                    <a:ext uri="{9D8B030D-6E8A-4147-A177-3AD203B41FA5}">
                      <a16:colId xmlns="" xmlns:a16="http://schemas.microsoft.com/office/drawing/2014/main" val="2792386312"/>
                    </a:ext>
                  </a:extLst>
                </a:gridCol>
                <a:gridCol w="794142">
                  <a:extLst>
                    <a:ext uri="{9D8B030D-6E8A-4147-A177-3AD203B41FA5}">
                      <a16:colId xmlns="" xmlns:a16="http://schemas.microsoft.com/office/drawing/2014/main" val="3888730769"/>
                    </a:ext>
                  </a:extLst>
                </a:gridCol>
                <a:gridCol w="968680">
                  <a:extLst>
                    <a:ext uri="{9D8B030D-6E8A-4147-A177-3AD203B41FA5}">
                      <a16:colId xmlns="" xmlns:a16="http://schemas.microsoft.com/office/drawing/2014/main" val="1179765750"/>
                    </a:ext>
                  </a:extLst>
                </a:gridCol>
                <a:gridCol w="197809">
                  <a:extLst>
                    <a:ext uri="{9D8B030D-6E8A-4147-A177-3AD203B41FA5}">
                      <a16:colId xmlns="" xmlns:a16="http://schemas.microsoft.com/office/drawing/2014/main" val="3867977209"/>
                    </a:ext>
                  </a:extLst>
                </a:gridCol>
                <a:gridCol w="968680">
                  <a:extLst>
                    <a:ext uri="{9D8B030D-6E8A-4147-A177-3AD203B41FA5}">
                      <a16:colId xmlns="" xmlns:a16="http://schemas.microsoft.com/office/drawing/2014/main" val="1963301149"/>
                    </a:ext>
                  </a:extLst>
                </a:gridCol>
                <a:gridCol w="779598">
                  <a:extLst>
                    <a:ext uri="{9D8B030D-6E8A-4147-A177-3AD203B41FA5}">
                      <a16:colId xmlns="" xmlns:a16="http://schemas.microsoft.com/office/drawing/2014/main" val="1120755353"/>
                    </a:ext>
                  </a:extLst>
                </a:gridCol>
                <a:gridCol w="767962">
                  <a:extLst>
                    <a:ext uri="{9D8B030D-6E8A-4147-A177-3AD203B41FA5}">
                      <a16:colId xmlns="" xmlns:a16="http://schemas.microsoft.com/office/drawing/2014/main" val="1999220411"/>
                    </a:ext>
                  </a:extLst>
                </a:gridCol>
              </a:tblGrid>
              <a:tr h="29707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Instrumento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Subyacente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Monto (mdp)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% Portafolio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Costo Prom Unit. Adq.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Valor Actual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Rendimiento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7713137"/>
                  </a:ext>
                </a:extLst>
              </a:tr>
              <a:tr h="17474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Europa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Europa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34990084"/>
                  </a:ext>
                </a:extLst>
              </a:tr>
              <a:tr h="1747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1I_SX7EEX_N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Sector Bancario Europa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31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237.7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288.5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21.4%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41799472"/>
                  </a:ext>
                </a:extLst>
              </a:tr>
              <a:tr h="1747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1I_HEZU_*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Euro Stoxx 50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1,394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1.1%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538.4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546.8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1.5%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74494331"/>
                  </a:ext>
                </a:extLst>
              </a:tr>
              <a:tr h="1747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1I_XMX_*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Global Equity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129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0.1%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482.8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512.4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6.1%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2151334"/>
                  </a:ext>
                </a:extLst>
              </a:tr>
              <a:tr h="1747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1,555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1.2%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90001218"/>
                  </a:ext>
                </a:extLst>
              </a:tr>
              <a:tr h="1747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38593186"/>
                  </a:ext>
                </a:extLst>
              </a:tr>
              <a:tr h="1747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1,555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1.2%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3854570"/>
                  </a:ext>
                </a:extLst>
              </a:tr>
              <a:tr h="17474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Asía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Asia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4021204"/>
                  </a:ext>
                </a:extLst>
              </a:tr>
              <a:tr h="1747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1I_DXJ_*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NIKKEI Index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1,701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1.3%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995.4 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993.3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-0.2%</a:t>
                      </a:r>
                    </a:p>
                  </a:txBody>
                  <a:tcPr marL="8737" marR="8737" marT="87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12706078"/>
                  </a:ext>
                </a:extLst>
              </a:tr>
              <a:tr h="1747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1I_XMX_*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Global Equity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93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0.1%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482.8 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512.4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6.1%</a:t>
                      </a:r>
                    </a:p>
                  </a:txBody>
                  <a:tcPr marL="8737" marR="8737" marT="87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96183168"/>
                  </a:ext>
                </a:extLst>
              </a:tr>
              <a:tr h="1747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1,794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1.4%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5659996"/>
                  </a:ext>
                </a:extLst>
              </a:tr>
              <a:tr h="1747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65828709"/>
                  </a:ext>
                </a:extLst>
              </a:tr>
              <a:tr h="1747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1,794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1.4%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66857470"/>
                  </a:ext>
                </a:extLst>
              </a:tr>
              <a:tr h="17474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Otros (Canada, Brasil)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Otros (Canada, Brasil)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36559950"/>
                  </a:ext>
                </a:extLst>
              </a:tr>
              <a:tr h="1747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1I_XMX_*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Global Equity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482.8 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512.4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6.1%</a:t>
                      </a:r>
                    </a:p>
                  </a:txBody>
                  <a:tcPr marL="8737" marR="8737" marT="87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78829372"/>
                  </a:ext>
                </a:extLst>
              </a:tr>
              <a:tr h="1747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985748"/>
                  </a:ext>
                </a:extLst>
              </a:tr>
              <a:tr h="1747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10133923"/>
                  </a:ext>
                </a:extLst>
              </a:tr>
              <a:tr h="1747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23467986"/>
                  </a:ext>
                </a:extLst>
              </a:tr>
              <a:tr h="18348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87418548"/>
                  </a:ext>
                </a:extLst>
              </a:tr>
              <a:tr h="174748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Renta Variable FANVIT</a:t>
                      </a: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55184972"/>
                  </a:ext>
                </a:extLst>
              </a:tr>
              <a:tr h="1747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Monto (mdp)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% Portafolio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26568861"/>
                  </a:ext>
                </a:extLst>
              </a:tr>
              <a:tr h="18348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FIBRAS</a:t>
                      </a: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3,065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2.4%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5861949"/>
                  </a:ext>
                </a:extLst>
              </a:tr>
              <a:tr h="18348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RV</a:t>
                      </a: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7,977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6.4%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45017239"/>
                  </a:ext>
                </a:extLst>
              </a:tr>
              <a:tr h="18348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</a:t>
                      </a: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11,041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8.8%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8737" marR="8737" marT="87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33948527"/>
                  </a:ext>
                </a:extLst>
              </a:tr>
            </a:tbl>
          </a:graphicData>
        </a:graphic>
      </p:graphicFrame>
      <p:sp>
        <p:nvSpPr>
          <p:cNvPr id="8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24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52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Renta Variable y Fibras FANVIT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25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 bwMode="auto">
          <a:xfrm>
            <a:off x="594639" y="6471561"/>
            <a:ext cx="7407462" cy="31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0" hangingPunct="0"/>
            <a:r>
              <a:rPr lang="es-ES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</a:t>
            </a: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 Elaborado por la Gerencia Sr. de Coordinación de Inversiones del Infonavit </a:t>
            </a:r>
            <a:r>
              <a:rPr lang="es-ES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 con datos al 29 de septiembre de 2017.</a:t>
            </a:r>
            <a:endParaRPr lang="es-MX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7AD5DCAD-E6A6-4F50-903E-9B83871592DC}"/>
              </a:ext>
            </a:extLst>
          </p:cNvPr>
          <p:cNvSpPr txBox="1"/>
          <p:nvPr/>
        </p:nvSpPr>
        <p:spPr>
          <a:xfrm>
            <a:off x="594639" y="1447584"/>
            <a:ext cx="8199738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 defTabSz="457200" eaLnBrk="0" fontAlgn="base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La exposición en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Renta Variable y Fibras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del FANVIT es de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$11,041 </a:t>
            </a:r>
            <a:r>
              <a:rPr lang="es-MX" sz="1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mpd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8.87%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del total del Activo Neto), distribuida en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9 </a:t>
            </a:r>
            <a:r>
              <a:rPr lang="es-MX" sz="1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ETF´s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, 6 Fibras y 1 Bono Convertible.</a:t>
            </a:r>
          </a:p>
          <a:p>
            <a:pPr marL="285750" indent="-285750" algn="just" defTabSz="457200" eaLnBrk="0" fontAlgn="base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Del monto anterior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$2,354 </a:t>
            </a:r>
            <a:r>
              <a:rPr lang="es-MX" sz="1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corresponde a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renta variable nacional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1.9%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del total del Activo Neto),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$5,622 </a:t>
            </a:r>
            <a:r>
              <a:rPr lang="es-MX" sz="1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en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renta variable internacional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4.4%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del total del Activo Neto) y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$3,065 </a:t>
            </a:r>
            <a:r>
              <a:rPr lang="es-MX" sz="1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en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Fibras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(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2.4%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del total del Activo Neto).</a:t>
            </a:r>
          </a:p>
          <a:p>
            <a:pPr marL="285750" indent="-285750" algn="just" defTabSz="457200" eaLnBrk="0" fontAlgn="base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Renta variable internacional esta compuesto por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$2,252 mdp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en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Estados Unidos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(40.1% del total de renta variable internacional),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$1,555 mpd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en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Europa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(27.6% del total de renta variable internacional),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$1,794 mdp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en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Asia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(31.9% del total de renta variable internacional) y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$21 </a:t>
            </a:r>
            <a:r>
              <a:rPr lang="es-MX" sz="14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en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Canadá y Brasil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(0.4% del total de renta variable internacional) .</a:t>
            </a:r>
          </a:p>
          <a:p>
            <a:pPr marL="285750" indent="-285750" algn="just" defTabSz="457200" eaLnBrk="0" fontAlgn="base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El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40.2%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del portafolio de fibras esta invertido en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TERRA13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, en tanto la fibra de menor exposición es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FIBRAHD15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con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0.1%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del total de fibras.</a:t>
            </a:r>
          </a:p>
          <a:p>
            <a:pPr marL="285750" indent="-285750" algn="just" defTabSz="457200" eaLnBrk="0" fontAlgn="base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83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199" y="274638"/>
            <a:ext cx="7305675" cy="631825"/>
          </a:xfrm>
        </p:spPr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Bonos Bancarios Estructurados FANVIT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64776" y="1355156"/>
            <a:ext cx="8210107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 defTabSz="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Los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bonos bancarios estructurados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representan un monto de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$1,634 mpd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del FANVIT (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1.3%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del total de la cartera).</a:t>
            </a:r>
          </a:p>
          <a:p>
            <a:pPr marL="285750" indent="-285750" algn="just" defTabSz="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algn="just" defTabSz="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La distribución de los bonos bancarios estructurados por región presenta un monto de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$276 mdp en México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0.2%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del total del Activo Neto),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$1,147 mpd en Europa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0.9%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del total del Activo Neto) y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$211 mdp en Estados Unidos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0.2%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del total del Activo Neto).</a:t>
            </a:r>
          </a:p>
          <a:p>
            <a:pPr marL="285750" indent="-285750" algn="just" defTabSz="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algn="just" defTabSz="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Los subyacente de referencia de los bonos bancarios estructurados son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Euro Stoxx 50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con un monto de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$865 mdp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0.7%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del total del Activo Neto),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Dow Jones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con un monto de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$168 mdp 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0.1%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del total del Activo Neto),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servicios públicos  Europa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con un monto de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$125 mdp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0.1%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del total del Activo Neto),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salud Europa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con un monto de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$158 mdp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0.1%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del total del Activo Neto),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Financieros Estados Unidos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con un monto de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$43 mdp 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0.1%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del total del Activo Neto) y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TIIE28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con un monto de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$276 mdp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 (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0.2%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del total del Activo Neto).</a:t>
            </a: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26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60059" y="6412063"/>
            <a:ext cx="7407462" cy="31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0" hangingPunct="0"/>
            <a:r>
              <a:rPr lang="es-ES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</a:t>
            </a: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 Elaborado por la Gerencia Sr. de Coordinación de Inversiones del Infonavit </a:t>
            </a:r>
            <a:r>
              <a:rPr lang="es-ES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 con datos al 29 de septiembre de 2017.</a:t>
            </a:r>
            <a:endParaRPr lang="es-MX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3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2433638" y="3090913"/>
            <a:ext cx="5726112" cy="7112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Informe y estrategia del FANVIT</a:t>
            </a:r>
            <a:br>
              <a:rPr lang="es-MX" sz="2000" b="1" dirty="0">
                <a:latin typeface="Century Gothic" panose="020B0502020202020204" pitchFamily="34" charset="0"/>
              </a:rPr>
            </a:br>
            <a:r>
              <a:rPr lang="es-MX" sz="2000" b="1" dirty="0">
                <a:latin typeface="Century Gothic" panose="020B0502020202020204" pitchFamily="34" charset="0"/>
              </a:rPr>
              <a:t/>
            </a:r>
            <a:br>
              <a:rPr lang="es-MX" sz="2000" b="1" dirty="0">
                <a:latin typeface="Century Gothic" panose="020B0502020202020204" pitchFamily="34" charset="0"/>
              </a:rPr>
            </a:br>
            <a:r>
              <a:rPr lang="es-MX" sz="2000" b="1" dirty="0">
                <a:latin typeface="Century Gothic" panose="020B0502020202020204" pitchFamily="34" charset="0"/>
              </a:rPr>
              <a:t>Fibras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638" y="3926097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Octubre 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27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44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áfico 11">
            <a:extLst>
              <a:ext uri="{FF2B5EF4-FFF2-40B4-BE49-F238E27FC236}">
                <a16:creationId xmlns="" xmlns:a16="http://schemas.microsoft.com/office/drawing/2014/main" id="{73F38C7E-A494-4AAA-A5DC-D0AFECFA95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6554742"/>
              </p:ext>
            </p:extLst>
          </p:nvPr>
        </p:nvGraphicFramePr>
        <p:xfrm>
          <a:off x="669410" y="1935156"/>
          <a:ext cx="8155413" cy="4332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9" y="288000"/>
            <a:ext cx="7407462" cy="631524"/>
          </a:xfrm>
        </p:spPr>
        <p:txBody>
          <a:bodyPr>
            <a:no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El sector de Fibras cotiza a un descuento sobre su Valor Neto de Activos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153427" y="1183624"/>
            <a:ext cx="8747499" cy="497960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600" dirty="0">
                <a:latin typeface="Century Gothic" panose="020B0502020202020204" pitchFamily="34" charset="0"/>
              </a:rPr>
              <a:t>Valen menos las acciones de las Fibras que los activos físicos en los que están invertidos. </a:t>
            </a:r>
          </a:p>
        </p:txBody>
      </p:sp>
      <p:sp>
        <p:nvSpPr>
          <p:cNvPr id="27" name="2 Marcador de contenido"/>
          <p:cNvSpPr txBox="1">
            <a:spLocks/>
          </p:cNvSpPr>
          <p:nvPr/>
        </p:nvSpPr>
        <p:spPr>
          <a:xfrm>
            <a:off x="201245" y="6524914"/>
            <a:ext cx="4814100" cy="333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BTG </a:t>
            </a:r>
            <a:r>
              <a:rPr lang="es-MX" sz="9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Pactual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, Bloomberg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6881D0EE-11A3-4C5D-A473-66EBB4A4D02C}"/>
              </a:ext>
            </a:extLst>
          </p:cNvPr>
          <p:cNvSpPr/>
          <p:nvPr/>
        </p:nvSpPr>
        <p:spPr>
          <a:xfrm>
            <a:off x="548640" y="2346386"/>
            <a:ext cx="4860122" cy="4080540"/>
          </a:xfrm>
          <a:prstGeom prst="rect">
            <a:avLst/>
          </a:prstGeom>
          <a:noFill/>
          <a:ln w="25400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prstClr val="white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E1A8B99D-BD68-4625-9087-D977CA3E8BFB}"/>
              </a:ext>
            </a:extLst>
          </p:cNvPr>
          <p:cNvSpPr txBox="1"/>
          <p:nvPr/>
        </p:nvSpPr>
        <p:spPr>
          <a:xfrm>
            <a:off x="1697629" y="6050615"/>
            <a:ext cx="18213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Fibras en el FANVIT</a:t>
            </a:r>
            <a:endParaRPr lang="es-MX" sz="1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28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50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2433638" y="3090913"/>
            <a:ext cx="5726112" cy="7112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Informe y estrategia del FANVIT</a:t>
            </a:r>
            <a:br>
              <a:rPr lang="es-MX" sz="2000" b="1" dirty="0">
                <a:latin typeface="Century Gothic" panose="020B0502020202020204" pitchFamily="34" charset="0"/>
              </a:rPr>
            </a:br>
            <a:r>
              <a:rPr lang="es-MX" sz="2000" b="1" dirty="0">
                <a:latin typeface="Century Gothic" panose="020B0502020202020204" pitchFamily="34" charset="0"/>
              </a:rPr>
              <a:t/>
            </a:r>
            <a:br>
              <a:rPr lang="es-MX" sz="2000" b="1" dirty="0">
                <a:latin typeface="Century Gothic" panose="020B0502020202020204" pitchFamily="34" charset="0"/>
              </a:rPr>
            </a:br>
            <a:r>
              <a:rPr lang="es-MX" sz="2000" b="1" dirty="0">
                <a:latin typeface="Century Gothic" panose="020B0502020202020204" pitchFamily="34" charset="0"/>
              </a:rPr>
              <a:t>CKD’s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638" y="3926097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Octubre 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29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09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>
                <a:latin typeface="Century Gothic" panose="020B0502020202020204" pitchFamily="34" charset="0"/>
                <a:ea typeface="+mj-ea"/>
              </a:rPr>
              <a:t>Actualización de los </a:t>
            </a:r>
            <a:r>
              <a:rPr lang="es-ES" sz="2000" b="1" dirty="0" err="1">
                <a:latin typeface="Century Gothic" panose="020B0502020202020204" pitchFamily="34" charset="0"/>
                <a:ea typeface="+mj-ea"/>
              </a:rPr>
              <a:t>CKD’s</a:t>
            </a:r>
            <a:r>
              <a:rPr lang="es-ES" sz="2000" b="1" dirty="0">
                <a:latin typeface="Century Gothic" panose="020B0502020202020204" pitchFamily="34" charset="0"/>
                <a:ea typeface="+mj-ea"/>
              </a:rPr>
              <a:t> en cartera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62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1435" y="6528173"/>
            <a:ext cx="468923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30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34" y="1156271"/>
            <a:ext cx="7764673" cy="5593666"/>
          </a:xfrm>
          <a:prstGeom prst="rect">
            <a:avLst/>
          </a:prstGeom>
        </p:spPr>
      </p:pic>
      <p:sp>
        <p:nvSpPr>
          <p:cNvPr id="64" name="2 Marcador de contenido"/>
          <p:cNvSpPr txBox="1">
            <a:spLocks/>
          </p:cNvSpPr>
          <p:nvPr/>
        </p:nvSpPr>
        <p:spPr>
          <a:xfrm>
            <a:off x="201245" y="6594352"/>
            <a:ext cx="7467638" cy="2353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la Gerencia Sr. de Coordinación de Inversiones del </a:t>
            </a:r>
            <a:r>
              <a:rPr lang="es-MX" sz="9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Infonavit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con datos de </a:t>
            </a:r>
            <a:r>
              <a:rPr lang="es-MX" sz="9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PiP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b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endParaRPr lang="es-MX" sz="9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91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>
                <a:latin typeface="Century Gothic" panose="020B0502020202020204" pitchFamily="34" charset="0"/>
                <a:ea typeface="+mj-ea"/>
              </a:rPr>
              <a:t>Se tienen siete </a:t>
            </a:r>
            <a:r>
              <a:rPr lang="es-ES" sz="2000" b="1" dirty="0" err="1">
                <a:latin typeface="Century Gothic" panose="020B0502020202020204" pitchFamily="34" charset="0"/>
                <a:ea typeface="+mj-ea"/>
              </a:rPr>
              <a:t>CKD’s</a:t>
            </a:r>
            <a:r>
              <a:rPr lang="es-ES" sz="2000" b="1" dirty="0">
                <a:latin typeface="Century Gothic" panose="020B0502020202020204" pitchFamily="34" charset="0"/>
                <a:ea typeface="+mj-ea"/>
              </a:rPr>
              <a:t> en el </a:t>
            </a:r>
            <a:r>
              <a:rPr lang="es-ES" sz="2000" b="1" dirty="0" err="1">
                <a:latin typeface="Century Gothic" panose="020B0502020202020204" pitchFamily="34" charset="0"/>
                <a:ea typeface="+mj-ea"/>
              </a:rPr>
              <a:t>Fanvit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371475" y="1054526"/>
            <a:ext cx="8315325" cy="1312799"/>
          </a:xfrm>
          <a:noFill/>
        </p:spPr>
        <p:txBody>
          <a:bodyPr>
            <a:noAutofit/>
          </a:bodyPr>
          <a:lstStyle/>
          <a:p>
            <a:pPr indent="-28575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400" b="1" dirty="0">
                <a:latin typeface="Century Gothic" panose="020B0502020202020204" pitchFamily="34" charset="0"/>
              </a:rPr>
              <a:t>Se han comprometido 1,850 </a:t>
            </a:r>
            <a:r>
              <a:rPr lang="es-MX" sz="1400" b="1" dirty="0" err="1">
                <a:latin typeface="Century Gothic" panose="020B0502020202020204" pitchFamily="34" charset="0"/>
              </a:rPr>
              <a:t>mdp</a:t>
            </a:r>
            <a:r>
              <a:rPr lang="es-MX" sz="1400" b="1" dirty="0">
                <a:latin typeface="Century Gothic" panose="020B0502020202020204" pitchFamily="34" charset="0"/>
              </a:rPr>
              <a:t> en 7 </a:t>
            </a:r>
            <a:r>
              <a:rPr lang="es-MX" sz="1400" b="1" dirty="0" err="1">
                <a:latin typeface="Century Gothic" panose="020B0502020202020204" pitchFamily="34" charset="0"/>
              </a:rPr>
              <a:t>CKD’s</a:t>
            </a:r>
            <a:endParaRPr lang="es-MX" sz="1400" b="1" dirty="0">
              <a:latin typeface="Century Gothic" panose="020B0502020202020204" pitchFamily="34" charset="0"/>
            </a:endParaRPr>
          </a:p>
          <a:p>
            <a:pPr indent="-28575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400" dirty="0">
                <a:latin typeface="Century Gothic" panose="020B0502020202020204" pitchFamily="34" charset="0"/>
              </a:rPr>
              <a:t>En total, el monto comprometido en </a:t>
            </a:r>
            <a:r>
              <a:rPr lang="es-MX" sz="1400" dirty="0" err="1">
                <a:latin typeface="Century Gothic" panose="020B0502020202020204" pitchFamily="34" charset="0"/>
              </a:rPr>
              <a:t>CKD’s</a:t>
            </a:r>
            <a:r>
              <a:rPr lang="es-MX" sz="1400" dirty="0">
                <a:latin typeface="Century Gothic" panose="020B0502020202020204" pitchFamily="34" charset="0"/>
              </a:rPr>
              <a:t> es el </a:t>
            </a:r>
            <a:r>
              <a:rPr lang="es-MX" sz="1400" b="1" dirty="0">
                <a:latin typeface="Century Gothic" panose="020B0502020202020204" pitchFamily="34" charset="0"/>
              </a:rPr>
              <a:t>1.46% del </a:t>
            </a:r>
            <a:r>
              <a:rPr lang="es-MX" sz="1400" b="1" dirty="0" err="1">
                <a:latin typeface="Century Gothic" panose="020B0502020202020204" pitchFamily="34" charset="0"/>
              </a:rPr>
              <a:t>Fanvit</a:t>
            </a:r>
            <a:endParaRPr lang="es-MX" sz="1400" b="1" dirty="0">
              <a:latin typeface="Century Gothic" panose="020B0502020202020204" pitchFamily="34" charset="0"/>
            </a:endParaRPr>
          </a:p>
          <a:p>
            <a:pPr indent="-28575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400" dirty="0">
                <a:latin typeface="Century Gothic" panose="020B0502020202020204" pitchFamily="34" charset="0"/>
              </a:rPr>
              <a:t>El </a:t>
            </a:r>
            <a:r>
              <a:rPr lang="es-MX" sz="1400" b="1" dirty="0">
                <a:latin typeface="Century Gothic" panose="020B0502020202020204" pitchFamily="34" charset="0"/>
              </a:rPr>
              <a:t>consumo es del 49% </a:t>
            </a:r>
            <a:r>
              <a:rPr lang="es-MX" sz="1400" dirty="0">
                <a:latin typeface="Century Gothic" panose="020B0502020202020204" pitchFamily="34" charset="0"/>
              </a:rPr>
              <a:t>del monto asignado para </a:t>
            </a:r>
            <a:r>
              <a:rPr lang="es-MX" sz="1400" dirty="0" err="1">
                <a:latin typeface="Century Gothic" panose="020B0502020202020204" pitchFamily="34" charset="0"/>
              </a:rPr>
              <a:t>CKD’s</a:t>
            </a:r>
            <a:r>
              <a:rPr lang="es-MX" sz="1400" dirty="0">
                <a:latin typeface="Century Gothic" panose="020B0502020202020204" pitchFamily="34" charset="0"/>
              </a:rPr>
              <a:t>* </a:t>
            </a:r>
          </a:p>
          <a:p>
            <a:pPr indent="-28575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400" dirty="0">
                <a:latin typeface="Century Gothic" panose="020B0502020202020204" pitchFamily="34" charset="0"/>
              </a:rPr>
              <a:t>Actualmente se tiene participación en dos sectores: Bienes raíces e Infraestructura</a:t>
            </a:r>
          </a:p>
          <a:p>
            <a:pPr indent="-28575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latin typeface="Century Gothic" panose="020B0502020202020204" pitchFamily="34" charset="0"/>
            </a:endParaRPr>
          </a:p>
          <a:p>
            <a:pPr indent="-28575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6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6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6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6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6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6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6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47198" y="6403855"/>
            <a:ext cx="85638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*Con base en los límites asignados por la Coordinación General de Riesgos se puede invertir el 3% del </a:t>
            </a:r>
            <a:r>
              <a:rPr lang="es-MX" sz="9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Fanvit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en </a:t>
            </a:r>
            <a:r>
              <a:rPr lang="es-MX" sz="9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CKD’s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, equivalente a </a:t>
            </a:r>
            <a:r>
              <a:rPr lang="es-MX" sz="900" b="1" dirty="0">
                <a:solidFill>
                  <a:prstClr val="black"/>
                </a:solidFill>
                <a:latin typeface="Century Gothic" panose="020B0502020202020204" pitchFamily="34" charset="0"/>
              </a:rPr>
              <a:t>3,801 </a:t>
            </a:r>
            <a:r>
              <a:rPr lang="es-MX" sz="9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9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al 29 de septiembre de 2017.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048918" y="2891633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2551412" y="2892666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1138758" y="5514160"/>
            <a:ext cx="108074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Bienes raíces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842881" y="5369544"/>
            <a:ext cx="64472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Deuda</a:t>
            </a:r>
          </a:p>
          <a:p>
            <a:pPr algn="ctr"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y otros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1047772" y="4610365"/>
            <a:ext cx="1227667" cy="482600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000" dirty="0">
                <a:solidFill>
                  <a:prstClr val="white"/>
                </a:solidFill>
                <a:latin typeface="Century Gothic" panose="020B0502020202020204" pitchFamily="34" charset="0"/>
              </a:rPr>
              <a:t>Walton:         300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1051659" y="4259283"/>
            <a:ext cx="1227667" cy="351082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000" dirty="0">
                <a:solidFill>
                  <a:prstClr val="white"/>
                </a:solidFill>
                <a:latin typeface="Century Gothic" panose="020B0502020202020204" pitchFamily="34" charset="0"/>
              </a:rPr>
              <a:t>PruMex:         200</a:t>
            </a:r>
          </a:p>
        </p:txBody>
      </p:sp>
      <p:cxnSp>
        <p:nvCxnSpPr>
          <p:cNvPr id="24" name="Conector recto 23"/>
          <p:cNvCxnSpPr/>
          <p:nvPr/>
        </p:nvCxnSpPr>
        <p:spPr>
          <a:xfrm>
            <a:off x="1070422" y="3569537"/>
            <a:ext cx="120501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/>
          <p:cNvCxnSpPr/>
          <p:nvPr/>
        </p:nvCxnSpPr>
        <p:spPr>
          <a:xfrm>
            <a:off x="1053698" y="4260191"/>
            <a:ext cx="1205017" cy="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/>
          <p:cNvCxnSpPr/>
          <p:nvPr/>
        </p:nvCxnSpPr>
        <p:spPr>
          <a:xfrm>
            <a:off x="1065842" y="4610365"/>
            <a:ext cx="1205017" cy="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1048261" y="3903266"/>
            <a:ext cx="1227667" cy="351082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000" dirty="0">
                <a:solidFill>
                  <a:prstClr val="white"/>
                </a:solidFill>
                <a:latin typeface="Century Gothic" panose="020B0502020202020204" pitchFamily="34" charset="0"/>
              </a:rPr>
              <a:t>IGS:                200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1048867" y="3554096"/>
            <a:ext cx="1227667" cy="351082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000" dirty="0">
                <a:solidFill>
                  <a:prstClr val="white"/>
                </a:solidFill>
                <a:latin typeface="Century Gothic" panose="020B0502020202020204" pitchFamily="34" charset="0"/>
              </a:rPr>
              <a:t>Alignmex</a:t>
            </a:r>
            <a:r>
              <a:rPr lang="es-MX" sz="1050" dirty="0">
                <a:solidFill>
                  <a:prstClr val="white"/>
                </a:solidFill>
                <a:latin typeface="Century Gothic" panose="020B0502020202020204" pitchFamily="34" charset="0"/>
              </a:rPr>
              <a:t>:     </a:t>
            </a:r>
            <a:r>
              <a:rPr lang="es-MX" sz="1000" dirty="0">
                <a:solidFill>
                  <a:prstClr val="white"/>
                </a:solidFill>
                <a:latin typeface="Century Gothic" panose="020B0502020202020204" pitchFamily="34" charset="0"/>
              </a:rPr>
              <a:t>200</a:t>
            </a:r>
          </a:p>
        </p:txBody>
      </p:sp>
      <p:cxnSp>
        <p:nvCxnSpPr>
          <p:cNvPr id="36" name="Conector recto 35"/>
          <p:cNvCxnSpPr/>
          <p:nvPr/>
        </p:nvCxnSpPr>
        <p:spPr>
          <a:xfrm>
            <a:off x="1059454" y="3920880"/>
            <a:ext cx="1205017" cy="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ángulo 39"/>
          <p:cNvSpPr/>
          <p:nvPr/>
        </p:nvSpPr>
        <p:spPr>
          <a:xfrm>
            <a:off x="1051659" y="2437122"/>
            <a:ext cx="1240139" cy="407916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100" b="1" dirty="0">
                <a:solidFill>
                  <a:srgbClr val="1F497D"/>
                </a:solidFill>
                <a:latin typeface="Century Gothic" panose="020B0502020202020204" pitchFamily="34" charset="0"/>
              </a:rPr>
              <a:t>1,200 mdp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5547681" y="2884783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39" name="Rectángulo 38"/>
          <p:cNvSpPr/>
          <p:nvPr/>
        </p:nvSpPr>
        <p:spPr>
          <a:xfrm>
            <a:off x="5555161" y="4494249"/>
            <a:ext cx="1227667" cy="591866"/>
          </a:xfrm>
          <a:prstGeom prst="rect">
            <a:avLst/>
          </a:prstGeom>
          <a:solidFill>
            <a:srgbClr val="E95D17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050" dirty="0">
                <a:solidFill>
                  <a:prstClr val="white"/>
                </a:solidFill>
                <a:latin typeface="Century Gothic" panose="020B0502020202020204" pitchFamily="34" charset="0"/>
              </a:rPr>
              <a:t>GFI: 350</a:t>
            </a:r>
          </a:p>
        </p:txBody>
      </p:sp>
      <p:sp>
        <p:nvSpPr>
          <p:cNvPr id="42" name="Rectángulo 41"/>
          <p:cNvSpPr/>
          <p:nvPr/>
        </p:nvSpPr>
        <p:spPr>
          <a:xfrm>
            <a:off x="5593158" y="5478303"/>
            <a:ext cx="116570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Infraestructura</a:t>
            </a:r>
          </a:p>
        </p:txBody>
      </p:sp>
      <p:sp>
        <p:nvSpPr>
          <p:cNvPr id="45" name="Rectángulo 44"/>
          <p:cNvSpPr/>
          <p:nvPr/>
        </p:nvSpPr>
        <p:spPr>
          <a:xfrm>
            <a:off x="5551888" y="4058796"/>
            <a:ext cx="1227667" cy="432000"/>
          </a:xfrm>
          <a:prstGeom prst="rect">
            <a:avLst/>
          </a:prstGeom>
          <a:solidFill>
            <a:srgbClr val="E95D17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050" dirty="0">
                <a:solidFill>
                  <a:prstClr val="white"/>
                </a:solidFill>
                <a:latin typeface="Century Gothic" panose="020B0502020202020204" pitchFamily="34" charset="0"/>
              </a:rPr>
              <a:t>EXI: 300</a:t>
            </a:r>
          </a:p>
        </p:txBody>
      </p:sp>
      <p:cxnSp>
        <p:nvCxnSpPr>
          <p:cNvPr id="46" name="Conector recto 45"/>
          <p:cNvCxnSpPr/>
          <p:nvPr/>
        </p:nvCxnSpPr>
        <p:spPr>
          <a:xfrm>
            <a:off x="5560514" y="4496136"/>
            <a:ext cx="1205017" cy="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ectángulo 46"/>
          <p:cNvSpPr/>
          <p:nvPr/>
        </p:nvSpPr>
        <p:spPr>
          <a:xfrm>
            <a:off x="5560514" y="2430272"/>
            <a:ext cx="1240139" cy="407916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100" b="1" dirty="0">
                <a:solidFill>
                  <a:srgbClr val="F79646"/>
                </a:solidFill>
                <a:latin typeface="Century Gothic" panose="020B0502020202020204" pitchFamily="34" charset="0"/>
              </a:rPr>
              <a:t>650 mdp</a:t>
            </a:r>
          </a:p>
        </p:txBody>
      </p:sp>
      <p:sp>
        <p:nvSpPr>
          <p:cNvPr id="50" name="Rectángulo 49"/>
          <p:cNvSpPr/>
          <p:nvPr/>
        </p:nvSpPr>
        <p:spPr>
          <a:xfrm>
            <a:off x="4048945" y="2891633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4039043" y="5514160"/>
            <a:ext cx="124906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Capital privado</a:t>
            </a:r>
          </a:p>
        </p:txBody>
      </p:sp>
      <p:sp>
        <p:nvSpPr>
          <p:cNvPr id="52" name="Rectángulo 51"/>
          <p:cNvSpPr/>
          <p:nvPr/>
        </p:nvSpPr>
        <p:spPr>
          <a:xfrm>
            <a:off x="7044188" y="2890720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53" name="Rectángulo 52"/>
          <p:cNvSpPr/>
          <p:nvPr/>
        </p:nvSpPr>
        <p:spPr>
          <a:xfrm>
            <a:off x="7309207" y="5514160"/>
            <a:ext cx="69762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Energía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1051984" y="3198175"/>
            <a:ext cx="1227667" cy="351082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Quiero casa:</a:t>
            </a:r>
            <a:r>
              <a:rPr lang="es-MX" sz="800" dirty="0">
                <a:solidFill>
                  <a:prstClr val="white"/>
                </a:solidFill>
                <a:latin typeface="Century Gothic" panose="020B0502020202020204" pitchFamily="34" charset="0"/>
              </a:rPr>
              <a:t>  </a:t>
            </a:r>
            <a:r>
              <a:rPr lang="es-MX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 </a:t>
            </a:r>
            <a:r>
              <a:rPr lang="es-MX" sz="1000" dirty="0">
                <a:solidFill>
                  <a:prstClr val="white"/>
                </a:solidFill>
                <a:latin typeface="Century Gothic" panose="020B0502020202020204" pitchFamily="34" charset="0"/>
              </a:rPr>
              <a:t>300</a:t>
            </a:r>
          </a:p>
        </p:txBody>
      </p:sp>
      <p:cxnSp>
        <p:nvCxnSpPr>
          <p:cNvPr id="32" name="Conector recto 31"/>
          <p:cNvCxnSpPr/>
          <p:nvPr/>
        </p:nvCxnSpPr>
        <p:spPr>
          <a:xfrm>
            <a:off x="1053779" y="3564959"/>
            <a:ext cx="1205017" cy="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86211" y="6495842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08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>
                <a:latin typeface="Century Gothic" panose="020B0502020202020204" pitchFamily="34" charset="0"/>
                <a:ea typeface="+mj-ea"/>
              </a:rPr>
              <a:t>Pendiente de inversión un CKD aprobado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391827" y="1216651"/>
            <a:ext cx="8430304" cy="1993675"/>
          </a:xfrm>
          <a:noFill/>
        </p:spPr>
        <p:txBody>
          <a:bodyPr>
            <a:noAutofit/>
          </a:bodyPr>
          <a:lstStyle/>
          <a:p>
            <a:pPr marL="5715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400" dirty="0"/>
              <a:t>Queda pendiente la inversión en  Ainda, cuya aprobación venció en septiembre* y se renueva otros tres meses más.  </a:t>
            </a:r>
          </a:p>
          <a:p>
            <a:pPr marL="5715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400" dirty="0"/>
              <a:t>Con esta inversión: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400" dirty="0"/>
              <a:t>El monto total comprometido ascendería a 2,150 </a:t>
            </a:r>
            <a:r>
              <a:rPr lang="es-MX" sz="1400" dirty="0" err="1"/>
              <a:t>mdp</a:t>
            </a:r>
            <a:endParaRPr lang="es-MX" sz="1400" dirty="0"/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400" dirty="0"/>
              <a:t>El porcentaje total invertido en </a:t>
            </a:r>
            <a:r>
              <a:rPr lang="es-MX" sz="1400" dirty="0" err="1"/>
              <a:t>CKD’s</a:t>
            </a:r>
            <a:r>
              <a:rPr lang="es-MX" sz="1400" dirty="0"/>
              <a:t> sería el 1.70% del </a:t>
            </a:r>
            <a:r>
              <a:rPr lang="es-MX" sz="1400" dirty="0" err="1"/>
              <a:t>Fanvit</a:t>
            </a:r>
            <a:endParaRPr lang="es-MX" sz="1400" dirty="0"/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400" dirty="0"/>
              <a:t>El consumo del monto asignado para </a:t>
            </a:r>
            <a:r>
              <a:rPr lang="es-MX" sz="1400" dirty="0" err="1"/>
              <a:t>CKD’s</a:t>
            </a:r>
            <a:r>
              <a:rPr lang="es-MX" sz="1400" dirty="0"/>
              <a:t> sería de 57%**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400" dirty="0"/>
              <a:t>Aún no se tiene fecha de cierre de libro de Ainda</a:t>
            </a:r>
          </a:p>
          <a:p>
            <a:pPr indent="-28575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300" dirty="0">
              <a:latin typeface="Century Gothic" panose="020B0502020202020204" pitchFamily="34" charset="0"/>
            </a:endParaRPr>
          </a:p>
          <a:p>
            <a:pPr marL="5715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3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979305" y="3217176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2481799" y="3218209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1069145" y="5832388"/>
            <a:ext cx="108074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Bienes raíces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778809" y="5686443"/>
            <a:ext cx="64472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Deuda</a:t>
            </a:r>
          </a:p>
          <a:p>
            <a:pPr algn="ctr"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y otros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5478068" y="3210326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42" name="Rectángulo 41"/>
          <p:cNvSpPr/>
          <p:nvPr/>
        </p:nvSpPr>
        <p:spPr>
          <a:xfrm>
            <a:off x="5523545" y="5803846"/>
            <a:ext cx="116570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Infraestructura</a:t>
            </a:r>
          </a:p>
        </p:txBody>
      </p:sp>
      <p:sp>
        <p:nvSpPr>
          <p:cNvPr id="50" name="Rectángulo 49"/>
          <p:cNvSpPr/>
          <p:nvPr/>
        </p:nvSpPr>
        <p:spPr>
          <a:xfrm>
            <a:off x="3979332" y="3217176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3969430" y="5832388"/>
            <a:ext cx="124906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Capital privado</a:t>
            </a:r>
          </a:p>
        </p:txBody>
      </p:sp>
      <p:sp>
        <p:nvSpPr>
          <p:cNvPr id="52" name="Rectángulo 51"/>
          <p:cNvSpPr/>
          <p:nvPr/>
        </p:nvSpPr>
        <p:spPr>
          <a:xfrm>
            <a:off x="6974575" y="3216263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53" name="Rectángulo 52"/>
          <p:cNvSpPr/>
          <p:nvPr/>
        </p:nvSpPr>
        <p:spPr>
          <a:xfrm>
            <a:off x="7239594" y="5832388"/>
            <a:ext cx="69762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Energía</a:t>
            </a:r>
          </a:p>
        </p:txBody>
      </p:sp>
      <p:cxnSp>
        <p:nvCxnSpPr>
          <p:cNvPr id="54" name="Conector recto 53"/>
          <p:cNvCxnSpPr/>
          <p:nvPr/>
        </p:nvCxnSpPr>
        <p:spPr>
          <a:xfrm>
            <a:off x="6986304" y="4934995"/>
            <a:ext cx="1217259" cy="0"/>
          </a:xfrm>
          <a:prstGeom prst="line">
            <a:avLst/>
          </a:prstGeom>
          <a:ln w="12700">
            <a:solidFill>
              <a:srgbClr val="00B05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ángulo 54"/>
          <p:cNvSpPr/>
          <p:nvPr/>
        </p:nvSpPr>
        <p:spPr>
          <a:xfrm>
            <a:off x="6974575" y="4934995"/>
            <a:ext cx="1240139" cy="483127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050" dirty="0">
                <a:solidFill>
                  <a:srgbClr val="00B050"/>
                </a:solidFill>
                <a:latin typeface="Century Gothic" panose="020B0502020202020204" pitchFamily="34" charset="0"/>
              </a:rPr>
              <a:t>Ainda: 300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134076" y="6240911"/>
            <a:ext cx="87901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*La actualización del análisis se presentó en el Comité de Inversiones sesionado en Junio y la orden aprobada prevaleció 3 meses </a:t>
            </a:r>
          </a:p>
          <a:p>
            <a:pPr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**Con base en los límites asignados por la Coordinación General de Riesgos se puede invertir el 3% del </a:t>
            </a:r>
            <a:r>
              <a:rPr lang="es-MX" sz="9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Fanvit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en </a:t>
            </a:r>
            <a:r>
              <a:rPr lang="es-MX" sz="9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CKD’s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, equivalente a </a:t>
            </a:r>
            <a:r>
              <a:rPr lang="es-MX" sz="900" b="1" dirty="0">
                <a:solidFill>
                  <a:prstClr val="black"/>
                </a:solidFill>
                <a:latin typeface="Century Gothic" panose="020B0502020202020204" pitchFamily="34" charset="0"/>
              </a:rPr>
              <a:t>3,801 </a:t>
            </a:r>
            <a:r>
              <a:rPr lang="es-MX" sz="9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9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al 29 de septiembre de 2017. </a:t>
            </a:r>
          </a:p>
        </p:txBody>
      </p:sp>
      <p:sp>
        <p:nvSpPr>
          <p:cNvPr id="20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91702" y="6501206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16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>
                <a:latin typeface="Century Gothic" panose="020B0502020202020204" pitchFamily="34" charset="0"/>
                <a:ea typeface="+mj-ea"/>
              </a:rPr>
              <a:t>Resumen de las características de CKD’s aprobados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6634" y="5614255"/>
            <a:ext cx="176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dirty="0">
                <a:solidFill>
                  <a:prstClr val="black"/>
                </a:solidFill>
              </a:rPr>
              <a:t>*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4888" y="6480812"/>
            <a:ext cx="8651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*Monto aprobado, inversión pendiente. ** Se toma el promedio del intervalo para fines comparativos cuando la comisión, el preferente o la TIR esperada estén dados por intervalo.   (I): Infraestructura, (E): Energía, (BR): Bienes raíces</a:t>
            </a: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/>
          </p:nvPr>
        </p:nvGraphicFramePr>
        <p:xfrm>
          <a:off x="331436" y="1265613"/>
          <a:ext cx="8562398" cy="5224504"/>
        </p:xfrm>
        <a:graphic>
          <a:graphicData uri="http://schemas.openxmlformats.org/drawingml/2006/table">
            <a:tbl>
              <a:tblPr/>
              <a:tblGrid>
                <a:gridCol w="14823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561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59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3599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3599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3599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3599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3599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35993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35993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35993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43064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CKD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Sector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Monto (mdp)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Preferente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Comisión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Tamaño (mdp)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Coinversión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Tasa neta </a:t>
                      </a:r>
                      <a:r>
                        <a:rPr lang="es-MX" sz="9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esp</a:t>
                      </a:r>
                      <a:endParaRPr lang="es-MX" sz="900" b="1" i="0" u="none" strike="noStrike" dirty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Periodo inversión (años)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Plazo </a:t>
                      </a:r>
                      <a:b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(años)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Apalancam</a:t>
                      </a: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ctr" fontAlgn="ctr"/>
                      <a:r>
                        <a:rPr lang="es-MX" sz="9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máx</a:t>
                      </a:r>
                      <a:endParaRPr lang="es-MX" sz="900" b="1" i="0" u="none" strike="noStrike" dirty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8949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203764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1.65%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3,500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14.5%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8949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203764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1.63%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15.0%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8949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203764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1.63%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4,422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17.5%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0894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203764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1.50%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2,700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15.0%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0894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203764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1.25%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16.0%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00299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203764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1.50%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4,755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13.0%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28524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203764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1.50%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17.5%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00299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203764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E,I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10.5%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1.50%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18.0%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4354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523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rgbClr val="203764"/>
                          </a:solidFill>
                          <a:effectLst/>
                          <a:latin typeface="Century Gothic" panose="020B0502020202020204" pitchFamily="34" charset="0"/>
                        </a:rPr>
                        <a:t>Promedio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203764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203764"/>
                          </a:solidFill>
                          <a:effectLst/>
                          <a:latin typeface="Century Gothic" panose="020B0502020202020204" pitchFamily="34" charset="0"/>
                        </a:rPr>
                        <a:t>269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203764"/>
                          </a:solidFill>
                          <a:effectLst/>
                          <a:latin typeface="Century Gothic" panose="020B0502020202020204" pitchFamily="34" charset="0"/>
                        </a:rPr>
                        <a:t>9.8%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203764"/>
                          </a:solidFill>
                          <a:effectLst/>
                          <a:latin typeface="Century Gothic" panose="020B0502020202020204" pitchFamily="34" charset="0"/>
                        </a:rPr>
                        <a:t>3.21%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203764"/>
                          </a:solidFill>
                          <a:effectLst/>
                          <a:latin typeface="Century Gothic" panose="020B0502020202020204" pitchFamily="34" charset="0"/>
                        </a:rPr>
                        <a:t>4,172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203764"/>
                          </a:solidFill>
                          <a:effectLst/>
                          <a:latin typeface="Century Gothic" panose="020B0502020202020204" pitchFamily="34" charset="0"/>
                        </a:rPr>
                        <a:t>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203764"/>
                          </a:solidFill>
                          <a:effectLst/>
                          <a:latin typeface="Century Gothic" panose="020B0502020202020204" pitchFamily="34" charset="0"/>
                        </a:rPr>
                        <a:t>15.8%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203764"/>
                          </a:solidFill>
                          <a:effectLst/>
                          <a:latin typeface="Century Gothic" panose="020B0502020202020204" pitchFamily="34" charset="0"/>
                        </a:rPr>
                        <a:t>4.5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203764"/>
                          </a:solidFill>
                          <a:effectLst/>
                          <a:latin typeface="Century Gothic" panose="020B0502020202020204" pitchFamily="34" charset="0"/>
                        </a:rPr>
                        <a:t>11.875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203764"/>
                          </a:solidFill>
                          <a:effectLst/>
                          <a:latin typeface="Century Gothic" panose="020B0502020202020204" pitchFamily="34" charset="0"/>
                        </a:rPr>
                        <a:t>61%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36" y="1816861"/>
            <a:ext cx="1435173" cy="29145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/>
          <a:srcRect l="8190" t="18518" r="6652" b="22223"/>
          <a:stretch/>
        </p:blipFill>
        <p:spPr>
          <a:xfrm>
            <a:off x="315041" y="2270190"/>
            <a:ext cx="1388208" cy="39781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/>
          <a:srcRect l="4457" t="31276" r="6833" b="24398"/>
          <a:stretch/>
        </p:blipFill>
        <p:spPr>
          <a:xfrm>
            <a:off x="416113" y="2753333"/>
            <a:ext cx="1255604" cy="41577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5"/>
          <a:srcRect l="-7750" t="3476" r="-1239" b="1909"/>
          <a:stretch/>
        </p:blipFill>
        <p:spPr>
          <a:xfrm>
            <a:off x="774561" y="3240608"/>
            <a:ext cx="538708" cy="47445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6"/>
          <a:srcRect l="7313" t="1594"/>
          <a:stretch/>
        </p:blipFill>
        <p:spPr>
          <a:xfrm>
            <a:off x="420948" y="3838955"/>
            <a:ext cx="1245934" cy="29836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7"/>
          <a:srcRect l="4981"/>
          <a:stretch/>
        </p:blipFill>
        <p:spPr>
          <a:xfrm>
            <a:off x="669582" y="4396419"/>
            <a:ext cx="748665" cy="33013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8"/>
          <a:srcRect r="56743"/>
          <a:stretch/>
        </p:blipFill>
        <p:spPr>
          <a:xfrm>
            <a:off x="390353" y="4878684"/>
            <a:ext cx="1297042" cy="435110"/>
          </a:xfrm>
          <a:prstGeom prst="rect">
            <a:avLst/>
          </a:prstGeom>
        </p:spPr>
      </p:pic>
      <p:pic>
        <p:nvPicPr>
          <p:cNvPr id="17" name="Imagen 16" descr="Resultado de imagen para ainda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77" b="37078"/>
          <a:stretch/>
        </p:blipFill>
        <p:spPr bwMode="auto">
          <a:xfrm>
            <a:off x="443502" y="5396786"/>
            <a:ext cx="1259747" cy="49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92946" y="6480812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41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000" b="1" i="1" dirty="0">
                <a:latin typeface="Century Gothic" panose="020B0502020202020204" pitchFamily="34" charset="0"/>
              </a:rPr>
              <a:t>Pipeline </a:t>
            </a:r>
            <a:r>
              <a:rPr lang="es-MX" sz="2000" b="1" dirty="0">
                <a:latin typeface="Century Gothic" panose="020B0502020202020204" pitchFamily="34" charset="0"/>
              </a:rPr>
              <a:t>de CKD’s registrados PASE (1)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3396" y="963864"/>
            <a:ext cx="7329251" cy="6924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300" dirty="0">
                <a:solidFill>
                  <a:prstClr val="black"/>
                </a:solidFill>
                <a:latin typeface="Century Gothic" panose="020B0502020202020204" pitchFamily="34" charset="0"/>
              </a:rPr>
              <a:t>Tenemos 16 </a:t>
            </a:r>
            <a:r>
              <a:rPr lang="es-MX" sz="13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CKD’s</a:t>
            </a:r>
            <a:r>
              <a:rPr lang="es-MX" sz="1300" dirty="0">
                <a:solidFill>
                  <a:prstClr val="black"/>
                </a:solidFill>
                <a:latin typeface="Century Gothic" panose="020B0502020202020204" pitchFamily="34" charset="0"/>
              </a:rPr>
              <a:t> en </a:t>
            </a:r>
            <a:r>
              <a:rPr lang="es-MX" sz="1300" i="1" dirty="0">
                <a:solidFill>
                  <a:prstClr val="black"/>
                </a:solidFill>
                <a:latin typeface="Century Gothic" panose="020B0502020202020204" pitchFamily="34" charset="0"/>
              </a:rPr>
              <a:t>pipeline</a:t>
            </a:r>
            <a:r>
              <a:rPr lang="es-MX" sz="1300" dirty="0">
                <a:solidFill>
                  <a:prstClr val="black"/>
                </a:solidFill>
                <a:latin typeface="Century Gothic" panose="020B0502020202020204" pitchFamily="34" charset="0"/>
              </a:rPr>
              <a:t>: 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300" dirty="0">
                <a:solidFill>
                  <a:prstClr val="black"/>
                </a:solidFill>
                <a:latin typeface="Century Gothic" panose="020B0502020202020204" pitchFamily="34" charset="0"/>
              </a:rPr>
              <a:t>6 de bienes raíces, 3 de capital privado, 4 de deuda, 1 de energía y 2 de infraestructura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3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0" y="6552326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457200" eaLnBrk="0" fontAlgn="base" hangingPunct="0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altLang="es-MX" sz="1000" kern="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http://pase.plataformainfonavit.com/login</a:t>
            </a:r>
          </a:p>
        </p:txBody>
      </p:sp>
      <p:sp>
        <p:nvSpPr>
          <p:cNvPr id="7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56027" y="6473581"/>
            <a:ext cx="468923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784" y="1515989"/>
            <a:ext cx="7047781" cy="495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5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000" b="1" i="1" dirty="0">
                <a:latin typeface="Century Gothic" panose="020B0502020202020204" pitchFamily="34" charset="0"/>
              </a:rPr>
              <a:t>Pipeline </a:t>
            </a:r>
            <a:r>
              <a:rPr lang="es-MX" sz="2000" b="1" dirty="0">
                <a:latin typeface="Century Gothic" panose="020B0502020202020204" pitchFamily="34" charset="0"/>
              </a:rPr>
              <a:t>de CKD’s registrados PASE (2)</a:t>
            </a:r>
          </a:p>
        </p:txBody>
      </p:sp>
      <p:sp>
        <p:nvSpPr>
          <p:cNvPr id="4" name="Rectángulo 3"/>
          <p:cNvSpPr/>
          <p:nvPr/>
        </p:nvSpPr>
        <p:spPr>
          <a:xfrm>
            <a:off x="0" y="6552326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457200" eaLnBrk="0" fontAlgn="base" hangingPunct="0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altLang="es-MX" sz="1000" kern="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http://pase.plataformainfonavit.com/login</a:t>
            </a:r>
          </a:p>
        </p:txBody>
      </p:sp>
      <p:sp>
        <p:nvSpPr>
          <p:cNvPr id="7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56027" y="6473581"/>
            <a:ext cx="468923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509" y="1240619"/>
            <a:ext cx="7047781" cy="531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1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Sesión Número 039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Octubre 2017</a:t>
            </a:r>
          </a:p>
        </p:txBody>
      </p:sp>
      <p:sp>
        <p:nvSpPr>
          <p:cNvPr id="5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38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2929</Words>
  <Application>Microsoft Office PowerPoint</Application>
  <PresentationFormat>Presentación en pantalla (4:3)</PresentationFormat>
  <Paragraphs>899</Paragraphs>
  <Slides>36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6" baseType="lpstr">
      <vt:lpstr>MS PGothic</vt:lpstr>
      <vt:lpstr>Arial</vt:lpstr>
      <vt:lpstr>Calibri</vt:lpstr>
      <vt:lpstr>Century Gothic</vt:lpstr>
      <vt:lpstr>Geneva</vt:lpstr>
      <vt:lpstr>Myriad Pro</vt:lpstr>
      <vt:lpstr>Myriad Pro Light</vt:lpstr>
      <vt:lpstr>Symbol</vt:lpstr>
      <vt:lpstr>Times New Roman</vt:lpstr>
      <vt:lpstr>1_Tema de Office</vt:lpstr>
      <vt:lpstr>Comité de Inversiones Sesión Número 039</vt:lpstr>
      <vt:lpstr>Presentación de PowerPoint</vt:lpstr>
      <vt:lpstr>Resultado FANVIT al 29 de septiembre de 2017</vt:lpstr>
      <vt:lpstr>Riesgo de Mercado Septiembre 2017 – Coordinación General de Riesgos</vt:lpstr>
      <vt:lpstr>Riesgo de Mercado Septiembre 2017 – Coordinación General de Riesgos</vt:lpstr>
      <vt:lpstr>Riesgo de Mercado Septiembre 2017 – Coordinación General de Riesgos</vt:lpstr>
      <vt:lpstr>Riesgo de Mercado evolución por portafolio Septiembre 2017 – Coordinación General de Riesgos</vt:lpstr>
      <vt:lpstr>Riesgo de Mercado evolución global Septiembre 2017 – Coordinación General de Riesgos</vt:lpstr>
      <vt:lpstr>Riesgo de contraparte Infonavit composición del portafolio Septiembre 2017 – Coordinación General de Riesgos</vt:lpstr>
      <vt:lpstr>Resultado de gestión consolidado Septiembre 2017 – Coordinación General de Riesgos</vt:lpstr>
      <vt:lpstr>Composición del resultado de gestión Fanvit 3er trimestre 2017 – Coordinación General de Riesgos</vt:lpstr>
      <vt:lpstr>Resultado de gestión consolidado (detalle) Septiembre 2017 – Coordinación General de Riesgos</vt:lpstr>
      <vt:lpstr>Resultado de gestión Fanvit acumulado Septiembre 2017 – Coordinación General de Riesgos</vt:lpstr>
      <vt:lpstr>Informe y estrategia del FANVIT  Composición del FANVIT</vt:lpstr>
      <vt:lpstr>Cartera FANVIT al 29 de septiembre de 2017</vt:lpstr>
      <vt:lpstr>Cartera FANVIT al 29 de septiembre de 2017</vt:lpstr>
      <vt:lpstr>Informe y estrategia del FANVIT  Estrategia Renta Fija</vt:lpstr>
      <vt:lpstr>Operaciones relevantes  FANVIT del 1 al 29 de septiembre de 2017</vt:lpstr>
      <vt:lpstr>Operaciones relevantes  FANVIT del 1 al 29 de septiembre de 2017</vt:lpstr>
      <vt:lpstr>Expectativas por clases de activo</vt:lpstr>
      <vt:lpstr>Estrategia FANVIT</vt:lpstr>
      <vt:lpstr>Informe y estrategia del FANVIT  Renta variable, bonos estructurados y fibras</vt:lpstr>
      <vt:lpstr>Renta Variable y Fibras FANVIT</vt:lpstr>
      <vt:lpstr>Renta Variable y Fibras FANVIT</vt:lpstr>
      <vt:lpstr>Renta Variable y Fibras FANVIT</vt:lpstr>
      <vt:lpstr>Bonos Bancarios Estructurados FANVIT</vt:lpstr>
      <vt:lpstr>Informe y estrategia del FANVIT  Fibras</vt:lpstr>
      <vt:lpstr>El sector de Fibras cotiza a un descuento sobre su Valor Neto de Activos</vt:lpstr>
      <vt:lpstr>Informe y estrategia del FANVIT  CKD’s</vt:lpstr>
      <vt:lpstr>Actualización de los CKD’s en cartera</vt:lpstr>
      <vt:lpstr>Se tienen siete CKD’s en el Fanvit</vt:lpstr>
      <vt:lpstr>Pendiente de inversión un CKD aprobado</vt:lpstr>
      <vt:lpstr>Resumen de las características de CKD’s aprobados</vt:lpstr>
      <vt:lpstr>Pipeline de CKD’s registrados PASE (1)</vt:lpstr>
      <vt:lpstr>Pipeline de CKD’s registrados PASE (2)</vt:lpstr>
      <vt:lpstr>Comité de Inversiones Sesión Número 039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Hanono Castañeda Jacobo Arturo</cp:lastModifiedBy>
  <cp:revision>6</cp:revision>
  <dcterms:created xsi:type="dcterms:W3CDTF">2017-10-17T18:57:07Z</dcterms:created>
  <dcterms:modified xsi:type="dcterms:W3CDTF">2017-10-17T22:46:13Z</dcterms:modified>
</cp:coreProperties>
</file>