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59" r:id="rId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78C2E-26EE-46F1-BE33-FCCB74369268}" type="datetimeFigureOut">
              <a:rPr lang="es-MX" smtClean="0"/>
              <a:t>17/10/2017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47655-4224-4A2A-81CD-27E04E65F6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15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>
                <a:solidFill>
                  <a:prstClr val="black"/>
                </a:solidFill>
              </a:rPr>
              <a:pPr/>
              <a:t>2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623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55785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426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29472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34194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1121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95340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81852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9953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499226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dirty="0"/>
              <a:t>Haga clic para modificar el estilo de texto del patrón</a:t>
            </a:r>
          </a:p>
          <a:p>
            <a:pPr lvl="1"/>
            <a:r>
              <a:rPr lang="es-ES_tradnl" altLang="es-MX" dirty="0"/>
              <a:t>Segundo nivel</a:t>
            </a:r>
          </a:p>
          <a:p>
            <a:pPr lvl="2"/>
            <a:r>
              <a:rPr lang="es-ES_tradnl" altLang="es-MX" dirty="0"/>
              <a:t>Tercer nivel</a:t>
            </a:r>
          </a:p>
          <a:p>
            <a:pPr lvl="3"/>
            <a:r>
              <a:rPr lang="es-ES_tradnl" altLang="es-MX" dirty="0"/>
              <a:t>Cuarto nivel</a:t>
            </a:r>
          </a:p>
          <a:p>
            <a:pPr lvl="4"/>
            <a:r>
              <a:rPr lang="es-ES_tradnl" altLang="es-MX" dirty="0"/>
              <a:t>Quinto nivel</a:t>
            </a:r>
            <a:endParaRPr lang="es-ES" alt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31187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Sesión Número 039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Octubre 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31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99592" y="2708920"/>
            <a:ext cx="7920880" cy="4320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black"/>
              </a:solidFill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0"/>
            <a:ext cx="216362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2000" dirty="0">
                <a:latin typeface="Century Gothic" panose="020B0502020202020204" pitchFamily="34" charset="0"/>
              </a:rPr>
              <a:t>Orden del día</a:t>
            </a:r>
          </a:p>
        </p:txBody>
      </p:sp>
      <p:sp>
        <p:nvSpPr>
          <p:cNvPr id="8" name="1 Marcador de contenido"/>
          <p:cNvSpPr txBox="1">
            <a:spLocks/>
          </p:cNvSpPr>
          <p:nvPr/>
        </p:nvSpPr>
        <p:spPr bwMode="auto">
          <a:xfrm>
            <a:off x="971600" y="1548235"/>
            <a:ext cx="7056784" cy="374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eaLnBrk="1" hangingPunct="1"/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Resumen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Informe </a:t>
            </a: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y estrategia del FANVIT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Propuesta de ratificación de inversión CKD Ainda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Informe sobre límites de contrapartes, emisoras y ETF´s 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 Informe de la estrategia de cobertura cambiaria FANVIT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 Informe sobre el entorno económico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 Informe y estrategia del FINVIT</a:t>
            </a: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4448" y="458441"/>
            <a:ext cx="8323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Comité de Inversiones 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Sesión número 039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Octubre 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37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>
                <a:latin typeface="Century Gothic" panose="020B0502020202020204" pitchFamily="34" charset="0"/>
                <a:ea typeface="+mj-ea"/>
              </a:rPr>
              <a:t>Antecedentes Ainda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391827" y="1048920"/>
            <a:ext cx="8315325" cy="5314928"/>
          </a:xfrm>
          <a:noFill/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400" b="1" dirty="0">
                <a:latin typeface="Century Gothic" panose="020B0502020202020204" pitchFamily="34" charset="0"/>
              </a:rPr>
              <a:t>Antecedentes</a:t>
            </a: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>
                <a:latin typeface="Century Gothic" panose="020B0502020202020204" pitchFamily="34" charset="0"/>
              </a:rPr>
              <a:t>La actualización del CKD de Ainda se presentó al Comité de Inversiones en junio de 2017 con </a:t>
            </a:r>
            <a:r>
              <a:rPr lang="es-MX" sz="1400" dirty="0" smtClean="0">
                <a:latin typeface="Century Gothic" panose="020B0502020202020204" pitchFamily="34" charset="0"/>
              </a:rPr>
              <a:t>vigencia </a:t>
            </a:r>
            <a:r>
              <a:rPr lang="es-MX" sz="1400" dirty="0">
                <a:latin typeface="Century Gothic" panose="020B0502020202020204" pitchFamily="34" charset="0"/>
              </a:rPr>
              <a:t>de tres meses (venció en septiembre).</a:t>
            </a:r>
            <a:endParaRPr lang="es-MX" sz="1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5715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5715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5715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400" b="1" dirty="0">
                <a:latin typeface="Century Gothic" panose="020B0502020202020204" pitchFamily="34" charset="0"/>
              </a:rPr>
              <a:t>Características de la emisión</a:t>
            </a: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86800" y="6451241"/>
            <a:ext cx="414068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073271" y="3750802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dirty="0">
                <a:solidFill>
                  <a:prstClr val="white"/>
                </a:solidFill>
                <a:latin typeface="Century Gothic" panose="020B0502020202020204" pitchFamily="34" charset="0"/>
              </a:rPr>
              <a:t>Monto</a:t>
            </a:r>
          </a:p>
        </p:txBody>
      </p:sp>
      <p:sp>
        <p:nvSpPr>
          <p:cNvPr id="31" name="Rectángulo 30"/>
          <p:cNvSpPr/>
          <p:nvPr/>
        </p:nvSpPr>
        <p:spPr>
          <a:xfrm>
            <a:off x="3146751" y="3751473"/>
            <a:ext cx="5275276" cy="35932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$4,000 - $5,000 mdp (anterior $6,000)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1081660" y="4195347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dirty="0">
                <a:solidFill>
                  <a:prstClr val="white"/>
                </a:solidFill>
                <a:latin typeface="Century Gothic" panose="020B0502020202020204" pitchFamily="34" charset="0"/>
              </a:rPr>
              <a:t>Plazo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3155140" y="4203007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5 años periodo de inversión, 15 años totales</a:t>
            </a:r>
          </a:p>
        </p:txBody>
      </p:sp>
      <p:sp>
        <p:nvSpPr>
          <p:cNvPr id="38" name="Rectángulo 37"/>
          <p:cNvSpPr/>
          <p:nvPr/>
        </p:nvSpPr>
        <p:spPr>
          <a:xfrm>
            <a:off x="1081660" y="5055223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dirty="0">
                <a:solidFill>
                  <a:prstClr val="white"/>
                </a:solidFill>
                <a:latin typeface="Century Gothic" panose="020B0502020202020204" pitchFamily="34" charset="0"/>
              </a:rPr>
              <a:t>Retorno preferente</a:t>
            </a:r>
          </a:p>
        </p:txBody>
      </p:sp>
      <p:sp>
        <p:nvSpPr>
          <p:cNvPr id="39" name="Rectángulo 38"/>
          <p:cNvSpPr/>
          <p:nvPr/>
        </p:nvSpPr>
        <p:spPr>
          <a:xfrm>
            <a:off x="3155140" y="5055891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9-12% en pesos, 7-10% en dólares</a:t>
            </a:r>
          </a:p>
        </p:txBody>
      </p:sp>
      <p:sp>
        <p:nvSpPr>
          <p:cNvPr id="40" name="Rectángulo 39"/>
          <p:cNvSpPr/>
          <p:nvPr/>
        </p:nvSpPr>
        <p:spPr>
          <a:xfrm>
            <a:off x="1073271" y="4648201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dirty="0">
                <a:solidFill>
                  <a:prstClr val="white"/>
                </a:solidFill>
                <a:latin typeface="Century Gothic" panose="020B0502020202020204" pitchFamily="34" charset="0"/>
              </a:rPr>
              <a:t>Retorno objetivo </a:t>
            </a:r>
          </a:p>
        </p:txBody>
      </p:sp>
      <p:sp>
        <p:nvSpPr>
          <p:cNvPr id="41" name="Rectángulo 40"/>
          <p:cNvSpPr/>
          <p:nvPr/>
        </p:nvSpPr>
        <p:spPr>
          <a:xfrm>
            <a:off x="3146751" y="4648869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16-20% netos</a:t>
            </a:r>
          </a:p>
        </p:txBody>
      </p:sp>
      <p:sp>
        <p:nvSpPr>
          <p:cNvPr id="42" name="Rectángulo 41"/>
          <p:cNvSpPr/>
          <p:nvPr/>
        </p:nvSpPr>
        <p:spPr>
          <a:xfrm>
            <a:off x="1073271" y="5500184"/>
            <a:ext cx="2013358" cy="42201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dirty="0">
                <a:solidFill>
                  <a:prstClr val="white"/>
                </a:solidFill>
                <a:latin typeface="Century Gothic" panose="020B0502020202020204" pitchFamily="34" charset="0"/>
              </a:rPr>
              <a:t>Comisión por administración</a:t>
            </a:r>
          </a:p>
        </p:txBody>
      </p:sp>
      <p:sp>
        <p:nvSpPr>
          <p:cNvPr id="43" name="Rectángulo 42"/>
          <p:cNvSpPr/>
          <p:nvPr/>
        </p:nvSpPr>
        <p:spPr>
          <a:xfrm>
            <a:off x="3146751" y="5500853"/>
            <a:ext cx="5275276" cy="42201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1.5% sobre el monto máximo de la emisión</a:t>
            </a:r>
          </a:p>
        </p:txBody>
      </p:sp>
      <p:sp>
        <p:nvSpPr>
          <p:cNvPr id="46" name="Rectángulo 45"/>
          <p:cNvSpPr/>
          <p:nvPr/>
        </p:nvSpPr>
        <p:spPr>
          <a:xfrm>
            <a:off x="1073271" y="3306257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dirty="0">
                <a:solidFill>
                  <a:prstClr val="white"/>
                </a:solidFill>
                <a:latin typeface="Century Gothic" panose="020B0502020202020204" pitchFamily="34" charset="0"/>
              </a:rPr>
              <a:t>Sector</a:t>
            </a:r>
          </a:p>
        </p:txBody>
      </p:sp>
      <p:sp>
        <p:nvSpPr>
          <p:cNvPr id="47" name="Rectángulo 46"/>
          <p:cNvSpPr/>
          <p:nvPr/>
        </p:nvSpPr>
        <p:spPr>
          <a:xfrm>
            <a:off x="3146751" y="3306928"/>
            <a:ext cx="5275276" cy="35932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Energía e Infraestructura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1081660" y="6003180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dirty="0">
                <a:solidFill>
                  <a:prstClr val="white"/>
                </a:solidFill>
                <a:latin typeface="Century Gothic" panose="020B0502020202020204" pitchFamily="34" charset="0"/>
              </a:rPr>
              <a:t>Coinversión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3155140" y="6003848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5% </a:t>
            </a:r>
          </a:p>
        </p:txBody>
      </p:sp>
    </p:spTree>
    <p:extLst>
      <p:ext uri="{BB962C8B-B14F-4D97-AF65-F5344CB8AC3E}">
        <p14:creationId xmlns:p14="http://schemas.microsoft.com/office/powerpoint/2010/main" val="33745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>
                <a:latin typeface="Century Gothic" panose="020B0502020202020204" pitchFamily="34" charset="0"/>
                <a:ea typeface="+mj-ea"/>
              </a:rPr>
              <a:t>Actualización del CKD: Participación Grupo Proeza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86800" y="6451241"/>
            <a:ext cx="414068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 bwMode="auto">
          <a:xfrm>
            <a:off x="429751" y="1243184"/>
            <a:ext cx="7369538" cy="887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/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Ainda firmó una ampliación de capital por parte de Grupo Proeza,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por el 22% del capital para fortalecer financiera e institucionalmente a Ainda.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None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541" y="2297111"/>
            <a:ext cx="5438775" cy="2181225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181154" y="4550958"/>
            <a:ext cx="5831457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Proeza podrá :</a:t>
            </a:r>
          </a:p>
          <a:p>
            <a:pPr marL="742950" lvl="1" indent="-285750" algn="just" defTabSz="457200" fontAlgn="base"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7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742950" lvl="1" indent="-285750" algn="just" defTabSz="457200" fontAlgn="base"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Nombrar un miembro en el Comité Técnico y un miembro del Comité de Inversión.</a:t>
            </a:r>
          </a:p>
          <a:p>
            <a:pPr marL="742950" lvl="1" indent="-285750" algn="just" defTabSz="457200" fontAlgn="base"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Participar en los Comités del Consejo</a:t>
            </a:r>
          </a:p>
          <a:p>
            <a:pPr marL="742950" lvl="1" indent="-285750" algn="just" defTabSz="457200" fontAlgn="base"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Designar a un miembro propietario del Consejo de Ainda, Presidente del Comité de Auditoría y del Comité de Compensaciones</a:t>
            </a:r>
          </a:p>
        </p:txBody>
      </p:sp>
      <p:sp>
        <p:nvSpPr>
          <p:cNvPr id="13" name="Flecha derecha 12"/>
          <p:cNvSpPr/>
          <p:nvPr/>
        </p:nvSpPr>
        <p:spPr>
          <a:xfrm>
            <a:off x="6612148" y="5369253"/>
            <a:ext cx="491705" cy="37956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white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7496237" y="5287840"/>
            <a:ext cx="1265090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Fortalece el </a:t>
            </a:r>
          </a:p>
          <a:p>
            <a:pPr algn="ctr"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Gobierno </a:t>
            </a:r>
          </a:p>
          <a:p>
            <a:pPr algn="ctr"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Corporativo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20075" y="3064557"/>
            <a:ext cx="2109833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900" dirty="0">
                <a:solidFill>
                  <a:srgbClr val="A2B4BC"/>
                </a:solidFill>
                <a:latin typeface="Century Gothic" panose="020B0502020202020204" pitchFamily="34" charset="0"/>
              </a:rPr>
              <a:t>Grupo multinacional 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900" dirty="0">
                <a:solidFill>
                  <a:srgbClr val="A2B4BC"/>
                </a:solidFill>
                <a:latin typeface="Century Gothic" panose="020B0502020202020204" pitchFamily="34" charset="0"/>
              </a:rPr>
              <a:t>Ventas por más de 2,800 mdd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900" dirty="0">
                <a:solidFill>
                  <a:srgbClr val="A2B4BC"/>
                </a:solidFill>
                <a:latin typeface="Century Gothic" panose="020B0502020202020204" pitchFamily="34" charset="0"/>
              </a:rPr>
              <a:t>Operación en 14 países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900" dirty="0">
                <a:solidFill>
                  <a:srgbClr val="A2B4BC"/>
                </a:solidFill>
                <a:latin typeface="Century Gothic" panose="020B0502020202020204" pitchFamily="34" charset="0"/>
              </a:rPr>
              <a:t>Metalsa y Citrofrut, negocios princ.</a:t>
            </a:r>
            <a:endParaRPr lang="es-MX" sz="900" dirty="0">
              <a:solidFill>
                <a:srgbClr val="A2B4BC"/>
              </a:solidFill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122922" y="6518387"/>
            <a:ext cx="856387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Ainda. Octubre 2017</a:t>
            </a:r>
          </a:p>
        </p:txBody>
      </p:sp>
    </p:spTree>
    <p:extLst>
      <p:ext uri="{BB962C8B-B14F-4D97-AF65-F5344CB8AC3E}">
        <p14:creationId xmlns:p14="http://schemas.microsoft.com/office/powerpoint/2010/main" val="238728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s-ES" sz="2000" b="1" dirty="0">
                <a:latin typeface="Century Gothic" panose="020B0502020202020204" pitchFamily="34" charset="0"/>
                <a:ea typeface="+mj-ea"/>
              </a:rPr>
              <a:t>Actualización del CKD:  Fortalecimiento del equipo y Gobierno Corporativo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86800" y="6451241"/>
            <a:ext cx="414068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 bwMode="auto">
          <a:xfrm>
            <a:off x="410789" y="1239419"/>
            <a:ext cx="7369538" cy="887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 startAt="2"/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Incorporación de Oscar de Buen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como Presidente Ejecutivo y Funcionario Clave fortalece la experiencia del equipo así como su conocimiento en la estructuración y supervisión de contratos EPC.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None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7466003" y="3655987"/>
            <a:ext cx="180843" cy="7415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white"/>
              </a:solidFill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7466003" y="3098081"/>
            <a:ext cx="118865" cy="315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white"/>
              </a:solidFill>
            </a:endParaRP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820" y="2330443"/>
            <a:ext cx="7937680" cy="1487553"/>
          </a:xfrm>
          <a:prstGeom prst="rect">
            <a:avLst/>
          </a:prstGeom>
        </p:spPr>
      </p:pic>
      <p:sp>
        <p:nvSpPr>
          <p:cNvPr id="24" name="2 Marcador de contenido"/>
          <p:cNvSpPr txBox="1">
            <a:spLocks/>
          </p:cNvSpPr>
          <p:nvPr/>
        </p:nvSpPr>
        <p:spPr bwMode="auto">
          <a:xfrm>
            <a:off x="623574" y="4069714"/>
            <a:ext cx="7369538" cy="887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 startAt="3"/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Participación de Carlos Sales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en el Comité de Inversión y en el Comité Técnico permite contar con la experiencia de un financiero de reconocido prestigio en los Órganos de Gobierno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None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 rotWithShape="1">
          <a:blip r:embed="rId3"/>
          <a:srcRect b="7655"/>
          <a:stretch/>
        </p:blipFill>
        <p:spPr>
          <a:xfrm>
            <a:off x="2536165" y="5102528"/>
            <a:ext cx="4375467" cy="1237294"/>
          </a:xfrm>
          <a:prstGeom prst="rect">
            <a:avLst/>
          </a:prstGeom>
        </p:spPr>
      </p:pic>
      <p:sp>
        <p:nvSpPr>
          <p:cNvPr id="27" name="Rectángulo 26"/>
          <p:cNvSpPr/>
          <p:nvPr/>
        </p:nvSpPr>
        <p:spPr>
          <a:xfrm>
            <a:off x="122922" y="6518387"/>
            <a:ext cx="856387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Ainda. Octubre 2017</a:t>
            </a:r>
          </a:p>
        </p:txBody>
      </p:sp>
    </p:spTree>
    <p:extLst>
      <p:ext uri="{BB962C8B-B14F-4D97-AF65-F5344CB8AC3E}">
        <p14:creationId xmlns:p14="http://schemas.microsoft.com/office/powerpoint/2010/main" val="394431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>
                <a:latin typeface="Century Gothic" panose="020B0502020202020204" pitchFamily="34" charset="0"/>
                <a:ea typeface="+mj-ea"/>
              </a:rPr>
              <a:t>Actualización del CKD: El </a:t>
            </a:r>
            <a:r>
              <a:rPr lang="es-ES" sz="2000" b="1" i="1" dirty="0">
                <a:latin typeface="Century Gothic" panose="020B0502020202020204" pitchFamily="34" charset="0"/>
                <a:ea typeface="+mj-ea"/>
              </a:rPr>
              <a:t>pipeline </a:t>
            </a:r>
            <a:r>
              <a:rPr lang="es-ES" sz="2000" b="1" dirty="0">
                <a:latin typeface="Century Gothic" panose="020B0502020202020204" pitchFamily="34" charset="0"/>
                <a:ea typeface="+mj-ea"/>
              </a:rPr>
              <a:t>se mantiene atractivo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86800" y="6451241"/>
            <a:ext cx="414068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 bwMode="auto">
          <a:xfrm>
            <a:off x="391827" y="1093928"/>
            <a:ext cx="7369538" cy="887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 startAt="4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A la fecha, el </a:t>
            </a:r>
            <a:r>
              <a:rPr lang="es-MX" sz="1400" i="1" dirty="0">
                <a:solidFill>
                  <a:prstClr val="black"/>
                </a:solidFill>
                <a:latin typeface="Century Gothic" panose="020B0502020202020204" pitchFamily="34" charset="0"/>
              </a:rPr>
              <a:t>pipeline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se mantiene atractivo y diversificado en distintos sectores: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None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7466003" y="3655987"/>
            <a:ext cx="180843" cy="7415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white"/>
              </a:solidFill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7466003" y="3098081"/>
            <a:ext cx="118865" cy="315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white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949" y="1794281"/>
            <a:ext cx="4855868" cy="4632301"/>
          </a:xfrm>
          <a:prstGeom prst="rect">
            <a:avLst/>
          </a:prstGeom>
        </p:spPr>
      </p:pic>
      <p:sp>
        <p:nvSpPr>
          <p:cNvPr id="6" name="Cerrar llave 5"/>
          <p:cNvSpPr/>
          <p:nvPr/>
        </p:nvSpPr>
        <p:spPr>
          <a:xfrm>
            <a:off x="6129020" y="1794281"/>
            <a:ext cx="448573" cy="4546133"/>
          </a:xfrm>
          <a:prstGeom prst="rightBrac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black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7158818" y="3797336"/>
            <a:ext cx="1527982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400" b="1" dirty="0">
                <a:solidFill>
                  <a:srgbClr val="1F497D"/>
                </a:solidFill>
                <a:latin typeface="Century Gothic" panose="020B0502020202020204" pitchFamily="34" charset="0"/>
              </a:rPr>
              <a:t>4.5x el tamaño </a:t>
            </a:r>
          </a:p>
          <a:p>
            <a:pPr algn="ctr"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400" b="1" dirty="0">
                <a:solidFill>
                  <a:srgbClr val="1F497D"/>
                </a:solidFill>
                <a:latin typeface="Century Gothic" panose="020B0502020202020204" pitchFamily="34" charset="0"/>
              </a:rPr>
              <a:t>del CKD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22922" y="6518387"/>
            <a:ext cx="856387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Ainda. Octubre 2017</a:t>
            </a:r>
          </a:p>
        </p:txBody>
      </p:sp>
    </p:spTree>
    <p:extLst>
      <p:ext uri="{BB962C8B-B14F-4D97-AF65-F5344CB8AC3E}">
        <p14:creationId xmlns:p14="http://schemas.microsoft.com/office/powerpoint/2010/main" val="145182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>
                <a:latin typeface="Century Gothic" panose="020B0502020202020204" pitchFamily="34" charset="0"/>
                <a:ea typeface="+mj-ea"/>
              </a:rPr>
              <a:t>Ratificación de la propuesta de inversión FANVIT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455355" y="1136313"/>
            <a:ext cx="8315325" cy="5314928"/>
          </a:xfrm>
          <a:noFill/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2400" b="1" dirty="0">
              <a:latin typeface="Century Gothic" panose="020B0502020202020204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800" dirty="0">
                <a:latin typeface="Century Gothic" panose="020B0502020202020204" pitchFamily="34" charset="0"/>
              </a:rPr>
              <a:t>Con base en las consideraciones anteriores, se propone ratificar la orden para  una participación en Ainda de: 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800" b="1" dirty="0">
              <a:latin typeface="Century Gothic" panose="020B0502020202020204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800" b="1" dirty="0">
                <a:latin typeface="Century Gothic" panose="020B0502020202020204" pitchFamily="34" charset="0"/>
              </a:rPr>
              <a:t>300 mdp o hasta el 10% de la emisión, lo que resulte menor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800" b="1" dirty="0">
                <a:latin typeface="Century Gothic" panose="020B0502020202020204" pitchFamily="34" charset="0"/>
              </a:rPr>
              <a:t>La orden prevalece durante tres meses.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800" b="1" dirty="0">
              <a:latin typeface="Century Gothic" panose="020B0502020202020204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800" b="1" dirty="0">
              <a:latin typeface="Century Gothic" panose="020B0502020202020204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800" b="1" dirty="0">
              <a:latin typeface="Century Gothic" panose="020B0502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86800" y="6451241"/>
            <a:ext cx="414068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8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Sesión Número 039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Octubre 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8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94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427</Words>
  <Application>Microsoft Office PowerPoint</Application>
  <PresentationFormat>Presentación en pantalla (4:3)</PresentationFormat>
  <Paragraphs>127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Arial</vt:lpstr>
      <vt:lpstr>Calibri</vt:lpstr>
      <vt:lpstr>Century Gothic</vt:lpstr>
      <vt:lpstr>Myriad Pro</vt:lpstr>
      <vt:lpstr>Myriad Pro Light</vt:lpstr>
      <vt:lpstr>1_Tema de Office</vt:lpstr>
      <vt:lpstr>Comité de Inversiones Sesión Número 039</vt:lpstr>
      <vt:lpstr>Presentación de PowerPoint</vt:lpstr>
      <vt:lpstr>Antecedentes Ainda</vt:lpstr>
      <vt:lpstr>Actualización del CKD: Participación Grupo Proeza</vt:lpstr>
      <vt:lpstr>Actualización del CKD:  Fortalecimiento del equipo y Gobierno Corporativo</vt:lpstr>
      <vt:lpstr>Actualización del CKD: El pipeline se mantiene atractivo</vt:lpstr>
      <vt:lpstr>Ratificación de la propuesta de inversión FANVIT</vt:lpstr>
      <vt:lpstr>Comité de Inversiones Sesión Número 039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Inversiones Sesión Número 039</dc:title>
  <dc:creator>Trumbley Arroyo Paula Susana</dc:creator>
  <cp:lastModifiedBy>Hanono Castañeda Jacobo Arturo</cp:lastModifiedBy>
  <cp:revision>5</cp:revision>
  <dcterms:created xsi:type="dcterms:W3CDTF">2017-10-17T19:01:40Z</dcterms:created>
  <dcterms:modified xsi:type="dcterms:W3CDTF">2017-10-17T22:45:54Z</dcterms:modified>
</cp:coreProperties>
</file>