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7" r:id="rId2"/>
    <p:sldId id="258"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59" r:id="rId26"/>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878C2E-26EE-46F1-BE33-FCCB74369268}" type="datetimeFigureOut">
              <a:rPr lang="es-MX" smtClean="0"/>
              <a:t>17/10/2017</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347655-4224-4A2A-81CD-27E04E65F6D0}" type="slidenum">
              <a:rPr lang="es-MX" smtClean="0"/>
              <a:t>‹Nº›</a:t>
            </a:fld>
            <a:endParaRPr lang="es-MX"/>
          </a:p>
        </p:txBody>
      </p:sp>
    </p:spTree>
    <p:extLst>
      <p:ext uri="{BB962C8B-B14F-4D97-AF65-F5344CB8AC3E}">
        <p14:creationId xmlns:p14="http://schemas.microsoft.com/office/powerpoint/2010/main" val="2187157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A800D66-B5D4-4504-A2B2-CDF88B324EC5}" type="slidenum">
              <a:rPr lang="es-MX" smtClean="0">
                <a:solidFill>
                  <a:prstClr val="black"/>
                </a:solidFill>
              </a:rPr>
              <a:pPr/>
              <a:t>2</a:t>
            </a:fld>
            <a:endParaRPr lang="es-MX" dirty="0">
              <a:solidFill>
                <a:prstClr val="black"/>
              </a:solidFill>
            </a:endParaRPr>
          </a:p>
        </p:txBody>
      </p:sp>
    </p:spTree>
    <p:extLst>
      <p:ext uri="{BB962C8B-B14F-4D97-AF65-F5344CB8AC3E}">
        <p14:creationId xmlns:p14="http://schemas.microsoft.com/office/powerpoint/2010/main" val="1816623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normAutofit fontScale="92500" lnSpcReduction="2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a:solidFill>
                  <a:prstClr val="black"/>
                </a:solidFill>
              </a:rPr>
              <a:pPr/>
              <a:t>3</a:t>
            </a:fld>
            <a:endParaRPr lang="es-MX" dirty="0">
              <a:solidFill>
                <a:prstClr val="black"/>
              </a:solidFill>
            </a:endParaRPr>
          </a:p>
        </p:txBody>
      </p:sp>
    </p:spTree>
    <p:extLst>
      <p:ext uri="{BB962C8B-B14F-4D97-AF65-F5344CB8AC3E}">
        <p14:creationId xmlns:p14="http://schemas.microsoft.com/office/powerpoint/2010/main" val="3919147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normAutofit fontScale="92500" lnSpcReduction="2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a:solidFill>
                  <a:prstClr val="black"/>
                </a:solidFill>
              </a:rPr>
              <a:pPr/>
              <a:t>4</a:t>
            </a:fld>
            <a:endParaRPr lang="es-MX" dirty="0">
              <a:solidFill>
                <a:prstClr val="black"/>
              </a:solidFill>
            </a:endParaRPr>
          </a:p>
        </p:txBody>
      </p:sp>
    </p:spTree>
    <p:extLst>
      <p:ext uri="{BB962C8B-B14F-4D97-AF65-F5344CB8AC3E}">
        <p14:creationId xmlns:p14="http://schemas.microsoft.com/office/powerpoint/2010/main" val="3874041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normAutofit fontScale="92500" lnSpcReduction="2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a:solidFill>
                  <a:prstClr val="black"/>
                </a:solidFill>
              </a:rPr>
              <a:pPr/>
              <a:t>5</a:t>
            </a:fld>
            <a:endParaRPr lang="es-MX" dirty="0">
              <a:solidFill>
                <a:prstClr val="black"/>
              </a:solidFill>
            </a:endParaRPr>
          </a:p>
        </p:txBody>
      </p:sp>
    </p:spTree>
    <p:extLst>
      <p:ext uri="{BB962C8B-B14F-4D97-AF65-F5344CB8AC3E}">
        <p14:creationId xmlns:p14="http://schemas.microsoft.com/office/powerpoint/2010/main" val="975408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normAutofit fontScale="92500" lnSpcReduction="2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a:solidFill>
                  <a:prstClr val="black"/>
                </a:solidFill>
              </a:rPr>
              <a:pPr/>
              <a:t>6</a:t>
            </a:fld>
            <a:endParaRPr lang="es-MX" dirty="0">
              <a:solidFill>
                <a:prstClr val="black"/>
              </a:solidFill>
            </a:endParaRPr>
          </a:p>
        </p:txBody>
      </p:sp>
    </p:spTree>
    <p:extLst>
      <p:ext uri="{BB962C8B-B14F-4D97-AF65-F5344CB8AC3E}">
        <p14:creationId xmlns:p14="http://schemas.microsoft.com/office/powerpoint/2010/main" val="1811767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normAutofit fontScale="92500" lnSpcReduction="2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a:solidFill>
                  <a:prstClr val="black"/>
                </a:solidFill>
              </a:rPr>
              <a:pPr/>
              <a:t>7</a:t>
            </a:fld>
            <a:endParaRPr lang="es-MX" dirty="0">
              <a:solidFill>
                <a:prstClr val="black"/>
              </a:solidFill>
            </a:endParaRPr>
          </a:p>
        </p:txBody>
      </p:sp>
    </p:spTree>
    <p:extLst>
      <p:ext uri="{BB962C8B-B14F-4D97-AF65-F5344CB8AC3E}">
        <p14:creationId xmlns:p14="http://schemas.microsoft.com/office/powerpoint/2010/main" val="1852296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normAutofit fontScale="92500" lnSpcReduction="2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a:solidFill>
                  <a:prstClr val="black"/>
                </a:solidFill>
              </a:rPr>
              <a:pPr/>
              <a:t>8</a:t>
            </a:fld>
            <a:endParaRPr lang="es-MX" dirty="0">
              <a:solidFill>
                <a:prstClr val="black"/>
              </a:solidFill>
            </a:endParaRPr>
          </a:p>
        </p:txBody>
      </p:sp>
    </p:spTree>
    <p:extLst>
      <p:ext uri="{BB962C8B-B14F-4D97-AF65-F5344CB8AC3E}">
        <p14:creationId xmlns:p14="http://schemas.microsoft.com/office/powerpoint/2010/main" val="3266862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normAutofit fontScale="92500" lnSpcReduction="2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a:solidFill>
                  <a:prstClr val="black"/>
                </a:solidFill>
              </a:rPr>
              <a:pPr/>
              <a:t>9</a:t>
            </a:fld>
            <a:endParaRPr lang="es-MX" dirty="0">
              <a:solidFill>
                <a:prstClr val="black"/>
              </a:solidFill>
            </a:endParaRPr>
          </a:p>
        </p:txBody>
      </p:sp>
    </p:spTree>
    <p:extLst>
      <p:ext uri="{BB962C8B-B14F-4D97-AF65-F5344CB8AC3E}">
        <p14:creationId xmlns:p14="http://schemas.microsoft.com/office/powerpoint/2010/main" val="2084857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normAutofit fontScale="92500" lnSpcReduction="2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a:solidFill>
                  <a:prstClr val="black"/>
                </a:solidFill>
              </a:rPr>
              <a:pPr/>
              <a:t>10</a:t>
            </a:fld>
            <a:endParaRPr lang="es-MX" dirty="0">
              <a:solidFill>
                <a:prstClr val="black"/>
              </a:solidFill>
            </a:endParaRPr>
          </a:p>
        </p:txBody>
      </p:sp>
    </p:spTree>
    <p:extLst>
      <p:ext uri="{BB962C8B-B14F-4D97-AF65-F5344CB8AC3E}">
        <p14:creationId xmlns:p14="http://schemas.microsoft.com/office/powerpoint/2010/main" val="999129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normAutofit fontScale="92500" lnSpcReduction="20000"/>
          </a:bodyPr>
          <a:lstStyle/>
          <a:p>
            <a:r>
              <a:rPr lang="es-MX" baseline="0" dirty="0"/>
              <a:t>Valor de Mercado</a:t>
            </a:r>
          </a:p>
          <a:p>
            <a:r>
              <a:rPr lang="es-MX" baseline="0" dirty="0"/>
              <a:t>El valor total del portafolio FANVIT es de </a:t>
            </a:r>
            <a:r>
              <a:rPr lang="es-MX" dirty="0"/>
              <a:t> 50,056 MDP </a:t>
            </a:r>
            <a:endParaRPr lang="es-MX" baseline="0" dirty="0"/>
          </a:p>
          <a:p>
            <a:pPr defTabSz="880521">
              <a:defRPr/>
            </a:pPr>
            <a:r>
              <a:rPr lang="es-MX" baseline="0" dirty="0"/>
              <a:t>En la información que se reporte de FANVIT solo se esta tomando en cuenta el mercado Deuda , las demás operaciones se describen a continuación, con un monto total de </a:t>
            </a:r>
            <a:r>
              <a:rPr lang="es-MX" dirty="0"/>
              <a:t> 4,927  MDP</a:t>
            </a:r>
            <a:r>
              <a:rPr lang="es-MX" baseline="0" dirty="0"/>
              <a:t> </a:t>
            </a:r>
          </a:p>
          <a:p>
            <a:pPr defTabSz="880521">
              <a:defRPr/>
            </a:pPr>
            <a:endParaRPr lang="es-MX" sz="800" dirty="0"/>
          </a:p>
          <a:p>
            <a:r>
              <a:rPr lang="es-MX" sz="600" b="1" dirty="0">
                <a:solidFill>
                  <a:srgbClr val="FF0000"/>
                </a:solidFill>
              </a:rPr>
              <a:t>FIBRAMQ          397</a:t>
            </a:r>
          </a:p>
          <a:p>
            <a:r>
              <a:rPr lang="es-MX" sz="600" b="1" dirty="0">
                <a:solidFill>
                  <a:srgbClr val="FF0000"/>
                </a:solidFill>
              </a:rPr>
              <a:t>FIBRAPL           225</a:t>
            </a:r>
          </a:p>
          <a:p>
            <a:pPr defTabSz="897301" eaLnBrk="1" fontAlgn="auto" hangingPunct="1">
              <a:spcBef>
                <a:spcPts val="0"/>
              </a:spcBef>
              <a:spcAft>
                <a:spcPts val="0"/>
              </a:spcAft>
              <a:defRPr/>
            </a:pPr>
            <a:r>
              <a:rPr lang="es-MX" sz="600" b="1" dirty="0"/>
              <a:t>CF TERRA          32</a:t>
            </a:r>
          </a:p>
          <a:p>
            <a:endParaRPr lang="es-MX" sz="600" b="1" dirty="0"/>
          </a:p>
          <a:p>
            <a:r>
              <a:rPr lang="es-MX" sz="600" b="1" dirty="0"/>
              <a:t>IVV                    55</a:t>
            </a:r>
          </a:p>
          <a:p>
            <a:pPr defTabSz="897301" eaLnBrk="1" fontAlgn="auto" hangingPunct="1">
              <a:spcBef>
                <a:spcPts val="0"/>
              </a:spcBef>
              <a:spcAft>
                <a:spcPts val="0"/>
              </a:spcAft>
              <a:defRPr/>
            </a:pPr>
            <a:r>
              <a:rPr lang="es-MX" sz="600" b="1" dirty="0"/>
              <a:t>1I HEZU            157</a:t>
            </a:r>
          </a:p>
          <a:p>
            <a:r>
              <a:rPr lang="es-MX" sz="800" b="1" dirty="0"/>
              <a:t>1I HEWJ            21</a:t>
            </a:r>
          </a:p>
          <a:p>
            <a:r>
              <a:rPr lang="es-MX" sz="600" b="1" dirty="0"/>
              <a:t>1 GICSA            111</a:t>
            </a:r>
          </a:p>
          <a:p>
            <a:endParaRPr lang="es-MX" sz="600" b="1" dirty="0"/>
          </a:p>
          <a:p>
            <a:pPr defTabSz="897301" eaLnBrk="1" fontAlgn="auto" hangingPunct="1">
              <a:spcBef>
                <a:spcPts val="0"/>
              </a:spcBef>
              <a:spcAft>
                <a:spcPts val="0"/>
              </a:spcAft>
              <a:defRPr/>
            </a:pPr>
            <a:r>
              <a:rPr lang="es-MX" sz="600" b="1" dirty="0"/>
              <a:t>JE  AMX             </a:t>
            </a:r>
            <a:r>
              <a:rPr lang="es-MX" sz="600" b="1" dirty="0">
                <a:solidFill>
                  <a:srgbClr val="FF0000"/>
                </a:solidFill>
              </a:rPr>
              <a:t>802</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sv-SE" sz="600" b="1" dirty="0"/>
              <a:t>VECTPA M          192</a:t>
            </a:r>
          </a:p>
          <a:p>
            <a:pPr defTabSz="897301" eaLnBrk="1" fontAlgn="auto" hangingPunct="1">
              <a:spcBef>
                <a:spcPts val="0"/>
              </a:spcBef>
              <a:spcAft>
                <a:spcPts val="0"/>
              </a:spcAft>
              <a:defRPr/>
            </a:pPr>
            <a:r>
              <a:rPr lang="sv-SE" sz="600" b="1" dirty="0"/>
              <a:t>VECTSIC M        258</a:t>
            </a:r>
          </a:p>
          <a:p>
            <a:pPr defTabSz="897301" eaLnBrk="1" fontAlgn="auto" hangingPunct="1">
              <a:spcBef>
                <a:spcPts val="0"/>
              </a:spcBef>
              <a:spcAft>
                <a:spcPts val="0"/>
              </a:spcAft>
              <a:defRPr/>
            </a:pPr>
            <a:endParaRPr lang="sv-SE" sz="600" b="1" dirty="0">
              <a:solidFill>
                <a:srgbClr val="FF0000"/>
              </a:solidFill>
            </a:endParaRPr>
          </a:p>
          <a:p>
            <a:pPr defTabSz="897301" eaLnBrk="1" fontAlgn="auto" hangingPunct="1">
              <a:spcBef>
                <a:spcPts val="0"/>
              </a:spcBef>
              <a:spcAft>
                <a:spcPts val="0"/>
              </a:spcAft>
              <a:defRPr/>
            </a:pPr>
            <a:r>
              <a:rPr lang="es-MX" sz="600" b="1" dirty="0"/>
              <a:t>MXPUSD FIX      </a:t>
            </a:r>
            <a:r>
              <a:rPr lang="es-MX" sz="600" b="1" dirty="0">
                <a:solidFill>
                  <a:srgbClr val="FF0000"/>
                </a:solidFill>
              </a:rPr>
              <a:t>107</a:t>
            </a:r>
          </a:p>
          <a:p>
            <a:pPr defTabSz="897301" eaLnBrk="1" fontAlgn="auto" hangingPunct="1">
              <a:spcBef>
                <a:spcPts val="0"/>
              </a:spcBef>
              <a:spcAft>
                <a:spcPts val="0"/>
              </a:spcAft>
              <a:defRPr/>
            </a:pPr>
            <a:endParaRPr lang="es-MX" sz="600" b="1" dirty="0">
              <a:solidFill>
                <a:srgbClr val="FF0000"/>
              </a:solidFill>
            </a:endParaRPr>
          </a:p>
          <a:p>
            <a:pPr defTabSz="897301" eaLnBrk="1" fontAlgn="auto" hangingPunct="1">
              <a:spcBef>
                <a:spcPts val="0"/>
              </a:spcBef>
              <a:spcAft>
                <a:spcPts val="0"/>
              </a:spcAft>
              <a:defRPr/>
            </a:pPr>
            <a:r>
              <a:rPr lang="es-MX" sz="600" b="1" dirty="0">
                <a:solidFill>
                  <a:srgbClr val="FF0000"/>
                </a:solidFill>
              </a:rPr>
              <a:t>SCOT-RV             48</a:t>
            </a:r>
          </a:p>
          <a:p>
            <a:pPr defTabSz="897301" eaLnBrk="1" fontAlgn="auto" hangingPunct="1">
              <a:spcBef>
                <a:spcPts val="0"/>
              </a:spcBef>
              <a:spcAft>
                <a:spcPts val="0"/>
              </a:spcAft>
              <a:defRPr/>
            </a:pPr>
            <a:endParaRPr lang="es-MX" sz="800" b="1" dirty="0">
              <a:solidFill>
                <a:srgbClr val="FF0000"/>
              </a:solidFill>
            </a:endParaRPr>
          </a:p>
          <a:p>
            <a:r>
              <a:rPr lang="es-MX" sz="800" b="1" dirty="0"/>
              <a:t>SX7EEX               23</a:t>
            </a:r>
          </a:p>
          <a:p>
            <a:endParaRPr lang="es-MX" sz="800" b="1" dirty="0"/>
          </a:p>
          <a:p>
            <a:r>
              <a:rPr lang="es-MX" b="1" dirty="0"/>
              <a:t>2 REDC933</a:t>
            </a:r>
            <a:r>
              <a:rPr lang="es-MX" sz="800" b="1" dirty="0"/>
              <a:t>         204</a:t>
            </a:r>
          </a:p>
          <a:p>
            <a:endParaRPr lang="es-MX" sz="800" b="1" dirty="0"/>
          </a:p>
          <a:p>
            <a:r>
              <a:rPr lang="es-MX" sz="800" b="1" dirty="0"/>
              <a:t>2 AMXL771         58</a:t>
            </a:r>
          </a:p>
          <a:p>
            <a:endParaRPr lang="es-MX" sz="800" b="1" dirty="0"/>
          </a:p>
          <a:p>
            <a:r>
              <a:rPr lang="es-MX" sz="800" b="1" dirty="0"/>
              <a:t>1B NAFTRAC       30</a:t>
            </a:r>
          </a:p>
          <a:p>
            <a:endParaRPr lang="es-MX" sz="800" b="1" dirty="0"/>
          </a:p>
          <a:p>
            <a:r>
              <a:rPr lang="es-MX" sz="800" b="1" dirty="0"/>
              <a:t>J BSAN                1,697</a:t>
            </a:r>
          </a:p>
          <a:p>
            <a:endParaRPr lang="es-MX" sz="800" b="1" dirty="0"/>
          </a:p>
          <a:p>
            <a:r>
              <a:rPr lang="es-MX" sz="800" b="1" dirty="0"/>
              <a:t>J BACOMER        323</a:t>
            </a:r>
          </a:p>
          <a:p>
            <a:endParaRPr lang="es-MX" sz="800" b="1" dirty="0"/>
          </a:p>
          <a:p>
            <a:r>
              <a:rPr lang="es-MX" sz="800" b="1" dirty="0"/>
              <a:t>JE TLEVISA        185</a:t>
            </a:r>
          </a:p>
          <a:p>
            <a:endParaRPr lang="es-MX" sz="800" b="1" dirty="0"/>
          </a:p>
          <a:p>
            <a:r>
              <a:rPr lang="es-MX" sz="800" b="1" dirty="0"/>
              <a:t>SITES                      2</a:t>
            </a:r>
          </a:p>
          <a:p>
            <a:endParaRPr lang="es-MX" sz="800" b="1" dirty="0"/>
          </a:p>
          <a:p>
            <a:r>
              <a:rPr lang="es-MX" sz="800" b="1" dirty="0"/>
              <a:t>Total  </a:t>
            </a:r>
            <a:r>
              <a:rPr lang="es-MX" sz="800" dirty="0"/>
              <a:t>                </a:t>
            </a:r>
            <a:r>
              <a:rPr lang="es-MX" sz="800" b="1" dirty="0"/>
              <a:t>4,927</a:t>
            </a:r>
          </a:p>
          <a:p>
            <a:endParaRPr lang="es-MX" b="1" dirty="0"/>
          </a:p>
          <a:p>
            <a:r>
              <a:rPr lang="es-MX" dirty="0"/>
              <a:t>El valor total del portafolio de Tesorería es de 28,522 MDP</a:t>
            </a:r>
          </a:p>
        </p:txBody>
      </p:sp>
      <p:sp>
        <p:nvSpPr>
          <p:cNvPr id="5" name="4 Marcador de número de diapositiva"/>
          <p:cNvSpPr>
            <a:spLocks noGrp="1"/>
          </p:cNvSpPr>
          <p:nvPr>
            <p:ph type="sldNum" sz="quarter" idx="10"/>
          </p:nvPr>
        </p:nvSpPr>
        <p:spPr/>
        <p:txBody>
          <a:bodyPr/>
          <a:lstStyle/>
          <a:p>
            <a:fld id="{AB81FDCE-46A5-4BDF-8FB3-AEF496C3120B}" type="slidenum">
              <a:rPr lang="es-MX">
                <a:solidFill>
                  <a:prstClr val="black"/>
                </a:solidFill>
              </a:rPr>
              <a:pPr/>
              <a:t>11</a:t>
            </a:fld>
            <a:endParaRPr lang="es-MX" dirty="0">
              <a:solidFill>
                <a:prstClr val="black"/>
              </a:solidFill>
            </a:endParaRPr>
          </a:p>
        </p:txBody>
      </p:sp>
    </p:spTree>
    <p:extLst>
      <p:ext uri="{BB962C8B-B14F-4D97-AF65-F5344CB8AC3E}">
        <p14:creationId xmlns:p14="http://schemas.microsoft.com/office/powerpoint/2010/main" val="34841107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3055785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442641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1294727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1341948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511218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1953400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3818520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899538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1499226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33118707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039</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57318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99592" y="3212976"/>
            <a:ext cx="7920880"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solidFill>
                <a:prstClr val="black"/>
              </a:solidFill>
            </a:endParaRPr>
          </a:p>
        </p:txBody>
      </p:sp>
      <p:sp>
        <p:nvSpPr>
          <p:cNvPr id="7" name="1 Título"/>
          <p:cNvSpPr txBox="1">
            <a:spLocks/>
          </p:cNvSpPr>
          <p:nvPr/>
        </p:nvSpPr>
        <p:spPr bwMode="auto">
          <a:xfrm>
            <a:off x="232470" y="0"/>
            <a:ext cx="216362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dirty="0">
                <a:latin typeface="Century Gothic" panose="020B0502020202020204" pitchFamily="34" charset="0"/>
              </a:rPr>
              <a:t>Orden del día</a:t>
            </a:r>
          </a:p>
        </p:txBody>
      </p:sp>
      <p:sp>
        <p:nvSpPr>
          <p:cNvPr id="8" name="1 Marcador de contenido"/>
          <p:cNvSpPr txBox="1">
            <a:spLocks/>
          </p:cNvSpPr>
          <p:nvPr/>
        </p:nvSpPr>
        <p:spPr bwMode="auto">
          <a:xfrm>
            <a:off x="971600" y="1548235"/>
            <a:ext cx="7056784" cy="374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eaLnBrk="1" hangingPunct="1"/>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Resumen</a:t>
            </a:r>
          </a:p>
          <a:p>
            <a:pPr marL="285750" indent="-285750" eaLnBrk="1" hangingPunct="1">
              <a:buFont typeface="+mj-lt"/>
              <a:buAutoNum type="romanUcPeriod"/>
            </a:pPr>
            <a:endParaRPr lang="es-MX" sz="1600" dirty="0" smtClean="0">
              <a:solidFill>
                <a:prstClr val="black"/>
              </a:solidFill>
              <a:latin typeface="Century Gothic" panose="020B0502020202020204" pitchFamily="34" charset="0"/>
            </a:endParaRPr>
          </a:p>
          <a:p>
            <a:pPr marL="285750" indent="-285750" eaLnBrk="1" hangingPunct="1">
              <a:buFont typeface="+mj-lt"/>
              <a:buAutoNum type="romanUcPeriod"/>
            </a:pP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Propuesta de ratificación de inversión CKD Ainda</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Informe sobre límites de contrapartes, emisoras y ETF´s </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de la estrategia de cobertura cambiaria FANVIT</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Informe sobre el entorno económico</a:t>
            </a:r>
          </a:p>
          <a:p>
            <a:pPr marL="285750" indent="-285750" eaLnBrk="1" hangingPunct="1">
              <a:buFont typeface="+mj-lt"/>
              <a:buAutoNum type="romanUcPeriod"/>
            </a:pPr>
            <a:endParaRPr lang="es-MX" sz="1600" dirty="0">
              <a:solidFill>
                <a:prstClr val="black"/>
              </a:solidFill>
              <a:latin typeface="Century Gothic" panose="020B0502020202020204" pitchFamily="34" charset="0"/>
            </a:endParaRPr>
          </a:p>
          <a:p>
            <a:pPr marL="285750" indent="-285750" eaLnBrk="1" hangingPunct="1">
              <a:buFont typeface="+mj-lt"/>
              <a:buAutoNum type="romanUcPeriod"/>
            </a:pPr>
            <a:r>
              <a:rPr lang="es-MX" sz="1600" dirty="0">
                <a:solidFill>
                  <a:prstClr val="black"/>
                </a:solidFill>
                <a:latin typeface="Century Gothic" panose="020B0502020202020204" pitchFamily="34" charset="0"/>
              </a:rPr>
              <a:t> </a:t>
            </a:r>
            <a:r>
              <a:rPr lang="es-MX" sz="1600" dirty="0" smtClean="0">
                <a:solidFill>
                  <a:prstClr val="black"/>
                </a:solidFill>
                <a:latin typeface="Century Gothic" panose="020B0502020202020204" pitchFamily="34" charset="0"/>
              </a:rPr>
              <a:t>Informe </a:t>
            </a:r>
            <a:r>
              <a:rPr lang="es-MX" sz="1600" dirty="0">
                <a:solidFill>
                  <a:prstClr val="black"/>
                </a:solidFill>
                <a:latin typeface="Century Gothic" panose="020B0502020202020204" pitchFamily="34" charset="0"/>
              </a:rPr>
              <a:t>y estrategia del FINVIT</a:t>
            </a:r>
          </a:p>
        </p:txBody>
      </p:sp>
      <p:sp>
        <p:nvSpPr>
          <p:cNvPr id="9" name="8 Rectángulo"/>
          <p:cNvSpPr/>
          <p:nvPr/>
        </p:nvSpPr>
        <p:spPr>
          <a:xfrm>
            <a:off x="74448" y="458441"/>
            <a:ext cx="8323122" cy="738664"/>
          </a:xfrm>
          <a:prstGeom prst="rect">
            <a:avLst/>
          </a:prstGeom>
        </p:spPr>
        <p:txBody>
          <a:bodyPr wrap="square">
            <a:spAutoFit/>
          </a:bodyPr>
          <a:lstStyle/>
          <a:p>
            <a:pPr algn="ctr" defTabSz="457200" eaLnBrk="0" fontAlgn="base" hangingPunct="0">
              <a:spcBef>
                <a:spcPct val="0"/>
              </a:spcBef>
              <a:spcAft>
                <a:spcPct val="0"/>
              </a:spcAft>
            </a:pPr>
            <a:r>
              <a:rPr lang="es-MX" sz="1400" b="1" dirty="0">
                <a:solidFill>
                  <a:prstClr val="black"/>
                </a:solidFill>
                <a:latin typeface="Century Gothic" panose="020B0502020202020204" pitchFamily="34" charset="0"/>
                <a:ea typeface="Myriad Pro"/>
                <a:cs typeface="Myriad Pro"/>
              </a:rPr>
              <a:t>Comité de Inversiones </a:t>
            </a:r>
          </a:p>
          <a:p>
            <a:pPr algn="ctr" defTabSz="457200" eaLnBrk="0" fontAlgn="base" hangingPunct="0">
              <a:spcBef>
                <a:spcPct val="0"/>
              </a:spcBef>
              <a:spcAft>
                <a:spcPct val="0"/>
              </a:spcAft>
            </a:pPr>
            <a:r>
              <a:rPr lang="es-MX" sz="1400" b="1" dirty="0">
                <a:solidFill>
                  <a:prstClr val="black"/>
                </a:solidFill>
                <a:latin typeface="Century Gothic" panose="020B0502020202020204" pitchFamily="34" charset="0"/>
                <a:ea typeface="Myriad Pro"/>
                <a:cs typeface="Myriad Pro"/>
              </a:rPr>
              <a:t>Sesión número 039</a:t>
            </a:r>
          </a:p>
          <a:p>
            <a:pPr algn="ctr" defTabSz="457200" eaLnBrk="0" fontAlgn="base" hangingPunct="0">
              <a:spcBef>
                <a:spcPct val="0"/>
              </a:spcBef>
              <a:spcAft>
                <a:spcPct val="0"/>
              </a:spcAft>
            </a:pPr>
            <a:r>
              <a:rPr lang="es-MX" sz="1400" b="1" dirty="0">
                <a:solidFill>
                  <a:prstClr val="black"/>
                </a:solidFill>
                <a:latin typeface="Century Gothic" panose="020B0502020202020204" pitchFamily="34" charset="0"/>
                <a:ea typeface="Myriad Pro"/>
                <a:cs typeface="Myriad Pro"/>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883742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6"/>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contraparte Infonavit (emisores)</a:t>
            </a:r>
            <a:r>
              <a:rPr lang="es-MX" sz="1800" b="1" dirty="0">
                <a:latin typeface="Century Gothic" panose="020B0502020202020204" pitchFamily="34" charset="0"/>
              </a:rPr>
              <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endParaRPr lang="es-MX" sz="1600" dirty="0">
              <a:latin typeface="Century Gothic" panose="020B0502020202020204" pitchFamily="34" charset="0"/>
            </a:endParaRP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3</a:t>
            </a:fld>
            <a:endParaRPr lang="es-ES" dirty="0">
              <a:solidFill>
                <a:prstClr val="black">
                  <a:tint val="75000"/>
                </a:prstClr>
              </a:solidFill>
              <a:latin typeface="Century Gothic" panose="020B0502020202020204" pitchFamily="34" charset="0"/>
            </a:endParaRPr>
          </a:p>
        </p:txBody>
      </p:sp>
      <p:sp>
        <p:nvSpPr>
          <p:cNvPr id="9" name="8 CuadroTexto"/>
          <p:cNvSpPr txBox="1"/>
          <p:nvPr/>
        </p:nvSpPr>
        <p:spPr>
          <a:xfrm>
            <a:off x="6823892" y="5536630"/>
            <a:ext cx="2227641" cy="369332"/>
          </a:xfrm>
          <a:prstGeom prst="rect">
            <a:avLst/>
          </a:prstGeom>
          <a:noFill/>
        </p:spPr>
        <p:txBody>
          <a:bodyPr wrap="square" rtlCol="0">
            <a:spAutoFit/>
          </a:bodyPr>
          <a:lstStyle/>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en millones de pesos</a:t>
            </a:r>
          </a:p>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Calificaciones en escala nacional</a:t>
            </a:r>
            <a:endParaRPr lang="es-MX" sz="2000" b="1" dirty="0">
              <a:solidFill>
                <a:prstClr val="black"/>
              </a:solidFill>
              <a:latin typeface="Century Gothic" panose="020B0502020202020204" pitchFamily="34" charset="0"/>
            </a:endParaRPr>
          </a:p>
        </p:txBody>
      </p:sp>
      <p:sp>
        <p:nvSpPr>
          <p:cNvPr id="7" name="6 CuadroTexto"/>
          <p:cNvSpPr txBox="1"/>
          <p:nvPr/>
        </p:nvSpPr>
        <p:spPr>
          <a:xfrm>
            <a:off x="33490" y="5529788"/>
            <a:ext cx="8979614" cy="230832"/>
          </a:xfrm>
          <a:prstGeom prst="rect">
            <a:avLst/>
          </a:prstGeom>
          <a:noFill/>
        </p:spPr>
        <p:txBody>
          <a:bodyPr wrap="square" rtlCol="0">
            <a:spAutoFit/>
          </a:bodyPr>
          <a:lstStyle/>
          <a:p>
            <a:pP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de Valor de Mercado de VALMER </a:t>
            </a:r>
          </a:p>
        </p:txBody>
      </p:sp>
      <p:pic>
        <p:nvPicPr>
          <p:cNvPr id="2" name="Imagen 1">
            <a:extLst>
              <a:ext uri="{FF2B5EF4-FFF2-40B4-BE49-F238E27FC236}">
                <a16:creationId xmlns="" xmlns:a16="http://schemas.microsoft.com/office/drawing/2014/main" id="{51E89E12-5CCA-48FE-86CF-D8A4A96289FA}"/>
              </a:ext>
            </a:extLst>
          </p:cNvPr>
          <p:cNvPicPr>
            <a:picLocks noChangeAspect="1"/>
          </p:cNvPicPr>
          <p:nvPr/>
        </p:nvPicPr>
        <p:blipFill>
          <a:blip r:embed="rId3"/>
          <a:stretch>
            <a:fillRect/>
          </a:stretch>
        </p:blipFill>
        <p:spPr>
          <a:xfrm>
            <a:off x="1243599" y="1277901"/>
            <a:ext cx="6514759" cy="3612280"/>
          </a:xfrm>
          <a:prstGeom prst="rect">
            <a:avLst/>
          </a:prstGeom>
        </p:spPr>
      </p:pic>
    </p:spTree>
    <p:extLst>
      <p:ext uri="{BB962C8B-B14F-4D97-AF65-F5344CB8AC3E}">
        <p14:creationId xmlns:p14="http://schemas.microsoft.com/office/powerpoint/2010/main" val="41960822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6"/>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contraparte Infonavit (reportos)</a:t>
            </a:r>
            <a:br>
              <a:rPr lang="es-MX" sz="2000" b="1" dirty="0">
                <a:latin typeface="Century Gothic" panose="020B0502020202020204" pitchFamily="34" charset="0"/>
              </a:rPr>
            </a:br>
            <a:r>
              <a:rPr lang="es-MX" sz="1400" dirty="0">
                <a:latin typeface="Century Gothic" panose="020B0502020202020204" pitchFamily="34" charset="0"/>
              </a:rPr>
              <a:t>Septiembre 2017 – Coordinación General de Riesgos</a:t>
            </a:r>
            <a:endParaRPr lang="es-MX" sz="1600" dirty="0">
              <a:latin typeface="Century Gothic" panose="020B0502020202020204" pitchFamily="34" charset="0"/>
            </a:endParaRP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4</a:t>
            </a:fld>
            <a:endParaRPr lang="es-ES" dirty="0">
              <a:solidFill>
                <a:prstClr val="black">
                  <a:tint val="75000"/>
                </a:prstClr>
              </a:solidFill>
              <a:latin typeface="Century Gothic" panose="020B0502020202020204" pitchFamily="34" charset="0"/>
            </a:endParaRPr>
          </a:p>
        </p:txBody>
      </p:sp>
      <p:sp>
        <p:nvSpPr>
          <p:cNvPr id="9" name="11 CuadroTexto"/>
          <p:cNvSpPr txBox="1"/>
          <p:nvPr/>
        </p:nvSpPr>
        <p:spPr>
          <a:xfrm>
            <a:off x="71919" y="4793963"/>
            <a:ext cx="8979614" cy="230832"/>
          </a:xfrm>
          <a:prstGeom prst="rect">
            <a:avLst/>
          </a:prstGeom>
          <a:noFill/>
        </p:spPr>
        <p:txBody>
          <a:bodyPr wrap="square" rtlCol="0">
            <a:spAutoFit/>
          </a:bodyPr>
          <a:lstStyle/>
          <a:p>
            <a:pP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de Valor de Mercado de VALMER </a:t>
            </a:r>
          </a:p>
        </p:txBody>
      </p:sp>
      <p:sp>
        <p:nvSpPr>
          <p:cNvPr id="12" name="8 CuadroTexto"/>
          <p:cNvSpPr txBox="1"/>
          <p:nvPr/>
        </p:nvSpPr>
        <p:spPr>
          <a:xfrm>
            <a:off x="6823892" y="4685990"/>
            <a:ext cx="2227641" cy="369332"/>
          </a:xfrm>
          <a:prstGeom prst="rect">
            <a:avLst/>
          </a:prstGeom>
          <a:noFill/>
        </p:spPr>
        <p:txBody>
          <a:bodyPr wrap="square" rtlCol="0">
            <a:spAutoFit/>
          </a:bodyPr>
          <a:lstStyle/>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en millones de pesos</a:t>
            </a:r>
          </a:p>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Calificaciones en escala nacional</a:t>
            </a:r>
            <a:endParaRPr lang="es-MX" sz="2000" b="1" dirty="0">
              <a:solidFill>
                <a:prstClr val="black"/>
              </a:solidFill>
              <a:latin typeface="Century Gothic" panose="020B0502020202020204" pitchFamily="34" charset="0"/>
            </a:endParaRPr>
          </a:p>
        </p:txBody>
      </p:sp>
      <p:pic>
        <p:nvPicPr>
          <p:cNvPr id="2" name="Imagen 1">
            <a:extLst>
              <a:ext uri="{FF2B5EF4-FFF2-40B4-BE49-F238E27FC236}">
                <a16:creationId xmlns="" xmlns:a16="http://schemas.microsoft.com/office/drawing/2014/main" id="{C0255217-193F-408E-8D22-8B12E11F94F9}"/>
              </a:ext>
            </a:extLst>
          </p:cNvPr>
          <p:cNvPicPr>
            <a:picLocks noChangeAspect="1"/>
          </p:cNvPicPr>
          <p:nvPr/>
        </p:nvPicPr>
        <p:blipFill>
          <a:blip r:embed="rId3"/>
          <a:stretch>
            <a:fillRect/>
          </a:stretch>
        </p:blipFill>
        <p:spPr>
          <a:xfrm>
            <a:off x="1978637" y="1138070"/>
            <a:ext cx="5518621" cy="3049034"/>
          </a:xfrm>
          <a:prstGeom prst="rect">
            <a:avLst/>
          </a:prstGeom>
        </p:spPr>
      </p:pic>
    </p:spTree>
    <p:extLst>
      <p:ext uri="{BB962C8B-B14F-4D97-AF65-F5344CB8AC3E}">
        <p14:creationId xmlns:p14="http://schemas.microsoft.com/office/powerpoint/2010/main" val="7697580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2"/>
            <a:ext cx="716355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contraparte Infonavit (quirografarios)</a:t>
            </a:r>
            <a:r>
              <a:rPr lang="es-MX" sz="1800" b="1" dirty="0">
                <a:latin typeface="Century Gothic" panose="020B0502020202020204" pitchFamily="34" charset="0"/>
              </a:rPr>
              <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10" name="9 Marcador de número de diapositiva"/>
          <p:cNvSpPr>
            <a:spLocks noGrp="1"/>
          </p:cNvSpPr>
          <p:nvPr>
            <p:ph type="sldNum" sz="quarter" idx="12"/>
          </p:nvPr>
        </p:nvSpPr>
        <p:spPr>
          <a:xfrm>
            <a:off x="6553200" y="6534475"/>
            <a:ext cx="2133600" cy="365125"/>
          </a:xfrm>
        </p:spPr>
        <p:txBody>
          <a:bodyPr/>
          <a:lstStyle/>
          <a:p>
            <a:fld id="{994D2B2F-BC50-EF4E-8B6C-BAC6A0A8BB6B}" type="slidenum">
              <a:rPr lang="es-ES" smtClean="0">
                <a:solidFill>
                  <a:prstClr val="black">
                    <a:tint val="75000"/>
                  </a:prstClr>
                </a:solidFill>
                <a:latin typeface="Century Gothic" panose="020B0502020202020204" pitchFamily="34" charset="0"/>
              </a:rPr>
              <a:pPr/>
              <a:t>5</a:t>
            </a:fld>
            <a:endParaRPr lang="es-ES" dirty="0">
              <a:solidFill>
                <a:prstClr val="black">
                  <a:tint val="75000"/>
                </a:prstClr>
              </a:solidFill>
              <a:latin typeface="Century Gothic" panose="020B0502020202020204" pitchFamily="34" charset="0"/>
            </a:endParaRPr>
          </a:p>
        </p:txBody>
      </p:sp>
      <p:sp>
        <p:nvSpPr>
          <p:cNvPr id="9" name="8 CuadroTexto"/>
          <p:cNvSpPr txBox="1"/>
          <p:nvPr/>
        </p:nvSpPr>
        <p:spPr>
          <a:xfrm>
            <a:off x="6823892" y="5804693"/>
            <a:ext cx="2227641" cy="369332"/>
          </a:xfrm>
          <a:prstGeom prst="rect">
            <a:avLst/>
          </a:prstGeom>
          <a:noFill/>
        </p:spPr>
        <p:txBody>
          <a:bodyPr wrap="square" rtlCol="0">
            <a:spAutoFit/>
          </a:bodyPr>
          <a:lstStyle/>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en millones de pesos</a:t>
            </a:r>
          </a:p>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Calificaciones en escala nacional</a:t>
            </a:r>
            <a:endParaRPr lang="es-MX" sz="2000" b="1" dirty="0">
              <a:solidFill>
                <a:prstClr val="black"/>
              </a:solidFill>
              <a:latin typeface="Century Gothic" panose="020B0502020202020204" pitchFamily="34" charset="0"/>
            </a:endParaRPr>
          </a:p>
        </p:txBody>
      </p:sp>
      <p:sp>
        <p:nvSpPr>
          <p:cNvPr id="12" name="11 CuadroTexto"/>
          <p:cNvSpPr txBox="1"/>
          <p:nvPr/>
        </p:nvSpPr>
        <p:spPr>
          <a:xfrm>
            <a:off x="71919" y="6220191"/>
            <a:ext cx="8979614" cy="230832"/>
          </a:xfrm>
          <a:prstGeom prst="rect">
            <a:avLst/>
          </a:prstGeom>
          <a:noFill/>
        </p:spPr>
        <p:txBody>
          <a:bodyPr wrap="square" rtlCol="0">
            <a:spAutoFit/>
          </a:bodyPr>
          <a:lstStyle/>
          <a:p>
            <a:pPr defTabSz="457200" eaLnBrk="0" fontAlgn="base" hangingPunct="0">
              <a:spcBef>
                <a:spcPct val="0"/>
              </a:spcBef>
              <a:spcAft>
                <a:spcPct val="0"/>
              </a:spcAft>
            </a:pPr>
            <a:r>
              <a:rPr lang="es-MX" sz="900" b="1" dirty="0">
                <a:solidFill>
                  <a:prstClr val="black"/>
                </a:solidFill>
                <a:latin typeface="Century Gothic" panose="020B0502020202020204" pitchFamily="34" charset="0"/>
              </a:rPr>
              <a:t>                                                                                                                                                                              Cifras de Valor de Mercado de VALMER </a:t>
            </a:r>
          </a:p>
        </p:txBody>
      </p:sp>
      <p:pic>
        <p:nvPicPr>
          <p:cNvPr id="2" name="Imagen 1">
            <a:extLst>
              <a:ext uri="{FF2B5EF4-FFF2-40B4-BE49-F238E27FC236}">
                <a16:creationId xmlns="" xmlns:a16="http://schemas.microsoft.com/office/drawing/2014/main" id="{CF7B660A-FA8E-46C6-979E-5C89A6F257DF}"/>
              </a:ext>
            </a:extLst>
          </p:cNvPr>
          <p:cNvPicPr>
            <a:picLocks noChangeAspect="1"/>
          </p:cNvPicPr>
          <p:nvPr/>
        </p:nvPicPr>
        <p:blipFill>
          <a:blip r:embed="rId3"/>
          <a:stretch>
            <a:fillRect/>
          </a:stretch>
        </p:blipFill>
        <p:spPr>
          <a:xfrm>
            <a:off x="254028" y="916442"/>
            <a:ext cx="7382477" cy="5233151"/>
          </a:xfrm>
          <a:prstGeom prst="rect">
            <a:avLst/>
          </a:prstGeom>
        </p:spPr>
      </p:pic>
    </p:spTree>
    <p:extLst>
      <p:ext uri="{BB962C8B-B14F-4D97-AF65-F5344CB8AC3E}">
        <p14:creationId xmlns:p14="http://schemas.microsoft.com/office/powerpoint/2010/main" val="20244742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6"/>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contraparte PEMEX – </a:t>
            </a:r>
            <a:r>
              <a:rPr lang="es-MX" sz="2000" b="1" dirty="0" err="1">
                <a:latin typeface="Century Gothic" panose="020B0502020202020204" pitchFamily="34" charset="0"/>
              </a:rPr>
              <a:t>Fanvit</a:t>
            </a:r>
            <a:r>
              <a:rPr lang="es-MX" sz="1800" b="1" dirty="0">
                <a:latin typeface="Century Gothic" panose="020B0502020202020204" pitchFamily="34" charset="0"/>
              </a:rPr>
              <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6</a:t>
            </a:fld>
            <a:endParaRPr lang="es-ES" dirty="0">
              <a:solidFill>
                <a:prstClr val="black">
                  <a:tint val="75000"/>
                </a:prstClr>
              </a:solidFill>
              <a:latin typeface="Century Gothic" panose="020B0502020202020204" pitchFamily="34" charset="0"/>
            </a:endParaRPr>
          </a:p>
        </p:txBody>
      </p:sp>
      <p:sp>
        <p:nvSpPr>
          <p:cNvPr id="9" name="11 CuadroTexto"/>
          <p:cNvSpPr txBox="1"/>
          <p:nvPr/>
        </p:nvSpPr>
        <p:spPr>
          <a:xfrm>
            <a:off x="71919" y="4793963"/>
            <a:ext cx="8979614" cy="230832"/>
          </a:xfrm>
          <a:prstGeom prst="rect">
            <a:avLst/>
          </a:prstGeom>
          <a:noFill/>
        </p:spPr>
        <p:txBody>
          <a:bodyPr wrap="square" rtlCol="0">
            <a:spAutoFit/>
          </a:bodyPr>
          <a:lstStyle/>
          <a:p>
            <a:pP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de Valor de Mercado de VALMER </a:t>
            </a:r>
          </a:p>
        </p:txBody>
      </p:sp>
      <p:sp>
        <p:nvSpPr>
          <p:cNvPr id="12" name="8 CuadroTexto"/>
          <p:cNvSpPr txBox="1"/>
          <p:nvPr/>
        </p:nvSpPr>
        <p:spPr>
          <a:xfrm>
            <a:off x="6823892" y="4685990"/>
            <a:ext cx="2227641" cy="369332"/>
          </a:xfrm>
          <a:prstGeom prst="rect">
            <a:avLst/>
          </a:prstGeom>
          <a:noFill/>
        </p:spPr>
        <p:txBody>
          <a:bodyPr wrap="square" rtlCol="0">
            <a:spAutoFit/>
          </a:bodyPr>
          <a:lstStyle/>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en millones de pesos</a:t>
            </a:r>
          </a:p>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Calificaciones en escala nacional</a:t>
            </a:r>
            <a:endParaRPr lang="es-MX" sz="2000" b="1" dirty="0">
              <a:solidFill>
                <a:prstClr val="black"/>
              </a:solidFill>
              <a:latin typeface="Century Gothic" panose="020B0502020202020204" pitchFamily="34" charset="0"/>
            </a:endParaRPr>
          </a:p>
        </p:txBody>
      </p:sp>
      <p:pic>
        <p:nvPicPr>
          <p:cNvPr id="3" name="Imagen 2">
            <a:extLst>
              <a:ext uri="{FF2B5EF4-FFF2-40B4-BE49-F238E27FC236}">
                <a16:creationId xmlns="" xmlns:a16="http://schemas.microsoft.com/office/drawing/2014/main" id="{9BC6F601-7EE3-4792-8F8A-B9313FC7B13F}"/>
              </a:ext>
            </a:extLst>
          </p:cNvPr>
          <p:cNvPicPr>
            <a:picLocks noChangeAspect="1"/>
          </p:cNvPicPr>
          <p:nvPr/>
        </p:nvPicPr>
        <p:blipFill>
          <a:blip r:embed="rId3"/>
          <a:stretch>
            <a:fillRect/>
          </a:stretch>
        </p:blipFill>
        <p:spPr>
          <a:xfrm>
            <a:off x="2552101" y="1287925"/>
            <a:ext cx="4131547" cy="2231000"/>
          </a:xfrm>
          <a:prstGeom prst="rect">
            <a:avLst/>
          </a:prstGeom>
        </p:spPr>
      </p:pic>
    </p:spTree>
    <p:extLst>
      <p:ext uri="{BB962C8B-B14F-4D97-AF65-F5344CB8AC3E}">
        <p14:creationId xmlns:p14="http://schemas.microsoft.com/office/powerpoint/2010/main" val="42567640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6"/>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contraparte CFE – </a:t>
            </a:r>
            <a:r>
              <a:rPr lang="es-MX" sz="2000" b="1" dirty="0" err="1">
                <a:latin typeface="Century Gothic" panose="020B0502020202020204" pitchFamily="34" charset="0"/>
              </a:rPr>
              <a:t>Fanvit</a:t>
            </a:r>
            <a:r>
              <a:rPr lang="es-MX" sz="1800" b="1" dirty="0">
                <a:latin typeface="Century Gothic" panose="020B0502020202020204" pitchFamily="34" charset="0"/>
              </a:rPr>
              <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endParaRPr lang="es-MX" sz="1600" dirty="0">
              <a:latin typeface="Century Gothic" panose="020B0502020202020204" pitchFamily="34" charset="0"/>
            </a:endParaRP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7</a:t>
            </a:fld>
            <a:endParaRPr lang="es-ES" dirty="0">
              <a:solidFill>
                <a:prstClr val="black">
                  <a:tint val="75000"/>
                </a:prstClr>
              </a:solidFill>
              <a:latin typeface="Century Gothic" panose="020B0502020202020204" pitchFamily="34" charset="0"/>
            </a:endParaRPr>
          </a:p>
        </p:txBody>
      </p:sp>
      <p:sp>
        <p:nvSpPr>
          <p:cNvPr id="9" name="11 CuadroTexto"/>
          <p:cNvSpPr txBox="1"/>
          <p:nvPr/>
        </p:nvSpPr>
        <p:spPr>
          <a:xfrm>
            <a:off x="71919" y="4793963"/>
            <a:ext cx="8979614" cy="230832"/>
          </a:xfrm>
          <a:prstGeom prst="rect">
            <a:avLst/>
          </a:prstGeom>
          <a:noFill/>
        </p:spPr>
        <p:txBody>
          <a:bodyPr wrap="square" rtlCol="0">
            <a:spAutoFit/>
          </a:bodyPr>
          <a:lstStyle/>
          <a:p>
            <a:pP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de Valor de Mercado de VALMER </a:t>
            </a:r>
          </a:p>
        </p:txBody>
      </p:sp>
      <p:sp>
        <p:nvSpPr>
          <p:cNvPr id="12" name="8 CuadroTexto"/>
          <p:cNvSpPr txBox="1"/>
          <p:nvPr/>
        </p:nvSpPr>
        <p:spPr>
          <a:xfrm>
            <a:off x="6823892" y="4685990"/>
            <a:ext cx="2227641" cy="369332"/>
          </a:xfrm>
          <a:prstGeom prst="rect">
            <a:avLst/>
          </a:prstGeom>
          <a:noFill/>
        </p:spPr>
        <p:txBody>
          <a:bodyPr wrap="square" rtlCol="0">
            <a:spAutoFit/>
          </a:bodyPr>
          <a:lstStyle/>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en millones de pesos</a:t>
            </a:r>
          </a:p>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Calificaciones en escala nacional</a:t>
            </a:r>
            <a:endParaRPr lang="es-MX" sz="2000" b="1" dirty="0">
              <a:solidFill>
                <a:prstClr val="black"/>
              </a:solidFill>
              <a:latin typeface="Century Gothic" panose="020B0502020202020204" pitchFamily="34" charset="0"/>
            </a:endParaRPr>
          </a:p>
        </p:txBody>
      </p:sp>
      <p:pic>
        <p:nvPicPr>
          <p:cNvPr id="2" name="Imagen 1">
            <a:extLst>
              <a:ext uri="{FF2B5EF4-FFF2-40B4-BE49-F238E27FC236}">
                <a16:creationId xmlns="" xmlns:a16="http://schemas.microsoft.com/office/drawing/2014/main" id="{B6957A86-B5BA-4422-AE7B-374C96B02AE8}"/>
              </a:ext>
            </a:extLst>
          </p:cNvPr>
          <p:cNvPicPr>
            <a:picLocks noChangeAspect="1"/>
          </p:cNvPicPr>
          <p:nvPr/>
        </p:nvPicPr>
        <p:blipFill>
          <a:blip r:embed="rId3"/>
          <a:stretch>
            <a:fillRect/>
          </a:stretch>
        </p:blipFill>
        <p:spPr>
          <a:xfrm>
            <a:off x="2515691" y="1277586"/>
            <a:ext cx="4176052" cy="2104577"/>
          </a:xfrm>
          <a:prstGeom prst="rect">
            <a:avLst/>
          </a:prstGeom>
        </p:spPr>
      </p:pic>
    </p:spTree>
    <p:extLst>
      <p:ext uri="{BB962C8B-B14F-4D97-AF65-F5344CB8AC3E}">
        <p14:creationId xmlns:p14="http://schemas.microsoft.com/office/powerpoint/2010/main" val="27539918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6"/>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Riesgo de contraparte </a:t>
            </a:r>
            <a:r>
              <a:rPr lang="es-MX" sz="2000" b="1" dirty="0" err="1">
                <a:latin typeface="Century Gothic" panose="020B0502020202020204" pitchFamily="34" charset="0"/>
              </a:rPr>
              <a:t>TFOVI’s</a:t>
            </a:r>
            <a:r>
              <a:rPr lang="es-MX" sz="2000" b="1" dirty="0">
                <a:latin typeface="Century Gothic" panose="020B0502020202020204" pitchFamily="34" charset="0"/>
              </a:rPr>
              <a:t> – </a:t>
            </a:r>
            <a:r>
              <a:rPr lang="es-MX" sz="2000" b="1" dirty="0" err="1">
                <a:latin typeface="Century Gothic" panose="020B0502020202020204" pitchFamily="34" charset="0"/>
              </a:rPr>
              <a:t>Fanvit</a:t>
            </a:r>
            <a:r>
              <a:rPr lang="es-MX" sz="1800" b="1" dirty="0">
                <a:latin typeface="Century Gothic" panose="020B0502020202020204" pitchFamily="34" charset="0"/>
              </a:rPr>
              <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endParaRPr lang="es-MX" sz="1600" dirty="0">
              <a:latin typeface="Century Gothic" panose="020B0502020202020204" pitchFamily="34" charset="0"/>
            </a:endParaRP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8</a:t>
            </a:fld>
            <a:endParaRPr lang="es-ES" dirty="0">
              <a:solidFill>
                <a:prstClr val="black">
                  <a:tint val="75000"/>
                </a:prstClr>
              </a:solidFill>
              <a:latin typeface="Century Gothic" panose="020B0502020202020204" pitchFamily="34" charset="0"/>
            </a:endParaRPr>
          </a:p>
        </p:txBody>
      </p:sp>
      <p:sp>
        <p:nvSpPr>
          <p:cNvPr id="9" name="11 CuadroTexto"/>
          <p:cNvSpPr txBox="1"/>
          <p:nvPr/>
        </p:nvSpPr>
        <p:spPr>
          <a:xfrm>
            <a:off x="71919" y="4793963"/>
            <a:ext cx="8979614" cy="230832"/>
          </a:xfrm>
          <a:prstGeom prst="rect">
            <a:avLst/>
          </a:prstGeom>
          <a:noFill/>
        </p:spPr>
        <p:txBody>
          <a:bodyPr wrap="square" rtlCol="0">
            <a:spAutoFit/>
          </a:bodyPr>
          <a:lstStyle/>
          <a:p>
            <a:pP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de Valor de Mercado de VALMER </a:t>
            </a:r>
          </a:p>
        </p:txBody>
      </p:sp>
      <p:sp>
        <p:nvSpPr>
          <p:cNvPr id="12" name="8 CuadroTexto"/>
          <p:cNvSpPr txBox="1"/>
          <p:nvPr/>
        </p:nvSpPr>
        <p:spPr>
          <a:xfrm>
            <a:off x="6823892" y="4685990"/>
            <a:ext cx="2227641" cy="369332"/>
          </a:xfrm>
          <a:prstGeom prst="rect">
            <a:avLst/>
          </a:prstGeom>
          <a:noFill/>
        </p:spPr>
        <p:txBody>
          <a:bodyPr wrap="square" rtlCol="0">
            <a:spAutoFit/>
          </a:bodyPr>
          <a:lstStyle/>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en millones de pesos</a:t>
            </a:r>
          </a:p>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Calificaciones en escala nacional</a:t>
            </a:r>
            <a:endParaRPr lang="es-MX" sz="2000" b="1" dirty="0">
              <a:solidFill>
                <a:prstClr val="black"/>
              </a:solidFill>
              <a:latin typeface="Century Gothic" panose="020B0502020202020204" pitchFamily="34" charset="0"/>
            </a:endParaRPr>
          </a:p>
        </p:txBody>
      </p:sp>
      <p:pic>
        <p:nvPicPr>
          <p:cNvPr id="2" name="Imagen 1">
            <a:extLst>
              <a:ext uri="{FF2B5EF4-FFF2-40B4-BE49-F238E27FC236}">
                <a16:creationId xmlns="" xmlns:a16="http://schemas.microsoft.com/office/drawing/2014/main" id="{373396B7-5AF5-4EEB-AE57-D2479B689942}"/>
              </a:ext>
            </a:extLst>
          </p:cNvPr>
          <p:cNvPicPr>
            <a:picLocks noChangeAspect="1"/>
          </p:cNvPicPr>
          <p:nvPr/>
        </p:nvPicPr>
        <p:blipFill>
          <a:blip r:embed="rId3"/>
          <a:stretch>
            <a:fillRect/>
          </a:stretch>
        </p:blipFill>
        <p:spPr>
          <a:xfrm>
            <a:off x="2462230" y="1278184"/>
            <a:ext cx="4257645" cy="2059957"/>
          </a:xfrm>
          <a:prstGeom prst="rect">
            <a:avLst/>
          </a:prstGeom>
        </p:spPr>
      </p:pic>
    </p:spTree>
    <p:extLst>
      <p:ext uri="{BB962C8B-B14F-4D97-AF65-F5344CB8AC3E}">
        <p14:creationId xmlns:p14="http://schemas.microsoft.com/office/powerpoint/2010/main" val="42033156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6"/>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Renta variable – </a:t>
            </a:r>
            <a:r>
              <a:rPr lang="es-MX" sz="2000" b="1" dirty="0" err="1">
                <a:latin typeface="Century Gothic" panose="020B0502020202020204" pitchFamily="34" charset="0"/>
              </a:rPr>
              <a:t>Fanvit</a:t>
            </a:r>
            <a:r>
              <a:rPr lang="es-MX" sz="1800" b="1" dirty="0">
                <a:latin typeface="Century Gothic" panose="020B0502020202020204" pitchFamily="34" charset="0"/>
              </a:rPr>
              <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9</a:t>
            </a:fld>
            <a:endParaRPr lang="es-ES" dirty="0">
              <a:solidFill>
                <a:prstClr val="black">
                  <a:tint val="75000"/>
                </a:prstClr>
              </a:solidFill>
              <a:latin typeface="Century Gothic" panose="020B0502020202020204" pitchFamily="34" charset="0"/>
            </a:endParaRPr>
          </a:p>
        </p:txBody>
      </p:sp>
      <p:sp>
        <p:nvSpPr>
          <p:cNvPr id="9" name="8 CuadroTexto"/>
          <p:cNvSpPr txBox="1"/>
          <p:nvPr/>
        </p:nvSpPr>
        <p:spPr>
          <a:xfrm>
            <a:off x="6823892" y="5536630"/>
            <a:ext cx="2227641" cy="230832"/>
          </a:xfrm>
          <a:prstGeom prst="rect">
            <a:avLst/>
          </a:prstGeom>
          <a:noFill/>
        </p:spPr>
        <p:txBody>
          <a:bodyPr wrap="square" rtlCol="0">
            <a:spAutoFit/>
          </a:bodyPr>
          <a:lstStyle/>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en millones de pesos</a:t>
            </a:r>
          </a:p>
        </p:txBody>
      </p:sp>
      <p:sp>
        <p:nvSpPr>
          <p:cNvPr id="12" name="11 CuadroTexto"/>
          <p:cNvSpPr txBox="1"/>
          <p:nvPr/>
        </p:nvSpPr>
        <p:spPr>
          <a:xfrm>
            <a:off x="71919" y="5700019"/>
            <a:ext cx="8979614" cy="230832"/>
          </a:xfrm>
          <a:prstGeom prst="rect">
            <a:avLst/>
          </a:prstGeom>
          <a:noFill/>
        </p:spPr>
        <p:txBody>
          <a:bodyPr wrap="square" rtlCol="0">
            <a:spAutoFit/>
          </a:bodyPr>
          <a:lstStyle/>
          <a:p>
            <a:pP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de Valor de Mercado de VALMER </a:t>
            </a:r>
          </a:p>
        </p:txBody>
      </p:sp>
      <p:pic>
        <p:nvPicPr>
          <p:cNvPr id="5" name="Imagen 4">
            <a:extLst>
              <a:ext uri="{FF2B5EF4-FFF2-40B4-BE49-F238E27FC236}">
                <a16:creationId xmlns="" xmlns:a16="http://schemas.microsoft.com/office/drawing/2014/main" id="{A9341283-0BFA-433C-821C-56FAB610ECDE}"/>
              </a:ext>
            </a:extLst>
          </p:cNvPr>
          <p:cNvPicPr>
            <a:picLocks noChangeAspect="1"/>
          </p:cNvPicPr>
          <p:nvPr/>
        </p:nvPicPr>
        <p:blipFill>
          <a:blip r:embed="rId3"/>
          <a:stretch>
            <a:fillRect/>
          </a:stretch>
        </p:blipFill>
        <p:spPr>
          <a:xfrm>
            <a:off x="2095777" y="890268"/>
            <a:ext cx="5502496" cy="5000675"/>
          </a:xfrm>
          <a:prstGeom prst="rect">
            <a:avLst/>
          </a:prstGeom>
        </p:spPr>
      </p:pic>
    </p:spTree>
    <p:extLst>
      <p:ext uri="{BB962C8B-B14F-4D97-AF65-F5344CB8AC3E}">
        <p14:creationId xmlns:p14="http://schemas.microsoft.com/office/powerpoint/2010/main" val="15850703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7"/>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a:latin typeface="Century Gothic" panose="020B0502020202020204" pitchFamily="34" charset="0"/>
              </a:rPr>
              <a:t>Fibras – </a:t>
            </a:r>
            <a:r>
              <a:rPr lang="es-MX" sz="2000" b="1" dirty="0" err="1">
                <a:latin typeface="Century Gothic" panose="020B0502020202020204" pitchFamily="34" charset="0"/>
              </a:rPr>
              <a:t>Fanvit</a:t>
            </a:r>
            <a:r>
              <a:rPr lang="es-MX" sz="1800" b="1" dirty="0">
                <a:latin typeface="Century Gothic" panose="020B0502020202020204" pitchFamily="34" charset="0"/>
              </a:rPr>
              <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10</a:t>
            </a:fld>
            <a:endParaRPr lang="es-ES" dirty="0">
              <a:solidFill>
                <a:prstClr val="black">
                  <a:tint val="75000"/>
                </a:prstClr>
              </a:solidFill>
              <a:latin typeface="Century Gothic" panose="020B0502020202020204" pitchFamily="34" charset="0"/>
            </a:endParaRPr>
          </a:p>
        </p:txBody>
      </p:sp>
      <p:sp>
        <p:nvSpPr>
          <p:cNvPr id="9" name="8 CuadroTexto"/>
          <p:cNvSpPr txBox="1"/>
          <p:nvPr/>
        </p:nvSpPr>
        <p:spPr>
          <a:xfrm>
            <a:off x="6823892" y="5536630"/>
            <a:ext cx="2227641" cy="230832"/>
          </a:xfrm>
          <a:prstGeom prst="rect">
            <a:avLst/>
          </a:prstGeom>
          <a:noFill/>
        </p:spPr>
        <p:txBody>
          <a:bodyPr wrap="square" rtlCol="0">
            <a:spAutoFit/>
          </a:bodyPr>
          <a:lstStyle/>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en millones de pesos</a:t>
            </a:r>
          </a:p>
        </p:txBody>
      </p:sp>
      <p:sp>
        <p:nvSpPr>
          <p:cNvPr id="12" name="11 CuadroTexto"/>
          <p:cNvSpPr txBox="1"/>
          <p:nvPr/>
        </p:nvSpPr>
        <p:spPr>
          <a:xfrm>
            <a:off x="71919" y="5644603"/>
            <a:ext cx="8979614" cy="230832"/>
          </a:xfrm>
          <a:prstGeom prst="rect">
            <a:avLst/>
          </a:prstGeom>
          <a:noFill/>
        </p:spPr>
        <p:txBody>
          <a:bodyPr wrap="square" rtlCol="0">
            <a:spAutoFit/>
          </a:bodyPr>
          <a:lstStyle/>
          <a:p>
            <a:pP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de Valor de Mercado de VALMER </a:t>
            </a:r>
          </a:p>
        </p:txBody>
      </p:sp>
      <p:pic>
        <p:nvPicPr>
          <p:cNvPr id="2" name="Imagen 1">
            <a:extLst>
              <a:ext uri="{FF2B5EF4-FFF2-40B4-BE49-F238E27FC236}">
                <a16:creationId xmlns="" xmlns:a16="http://schemas.microsoft.com/office/drawing/2014/main" id="{A40AF8FD-EB94-480B-844A-E703AA4B2941}"/>
              </a:ext>
            </a:extLst>
          </p:cNvPr>
          <p:cNvPicPr>
            <a:picLocks noChangeAspect="1"/>
          </p:cNvPicPr>
          <p:nvPr/>
        </p:nvPicPr>
        <p:blipFill>
          <a:blip r:embed="rId3"/>
          <a:stretch>
            <a:fillRect/>
          </a:stretch>
        </p:blipFill>
        <p:spPr>
          <a:xfrm>
            <a:off x="1705308" y="1278102"/>
            <a:ext cx="5755981" cy="2610270"/>
          </a:xfrm>
          <a:prstGeom prst="rect">
            <a:avLst/>
          </a:prstGeom>
        </p:spPr>
      </p:pic>
    </p:spTree>
    <p:extLst>
      <p:ext uri="{BB962C8B-B14F-4D97-AF65-F5344CB8AC3E}">
        <p14:creationId xmlns:p14="http://schemas.microsoft.com/office/powerpoint/2010/main" val="22372455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139891" y="203436"/>
            <a:ext cx="6951134" cy="615553"/>
          </a:xfrm>
          <a:noFill/>
          <a:ln>
            <a:noFill/>
          </a:ln>
        </p:spPr>
        <p:txBody>
          <a:bodyPr vert="horz" wrap="square" lIns="91440" tIns="45720" rIns="91440" bIns="45720" numCol="1" rtlCol="0" anchor="ctr" anchorCtr="0" compatLnSpc="1">
            <a:prstTxWarp prst="textNoShape">
              <a:avLst/>
            </a:prstTxWarp>
            <a:spAutoFit/>
          </a:bodyPr>
          <a:lstStyle/>
          <a:p>
            <a:pPr defTabSz="914400"/>
            <a:r>
              <a:rPr lang="es-MX" sz="2000" b="1" dirty="0" err="1">
                <a:latin typeface="Century Gothic" panose="020B0502020202020204" pitchFamily="34" charset="0"/>
              </a:rPr>
              <a:t>CKD’s</a:t>
            </a:r>
            <a:r>
              <a:rPr lang="es-MX" sz="2000" b="1" dirty="0">
                <a:latin typeface="Century Gothic" panose="020B0502020202020204" pitchFamily="34" charset="0"/>
              </a:rPr>
              <a:t> – </a:t>
            </a:r>
            <a:r>
              <a:rPr lang="es-MX" sz="2000" b="1" dirty="0" err="1">
                <a:latin typeface="Century Gothic" panose="020B0502020202020204" pitchFamily="34" charset="0"/>
              </a:rPr>
              <a:t>Fanvit</a:t>
            </a:r>
            <a:r>
              <a:rPr lang="es-MX" sz="1800" b="1" dirty="0">
                <a:latin typeface="Century Gothic" panose="020B0502020202020204" pitchFamily="34" charset="0"/>
              </a:rPr>
              <a:t/>
            </a:r>
            <a:br>
              <a:rPr lang="es-MX" sz="1800" b="1" dirty="0">
                <a:latin typeface="Century Gothic" panose="020B0502020202020204" pitchFamily="34" charset="0"/>
              </a:rPr>
            </a:br>
            <a:r>
              <a:rPr lang="es-MX" sz="1400" dirty="0">
                <a:latin typeface="Century Gothic" panose="020B0502020202020204" pitchFamily="34" charset="0"/>
              </a:rPr>
              <a:t>Septiembre 2017 – Coordinación General de Riesgos</a:t>
            </a:r>
            <a:endParaRPr lang="es-MX" sz="1600" dirty="0">
              <a:latin typeface="Century Gothic" panose="020B0502020202020204" pitchFamily="34" charset="0"/>
            </a:endParaRPr>
          </a:p>
        </p:txBody>
      </p:sp>
      <p:sp>
        <p:nvSpPr>
          <p:cNvPr id="10" name="9 Marcador de número de diapositiva"/>
          <p:cNvSpPr>
            <a:spLocks noGrp="1"/>
          </p:cNvSpPr>
          <p:nvPr>
            <p:ph type="sldNum" sz="quarter" idx="12"/>
          </p:nvPr>
        </p:nvSpPr>
        <p:spPr/>
        <p:txBody>
          <a:bodyPr/>
          <a:lstStyle/>
          <a:p>
            <a:fld id="{994D2B2F-BC50-EF4E-8B6C-BAC6A0A8BB6B}" type="slidenum">
              <a:rPr lang="es-ES" smtClean="0">
                <a:solidFill>
                  <a:prstClr val="black">
                    <a:tint val="75000"/>
                  </a:prstClr>
                </a:solidFill>
                <a:latin typeface="Century Gothic" panose="020B0502020202020204" pitchFamily="34" charset="0"/>
              </a:rPr>
              <a:pPr/>
              <a:t>11</a:t>
            </a:fld>
            <a:endParaRPr lang="es-ES" dirty="0">
              <a:solidFill>
                <a:prstClr val="black">
                  <a:tint val="75000"/>
                </a:prstClr>
              </a:solidFill>
              <a:latin typeface="Century Gothic" panose="020B0502020202020204" pitchFamily="34" charset="0"/>
            </a:endParaRPr>
          </a:p>
        </p:txBody>
      </p:sp>
      <p:sp>
        <p:nvSpPr>
          <p:cNvPr id="9" name="8 CuadroTexto"/>
          <p:cNvSpPr txBox="1"/>
          <p:nvPr/>
        </p:nvSpPr>
        <p:spPr>
          <a:xfrm>
            <a:off x="6823892" y="5536630"/>
            <a:ext cx="2227641" cy="230832"/>
          </a:xfrm>
          <a:prstGeom prst="rect">
            <a:avLst/>
          </a:prstGeom>
          <a:noFill/>
        </p:spPr>
        <p:txBody>
          <a:bodyPr wrap="square" rtlCol="0">
            <a:spAutoFit/>
          </a:bodyPr>
          <a:lstStyle/>
          <a:p>
            <a:pPr algn="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en millones de pesos</a:t>
            </a:r>
          </a:p>
        </p:txBody>
      </p:sp>
      <p:sp>
        <p:nvSpPr>
          <p:cNvPr id="12" name="11 CuadroTexto"/>
          <p:cNvSpPr txBox="1"/>
          <p:nvPr/>
        </p:nvSpPr>
        <p:spPr>
          <a:xfrm>
            <a:off x="71919" y="5644603"/>
            <a:ext cx="8979614" cy="230832"/>
          </a:xfrm>
          <a:prstGeom prst="rect">
            <a:avLst/>
          </a:prstGeom>
          <a:noFill/>
        </p:spPr>
        <p:txBody>
          <a:bodyPr wrap="square" rtlCol="0">
            <a:spAutoFit/>
          </a:bodyPr>
          <a:lstStyle/>
          <a:p>
            <a:pPr defTabSz="457200" eaLnBrk="0" fontAlgn="base" hangingPunct="0">
              <a:spcBef>
                <a:spcPct val="0"/>
              </a:spcBef>
              <a:spcAft>
                <a:spcPct val="0"/>
              </a:spcAft>
            </a:pPr>
            <a:r>
              <a:rPr lang="es-MX" sz="900" b="1" dirty="0">
                <a:solidFill>
                  <a:prstClr val="black"/>
                </a:solidFill>
                <a:latin typeface="Century Gothic" panose="020B0502020202020204" pitchFamily="34" charset="0"/>
              </a:rPr>
              <a:t>Cifras de Valor de Mercado de VALMER </a:t>
            </a:r>
          </a:p>
        </p:txBody>
      </p:sp>
      <p:pic>
        <p:nvPicPr>
          <p:cNvPr id="2" name="Imagen 1">
            <a:extLst>
              <a:ext uri="{FF2B5EF4-FFF2-40B4-BE49-F238E27FC236}">
                <a16:creationId xmlns="" xmlns:a16="http://schemas.microsoft.com/office/drawing/2014/main" id="{7585B3D8-5CC1-4BDD-A276-2DA175C5F9DF}"/>
              </a:ext>
            </a:extLst>
          </p:cNvPr>
          <p:cNvPicPr>
            <a:picLocks noChangeAspect="1"/>
          </p:cNvPicPr>
          <p:nvPr/>
        </p:nvPicPr>
        <p:blipFill>
          <a:blip r:embed="rId3"/>
          <a:stretch>
            <a:fillRect/>
          </a:stretch>
        </p:blipFill>
        <p:spPr>
          <a:xfrm>
            <a:off x="2151006" y="1276259"/>
            <a:ext cx="4843628" cy="2550777"/>
          </a:xfrm>
          <a:prstGeom prst="rect">
            <a:avLst/>
          </a:prstGeom>
        </p:spPr>
      </p:pic>
    </p:spTree>
    <p:extLst>
      <p:ext uri="{BB962C8B-B14F-4D97-AF65-F5344CB8AC3E}">
        <p14:creationId xmlns:p14="http://schemas.microsoft.com/office/powerpoint/2010/main" val="28185458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Límites de contrapartes *</a:t>
            </a:r>
          </a:p>
        </p:txBody>
      </p:sp>
      <p:sp>
        <p:nvSpPr>
          <p:cNvPr id="4" name="3 Marcador de número de diapositiva"/>
          <p:cNvSpPr>
            <a:spLocks noGrp="1"/>
          </p:cNvSpPr>
          <p:nvPr>
            <p:ph type="sldNum" sz="quarter" idx="12"/>
          </p:nvPr>
        </p:nvSpPr>
        <p:spPr>
          <a:xfrm>
            <a:off x="6939147" y="6494584"/>
            <a:ext cx="2133600" cy="365125"/>
          </a:xfrm>
        </p:spPr>
        <p:txBody>
          <a:bodyPr/>
          <a:lstStyle/>
          <a:p>
            <a:fld id="{05E83AA4-A00D-4AA0-8FE8-B93C9F3EC141}" type="slidenum">
              <a:rPr lang="es-ES" altLang="es-MX" smtClean="0"/>
              <a:pPr/>
              <a:t>12</a:t>
            </a:fld>
            <a:endParaRPr lang="es-ES" altLang="es-MX" dirty="0"/>
          </a:p>
        </p:txBody>
      </p:sp>
      <p:pic>
        <p:nvPicPr>
          <p:cNvPr id="3" name="Imagen 2"/>
          <p:cNvPicPr>
            <a:picLocks noChangeAspect="1"/>
          </p:cNvPicPr>
          <p:nvPr/>
        </p:nvPicPr>
        <p:blipFill>
          <a:blip r:embed="rId2"/>
          <a:stretch>
            <a:fillRect/>
          </a:stretch>
        </p:blipFill>
        <p:spPr>
          <a:xfrm>
            <a:off x="323528" y="1628800"/>
            <a:ext cx="8500402" cy="4608512"/>
          </a:xfrm>
          <a:prstGeom prst="rect">
            <a:avLst/>
          </a:prstGeom>
        </p:spPr>
      </p:pic>
    </p:spTree>
    <p:extLst>
      <p:ext uri="{BB962C8B-B14F-4D97-AF65-F5344CB8AC3E}">
        <p14:creationId xmlns:p14="http://schemas.microsoft.com/office/powerpoint/2010/main" val="3913725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Límites de contrapartes *</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13</a:t>
            </a:fld>
            <a:endParaRPr lang="es-ES" altLang="es-MX" dirty="0"/>
          </a:p>
        </p:txBody>
      </p:sp>
      <p:pic>
        <p:nvPicPr>
          <p:cNvPr id="3" name="Imagen 2"/>
          <p:cNvPicPr>
            <a:picLocks noChangeAspect="1"/>
          </p:cNvPicPr>
          <p:nvPr/>
        </p:nvPicPr>
        <p:blipFill>
          <a:blip r:embed="rId2"/>
          <a:stretch>
            <a:fillRect/>
          </a:stretch>
        </p:blipFill>
        <p:spPr>
          <a:xfrm>
            <a:off x="313184" y="1700809"/>
            <a:ext cx="8507288" cy="4376325"/>
          </a:xfrm>
          <a:prstGeom prst="rect">
            <a:avLst/>
          </a:prstGeom>
        </p:spPr>
      </p:pic>
    </p:spTree>
    <p:extLst>
      <p:ext uri="{BB962C8B-B14F-4D97-AF65-F5344CB8AC3E}">
        <p14:creationId xmlns:p14="http://schemas.microsoft.com/office/powerpoint/2010/main" val="29944929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Límites de contrapartes  *</a:t>
            </a:r>
          </a:p>
        </p:txBody>
      </p:sp>
      <p:sp>
        <p:nvSpPr>
          <p:cNvPr id="4" name="3 Marcador de número de diapositiva"/>
          <p:cNvSpPr>
            <a:spLocks noGrp="1"/>
          </p:cNvSpPr>
          <p:nvPr>
            <p:ph type="sldNum" sz="quarter" idx="12"/>
          </p:nvPr>
        </p:nvSpPr>
        <p:spPr>
          <a:xfrm>
            <a:off x="6939147" y="6494584"/>
            <a:ext cx="2133600" cy="365125"/>
          </a:xfrm>
        </p:spPr>
        <p:txBody>
          <a:bodyPr/>
          <a:lstStyle/>
          <a:p>
            <a:fld id="{05E83AA4-A00D-4AA0-8FE8-B93C9F3EC141}" type="slidenum">
              <a:rPr lang="es-ES" altLang="es-MX" smtClean="0"/>
              <a:pPr/>
              <a:t>14</a:t>
            </a:fld>
            <a:endParaRPr lang="es-ES" altLang="es-MX" dirty="0"/>
          </a:p>
        </p:txBody>
      </p:sp>
      <p:pic>
        <p:nvPicPr>
          <p:cNvPr id="5" name="Imagen 4"/>
          <p:cNvPicPr>
            <a:picLocks noChangeAspect="1"/>
          </p:cNvPicPr>
          <p:nvPr/>
        </p:nvPicPr>
        <p:blipFill>
          <a:blip r:embed="rId2"/>
          <a:stretch>
            <a:fillRect/>
          </a:stretch>
        </p:blipFill>
        <p:spPr>
          <a:xfrm>
            <a:off x="270765" y="1800663"/>
            <a:ext cx="8618611" cy="3716569"/>
          </a:xfrm>
          <a:prstGeom prst="rect">
            <a:avLst/>
          </a:prstGeom>
        </p:spPr>
      </p:pic>
    </p:spTree>
    <p:extLst>
      <p:ext uri="{BB962C8B-B14F-4D97-AF65-F5344CB8AC3E}">
        <p14:creationId xmlns:p14="http://schemas.microsoft.com/office/powerpoint/2010/main" val="40555784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Ventajas ETF´s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329184" y="1232184"/>
            <a:ext cx="8507578" cy="5184577"/>
          </a:xfrm>
        </p:spPr>
        <p:txBody>
          <a:bodyPr>
            <a:noAutofit/>
          </a:bodyPr>
          <a:lstStyle/>
          <a:p>
            <a:pPr algn="just"/>
            <a:r>
              <a:rPr lang="es-ES" sz="1400" dirty="0">
                <a:latin typeface="Century Gothic" panose="020B0502020202020204" pitchFamily="34" charset="0"/>
              </a:rPr>
              <a:t>Un fondo cotizado (ETF por sus siglas en inglés, “exchange-traded fund”) es un conjunto diversificado de activos (como un fondo de inversión) que cotiza en bolsa de valores (como una acción). Los ETFs son una forma sencilla, económica y eficiente en costos de invertir. Combina características de sociedades de inversión y acciones.</a:t>
            </a:r>
            <a:endParaRPr lang="es-MX" sz="1400" dirty="0">
              <a:latin typeface="Century Gothic" panose="020B0502020202020204" pitchFamily="34" charset="0"/>
            </a:endParaRPr>
          </a:p>
          <a:p>
            <a:pPr algn="just"/>
            <a:r>
              <a:rPr lang="es-ES" sz="1400" dirty="0">
                <a:latin typeface="Century Gothic" panose="020B0502020202020204" pitchFamily="34" charset="0"/>
              </a:rPr>
              <a:t>Como un fondo “indexado”, un ETF es una cartera de inversión que trata de replicar el comportamiento de un mercado especifico (S&amp;P500, Russell 2000, Mexbol, acciones, bonos, “commodities”, etc). </a:t>
            </a:r>
          </a:p>
          <a:p>
            <a:pPr marL="0" indent="0" algn="just">
              <a:buNone/>
            </a:pPr>
            <a:endParaRPr lang="es-ES" sz="1400" dirty="0">
              <a:latin typeface="Century Gothic" panose="020B0502020202020204" pitchFamily="34" charset="0"/>
            </a:endParaRPr>
          </a:p>
          <a:p>
            <a:pPr marL="0" indent="0" algn="just">
              <a:buNone/>
            </a:pPr>
            <a:r>
              <a:rPr lang="es-ES" sz="1400" b="1" dirty="0">
                <a:latin typeface="Century Gothic" panose="020B0502020202020204" pitchFamily="34" charset="0"/>
              </a:rPr>
              <a:t>Principales beneficios de un ETF´s:</a:t>
            </a:r>
          </a:p>
          <a:p>
            <a:pPr algn="just"/>
            <a:r>
              <a:rPr lang="es-MX" sz="1400" b="1" dirty="0">
                <a:latin typeface="Century Gothic" panose="020B0502020202020204" pitchFamily="34" charset="0"/>
              </a:rPr>
              <a:t>Transparencia</a:t>
            </a:r>
            <a:r>
              <a:rPr lang="es-MX" sz="1400" dirty="0">
                <a:latin typeface="Century Gothic" panose="020B0502020202020204" pitchFamily="34" charset="0"/>
              </a:rPr>
              <a:t>: La mayoría de los ETFs son diseñados para obtener rendimientos similares a los de un índice en particular, por lo que la composición de los activos de un ETF es transparente, lo que hace posible la obtención de precios en tiempo real. Contrariamente a lo que sucede con la mayoría de las sociedades de inversión, la tenencia de un ETF es generalmente revelada en forma diaria. Además, los ETFs se negocian intradía en las bolsas de valores, de forma que cualquier inversionista puede monitorear la composición de la cartera y la valuación de los activos en cualquier momento. </a:t>
            </a:r>
          </a:p>
          <a:p>
            <a:pPr algn="just"/>
            <a:r>
              <a:rPr lang="es-MX" sz="1400" b="1" dirty="0">
                <a:latin typeface="Century Gothic" panose="020B0502020202020204" pitchFamily="34" charset="0"/>
              </a:rPr>
              <a:t>Diversificación</a:t>
            </a:r>
            <a:r>
              <a:rPr lang="es-MX" sz="1400" dirty="0">
                <a:latin typeface="Century Gothic" panose="020B0502020202020204" pitchFamily="34" charset="0"/>
              </a:rPr>
              <a:t>: Con una sola inversión, el inversionista puede diversificar el riesgo de su cartera, al comprar un solo valor cuyos activos subyacentes están compuestos por múltiples componentes de una clase en particular, que varían entre sí en cuanto a su emisor, la industria del emisor, su calificación, los plazos de vencimiento, etc. </a:t>
            </a:r>
          </a:p>
        </p:txBody>
      </p:sp>
      <p:sp>
        <p:nvSpPr>
          <p:cNvPr id="6" name="1 Título">
            <a:extLst>
              <a:ext uri="{FF2B5EF4-FFF2-40B4-BE49-F238E27FC236}">
                <a16:creationId xmlns="" xmlns:a16="http://schemas.microsoft.com/office/drawing/2014/main" id="{ECBEF73F-B0A4-4241-B8E5-3B06D9EF870C}"/>
              </a:ext>
            </a:extLst>
          </p:cNvPr>
          <p:cNvSpPr txBox="1">
            <a:spLocks/>
          </p:cNvSpPr>
          <p:nvPr/>
        </p:nvSpPr>
        <p:spPr bwMode="auto">
          <a:xfrm>
            <a:off x="114440" y="6453336"/>
            <a:ext cx="8020061"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Elaborado por la Gerencia Sr. de Coordinación de Inversiones del Infonavit </a:t>
            </a:r>
            <a:r>
              <a:rPr lang="es-ES" sz="1000" dirty="0">
                <a:solidFill>
                  <a:prstClr val="black"/>
                </a:solidFill>
                <a:latin typeface="Century Gothic" panose="020B0502020202020204" pitchFamily="34" charset="0"/>
              </a:rPr>
              <a:t> con datos de Blackrock al 29 de septiembre de 2017.</a:t>
            </a:r>
            <a:endParaRPr lang="es-MX" sz="1000" dirty="0">
              <a:solidFill>
                <a:prstClr val="black"/>
              </a:solidFill>
              <a:latin typeface="Century Gothic" panose="020B0502020202020204" pitchFamily="34" charset="0"/>
            </a:endParaRPr>
          </a:p>
        </p:txBody>
      </p:sp>
      <p:sp>
        <p:nvSpPr>
          <p:cNvPr id="8"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112070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Ventajas ETF´s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329184" y="1243584"/>
            <a:ext cx="8507578" cy="5129287"/>
          </a:xfrm>
        </p:spPr>
        <p:txBody>
          <a:bodyPr>
            <a:noAutofit/>
          </a:bodyPr>
          <a:lstStyle/>
          <a:p>
            <a:pPr marL="0" indent="0" algn="just">
              <a:buNone/>
            </a:pPr>
            <a:r>
              <a:rPr lang="es-ES" sz="1400" b="1" dirty="0">
                <a:latin typeface="Century Gothic" panose="020B0502020202020204" pitchFamily="34" charset="0"/>
              </a:rPr>
              <a:t>Principales beneficios de un ETF´s:</a:t>
            </a:r>
          </a:p>
          <a:p>
            <a:pPr algn="just"/>
            <a:r>
              <a:rPr lang="es-MX" sz="1400" b="1" dirty="0">
                <a:latin typeface="Century Gothic" panose="020B0502020202020204" pitchFamily="34" charset="0"/>
              </a:rPr>
              <a:t>Flexibilidad</a:t>
            </a:r>
            <a:r>
              <a:rPr lang="es-MX" sz="1400" dirty="0">
                <a:latin typeface="Century Gothic" panose="020B0502020202020204" pitchFamily="34" charset="0"/>
              </a:rPr>
              <a:t>: La naturaleza del producto lo convierte en una inversión adecuada para inversionistas de corto, mediano y largo plazo. Debido a que no existen límites mínimos de compra, inclusive los pequeños inversionistas pueden beneficiarse de las ventajas de los ETFs. </a:t>
            </a:r>
          </a:p>
          <a:p>
            <a:pPr algn="just"/>
            <a:r>
              <a:rPr lang="es-MX" sz="1400" dirty="0">
                <a:latin typeface="Century Gothic" panose="020B0502020202020204" pitchFamily="34" charset="0"/>
              </a:rPr>
              <a:t>Flexibilidad de Negociación: Los ETFs son negociados como cualesquiera otros valores. Pueden ser negociados en cualquier cantidad dentro de la sesión de remate y pueden ser vendidos en corto (short) o largo (long). </a:t>
            </a:r>
          </a:p>
          <a:p>
            <a:pPr algn="just"/>
            <a:r>
              <a:rPr lang="es-MX" sz="1400" b="1" dirty="0">
                <a:latin typeface="Century Gothic" panose="020B0502020202020204" pitchFamily="34" charset="0"/>
              </a:rPr>
              <a:t>Menores Costos</a:t>
            </a:r>
            <a:r>
              <a:rPr lang="es-MX" sz="1400" dirty="0">
                <a:latin typeface="Century Gothic" panose="020B0502020202020204" pitchFamily="34" charset="0"/>
              </a:rPr>
              <a:t>: A pesar de que los inversionistas que compran y venden ETFs pagan costos de intermediación y comisiones de administración y otras, en comparación con las sociedades de inversión, los ETFs representan generalmente menores costos para los inversionistas. </a:t>
            </a:r>
          </a:p>
          <a:p>
            <a:pPr algn="just"/>
            <a:r>
              <a:rPr lang="es-MX" sz="1400" b="1" dirty="0">
                <a:latin typeface="Century Gothic" panose="020B0502020202020204" pitchFamily="34" charset="0"/>
              </a:rPr>
              <a:t>Liquidez: </a:t>
            </a:r>
            <a:r>
              <a:rPr lang="es-MX" sz="1400" dirty="0">
                <a:latin typeface="Century Gothic" panose="020B0502020202020204" pitchFamily="34" charset="0"/>
              </a:rPr>
              <a:t>La mayoría de los ETFs ofrecen dos fuentes de liquidez distintas: (1) liquidez tradicional, medida por el volumen de negociación del ETF en el mercado secundario, y (2) la liquidez generada por la negociación de los valores subyacentes del respectivo ETF. </a:t>
            </a:r>
          </a:p>
        </p:txBody>
      </p:sp>
      <p:sp>
        <p:nvSpPr>
          <p:cNvPr id="6" name="1 Título">
            <a:extLst>
              <a:ext uri="{FF2B5EF4-FFF2-40B4-BE49-F238E27FC236}">
                <a16:creationId xmlns="" xmlns:a16="http://schemas.microsoft.com/office/drawing/2014/main" id="{ECBEF73F-B0A4-4241-B8E5-3B06D9EF870C}"/>
              </a:ext>
            </a:extLst>
          </p:cNvPr>
          <p:cNvSpPr txBox="1">
            <a:spLocks/>
          </p:cNvSpPr>
          <p:nvPr/>
        </p:nvSpPr>
        <p:spPr bwMode="auto">
          <a:xfrm>
            <a:off x="114440" y="6453336"/>
            <a:ext cx="8020061"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Elaborado por la Gerencia Sr. de Coordinación de Inversiones del Infonavit </a:t>
            </a:r>
            <a:r>
              <a:rPr lang="es-ES" sz="1000" dirty="0">
                <a:solidFill>
                  <a:prstClr val="black"/>
                </a:solidFill>
                <a:latin typeface="Century Gothic" panose="020B0502020202020204" pitchFamily="34" charset="0"/>
              </a:rPr>
              <a:t> con datos de Blackrock al 29 de septiembre de 2017.</a:t>
            </a:r>
            <a:endParaRPr lang="es-MX" sz="1000" dirty="0">
              <a:solidFill>
                <a:prstClr val="black"/>
              </a:solidFill>
              <a:latin typeface="Century Gothic" panose="020B0502020202020204" pitchFamily="34" charset="0"/>
            </a:endParaRPr>
          </a:p>
        </p:txBody>
      </p:sp>
      <p:sp>
        <p:nvSpPr>
          <p:cNvPr id="8"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372159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Renta Variable FANVIT</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201245" y="1628800"/>
            <a:ext cx="8747499" cy="497960"/>
          </a:xfrm>
        </p:spPr>
        <p:txBody>
          <a:bodyPr>
            <a:noAutofit/>
          </a:bodyPr>
          <a:lstStyle/>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La exposición a renta variable del FANVIT está compuesta por 9 ETF´s, de los cuales el porcentaje de tenencia con respecto a las acciones en circulación se presenta a continuación:</a:t>
            </a:r>
          </a:p>
        </p:txBody>
      </p:sp>
      <p:graphicFrame>
        <p:nvGraphicFramePr>
          <p:cNvPr id="9" name="Tabla 8">
            <a:extLst>
              <a:ext uri="{FF2B5EF4-FFF2-40B4-BE49-F238E27FC236}">
                <a16:creationId xmlns="" xmlns:a16="http://schemas.microsoft.com/office/drawing/2014/main" id="{1C0F510E-5631-41A6-9275-F84370C895C0}"/>
              </a:ext>
            </a:extLst>
          </p:cNvPr>
          <p:cNvGraphicFramePr>
            <a:graphicFrameLocks noGrp="1"/>
          </p:cNvGraphicFramePr>
          <p:nvPr>
            <p:extLst/>
          </p:nvPr>
        </p:nvGraphicFramePr>
        <p:xfrm>
          <a:off x="1115616" y="2836036"/>
          <a:ext cx="7200801" cy="2095500"/>
        </p:xfrm>
        <a:graphic>
          <a:graphicData uri="http://schemas.openxmlformats.org/drawingml/2006/table">
            <a:tbl>
              <a:tblPr/>
              <a:tblGrid>
                <a:gridCol w="1619585">
                  <a:extLst>
                    <a:ext uri="{9D8B030D-6E8A-4147-A177-3AD203B41FA5}">
                      <a16:colId xmlns="" xmlns:a16="http://schemas.microsoft.com/office/drawing/2014/main" val="1585309677"/>
                    </a:ext>
                  </a:extLst>
                </a:gridCol>
                <a:gridCol w="1833941">
                  <a:extLst>
                    <a:ext uri="{9D8B030D-6E8A-4147-A177-3AD203B41FA5}">
                      <a16:colId xmlns="" xmlns:a16="http://schemas.microsoft.com/office/drawing/2014/main" val="3322618583"/>
                    </a:ext>
                  </a:extLst>
                </a:gridCol>
                <a:gridCol w="952697">
                  <a:extLst>
                    <a:ext uri="{9D8B030D-6E8A-4147-A177-3AD203B41FA5}">
                      <a16:colId xmlns="" xmlns:a16="http://schemas.microsoft.com/office/drawing/2014/main" val="2348448130"/>
                    </a:ext>
                  </a:extLst>
                </a:gridCol>
                <a:gridCol w="2794578">
                  <a:extLst>
                    <a:ext uri="{9D8B030D-6E8A-4147-A177-3AD203B41FA5}">
                      <a16:colId xmlns="" xmlns:a16="http://schemas.microsoft.com/office/drawing/2014/main" val="161609773"/>
                    </a:ext>
                  </a:extLst>
                </a:gridCol>
              </a:tblGrid>
              <a:tr h="190500">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tcPr>
                </a:tc>
                <a:tc gridSpan="2">
                  <a:txBody>
                    <a:bodyPr/>
                    <a:lstStyle/>
                    <a:p>
                      <a:pPr algn="ctr" fontAlgn="b"/>
                      <a:r>
                        <a:rPr lang="es-MX" sz="1100" b="1" i="0" u="none" strike="noStrike" dirty="0">
                          <a:solidFill>
                            <a:srgbClr val="FFFFFF"/>
                          </a:solidFill>
                          <a:effectLst/>
                          <a:latin typeface="Century Gothic" panose="020B0502020202020204" pitchFamily="34" charset="0"/>
                        </a:rPr>
                        <a:t>Millones de acciones</a:t>
                      </a:r>
                    </a:p>
                  </a:txBody>
                  <a:tcPr marL="9525" marR="9525" marT="9525" marB="0" anchor="b">
                    <a:lnL>
                      <a:noFill/>
                    </a:lnL>
                    <a:lnR>
                      <a:noFill/>
                    </a:lnR>
                    <a:lnT>
                      <a:noFill/>
                    </a:lnT>
                    <a:lnB>
                      <a:noFill/>
                    </a:lnB>
                    <a:solidFill>
                      <a:srgbClr val="44546A"/>
                    </a:solidFill>
                  </a:tcPr>
                </a:tc>
                <a:tc hMerge="1">
                  <a:txBody>
                    <a:bodyPr/>
                    <a:lstStyle/>
                    <a:p>
                      <a:endParaRPr lang="es-MX"/>
                    </a:p>
                  </a:txBody>
                  <a:tcPr/>
                </a:tc>
                <a:tc>
                  <a:txBody>
                    <a:bodyPr/>
                    <a:lstStyle/>
                    <a:p>
                      <a:pPr algn="l" fontAlgn="b"/>
                      <a:endParaRPr lang="es-MX" sz="1100" b="0" i="0" u="none" strike="noStrike" dirty="0">
                        <a:solidFill>
                          <a:srgbClr val="000000"/>
                        </a:solidFill>
                        <a:effectLst/>
                        <a:latin typeface="Century Gothic" panose="020B0502020202020204" pitchFamily="34" charset="0"/>
                      </a:endParaRPr>
                    </a:p>
                  </a:txBody>
                  <a:tcPr marL="9525" marR="9525" marT="9525" marB="0" anchor="b">
                    <a:lnL>
                      <a:noFill/>
                    </a:lnL>
                    <a:lnR>
                      <a:noFill/>
                    </a:lnR>
                    <a:lnT>
                      <a:noFill/>
                    </a:lnT>
                    <a:lnB>
                      <a:noFill/>
                    </a:lnB>
                  </a:tcPr>
                </a:tc>
                <a:extLst>
                  <a:ext uri="{0D108BD9-81ED-4DB2-BD59-A6C34878D82A}">
                    <a16:rowId xmlns="" xmlns:a16="http://schemas.microsoft.com/office/drawing/2014/main" val="3780156628"/>
                  </a:ext>
                </a:extLst>
              </a:tr>
              <a:tr h="190500">
                <a:tc>
                  <a:txBody>
                    <a:bodyPr/>
                    <a:lstStyle/>
                    <a:p>
                      <a:pPr algn="ctr" fontAlgn="b"/>
                      <a:r>
                        <a:rPr lang="es-MX" sz="1100" b="1" i="0" u="none" strike="noStrike" dirty="0">
                          <a:solidFill>
                            <a:srgbClr val="FFFFFF"/>
                          </a:solidFill>
                          <a:effectLst/>
                          <a:latin typeface="Century Gothic" panose="020B0502020202020204" pitchFamily="34" charset="0"/>
                        </a:rPr>
                        <a:t>Instrumento</a:t>
                      </a:r>
                    </a:p>
                  </a:txBody>
                  <a:tcPr marL="9525" marR="9525" marT="9525" marB="0" anchor="b">
                    <a:lnL>
                      <a:noFill/>
                    </a:lnL>
                    <a:lnR>
                      <a:noFill/>
                    </a:lnR>
                    <a:lnT>
                      <a:noFill/>
                    </a:lnT>
                    <a:lnB>
                      <a:noFill/>
                    </a:lnB>
                    <a:solidFill>
                      <a:srgbClr val="44546A"/>
                    </a:solidFill>
                  </a:tcPr>
                </a:tc>
                <a:tc>
                  <a:txBody>
                    <a:bodyPr/>
                    <a:lstStyle/>
                    <a:p>
                      <a:pPr algn="ctr" fontAlgn="b"/>
                      <a:r>
                        <a:rPr lang="es-MX" sz="1100" b="1" i="0" u="none" strike="noStrike" dirty="0">
                          <a:solidFill>
                            <a:srgbClr val="FFFFFF"/>
                          </a:solidFill>
                          <a:effectLst/>
                          <a:latin typeface="Century Gothic" panose="020B0502020202020204" pitchFamily="34" charset="0"/>
                        </a:rPr>
                        <a:t>Acciones en Circulación</a:t>
                      </a:r>
                    </a:p>
                  </a:txBody>
                  <a:tcPr marL="9525" marR="9525" marT="9525" marB="0" anchor="b">
                    <a:lnL>
                      <a:noFill/>
                    </a:lnL>
                    <a:lnR>
                      <a:noFill/>
                    </a:lnR>
                    <a:lnT>
                      <a:noFill/>
                    </a:lnT>
                    <a:lnB>
                      <a:noFill/>
                    </a:lnB>
                    <a:solidFill>
                      <a:srgbClr val="44546A"/>
                    </a:solidFill>
                  </a:tcPr>
                </a:tc>
                <a:tc>
                  <a:txBody>
                    <a:bodyPr/>
                    <a:lstStyle/>
                    <a:p>
                      <a:pPr algn="ctr" fontAlgn="b"/>
                      <a:r>
                        <a:rPr lang="es-MX" sz="1100" b="1" i="0" u="none" strike="noStrike" dirty="0">
                          <a:solidFill>
                            <a:srgbClr val="FFFFFF"/>
                          </a:solidFill>
                          <a:effectLst/>
                          <a:latin typeface="Century Gothic" panose="020B0502020202020204" pitchFamily="34" charset="0"/>
                        </a:rPr>
                        <a:t>FANVIT</a:t>
                      </a:r>
                    </a:p>
                  </a:txBody>
                  <a:tcPr marL="9525" marR="9525" marT="9525" marB="0" anchor="b">
                    <a:lnL>
                      <a:noFill/>
                    </a:lnL>
                    <a:lnR>
                      <a:noFill/>
                    </a:lnR>
                    <a:lnT>
                      <a:noFill/>
                    </a:lnT>
                    <a:lnB>
                      <a:noFill/>
                    </a:lnB>
                    <a:solidFill>
                      <a:srgbClr val="44546A"/>
                    </a:solidFill>
                  </a:tcPr>
                </a:tc>
                <a:tc>
                  <a:txBody>
                    <a:bodyPr/>
                    <a:lstStyle/>
                    <a:p>
                      <a:pPr algn="ctr" fontAlgn="b"/>
                      <a:r>
                        <a:rPr lang="es-MX" sz="1100" b="1" i="0" u="none" strike="noStrike" dirty="0">
                          <a:solidFill>
                            <a:srgbClr val="FFFFFF"/>
                          </a:solidFill>
                          <a:effectLst/>
                          <a:latin typeface="Century Gothic" panose="020B0502020202020204" pitchFamily="34" charset="0"/>
                        </a:rPr>
                        <a:t>% FANVIT de acciones en circulación</a:t>
                      </a:r>
                    </a:p>
                  </a:txBody>
                  <a:tcPr marL="9525" marR="9525" marT="9525" marB="0" anchor="b">
                    <a:lnL>
                      <a:noFill/>
                    </a:lnL>
                    <a:lnR>
                      <a:noFill/>
                    </a:lnR>
                    <a:lnT>
                      <a:noFill/>
                    </a:lnT>
                    <a:lnB>
                      <a:noFill/>
                    </a:lnB>
                    <a:solidFill>
                      <a:srgbClr val="44546A"/>
                    </a:solidFill>
                  </a:tcPr>
                </a:tc>
                <a:extLst>
                  <a:ext uri="{0D108BD9-81ED-4DB2-BD59-A6C34878D82A}">
                    <a16:rowId xmlns="" xmlns:a16="http://schemas.microsoft.com/office/drawing/2014/main" val="2124486920"/>
                  </a:ext>
                </a:extLst>
              </a:tr>
              <a:tr h="190500">
                <a:tc>
                  <a:txBody>
                    <a:bodyPr/>
                    <a:lstStyle/>
                    <a:p>
                      <a:pPr algn="ctr" fontAlgn="b"/>
                      <a:r>
                        <a:rPr lang="es-MX" sz="1100" b="1" i="0" u="none" strike="noStrike" dirty="0">
                          <a:solidFill>
                            <a:srgbClr val="000000"/>
                          </a:solidFill>
                          <a:effectLst/>
                          <a:latin typeface="Century Gothic" panose="020B0502020202020204" pitchFamily="34" charset="0"/>
                        </a:rPr>
                        <a:t>MEXRISK MM EQUITY</a:t>
                      </a:r>
                    </a:p>
                  </a:txBody>
                  <a:tcPr marL="9525" marR="9525" marT="9525" marB="0" anchor="b">
                    <a:lnL>
                      <a:noFill/>
                    </a:lnL>
                    <a:lnR>
                      <a:noFill/>
                    </a:lnR>
                    <a:lnT>
                      <a:noFill/>
                    </a:lnT>
                    <a:lnB>
                      <a:noFill/>
                    </a:lnB>
                    <a:solidFill>
                      <a:srgbClr val="FFFFFF"/>
                    </a:solidFill>
                  </a:tcPr>
                </a:tc>
                <a:tc>
                  <a:txBody>
                    <a:bodyPr/>
                    <a:lstStyle/>
                    <a:p>
                      <a:pPr algn="ctr" fontAlgn="b"/>
                      <a:r>
                        <a:rPr lang="es-MX" sz="1100" b="1" i="0" u="none" strike="noStrike" dirty="0">
                          <a:solidFill>
                            <a:srgbClr val="000000"/>
                          </a:solidFill>
                          <a:effectLst/>
                          <a:latin typeface="Century Gothic" panose="020B0502020202020204" pitchFamily="34" charset="0"/>
                        </a:rPr>
                        <a:t>57.3</a:t>
                      </a:r>
                    </a:p>
                  </a:txBody>
                  <a:tcPr marL="9525" marR="9525" marT="9525" marB="0" anchor="b">
                    <a:lnL>
                      <a:noFill/>
                    </a:lnL>
                    <a:lnR>
                      <a:noFill/>
                    </a:lnR>
                    <a:lnT>
                      <a:noFill/>
                    </a:lnT>
                    <a:lnB>
                      <a:noFill/>
                    </a:lnB>
                    <a:solidFill>
                      <a:srgbClr val="FFFFFF"/>
                    </a:solidFill>
                  </a:tcPr>
                </a:tc>
                <a:tc>
                  <a:txBody>
                    <a:bodyPr/>
                    <a:lstStyle/>
                    <a:p>
                      <a:pPr algn="ctr" fontAlgn="b"/>
                      <a:r>
                        <a:rPr lang="es-MX" sz="1100" b="1" i="0" u="none" strike="noStrike" dirty="0">
                          <a:solidFill>
                            <a:srgbClr val="000000"/>
                          </a:solidFill>
                          <a:effectLst/>
                          <a:latin typeface="Century Gothic" panose="020B0502020202020204" pitchFamily="34" charset="0"/>
                        </a:rPr>
                        <a:t>52.5</a:t>
                      </a:r>
                    </a:p>
                  </a:txBody>
                  <a:tcPr marL="9525" marR="9525" marT="9525" marB="0" anchor="b">
                    <a:lnL>
                      <a:noFill/>
                    </a:lnL>
                    <a:lnR>
                      <a:noFill/>
                    </a:lnR>
                    <a:lnT>
                      <a:noFill/>
                    </a:lnT>
                    <a:lnB>
                      <a:noFill/>
                    </a:lnB>
                    <a:solidFill>
                      <a:srgbClr val="FFFFFF"/>
                    </a:solidFill>
                  </a:tcPr>
                </a:tc>
                <a:tc>
                  <a:txBody>
                    <a:bodyPr/>
                    <a:lstStyle/>
                    <a:p>
                      <a:pPr algn="ctr" fontAlgn="b"/>
                      <a:r>
                        <a:rPr lang="es-MX" sz="1100" b="1" i="0" u="none" strike="noStrike" dirty="0">
                          <a:solidFill>
                            <a:srgbClr val="000000"/>
                          </a:solidFill>
                          <a:effectLst/>
                          <a:latin typeface="Century Gothic" panose="020B0502020202020204" pitchFamily="34" charset="0"/>
                        </a:rPr>
                        <a:t>91.62%</a:t>
                      </a:r>
                    </a:p>
                  </a:txBody>
                  <a:tcPr marL="9525" marR="9525" marT="9525" marB="0" anchor="b">
                    <a:lnL>
                      <a:noFill/>
                    </a:lnL>
                    <a:lnR>
                      <a:noFill/>
                    </a:lnR>
                    <a:lnT>
                      <a:noFill/>
                    </a:lnT>
                    <a:lnB>
                      <a:noFill/>
                    </a:lnB>
                    <a:solidFill>
                      <a:srgbClr val="FFFFFF"/>
                    </a:solidFill>
                  </a:tcPr>
                </a:tc>
                <a:extLst>
                  <a:ext uri="{0D108BD9-81ED-4DB2-BD59-A6C34878D82A}">
                    <a16:rowId xmlns="" xmlns:a16="http://schemas.microsoft.com/office/drawing/2014/main" val="570313395"/>
                  </a:ext>
                </a:extLst>
              </a:tr>
              <a:tr h="190500">
                <a:tc>
                  <a:txBody>
                    <a:bodyPr/>
                    <a:lstStyle/>
                    <a:p>
                      <a:pPr algn="ctr" fontAlgn="b"/>
                      <a:r>
                        <a:rPr lang="es-MX" sz="1100" b="1" i="0" u="none" strike="noStrike" dirty="0">
                          <a:solidFill>
                            <a:srgbClr val="000000"/>
                          </a:solidFill>
                          <a:effectLst/>
                          <a:latin typeface="Century Gothic" panose="020B0502020202020204" pitchFamily="34" charset="0"/>
                        </a:rPr>
                        <a:t>ILCTRAC MM EQUITY</a:t>
                      </a:r>
                    </a:p>
                  </a:txBody>
                  <a:tcPr marL="9525" marR="9525" marT="9525" marB="0" anchor="b">
                    <a:lnL>
                      <a:noFill/>
                    </a:lnL>
                    <a:lnR>
                      <a:noFill/>
                    </a:lnR>
                    <a:lnT>
                      <a:noFill/>
                    </a:lnT>
                    <a:lnB>
                      <a:noFill/>
                    </a:lnB>
                    <a:solidFill>
                      <a:srgbClr val="D9D9D9"/>
                    </a:solidFill>
                  </a:tcPr>
                </a:tc>
                <a:tc>
                  <a:txBody>
                    <a:bodyPr/>
                    <a:lstStyle/>
                    <a:p>
                      <a:pPr algn="ctr" fontAlgn="b"/>
                      <a:r>
                        <a:rPr lang="es-MX" sz="1100" b="1" i="0" u="none" strike="noStrike" dirty="0">
                          <a:solidFill>
                            <a:srgbClr val="000000"/>
                          </a:solidFill>
                          <a:effectLst/>
                          <a:latin typeface="Century Gothic" panose="020B0502020202020204" pitchFamily="34" charset="0"/>
                        </a:rPr>
                        <a:t>19.8</a:t>
                      </a:r>
                    </a:p>
                  </a:txBody>
                  <a:tcPr marL="9525" marR="9525" marT="9525" marB="0" anchor="b">
                    <a:lnL>
                      <a:noFill/>
                    </a:lnL>
                    <a:lnR>
                      <a:noFill/>
                    </a:lnR>
                    <a:lnT>
                      <a:noFill/>
                    </a:lnT>
                    <a:lnB>
                      <a:noFill/>
                    </a:lnB>
                    <a:solidFill>
                      <a:srgbClr val="D9D9D9"/>
                    </a:solidFill>
                  </a:tcPr>
                </a:tc>
                <a:tc>
                  <a:txBody>
                    <a:bodyPr/>
                    <a:lstStyle/>
                    <a:p>
                      <a:pPr algn="ctr" fontAlgn="b"/>
                      <a:r>
                        <a:rPr lang="es-MX" sz="1100" b="1" i="0" u="none" strike="noStrike" dirty="0">
                          <a:solidFill>
                            <a:srgbClr val="000000"/>
                          </a:solidFill>
                          <a:effectLst/>
                          <a:latin typeface="Century Gothic" panose="020B0502020202020204" pitchFamily="34" charset="0"/>
                        </a:rPr>
                        <a:t>10.4</a:t>
                      </a:r>
                    </a:p>
                  </a:txBody>
                  <a:tcPr marL="9525" marR="9525" marT="9525" marB="0" anchor="b">
                    <a:lnL>
                      <a:noFill/>
                    </a:lnL>
                    <a:lnR>
                      <a:noFill/>
                    </a:lnR>
                    <a:lnT>
                      <a:noFill/>
                    </a:lnT>
                    <a:lnB>
                      <a:noFill/>
                    </a:lnB>
                    <a:solidFill>
                      <a:srgbClr val="D9D9D9"/>
                    </a:solidFill>
                  </a:tcPr>
                </a:tc>
                <a:tc>
                  <a:txBody>
                    <a:bodyPr/>
                    <a:lstStyle/>
                    <a:p>
                      <a:pPr algn="ctr" fontAlgn="b"/>
                      <a:r>
                        <a:rPr lang="es-MX" sz="1100" b="1" i="0" u="none" strike="noStrike" dirty="0">
                          <a:solidFill>
                            <a:srgbClr val="000000"/>
                          </a:solidFill>
                          <a:effectLst/>
                          <a:latin typeface="Century Gothic" panose="020B0502020202020204" pitchFamily="34" charset="0"/>
                        </a:rPr>
                        <a:t>52.53%</a:t>
                      </a:r>
                    </a:p>
                  </a:txBody>
                  <a:tcPr marL="9525" marR="9525" marT="9525" marB="0" anchor="b">
                    <a:lnL>
                      <a:noFill/>
                    </a:lnL>
                    <a:lnR>
                      <a:noFill/>
                    </a:lnR>
                    <a:lnT>
                      <a:noFill/>
                    </a:lnT>
                    <a:lnB>
                      <a:noFill/>
                    </a:lnB>
                    <a:solidFill>
                      <a:srgbClr val="D9D9D9"/>
                    </a:solidFill>
                  </a:tcPr>
                </a:tc>
                <a:extLst>
                  <a:ext uri="{0D108BD9-81ED-4DB2-BD59-A6C34878D82A}">
                    <a16:rowId xmlns="" xmlns:a16="http://schemas.microsoft.com/office/drawing/2014/main" val="3828254698"/>
                  </a:ext>
                </a:extLst>
              </a:tr>
              <a:tr h="190500">
                <a:tc>
                  <a:txBody>
                    <a:bodyPr/>
                    <a:lstStyle/>
                    <a:p>
                      <a:pPr algn="ctr" fontAlgn="b"/>
                      <a:r>
                        <a:rPr lang="es-MX" sz="1100" b="1" i="0" u="none" strike="noStrike" dirty="0">
                          <a:solidFill>
                            <a:srgbClr val="000000"/>
                          </a:solidFill>
                          <a:effectLst/>
                          <a:latin typeface="Century Gothic" panose="020B0502020202020204" pitchFamily="34" charset="0"/>
                        </a:rPr>
                        <a:t>XMX US Equity</a:t>
                      </a:r>
                    </a:p>
                  </a:txBody>
                  <a:tcPr marL="9525" marR="9525" marT="9525" marB="0" anchor="b">
                    <a:lnL>
                      <a:noFill/>
                    </a:lnL>
                    <a:lnR>
                      <a:noFill/>
                    </a:lnR>
                    <a:lnT>
                      <a:noFill/>
                    </a:lnT>
                    <a:lnB>
                      <a:noFill/>
                    </a:lnB>
                    <a:solidFill>
                      <a:srgbClr val="FFFFFF"/>
                    </a:solidFill>
                  </a:tcPr>
                </a:tc>
                <a:tc>
                  <a:txBody>
                    <a:bodyPr/>
                    <a:lstStyle/>
                    <a:p>
                      <a:pPr algn="ctr" fontAlgn="b"/>
                      <a:r>
                        <a:rPr lang="es-MX" sz="1100" b="1" i="0" u="none" strike="noStrike" dirty="0">
                          <a:solidFill>
                            <a:srgbClr val="000000"/>
                          </a:solidFill>
                          <a:effectLst/>
                          <a:latin typeface="Century Gothic" panose="020B0502020202020204" pitchFamily="34" charset="0"/>
                        </a:rPr>
                        <a:t>3.5</a:t>
                      </a:r>
                    </a:p>
                  </a:txBody>
                  <a:tcPr marL="9525" marR="9525" marT="9525" marB="0" anchor="b">
                    <a:lnL>
                      <a:noFill/>
                    </a:lnL>
                    <a:lnR>
                      <a:noFill/>
                    </a:lnR>
                    <a:lnT>
                      <a:noFill/>
                    </a:lnT>
                    <a:lnB>
                      <a:noFill/>
                    </a:lnB>
                    <a:solidFill>
                      <a:srgbClr val="FFFFFF"/>
                    </a:solidFill>
                  </a:tcPr>
                </a:tc>
                <a:tc>
                  <a:txBody>
                    <a:bodyPr/>
                    <a:lstStyle/>
                    <a:p>
                      <a:pPr algn="ctr" fontAlgn="b"/>
                      <a:r>
                        <a:rPr lang="es-MX" sz="1100" b="1" i="0" u="none" strike="noStrike" dirty="0">
                          <a:solidFill>
                            <a:srgbClr val="000000"/>
                          </a:solidFill>
                          <a:effectLst/>
                          <a:latin typeface="Century Gothic" panose="020B0502020202020204" pitchFamily="34" charset="0"/>
                        </a:rPr>
                        <a:t>1.1</a:t>
                      </a:r>
                    </a:p>
                  </a:txBody>
                  <a:tcPr marL="9525" marR="9525" marT="9525" marB="0" anchor="b">
                    <a:lnL>
                      <a:noFill/>
                    </a:lnL>
                    <a:lnR>
                      <a:noFill/>
                    </a:lnR>
                    <a:lnT>
                      <a:noFill/>
                    </a:lnT>
                    <a:lnB>
                      <a:noFill/>
                    </a:lnB>
                    <a:solidFill>
                      <a:srgbClr val="FFFFFF"/>
                    </a:solidFill>
                  </a:tcPr>
                </a:tc>
                <a:tc>
                  <a:txBody>
                    <a:bodyPr/>
                    <a:lstStyle/>
                    <a:p>
                      <a:pPr algn="ctr" fontAlgn="b"/>
                      <a:r>
                        <a:rPr lang="es-MX" sz="1100" b="1" i="0" u="none" strike="noStrike" dirty="0">
                          <a:solidFill>
                            <a:srgbClr val="000000"/>
                          </a:solidFill>
                          <a:effectLst/>
                          <a:latin typeface="Century Gothic" panose="020B0502020202020204" pitchFamily="34" charset="0"/>
                        </a:rPr>
                        <a:t>31.43%</a:t>
                      </a:r>
                    </a:p>
                  </a:txBody>
                  <a:tcPr marL="9525" marR="9525" marT="9525" marB="0" anchor="b">
                    <a:lnL>
                      <a:noFill/>
                    </a:lnL>
                    <a:lnR>
                      <a:noFill/>
                    </a:lnR>
                    <a:lnT>
                      <a:noFill/>
                    </a:lnT>
                    <a:lnB>
                      <a:noFill/>
                    </a:lnB>
                    <a:solidFill>
                      <a:srgbClr val="FFFFFF"/>
                    </a:solidFill>
                  </a:tcPr>
                </a:tc>
                <a:extLst>
                  <a:ext uri="{0D108BD9-81ED-4DB2-BD59-A6C34878D82A}">
                    <a16:rowId xmlns="" xmlns:a16="http://schemas.microsoft.com/office/drawing/2014/main" val="3381966319"/>
                  </a:ext>
                </a:extLst>
              </a:tr>
              <a:tr h="190500">
                <a:tc>
                  <a:txBody>
                    <a:bodyPr/>
                    <a:lstStyle/>
                    <a:p>
                      <a:pPr algn="ctr" fontAlgn="b"/>
                      <a:r>
                        <a:rPr lang="es-MX" sz="1100" b="0" i="0" u="none" strike="noStrike" dirty="0">
                          <a:solidFill>
                            <a:srgbClr val="000000"/>
                          </a:solidFill>
                          <a:effectLst/>
                          <a:latin typeface="Century Gothic" panose="020B0502020202020204" pitchFamily="34" charset="0"/>
                        </a:rPr>
                        <a:t>HEZU US Equity</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60.7</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2.5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4.20%</a:t>
                      </a:r>
                    </a:p>
                  </a:txBody>
                  <a:tcPr marL="9525" marR="9525" marT="9525" marB="0" anchor="b">
                    <a:lnL>
                      <a:noFill/>
                    </a:lnL>
                    <a:lnR>
                      <a:noFill/>
                    </a:lnR>
                    <a:lnT>
                      <a:noFill/>
                    </a:lnT>
                    <a:lnB>
                      <a:noFill/>
                    </a:lnB>
                    <a:solidFill>
                      <a:srgbClr val="D9D9D9"/>
                    </a:solidFill>
                  </a:tcPr>
                </a:tc>
                <a:extLst>
                  <a:ext uri="{0D108BD9-81ED-4DB2-BD59-A6C34878D82A}">
                    <a16:rowId xmlns="" xmlns:a16="http://schemas.microsoft.com/office/drawing/2014/main" val="909655748"/>
                  </a:ext>
                </a:extLst>
              </a:tr>
              <a:tr h="190500">
                <a:tc>
                  <a:txBody>
                    <a:bodyPr/>
                    <a:lstStyle/>
                    <a:p>
                      <a:pPr algn="ctr" fontAlgn="b"/>
                      <a:r>
                        <a:rPr lang="es-MX" sz="1100" b="0" i="0" u="none" strike="noStrike" dirty="0">
                          <a:solidFill>
                            <a:srgbClr val="000000"/>
                          </a:solidFill>
                          <a:effectLst/>
                          <a:latin typeface="Century Gothic" panose="020B0502020202020204" pitchFamily="34" charset="0"/>
                        </a:rPr>
                        <a:t>DXJ US Equity</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150.3</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1.7</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1.14%</a:t>
                      </a:r>
                    </a:p>
                  </a:txBody>
                  <a:tcPr marL="9525" marR="9525" marT="9525" marB="0" anchor="b">
                    <a:lnL>
                      <a:noFill/>
                    </a:lnL>
                    <a:lnR>
                      <a:noFill/>
                    </a:lnR>
                    <a:lnT>
                      <a:noFill/>
                    </a:lnT>
                    <a:lnB>
                      <a:noFill/>
                    </a:lnB>
                    <a:solidFill>
                      <a:srgbClr val="FFFFFF"/>
                    </a:solidFill>
                  </a:tcPr>
                </a:tc>
                <a:extLst>
                  <a:ext uri="{0D108BD9-81ED-4DB2-BD59-A6C34878D82A}">
                    <a16:rowId xmlns="" xmlns:a16="http://schemas.microsoft.com/office/drawing/2014/main" val="2385679381"/>
                  </a:ext>
                </a:extLst>
              </a:tr>
              <a:tr h="190500">
                <a:tc>
                  <a:txBody>
                    <a:bodyPr/>
                    <a:lstStyle/>
                    <a:p>
                      <a:pPr algn="ctr" fontAlgn="b"/>
                      <a:r>
                        <a:rPr lang="es-MX" sz="1100" b="0" i="0" u="none" strike="noStrike" dirty="0">
                          <a:solidFill>
                            <a:srgbClr val="000000"/>
                          </a:solidFill>
                          <a:effectLst/>
                          <a:latin typeface="Century Gothic" panose="020B0502020202020204" pitchFamily="34" charset="0"/>
                        </a:rPr>
                        <a:t>IVV US Equity</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498.5</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0.3</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0.07%</a:t>
                      </a:r>
                    </a:p>
                  </a:txBody>
                  <a:tcPr marL="9525" marR="9525" marT="9525" marB="0" anchor="b">
                    <a:lnL>
                      <a:noFill/>
                    </a:lnL>
                    <a:lnR>
                      <a:noFill/>
                    </a:lnR>
                    <a:lnT>
                      <a:noFill/>
                    </a:lnT>
                    <a:lnB>
                      <a:noFill/>
                    </a:lnB>
                    <a:solidFill>
                      <a:srgbClr val="D9D9D9"/>
                    </a:solidFill>
                  </a:tcPr>
                </a:tc>
                <a:extLst>
                  <a:ext uri="{0D108BD9-81ED-4DB2-BD59-A6C34878D82A}">
                    <a16:rowId xmlns="" xmlns:a16="http://schemas.microsoft.com/office/drawing/2014/main" val="4113705346"/>
                  </a:ext>
                </a:extLst>
              </a:tr>
              <a:tr h="190500">
                <a:tc>
                  <a:txBody>
                    <a:bodyPr/>
                    <a:lstStyle/>
                    <a:p>
                      <a:pPr algn="ctr" fontAlgn="b"/>
                      <a:r>
                        <a:rPr lang="es-MX" sz="1100" b="0" i="0" u="none" strike="noStrike" dirty="0">
                          <a:solidFill>
                            <a:srgbClr val="000000"/>
                          </a:solidFill>
                          <a:effectLst/>
                          <a:latin typeface="Century Gothic" panose="020B0502020202020204" pitchFamily="34" charset="0"/>
                        </a:rPr>
                        <a:t>SX7EEX GY Equity</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197.4</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0.1</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0.06%</a:t>
                      </a:r>
                    </a:p>
                  </a:txBody>
                  <a:tcPr marL="9525" marR="9525" marT="9525" marB="0" anchor="b">
                    <a:lnL>
                      <a:noFill/>
                    </a:lnL>
                    <a:lnR>
                      <a:noFill/>
                    </a:lnR>
                    <a:lnT>
                      <a:noFill/>
                    </a:lnT>
                    <a:lnB>
                      <a:noFill/>
                    </a:lnB>
                    <a:solidFill>
                      <a:srgbClr val="FFFFFF"/>
                    </a:solidFill>
                  </a:tcPr>
                </a:tc>
                <a:extLst>
                  <a:ext uri="{0D108BD9-81ED-4DB2-BD59-A6C34878D82A}">
                    <a16:rowId xmlns="" xmlns:a16="http://schemas.microsoft.com/office/drawing/2014/main" val="3720418719"/>
                  </a:ext>
                </a:extLst>
              </a:tr>
              <a:tr h="190500">
                <a:tc>
                  <a:txBody>
                    <a:bodyPr/>
                    <a:lstStyle/>
                    <a:p>
                      <a:pPr algn="ctr" fontAlgn="b"/>
                      <a:r>
                        <a:rPr lang="es-MX" sz="1100" b="0" i="0" u="none" strike="noStrike" dirty="0">
                          <a:solidFill>
                            <a:srgbClr val="000000"/>
                          </a:solidFill>
                          <a:effectLst/>
                          <a:latin typeface="Century Gothic" panose="020B0502020202020204" pitchFamily="34" charset="0"/>
                        </a:rPr>
                        <a:t>QQQ US Equity</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365.8</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0.1</a:t>
                      </a:r>
                    </a:p>
                  </a:txBody>
                  <a:tcPr marL="9525" marR="9525" marT="9525" marB="0" anchor="b">
                    <a:lnL>
                      <a:noFill/>
                    </a:lnL>
                    <a:lnR>
                      <a:noFill/>
                    </a:lnR>
                    <a:lnT>
                      <a:noFill/>
                    </a:lnT>
                    <a:lnB>
                      <a:noFill/>
                    </a:lnB>
                    <a:solidFill>
                      <a:srgbClr val="D9D9D9"/>
                    </a:solidFill>
                  </a:tcPr>
                </a:tc>
                <a:tc>
                  <a:txBody>
                    <a:bodyPr/>
                    <a:lstStyle/>
                    <a:p>
                      <a:pPr algn="ctr" fontAlgn="b"/>
                      <a:r>
                        <a:rPr lang="es-MX" sz="1100" b="0" i="0" u="none" strike="noStrike" dirty="0">
                          <a:solidFill>
                            <a:srgbClr val="000000"/>
                          </a:solidFill>
                          <a:effectLst/>
                          <a:latin typeface="Century Gothic" panose="020B0502020202020204" pitchFamily="34" charset="0"/>
                        </a:rPr>
                        <a:t>0.03%</a:t>
                      </a:r>
                    </a:p>
                  </a:txBody>
                  <a:tcPr marL="9525" marR="9525" marT="9525" marB="0" anchor="b">
                    <a:lnL>
                      <a:noFill/>
                    </a:lnL>
                    <a:lnR>
                      <a:noFill/>
                    </a:lnR>
                    <a:lnT>
                      <a:noFill/>
                    </a:lnT>
                    <a:lnB>
                      <a:noFill/>
                    </a:lnB>
                    <a:solidFill>
                      <a:srgbClr val="D9D9D9"/>
                    </a:solidFill>
                  </a:tcPr>
                </a:tc>
                <a:extLst>
                  <a:ext uri="{0D108BD9-81ED-4DB2-BD59-A6C34878D82A}">
                    <a16:rowId xmlns="" xmlns:a16="http://schemas.microsoft.com/office/drawing/2014/main" val="4264016079"/>
                  </a:ext>
                </a:extLst>
              </a:tr>
              <a:tr h="190500">
                <a:tc>
                  <a:txBody>
                    <a:bodyPr/>
                    <a:lstStyle/>
                    <a:p>
                      <a:pPr algn="ctr" fontAlgn="b"/>
                      <a:r>
                        <a:rPr lang="es-MX" sz="1100" b="0" i="0" u="none" strike="noStrike" dirty="0">
                          <a:solidFill>
                            <a:srgbClr val="000000"/>
                          </a:solidFill>
                          <a:effectLst/>
                          <a:latin typeface="Century Gothic" panose="020B0502020202020204" pitchFamily="34" charset="0"/>
                        </a:rPr>
                        <a:t>XLF US Equity</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1045.8</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0.1</a:t>
                      </a:r>
                    </a:p>
                  </a:txBody>
                  <a:tcPr marL="9525" marR="9525" marT="9525" marB="0" anchor="b">
                    <a:lnL>
                      <a:noFill/>
                    </a:lnL>
                    <a:lnR>
                      <a:noFill/>
                    </a:lnR>
                    <a:lnT>
                      <a:noFill/>
                    </a:lnT>
                    <a:lnB>
                      <a:noFill/>
                    </a:lnB>
                    <a:solidFill>
                      <a:srgbClr val="FFFFFF"/>
                    </a:solidFill>
                  </a:tcPr>
                </a:tc>
                <a:tc>
                  <a:txBody>
                    <a:bodyPr/>
                    <a:lstStyle/>
                    <a:p>
                      <a:pPr algn="ctr" fontAlgn="b"/>
                      <a:r>
                        <a:rPr lang="es-MX" sz="1100" b="0" i="0" u="none" strike="noStrike" dirty="0">
                          <a:solidFill>
                            <a:srgbClr val="000000"/>
                          </a:solidFill>
                          <a:effectLst/>
                          <a:latin typeface="Century Gothic" panose="020B0502020202020204" pitchFamily="34" charset="0"/>
                        </a:rPr>
                        <a:t>0.01%</a:t>
                      </a:r>
                    </a:p>
                  </a:txBody>
                  <a:tcPr marL="9525" marR="9525" marT="9525" marB="0" anchor="b">
                    <a:lnL>
                      <a:noFill/>
                    </a:lnL>
                    <a:lnR>
                      <a:noFill/>
                    </a:lnR>
                    <a:lnT>
                      <a:noFill/>
                    </a:lnT>
                    <a:lnB>
                      <a:noFill/>
                    </a:lnB>
                    <a:solidFill>
                      <a:srgbClr val="FFFFFF"/>
                    </a:solidFill>
                  </a:tcPr>
                </a:tc>
                <a:extLst>
                  <a:ext uri="{0D108BD9-81ED-4DB2-BD59-A6C34878D82A}">
                    <a16:rowId xmlns="" xmlns:a16="http://schemas.microsoft.com/office/drawing/2014/main" val="3706551225"/>
                  </a:ext>
                </a:extLst>
              </a:tr>
            </a:tbl>
          </a:graphicData>
        </a:graphic>
      </p:graphicFrame>
      <p:sp>
        <p:nvSpPr>
          <p:cNvPr id="6" name="1 Título">
            <a:extLst>
              <a:ext uri="{FF2B5EF4-FFF2-40B4-BE49-F238E27FC236}">
                <a16:creationId xmlns="" xmlns:a16="http://schemas.microsoft.com/office/drawing/2014/main" id="{52A22866-F27C-4F39-B400-2BE6EFABD641}"/>
              </a:ext>
            </a:extLst>
          </p:cNvPr>
          <p:cNvSpPr txBox="1">
            <a:spLocks/>
          </p:cNvSpPr>
          <p:nvPr/>
        </p:nvSpPr>
        <p:spPr bwMode="auto">
          <a:xfrm>
            <a:off x="111440" y="6381328"/>
            <a:ext cx="7071334"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Elaborado por la Gerencia Sr. de Coordinación de Inversiones del Infonavit </a:t>
            </a:r>
            <a:r>
              <a:rPr lang="es-ES" sz="1000" dirty="0">
                <a:solidFill>
                  <a:prstClr val="black"/>
                </a:solidFill>
                <a:latin typeface="Century Gothic" panose="020B0502020202020204" pitchFamily="34" charset="0"/>
              </a:rPr>
              <a:t> con datos al 24 de septiembre de 2017.</a:t>
            </a:r>
            <a:endParaRPr lang="es-MX" sz="1000" dirty="0">
              <a:solidFill>
                <a:prstClr val="black"/>
              </a:solidFill>
              <a:latin typeface="Century Gothic" panose="020B0502020202020204" pitchFamily="34" charset="0"/>
            </a:endParaRPr>
          </a:p>
        </p:txBody>
      </p:sp>
      <p:sp>
        <p:nvSpPr>
          <p:cNvPr id="10"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707634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MEXRISK</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201245" y="1340768"/>
            <a:ext cx="8747499" cy="2088232"/>
          </a:xfrm>
        </p:spPr>
        <p:txBody>
          <a:bodyPr>
            <a:noAutofit/>
          </a:bodyPr>
          <a:lstStyle/>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El ETF iShares MSCI Mexico Risk TRAC busca replicar los resultados de inversión que correspondan al rendimiento total del índice MSCI México Select Risk Weighted Index. </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La inversión en este ETF permite tener exposición a emisoras mexicanas de </a:t>
            </a:r>
            <a:r>
              <a:rPr lang="es-MX" sz="1400" b="1" dirty="0">
                <a:latin typeface="Century Gothic" panose="020B0502020202020204" pitchFamily="34" charset="0"/>
              </a:rPr>
              <a:t>alta</a:t>
            </a:r>
            <a:r>
              <a:rPr lang="es-MX" sz="1400" dirty="0">
                <a:latin typeface="Century Gothic" panose="020B0502020202020204" pitchFamily="34" charset="0"/>
              </a:rPr>
              <a:t> y </a:t>
            </a:r>
            <a:r>
              <a:rPr lang="es-MX" sz="1400" b="1" dirty="0">
                <a:latin typeface="Century Gothic" panose="020B0502020202020204" pitchFamily="34" charset="0"/>
              </a:rPr>
              <a:t>mediana capitalización, </a:t>
            </a:r>
            <a:r>
              <a:rPr lang="es-MX" sz="1400" dirty="0">
                <a:latin typeface="Century Gothic" panose="020B0502020202020204" pitchFamily="34" charset="0"/>
              </a:rPr>
              <a:t>acceso a empresas con una menor variación histórica de retornos y tendencia hacia acciones de menor tamaño y </a:t>
            </a:r>
            <a:r>
              <a:rPr lang="es-MX" sz="1400" b="1" dirty="0">
                <a:latin typeface="Century Gothic" panose="020B0502020202020204" pitchFamily="34" charset="0"/>
              </a:rPr>
              <a:t>menor riesgo</a:t>
            </a:r>
            <a:r>
              <a:rPr lang="es-MX" sz="1400" dirty="0">
                <a:latin typeface="Century Gothic" panose="020B0502020202020204" pitchFamily="34" charset="0"/>
              </a:rPr>
              <a:t>. </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El FANVIT cuenta con 52,475,000 acciones ($1,236 mdp) de las 57,300,000 con las que cuenta el ETF.</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Vender posición del ETF Mexrisk no disminuye el porcentaje de tenencia del ETF.</a:t>
            </a:r>
          </a:p>
        </p:txBody>
      </p:sp>
      <p:pic>
        <p:nvPicPr>
          <p:cNvPr id="3" name="Imagen 2">
            <a:extLst>
              <a:ext uri="{FF2B5EF4-FFF2-40B4-BE49-F238E27FC236}">
                <a16:creationId xmlns="" xmlns:a16="http://schemas.microsoft.com/office/drawing/2014/main" id="{C0EE4F4F-CA41-4696-A2B7-6B709EDC8761}"/>
              </a:ext>
            </a:extLst>
          </p:cNvPr>
          <p:cNvPicPr>
            <a:picLocks noChangeAspect="1"/>
          </p:cNvPicPr>
          <p:nvPr/>
        </p:nvPicPr>
        <p:blipFill>
          <a:blip r:embed="rId2"/>
          <a:stretch>
            <a:fillRect/>
          </a:stretch>
        </p:blipFill>
        <p:spPr>
          <a:xfrm>
            <a:off x="2052981" y="3429000"/>
            <a:ext cx="5772150" cy="2993467"/>
          </a:xfrm>
          <a:prstGeom prst="rect">
            <a:avLst/>
          </a:prstGeom>
        </p:spPr>
      </p:pic>
      <p:sp>
        <p:nvSpPr>
          <p:cNvPr id="6" name="1 Título">
            <a:extLst>
              <a:ext uri="{FF2B5EF4-FFF2-40B4-BE49-F238E27FC236}">
                <a16:creationId xmlns="" xmlns:a16="http://schemas.microsoft.com/office/drawing/2014/main" id="{0B94063B-9223-4E2F-9C90-FE1E03C914EC}"/>
              </a:ext>
            </a:extLst>
          </p:cNvPr>
          <p:cNvSpPr txBox="1">
            <a:spLocks/>
          </p:cNvSpPr>
          <p:nvPr/>
        </p:nvSpPr>
        <p:spPr bwMode="auto">
          <a:xfrm>
            <a:off x="-24545" y="6255831"/>
            <a:ext cx="9029560"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Elaborado por la Gerencia Sr. de Coordinación de Inversiones del Infonavit </a:t>
            </a:r>
            <a:r>
              <a:rPr lang="es-ES" sz="1000" dirty="0">
                <a:solidFill>
                  <a:prstClr val="black"/>
                </a:solidFill>
                <a:latin typeface="Century Gothic" panose="020B0502020202020204" pitchFamily="34" charset="0"/>
              </a:rPr>
              <a:t> con datos de Valmer, BMV y Bloomberg al 24 de septiembre de 2017.</a:t>
            </a:r>
            <a:endParaRPr lang="es-MX" sz="1000" dirty="0">
              <a:solidFill>
                <a:prstClr val="black"/>
              </a:solidFill>
              <a:latin typeface="Century Gothic" panose="020B0502020202020204" pitchFamily="34" charset="0"/>
            </a:endParaRPr>
          </a:p>
        </p:txBody>
      </p:sp>
      <p:sp>
        <p:nvSpPr>
          <p:cNvPr id="9" name="3 Marcador de número de diapositiva"/>
          <p:cNvSpPr>
            <a:spLocks noGrp="1"/>
          </p:cNvSpPr>
          <p:nvPr>
            <p:ph type="sldNum" sz="quarter" idx="12"/>
          </p:nvPr>
        </p:nvSpPr>
        <p:spPr>
          <a:xfrm>
            <a:off x="8591702" y="6430062"/>
            <a:ext cx="552298" cy="365125"/>
          </a:xfrm>
        </p:spPr>
        <p:txBody>
          <a:bodyPr/>
          <a:lstStyle/>
          <a:p>
            <a:pPr algn="ctr"/>
            <a:fld id="{05E83AA4-A00D-4AA0-8FE8-B93C9F3EC141}" type="slidenum">
              <a:rPr lang="es-ES" altLang="es-MX" smtClean="0">
                <a:latin typeface="Century Gothic" panose="020B0502020202020204" pitchFamily="34" charset="0"/>
              </a:rPr>
              <a:pPr algn="ctr"/>
              <a:t>18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5098225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MEXRISK</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99276" y="1196752"/>
            <a:ext cx="8747499" cy="690570"/>
          </a:xfrm>
        </p:spPr>
        <p:txBody>
          <a:bodyPr>
            <a:noAutofit/>
          </a:bodyPr>
          <a:lstStyle/>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Los componentes del ETF son emisoras de mediana y alta capitalización. La concentración del FANVIT, por la inversión en MEXRISK, como porcentaje de los subyacentes pertenecientes respectivos se muestra a continuación:</a:t>
            </a:r>
          </a:p>
        </p:txBody>
      </p:sp>
      <p:graphicFrame>
        <p:nvGraphicFramePr>
          <p:cNvPr id="8" name="Tabla 7">
            <a:extLst>
              <a:ext uri="{FF2B5EF4-FFF2-40B4-BE49-F238E27FC236}">
                <a16:creationId xmlns="" xmlns:a16="http://schemas.microsoft.com/office/drawing/2014/main" id="{D9E9ED9F-424B-4099-ADB9-474635D06FB9}"/>
              </a:ext>
            </a:extLst>
          </p:cNvPr>
          <p:cNvGraphicFramePr>
            <a:graphicFrameLocks noGrp="1"/>
          </p:cNvGraphicFramePr>
          <p:nvPr>
            <p:extLst>
              <p:ext uri="{D42A27DB-BD31-4B8C-83A1-F6EECF244321}">
                <p14:modId xmlns:p14="http://schemas.microsoft.com/office/powerpoint/2010/main" val="2573775126"/>
              </p:ext>
            </p:extLst>
          </p:nvPr>
        </p:nvGraphicFramePr>
        <p:xfrm>
          <a:off x="1403648" y="1987698"/>
          <a:ext cx="6680200" cy="4371975"/>
        </p:xfrm>
        <a:graphic>
          <a:graphicData uri="http://schemas.openxmlformats.org/drawingml/2006/table">
            <a:tbl>
              <a:tblPr/>
              <a:tblGrid>
                <a:gridCol w="1591431">
                  <a:extLst>
                    <a:ext uri="{9D8B030D-6E8A-4147-A177-3AD203B41FA5}">
                      <a16:colId xmlns="" xmlns:a16="http://schemas.microsoft.com/office/drawing/2014/main" val="2740787589"/>
                    </a:ext>
                  </a:extLst>
                </a:gridCol>
                <a:gridCol w="1524725">
                  <a:extLst>
                    <a:ext uri="{9D8B030D-6E8A-4147-A177-3AD203B41FA5}">
                      <a16:colId xmlns="" xmlns:a16="http://schemas.microsoft.com/office/drawing/2014/main" val="1854948137"/>
                    </a:ext>
                  </a:extLst>
                </a:gridCol>
                <a:gridCol w="1620020">
                  <a:extLst>
                    <a:ext uri="{9D8B030D-6E8A-4147-A177-3AD203B41FA5}">
                      <a16:colId xmlns="" xmlns:a16="http://schemas.microsoft.com/office/drawing/2014/main" val="159518663"/>
                    </a:ext>
                  </a:extLst>
                </a:gridCol>
                <a:gridCol w="1944024">
                  <a:extLst>
                    <a:ext uri="{9D8B030D-6E8A-4147-A177-3AD203B41FA5}">
                      <a16:colId xmlns="" xmlns:a16="http://schemas.microsoft.com/office/drawing/2014/main" val="1705651803"/>
                    </a:ext>
                  </a:extLst>
                </a:gridCol>
              </a:tblGrid>
              <a:tr h="161925">
                <a:tc>
                  <a:txBody>
                    <a:bodyPr/>
                    <a:lstStyle/>
                    <a:p>
                      <a:pPr algn="l" fontAlgn="b"/>
                      <a:endParaRPr lang="es-MX" sz="1000" b="0" i="0" u="none" strike="noStrike" dirty="0">
                        <a:effectLst/>
                        <a:latin typeface="Century Gothic" panose="020B0502020202020204" pitchFamily="34" charset="0"/>
                      </a:endParaRPr>
                    </a:p>
                  </a:txBody>
                  <a:tcPr marL="9525" marR="9525" marT="9525" marB="0" anchor="b">
                    <a:lnL>
                      <a:noFill/>
                    </a:lnL>
                    <a:lnR>
                      <a:noFill/>
                    </a:lnR>
                    <a:lnT>
                      <a:noFill/>
                    </a:lnT>
                    <a:lnB>
                      <a:noFill/>
                    </a:lnB>
                  </a:tcPr>
                </a:tc>
                <a:tc gridSpan="2">
                  <a:txBody>
                    <a:bodyPr/>
                    <a:lstStyle/>
                    <a:p>
                      <a:pPr algn="ctr" fontAlgn="b"/>
                      <a:r>
                        <a:rPr lang="es-MX" sz="1000" b="1" i="0" u="none" strike="noStrike" dirty="0">
                          <a:solidFill>
                            <a:srgbClr val="FFFFFF"/>
                          </a:solidFill>
                          <a:effectLst/>
                          <a:latin typeface="Century Gothic" panose="020B0502020202020204" pitchFamily="34" charset="0"/>
                        </a:rPr>
                        <a:t>Unidades en millones</a:t>
                      </a:r>
                    </a:p>
                  </a:txBody>
                  <a:tcPr marL="9525" marR="9525" marT="9525" marB="0" anchor="b">
                    <a:lnL>
                      <a:noFill/>
                    </a:lnL>
                    <a:lnR>
                      <a:noFill/>
                    </a:lnR>
                    <a:lnT>
                      <a:noFill/>
                    </a:lnT>
                    <a:lnB>
                      <a:noFill/>
                    </a:lnB>
                    <a:solidFill>
                      <a:srgbClr val="44546A"/>
                    </a:solidFill>
                  </a:tcPr>
                </a:tc>
                <a:tc hMerge="1">
                  <a:txBody>
                    <a:bodyPr/>
                    <a:lstStyle/>
                    <a:p>
                      <a:endParaRPr lang="es-MX"/>
                    </a:p>
                  </a:txBody>
                  <a:tcPr/>
                </a:tc>
                <a:tc>
                  <a:txBody>
                    <a:bodyPr/>
                    <a:lstStyle/>
                    <a:p>
                      <a:pPr algn="l" fontAlgn="b"/>
                      <a:endParaRPr lang="es-MX" sz="1000" b="0" i="0" u="none" strike="noStrike" dirty="0">
                        <a:effectLst/>
                        <a:latin typeface="Century Gothic" panose="020B0502020202020204" pitchFamily="34" charset="0"/>
                      </a:endParaRPr>
                    </a:p>
                  </a:txBody>
                  <a:tcPr marL="9525" marR="9525" marT="9525" marB="0" anchor="b">
                    <a:lnL>
                      <a:noFill/>
                    </a:lnL>
                    <a:lnR>
                      <a:noFill/>
                    </a:lnR>
                    <a:lnT>
                      <a:noFill/>
                    </a:lnT>
                    <a:lnB>
                      <a:noFill/>
                    </a:lnB>
                  </a:tcPr>
                </a:tc>
                <a:extLst>
                  <a:ext uri="{0D108BD9-81ED-4DB2-BD59-A6C34878D82A}">
                    <a16:rowId xmlns="" xmlns:a16="http://schemas.microsoft.com/office/drawing/2014/main" val="1186476496"/>
                  </a:ext>
                </a:extLst>
              </a:tr>
              <a:tr h="161925">
                <a:tc>
                  <a:txBody>
                    <a:bodyPr/>
                    <a:lstStyle/>
                    <a:p>
                      <a:pPr algn="ctr" fontAlgn="b"/>
                      <a:r>
                        <a:rPr lang="es-MX" sz="1000" b="1" i="0" u="none" strike="noStrike" dirty="0">
                          <a:solidFill>
                            <a:srgbClr val="FFFFFF"/>
                          </a:solidFill>
                          <a:effectLst/>
                          <a:latin typeface="Century Gothic" panose="020B0502020202020204" pitchFamily="34" charset="0"/>
                        </a:rPr>
                        <a:t>Emisora</a:t>
                      </a:r>
                    </a:p>
                  </a:txBody>
                  <a:tcPr marL="9525" marR="9525" marT="9525" marB="0" anchor="b">
                    <a:lnL>
                      <a:noFill/>
                    </a:lnL>
                    <a:lnR>
                      <a:noFill/>
                    </a:lnR>
                    <a:lnT>
                      <a:noFill/>
                    </a:lnT>
                    <a:lnB>
                      <a:noFill/>
                    </a:lnB>
                    <a:solidFill>
                      <a:srgbClr val="44546A"/>
                    </a:solidFill>
                  </a:tcPr>
                </a:tc>
                <a:tc>
                  <a:txBody>
                    <a:bodyPr/>
                    <a:lstStyle/>
                    <a:p>
                      <a:pPr algn="ctr" fontAlgn="b"/>
                      <a:r>
                        <a:rPr lang="es-MX" sz="1000" b="1" i="0" u="none" strike="noStrike" dirty="0">
                          <a:solidFill>
                            <a:srgbClr val="FFFFFF"/>
                          </a:solidFill>
                          <a:effectLst/>
                          <a:latin typeface="Century Gothic" panose="020B0502020202020204" pitchFamily="34" charset="0"/>
                        </a:rPr>
                        <a:t>Acciones en circulación</a:t>
                      </a:r>
                    </a:p>
                  </a:txBody>
                  <a:tcPr marL="9525" marR="9525" marT="9525" marB="0" anchor="b">
                    <a:lnL>
                      <a:noFill/>
                    </a:lnL>
                    <a:lnR>
                      <a:noFill/>
                    </a:lnR>
                    <a:lnT>
                      <a:noFill/>
                    </a:lnT>
                    <a:lnB>
                      <a:noFill/>
                    </a:lnB>
                    <a:solidFill>
                      <a:srgbClr val="44546A"/>
                    </a:solidFill>
                  </a:tcPr>
                </a:tc>
                <a:tc>
                  <a:txBody>
                    <a:bodyPr/>
                    <a:lstStyle/>
                    <a:p>
                      <a:pPr algn="ctr" fontAlgn="b"/>
                      <a:r>
                        <a:rPr lang="es-MX" sz="1000" b="1" i="0" u="none" strike="noStrike" dirty="0">
                          <a:solidFill>
                            <a:srgbClr val="FFFFFF"/>
                          </a:solidFill>
                          <a:effectLst/>
                          <a:latin typeface="Century Gothic" panose="020B0502020202020204" pitchFamily="34" charset="0"/>
                        </a:rPr>
                        <a:t>Acciones FANVIT Mexrisk</a:t>
                      </a:r>
                    </a:p>
                  </a:txBody>
                  <a:tcPr marL="9525" marR="9525" marT="9525" marB="0" anchor="b">
                    <a:lnL>
                      <a:noFill/>
                    </a:lnL>
                    <a:lnR>
                      <a:noFill/>
                    </a:lnR>
                    <a:lnT>
                      <a:noFill/>
                    </a:lnT>
                    <a:lnB>
                      <a:noFill/>
                    </a:lnB>
                    <a:solidFill>
                      <a:srgbClr val="44546A"/>
                    </a:solidFill>
                  </a:tcPr>
                </a:tc>
                <a:tc>
                  <a:txBody>
                    <a:bodyPr/>
                    <a:lstStyle/>
                    <a:p>
                      <a:pPr algn="ctr" fontAlgn="b"/>
                      <a:r>
                        <a:rPr lang="es-MX" sz="1000" b="1" i="0" u="none" strike="noStrike" dirty="0">
                          <a:solidFill>
                            <a:srgbClr val="FFFFFF"/>
                          </a:solidFill>
                          <a:effectLst/>
                          <a:latin typeface="Century Gothic" panose="020B0502020202020204" pitchFamily="34" charset="0"/>
                        </a:rPr>
                        <a:t>% FANVIT Emisora por Mexrisk</a:t>
                      </a:r>
                    </a:p>
                  </a:txBody>
                  <a:tcPr marL="9525" marR="9525" marT="9525" marB="0" anchor="b">
                    <a:lnL>
                      <a:noFill/>
                    </a:lnL>
                    <a:lnR>
                      <a:noFill/>
                    </a:lnR>
                    <a:lnT>
                      <a:noFill/>
                    </a:lnT>
                    <a:lnB>
                      <a:noFill/>
                    </a:lnB>
                    <a:solidFill>
                      <a:srgbClr val="44546A"/>
                    </a:solidFill>
                  </a:tcPr>
                </a:tc>
                <a:extLst>
                  <a:ext uri="{0D108BD9-81ED-4DB2-BD59-A6C34878D82A}">
                    <a16:rowId xmlns="" xmlns:a16="http://schemas.microsoft.com/office/drawing/2014/main" val="766598157"/>
                  </a:ext>
                </a:extLst>
              </a:tr>
              <a:tr h="161925">
                <a:tc>
                  <a:txBody>
                    <a:bodyPr/>
                    <a:lstStyle/>
                    <a:p>
                      <a:pPr algn="ctr" fontAlgn="b"/>
                      <a:r>
                        <a:rPr lang="es-MX" sz="1000" b="0" i="0" u="none" strike="noStrike" dirty="0">
                          <a:effectLst/>
                          <a:latin typeface="Century Gothic" panose="020B0502020202020204" pitchFamily="34" charset="0"/>
                        </a:rPr>
                        <a:t> ALFAA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5,086.4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1.3</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0.02%</a:t>
                      </a:r>
                    </a:p>
                  </a:txBody>
                  <a:tcPr marL="9525" marR="9525" marT="9525" marB="0" anchor="b">
                    <a:lnL>
                      <a:noFill/>
                    </a:lnL>
                    <a:lnR>
                      <a:noFill/>
                    </a:lnR>
                    <a:lnT>
                      <a:noFill/>
                    </a:lnT>
                    <a:lnB>
                      <a:noFill/>
                    </a:lnB>
                    <a:solidFill>
                      <a:srgbClr val="FCECEF"/>
                    </a:solidFill>
                  </a:tcPr>
                </a:tc>
                <a:extLst>
                  <a:ext uri="{0D108BD9-81ED-4DB2-BD59-A6C34878D82A}">
                    <a16:rowId xmlns="" xmlns:a16="http://schemas.microsoft.com/office/drawing/2014/main" val="2798305513"/>
                  </a:ext>
                </a:extLst>
              </a:tr>
              <a:tr h="161925">
                <a:tc>
                  <a:txBody>
                    <a:bodyPr/>
                    <a:lstStyle/>
                    <a:p>
                      <a:pPr algn="ctr" fontAlgn="b"/>
                      <a:r>
                        <a:rPr lang="es-MX" sz="1000" b="0" i="0" u="none" strike="noStrike" dirty="0">
                          <a:effectLst/>
                          <a:latin typeface="Century Gothic" panose="020B0502020202020204" pitchFamily="34" charset="0"/>
                        </a:rPr>
                        <a:t> AMXL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44,858.3</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2.7</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CFF"/>
                    </a:solidFill>
                  </a:tcPr>
                </a:tc>
                <a:extLst>
                  <a:ext uri="{0D108BD9-81ED-4DB2-BD59-A6C34878D82A}">
                    <a16:rowId xmlns="" xmlns:a16="http://schemas.microsoft.com/office/drawing/2014/main" val="2499296359"/>
                  </a:ext>
                </a:extLst>
              </a:tr>
              <a:tr h="161925">
                <a:tc>
                  <a:txBody>
                    <a:bodyPr/>
                    <a:lstStyle/>
                    <a:p>
                      <a:pPr algn="ctr" fontAlgn="b"/>
                      <a:r>
                        <a:rPr lang="es-MX" sz="1000" b="0" i="0" u="none" strike="noStrike" dirty="0">
                          <a:effectLst/>
                          <a:latin typeface="Century Gothic" panose="020B0502020202020204" pitchFamily="34" charset="0"/>
                        </a:rPr>
                        <a:t> AC*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1,764.3</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0.6</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0.04%</a:t>
                      </a:r>
                    </a:p>
                  </a:txBody>
                  <a:tcPr marL="9525" marR="9525" marT="9525" marB="0" anchor="b">
                    <a:lnL>
                      <a:noFill/>
                    </a:lnL>
                    <a:lnR>
                      <a:noFill/>
                    </a:lnR>
                    <a:lnT>
                      <a:noFill/>
                    </a:lnT>
                    <a:lnB>
                      <a:noFill/>
                    </a:lnB>
                    <a:solidFill>
                      <a:srgbClr val="FCE2E5"/>
                    </a:solidFill>
                  </a:tcPr>
                </a:tc>
                <a:extLst>
                  <a:ext uri="{0D108BD9-81ED-4DB2-BD59-A6C34878D82A}">
                    <a16:rowId xmlns="" xmlns:a16="http://schemas.microsoft.com/office/drawing/2014/main" val="3568874735"/>
                  </a:ext>
                </a:extLst>
              </a:tr>
              <a:tr h="161925">
                <a:tc>
                  <a:txBody>
                    <a:bodyPr/>
                    <a:lstStyle/>
                    <a:p>
                      <a:pPr algn="ctr" fontAlgn="b"/>
                      <a:r>
                        <a:rPr lang="es-MX" sz="1000" b="0" i="0" u="none" strike="noStrike" dirty="0">
                          <a:effectLst/>
                          <a:latin typeface="Century Gothic" panose="020B0502020202020204" pitchFamily="34" charset="0"/>
                        </a:rPr>
                        <a:t> CEMEXCPO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14,565.1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1.4</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AFC"/>
                    </a:solidFill>
                  </a:tcPr>
                </a:tc>
                <a:extLst>
                  <a:ext uri="{0D108BD9-81ED-4DB2-BD59-A6C34878D82A}">
                    <a16:rowId xmlns="" xmlns:a16="http://schemas.microsoft.com/office/drawing/2014/main" val="68418906"/>
                  </a:ext>
                </a:extLst>
              </a:tr>
              <a:tr h="161925">
                <a:tc>
                  <a:txBody>
                    <a:bodyPr/>
                    <a:lstStyle/>
                    <a:p>
                      <a:pPr algn="ctr" fontAlgn="b"/>
                      <a:r>
                        <a:rPr lang="es-MX" sz="1000" b="0" i="0" u="none" strike="noStrike" dirty="0">
                          <a:effectLst/>
                          <a:latin typeface="Century Gothic" panose="020B0502020202020204" pitchFamily="34" charset="0"/>
                        </a:rPr>
                        <a:t> KOFL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525.2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0.6</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0.11%</a:t>
                      </a:r>
                    </a:p>
                  </a:txBody>
                  <a:tcPr marL="9525" marR="9525" marT="9525" marB="0" anchor="b">
                    <a:lnL>
                      <a:noFill/>
                    </a:lnL>
                    <a:lnR>
                      <a:noFill/>
                    </a:lnR>
                    <a:lnT>
                      <a:noFill/>
                    </a:lnT>
                    <a:lnB>
                      <a:noFill/>
                    </a:lnB>
                    <a:solidFill>
                      <a:srgbClr val="FA9FA1"/>
                    </a:solidFill>
                  </a:tcPr>
                </a:tc>
                <a:extLst>
                  <a:ext uri="{0D108BD9-81ED-4DB2-BD59-A6C34878D82A}">
                    <a16:rowId xmlns="" xmlns:a16="http://schemas.microsoft.com/office/drawing/2014/main" val="2066664143"/>
                  </a:ext>
                </a:extLst>
              </a:tr>
              <a:tr h="161925">
                <a:tc>
                  <a:txBody>
                    <a:bodyPr/>
                    <a:lstStyle/>
                    <a:p>
                      <a:pPr algn="ctr" fontAlgn="b"/>
                      <a:r>
                        <a:rPr lang="es-MX" sz="1000" b="0" i="0" u="none" strike="noStrike" dirty="0">
                          <a:effectLst/>
                          <a:latin typeface="Century Gothic" panose="020B0502020202020204" pitchFamily="34" charset="0"/>
                        </a:rPr>
                        <a:t> LIVEPOLC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197.4</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0.3</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0.17%</a:t>
                      </a:r>
                    </a:p>
                  </a:txBody>
                  <a:tcPr marL="9525" marR="9525" marT="9525" marB="0" anchor="b">
                    <a:lnL>
                      <a:noFill/>
                    </a:lnL>
                    <a:lnR>
                      <a:noFill/>
                    </a:lnR>
                    <a:lnT>
                      <a:noFill/>
                    </a:lnT>
                    <a:lnB>
                      <a:noFill/>
                    </a:lnB>
                    <a:solidFill>
                      <a:srgbClr val="F8696B"/>
                    </a:solidFill>
                  </a:tcPr>
                </a:tc>
                <a:extLst>
                  <a:ext uri="{0D108BD9-81ED-4DB2-BD59-A6C34878D82A}">
                    <a16:rowId xmlns="" xmlns:a16="http://schemas.microsoft.com/office/drawing/2014/main" val="3978044834"/>
                  </a:ext>
                </a:extLst>
              </a:tr>
              <a:tr h="161925">
                <a:tc>
                  <a:txBody>
                    <a:bodyPr/>
                    <a:lstStyle/>
                    <a:p>
                      <a:pPr algn="ctr" fontAlgn="b"/>
                      <a:r>
                        <a:rPr lang="es-MX" sz="1000" b="0" i="0" u="none" strike="noStrike" dirty="0">
                          <a:effectLst/>
                          <a:latin typeface="Century Gothic" panose="020B0502020202020204" pitchFamily="34" charset="0"/>
                        </a:rPr>
                        <a:t> FEMSAUBD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2,161.2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0.02%</a:t>
                      </a:r>
                    </a:p>
                  </a:txBody>
                  <a:tcPr marL="9525" marR="9525" marT="9525" marB="0" anchor="b">
                    <a:lnL>
                      <a:noFill/>
                    </a:lnL>
                    <a:lnR>
                      <a:noFill/>
                    </a:lnR>
                    <a:lnT>
                      <a:noFill/>
                    </a:lnT>
                    <a:lnB>
                      <a:noFill/>
                    </a:lnB>
                    <a:solidFill>
                      <a:srgbClr val="FCF0F3"/>
                    </a:solidFill>
                  </a:tcPr>
                </a:tc>
                <a:extLst>
                  <a:ext uri="{0D108BD9-81ED-4DB2-BD59-A6C34878D82A}">
                    <a16:rowId xmlns="" xmlns:a16="http://schemas.microsoft.com/office/drawing/2014/main" val="1695805005"/>
                  </a:ext>
                </a:extLst>
              </a:tr>
              <a:tr h="161925">
                <a:tc>
                  <a:txBody>
                    <a:bodyPr/>
                    <a:lstStyle/>
                    <a:p>
                      <a:pPr algn="ctr" fontAlgn="b"/>
                      <a:r>
                        <a:rPr lang="es-MX" sz="1000" b="0" i="0" u="none" strike="noStrike" dirty="0">
                          <a:effectLst/>
                          <a:latin typeface="Century Gothic" panose="020B0502020202020204" pitchFamily="34" charset="0"/>
                        </a:rPr>
                        <a:t> GENTERA*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1,638.7</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1.5</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0.09%</a:t>
                      </a:r>
                    </a:p>
                  </a:txBody>
                  <a:tcPr marL="9525" marR="9525" marT="9525" marB="0" anchor="b">
                    <a:lnL>
                      <a:noFill/>
                    </a:lnL>
                    <a:lnR>
                      <a:noFill/>
                    </a:lnR>
                    <a:lnT>
                      <a:noFill/>
                    </a:lnT>
                    <a:lnB>
                      <a:noFill/>
                    </a:lnB>
                    <a:solidFill>
                      <a:srgbClr val="FAAFB1"/>
                    </a:solidFill>
                  </a:tcPr>
                </a:tc>
                <a:extLst>
                  <a:ext uri="{0D108BD9-81ED-4DB2-BD59-A6C34878D82A}">
                    <a16:rowId xmlns="" xmlns:a16="http://schemas.microsoft.com/office/drawing/2014/main" val="3912370100"/>
                  </a:ext>
                </a:extLst>
              </a:tr>
              <a:tr h="161925">
                <a:tc>
                  <a:txBody>
                    <a:bodyPr/>
                    <a:lstStyle/>
                    <a:p>
                      <a:pPr algn="ctr" fontAlgn="b"/>
                      <a:r>
                        <a:rPr lang="es-MX" sz="1000" b="0" i="0" u="none" strike="noStrike" dirty="0">
                          <a:effectLst/>
                          <a:latin typeface="Century Gothic" panose="020B0502020202020204" pitchFamily="34" charset="0"/>
                        </a:rPr>
                        <a:t> GFNORTEO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2,773.7</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6F9"/>
                    </a:solidFill>
                  </a:tcPr>
                </a:tc>
                <a:extLst>
                  <a:ext uri="{0D108BD9-81ED-4DB2-BD59-A6C34878D82A}">
                    <a16:rowId xmlns="" xmlns:a16="http://schemas.microsoft.com/office/drawing/2014/main" val="1381625192"/>
                  </a:ext>
                </a:extLst>
              </a:tr>
              <a:tr h="161925">
                <a:tc>
                  <a:txBody>
                    <a:bodyPr/>
                    <a:lstStyle/>
                    <a:p>
                      <a:pPr algn="ctr" fontAlgn="b"/>
                      <a:r>
                        <a:rPr lang="es-MX" sz="1000" b="0" i="0" u="none" strike="noStrike" dirty="0">
                          <a:effectLst/>
                          <a:latin typeface="Century Gothic" panose="020B0502020202020204" pitchFamily="34" charset="0"/>
                        </a:rPr>
                        <a:t> GRUMAB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432.7</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0.06%</a:t>
                      </a:r>
                    </a:p>
                  </a:txBody>
                  <a:tcPr marL="9525" marR="9525" marT="9525" marB="0" anchor="b">
                    <a:lnL>
                      <a:noFill/>
                    </a:lnL>
                    <a:lnR>
                      <a:noFill/>
                    </a:lnR>
                    <a:lnT>
                      <a:noFill/>
                    </a:lnT>
                    <a:lnB>
                      <a:noFill/>
                    </a:lnB>
                    <a:solidFill>
                      <a:srgbClr val="FBCFD2"/>
                    </a:solidFill>
                  </a:tcPr>
                </a:tc>
                <a:extLst>
                  <a:ext uri="{0D108BD9-81ED-4DB2-BD59-A6C34878D82A}">
                    <a16:rowId xmlns="" xmlns:a16="http://schemas.microsoft.com/office/drawing/2014/main" val="3623688621"/>
                  </a:ext>
                </a:extLst>
              </a:tr>
              <a:tr h="161925">
                <a:tc>
                  <a:txBody>
                    <a:bodyPr/>
                    <a:lstStyle/>
                    <a:p>
                      <a:pPr algn="ctr" fontAlgn="b"/>
                      <a:r>
                        <a:rPr lang="es-MX" sz="1000" b="0" i="0" u="none" strike="noStrike" dirty="0">
                          <a:effectLst/>
                          <a:latin typeface="Century Gothic" panose="020B0502020202020204" pitchFamily="34" charset="0"/>
                        </a:rPr>
                        <a:t> GAPB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476.9</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0.04%</a:t>
                      </a:r>
                    </a:p>
                  </a:txBody>
                  <a:tcPr marL="9525" marR="9525" marT="9525" marB="0" anchor="b">
                    <a:lnL>
                      <a:noFill/>
                    </a:lnL>
                    <a:lnR>
                      <a:noFill/>
                    </a:lnR>
                    <a:lnT>
                      <a:noFill/>
                    </a:lnT>
                    <a:lnB>
                      <a:noFill/>
                    </a:lnB>
                    <a:solidFill>
                      <a:srgbClr val="FCDBDE"/>
                    </a:solidFill>
                  </a:tcPr>
                </a:tc>
                <a:extLst>
                  <a:ext uri="{0D108BD9-81ED-4DB2-BD59-A6C34878D82A}">
                    <a16:rowId xmlns="" xmlns:a16="http://schemas.microsoft.com/office/drawing/2014/main" val="690911210"/>
                  </a:ext>
                </a:extLst>
              </a:tr>
              <a:tr h="161925">
                <a:tc>
                  <a:txBody>
                    <a:bodyPr/>
                    <a:lstStyle/>
                    <a:p>
                      <a:pPr algn="ctr" fontAlgn="b"/>
                      <a:r>
                        <a:rPr lang="es-MX" sz="1000" b="0" i="0" u="none" strike="noStrike" dirty="0">
                          <a:effectLst/>
                          <a:latin typeface="Century Gothic" panose="020B0502020202020204" pitchFamily="34" charset="0"/>
                        </a:rPr>
                        <a:t> ASURB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277.1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0.06%</a:t>
                      </a:r>
                    </a:p>
                  </a:txBody>
                  <a:tcPr marL="9525" marR="9525" marT="9525" marB="0" anchor="b">
                    <a:lnL>
                      <a:noFill/>
                    </a:lnL>
                    <a:lnR>
                      <a:noFill/>
                    </a:lnR>
                    <a:lnT>
                      <a:noFill/>
                    </a:lnT>
                    <a:lnB>
                      <a:noFill/>
                    </a:lnB>
                    <a:solidFill>
                      <a:srgbClr val="FBCACD"/>
                    </a:solidFill>
                  </a:tcPr>
                </a:tc>
                <a:extLst>
                  <a:ext uri="{0D108BD9-81ED-4DB2-BD59-A6C34878D82A}">
                    <a16:rowId xmlns="" xmlns:a16="http://schemas.microsoft.com/office/drawing/2014/main" val="3156477823"/>
                  </a:ext>
                </a:extLst>
              </a:tr>
              <a:tr h="161925">
                <a:tc>
                  <a:txBody>
                    <a:bodyPr/>
                    <a:lstStyle/>
                    <a:p>
                      <a:pPr algn="ctr" fontAlgn="b"/>
                      <a:r>
                        <a:rPr lang="es-MX" sz="1000" b="0" i="0" u="none" strike="noStrike" dirty="0">
                          <a:effectLst/>
                          <a:latin typeface="Century Gothic" panose="020B0502020202020204" pitchFamily="34" charset="0"/>
                        </a:rPr>
                        <a:t> BIMBOA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4,703.2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0.03%</a:t>
                      </a:r>
                    </a:p>
                  </a:txBody>
                  <a:tcPr marL="9525" marR="9525" marT="9525" marB="0" anchor="b">
                    <a:lnL>
                      <a:noFill/>
                    </a:lnL>
                    <a:lnR>
                      <a:noFill/>
                    </a:lnR>
                    <a:lnT>
                      <a:noFill/>
                    </a:lnT>
                    <a:lnB>
                      <a:noFill/>
                    </a:lnB>
                    <a:solidFill>
                      <a:srgbClr val="FCE8EB"/>
                    </a:solidFill>
                  </a:tcPr>
                </a:tc>
                <a:extLst>
                  <a:ext uri="{0D108BD9-81ED-4DB2-BD59-A6C34878D82A}">
                    <a16:rowId xmlns="" xmlns:a16="http://schemas.microsoft.com/office/drawing/2014/main" val="1987786076"/>
                  </a:ext>
                </a:extLst>
              </a:tr>
              <a:tr h="161925">
                <a:tc>
                  <a:txBody>
                    <a:bodyPr/>
                    <a:lstStyle/>
                    <a:p>
                      <a:pPr algn="ctr" fontAlgn="b"/>
                      <a:r>
                        <a:rPr lang="es-MX" sz="1000" b="0" i="0" u="none" strike="noStrike" dirty="0">
                          <a:effectLst/>
                          <a:latin typeface="Century Gothic" panose="020B0502020202020204" pitchFamily="34" charset="0"/>
                        </a:rPr>
                        <a:t> GCARSOA1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2,269.8</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0.6</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0.03%</a:t>
                      </a:r>
                    </a:p>
                  </a:txBody>
                  <a:tcPr marL="9525" marR="9525" marT="9525" marB="0" anchor="b">
                    <a:lnL>
                      <a:noFill/>
                    </a:lnL>
                    <a:lnR>
                      <a:noFill/>
                    </a:lnR>
                    <a:lnT>
                      <a:noFill/>
                    </a:lnT>
                    <a:lnB>
                      <a:noFill/>
                    </a:lnB>
                    <a:solidFill>
                      <a:srgbClr val="FCEAED"/>
                    </a:solidFill>
                  </a:tcPr>
                </a:tc>
                <a:extLst>
                  <a:ext uri="{0D108BD9-81ED-4DB2-BD59-A6C34878D82A}">
                    <a16:rowId xmlns="" xmlns:a16="http://schemas.microsoft.com/office/drawing/2014/main" val="3453762869"/>
                  </a:ext>
                </a:extLst>
              </a:tr>
              <a:tr h="161925">
                <a:tc>
                  <a:txBody>
                    <a:bodyPr/>
                    <a:lstStyle/>
                    <a:p>
                      <a:pPr algn="ctr" fontAlgn="b"/>
                      <a:r>
                        <a:rPr lang="es-MX" sz="1000" b="0" i="0" u="none" strike="noStrike" dirty="0">
                          <a:effectLst/>
                          <a:latin typeface="Century Gothic" panose="020B0502020202020204" pitchFamily="34" charset="0"/>
                        </a:rPr>
                        <a:t> GFINBURO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6,613.7</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1.3</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0.02%</a:t>
                      </a:r>
                    </a:p>
                  </a:txBody>
                  <a:tcPr marL="9525" marR="9525" marT="9525" marB="0" anchor="b">
                    <a:lnL>
                      <a:noFill/>
                    </a:lnL>
                    <a:lnR>
                      <a:noFill/>
                    </a:lnR>
                    <a:lnT>
                      <a:noFill/>
                    </a:lnT>
                    <a:lnB>
                      <a:noFill/>
                    </a:lnB>
                    <a:solidFill>
                      <a:srgbClr val="FCF0F3"/>
                    </a:solidFill>
                  </a:tcPr>
                </a:tc>
                <a:extLst>
                  <a:ext uri="{0D108BD9-81ED-4DB2-BD59-A6C34878D82A}">
                    <a16:rowId xmlns="" xmlns:a16="http://schemas.microsoft.com/office/drawing/2014/main" val="354314124"/>
                  </a:ext>
                </a:extLst>
              </a:tr>
              <a:tr h="161925">
                <a:tc>
                  <a:txBody>
                    <a:bodyPr/>
                    <a:lstStyle/>
                    <a:p>
                      <a:pPr algn="ctr" fontAlgn="b"/>
                      <a:r>
                        <a:rPr lang="es-MX" sz="1000" b="0" i="0" u="none" strike="noStrike" dirty="0">
                          <a:effectLst/>
                          <a:latin typeface="Century Gothic" panose="020B0502020202020204" pitchFamily="34" charset="0"/>
                        </a:rPr>
                        <a:t> SANMEXB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3,322.1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0.03%</a:t>
                      </a:r>
                    </a:p>
                  </a:txBody>
                  <a:tcPr marL="9525" marR="9525" marT="9525" marB="0" anchor="b">
                    <a:lnL>
                      <a:noFill/>
                    </a:lnL>
                    <a:lnR>
                      <a:noFill/>
                    </a:lnR>
                    <a:lnT>
                      <a:noFill/>
                    </a:lnT>
                    <a:lnB>
                      <a:noFill/>
                    </a:lnB>
                    <a:solidFill>
                      <a:srgbClr val="FCE4E6"/>
                    </a:solidFill>
                  </a:tcPr>
                </a:tc>
                <a:extLst>
                  <a:ext uri="{0D108BD9-81ED-4DB2-BD59-A6C34878D82A}">
                    <a16:rowId xmlns="" xmlns:a16="http://schemas.microsoft.com/office/drawing/2014/main" val="3016312708"/>
                  </a:ext>
                </a:extLst>
              </a:tr>
              <a:tr h="161925">
                <a:tc>
                  <a:txBody>
                    <a:bodyPr/>
                    <a:lstStyle/>
                    <a:p>
                      <a:pPr algn="ctr" fontAlgn="b"/>
                      <a:r>
                        <a:rPr lang="es-MX" sz="1000" b="0" i="0" u="none" strike="noStrike" dirty="0">
                          <a:effectLst/>
                          <a:latin typeface="Century Gothic" panose="020B0502020202020204" pitchFamily="34" charset="0"/>
                        </a:rPr>
                        <a:t> LALAB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2,475.9</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1.6</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0.06%</a:t>
                      </a:r>
                    </a:p>
                  </a:txBody>
                  <a:tcPr marL="9525" marR="9525" marT="9525" marB="0" anchor="b">
                    <a:lnL>
                      <a:noFill/>
                    </a:lnL>
                    <a:lnR>
                      <a:noFill/>
                    </a:lnR>
                    <a:lnT>
                      <a:noFill/>
                    </a:lnT>
                    <a:lnB>
                      <a:noFill/>
                    </a:lnB>
                    <a:solidFill>
                      <a:srgbClr val="FBC9CB"/>
                    </a:solidFill>
                  </a:tcPr>
                </a:tc>
                <a:extLst>
                  <a:ext uri="{0D108BD9-81ED-4DB2-BD59-A6C34878D82A}">
                    <a16:rowId xmlns="" xmlns:a16="http://schemas.microsoft.com/office/drawing/2014/main" val="2255756629"/>
                  </a:ext>
                </a:extLst>
              </a:tr>
              <a:tr h="161925">
                <a:tc>
                  <a:txBody>
                    <a:bodyPr/>
                    <a:lstStyle/>
                    <a:p>
                      <a:pPr algn="ctr" fontAlgn="b"/>
                      <a:r>
                        <a:rPr lang="es-MX" sz="1000" b="0" i="0" u="none" strike="noStrike" dirty="0">
                          <a:effectLst/>
                          <a:latin typeface="Century Gothic" panose="020B0502020202020204" pitchFamily="34" charset="0"/>
                        </a:rPr>
                        <a:t> GMEXICOB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7,785.0</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0.6</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BFE"/>
                    </a:solidFill>
                  </a:tcPr>
                </a:tc>
                <a:extLst>
                  <a:ext uri="{0D108BD9-81ED-4DB2-BD59-A6C34878D82A}">
                    <a16:rowId xmlns="" xmlns:a16="http://schemas.microsoft.com/office/drawing/2014/main" val="159640794"/>
                  </a:ext>
                </a:extLst>
              </a:tr>
              <a:tr h="161925">
                <a:tc>
                  <a:txBody>
                    <a:bodyPr/>
                    <a:lstStyle/>
                    <a:p>
                      <a:pPr algn="ctr" fontAlgn="b"/>
                      <a:r>
                        <a:rPr lang="es-MX" sz="1000" b="0" i="0" u="none" strike="noStrike" dirty="0">
                          <a:effectLst/>
                          <a:latin typeface="Century Gothic" panose="020B0502020202020204" pitchFamily="34" charset="0"/>
                        </a:rPr>
                        <a:t> TLEVICPO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2,953.1</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0.5</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0.02%</a:t>
                      </a:r>
                    </a:p>
                  </a:txBody>
                  <a:tcPr marL="9525" marR="9525" marT="9525" marB="0" anchor="b">
                    <a:lnL>
                      <a:noFill/>
                    </a:lnL>
                    <a:lnR>
                      <a:noFill/>
                    </a:lnR>
                    <a:lnT>
                      <a:noFill/>
                    </a:lnT>
                    <a:lnB>
                      <a:noFill/>
                    </a:lnB>
                    <a:solidFill>
                      <a:srgbClr val="FCF2F5"/>
                    </a:solidFill>
                  </a:tcPr>
                </a:tc>
                <a:extLst>
                  <a:ext uri="{0D108BD9-81ED-4DB2-BD59-A6C34878D82A}">
                    <a16:rowId xmlns="" xmlns:a16="http://schemas.microsoft.com/office/drawing/2014/main" val="121727721"/>
                  </a:ext>
                </a:extLst>
              </a:tr>
              <a:tr h="161925">
                <a:tc>
                  <a:txBody>
                    <a:bodyPr/>
                    <a:lstStyle/>
                    <a:p>
                      <a:pPr algn="ctr" fontAlgn="b"/>
                      <a:r>
                        <a:rPr lang="es-MX" sz="1000" b="0" i="0" u="none" strike="noStrike" dirty="0">
                          <a:effectLst/>
                          <a:latin typeface="Century Gothic" panose="020B0502020202020204" pitchFamily="34" charset="0"/>
                        </a:rPr>
                        <a:t> PE&amp;OLES*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397.5</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8FB"/>
                    </a:solidFill>
                  </a:tcPr>
                </a:tc>
                <a:extLst>
                  <a:ext uri="{0D108BD9-81ED-4DB2-BD59-A6C34878D82A}">
                    <a16:rowId xmlns="" xmlns:a16="http://schemas.microsoft.com/office/drawing/2014/main" val="2772551646"/>
                  </a:ext>
                </a:extLst>
              </a:tr>
              <a:tr h="161925">
                <a:tc>
                  <a:txBody>
                    <a:bodyPr/>
                    <a:lstStyle/>
                    <a:p>
                      <a:pPr algn="ctr" fontAlgn="b"/>
                      <a:r>
                        <a:rPr lang="es-MX" sz="1000" b="0" i="0" u="none" strike="noStrike" dirty="0">
                          <a:effectLst/>
                          <a:latin typeface="Century Gothic" panose="020B0502020202020204" pitchFamily="34" charset="0"/>
                        </a:rPr>
                        <a:t> IENOVA*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1,534.0</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0.7</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0.04%</a:t>
                      </a:r>
                    </a:p>
                  </a:txBody>
                  <a:tcPr marL="9525" marR="9525" marT="9525" marB="0" anchor="b">
                    <a:lnL>
                      <a:noFill/>
                    </a:lnL>
                    <a:lnR>
                      <a:noFill/>
                    </a:lnR>
                    <a:lnT>
                      <a:noFill/>
                    </a:lnT>
                    <a:lnB>
                      <a:noFill/>
                    </a:lnB>
                    <a:solidFill>
                      <a:srgbClr val="FCDBDD"/>
                    </a:solidFill>
                  </a:tcPr>
                </a:tc>
                <a:extLst>
                  <a:ext uri="{0D108BD9-81ED-4DB2-BD59-A6C34878D82A}">
                    <a16:rowId xmlns="" xmlns:a16="http://schemas.microsoft.com/office/drawing/2014/main" val="2306779992"/>
                  </a:ext>
                </a:extLst>
              </a:tr>
              <a:tr h="161925">
                <a:tc>
                  <a:txBody>
                    <a:bodyPr/>
                    <a:lstStyle/>
                    <a:p>
                      <a:pPr algn="ctr" fontAlgn="b"/>
                      <a:r>
                        <a:rPr lang="es-MX" sz="1000" b="0" i="0" u="none" strike="noStrike" dirty="0">
                          <a:effectLst/>
                          <a:latin typeface="Century Gothic" panose="020B0502020202020204" pitchFamily="34" charset="0"/>
                        </a:rPr>
                        <a:t> KIMBERA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1,604.4</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1.2</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0.07%</a:t>
                      </a:r>
                    </a:p>
                  </a:txBody>
                  <a:tcPr marL="9525" marR="9525" marT="9525" marB="0" anchor="b">
                    <a:lnL>
                      <a:noFill/>
                    </a:lnL>
                    <a:lnR>
                      <a:noFill/>
                    </a:lnR>
                    <a:lnT>
                      <a:noFill/>
                    </a:lnT>
                    <a:lnB>
                      <a:noFill/>
                    </a:lnB>
                    <a:solidFill>
                      <a:srgbClr val="FBC2C4"/>
                    </a:solidFill>
                  </a:tcPr>
                </a:tc>
                <a:extLst>
                  <a:ext uri="{0D108BD9-81ED-4DB2-BD59-A6C34878D82A}">
                    <a16:rowId xmlns="" xmlns:a16="http://schemas.microsoft.com/office/drawing/2014/main" val="2422248383"/>
                  </a:ext>
                </a:extLst>
              </a:tr>
              <a:tr h="161925">
                <a:tc>
                  <a:txBody>
                    <a:bodyPr/>
                    <a:lstStyle/>
                    <a:p>
                      <a:pPr algn="ctr" fontAlgn="b"/>
                      <a:r>
                        <a:rPr lang="es-MX" sz="1000" b="0" i="0" u="none" strike="noStrike" dirty="0">
                          <a:effectLst/>
                          <a:latin typeface="Century Gothic" panose="020B0502020202020204" pitchFamily="34" charset="0"/>
                        </a:rPr>
                        <a:t> MEXCHEM*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2,100.0</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0.9</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0.04%</a:t>
                      </a:r>
                    </a:p>
                  </a:txBody>
                  <a:tcPr marL="9525" marR="9525" marT="9525" marB="0" anchor="b">
                    <a:lnL>
                      <a:noFill/>
                    </a:lnL>
                    <a:lnR>
                      <a:noFill/>
                    </a:lnR>
                    <a:lnT>
                      <a:noFill/>
                    </a:lnT>
                    <a:lnB>
                      <a:noFill/>
                    </a:lnB>
                    <a:solidFill>
                      <a:srgbClr val="FCDADD"/>
                    </a:solidFill>
                  </a:tcPr>
                </a:tc>
                <a:extLst>
                  <a:ext uri="{0D108BD9-81ED-4DB2-BD59-A6C34878D82A}">
                    <a16:rowId xmlns="" xmlns:a16="http://schemas.microsoft.com/office/drawing/2014/main" val="2085472102"/>
                  </a:ext>
                </a:extLst>
              </a:tr>
              <a:tr h="161925">
                <a:tc>
                  <a:txBody>
                    <a:bodyPr/>
                    <a:lstStyle/>
                    <a:p>
                      <a:pPr algn="ctr" fontAlgn="b"/>
                      <a:r>
                        <a:rPr lang="es-MX" sz="1000" b="0" i="0" u="none" strike="noStrike" dirty="0">
                          <a:effectLst/>
                          <a:latin typeface="Century Gothic" panose="020B0502020202020204" pitchFamily="34" charset="0"/>
                        </a:rPr>
                        <a:t> PINFRA* MM EQUITY </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380.1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0.3</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0.08%</a:t>
                      </a:r>
                    </a:p>
                  </a:txBody>
                  <a:tcPr marL="9525" marR="9525" marT="9525" marB="0" anchor="b">
                    <a:lnL>
                      <a:noFill/>
                    </a:lnL>
                    <a:lnR>
                      <a:noFill/>
                    </a:lnR>
                    <a:lnT>
                      <a:noFill/>
                    </a:lnT>
                    <a:lnB>
                      <a:noFill/>
                    </a:lnB>
                    <a:solidFill>
                      <a:srgbClr val="FBBCBE"/>
                    </a:solidFill>
                  </a:tcPr>
                </a:tc>
                <a:extLst>
                  <a:ext uri="{0D108BD9-81ED-4DB2-BD59-A6C34878D82A}">
                    <a16:rowId xmlns="" xmlns:a16="http://schemas.microsoft.com/office/drawing/2014/main" val="2303863100"/>
                  </a:ext>
                </a:extLst>
              </a:tr>
              <a:tr h="161925">
                <a:tc>
                  <a:txBody>
                    <a:bodyPr/>
                    <a:lstStyle/>
                    <a:p>
                      <a:pPr algn="ctr" fontAlgn="b"/>
                      <a:r>
                        <a:rPr lang="es-MX" sz="1000" b="0" i="0" u="none" strike="noStrike" dirty="0">
                          <a:effectLst/>
                          <a:latin typeface="Century Gothic" panose="020B0502020202020204" pitchFamily="34" charset="0"/>
                        </a:rPr>
                        <a:t> WALMEX* MM EQUITY </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17,461.4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1.1</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CFF"/>
                    </a:solidFill>
                  </a:tcPr>
                </a:tc>
                <a:extLst>
                  <a:ext uri="{0D108BD9-81ED-4DB2-BD59-A6C34878D82A}">
                    <a16:rowId xmlns="" xmlns:a16="http://schemas.microsoft.com/office/drawing/2014/main" val="2341989487"/>
                  </a:ext>
                </a:extLst>
              </a:tr>
            </a:tbl>
          </a:graphicData>
        </a:graphic>
      </p:graphicFrame>
      <p:sp>
        <p:nvSpPr>
          <p:cNvPr id="6" name="1 Título">
            <a:extLst>
              <a:ext uri="{FF2B5EF4-FFF2-40B4-BE49-F238E27FC236}">
                <a16:creationId xmlns="" xmlns:a16="http://schemas.microsoft.com/office/drawing/2014/main" id="{C00B8E5D-B9F7-4C68-AE1E-85FE3BE779E8}"/>
              </a:ext>
            </a:extLst>
          </p:cNvPr>
          <p:cNvSpPr txBox="1">
            <a:spLocks/>
          </p:cNvSpPr>
          <p:nvPr/>
        </p:nvSpPr>
        <p:spPr bwMode="auto">
          <a:xfrm>
            <a:off x="114440" y="6387501"/>
            <a:ext cx="9029560"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Elaborado por la Gerencia Sr. de Coordinación de Inversiones del Infonavit </a:t>
            </a:r>
            <a:r>
              <a:rPr lang="es-ES" sz="1000" dirty="0">
                <a:solidFill>
                  <a:prstClr val="black"/>
                </a:solidFill>
                <a:latin typeface="Century Gothic" panose="020B0502020202020204" pitchFamily="34" charset="0"/>
              </a:rPr>
              <a:t> con datos de Valmer, BMV y Bloomberg al 24 de septiembre de 2017.</a:t>
            </a:r>
            <a:endParaRPr lang="es-MX" sz="1000" dirty="0">
              <a:solidFill>
                <a:prstClr val="black"/>
              </a:solidFill>
              <a:latin typeface="Century Gothic" panose="020B0502020202020204" pitchFamily="34" charset="0"/>
            </a:endParaRPr>
          </a:p>
        </p:txBody>
      </p:sp>
      <p:sp>
        <p:nvSpPr>
          <p:cNvPr id="10" name="3 Marcador de número de diapositiva"/>
          <p:cNvSpPr>
            <a:spLocks noGrp="1"/>
          </p:cNvSpPr>
          <p:nvPr>
            <p:ph type="sldNum" sz="quarter" idx="12"/>
          </p:nvPr>
        </p:nvSpPr>
        <p:spPr>
          <a:xfrm>
            <a:off x="8591702" y="6492875"/>
            <a:ext cx="552298" cy="365125"/>
          </a:xfrm>
        </p:spPr>
        <p:txBody>
          <a:bodyPr/>
          <a:lstStyle/>
          <a:p>
            <a:pPr algn="ctr"/>
            <a:fld id="{05E83AA4-A00D-4AA0-8FE8-B93C9F3EC141}" type="slidenum">
              <a:rPr lang="es-ES" altLang="es-MX" smtClean="0">
                <a:latin typeface="Century Gothic" panose="020B0502020202020204" pitchFamily="34" charset="0"/>
              </a:rPr>
              <a:pPr algn="ctr"/>
              <a:t>19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0495590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ILCTRAC</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201245" y="1314254"/>
            <a:ext cx="8650147" cy="1802029"/>
          </a:xfrm>
        </p:spPr>
        <p:txBody>
          <a:bodyPr>
            <a:noAutofit/>
          </a:bodyPr>
          <a:lstStyle/>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El ETF iShares IPC LargeCap Total Return TRAC intenta obtener resultados de inversión que correspondan al retorno total del Índice IPC LargeCap® de Retorno Total.</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La inversión en este ETF permite tener exposición a las acciones mexicanas de </a:t>
            </a:r>
            <a:r>
              <a:rPr lang="es-MX" sz="1400" b="1" dirty="0">
                <a:latin typeface="Century Gothic" panose="020B0502020202020204" pitchFamily="34" charset="0"/>
              </a:rPr>
              <a:t>más alta capitalización, </a:t>
            </a:r>
            <a:r>
              <a:rPr lang="es-MX" sz="1400" dirty="0">
                <a:latin typeface="Century Gothic" panose="020B0502020202020204" pitchFamily="34" charset="0"/>
              </a:rPr>
              <a:t>acceso a 20 emisoras del mercado mexicano y posibilidad de participar en diversos sectores del mercado mexicano.</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El FANVIT cuenta con 10,400,000 acciones ($550 mdp) de las 19,800,000 con las que cuenta el ETF.</a:t>
            </a:r>
          </a:p>
        </p:txBody>
      </p:sp>
      <p:pic>
        <p:nvPicPr>
          <p:cNvPr id="3" name="Imagen 2">
            <a:extLst>
              <a:ext uri="{FF2B5EF4-FFF2-40B4-BE49-F238E27FC236}">
                <a16:creationId xmlns="" xmlns:a16="http://schemas.microsoft.com/office/drawing/2014/main" id="{874B9395-8F26-4D6F-B504-CACFCACBABF2}"/>
              </a:ext>
            </a:extLst>
          </p:cNvPr>
          <p:cNvPicPr>
            <a:picLocks noChangeAspect="1"/>
          </p:cNvPicPr>
          <p:nvPr/>
        </p:nvPicPr>
        <p:blipFill>
          <a:blip r:embed="rId2"/>
          <a:stretch>
            <a:fillRect/>
          </a:stretch>
        </p:blipFill>
        <p:spPr>
          <a:xfrm>
            <a:off x="2483768" y="3186463"/>
            <a:ext cx="4981575" cy="2745600"/>
          </a:xfrm>
          <a:prstGeom prst="rect">
            <a:avLst/>
          </a:prstGeom>
        </p:spPr>
      </p:pic>
      <p:sp>
        <p:nvSpPr>
          <p:cNvPr id="6" name="1 Título">
            <a:extLst>
              <a:ext uri="{FF2B5EF4-FFF2-40B4-BE49-F238E27FC236}">
                <a16:creationId xmlns="" xmlns:a16="http://schemas.microsoft.com/office/drawing/2014/main" id="{B3FA7088-1E1B-43EC-ABAA-6DFEE4A98B58}"/>
              </a:ext>
            </a:extLst>
          </p:cNvPr>
          <p:cNvSpPr txBox="1">
            <a:spLocks/>
          </p:cNvSpPr>
          <p:nvPr/>
        </p:nvSpPr>
        <p:spPr bwMode="auto">
          <a:xfrm>
            <a:off x="114439" y="6279104"/>
            <a:ext cx="9029561"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Elaborado por la Gerencia Sr. de Coordinación de Inversiones del Infonavit </a:t>
            </a:r>
            <a:r>
              <a:rPr lang="es-ES" sz="1000" dirty="0">
                <a:solidFill>
                  <a:prstClr val="black"/>
                </a:solidFill>
                <a:latin typeface="Century Gothic" panose="020B0502020202020204" pitchFamily="34" charset="0"/>
              </a:rPr>
              <a:t> con datos de Valmer, BMV y Bloomberg al 24 de septiembre de 2017.</a:t>
            </a:r>
            <a:endParaRPr lang="es-MX" sz="1000" dirty="0">
              <a:solidFill>
                <a:prstClr val="black"/>
              </a:solidFill>
              <a:latin typeface="Century Gothic" panose="020B0502020202020204" pitchFamily="34" charset="0"/>
            </a:endParaRPr>
          </a:p>
        </p:txBody>
      </p:sp>
      <p:sp>
        <p:nvSpPr>
          <p:cNvPr id="9" name="3 Marcador de número de diapositiva"/>
          <p:cNvSpPr>
            <a:spLocks noGrp="1"/>
          </p:cNvSpPr>
          <p:nvPr>
            <p:ph type="sldNum" sz="quarter" idx="12"/>
          </p:nvPr>
        </p:nvSpPr>
        <p:spPr>
          <a:xfrm>
            <a:off x="8591702" y="6492875"/>
            <a:ext cx="552298" cy="365125"/>
          </a:xfrm>
        </p:spPr>
        <p:txBody>
          <a:bodyPr/>
          <a:lstStyle/>
          <a:p>
            <a:pPr algn="ctr"/>
            <a:fld id="{05E83AA4-A00D-4AA0-8FE8-B93C9F3EC141}" type="slidenum">
              <a:rPr lang="es-ES" altLang="es-MX" smtClean="0">
                <a:latin typeface="Century Gothic" panose="020B0502020202020204" pitchFamily="34" charset="0"/>
              </a:rPr>
              <a:pPr algn="ctr"/>
              <a:t>20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7578689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ILCTRAC</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201245" y="1313214"/>
            <a:ext cx="8747499" cy="756988"/>
          </a:xfrm>
        </p:spPr>
        <p:txBody>
          <a:bodyPr>
            <a:noAutofit/>
          </a:bodyPr>
          <a:lstStyle/>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Los componentes del ETF son emisoras alta capitalización. La concentración del FANVIT, por la inversión en ILCTRAC, como porcentaje de los subyacentes pertenecientes respectivos se muestra a continuación:</a:t>
            </a:r>
          </a:p>
        </p:txBody>
      </p:sp>
      <p:graphicFrame>
        <p:nvGraphicFramePr>
          <p:cNvPr id="5" name="Tabla 4">
            <a:extLst>
              <a:ext uri="{FF2B5EF4-FFF2-40B4-BE49-F238E27FC236}">
                <a16:creationId xmlns="" xmlns:a16="http://schemas.microsoft.com/office/drawing/2014/main" id="{146CEB20-7DB7-4E44-8AB4-18688A6C5ED3}"/>
              </a:ext>
            </a:extLst>
          </p:cNvPr>
          <p:cNvGraphicFramePr>
            <a:graphicFrameLocks noGrp="1"/>
          </p:cNvGraphicFramePr>
          <p:nvPr>
            <p:extLst/>
          </p:nvPr>
        </p:nvGraphicFramePr>
        <p:xfrm>
          <a:off x="1619672" y="2534245"/>
          <a:ext cx="6604000" cy="3076575"/>
        </p:xfrm>
        <a:graphic>
          <a:graphicData uri="http://schemas.openxmlformats.org/drawingml/2006/table">
            <a:tbl>
              <a:tblPr/>
              <a:tblGrid>
                <a:gridCol w="1515203">
                  <a:extLst>
                    <a:ext uri="{9D8B030D-6E8A-4147-A177-3AD203B41FA5}">
                      <a16:colId xmlns="" xmlns:a16="http://schemas.microsoft.com/office/drawing/2014/main" val="1410492056"/>
                    </a:ext>
                  </a:extLst>
                </a:gridCol>
                <a:gridCol w="1524733">
                  <a:extLst>
                    <a:ext uri="{9D8B030D-6E8A-4147-A177-3AD203B41FA5}">
                      <a16:colId xmlns="" xmlns:a16="http://schemas.microsoft.com/office/drawing/2014/main" val="3985347111"/>
                    </a:ext>
                  </a:extLst>
                </a:gridCol>
                <a:gridCol w="1620029">
                  <a:extLst>
                    <a:ext uri="{9D8B030D-6E8A-4147-A177-3AD203B41FA5}">
                      <a16:colId xmlns="" xmlns:a16="http://schemas.microsoft.com/office/drawing/2014/main" val="2844153095"/>
                    </a:ext>
                  </a:extLst>
                </a:gridCol>
                <a:gridCol w="1944035">
                  <a:extLst>
                    <a:ext uri="{9D8B030D-6E8A-4147-A177-3AD203B41FA5}">
                      <a16:colId xmlns="" xmlns:a16="http://schemas.microsoft.com/office/drawing/2014/main" val="30714447"/>
                    </a:ext>
                  </a:extLst>
                </a:gridCol>
              </a:tblGrid>
              <a:tr h="161925">
                <a:tc>
                  <a:txBody>
                    <a:bodyPr/>
                    <a:lstStyle/>
                    <a:p>
                      <a:pPr algn="l" fontAlgn="b"/>
                      <a:endParaRPr lang="es-MX" sz="1000" b="0" i="0" u="none" strike="noStrike" dirty="0">
                        <a:effectLst/>
                        <a:latin typeface="Century Gothic" panose="020B0502020202020204" pitchFamily="34" charset="0"/>
                      </a:endParaRPr>
                    </a:p>
                  </a:txBody>
                  <a:tcPr marL="9525" marR="9525" marT="9525" marB="0" anchor="b">
                    <a:lnL>
                      <a:noFill/>
                    </a:lnL>
                    <a:lnR>
                      <a:noFill/>
                    </a:lnR>
                    <a:lnT>
                      <a:noFill/>
                    </a:lnT>
                    <a:lnB>
                      <a:noFill/>
                    </a:lnB>
                  </a:tcPr>
                </a:tc>
                <a:tc gridSpan="2">
                  <a:txBody>
                    <a:bodyPr/>
                    <a:lstStyle/>
                    <a:p>
                      <a:pPr algn="ctr" fontAlgn="b"/>
                      <a:r>
                        <a:rPr lang="es-MX" sz="1000" b="1" i="0" u="none" strike="noStrike" dirty="0">
                          <a:solidFill>
                            <a:srgbClr val="FFFFFF"/>
                          </a:solidFill>
                          <a:effectLst/>
                          <a:latin typeface="Century Gothic" panose="020B0502020202020204" pitchFamily="34" charset="0"/>
                        </a:rPr>
                        <a:t>Unidades en millones</a:t>
                      </a:r>
                    </a:p>
                  </a:txBody>
                  <a:tcPr marL="9525" marR="9525" marT="9525" marB="0" anchor="b">
                    <a:lnL>
                      <a:noFill/>
                    </a:lnL>
                    <a:lnR>
                      <a:noFill/>
                    </a:lnR>
                    <a:lnT>
                      <a:noFill/>
                    </a:lnT>
                    <a:lnB>
                      <a:noFill/>
                    </a:lnB>
                    <a:solidFill>
                      <a:srgbClr val="44546A"/>
                    </a:solidFill>
                  </a:tcPr>
                </a:tc>
                <a:tc hMerge="1">
                  <a:txBody>
                    <a:bodyPr/>
                    <a:lstStyle/>
                    <a:p>
                      <a:endParaRPr lang="es-MX"/>
                    </a:p>
                  </a:txBody>
                  <a:tcPr/>
                </a:tc>
                <a:tc>
                  <a:txBody>
                    <a:bodyPr/>
                    <a:lstStyle/>
                    <a:p>
                      <a:pPr algn="l" fontAlgn="b"/>
                      <a:endParaRPr lang="es-MX" sz="1000" b="0" i="0" u="none" strike="noStrike" dirty="0">
                        <a:effectLst/>
                        <a:latin typeface="Century Gothic" panose="020B0502020202020204" pitchFamily="34" charset="0"/>
                      </a:endParaRPr>
                    </a:p>
                  </a:txBody>
                  <a:tcPr marL="9525" marR="9525" marT="9525" marB="0" anchor="b">
                    <a:lnL>
                      <a:noFill/>
                    </a:lnL>
                    <a:lnR>
                      <a:noFill/>
                    </a:lnR>
                    <a:lnT>
                      <a:noFill/>
                    </a:lnT>
                    <a:lnB>
                      <a:noFill/>
                    </a:lnB>
                  </a:tcPr>
                </a:tc>
                <a:extLst>
                  <a:ext uri="{0D108BD9-81ED-4DB2-BD59-A6C34878D82A}">
                    <a16:rowId xmlns="" xmlns:a16="http://schemas.microsoft.com/office/drawing/2014/main" val="3678028121"/>
                  </a:ext>
                </a:extLst>
              </a:tr>
              <a:tr h="161925">
                <a:tc>
                  <a:txBody>
                    <a:bodyPr/>
                    <a:lstStyle/>
                    <a:p>
                      <a:pPr algn="ctr" fontAlgn="b"/>
                      <a:r>
                        <a:rPr lang="es-MX" sz="1000" b="1" i="0" u="none" strike="noStrike" dirty="0">
                          <a:solidFill>
                            <a:srgbClr val="FFFFFF"/>
                          </a:solidFill>
                          <a:effectLst/>
                          <a:latin typeface="Century Gothic" panose="020B0502020202020204" pitchFamily="34" charset="0"/>
                        </a:rPr>
                        <a:t>Emisora</a:t>
                      </a:r>
                    </a:p>
                  </a:txBody>
                  <a:tcPr marL="9525" marR="9525" marT="9525" marB="0" anchor="b">
                    <a:lnL>
                      <a:noFill/>
                    </a:lnL>
                    <a:lnR>
                      <a:noFill/>
                    </a:lnR>
                    <a:lnT>
                      <a:noFill/>
                    </a:lnT>
                    <a:lnB>
                      <a:noFill/>
                    </a:lnB>
                    <a:solidFill>
                      <a:srgbClr val="44546A"/>
                    </a:solidFill>
                  </a:tcPr>
                </a:tc>
                <a:tc>
                  <a:txBody>
                    <a:bodyPr/>
                    <a:lstStyle/>
                    <a:p>
                      <a:pPr algn="ctr" fontAlgn="b"/>
                      <a:r>
                        <a:rPr lang="es-MX" sz="1000" b="1" i="0" u="none" strike="noStrike" dirty="0">
                          <a:solidFill>
                            <a:srgbClr val="FFFFFF"/>
                          </a:solidFill>
                          <a:effectLst/>
                          <a:latin typeface="Century Gothic" panose="020B0502020202020204" pitchFamily="34" charset="0"/>
                        </a:rPr>
                        <a:t>Acciones en circulación</a:t>
                      </a:r>
                    </a:p>
                  </a:txBody>
                  <a:tcPr marL="9525" marR="9525" marT="9525" marB="0" anchor="b">
                    <a:lnL>
                      <a:noFill/>
                    </a:lnL>
                    <a:lnR>
                      <a:noFill/>
                    </a:lnR>
                    <a:lnT>
                      <a:noFill/>
                    </a:lnT>
                    <a:lnB>
                      <a:noFill/>
                    </a:lnB>
                    <a:solidFill>
                      <a:srgbClr val="44546A"/>
                    </a:solidFill>
                  </a:tcPr>
                </a:tc>
                <a:tc>
                  <a:txBody>
                    <a:bodyPr/>
                    <a:lstStyle/>
                    <a:p>
                      <a:pPr algn="ctr" fontAlgn="b"/>
                      <a:r>
                        <a:rPr lang="es-MX" sz="1000" b="1" i="0" u="none" strike="noStrike" dirty="0">
                          <a:solidFill>
                            <a:srgbClr val="FFFFFF"/>
                          </a:solidFill>
                          <a:effectLst/>
                          <a:latin typeface="Century Gothic" panose="020B0502020202020204" pitchFamily="34" charset="0"/>
                        </a:rPr>
                        <a:t>Acciones FANVIT Mexrisk</a:t>
                      </a:r>
                    </a:p>
                  </a:txBody>
                  <a:tcPr marL="9525" marR="9525" marT="9525" marB="0" anchor="b">
                    <a:lnL>
                      <a:noFill/>
                    </a:lnL>
                    <a:lnR>
                      <a:noFill/>
                    </a:lnR>
                    <a:lnT>
                      <a:noFill/>
                    </a:lnT>
                    <a:lnB>
                      <a:noFill/>
                    </a:lnB>
                    <a:solidFill>
                      <a:srgbClr val="44546A"/>
                    </a:solidFill>
                  </a:tcPr>
                </a:tc>
                <a:tc>
                  <a:txBody>
                    <a:bodyPr/>
                    <a:lstStyle/>
                    <a:p>
                      <a:pPr algn="ctr" fontAlgn="b"/>
                      <a:r>
                        <a:rPr lang="es-MX" sz="1000" b="1" i="0" u="none" strike="noStrike" dirty="0">
                          <a:solidFill>
                            <a:srgbClr val="FFFFFF"/>
                          </a:solidFill>
                          <a:effectLst/>
                          <a:latin typeface="Century Gothic" panose="020B0502020202020204" pitchFamily="34" charset="0"/>
                        </a:rPr>
                        <a:t>% FANVIT Emisora por Mexrisk</a:t>
                      </a:r>
                    </a:p>
                  </a:txBody>
                  <a:tcPr marL="9525" marR="9525" marT="9525" marB="0" anchor="b">
                    <a:lnL>
                      <a:noFill/>
                    </a:lnL>
                    <a:lnR>
                      <a:noFill/>
                    </a:lnR>
                    <a:lnT>
                      <a:noFill/>
                    </a:lnT>
                    <a:lnB>
                      <a:noFill/>
                    </a:lnB>
                    <a:solidFill>
                      <a:srgbClr val="44546A"/>
                    </a:solidFill>
                  </a:tcPr>
                </a:tc>
                <a:extLst>
                  <a:ext uri="{0D108BD9-81ED-4DB2-BD59-A6C34878D82A}">
                    <a16:rowId xmlns="" xmlns:a16="http://schemas.microsoft.com/office/drawing/2014/main" val="2208868452"/>
                  </a:ext>
                </a:extLst>
              </a:tr>
              <a:tr h="161925">
                <a:tc>
                  <a:txBody>
                    <a:bodyPr/>
                    <a:lstStyle/>
                    <a:p>
                      <a:pPr algn="l" fontAlgn="b"/>
                      <a:r>
                        <a:rPr lang="es-MX" sz="1000" b="0" i="0" u="none" strike="noStrike" dirty="0">
                          <a:effectLst/>
                          <a:latin typeface="Century Gothic" panose="020B0502020202020204" pitchFamily="34" charset="0"/>
                        </a:rPr>
                        <a:t>ALFAA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5,086.4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7FA"/>
                    </a:solidFill>
                  </a:tcPr>
                </a:tc>
                <a:extLst>
                  <a:ext uri="{0D108BD9-81ED-4DB2-BD59-A6C34878D82A}">
                    <a16:rowId xmlns="" xmlns:a16="http://schemas.microsoft.com/office/drawing/2014/main" val="3670552617"/>
                  </a:ext>
                </a:extLst>
              </a:tr>
              <a:tr h="161925">
                <a:tc>
                  <a:txBody>
                    <a:bodyPr/>
                    <a:lstStyle/>
                    <a:p>
                      <a:pPr algn="l" fontAlgn="b"/>
                      <a:r>
                        <a:rPr lang="es-MX" sz="1000" b="0" i="0" u="none" strike="noStrike" dirty="0">
                          <a:effectLst/>
                          <a:latin typeface="Century Gothic" panose="020B0502020202020204" pitchFamily="34" charset="0"/>
                        </a:rPr>
                        <a:t>AMXL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44,858.3</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1.7</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0.00%</a:t>
                      </a:r>
                    </a:p>
                  </a:txBody>
                  <a:tcPr marL="9525" marR="9525" marT="9525" marB="0" anchor="b">
                    <a:lnL>
                      <a:noFill/>
                    </a:lnL>
                    <a:lnR>
                      <a:noFill/>
                    </a:lnR>
                    <a:lnT>
                      <a:noFill/>
                    </a:lnT>
                    <a:lnB>
                      <a:noFill/>
                    </a:lnB>
                    <a:solidFill>
                      <a:srgbClr val="FCFCFF"/>
                    </a:solidFill>
                  </a:tcPr>
                </a:tc>
                <a:extLst>
                  <a:ext uri="{0D108BD9-81ED-4DB2-BD59-A6C34878D82A}">
                    <a16:rowId xmlns="" xmlns:a16="http://schemas.microsoft.com/office/drawing/2014/main" val="3366232069"/>
                  </a:ext>
                </a:extLst>
              </a:tr>
              <a:tr h="161925">
                <a:tc>
                  <a:txBody>
                    <a:bodyPr/>
                    <a:lstStyle/>
                    <a:p>
                      <a:pPr algn="l" fontAlgn="b"/>
                      <a:r>
                        <a:rPr lang="es-MX" sz="1000" b="0" i="0" u="none" strike="noStrike" dirty="0">
                          <a:effectLst/>
                          <a:latin typeface="Century Gothic" panose="020B0502020202020204" pitchFamily="34" charset="0"/>
                        </a:rPr>
                        <a:t>AC*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1,764.3</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EEF1"/>
                    </a:solidFill>
                  </a:tcPr>
                </a:tc>
                <a:extLst>
                  <a:ext uri="{0D108BD9-81ED-4DB2-BD59-A6C34878D82A}">
                    <a16:rowId xmlns="" xmlns:a16="http://schemas.microsoft.com/office/drawing/2014/main" val="1854282786"/>
                  </a:ext>
                </a:extLst>
              </a:tr>
              <a:tr h="161925">
                <a:tc>
                  <a:txBody>
                    <a:bodyPr/>
                    <a:lstStyle/>
                    <a:p>
                      <a:pPr algn="l" fontAlgn="b"/>
                      <a:r>
                        <a:rPr lang="es-MX" sz="1000" b="0" i="0" u="none" strike="noStrike" dirty="0">
                          <a:effectLst/>
                          <a:latin typeface="Century Gothic" panose="020B0502020202020204" pitchFamily="34" charset="0"/>
                        </a:rPr>
                        <a:t>CEMEXCPO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14,565.1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1.0</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7FA"/>
                    </a:solidFill>
                  </a:tcPr>
                </a:tc>
                <a:extLst>
                  <a:ext uri="{0D108BD9-81ED-4DB2-BD59-A6C34878D82A}">
                    <a16:rowId xmlns="" xmlns:a16="http://schemas.microsoft.com/office/drawing/2014/main" val="4112706734"/>
                  </a:ext>
                </a:extLst>
              </a:tr>
              <a:tr h="161925">
                <a:tc>
                  <a:txBody>
                    <a:bodyPr/>
                    <a:lstStyle/>
                    <a:p>
                      <a:pPr algn="l" fontAlgn="b"/>
                      <a:r>
                        <a:rPr lang="es-MX" sz="1000" b="0" i="0" u="none" strike="noStrike" dirty="0">
                          <a:effectLst/>
                          <a:latin typeface="Century Gothic" panose="020B0502020202020204" pitchFamily="34" charset="0"/>
                        </a:rPr>
                        <a:t>KOFL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525.2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0.3</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0.06%</a:t>
                      </a:r>
                    </a:p>
                  </a:txBody>
                  <a:tcPr marL="9525" marR="9525" marT="9525" marB="0" anchor="b">
                    <a:lnL>
                      <a:noFill/>
                    </a:lnL>
                    <a:lnR>
                      <a:noFill/>
                    </a:lnR>
                    <a:lnT>
                      <a:noFill/>
                    </a:lnT>
                    <a:lnB>
                      <a:noFill/>
                    </a:lnB>
                    <a:solidFill>
                      <a:srgbClr val="FAABAD"/>
                    </a:solidFill>
                  </a:tcPr>
                </a:tc>
                <a:extLst>
                  <a:ext uri="{0D108BD9-81ED-4DB2-BD59-A6C34878D82A}">
                    <a16:rowId xmlns="" xmlns:a16="http://schemas.microsoft.com/office/drawing/2014/main" val="1340203044"/>
                  </a:ext>
                </a:extLst>
              </a:tr>
              <a:tr h="161925">
                <a:tc>
                  <a:txBody>
                    <a:bodyPr/>
                    <a:lstStyle/>
                    <a:p>
                      <a:pPr algn="l" fontAlgn="b"/>
                      <a:r>
                        <a:rPr lang="es-MX" sz="1000" b="0" i="0" u="none" strike="noStrike" dirty="0">
                          <a:effectLst/>
                          <a:latin typeface="Century Gothic" panose="020B0502020202020204" pitchFamily="34" charset="0"/>
                        </a:rPr>
                        <a:t>LIVEPOLC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197.4</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0.06%</a:t>
                      </a:r>
                    </a:p>
                  </a:txBody>
                  <a:tcPr marL="9525" marR="9525" marT="9525" marB="0" anchor="b">
                    <a:lnL>
                      <a:noFill/>
                    </a:lnL>
                    <a:lnR>
                      <a:noFill/>
                    </a:lnR>
                    <a:lnT>
                      <a:noFill/>
                    </a:lnT>
                    <a:lnB>
                      <a:noFill/>
                    </a:lnB>
                    <a:solidFill>
                      <a:srgbClr val="FAA8AA"/>
                    </a:solidFill>
                  </a:tcPr>
                </a:tc>
                <a:extLst>
                  <a:ext uri="{0D108BD9-81ED-4DB2-BD59-A6C34878D82A}">
                    <a16:rowId xmlns="" xmlns:a16="http://schemas.microsoft.com/office/drawing/2014/main" val="1931863958"/>
                  </a:ext>
                </a:extLst>
              </a:tr>
              <a:tr h="161925">
                <a:tc>
                  <a:txBody>
                    <a:bodyPr/>
                    <a:lstStyle/>
                    <a:p>
                      <a:pPr algn="l" fontAlgn="b"/>
                      <a:r>
                        <a:rPr lang="es-MX" sz="1000" b="0" i="0" u="none" strike="noStrike" dirty="0">
                          <a:effectLst/>
                          <a:latin typeface="Century Gothic" panose="020B0502020202020204" pitchFamily="34" charset="0"/>
                        </a:rPr>
                        <a:t>FEMSAUBD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2,161.2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1.6</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0.07%</a:t>
                      </a:r>
                    </a:p>
                  </a:txBody>
                  <a:tcPr marL="9525" marR="9525" marT="9525" marB="0" anchor="b">
                    <a:lnL>
                      <a:noFill/>
                    </a:lnL>
                    <a:lnR>
                      <a:noFill/>
                    </a:lnR>
                    <a:lnT>
                      <a:noFill/>
                    </a:lnT>
                    <a:lnB>
                      <a:noFill/>
                    </a:lnB>
                    <a:solidFill>
                      <a:srgbClr val="FA9395"/>
                    </a:solidFill>
                  </a:tcPr>
                </a:tc>
                <a:extLst>
                  <a:ext uri="{0D108BD9-81ED-4DB2-BD59-A6C34878D82A}">
                    <a16:rowId xmlns="" xmlns:a16="http://schemas.microsoft.com/office/drawing/2014/main" val="1711247741"/>
                  </a:ext>
                </a:extLst>
              </a:tr>
              <a:tr h="161925">
                <a:tc>
                  <a:txBody>
                    <a:bodyPr/>
                    <a:lstStyle/>
                    <a:p>
                      <a:pPr algn="l" fontAlgn="b"/>
                      <a:r>
                        <a:rPr lang="es-MX" sz="1000" b="0" i="0" u="none" strike="noStrike" dirty="0">
                          <a:effectLst/>
                          <a:latin typeface="Century Gothic" panose="020B0502020202020204" pitchFamily="34" charset="0"/>
                        </a:rPr>
                        <a:t>GFNORTEO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2,773.7</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1.3</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0.05%</a:t>
                      </a:r>
                    </a:p>
                  </a:txBody>
                  <a:tcPr marL="9525" marR="9525" marT="9525" marB="0" anchor="b">
                    <a:lnL>
                      <a:noFill/>
                    </a:lnL>
                    <a:lnR>
                      <a:noFill/>
                    </a:lnR>
                    <a:lnT>
                      <a:noFill/>
                    </a:lnT>
                    <a:lnB>
                      <a:noFill/>
                    </a:lnB>
                    <a:solidFill>
                      <a:srgbClr val="FBBABD"/>
                    </a:solidFill>
                  </a:tcPr>
                </a:tc>
                <a:extLst>
                  <a:ext uri="{0D108BD9-81ED-4DB2-BD59-A6C34878D82A}">
                    <a16:rowId xmlns="" xmlns:a16="http://schemas.microsoft.com/office/drawing/2014/main" val="1537369702"/>
                  </a:ext>
                </a:extLst>
              </a:tr>
              <a:tr h="161925">
                <a:tc>
                  <a:txBody>
                    <a:bodyPr/>
                    <a:lstStyle/>
                    <a:p>
                      <a:pPr algn="l" fontAlgn="b"/>
                      <a:r>
                        <a:rPr lang="es-MX" sz="1000" b="0" i="0" u="none" strike="noStrike" dirty="0">
                          <a:effectLst/>
                          <a:latin typeface="Century Gothic" panose="020B0502020202020204" pitchFamily="34" charset="0"/>
                        </a:rPr>
                        <a:t>BIMBOA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4,703.2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0.00%</a:t>
                      </a:r>
                    </a:p>
                  </a:txBody>
                  <a:tcPr marL="9525" marR="9525" marT="9525" marB="0" anchor="b">
                    <a:lnL>
                      <a:noFill/>
                    </a:lnL>
                    <a:lnR>
                      <a:noFill/>
                    </a:lnR>
                    <a:lnT>
                      <a:noFill/>
                    </a:lnT>
                    <a:lnB>
                      <a:noFill/>
                    </a:lnB>
                    <a:solidFill>
                      <a:srgbClr val="FCFBFE"/>
                    </a:solidFill>
                  </a:tcPr>
                </a:tc>
                <a:extLst>
                  <a:ext uri="{0D108BD9-81ED-4DB2-BD59-A6C34878D82A}">
                    <a16:rowId xmlns="" xmlns:a16="http://schemas.microsoft.com/office/drawing/2014/main" val="2765375724"/>
                  </a:ext>
                </a:extLst>
              </a:tr>
              <a:tr h="161925">
                <a:tc>
                  <a:txBody>
                    <a:bodyPr/>
                    <a:lstStyle/>
                    <a:p>
                      <a:pPr algn="l" fontAlgn="b"/>
                      <a:r>
                        <a:rPr lang="es-MX" sz="1000" b="0" i="0" u="none" strike="noStrike" dirty="0">
                          <a:effectLst/>
                          <a:latin typeface="Century Gothic" panose="020B0502020202020204" pitchFamily="34" charset="0"/>
                        </a:rPr>
                        <a:t>GCARSOA1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2,269.8</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0.1</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9FC"/>
                    </a:solidFill>
                  </a:tcPr>
                </a:tc>
                <a:extLst>
                  <a:ext uri="{0D108BD9-81ED-4DB2-BD59-A6C34878D82A}">
                    <a16:rowId xmlns="" xmlns:a16="http://schemas.microsoft.com/office/drawing/2014/main" val="38176572"/>
                  </a:ext>
                </a:extLst>
              </a:tr>
              <a:tr h="161925">
                <a:tc>
                  <a:txBody>
                    <a:bodyPr/>
                    <a:lstStyle/>
                    <a:p>
                      <a:pPr algn="l" fontAlgn="b"/>
                      <a:r>
                        <a:rPr lang="es-MX" sz="1000" b="0" i="0" u="none" strike="noStrike" dirty="0">
                          <a:effectLst/>
                          <a:latin typeface="Century Gothic" panose="020B0502020202020204" pitchFamily="34" charset="0"/>
                        </a:rPr>
                        <a:t>ELEKTRA*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233.4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0.10%</a:t>
                      </a:r>
                    </a:p>
                  </a:txBody>
                  <a:tcPr marL="9525" marR="9525" marT="9525" marB="0" anchor="b">
                    <a:lnL>
                      <a:noFill/>
                    </a:lnL>
                    <a:lnR>
                      <a:noFill/>
                    </a:lnR>
                    <a:lnT>
                      <a:noFill/>
                    </a:lnT>
                    <a:lnB>
                      <a:noFill/>
                    </a:lnB>
                    <a:solidFill>
                      <a:srgbClr val="F8696B"/>
                    </a:solidFill>
                  </a:tcPr>
                </a:tc>
                <a:extLst>
                  <a:ext uri="{0D108BD9-81ED-4DB2-BD59-A6C34878D82A}">
                    <a16:rowId xmlns="" xmlns:a16="http://schemas.microsoft.com/office/drawing/2014/main" val="1054305916"/>
                  </a:ext>
                </a:extLst>
              </a:tr>
              <a:tr h="161925">
                <a:tc>
                  <a:txBody>
                    <a:bodyPr/>
                    <a:lstStyle/>
                    <a:p>
                      <a:pPr algn="l" fontAlgn="b"/>
                      <a:r>
                        <a:rPr lang="es-MX" sz="1000" b="0" i="0" u="none" strike="noStrike" dirty="0">
                          <a:effectLst/>
                          <a:latin typeface="Century Gothic" panose="020B0502020202020204" pitchFamily="34" charset="0"/>
                        </a:rPr>
                        <a:t>GFINBURO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6,613.7</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0.00%</a:t>
                      </a:r>
                    </a:p>
                  </a:txBody>
                  <a:tcPr marL="9525" marR="9525" marT="9525" marB="0" anchor="b">
                    <a:lnL>
                      <a:noFill/>
                    </a:lnL>
                    <a:lnR>
                      <a:noFill/>
                    </a:lnR>
                    <a:lnT>
                      <a:noFill/>
                    </a:lnT>
                    <a:lnB>
                      <a:noFill/>
                    </a:lnB>
                    <a:solidFill>
                      <a:srgbClr val="FCFCFF"/>
                    </a:solidFill>
                  </a:tcPr>
                </a:tc>
                <a:extLst>
                  <a:ext uri="{0D108BD9-81ED-4DB2-BD59-A6C34878D82A}">
                    <a16:rowId xmlns="" xmlns:a16="http://schemas.microsoft.com/office/drawing/2014/main" val="302262288"/>
                  </a:ext>
                </a:extLst>
              </a:tr>
              <a:tr h="161925">
                <a:tc>
                  <a:txBody>
                    <a:bodyPr/>
                    <a:lstStyle/>
                    <a:p>
                      <a:pPr algn="l" fontAlgn="b"/>
                      <a:r>
                        <a:rPr lang="es-MX" sz="1000" b="0" i="0" u="none" strike="noStrike" dirty="0">
                          <a:effectLst/>
                          <a:latin typeface="Century Gothic" panose="020B0502020202020204" pitchFamily="34" charset="0"/>
                        </a:rPr>
                        <a:t>SANMEXB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3,322.1</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0.3</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5F8"/>
                    </a:solidFill>
                  </a:tcPr>
                </a:tc>
                <a:extLst>
                  <a:ext uri="{0D108BD9-81ED-4DB2-BD59-A6C34878D82A}">
                    <a16:rowId xmlns="" xmlns:a16="http://schemas.microsoft.com/office/drawing/2014/main" val="1921057031"/>
                  </a:ext>
                </a:extLst>
              </a:tr>
              <a:tr h="161925">
                <a:tc>
                  <a:txBody>
                    <a:bodyPr/>
                    <a:lstStyle/>
                    <a:p>
                      <a:pPr algn="l" fontAlgn="b"/>
                      <a:r>
                        <a:rPr lang="es-MX" sz="1000" b="0" i="0" u="none" strike="noStrike" dirty="0">
                          <a:effectLst/>
                          <a:latin typeface="Century Gothic" panose="020B0502020202020204" pitchFamily="34" charset="0"/>
                        </a:rPr>
                        <a:t>GMEXICOB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7,785.0</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0.8</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2F5"/>
                    </a:solidFill>
                  </a:tcPr>
                </a:tc>
                <a:extLst>
                  <a:ext uri="{0D108BD9-81ED-4DB2-BD59-A6C34878D82A}">
                    <a16:rowId xmlns="" xmlns:a16="http://schemas.microsoft.com/office/drawing/2014/main" val="3713210360"/>
                  </a:ext>
                </a:extLst>
              </a:tr>
              <a:tr h="161925">
                <a:tc>
                  <a:txBody>
                    <a:bodyPr/>
                    <a:lstStyle/>
                    <a:p>
                      <a:pPr algn="l" fontAlgn="b"/>
                      <a:r>
                        <a:rPr lang="es-MX" sz="1000" b="0" i="0" u="none" strike="noStrike" dirty="0">
                          <a:effectLst/>
                          <a:latin typeface="Century Gothic" panose="020B0502020202020204" pitchFamily="34" charset="0"/>
                        </a:rPr>
                        <a:t>TLEVICPO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2,953.1</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0.9</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0.03%</a:t>
                      </a:r>
                    </a:p>
                  </a:txBody>
                  <a:tcPr marL="9525" marR="9525" marT="9525" marB="0" anchor="b">
                    <a:lnL>
                      <a:noFill/>
                    </a:lnL>
                    <a:lnR>
                      <a:noFill/>
                    </a:lnR>
                    <a:lnT>
                      <a:noFill/>
                    </a:lnT>
                    <a:lnB>
                      <a:noFill/>
                    </a:lnB>
                    <a:solidFill>
                      <a:srgbClr val="FBD4D6"/>
                    </a:solidFill>
                  </a:tcPr>
                </a:tc>
                <a:extLst>
                  <a:ext uri="{0D108BD9-81ED-4DB2-BD59-A6C34878D82A}">
                    <a16:rowId xmlns="" xmlns:a16="http://schemas.microsoft.com/office/drawing/2014/main" val="2317507243"/>
                  </a:ext>
                </a:extLst>
              </a:tr>
              <a:tr h="161925">
                <a:tc>
                  <a:txBody>
                    <a:bodyPr/>
                    <a:lstStyle/>
                    <a:p>
                      <a:pPr algn="l" fontAlgn="b"/>
                      <a:r>
                        <a:rPr lang="es-MX" sz="1000" b="0" i="0" u="none" strike="noStrike" dirty="0">
                          <a:effectLst/>
                          <a:latin typeface="Century Gothic" panose="020B0502020202020204" pitchFamily="34" charset="0"/>
                        </a:rPr>
                        <a:t>PE&amp;OLES* MM EQUITY</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397.5</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0.2</a:t>
                      </a:r>
                    </a:p>
                  </a:txBody>
                  <a:tcPr marL="9525" marR="9525" marT="9525" marB="0" anchor="b">
                    <a:lnL>
                      <a:noFill/>
                    </a:lnL>
                    <a:lnR>
                      <a:noFill/>
                    </a:lnR>
                    <a:lnT>
                      <a:noFill/>
                    </a:lnT>
                    <a:lnB>
                      <a:noFill/>
                    </a:lnB>
                    <a:solidFill>
                      <a:srgbClr val="D9D9D9"/>
                    </a:solidFill>
                  </a:tcPr>
                </a:tc>
                <a:tc>
                  <a:txBody>
                    <a:bodyPr/>
                    <a:lstStyle/>
                    <a:p>
                      <a:pPr algn="ctr" fontAlgn="b"/>
                      <a:r>
                        <a:rPr lang="es-MX" sz="1000" b="0" i="0" u="none" strike="noStrike" dirty="0">
                          <a:effectLst/>
                          <a:latin typeface="Century Gothic" panose="020B0502020202020204" pitchFamily="34" charset="0"/>
                        </a:rPr>
                        <a:t>0.05%</a:t>
                      </a:r>
                    </a:p>
                  </a:txBody>
                  <a:tcPr marL="9525" marR="9525" marT="9525" marB="0" anchor="b">
                    <a:lnL>
                      <a:noFill/>
                    </a:lnL>
                    <a:lnR>
                      <a:noFill/>
                    </a:lnR>
                    <a:lnT>
                      <a:noFill/>
                    </a:lnT>
                    <a:lnB>
                      <a:noFill/>
                    </a:lnB>
                    <a:solidFill>
                      <a:srgbClr val="FBBCBE"/>
                    </a:solidFill>
                  </a:tcPr>
                </a:tc>
                <a:extLst>
                  <a:ext uri="{0D108BD9-81ED-4DB2-BD59-A6C34878D82A}">
                    <a16:rowId xmlns="" xmlns:a16="http://schemas.microsoft.com/office/drawing/2014/main" val="2171919024"/>
                  </a:ext>
                </a:extLst>
              </a:tr>
              <a:tr h="161925">
                <a:tc>
                  <a:txBody>
                    <a:bodyPr/>
                    <a:lstStyle/>
                    <a:p>
                      <a:pPr algn="l" fontAlgn="b"/>
                      <a:r>
                        <a:rPr lang="es-MX" sz="1000" b="0" i="0" u="none" strike="noStrike" dirty="0">
                          <a:effectLst/>
                          <a:latin typeface="Century Gothic" panose="020B0502020202020204" pitchFamily="34" charset="0"/>
                        </a:rPr>
                        <a:t>WALMEX* MM EQUITY</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17,461.4</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0.9</a:t>
                      </a:r>
                    </a:p>
                  </a:txBody>
                  <a:tcPr marL="9525" marR="9525" marT="9525" marB="0" anchor="b">
                    <a:lnL>
                      <a:noFill/>
                    </a:lnL>
                    <a:lnR>
                      <a:noFill/>
                    </a:lnR>
                    <a:lnT>
                      <a:noFill/>
                    </a:lnT>
                    <a:lnB>
                      <a:noFill/>
                    </a:lnB>
                  </a:tcPr>
                </a:tc>
                <a:tc>
                  <a:txBody>
                    <a:bodyPr/>
                    <a:lstStyle/>
                    <a:p>
                      <a:pPr algn="ctr" fontAlgn="b"/>
                      <a:r>
                        <a:rPr lang="es-MX" sz="1000" b="0" i="0" u="none" strike="noStrike" dirty="0">
                          <a:effectLst/>
                          <a:latin typeface="Century Gothic" panose="020B0502020202020204" pitchFamily="34" charset="0"/>
                        </a:rPr>
                        <a:t>0.01%</a:t>
                      </a:r>
                    </a:p>
                  </a:txBody>
                  <a:tcPr marL="9525" marR="9525" marT="9525" marB="0" anchor="b">
                    <a:lnL>
                      <a:noFill/>
                    </a:lnL>
                    <a:lnR>
                      <a:noFill/>
                    </a:lnR>
                    <a:lnT>
                      <a:noFill/>
                    </a:lnT>
                    <a:lnB>
                      <a:noFill/>
                    </a:lnB>
                    <a:solidFill>
                      <a:srgbClr val="FCFAFD"/>
                    </a:solidFill>
                  </a:tcPr>
                </a:tc>
                <a:extLst>
                  <a:ext uri="{0D108BD9-81ED-4DB2-BD59-A6C34878D82A}">
                    <a16:rowId xmlns="" xmlns:a16="http://schemas.microsoft.com/office/drawing/2014/main" val="1960947760"/>
                  </a:ext>
                </a:extLst>
              </a:tr>
            </a:tbl>
          </a:graphicData>
        </a:graphic>
      </p:graphicFrame>
      <p:sp>
        <p:nvSpPr>
          <p:cNvPr id="6" name="1 Título">
            <a:extLst>
              <a:ext uri="{FF2B5EF4-FFF2-40B4-BE49-F238E27FC236}">
                <a16:creationId xmlns="" xmlns:a16="http://schemas.microsoft.com/office/drawing/2014/main" id="{83D21915-8F59-491E-9755-8E912E921303}"/>
              </a:ext>
            </a:extLst>
          </p:cNvPr>
          <p:cNvSpPr txBox="1">
            <a:spLocks/>
          </p:cNvSpPr>
          <p:nvPr/>
        </p:nvSpPr>
        <p:spPr bwMode="auto">
          <a:xfrm>
            <a:off x="143999" y="6509537"/>
            <a:ext cx="7071334"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Elaborado por la Gerencia Sr. de Coordinación de Inversiones del Infonavit </a:t>
            </a:r>
            <a:r>
              <a:rPr lang="es-ES" sz="1000" dirty="0">
                <a:solidFill>
                  <a:prstClr val="black"/>
                </a:solidFill>
                <a:latin typeface="Century Gothic" panose="020B0502020202020204" pitchFamily="34" charset="0"/>
              </a:rPr>
              <a:t> con datos al 24 de septiembre de 2017.</a:t>
            </a:r>
            <a:endParaRPr lang="es-MX" sz="1000" dirty="0">
              <a:solidFill>
                <a:prstClr val="black"/>
              </a:solidFill>
              <a:latin typeface="Century Gothic" panose="020B0502020202020204" pitchFamily="34" charset="0"/>
            </a:endParaRPr>
          </a:p>
        </p:txBody>
      </p:sp>
      <p:sp>
        <p:nvSpPr>
          <p:cNvPr id="9"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538079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XMX</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201246" y="1226474"/>
            <a:ext cx="8642832" cy="1970267"/>
          </a:xfrm>
        </p:spPr>
        <p:txBody>
          <a:bodyPr>
            <a:noAutofit/>
          </a:bodyPr>
          <a:lstStyle/>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El ETF WisdomTree Global ex-Mexico Equity Fund (XMX) intenta obtener resultados de inversión que correspondan al retorno de 23 mercados desarrollados y 21 mercados emergentes aprobados por CONSAR como países elegibles.</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La inversión en este ETF permite tener exposición global a regiones aprobados por CONSAR como países elegibles excluyendo México, así como tener un instrumento diseñado principalmente para institucionales y la ventaja de no manejar la inversión individual en cada región. </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El monto invertido del FANVIT en el instrumento XMX es de $545 mdp.</a:t>
            </a:r>
          </a:p>
        </p:txBody>
      </p:sp>
      <p:pic>
        <p:nvPicPr>
          <p:cNvPr id="3" name="Imagen 2">
            <a:extLst>
              <a:ext uri="{FF2B5EF4-FFF2-40B4-BE49-F238E27FC236}">
                <a16:creationId xmlns="" xmlns:a16="http://schemas.microsoft.com/office/drawing/2014/main" id="{7925D08C-BB23-4891-9A41-76115892387C}"/>
              </a:ext>
            </a:extLst>
          </p:cNvPr>
          <p:cNvPicPr>
            <a:picLocks noChangeAspect="1"/>
          </p:cNvPicPr>
          <p:nvPr/>
        </p:nvPicPr>
        <p:blipFill>
          <a:blip r:embed="rId2"/>
          <a:stretch>
            <a:fillRect/>
          </a:stretch>
        </p:blipFill>
        <p:spPr>
          <a:xfrm>
            <a:off x="2411760" y="3314707"/>
            <a:ext cx="4981575" cy="2745600"/>
          </a:xfrm>
          <a:prstGeom prst="rect">
            <a:avLst/>
          </a:prstGeom>
        </p:spPr>
      </p:pic>
      <p:sp>
        <p:nvSpPr>
          <p:cNvPr id="6" name="1 Título">
            <a:extLst>
              <a:ext uri="{FF2B5EF4-FFF2-40B4-BE49-F238E27FC236}">
                <a16:creationId xmlns="" xmlns:a16="http://schemas.microsoft.com/office/drawing/2014/main" id="{E5870A3A-0C96-4FFB-B885-8A31BFAFED59}"/>
              </a:ext>
            </a:extLst>
          </p:cNvPr>
          <p:cNvSpPr txBox="1">
            <a:spLocks/>
          </p:cNvSpPr>
          <p:nvPr/>
        </p:nvSpPr>
        <p:spPr bwMode="auto">
          <a:xfrm>
            <a:off x="114439" y="6058326"/>
            <a:ext cx="8956409"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Elaborado por la Gerencia Sr. de Coordinación de Inversiones del Infonavit </a:t>
            </a:r>
            <a:r>
              <a:rPr lang="es-ES" sz="1000" dirty="0">
                <a:solidFill>
                  <a:prstClr val="black"/>
                </a:solidFill>
                <a:latin typeface="Century Gothic" panose="020B0502020202020204" pitchFamily="34" charset="0"/>
              </a:rPr>
              <a:t> con datos de Valmer, BMV y Bloomberg al 24 de septiembre de 2017.</a:t>
            </a:r>
            <a:endParaRPr lang="es-MX" sz="1000" dirty="0">
              <a:solidFill>
                <a:prstClr val="black"/>
              </a:solidFill>
              <a:latin typeface="Century Gothic" panose="020B0502020202020204" pitchFamily="34" charset="0"/>
            </a:endParaRPr>
          </a:p>
        </p:txBody>
      </p:sp>
      <p:sp>
        <p:nvSpPr>
          <p:cNvPr id="9" name="3 Marcador de número de diapositiva"/>
          <p:cNvSpPr>
            <a:spLocks noGrp="1"/>
          </p:cNvSpPr>
          <p:nvPr>
            <p:ph type="sldNum" sz="quarter" idx="12"/>
          </p:nvPr>
        </p:nvSpPr>
        <p:spPr>
          <a:xfrm>
            <a:off x="8134502" y="6409765"/>
            <a:ext cx="552298" cy="365125"/>
          </a:xfrm>
        </p:spPr>
        <p:txBody>
          <a:bodyPr/>
          <a:lstStyle/>
          <a:p>
            <a:pPr algn="ctr"/>
            <a:fld id="{05E83AA4-A00D-4AA0-8FE8-B93C9F3EC141}" type="slidenum">
              <a:rPr lang="es-ES" altLang="es-MX" smtClean="0">
                <a:latin typeface="Century Gothic" panose="020B0502020202020204" pitchFamily="34" charset="0"/>
              </a:rPr>
              <a:pPr algn="ctr"/>
              <a:t>22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460252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XMX</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43999" y="1213670"/>
            <a:ext cx="8747499" cy="1135124"/>
          </a:xfrm>
        </p:spPr>
        <p:txBody>
          <a:bodyPr>
            <a:noAutofit/>
          </a:bodyPr>
          <a:lstStyle/>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Es un instrumento de reciente creación (14 de junio de 2017) con un incremento significativo en sus activos en un periodo de tiempo corto.</a:t>
            </a:r>
          </a:p>
          <a:p>
            <a:pPr marL="180975" lvl="0" indent="-180975" algn="just">
              <a:spcBef>
                <a:spcPts val="0"/>
              </a:spcBef>
              <a:spcAft>
                <a:spcPts val="600"/>
              </a:spcAft>
              <a:buClr>
                <a:srgbClr val="CD0000"/>
              </a:buClr>
              <a:buSzPct val="110000"/>
            </a:pPr>
            <a:r>
              <a:rPr lang="es-MX" sz="1400" dirty="0">
                <a:latin typeface="Century Gothic" panose="020B0502020202020204" pitchFamily="34" charset="0"/>
              </a:rPr>
              <a:t>El ETF permite tener exposición a regiones y emisoras sin tener una concentración significativa en alguna de estas. Se compone de 564 empresas y distribuida en 24 regiones (siendo Estados Unidos la de mayor peso).</a:t>
            </a:r>
          </a:p>
        </p:txBody>
      </p:sp>
      <p:graphicFrame>
        <p:nvGraphicFramePr>
          <p:cNvPr id="5" name="Tabla 4">
            <a:extLst>
              <a:ext uri="{FF2B5EF4-FFF2-40B4-BE49-F238E27FC236}">
                <a16:creationId xmlns="" xmlns:a16="http://schemas.microsoft.com/office/drawing/2014/main" id="{0EB385A0-AA4F-4344-84ED-574E0BE8039A}"/>
              </a:ext>
            </a:extLst>
          </p:cNvPr>
          <p:cNvGraphicFramePr>
            <a:graphicFrameLocks noGrp="1"/>
          </p:cNvGraphicFramePr>
          <p:nvPr>
            <p:extLst>
              <p:ext uri="{D42A27DB-BD31-4B8C-83A1-F6EECF244321}">
                <p14:modId xmlns:p14="http://schemas.microsoft.com/office/powerpoint/2010/main" val="2659732317"/>
              </p:ext>
            </p:extLst>
          </p:nvPr>
        </p:nvGraphicFramePr>
        <p:xfrm>
          <a:off x="6084168" y="2187860"/>
          <a:ext cx="2341016" cy="4525972"/>
        </p:xfrm>
        <a:graphic>
          <a:graphicData uri="http://schemas.openxmlformats.org/drawingml/2006/table">
            <a:tbl>
              <a:tblPr/>
              <a:tblGrid>
                <a:gridCol w="1092474">
                  <a:extLst>
                    <a:ext uri="{9D8B030D-6E8A-4147-A177-3AD203B41FA5}">
                      <a16:colId xmlns="" xmlns:a16="http://schemas.microsoft.com/office/drawing/2014/main" val="2266273562"/>
                    </a:ext>
                  </a:extLst>
                </a:gridCol>
                <a:gridCol w="624271">
                  <a:extLst>
                    <a:ext uri="{9D8B030D-6E8A-4147-A177-3AD203B41FA5}">
                      <a16:colId xmlns="" xmlns:a16="http://schemas.microsoft.com/office/drawing/2014/main" val="340525397"/>
                    </a:ext>
                  </a:extLst>
                </a:gridCol>
                <a:gridCol w="624271">
                  <a:extLst>
                    <a:ext uri="{9D8B030D-6E8A-4147-A177-3AD203B41FA5}">
                      <a16:colId xmlns="" xmlns:a16="http://schemas.microsoft.com/office/drawing/2014/main" val="2143882962"/>
                    </a:ext>
                  </a:extLst>
                </a:gridCol>
              </a:tblGrid>
              <a:tr h="156068">
                <a:tc>
                  <a:txBody>
                    <a:bodyPr/>
                    <a:lstStyle/>
                    <a:p>
                      <a:pPr algn="ctr" fontAlgn="b"/>
                      <a:r>
                        <a:rPr lang="es-MX" sz="900" b="1" i="0" u="none" strike="noStrike" dirty="0">
                          <a:solidFill>
                            <a:srgbClr val="FFFFFF"/>
                          </a:solidFill>
                          <a:effectLst/>
                          <a:latin typeface="Century Gothic" panose="020B0502020202020204" pitchFamily="34" charset="0"/>
                        </a:rPr>
                        <a:t>País/Región</a:t>
                      </a:r>
                    </a:p>
                  </a:txBody>
                  <a:tcPr marL="7803" marR="7803" marT="7803" marB="0" anchor="b">
                    <a:lnL>
                      <a:noFill/>
                    </a:lnL>
                    <a:lnR>
                      <a:noFill/>
                    </a:lnR>
                    <a:lnT>
                      <a:noFill/>
                    </a:lnT>
                    <a:lnB>
                      <a:noFill/>
                    </a:lnB>
                    <a:solidFill>
                      <a:schemeClr val="tx2">
                        <a:lumMod val="75000"/>
                      </a:schemeClr>
                    </a:solidFill>
                  </a:tcPr>
                </a:tc>
                <a:tc>
                  <a:txBody>
                    <a:bodyPr/>
                    <a:lstStyle/>
                    <a:p>
                      <a:pPr algn="ctr" fontAlgn="b"/>
                      <a:r>
                        <a:rPr lang="es-MX" sz="900" b="1" i="0" u="none" strike="noStrike" dirty="0">
                          <a:solidFill>
                            <a:srgbClr val="FFFFFF"/>
                          </a:solidFill>
                          <a:effectLst/>
                          <a:latin typeface="Century Gothic" panose="020B0502020202020204" pitchFamily="34" charset="0"/>
                        </a:rPr>
                        <a:t>Subtotal</a:t>
                      </a:r>
                    </a:p>
                  </a:txBody>
                  <a:tcPr marL="7803" marR="7803" marT="7803" marB="0" anchor="b">
                    <a:lnL>
                      <a:noFill/>
                    </a:lnL>
                    <a:lnR>
                      <a:noFill/>
                    </a:lnR>
                    <a:lnT>
                      <a:noFill/>
                    </a:lnT>
                    <a:lnB>
                      <a:noFill/>
                    </a:lnB>
                    <a:solidFill>
                      <a:schemeClr val="tx2">
                        <a:lumMod val="75000"/>
                      </a:schemeClr>
                    </a:solidFill>
                  </a:tcPr>
                </a:tc>
                <a:tc>
                  <a:txBody>
                    <a:bodyPr/>
                    <a:lstStyle/>
                    <a:p>
                      <a:pPr algn="ctr" fontAlgn="b"/>
                      <a:r>
                        <a:rPr lang="es-MX" sz="900" b="1" i="0" u="none" strike="noStrike" dirty="0">
                          <a:solidFill>
                            <a:srgbClr val="FFFFFF"/>
                          </a:solidFill>
                          <a:effectLst/>
                          <a:latin typeface="Century Gothic" panose="020B0502020202020204" pitchFamily="34" charset="0"/>
                        </a:rPr>
                        <a:t>Total</a:t>
                      </a:r>
                    </a:p>
                  </a:txBody>
                  <a:tcPr marL="7803" marR="7803" marT="7803" marB="0" anchor="b">
                    <a:lnL>
                      <a:noFill/>
                    </a:lnL>
                    <a:lnR>
                      <a:noFill/>
                    </a:lnR>
                    <a:lnT>
                      <a:noFill/>
                    </a:lnT>
                    <a:lnB>
                      <a:noFill/>
                    </a:lnB>
                    <a:solidFill>
                      <a:schemeClr val="tx2">
                        <a:lumMod val="75000"/>
                      </a:schemeClr>
                    </a:solidFill>
                  </a:tcPr>
                </a:tc>
                <a:extLst>
                  <a:ext uri="{0D108BD9-81ED-4DB2-BD59-A6C34878D82A}">
                    <a16:rowId xmlns="" xmlns:a16="http://schemas.microsoft.com/office/drawing/2014/main" val="4253166481"/>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Estados Unidos</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s-MX" sz="900" b="0" i="0" u="none" strike="noStrike" dirty="0">
                          <a:solidFill>
                            <a:srgbClr val="000000"/>
                          </a:solidFill>
                          <a:effectLst/>
                          <a:latin typeface="Century Gothic" panose="020B0502020202020204" pitchFamily="34" charset="0"/>
                        </a:rPr>
                        <a:t>56.29%</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414921287"/>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Europa</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b"/>
                      <a:r>
                        <a:rPr lang="es-MX" sz="900" b="0" i="0" u="none" strike="noStrike" dirty="0">
                          <a:solidFill>
                            <a:srgbClr val="000000"/>
                          </a:solidFill>
                          <a:effectLst/>
                          <a:latin typeface="Century Gothic" panose="020B0502020202020204" pitchFamily="34" charset="0"/>
                        </a:rPr>
                        <a:t>23.04%</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 xmlns:a16="http://schemas.microsoft.com/office/drawing/2014/main" val="849307298"/>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Inglaterra</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6.4%</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 xmlns:a16="http://schemas.microsoft.com/office/drawing/2014/main" val="3149972816"/>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Francia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3.7%</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 xmlns:a16="http://schemas.microsoft.com/office/drawing/2014/main" val="2940622018"/>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Suiza</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3.2%</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 xmlns:a16="http://schemas.microsoft.com/office/drawing/2014/main" val="3917194994"/>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Alemania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3.3%</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 xmlns:a16="http://schemas.microsoft.com/office/drawing/2014/main" val="3717073787"/>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Holanda</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1.5%</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 xmlns:a16="http://schemas.microsoft.com/office/drawing/2014/main" val="1905398893"/>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España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1.2%</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 xmlns:a16="http://schemas.microsoft.com/office/drawing/2014/main" val="1223815803"/>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Suecia</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1.1%</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 xmlns:a16="http://schemas.microsoft.com/office/drawing/2014/main" val="3804949879"/>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Italia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0.8%</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 xmlns:a16="http://schemas.microsoft.com/office/drawing/2014/main" val="2105147184"/>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Dinamarca</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0.6%</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 xmlns:a16="http://schemas.microsoft.com/office/drawing/2014/main" val="3486443208"/>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Finlandia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0.4%</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 xmlns:a16="http://schemas.microsoft.com/office/drawing/2014/main" val="629209964"/>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a:t>
                      </a:r>
                      <a:r>
                        <a:rPr lang="es-MX" sz="900" b="0" i="0" u="none" strike="noStrike" dirty="0" smtClean="0">
                          <a:solidFill>
                            <a:srgbClr val="000000"/>
                          </a:solidFill>
                          <a:effectLst/>
                          <a:latin typeface="Century Gothic" panose="020B0502020202020204" pitchFamily="34" charset="0"/>
                        </a:rPr>
                        <a:t>Bélgica</a:t>
                      </a:r>
                      <a:endParaRPr lang="es-MX" sz="900" b="0" i="0" u="none" strike="noStrike" dirty="0">
                        <a:solidFill>
                          <a:srgbClr val="000000"/>
                        </a:solidFill>
                        <a:effectLst/>
                        <a:latin typeface="Century Gothic" panose="020B0502020202020204" pitchFamily="34" charset="0"/>
                      </a:endParaRP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0.4%</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 xmlns:a16="http://schemas.microsoft.com/office/drawing/2014/main" val="2853107786"/>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Irlanda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0.3%</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 xmlns:a16="http://schemas.microsoft.com/office/drawing/2014/main" val="3346915112"/>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Noruega</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0.2%</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2713257816"/>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Asia</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b"/>
                      <a:r>
                        <a:rPr lang="es-MX" sz="900" b="0" i="0" u="none" strike="noStrike" dirty="0">
                          <a:solidFill>
                            <a:srgbClr val="000000"/>
                          </a:solidFill>
                          <a:effectLst/>
                          <a:latin typeface="Century Gothic" panose="020B0502020202020204" pitchFamily="34" charset="0"/>
                        </a:rPr>
                        <a:t>16.88%</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 xmlns:a16="http://schemas.microsoft.com/office/drawing/2014/main" val="2341073847"/>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Japón</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8.4%</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 xmlns:a16="http://schemas.microsoft.com/office/drawing/2014/main" val="1212551650"/>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China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2.2%</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 xmlns:a16="http://schemas.microsoft.com/office/drawing/2014/main" val="1874156153"/>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Australia</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2.0%</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 xmlns:a16="http://schemas.microsoft.com/office/drawing/2014/main" val="1566777819"/>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Corea del Sur</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1.7%</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 xmlns:a16="http://schemas.microsoft.com/office/drawing/2014/main" val="4134751409"/>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Hong Kong</a:t>
                      </a: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1.3%</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 xmlns:a16="http://schemas.microsoft.com/office/drawing/2014/main" val="4094665364"/>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India</a:t>
                      </a:r>
                    </a:p>
                  </a:txBody>
                  <a:tcPr marL="7803" marR="7803" marT="7803" marB="0" anchor="b">
                    <a:lnL>
                      <a:noFill/>
                    </a:lnL>
                    <a:lnR>
                      <a:noFill/>
                    </a:lnR>
                    <a:lnT>
                      <a:noFill/>
                    </a:lnT>
                    <a:lnB>
                      <a:noFill/>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0.9%</a:t>
                      </a:r>
                    </a:p>
                  </a:txBody>
                  <a:tcPr marL="7803" marR="7803" marT="7803" marB="0" anchor="b">
                    <a:lnL>
                      <a:noFill/>
                    </a:lnL>
                    <a:lnR>
                      <a:noFill/>
                    </a:lnR>
                    <a:lnT>
                      <a:noFill/>
                    </a:lnT>
                    <a:lnB>
                      <a:noFill/>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2F2F2"/>
                    </a:solidFill>
                  </a:tcPr>
                </a:tc>
                <a:extLst>
                  <a:ext uri="{0D108BD9-81ED-4DB2-BD59-A6C34878D82A}">
                    <a16:rowId xmlns="" xmlns:a16="http://schemas.microsoft.com/office/drawing/2014/main" val="3652235737"/>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a:t>
                      </a:r>
                      <a:r>
                        <a:rPr lang="es-MX" sz="900" b="0" i="0" u="none" strike="noStrike" dirty="0" smtClean="0">
                          <a:solidFill>
                            <a:srgbClr val="000000"/>
                          </a:solidFill>
                          <a:effectLst/>
                          <a:latin typeface="Century Gothic" panose="020B0502020202020204" pitchFamily="34" charset="0"/>
                        </a:rPr>
                        <a:t>Singapur</a:t>
                      </a:r>
                      <a:endParaRPr lang="es-MX" sz="900" b="0" i="0" u="none" strike="noStrike" dirty="0">
                        <a:solidFill>
                          <a:srgbClr val="000000"/>
                        </a:solidFill>
                        <a:effectLst/>
                        <a:latin typeface="Century Gothic" panose="020B0502020202020204" pitchFamily="34" charset="0"/>
                      </a:endParaRPr>
                    </a:p>
                  </a:txBody>
                  <a:tcPr marL="7803" marR="7803" marT="7803" marB="0" anchor="b">
                    <a:lnL>
                      <a:noFill/>
                    </a:lnL>
                    <a:lnR>
                      <a:noFill/>
                    </a:lnR>
                    <a:lnT>
                      <a:noFill/>
                    </a:lnT>
                    <a:lnB>
                      <a:noFill/>
                    </a:lnB>
                    <a:solidFill>
                      <a:srgbClr val="FFFFFF"/>
                    </a:solidFill>
                  </a:tcPr>
                </a:tc>
                <a:tc>
                  <a:txBody>
                    <a:bodyPr/>
                    <a:lstStyle/>
                    <a:p>
                      <a:pPr algn="ctr" fontAlgn="b"/>
                      <a:r>
                        <a:rPr lang="es-MX" sz="900" b="0" i="0" u="none" strike="noStrike" dirty="0">
                          <a:solidFill>
                            <a:srgbClr val="000000"/>
                          </a:solidFill>
                          <a:effectLst/>
                          <a:latin typeface="Century Gothic" panose="020B0502020202020204" pitchFamily="34" charset="0"/>
                        </a:rPr>
                        <a:t>0.3%</a:t>
                      </a:r>
                    </a:p>
                  </a:txBody>
                  <a:tcPr marL="7803" marR="7803" marT="7803" marB="0" anchor="b">
                    <a:lnL>
                      <a:noFill/>
                    </a:lnL>
                    <a:lnR>
                      <a:noFill/>
                    </a:lnR>
                    <a:lnT>
                      <a:noFill/>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FFFFFF"/>
                    </a:solidFill>
                  </a:tcPr>
                </a:tc>
                <a:extLst>
                  <a:ext uri="{0D108BD9-81ED-4DB2-BD59-A6C34878D82A}">
                    <a16:rowId xmlns="" xmlns:a16="http://schemas.microsoft.com/office/drawing/2014/main" val="855295152"/>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Israel</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s-MX" sz="900" b="0" i="0" u="none" strike="noStrike" dirty="0">
                          <a:solidFill>
                            <a:srgbClr val="000000"/>
                          </a:solidFill>
                          <a:effectLst/>
                          <a:latin typeface="Century Gothic" panose="020B0502020202020204" pitchFamily="34" charset="0"/>
                        </a:rPr>
                        <a:t>0.1%</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a16="http://schemas.microsoft.com/office/drawing/2014/main" val="797963994"/>
                  </a:ext>
                </a:extLst>
              </a:tr>
              <a:tr h="156068">
                <a:tc>
                  <a:txBody>
                    <a:bodyPr/>
                    <a:lstStyle/>
                    <a:p>
                      <a:pPr algn="l" fontAlgn="b"/>
                      <a:r>
                        <a:rPr lang="es-MX" sz="900" b="0" i="0" u="none" strike="noStrike" dirty="0" smtClean="0">
                          <a:solidFill>
                            <a:srgbClr val="000000"/>
                          </a:solidFill>
                          <a:effectLst/>
                          <a:latin typeface="Century Gothic" panose="020B0502020202020204" pitchFamily="34" charset="0"/>
                        </a:rPr>
                        <a:t>Canadá</a:t>
                      </a:r>
                      <a:endParaRPr lang="es-MX" sz="900" b="0" i="0" u="none" strike="noStrike" dirty="0">
                        <a:solidFill>
                          <a:srgbClr val="000000"/>
                        </a:solidFill>
                        <a:effectLst/>
                        <a:latin typeface="Century Gothic" panose="020B0502020202020204" pitchFamily="34" charset="0"/>
                      </a:endParaRPr>
                    </a:p>
                  </a:txBody>
                  <a:tcPr marL="7803" marR="7803" marT="780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s-MX" sz="900" b="0" i="0" u="none" strike="noStrike" dirty="0">
                          <a:solidFill>
                            <a:srgbClr val="000000"/>
                          </a:solidFill>
                          <a:effectLst/>
                          <a:latin typeface="Century Gothic" panose="020B0502020202020204" pitchFamily="34" charset="0"/>
                        </a:rPr>
                        <a:t>3.33%</a:t>
                      </a:r>
                    </a:p>
                  </a:txBody>
                  <a:tcPr marL="7803" marR="7803" marT="780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971748464"/>
                  </a:ext>
                </a:extLst>
              </a:tr>
              <a:tr h="156068">
                <a:tc>
                  <a:txBody>
                    <a:bodyPr/>
                    <a:lstStyle/>
                    <a:p>
                      <a:pPr algn="l" fontAlgn="b"/>
                      <a:r>
                        <a:rPr lang="es-MX" sz="900" b="0" i="0" u="none" strike="noStrike" dirty="0" smtClean="0">
                          <a:solidFill>
                            <a:srgbClr val="000000"/>
                          </a:solidFill>
                          <a:effectLst/>
                          <a:latin typeface="Century Gothic" panose="020B0502020202020204" pitchFamily="34" charset="0"/>
                        </a:rPr>
                        <a:t>Brasil</a:t>
                      </a:r>
                      <a:endParaRPr lang="es-MX" sz="900" b="0" i="0" u="none" strike="noStrike" dirty="0">
                        <a:solidFill>
                          <a:srgbClr val="000000"/>
                        </a:solidFill>
                        <a:effectLst/>
                        <a:latin typeface="Century Gothic" panose="020B0502020202020204" pitchFamily="34" charset="0"/>
                      </a:endParaRPr>
                    </a:p>
                  </a:txBody>
                  <a:tcPr marL="7803" marR="7803" marT="780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s-MX" sz="900" b="0" i="0" u="none" strike="noStrike" dirty="0">
                          <a:solidFill>
                            <a:srgbClr val="000000"/>
                          </a:solidFill>
                          <a:effectLst/>
                          <a:latin typeface="Century Gothic" panose="020B0502020202020204" pitchFamily="34" charset="0"/>
                        </a:rPr>
                        <a:t>0.45%</a:t>
                      </a:r>
                    </a:p>
                  </a:txBody>
                  <a:tcPr marL="7803" marR="7803" marT="780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789055859"/>
                  </a:ext>
                </a:extLst>
              </a:tr>
              <a:tr h="156068">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330748513"/>
                  </a:ext>
                </a:extLst>
              </a:tr>
              <a:tr h="156068">
                <a:tc>
                  <a:txBody>
                    <a:bodyPr/>
                    <a:lstStyle/>
                    <a:p>
                      <a:pPr algn="ctr" fontAlgn="b"/>
                      <a:r>
                        <a:rPr lang="es-MX" sz="900" b="0" i="0" u="none" strike="noStrike" dirty="0">
                          <a:solidFill>
                            <a:srgbClr val="000000"/>
                          </a:solidFill>
                          <a:effectLst/>
                          <a:latin typeface="Century Gothic" panose="020B0502020202020204" pitchFamily="34" charset="0"/>
                        </a:rPr>
                        <a:t>Total</a:t>
                      </a:r>
                    </a:p>
                  </a:txBody>
                  <a:tcPr marL="7803" marR="7803" marT="7803" marB="0" anchor="b">
                    <a:lnL>
                      <a:noFill/>
                    </a:lnL>
                    <a:lnR>
                      <a:noFill/>
                    </a:lnR>
                    <a:lnT>
                      <a:noFill/>
                    </a:lnT>
                    <a:lnB>
                      <a:noFill/>
                    </a:lnB>
                    <a:solidFill>
                      <a:srgbClr val="A6A6A6"/>
                    </a:solidFill>
                  </a:tcPr>
                </a:tc>
                <a:tc>
                  <a:txBody>
                    <a:bodyPr/>
                    <a:lstStyle/>
                    <a:p>
                      <a:pPr algn="ctr" fontAlgn="b"/>
                      <a:r>
                        <a:rPr lang="es-MX" sz="900" b="0" i="0" u="none" strike="noStrike" dirty="0">
                          <a:solidFill>
                            <a:srgbClr val="000000"/>
                          </a:solidFill>
                          <a:effectLst/>
                          <a:latin typeface="Century Gothic" panose="020B0502020202020204" pitchFamily="34" charset="0"/>
                        </a:rPr>
                        <a:t> </a:t>
                      </a:r>
                    </a:p>
                  </a:txBody>
                  <a:tcPr marL="7803" marR="7803" marT="7803" marB="0" anchor="b">
                    <a:lnL>
                      <a:noFill/>
                    </a:lnL>
                    <a:lnR>
                      <a:noFill/>
                    </a:lnR>
                    <a:lnT>
                      <a:noFill/>
                    </a:lnT>
                    <a:lnB>
                      <a:noFill/>
                    </a:lnB>
                    <a:solidFill>
                      <a:srgbClr val="A6A6A6"/>
                    </a:solidFill>
                  </a:tcPr>
                </a:tc>
                <a:tc>
                  <a:txBody>
                    <a:bodyPr/>
                    <a:lstStyle/>
                    <a:p>
                      <a:pPr algn="ctr" fontAlgn="b"/>
                      <a:r>
                        <a:rPr lang="es-MX" sz="900" b="0" i="0" u="none" strike="noStrike" dirty="0">
                          <a:solidFill>
                            <a:srgbClr val="000000"/>
                          </a:solidFill>
                          <a:effectLst/>
                          <a:latin typeface="Century Gothic" panose="020B0502020202020204" pitchFamily="34" charset="0"/>
                        </a:rPr>
                        <a:t>100.0%</a:t>
                      </a:r>
                    </a:p>
                  </a:txBody>
                  <a:tcPr marL="7803" marR="7803" marT="7803" marB="0" anchor="b">
                    <a:lnL>
                      <a:noFill/>
                    </a:lnL>
                    <a:lnR>
                      <a:noFill/>
                    </a:lnR>
                    <a:lnT>
                      <a:noFill/>
                    </a:lnT>
                    <a:lnB>
                      <a:noFill/>
                    </a:lnB>
                    <a:solidFill>
                      <a:srgbClr val="A6A6A6"/>
                    </a:solidFill>
                  </a:tcPr>
                </a:tc>
                <a:extLst>
                  <a:ext uri="{0D108BD9-81ED-4DB2-BD59-A6C34878D82A}">
                    <a16:rowId xmlns="" xmlns:a16="http://schemas.microsoft.com/office/drawing/2014/main" val="3338199943"/>
                  </a:ext>
                </a:extLst>
              </a:tr>
            </a:tbl>
          </a:graphicData>
        </a:graphic>
      </p:graphicFrame>
      <p:graphicFrame>
        <p:nvGraphicFramePr>
          <p:cNvPr id="8" name="Tabla 7">
            <a:extLst>
              <a:ext uri="{FF2B5EF4-FFF2-40B4-BE49-F238E27FC236}">
                <a16:creationId xmlns="" xmlns:a16="http://schemas.microsoft.com/office/drawing/2014/main" id="{AF4ED661-9F0F-4E51-9C61-1C7C94C9DFB6}"/>
              </a:ext>
            </a:extLst>
          </p:cNvPr>
          <p:cNvGraphicFramePr>
            <a:graphicFrameLocks noGrp="1"/>
          </p:cNvGraphicFramePr>
          <p:nvPr>
            <p:extLst/>
          </p:nvPr>
        </p:nvGraphicFramePr>
        <p:xfrm>
          <a:off x="1691680" y="2924944"/>
          <a:ext cx="3162300" cy="2857500"/>
        </p:xfrm>
        <a:graphic>
          <a:graphicData uri="http://schemas.openxmlformats.org/drawingml/2006/table">
            <a:tbl>
              <a:tblPr/>
              <a:tblGrid>
                <a:gridCol w="2372518">
                  <a:extLst>
                    <a:ext uri="{9D8B030D-6E8A-4147-A177-3AD203B41FA5}">
                      <a16:colId xmlns="" xmlns:a16="http://schemas.microsoft.com/office/drawing/2014/main" val="2671654650"/>
                    </a:ext>
                  </a:extLst>
                </a:gridCol>
                <a:gridCol w="789782">
                  <a:extLst>
                    <a:ext uri="{9D8B030D-6E8A-4147-A177-3AD203B41FA5}">
                      <a16:colId xmlns="" xmlns:a16="http://schemas.microsoft.com/office/drawing/2014/main" val="846376005"/>
                    </a:ext>
                  </a:extLst>
                </a:gridCol>
              </a:tblGrid>
              <a:tr h="190500">
                <a:tc gridSpan="2">
                  <a:txBody>
                    <a:bodyPr/>
                    <a:lstStyle/>
                    <a:p>
                      <a:pPr algn="ctr" fontAlgn="b"/>
                      <a:r>
                        <a:rPr lang="es-MX" sz="1100" b="1" i="0" u="none" strike="noStrike" dirty="0">
                          <a:solidFill>
                            <a:srgbClr val="FFFFFF"/>
                          </a:solidFill>
                          <a:effectLst/>
                          <a:latin typeface="Calibri" panose="020F0502020204030204" pitchFamily="34" charset="0"/>
                        </a:rPr>
                        <a:t>Top 10 de emisoras en XMX</a:t>
                      </a:r>
                    </a:p>
                  </a:txBody>
                  <a:tcPr marL="9525" marR="9525" marT="9525" marB="0" anchor="b">
                    <a:lnL>
                      <a:noFill/>
                    </a:lnL>
                    <a:lnR>
                      <a:noFill/>
                    </a:lnR>
                    <a:lnT>
                      <a:noFill/>
                    </a:lnT>
                    <a:lnB>
                      <a:noFill/>
                    </a:lnB>
                    <a:solidFill>
                      <a:srgbClr val="44546A"/>
                    </a:solidFill>
                  </a:tcPr>
                </a:tc>
                <a:tc hMerge="1">
                  <a:txBody>
                    <a:bodyPr/>
                    <a:lstStyle/>
                    <a:p>
                      <a:endParaRPr lang="es-MX"/>
                    </a:p>
                  </a:txBody>
                  <a:tcPr/>
                </a:tc>
                <a:extLst>
                  <a:ext uri="{0D108BD9-81ED-4DB2-BD59-A6C34878D82A}">
                    <a16:rowId xmlns="" xmlns:a16="http://schemas.microsoft.com/office/drawing/2014/main" val="951835101"/>
                  </a:ext>
                </a:extLst>
              </a:tr>
              <a:tr h="190500">
                <a:tc>
                  <a:txBody>
                    <a:bodyPr/>
                    <a:lstStyle/>
                    <a:p>
                      <a:pPr algn="l" fontAlgn="b"/>
                      <a:r>
                        <a:rPr lang="es-MX"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tc>
                  <a:txBody>
                    <a:bodyPr/>
                    <a:lstStyle/>
                    <a:p>
                      <a:pPr algn="l" fontAlgn="b"/>
                      <a:r>
                        <a:rPr lang="es-MX"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 xmlns:a16="http://schemas.microsoft.com/office/drawing/2014/main" val="2918514327"/>
                  </a:ext>
                </a:extLst>
              </a:tr>
              <a:tr h="190500">
                <a:tc>
                  <a:txBody>
                    <a:bodyPr/>
                    <a:lstStyle/>
                    <a:p>
                      <a:pPr algn="ctr" fontAlgn="b"/>
                      <a:r>
                        <a:rPr lang="es-MX" sz="1100" b="1" i="0" u="none" strike="noStrike" dirty="0">
                          <a:solidFill>
                            <a:srgbClr val="FFFFFF"/>
                          </a:solidFill>
                          <a:effectLst/>
                          <a:latin typeface="Century Gothic" panose="020B0502020202020204" pitchFamily="34" charset="0"/>
                        </a:rPr>
                        <a:t>Acción</a:t>
                      </a:r>
                    </a:p>
                  </a:txBody>
                  <a:tcPr marL="9525" marR="9525" marT="9525" marB="0" anchor="b">
                    <a:lnL>
                      <a:noFill/>
                    </a:lnL>
                    <a:lnR>
                      <a:noFill/>
                    </a:lnR>
                    <a:lnT>
                      <a:noFill/>
                    </a:lnT>
                    <a:lnB>
                      <a:noFill/>
                    </a:lnB>
                    <a:solidFill>
                      <a:srgbClr val="44546A"/>
                    </a:solidFill>
                  </a:tcPr>
                </a:tc>
                <a:tc>
                  <a:txBody>
                    <a:bodyPr/>
                    <a:lstStyle/>
                    <a:p>
                      <a:pPr algn="ctr" fontAlgn="b"/>
                      <a:r>
                        <a:rPr lang="es-MX" sz="1100" b="1" i="0" u="none" strike="noStrike" dirty="0">
                          <a:solidFill>
                            <a:srgbClr val="FFFFFF"/>
                          </a:solidFill>
                          <a:effectLst/>
                          <a:latin typeface="Century Gothic" panose="020B0502020202020204" pitchFamily="34" charset="0"/>
                        </a:rPr>
                        <a:t>% en el ETF</a:t>
                      </a:r>
                    </a:p>
                  </a:txBody>
                  <a:tcPr marL="9525" marR="9525" marT="9525" marB="0" anchor="b">
                    <a:lnL>
                      <a:noFill/>
                    </a:lnL>
                    <a:lnR>
                      <a:noFill/>
                    </a:lnR>
                    <a:lnT>
                      <a:noFill/>
                    </a:lnT>
                    <a:lnB>
                      <a:noFill/>
                    </a:lnB>
                    <a:solidFill>
                      <a:srgbClr val="44546A"/>
                    </a:solidFill>
                  </a:tcPr>
                </a:tc>
                <a:extLst>
                  <a:ext uri="{0D108BD9-81ED-4DB2-BD59-A6C34878D82A}">
                    <a16:rowId xmlns="" xmlns:a16="http://schemas.microsoft.com/office/drawing/2014/main" val="1930438122"/>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1. Apple Inc</a:t>
                      </a:r>
                    </a:p>
                  </a:txBody>
                  <a:tcPr marL="9525" marR="9525" marT="9525" marB="0" anchor="ctr">
                    <a:lnL>
                      <a:noFill/>
                    </a:lnL>
                    <a:lnR>
                      <a:noFill/>
                    </a:lnR>
                    <a:lnT>
                      <a:noFill/>
                    </a:lnT>
                    <a:lnB>
                      <a:noFill/>
                    </a:lnB>
                    <a:solidFill>
                      <a:srgbClr val="FFFFFF"/>
                    </a:solidFill>
                  </a:tcPr>
                </a:tc>
                <a:tc>
                  <a:txBody>
                    <a:bodyPr/>
                    <a:lstStyle/>
                    <a:p>
                      <a:pPr algn="ctr" fontAlgn="ctr"/>
                      <a:r>
                        <a:rPr lang="es-MX" sz="1100" b="0" i="0" u="none" strike="noStrike" dirty="0">
                          <a:solidFill>
                            <a:srgbClr val="333333"/>
                          </a:solidFill>
                          <a:effectLst/>
                          <a:latin typeface="Century Gothic" panose="020B0502020202020204" pitchFamily="34" charset="0"/>
                        </a:rPr>
                        <a:t>1.89%</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3026070814"/>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2. Microsoft Corp</a:t>
                      </a:r>
                    </a:p>
                  </a:txBody>
                  <a:tcPr marL="9525" marR="9525" marT="9525" marB="0" anchor="ctr">
                    <a:lnL>
                      <a:noFill/>
                    </a:lnL>
                    <a:lnR>
                      <a:noFill/>
                    </a:lnR>
                    <a:lnT>
                      <a:noFill/>
                    </a:lnT>
                    <a:lnB>
                      <a:noFill/>
                    </a:lnB>
                    <a:solidFill>
                      <a:srgbClr val="D9D9D9"/>
                    </a:solidFill>
                  </a:tcPr>
                </a:tc>
                <a:tc>
                  <a:txBody>
                    <a:bodyPr/>
                    <a:lstStyle/>
                    <a:p>
                      <a:pPr algn="ctr" fontAlgn="ctr"/>
                      <a:r>
                        <a:rPr lang="es-MX" sz="1100" b="0" i="0" u="none" strike="noStrike" dirty="0">
                          <a:solidFill>
                            <a:srgbClr val="333333"/>
                          </a:solidFill>
                          <a:effectLst/>
                          <a:latin typeface="Century Gothic" panose="020B0502020202020204" pitchFamily="34" charset="0"/>
                        </a:rPr>
                        <a:t>1.38%</a:t>
                      </a:r>
                    </a:p>
                  </a:txBody>
                  <a:tcPr marL="9525" marR="9525" marT="9525" marB="0" anchor="ctr">
                    <a:lnL>
                      <a:noFill/>
                    </a:lnL>
                    <a:lnR>
                      <a:noFill/>
                    </a:lnR>
                    <a:lnT>
                      <a:noFill/>
                    </a:lnT>
                    <a:lnB>
                      <a:noFill/>
                    </a:lnB>
                    <a:solidFill>
                      <a:srgbClr val="D9D9D9"/>
                    </a:solidFill>
                  </a:tcPr>
                </a:tc>
                <a:extLst>
                  <a:ext uri="{0D108BD9-81ED-4DB2-BD59-A6C34878D82A}">
                    <a16:rowId xmlns="" xmlns:a16="http://schemas.microsoft.com/office/drawing/2014/main" val="317333377"/>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3. Alphabet Inc-Cl A</a:t>
                      </a:r>
                    </a:p>
                  </a:txBody>
                  <a:tcPr marL="9525" marR="9525" marT="9525" marB="0" anchor="ctr">
                    <a:lnL>
                      <a:noFill/>
                    </a:lnL>
                    <a:lnR>
                      <a:noFill/>
                    </a:lnR>
                    <a:lnT>
                      <a:noFill/>
                    </a:lnT>
                    <a:lnB>
                      <a:noFill/>
                    </a:lnB>
                    <a:solidFill>
                      <a:srgbClr val="FFFFFF"/>
                    </a:solidFill>
                  </a:tcPr>
                </a:tc>
                <a:tc>
                  <a:txBody>
                    <a:bodyPr/>
                    <a:lstStyle/>
                    <a:p>
                      <a:pPr algn="ctr" fontAlgn="ctr"/>
                      <a:r>
                        <a:rPr lang="es-MX" sz="1100" b="0" i="0" u="none" strike="noStrike" dirty="0">
                          <a:solidFill>
                            <a:srgbClr val="333333"/>
                          </a:solidFill>
                          <a:effectLst/>
                          <a:latin typeface="Century Gothic" panose="020B0502020202020204" pitchFamily="34" charset="0"/>
                        </a:rPr>
                        <a:t>0.97%</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2821952949"/>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4. Facebook Inc</a:t>
                      </a:r>
                    </a:p>
                  </a:txBody>
                  <a:tcPr marL="9525" marR="9525" marT="9525" marB="0" anchor="ctr">
                    <a:lnL>
                      <a:noFill/>
                    </a:lnL>
                    <a:lnR>
                      <a:noFill/>
                    </a:lnR>
                    <a:lnT>
                      <a:noFill/>
                    </a:lnT>
                    <a:lnB>
                      <a:noFill/>
                    </a:lnB>
                    <a:solidFill>
                      <a:srgbClr val="D9D9D9"/>
                    </a:solidFill>
                  </a:tcPr>
                </a:tc>
                <a:tc>
                  <a:txBody>
                    <a:bodyPr/>
                    <a:lstStyle/>
                    <a:p>
                      <a:pPr algn="ctr" fontAlgn="ctr"/>
                      <a:r>
                        <a:rPr lang="es-MX" sz="1100" b="0" i="0" u="none" strike="noStrike" dirty="0">
                          <a:solidFill>
                            <a:srgbClr val="333333"/>
                          </a:solidFill>
                          <a:effectLst/>
                          <a:latin typeface="Century Gothic" panose="020B0502020202020204" pitchFamily="34" charset="0"/>
                        </a:rPr>
                        <a:t>0.95%</a:t>
                      </a:r>
                    </a:p>
                  </a:txBody>
                  <a:tcPr marL="9525" marR="9525" marT="9525" marB="0" anchor="ctr">
                    <a:lnL>
                      <a:noFill/>
                    </a:lnL>
                    <a:lnR>
                      <a:noFill/>
                    </a:lnR>
                    <a:lnT>
                      <a:noFill/>
                    </a:lnT>
                    <a:lnB>
                      <a:noFill/>
                    </a:lnB>
                    <a:solidFill>
                      <a:srgbClr val="D9D9D9"/>
                    </a:solidFill>
                  </a:tcPr>
                </a:tc>
                <a:extLst>
                  <a:ext uri="{0D108BD9-81ED-4DB2-BD59-A6C34878D82A}">
                    <a16:rowId xmlns="" xmlns:a16="http://schemas.microsoft.com/office/drawing/2014/main" val="1958954444"/>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5. Amazon.com Inc</a:t>
                      </a:r>
                    </a:p>
                  </a:txBody>
                  <a:tcPr marL="9525" marR="9525" marT="9525" marB="0" anchor="ctr">
                    <a:lnL>
                      <a:noFill/>
                    </a:lnL>
                    <a:lnR>
                      <a:noFill/>
                    </a:lnR>
                    <a:lnT>
                      <a:noFill/>
                    </a:lnT>
                    <a:lnB>
                      <a:noFill/>
                    </a:lnB>
                    <a:solidFill>
                      <a:srgbClr val="FFFFFF"/>
                    </a:solidFill>
                  </a:tcPr>
                </a:tc>
                <a:tc>
                  <a:txBody>
                    <a:bodyPr/>
                    <a:lstStyle/>
                    <a:p>
                      <a:pPr algn="ctr" fontAlgn="ctr"/>
                      <a:r>
                        <a:rPr lang="es-MX" sz="1100" b="0" i="0" u="none" strike="noStrike" dirty="0">
                          <a:solidFill>
                            <a:srgbClr val="333333"/>
                          </a:solidFill>
                          <a:effectLst/>
                          <a:latin typeface="Century Gothic" panose="020B0502020202020204" pitchFamily="34" charset="0"/>
                        </a:rPr>
                        <a:t>0.94%</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2907402354"/>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6. Johnson &amp; Johnson</a:t>
                      </a:r>
                    </a:p>
                  </a:txBody>
                  <a:tcPr marL="9525" marR="9525" marT="9525" marB="0" anchor="ctr">
                    <a:lnL>
                      <a:noFill/>
                    </a:lnL>
                    <a:lnR>
                      <a:noFill/>
                    </a:lnR>
                    <a:lnT>
                      <a:noFill/>
                    </a:lnT>
                    <a:lnB>
                      <a:noFill/>
                    </a:lnB>
                    <a:solidFill>
                      <a:srgbClr val="D9D9D9"/>
                    </a:solidFill>
                  </a:tcPr>
                </a:tc>
                <a:tc>
                  <a:txBody>
                    <a:bodyPr/>
                    <a:lstStyle/>
                    <a:p>
                      <a:pPr algn="ctr" fontAlgn="ctr"/>
                      <a:r>
                        <a:rPr lang="es-MX" sz="1100" b="0" i="0" u="none" strike="noStrike" dirty="0">
                          <a:solidFill>
                            <a:srgbClr val="333333"/>
                          </a:solidFill>
                          <a:effectLst/>
                          <a:latin typeface="Century Gothic" panose="020B0502020202020204" pitchFamily="34" charset="0"/>
                        </a:rPr>
                        <a:t>0.80%</a:t>
                      </a:r>
                    </a:p>
                  </a:txBody>
                  <a:tcPr marL="9525" marR="9525" marT="9525" marB="0" anchor="ctr">
                    <a:lnL>
                      <a:noFill/>
                    </a:lnL>
                    <a:lnR>
                      <a:noFill/>
                    </a:lnR>
                    <a:lnT>
                      <a:noFill/>
                    </a:lnT>
                    <a:lnB>
                      <a:noFill/>
                    </a:lnB>
                    <a:solidFill>
                      <a:srgbClr val="D9D9D9"/>
                    </a:solidFill>
                  </a:tcPr>
                </a:tc>
                <a:extLst>
                  <a:ext uri="{0D108BD9-81ED-4DB2-BD59-A6C34878D82A}">
                    <a16:rowId xmlns="" xmlns:a16="http://schemas.microsoft.com/office/drawing/2014/main" val="1789806559"/>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7. Tencent Holdings Ltd</a:t>
                      </a:r>
                    </a:p>
                  </a:txBody>
                  <a:tcPr marL="9525" marR="9525" marT="9525" marB="0" anchor="ctr">
                    <a:lnL>
                      <a:noFill/>
                    </a:lnL>
                    <a:lnR>
                      <a:noFill/>
                    </a:lnR>
                    <a:lnT>
                      <a:noFill/>
                    </a:lnT>
                    <a:lnB>
                      <a:noFill/>
                    </a:lnB>
                    <a:solidFill>
                      <a:srgbClr val="FFFFFF"/>
                    </a:solidFill>
                  </a:tcPr>
                </a:tc>
                <a:tc>
                  <a:txBody>
                    <a:bodyPr/>
                    <a:lstStyle/>
                    <a:p>
                      <a:pPr algn="ctr" fontAlgn="ctr"/>
                      <a:r>
                        <a:rPr lang="es-MX" sz="1100" b="0" i="0" u="none" strike="noStrike" dirty="0">
                          <a:solidFill>
                            <a:srgbClr val="333333"/>
                          </a:solidFill>
                          <a:effectLst/>
                          <a:latin typeface="Century Gothic" panose="020B0502020202020204" pitchFamily="34" charset="0"/>
                        </a:rPr>
                        <a:t>0.79%</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2879422048"/>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8. Exxon Mobil Corp</a:t>
                      </a:r>
                    </a:p>
                  </a:txBody>
                  <a:tcPr marL="9525" marR="9525" marT="9525" marB="0" anchor="ctr">
                    <a:lnL>
                      <a:noFill/>
                    </a:lnL>
                    <a:lnR>
                      <a:noFill/>
                    </a:lnR>
                    <a:lnT>
                      <a:noFill/>
                    </a:lnT>
                    <a:lnB>
                      <a:noFill/>
                    </a:lnB>
                    <a:solidFill>
                      <a:srgbClr val="D9D9D9"/>
                    </a:solidFill>
                  </a:tcPr>
                </a:tc>
                <a:tc>
                  <a:txBody>
                    <a:bodyPr/>
                    <a:lstStyle/>
                    <a:p>
                      <a:pPr algn="ctr" fontAlgn="ctr"/>
                      <a:r>
                        <a:rPr lang="es-MX" sz="1100" b="0" i="0" u="none" strike="noStrike" dirty="0">
                          <a:solidFill>
                            <a:srgbClr val="333333"/>
                          </a:solidFill>
                          <a:effectLst/>
                          <a:latin typeface="Century Gothic" panose="020B0502020202020204" pitchFamily="34" charset="0"/>
                        </a:rPr>
                        <a:t>0.78%</a:t>
                      </a:r>
                    </a:p>
                  </a:txBody>
                  <a:tcPr marL="9525" marR="9525" marT="9525" marB="0" anchor="ctr">
                    <a:lnL>
                      <a:noFill/>
                    </a:lnL>
                    <a:lnR>
                      <a:noFill/>
                    </a:lnR>
                    <a:lnT>
                      <a:noFill/>
                    </a:lnT>
                    <a:lnB>
                      <a:noFill/>
                    </a:lnB>
                    <a:solidFill>
                      <a:srgbClr val="D9D9D9"/>
                    </a:solidFill>
                  </a:tcPr>
                </a:tc>
                <a:extLst>
                  <a:ext uri="{0D108BD9-81ED-4DB2-BD59-A6C34878D82A}">
                    <a16:rowId xmlns="" xmlns:a16="http://schemas.microsoft.com/office/drawing/2014/main" val="1140334380"/>
                  </a:ext>
                </a:extLst>
              </a:tr>
              <a:tr h="209550">
                <a:tc>
                  <a:txBody>
                    <a:bodyPr/>
                    <a:lstStyle/>
                    <a:p>
                      <a:pPr algn="ctr" fontAlgn="ctr"/>
                      <a:r>
                        <a:rPr lang="es-MX" sz="1100" b="0" i="0" u="none" strike="noStrike" dirty="0">
                          <a:solidFill>
                            <a:srgbClr val="333333"/>
                          </a:solidFill>
                          <a:effectLst/>
                          <a:latin typeface="Century Gothic" panose="020B0502020202020204" pitchFamily="34" charset="0"/>
                        </a:rPr>
                        <a:t>9. JPMorgan Chase &amp; Co</a:t>
                      </a:r>
                    </a:p>
                  </a:txBody>
                  <a:tcPr marL="9525" marR="9525" marT="9525" marB="0" anchor="ctr">
                    <a:lnL>
                      <a:noFill/>
                    </a:lnL>
                    <a:lnR>
                      <a:noFill/>
                    </a:lnR>
                    <a:lnT>
                      <a:noFill/>
                    </a:lnT>
                    <a:lnB>
                      <a:noFill/>
                    </a:lnB>
                    <a:solidFill>
                      <a:srgbClr val="FFFFFF"/>
                    </a:solidFill>
                  </a:tcPr>
                </a:tc>
                <a:tc>
                  <a:txBody>
                    <a:bodyPr/>
                    <a:lstStyle/>
                    <a:p>
                      <a:pPr algn="ctr" fontAlgn="ctr"/>
                      <a:r>
                        <a:rPr lang="es-MX" sz="1100" b="0" i="0" u="none" strike="noStrike" dirty="0">
                          <a:solidFill>
                            <a:srgbClr val="333333"/>
                          </a:solidFill>
                          <a:effectLst/>
                          <a:latin typeface="Century Gothic" panose="020B0502020202020204" pitchFamily="34" charset="0"/>
                        </a:rPr>
                        <a:t>0.76%</a:t>
                      </a:r>
                    </a:p>
                  </a:txBody>
                  <a:tcPr marL="9525" marR="9525" marT="9525" marB="0" anchor="ctr">
                    <a:lnL>
                      <a:noFill/>
                    </a:lnL>
                    <a:lnR>
                      <a:noFill/>
                    </a:lnR>
                    <a:lnT>
                      <a:noFill/>
                    </a:lnT>
                    <a:lnB>
                      <a:noFill/>
                    </a:lnB>
                    <a:solidFill>
                      <a:srgbClr val="FFFFFF"/>
                    </a:solidFill>
                  </a:tcPr>
                </a:tc>
                <a:extLst>
                  <a:ext uri="{0D108BD9-81ED-4DB2-BD59-A6C34878D82A}">
                    <a16:rowId xmlns="" xmlns:a16="http://schemas.microsoft.com/office/drawing/2014/main" val="2306317100"/>
                  </a:ext>
                </a:extLst>
              </a:tr>
              <a:tr h="209550">
                <a:tc>
                  <a:txBody>
                    <a:bodyPr/>
                    <a:lstStyle/>
                    <a:p>
                      <a:pPr algn="ctr" fontAlgn="ctr"/>
                      <a:r>
                        <a:rPr lang="en-US" sz="1100" b="0" i="0" u="none" strike="noStrike" dirty="0">
                          <a:solidFill>
                            <a:srgbClr val="333333"/>
                          </a:solidFill>
                          <a:effectLst/>
                          <a:latin typeface="Century Gothic" panose="020B0502020202020204" pitchFamily="34" charset="0"/>
                        </a:rPr>
                        <a:t>10. Samsung Electronics Co Ltd</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1100" b="0" i="0" u="none" strike="noStrike" dirty="0">
                          <a:solidFill>
                            <a:srgbClr val="333333"/>
                          </a:solidFill>
                          <a:effectLst/>
                          <a:latin typeface="Century Gothic" panose="020B0502020202020204" pitchFamily="34" charset="0"/>
                        </a:rPr>
                        <a:t>0.75%</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472794917"/>
                  </a:ext>
                </a:extLst>
              </a:tr>
              <a:tr h="190500">
                <a:tc>
                  <a:txBody>
                    <a:bodyPr/>
                    <a:lstStyle/>
                    <a:p>
                      <a:pPr algn="l" fontAlgn="b"/>
                      <a:r>
                        <a:rPr lang="es-MX" sz="1100" b="1" i="0" u="none" strike="noStrike" dirty="0">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MX" sz="1100" b="1" i="0" u="none" strike="noStrike" dirty="0">
                          <a:solidFill>
                            <a:srgbClr val="000000"/>
                          </a:solidFill>
                          <a:effectLst/>
                          <a:latin typeface="Century Gothic" panose="020B0502020202020204" pitchFamily="34" charset="0"/>
                        </a:rPr>
                        <a:t>10.01%</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 xmlns:a16="http://schemas.microsoft.com/office/drawing/2014/main" val="4247867570"/>
                  </a:ext>
                </a:extLst>
              </a:tr>
            </a:tbl>
          </a:graphicData>
        </a:graphic>
      </p:graphicFrame>
      <p:sp>
        <p:nvSpPr>
          <p:cNvPr id="9" name="1 Título">
            <a:extLst>
              <a:ext uri="{FF2B5EF4-FFF2-40B4-BE49-F238E27FC236}">
                <a16:creationId xmlns="" xmlns:a16="http://schemas.microsoft.com/office/drawing/2014/main" id="{03F93AD7-2C9D-440C-A136-03EBB3B66387}"/>
              </a:ext>
            </a:extLst>
          </p:cNvPr>
          <p:cNvSpPr txBox="1">
            <a:spLocks/>
          </p:cNvSpPr>
          <p:nvPr/>
        </p:nvSpPr>
        <p:spPr bwMode="auto">
          <a:xfrm>
            <a:off x="124355" y="6357864"/>
            <a:ext cx="5345282" cy="3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lnSpcReduction="10000"/>
          </a:bodyPr>
          <a:ls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r>
              <a:rPr lang="es-ES" sz="1000" dirty="0">
                <a:solidFill>
                  <a:prstClr val="black"/>
                </a:solidFill>
                <a:latin typeface="Century Gothic" panose="020B0502020202020204" pitchFamily="34" charset="0"/>
              </a:rPr>
              <a:t>Fuente:</a:t>
            </a:r>
            <a:r>
              <a:rPr lang="es-MX" sz="1000" dirty="0">
                <a:solidFill>
                  <a:prstClr val="black"/>
                </a:solidFill>
                <a:latin typeface="Century Gothic" panose="020B0502020202020204" pitchFamily="34" charset="0"/>
              </a:rPr>
              <a:t> Elaborado por la Gerencia Sr. de Coordinación de Inversiones del Infonavit </a:t>
            </a:r>
            <a:r>
              <a:rPr lang="es-ES" sz="1000" dirty="0">
                <a:solidFill>
                  <a:prstClr val="black"/>
                </a:solidFill>
                <a:latin typeface="Century Gothic" panose="020B0502020202020204" pitchFamily="34" charset="0"/>
              </a:rPr>
              <a:t> con datos de Valmer, BMV y Wisdomtree al 24 de septiembre de 2017.</a:t>
            </a:r>
            <a:endParaRPr lang="es-MX" sz="1000" dirty="0">
              <a:solidFill>
                <a:prstClr val="black"/>
              </a:solidFill>
              <a:latin typeface="Century Gothic" panose="020B0502020202020204" pitchFamily="34" charset="0"/>
            </a:endParaRPr>
          </a:p>
        </p:txBody>
      </p:sp>
      <p:sp>
        <p:nvSpPr>
          <p:cNvPr id="11" name="3 Marcador de número de diapositiva"/>
          <p:cNvSpPr>
            <a:spLocks noGrp="1"/>
          </p:cNvSpPr>
          <p:nvPr>
            <p:ph type="sldNum" sz="quarter" idx="12"/>
          </p:nvPr>
        </p:nvSpPr>
        <p:spPr>
          <a:xfrm>
            <a:off x="8591702" y="6479261"/>
            <a:ext cx="552298" cy="365125"/>
          </a:xfrm>
        </p:spPr>
        <p:txBody>
          <a:bodyPr/>
          <a:lstStyle/>
          <a:p>
            <a:pPr algn="ctr"/>
            <a:fld id="{05E83AA4-A00D-4AA0-8FE8-B93C9F3EC141}" type="slidenum">
              <a:rPr lang="es-ES" altLang="es-MX" smtClean="0">
                <a:latin typeface="Century Gothic" panose="020B0502020202020204" pitchFamily="34" charset="0"/>
              </a:rPr>
              <a:pPr algn="ctr"/>
              <a:t>23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5782156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Propuesta</a:t>
            </a:r>
            <a:endParaRPr lang="es-MX" sz="2000" b="1" dirty="0">
              <a:latin typeface="Century Gothic" panose="020B0502020202020204" pitchFamily="34" charset="0"/>
            </a:endParaRPr>
          </a:p>
        </p:txBody>
      </p:sp>
      <p:sp>
        <p:nvSpPr>
          <p:cNvPr id="5" name="Marcador de contenido 4">
            <a:extLst>
              <a:ext uri="{FF2B5EF4-FFF2-40B4-BE49-F238E27FC236}">
                <a16:creationId xmlns="" xmlns:a16="http://schemas.microsoft.com/office/drawing/2014/main" id="{3F7703C5-F3F3-45A6-AD54-B1F06101E239}"/>
              </a:ext>
            </a:extLst>
          </p:cNvPr>
          <p:cNvSpPr>
            <a:spLocks noGrp="1"/>
          </p:cNvSpPr>
          <p:nvPr>
            <p:ph idx="1"/>
          </p:nvPr>
        </p:nvSpPr>
        <p:spPr>
          <a:xfrm>
            <a:off x="323528" y="1844824"/>
            <a:ext cx="8229600" cy="4525963"/>
          </a:xfrm>
        </p:spPr>
        <p:txBody>
          <a:bodyPr/>
          <a:lstStyle/>
          <a:p>
            <a:pPr algn="just">
              <a:buClr>
                <a:srgbClr val="C00000"/>
              </a:buClr>
            </a:pPr>
            <a:r>
              <a:rPr lang="es-MX" sz="1400" dirty="0">
                <a:latin typeface="Century Gothic" panose="020B0502020202020204" pitchFamily="34" charset="0"/>
              </a:rPr>
              <a:t>Se propone mantener la posición actual que se tienen en los ETF´s con una participación preponderante, realizando un monitoreo constante buscando oportunidades de mercado y que vayan de acuerdo a la estrategia del portafolio para en su caso reducir exposición y gradualmente cumplir con los límites establecidos</a:t>
            </a:r>
            <a:r>
              <a:rPr lang="es-MX" sz="1800" dirty="0">
                <a:latin typeface="Century Gothic" panose="020B0502020202020204" pitchFamily="34" charset="0"/>
              </a:rPr>
              <a:t>. </a:t>
            </a:r>
          </a:p>
          <a:p>
            <a:endParaRPr lang="es-MX" sz="1200" dirty="0"/>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0974005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039</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Octubre 2017</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25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8894087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3080</Words>
  <Application>Microsoft Office PowerPoint</Application>
  <PresentationFormat>Presentación en pantalla (4:3)</PresentationFormat>
  <Paragraphs>841</Paragraphs>
  <Slides>25</Slides>
  <Notes>10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25</vt:i4>
      </vt:variant>
    </vt:vector>
  </HeadingPairs>
  <TitlesOfParts>
    <vt:vector size="30" baseType="lpstr">
      <vt:lpstr>Arial</vt:lpstr>
      <vt:lpstr>Calibri</vt:lpstr>
      <vt:lpstr>Century Gothic</vt:lpstr>
      <vt:lpstr>Myriad Pro</vt:lpstr>
      <vt:lpstr>1_Tema de Office</vt:lpstr>
      <vt:lpstr>Comité de Inversiones Sesión Número 039</vt:lpstr>
      <vt:lpstr>Presentación de PowerPoint</vt:lpstr>
      <vt:lpstr>Riesgo de contraparte Infonavit (emisores) Septiembre 2017 – Coordinación General de Riesgos</vt:lpstr>
      <vt:lpstr>Riesgo de contraparte Infonavit (reportos) Septiembre 2017 – Coordinación General de Riesgos</vt:lpstr>
      <vt:lpstr>Riesgo de contraparte Infonavit (quirografarios) Septiembre 2017 – Coordinación General de Riesgos</vt:lpstr>
      <vt:lpstr>Riesgo de contraparte PEMEX – Fanvit Septiembre 2017 – Coordinación General de Riesgos</vt:lpstr>
      <vt:lpstr>Riesgo de contraparte CFE – Fanvit Septiembre 2017 – Coordinación General de Riesgos</vt:lpstr>
      <vt:lpstr>Riesgo de contraparte TFOVI’s – Fanvit Septiembre 2017 – Coordinación General de Riesgos</vt:lpstr>
      <vt:lpstr>Renta variable – Fanvit Septiembre 2017 – Coordinación General de Riesgos</vt:lpstr>
      <vt:lpstr>Fibras – Fanvit Septiembre 2017 – Coordinación General de Riesgos</vt:lpstr>
      <vt:lpstr>CKD’s – Fanvit Septiembre 2017 – Coordinación General de Riesgos</vt:lpstr>
      <vt:lpstr>Límites de contrapartes *</vt:lpstr>
      <vt:lpstr>Límites de contrapartes *</vt:lpstr>
      <vt:lpstr>Límites de contrapartes  *</vt:lpstr>
      <vt:lpstr>Ventajas ETF´s</vt:lpstr>
      <vt:lpstr>Ventajas ETF´s</vt:lpstr>
      <vt:lpstr>Renta Variable FANVIT</vt:lpstr>
      <vt:lpstr>MEXRISK</vt:lpstr>
      <vt:lpstr>MEXRISK</vt:lpstr>
      <vt:lpstr>ILCTRAC</vt:lpstr>
      <vt:lpstr>ILCTRAC</vt:lpstr>
      <vt:lpstr>XMX</vt:lpstr>
      <vt:lpstr>XMX</vt:lpstr>
      <vt:lpstr>Propuesta</vt:lpstr>
      <vt:lpstr>Comité de Inversiones Sesión Número 039</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Inversiones Sesión Número 039</dc:title>
  <dc:creator>Trumbley Arroyo Paula Susana</dc:creator>
  <cp:lastModifiedBy>Hanono Castañeda Jacobo Arturo</cp:lastModifiedBy>
  <cp:revision>4</cp:revision>
  <dcterms:created xsi:type="dcterms:W3CDTF">2017-10-17T19:01:40Z</dcterms:created>
  <dcterms:modified xsi:type="dcterms:W3CDTF">2017-10-17T22:46:51Z</dcterms:modified>
</cp:coreProperties>
</file>