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58" r:id="rId3"/>
    <p:sldId id="260" r:id="rId4"/>
    <p:sldId id="261" r:id="rId5"/>
    <p:sldId id="262" r:id="rId6"/>
    <p:sldId id="263" r:id="rId7"/>
    <p:sldId id="259" r:id="rId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78C2E-26EE-46F1-BE33-FCCB74369268}" type="datetimeFigureOut">
              <a:rPr lang="es-MX" smtClean="0"/>
              <a:t>17/10/2017</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47655-4224-4A2A-81CD-27E04E65F6D0}" type="slidenum">
              <a:rPr lang="es-MX" smtClean="0"/>
              <a:t>‹Nº›</a:t>
            </a:fld>
            <a:endParaRPr lang="es-MX"/>
          </a:p>
        </p:txBody>
      </p:sp>
    </p:spTree>
    <p:extLst>
      <p:ext uri="{BB962C8B-B14F-4D97-AF65-F5344CB8AC3E}">
        <p14:creationId xmlns:p14="http://schemas.microsoft.com/office/powerpoint/2010/main" val="2187157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2D320D3-2E99-403D-AB78-AE13C466CB17}" type="slidenum">
              <a:rPr lang="es-MX">
                <a:solidFill>
                  <a:prstClr val="black"/>
                </a:solidFill>
              </a:rPr>
              <a:pPr/>
              <a:t>4</a:t>
            </a:fld>
            <a:endParaRPr lang="es-MX" dirty="0">
              <a:solidFill>
                <a:prstClr val="black"/>
              </a:solidFill>
            </a:endParaRPr>
          </a:p>
        </p:txBody>
      </p:sp>
    </p:spTree>
    <p:extLst>
      <p:ext uri="{BB962C8B-B14F-4D97-AF65-F5344CB8AC3E}">
        <p14:creationId xmlns:p14="http://schemas.microsoft.com/office/powerpoint/2010/main" val="380598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2D320D3-2E99-403D-AB78-AE13C466CB17}" type="slidenum">
              <a:rPr lang="es-MX">
                <a:solidFill>
                  <a:prstClr val="black"/>
                </a:solidFill>
              </a:rPr>
              <a:pPr/>
              <a:t>5</a:t>
            </a:fld>
            <a:endParaRPr lang="es-MX" dirty="0">
              <a:solidFill>
                <a:prstClr val="black"/>
              </a:solidFill>
            </a:endParaRPr>
          </a:p>
        </p:txBody>
      </p:sp>
    </p:spTree>
    <p:extLst>
      <p:ext uri="{BB962C8B-B14F-4D97-AF65-F5344CB8AC3E}">
        <p14:creationId xmlns:p14="http://schemas.microsoft.com/office/powerpoint/2010/main" val="1858265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2D320D3-2E99-403D-AB78-AE13C466CB17}" type="slidenum">
              <a:rPr lang="es-MX">
                <a:solidFill>
                  <a:prstClr val="black"/>
                </a:solidFill>
              </a:rPr>
              <a:pPr/>
              <a:t>6</a:t>
            </a:fld>
            <a:endParaRPr lang="es-MX" dirty="0">
              <a:solidFill>
                <a:prstClr val="black"/>
              </a:solidFill>
            </a:endParaRPr>
          </a:p>
        </p:txBody>
      </p:sp>
    </p:spTree>
    <p:extLst>
      <p:ext uri="{BB962C8B-B14F-4D97-AF65-F5344CB8AC3E}">
        <p14:creationId xmlns:p14="http://schemas.microsoft.com/office/powerpoint/2010/main" val="188817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05578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4264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294727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134194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51121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95340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81852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89953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499226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3311870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039</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57318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3717032"/>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solidFill>
                <a:prstClr val="black"/>
              </a:solidFill>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48235"/>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Resumen</a:t>
            </a:r>
          </a:p>
          <a:p>
            <a:pPr marL="285750" indent="-285750" eaLnBrk="1" hangingPunct="1">
              <a:buFont typeface="+mj-lt"/>
              <a:buAutoNum type="romanUcPeriod"/>
            </a:pPr>
            <a:endParaRPr lang="es-MX" sz="1600" dirty="0" smtClean="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ratificación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límites de contrapartes, emisoras y ETF´s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de la estrategia de cobertura cambiaria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 </a:t>
            </a:r>
            <a:r>
              <a:rPr lang="es-MX" sz="1600" dirty="0">
                <a:solidFill>
                  <a:prstClr val="black"/>
                </a:solidFill>
                <a:latin typeface="Century Gothic" panose="020B0502020202020204" pitchFamily="34" charset="0"/>
              </a:rPr>
              <a:t>Informe y estrategia del FINVIT</a:t>
            </a:r>
          </a:p>
        </p:txBody>
      </p:sp>
      <p:sp>
        <p:nvSpPr>
          <p:cNvPr id="9" name="8 Rectángulo"/>
          <p:cNvSpPr/>
          <p:nvPr/>
        </p:nvSpPr>
        <p:spPr>
          <a:xfrm>
            <a:off x="74448" y="458441"/>
            <a:ext cx="8323122" cy="738664"/>
          </a:xfrm>
          <a:prstGeom prst="rect">
            <a:avLst/>
          </a:prstGeom>
        </p:spPr>
        <p:txBody>
          <a:bodyPr wrap="square">
            <a:spAutoFit/>
          </a:bodyPr>
          <a:lstStyle/>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Comité de Inversiones </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Sesión número 039</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883742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5580129" cy="631524"/>
          </a:xfrm>
        </p:spPr>
        <p:txBody>
          <a:bodyPr>
            <a:noAutofit/>
          </a:bodyPr>
          <a:lstStyle/>
          <a:p>
            <a:r>
              <a:rPr lang="es-ES" sz="2000" b="1" dirty="0">
                <a:latin typeface="Century Gothic" panose="020B0502020202020204" pitchFamily="34" charset="0"/>
              </a:rPr>
              <a:t>Cobertura FANVIT Tipo de Cambio vía exposición Renta Variable Internacional.</a:t>
            </a:r>
            <a:endParaRPr lang="es-MX" sz="2000" b="1" dirty="0">
              <a:latin typeface="Century Gothic" panose="020B0502020202020204" pitchFamily="34" charset="0"/>
            </a:endParaRPr>
          </a:p>
        </p:txBody>
      </p:sp>
      <p:sp>
        <p:nvSpPr>
          <p:cNvPr id="8" name="CuadroTexto 7">
            <a:extLst>
              <a:ext uri="{FF2B5EF4-FFF2-40B4-BE49-F238E27FC236}">
                <a16:creationId xmlns="" xmlns:a16="http://schemas.microsoft.com/office/drawing/2014/main" id="{535E7587-C3E7-49BE-9D4A-4CB5801D6952}"/>
              </a:ext>
            </a:extLst>
          </p:cNvPr>
          <p:cNvSpPr txBox="1"/>
          <p:nvPr/>
        </p:nvSpPr>
        <p:spPr>
          <a:xfrm>
            <a:off x="201245" y="1383394"/>
            <a:ext cx="8747499" cy="523220"/>
          </a:xfrm>
          <a:prstGeom prst="rect">
            <a:avLst/>
          </a:prstGeom>
          <a:noFill/>
        </p:spPr>
        <p:txBody>
          <a:bodyPr wrap="square" rtlCol="0">
            <a:spAutoFit/>
          </a:bodyPr>
          <a:lstStyle/>
          <a:p>
            <a:pPr algn="just" defTabSz="457200" eaLnBrk="0" fontAlgn="base" hangingPunct="0">
              <a:spcBef>
                <a:spcPct val="0"/>
              </a:spcBef>
              <a:spcAft>
                <a:spcPct val="0"/>
              </a:spcAft>
            </a:pPr>
            <a:r>
              <a:rPr lang="es-MX" sz="1400" dirty="0">
                <a:solidFill>
                  <a:prstClr val="black"/>
                </a:solidFill>
                <a:latin typeface="Century Gothic" panose="020B0502020202020204" pitchFamily="34" charset="0"/>
              </a:rPr>
              <a:t>El FANVIT cuenta con una exposición de </a:t>
            </a:r>
            <a:r>
              <a:rPr lang="es-MX" sz="1400" b="1" dirty="0">
                <a:solidFill>
                  <a:prstClr val="black"/>
                </a:solidFill>
                <a:latin typeface="Century Gothic" panose="020B0502020202020204" pitchFamily="34" charset="0"/>
              </a:rPr>
              <a:t>$5,622 mdp en Renta Variable Internacional </a:t>
            </a:r>
            <a:r>
              <a:rPr lang="es-MX" sz="1400" dirty="0">
                <a:solidFill>
                  <a:prstClr val="black"/>
                </a:solidFill>
                <a:latin typeface="Century Gothic" panose="020B0502020202020204" pitchFamily="34" charset="0"/>
              </a:rPr>
              <a:t>(</a:t>
            </a:r>
            <a:r>
              <a:rPr lang="es-MX" sz="1400" b="1" dirty="0">
                <a:solidFill>
                  <a:prstClr val="black"/>
                </a:solidFill>
                <a:latin typeface="Century Gothic" panose="020B0502020202020204" pitchFamily="34" charset="0"/>
              </a:rPr>
              <a:t>aprox. 4.4% del activo neto</a:t>
            </a:r>
            <a:r>
              <a:rPr lang="es-MX" sz="1400" dirty="0">
                <a:solidFill>
                  <a:prstClr val="black"/>
                </a:solidFill>
                <a:latin typeface="Century Gothic" panose="020B0502020202020204" pitchFamily="34" charset="0"/>
              </a:rPr>
              <a:t>), compuesta por los siguientes instrumentos:</a:t>
            </a:r>
          </a:p>
        </p:txBody>
      </p:sp>
      <p:sp>
        <p:nvSpPr>
          <p:cNvPr id="11" name="CuadroTexto 10">
            <a:extLst>
              <a:ext uri="{FF2B5EF4-FFF2-40B4-BE49-F238E27FC236}">
                <a16:creationId xmlns="" xmlns:a16="http://schemas.microsoft.com/office/drawing/2014/main" id="{1AD264F0-C814-464E-B3E1-F91EAA36C1B6}"/>
              </a:ext>
            </a:extLst>
          </p:cNvPr>
          <p:cNvSpPr txBox="1"/>
          <p:nvPr/>
        </p:nvSpPr>
        <p:spPr>
          <a:xfrm>
            <a:off x="268466" y="4200867"/>
            <a:ext cx="8747499" cy="276999"/>
          </a:xfrm>
          <a:prstGeom prst="rect">
            <a:avLst/>
          </a:prstGeom>
          <a:noFill/>
        </p:spPr>
        <p:txBody>
          <a:bodyPr wrap="square" rtlCol="0">
            <a:spAutoFit/>
          </a:bodyPr>
          <a:lstStyle/>
          <a:p>
            <a:pPr algn="ctr" defTabSz="457200" eaLnBrk="0" fontAlgn="base" hangingPunct="0">
              <a:spcBef>
                <a:spcPct val="0"/>
              </a:spcBef>
              <a:spcAft>
                <a:spcPct val="0"/>
              </a:spcAft>
            </a:pPr>
            <a:r>
              <a:rPr lang="es-MX" sz="1200" dirty="0">
                <a:solidFill>
                  <a:prstClr val="black"/>
                </a:solidFill>
                <a:latin typeface="Century Gothic" panose="020B0502020202020204" pitchFamily="34" charset="0"/>
              </a:rPr>
              <a:t>Lo anterior genera una exposición a monedas distintas al peso de la siguiente manera </a:t>
            </a:r>
          </a:p>
        </p:txBody>
      </p:sp>
      <p:sp>
        <p:nvSpPr>
          <p:cNvPr id="9" name="Cerrar llave 8">
            <a:extLst>
              <a:ext uri="{FF2B5EF4-FFF2-40B4-BE49-F238E27FC236}">
                <a16:creationId xmlns="" xmlns:a16="http://schemas.microsoft.com/office/drawing/2014/main" id="{A2DC0F0A-ECB0-4F83-86B2-D2EADBDD3311}"/>
              </a:ext>
            </a:extLst>
          </p:cNvPr>
          <p:cNvSpPr/>
          <p:nvPr/>
        </p:nvSpPr>
        <p:spPr>
          <a:xfrm rot="5400000">
            <a:off x="4395907" y="254121"/>
            <a:ext cx="358170" cy="8697223"/>
          </a:xfrm>
          <a:prstGeom prst="rightBrace">
            <a:avLst>
              <a:gd name="adj1" fmla="val 8333"/>
              <a:gd name="adj2" fmla="val 81337"/>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eaLnBrk="0" fontAlgn="base" hangingPunct="0">
              <a:spcBef>
                <a:spcPct val="0"/>
              </a:spcBef>
              <a:spcAft>
                <a:spcPct val="0"/>
              </a:spcAft>
            </a:pPr>
            <a:endParaRPr lang="es-MX" dirty="0">
              <a:solidFill>
                <a:prstClr val="black"/>
              </a:solidFill>
            </a:endParaRPr>
          </a:p>
        </p:txBody>
      </p:sp>
      <p:graphicFrame>
        <p:nvGraphicFramePr>
          <p:cNvPr id="10" name="Tabla 9">
            <a:extLst>
              <a:ext uri="{FF2B5EF4-FFF2-40B4-BE49-F238E27FC236}">
                <a16:creationId xmlns="" xmlns:a16="http://schemas.microsoft.com/office/drawing/2014/main" id="{1F9D957C-B61A-4051-8E5E-052682BAE8BC}"/>
              </a:ext>
            </a:extLst>
          </p:cNvPr>
          <p:cNvGraphicFramePr>
            <a:graphicFrameLocks noGrp="1"/>
          </p:cNvGraphicFramePr>
          <p:nvPr>
            <p:extLst/>
          </p:nvPr>
        </p:nvGraphicFramePr>
        <p:xfrm>
          <a:off x="251520" y="1926095"/>
          <a:ext cx="8672084" cy="2286000"/>
        </p:xfrm>
        <a:graphic>
          <a:graphicData uri="http://schemas.openxmlformats.org/drawingml/2006/table">
            <a:tbl>
              <a:tblPr/>
              <a:tblGrid>
                <a:gridCol w="1154364">
                  <a:extLst>
                    <a:ext uri="{9D8B030D-6E8A-4147-A177-3AD203B41FA5}">
                      <a16:colId xmlns="" xmlns:a16="http://schemas.microsoft.com/office/drawing/2014/main" val="651893309"/>
                    </a:ext>
                  </a:extLst>
                </a:gridCol>
                <a:gridCol w="781062">
                  <a:extLst>
                    <a:ext uri="{9D8B030D-6E8A-4147-A177-3AD203B41FA5}">
                      <a16:colId xmlns="" xmlns:a16="http://schemas.microsoft.com/office/drawing/2014/main" val="1952055432"/>
                    </a:ext>
                  </a:extLst>
                </a:gridCol>
                <a:gridCol w="1946911">
                  <a:extLst>
                    <a:ext uri="{9D8B030D-6E8A-4147-A177-3AD203B41FA5}">
                      <a16:colId xmlns="" xmlns:a16="http://schemas.microsoft.com/office/drawing/2014/main" val="3229896336"/>
                    </a:ext>
                  </a:extLst>
                </a:gridCol>
                <a:gridCol w="4789747">
                  <a:extLst>
                    <a:ext uri="{9D8B030D-6E8A-4147-A177-3AD203B41FA5}">
                      <a16:colId xmlns="" xmlns:a16="http://schemas.microsoft.com/office/drawing/2014/main" val="2470430003"/>
                    </a:ext>
                  </a:extLst>
                </a:gridCol>
              </a:tblGrid>
              <a:tr h="163286">
                <a:tc gridSpan="4">
                  <a:txBody>
                    <a:bodyPr/>
                    <a:lstStyle/>
                    <a:p>
                      <a:pPr algn="ctr" fontAlgn="ctr"/>
                      <a:r>
                        <a:rPr lang="es-MX" sz="900" b="1" i="0" u="none" strike="noStrike" dirty="0">
                          <a:solidFill>
                            <a:srgbClr val="FFFFFF"/>
                          </a:solidFill>
                          <a:effectLst/>
                          <a:latin typeface="Century Gothic" panose="020B0502020202020204" pitchFamily="34" charset="0"/>
                        </a:rPr>
                        <a:t>Renta Variable FANVIT</a:t>
                      </a:r>
                    </a:p>
                  </a:txBody>
                  <a:tcPr marL="8164" marR="8164" marT="8164" marB="0" anchor="ctr">
                    <a:lnL>
                      <a:noFill/>
                    </a:lnL>
                    <a:lnR>
                      <a:noFill/>
                    </a:lnR>
                    <a:lnT>
                      <a:noFill/>
                    </a:lnT>
                    <a:lnB>
                      <a:noFill/>
                    </a:lnB>
                    <a:solidFill>
                      <a:srgbClr val="44546A"/>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463650443"/>
                  </a:ext>
                </a:extLst>
              </a:tr>
              <a:tr h="163286">
                <a:tc>
                  <a:txBody>
                    <a:bodyPr/>
                    <a:lstStyle/>
                    <a:p>
                      <a:pPr algn="ctr" fontAlgn="ctr"/>
                      <a:r>
                        <a:rPr lang="es-MX" sz="900" b="1" i="0" u="none" strike="noStrike" dirty="0">
                          <a:solidFill>
                            <a:srgbClr val="FFFFFF"/>
                          </a:solidFill>
                          <a:effectLst/>
                          <a:latin typeface="Century Gothic" panose="020B0502020202020204" pitchFamily="34" charset="0"/>
                        </a:rPr>
                        <a:t>Instrumento</a:t>
                      </a:r>
                    </a:p>
                  </a:txBody>
                  <a:tcPr marL="8164" marR="8164" marT="8164" marB="0" anchor="ctr">
                    <a:lnL>
                      <a:noFill/>
                    </a:lnL>
                    <a:lnR>
                      <a:noFill/>
                    </a:lnR>
                    <a:lnT>
                      <a:noFill/>
                    </a:lnT>
                    <a:lnB>
                      <a:noFill/>
                    </a:lnB>
                    <a:solidFill>
                      <a:srgbClr val="44546A"/>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8164" marR="8164" marT="8164" marB="0" anchor="ctr">
                    <a:lnL>
                      <a:noFill/>
                    </a:lnL>
                    <a:lnR>
                      <a:noFill/>
                    </a:lnR>
                    <a:lnT>
                      <a:noFill/>
                    </a:lnT>
                    <a:lnB>
                      <a:noFill/>
                    </a:lnB>
                    <a:solidFill>
                      <a:srgbClr val="44546A"/>
                    </a:solidFill>
                  </a:tcPr>
                </a:tc>
                <a:tc>
                  <a:txBody>
                    <a:bodyPr/>
                    <a:lstStyle/>
                    <a:p>
                      <a:pPr algn="ctr" fontAlgn="ctr"/>
                      <a:r>
                        <a:rPr lang="es-MX" sz="900" b="1" i="0" u="none" strike="noStrike" dirty="0">
                          <a:solidFill>
                            <a:srgbClr val="FFFFFF"/>
                          </a:solidFill>
                          <a:effectLst/>
                          <a:latin typeface="Century Gothic" panose="020B0502020202020204" pitchFamily="34" charset="0"/>
                        </a:rPr>
                        <a:t>Moneda de Exposición</a:t>
                      </a:r>
                    </a:p>
                  </a:txBody>
                  <a:tcPr marL="8164" marR="8164" marT="8164" marB="0" anchor="ctr">
                    <a:lnL>
                      <a:noFill/>
                    </a:lnL>
                    <a:lnR>
                      <a:noFill/>
                    </a:lnR>
                    <a:lnT>
                      <a:noFill/>
                    </a:lnT>
                    <a:lnB>
                      <a:noFill/>
                    </a:lnB>
                    <a:solidFill>
                      <a:srgbClr val="44546A"/>
                    </a:solidFill>
                  </a:tcPr>
                </a:tc>
                <a:tc>
                  <a:txBody>
                    <a:bodyPr/>
                    <a:lstStyle/>
                    <a:p>
                      <a:pPr algn="ctr" fontAlgn="ctr"/>
                      <a:r>
                        <a:rPr lang="es-MX" sz="900" b="1" i="0" u="none" strike="noStrike" dirty="0">
                          <a:solidFill>
                            <a:srgbClr val="FFFFFF"/>
                          </a:solidFill>
                          <a:effectLst/>
                          <a:latin typeface="Century Gothic" panose="020B0502020202020204" pitchFamily="34" charset="0"/>
                        </a:rPr>
                        <a:t>Descripción</a:t>
                      </a:r>
                    </a:p>
                  </a:txBody>
                  <a:tcPr marL="8164" marR="8164" marT="8164" marB="0" anchor="ctr">
                    <a:lnL>
                      <a:noFill/>
                    </a:lnL>
                    <a:lnR>
                      <a:noFill/>
                    </a:lnR>
                    <a:lnT>
                      <a:noFill/>
                    </a:lnT>
                    <a:lnB>
                      <a:noFill/>
                    </a:lnB>
                    <a:solidFill>
                      <a:srgbClr val="44546A"/>
                    </a:solidFill>
                  </a:tcPr>
                </a:tc>
                <a:extLst>
                  <a:ext uri="{0D108BD9-81ED-4DB2-BD59-A6C34878D82A}">
                    <a16:rowId xmlns="" xmlns:a16="http://schemas.microsoft.com/office/drawing/2014/main" val="2948981947"/>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DXJ* MM EQUITY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1,701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Invierte en empresas que cotizan en Japón, neutralizando las fluctuaciones del Yen Japonés relativo USD.</a:t>
                      </a:r>
                    </a:p>
                  </a:txBody>
                  <a:tcPr marL="8164" marR="8164" marT="8164" marB="0" anchor="ctr">
                    <a:lnL>
                      <a:noFill/>
                    </a:lnL>
                    <a:lnR>
                      <a:noFill/>
                    </a:lnR>
                    <a:lnT>
                      <a:noFill/>
                    </a:lnT>
                    <a:lnB>
                      <a:noFill/>
                    </a:lnB>
                    <a:solidFill>
                      <a:srgbClr val="FFFFFF"/>
                    </a:solidFill>
                  </a:tcPr>
                </a:tc>
                <a:extLst>
                  <a:ext uri="{0D108BD9-81ED-4DB2-BD59-A6C34878D82A}">
                    <a16:rowId xmlns="" xmlns:a16="http://schemas.microsoft.com/office/drawing/2014/main" val="88570035"/>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IVV* MM EQUITY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1,582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Invierte en las 500 acciones que componen el índice S&amp;P500.</a:t>
                      </a:r>
                    </a:p>
                  </a:txBody>
                  <a:tcPr marL="8164" marR="8164" marT="8164" marB="0" anchor="ctr">
                    <a:lnL>
                      <a:noFill/>
                    </a:lnL>
                    <a:lnR>
                      <a:noFill/>
                    </a:lnR>
                    <a:lnT>
                      <a:noFill/>
                    </a:lnT>
                    <a:lnB>
                      <a:noFill/>
                    </a:lnB>
                    <a:solidFill>
                      <a:srgbClr val="D9D9D9"/>
                    </a:solidFill>
                  </a:tcPr>
                </a:tc>
                <a:extLst>
                  <a:ext uri="{0D108BD9-81ED-4DB2-BD59-A6C34878D82A}">
                    <a16:rowId xmlns="" xmlns:a16="http://schemas.microsoft.com/office/drawing/2014/main" val="926980591"/>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HEZU* MM EQUITY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1,394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Invierte en empresas de países de la Unión Monetaria Europea neutralizando las fluctuaciones del Euro relativo USD.</a:t>
                      </a:r>
                    </a:p>
                  </a:txBody>
                  <a:tcPr marL="8164" marR="8164" marT="8164" marB="0" anchor="ctr">
                    <a:lnL>
                      <a:noFill/>
                    </a:lnL>
                    <a:lnR>
                      <a:noFill/>
                    </a:lnR>
                    <a:lnT>
                      <a:noFill/>
                    </a:lnT>
                    <a:lnB>
                      <a:noFill/>
                    </a:lnB>
                    <a:solidFill>
                      <a:srgbClr val="FFFFFF"/>
                    </a:solidFill>
                  </a:tcPr>
                </a:tc>
                <a:extLst>
                  <a:ext uri="{0D108BD9-81ED-4DB2-BD59-A6C34878D82A}">
                    <a16:rowId xmlns="" xmlns:a16="http://schemas.microsoft.com/office/drawing/2014/main" val="1269702025"/>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XMX* MM EQUITY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564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 Euro, Yen, Libra, Otros</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Capturar el rendimiento de las compañías mas grandes a nivel global, excluyendo México y cumplimiento requerimientos de elegibilidad por CONSAR.</a:t>
                      </a:r>
                    </a:p>
                  </a:txBody>
                  <a:tcPr marL="8164" marR="8164" marT="8164" marB="0" anchor="ctr">
                    <a:lnL>
                      <a:noFill/>
                    </a:lnL>
                    <a:lnR>
                      <a:noFill/>
                    </a:lnR>
                    <a:lnT>
                      <a:noFill/>
                    </a:lnT>
                    <a:lnB>
                      <a:noFill/>
                    </a:lnB>
                    <a:solidFill>
                      <a:srgbClr val="D9D9D9"/>
                    </a:solidFill>
                  </a:tcPr>
                </a:tc>
                <a:extLst>
                  <a:ext uri="{0D108BD9-81ED-4DB2-BD59-A6C34878D82A}">
                    <a16:rowId xmlns="" xmlns:a16="http://schemas.microsoft.com/office/drawing/2014/main" val="1331793808"/>
                  </a:ext>
                </a:extLst>
              </a:tr>
              <a:tr h="326571">
                <a:tc>
                  <a:txBody>
                    <a:bodyPr/>
                    <a:lstStyle/>
                    <a:p>
                      <a:pPr algn="ctr" fontAlgn="ctr"/>
                      <a:r>
                        <a:rPr lang="es-MX" sz="900" b="0" i="0" u="none" strike="noStrike" dirty="0">
                          <a:solidFill>
                            <a:srgbClr val="000000"/>
                          </a:solidFill>
                          <a:effectLst/>
                          <a:latin typeface="Century Gothic" panose="020B0502020202020204" pitchFamily="34" charset="0"/>
                        </a:rPr>
                        <a:t>QQQ* MM EQUITY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291 </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Tiene por objetivo seguir el rendimiento del índice Nasdaq 100. Enfocado en el sector tecnología y consumo.</a:t>
                      </a:r>
                    </a:p>
                  </a:txBody>
                  <a:tcPr marL="8164" marR="8164" marT="8164" marB="0" anchor="ctr">
                    <a:lnL>
                      <a:noFill/>
                    </a:lnL>
                    <a:lnR>
                      <a:noFill/>
                    </a:lnR>
                    <a:lnT>
                      <a:noFill/>
                    </a:lnT>
                    <a:lnB>
                      <a:noFill/>
                    </a:lnB>
                    <a:solidFill>
                      <a:srgbClr val="FFFFFF"/>
                    </a:solidFill>
                  </a:tcPr>
                </a:tc>
                <a:extLst>
                  <a:ext uri="{0D108BD9-81ED-4DB2-BD59-A6C34878D82A}">
                    <a16:rowId xmlns="" xmlns:a16="http://schemas.microsoft.com/office/drawing/2014/main" val="955336291"/>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XFL* MM EQUITY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60 </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Dólar</a:t>
                      </a:r>
                    </a:p>
                  </a:txBody>
                  <a:tcPr marL="8164" marR="8164" marT="8164" marB="0" anchor="ctr">
                    <a:lnL>
                      <a:noFill/>
                    </a:lnL>
                    <a:lnR>
                      <a:noFill/>
                    </a:lnR>
                    <a:lnT>
                      <a:noFill/>
                    </a:lnT>
                    <a:lnB>
                      <a:noFill/>
                    </a:lnB>
                    <a:solidFill>
                      <a:srgbClr val="D9D9D9"/>
                    </a:solidFill>
                  </a:tcPr>
                </a:tc>
                <a:tc>
                  <a:txBody>
                    <a:bodyPr/>
                    <a:lstStyle/>
                    <a:p>
                      <a:pPr algn="ctr" fontAlgn="ctr"/>
                      <a:r>
                        <a:rPr lang="es-MX" sz="900" b="0" i="0" u="none" strike="noStrike" dirty="0">
                          <a:solidFill>
                            <a:srgbClr val="000000"/>
                          </a:solidFill>
                          <a:effectLst/>
                          <a:latin typeface="Century Gothic" panose="020B0502020202020204" pitchFamily="34" charset="0"/>
                        </a:rPr>
                        <a:t>Brinda resultados que correspondan al desempeño del "The Financial Slect Sector".</a:t>
                      </a:r>
                    </a:p>
                  </a:txBody>
                  <a:tcPr marL="8164" marR="8164" marT="8164" marB="0" anchor="ctr">
                    <a:lnL>
                      <a:noFill/>
                    </a:lnL>
                    <a:lnR>
                      <a:noFill/>
                    </a:lnR>
                    <a:lnT>
                      <a:noFill/>
                    </a:lnT>
                    <a:lnB>
                      <a:noFill/>
                    </a:lnB>
                    <a:solidFill>
                      <a:srgbClr val="D9D9D9"/>
                    </a:solidFill>
                  </a:tcPr>
                </a:tc>
                <a:extLst>
                  <a:ext uri="{0D108BD9-81ED-4DB2-BD59-A6C34878D82A}">
                    <a16:rowId xmlns="" xmlns:a16="http://schemas.microsoft.com/office/drawing/2014/main" val="2361200715"/>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SX7EEXN MM EQUITY </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31 </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Euro</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Refleja el rendimiento del índice EURO STOXX Bank.</a:t>
                      </a:r>
                    </a:p>
                  </a:txBody>
                  <a:tcPr marL="8164" marR="8164" marT="8164"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152964829"/>
                  </a:ext>
                </a:extLst>
              </a:tr>
              <a:tr h="163286">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5,622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164" marR="8164" marT="8164"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115718737"/>
                  </a:ext>
                </a:extLst>
              </a:tr>
            </a:tbl>
          </a:graphicData>
        </a:graphic>
      </p:graphicFrame>
      <p:graphicFrame>
        <p:nvGraphicFramePr>
          <p:cNvPr id="14" name="Tabla 13">
            <a:extLst>
              <a:ext uri="{FF2B5EF4-FFF2-40B4-BE49-F238E27FC236}">
                <a16:creationId xmlns="" xmlns:a16="http://schemas.microsoft.com/office/drawing/2014/main" id="{B4104237-5640-4507-B8DA-49799C4E7FB2}"/>
              </a:ext>
            </a:extLst>
          </p:cNvPr>
          <p:cNvGraphicFramePr>
            <a:graphicFrameLocks noGrp="1"/>
          </p:cNvGraphicFramePr>
          <p:nvPr>
            <p:extLst>
              <p:ext uri="{D42A27DB-BD31-4B8C-83A1-F6EECF244321}">
                <p14:modId xmlns:p14="http://schemas.microsoft.com/office/powerpoint/2010/main" val="2792405849"/>
              </p:ext>
            </p:extLst>
          </p:nvPr>
        </p:nvGraphicFramePr>
        <p:xfrm>
          <a:off x="251520" y="4865527"/>
          <a:ext cx="3213099" cy="1663065"/>
        </p:xfrm>
        <a:graphic>
          <a:graphicData uri="http://schemas.openxmlformats.org/drawingml/2006/table">
            <a:tbl>
              <a:tblPr/>
              <a:tblGrid>
                <a:gridCol w="760497">
                  <a:extLst>
                    <a:ext uri="{9D8B030D-6E8A-4147-A177-3AD203B41FA5}">
                      <a16:colId xmlns="" xmlns:a16="http://schemas.microsoft.com/office/drawing/2014/main" val="59287819"/>
                    </a:ext>
                  </a:extLst>
                </a:gridCol>
                <a:gridCol w="1093214">
                  <a:extLst>
                    <a:ext uri="{9D8B030D-6E8A-4147-A177-3AD203B41FA5}">
                      <a16:colId xmlns="" xmlns:a16="http://schemas.microsoft.com/office/drawing/2014/main" val="2381073689"/>
                    </a:ext>
                  </a:extLst>
                </a:gridCol>
                <a:gridCol w="1359388">
                  <a:extLst>
                    <a:ext uri="{9D8B030D-6E8A-4147-A177-3AD203B41FA5}">
                      <a16:colId xmlns="" xmlns:a16="http://schemas.microsoft.com/office/drawing/2014/main" val="1176293455"/>
                    </a:ext>
                  </a:extLst>
                </a:gridCol>
              </a:tblGrid>
              <a:tr h="190500">
                <a:tc gridSpan="3">
                  <a:txBody>
                    <a:bodyPr/>
                    <a:lstStyle/>
                    <a:p>
                      <a:pPr algn="ctr" fontAlgn="b"/>
                      <a:r>
                        <a:rPr lang="es-MX" sz="1050" b="1" i="0" u="none" strike="noStrike" dirty="0">
                          <a:solidFill>
                            <a:srgbClr val="FFFFFF"/>
                          </a:solidFill>
                          <a:effectLst/>
                          <a:latin typeface="Century Gothic" panose="020B0502020202020204" pitchFamily="34" charset="0"/>
                        </a:rPr>
                        <a:t>Exposición Monedas FANVIT</a:t>
                      </a:r>
                    </a:p>
                  </a:txBody>
                  <a:tcPr marL="9525" marR="9525" marT="9525" marB="0" anchor="b">
                    <a:lnL>
                      <a:noFill/>
                    </a:lnL>
                    <a:lnR>
                      <a:noFill/>
                    </a:lnR>
                    <a:lnT>
                      <a:noFill/>
                    </a:lnT>
                    <a:lnB>
                      <a:noFill/>
                    </a:lnB>
                    <a:solidFill>
                      <a:srgbClr val="44546A"/>
                    </a:solidFill>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1043666640"/>
                  </a:ext>
                </a:extLst>
              </a:tr>
              <a:tr h="190500">
                <a:tc>
                  <a:txBody>
                    <a:bodyPr/>
                    <a:lstStyle/>
                    <a:p>
                      <a:pPr algn="ctr" fontAlgn="ctr"/>
                      <a:r>
                        <a:rPr lang="es-MX" sz="1050" b="1" i="0" u="none" strike="noStrike" dirty="0">
                          <a:solidFill>
                            <a:srgbClr val="FFFFFF"/>
                          </a:solidFill>
                          <a:effectLst/>
                          <a:latin typeface="Century Gothic" panose="020B0502020202020204" pitchFamily="34" charset="0"/>
                        </a:rPr>
                        <a:t>Moneda</a:t>
                      </a:r>
                    </a:p>
                  </a:txBody>
                  <a:tcPr marL="9525" marR="9525" marT="9525" marB="0" anchor="ctr">
                    <a:lnL>
                      <a:noFill/>
                    </a:lnL>
                    <a:lnR>
                      <a:noFill/>
                    </a:lnR>
                    <a:lnT>
                      <a:noFill/>
                    </a:lnT>
                    <a:lnB>
                      <a:noFill/>
                    </a:lnB>
                    <a:solidFill>
                      <a:srgbClr val="44546A"/>
                    </a:solidFill>
                  </a:tcPr>
                </a:tc>
                <a:tc>
                  <a:txBody>
                    <a:bodyPr/>
                    <a:lstStyle/>
                    <a:p>
                      <a:pPr algn="ctr" fontAlgn="ctr"/>
                      <a:r>
                        <a:rPr lang="es-MX" sz="1050" b="1" i="0" u="none" strike="noStrike" dirty="0">
                          <a:solidFill>
                            <a:srgbClr val="FFFFFF"/>
                          </a:solidFill>
                          <a:effectLst/>
                          <a:latin typeface="Century Gothic" panose="020B0502020202020204" pitchFamily="34" charset="0"/>
                        </a:rPr>
                        <a:t>Exposición (mdp)</a:t>
                      </a:r>
                    </a:p>
                  </a:txBody>
                  <a:tcPr marL="9525" marR="9525" marT="9525" marB="0" anchor="ctr">
                    <a:lnL>
                      <a:noFill/>
                    </a:lnL>
                    <a:lnR>
                      <a:noFill/>
                    </a:lnR>
                    <a:lnT>
                      <a:noFill/>
                    </a:lnT>
                    <a:lnB>
                      <a:noFill/>
                    </a:lnB>
                    <a:solidFill>
                      <a:srgbClr val="44546A"/>
                    </a:solidFill>
                  </a:tcPr>
                </a:tc>
                <a:tc>
                  <a:txBody>
                    <a:bodyPr/>
                    <a:lstStyle/>
                    <a:p>
                      <a:pPr algn="ctr" fontAlgn="ctr"/>
                      <a:r>
                        <a:rPr lang="es-MX" sz="1050" b="1" i="0" u="none" strike="noStrike" dirty="0">
                          <a:solidFill>
                            <a:srgbClr val="FFFFFF"/>
                          </a:solidFill>
                          <a:effectLst/>
                          <a:latin typeface="Century Gothic" panose="020B0502020202020204" pitchFamily="34" charset="0"/>
                        </a:rPr>
                        <a:t>% Exposición Moneda</a:t>
                      </a:r>
                    </a:p>
                  </a:txBody>
                  <a:tcPr marL="9525" marR="9525" marT="9525" marB="0" anchor="ctr">
                    <a:lnL>
                      <a:noFill/>
                    </a:lnL>
                    <a:lnR>
                      <a:noFill/>
                    </a:lnR>
                    <a:lnT>
                      <a:noFill/>
                    </a:lnT>
                    <a:lnB>
                      <a:noFill/>
                    </a:lnB>
                    <a:solidFill>
                      <a:srgbClr val="44546A"/>
                    </a:solidFill>
                  </a:tcPr>
                </a:tc>
                <a:extLst>
                  <a:ext uri="{0D108BD9-81ED-4DB2-BD59-A6C34878D82A}">
                    <a16:rowId xmlns="" xmlns:a16="http://schemas.microsoft.com/office/drawing/2014/main" val="1701352827"/>
                  </a:ext>
                </a:extLst>
              </a:tr>
              <a:tr h="190500">
                <a:tc>
                  <a:txBody>
                    <a:bodyPr/>
                    <a:lstStyle/>
                    <a:p>
                      <a:pPr algn="ctr" fontAlgn="ctr"/>
                      <a:r>
                        <a:rPr lang="es-MX" sz="1050" b="1"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5,346 </a:t>
                      </a:r>
                    </a:p>
                  </a:txBody>
                  <a:tcPr marL="9525" marR="9525" marT="9525"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95%</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4109350168"/>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Euro</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126 </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2%</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1411573818"/>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Yen</a:t>
                      </a:r>
                    </a:p>
                  </a:txBody>
                  <a:tcPr marL="9525" marR="9525" marT="9525"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47 </a:t>
                      </a:r>
                    </a:p>
                  </a:txBody>
                  <a:tcPr marL="9525" marR="9525" marT="9525"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3506967686"/>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Libra</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36 </a:t>
                      </a:r>
                    </a:p>
                  </a:txBody>
                  <a:tcPr marL="9525" marR="9525" marT="9525" marB="0" anchor="ctr">
                    <a:lnL>
                      <a:noFill/>
                    </a:lnL>
                    <a:lnR>
                      <a:noFill/>
                    </a:lnR>
                    <a:lnT>
                      <a:noFill/>
                    </a:lnT>
                    <a:lnB>
                      <a:noFill/>
                    </a:lnB>
                    <a:solidFill>
                      <a:srgbClr val="D9D9D9"/>
                    </a:solidFill>
                  </a:tcPr>
                </a:tc>
                <a:tc>
                  <a:txBody>
                    <a:bodyPr/>
                    <a:lstStyle/>
                    <a:p>
                      <a:pPr algn="ctr" fontAlgn="ctr"/>
                      <a:r>
                        <a:rPr lang="es-MX" sz="1050" b="0" i="0" u="none" strike="noStrike" dirty="0">
                          <a:solidFill>
                            <a:srgbClr val="000000"/>
                          </a:solidFill>
                          <a:effectLst/>
                          <a:latin typeface="Century Gothic" panose="020B0502020202020204" pitchFamily="34" charset="0"/>
                        </a:rPr>
                        <a:t>1%</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2321100997"/>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Otros</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68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102135953"/>
                  </a:ext>
                </a:extLst>
              </a:tr>
              <a:tr h="190500">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5,622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100%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3022384346"/>
                  </a:ext>
                </a:extLst>
              </a:tr>
            </a:tbl>
          </a:graphicData>
        </a:graphic>
      </p:graphicFrame>
      <p:sp>
        <p:nvSpPr>
          <p:cNvPr id="15" name="CuadroTexto 14">
            <a:extLst>
              <a:ext uri="{FF2B5EF4-FFF2-40B4-BE49-F238E27FC236}">
                <a16:creationId xmlns="" xmlns:a16="http://schemas.microsoft.com/office/drawing/2014/main" id="{23FD4DB0-4A95-4EEC-AAA5-2C80E6921EDD}"/>
              </a:ext>
            </a:extLst>
          </p:cNvPr>
          <p:cNvSpPr txBox="1"/>
          <p:nvPr/>
        </p:nvSpPr>
        <p:spPr>
          <a:xfrm>
            <a:off x="5292080" y="4754065"/>
            <a:ext cx="3584656" cy="1815882"/>
          </a:xfrm>
          <a:prstGeom prst="rect">
            <a:avLst/>
          </a:prstGeom>
          <a:noFill/>
        </p:spPr>
        <p:txBody>
          <a:bodyPr wrap="square" rtlCol="0">
            <a:spAutoFit/>
          </a:bodyPr>
          <a:lstStyle/>
          <a:p>
            <a:pPr algn="just" defTabSz="457200" eaLnBrk="0" fontAlgn="base" hangingPunct="0">
              <a:spcBef>
                <a:spcPct val="0"/>
              </a:spcBef>
              <a:spcAft>
                <a:spcPct val="0"/>
              </a:spcAft>
            </a:pPr>
            <a:r>
              <a:rPr lang="es-MX" sz="1400" dirty="0">
                <a:solidFill>
                  <a:prstClr val="black"/>
                </a:solidFill>
                <a:latin typeface="Century Gothic" panose="020B0502020202020204" pitchFamily="34" charset="0"/>
              </a:rPr>
              <a:t>El portafolio de renta variable internacional principalmente concentrado en </a:t>
            </a:r>
            <a:r>
              <a:rPr lang="es-MX" sz="1400" b="1" dirty="0">
                <a:solidFill>
                  <a:prstClr val="black"/>
                </a:solidFill>
                <a:latin typeface="Century Gothic" panose="020B0502020202020204" pitchFamily="34" charset="0"/>
              </a:rPr>
              <a:t>dólares</a:t>
            </a:r>
            <a:r>
              <a:rPr lang="es-MX" sz="1400" dirty="0">
                <a:solidFill>
                  <a:prstClr val="black"/>
                </a:solidFill>
                <a:latin typeface="Century Gothic" panose="020B0502020202020204" pitchFamily="34" charset="0"/>
              </a:rPr>
              <a:t> (</a:t>
            </a:r>
            <a:r>
              <a:rPr lang="es-MX" sz="1400" b="1" dirty="0">
                <a:solidFill>
                  <a:prstClr val="black"/>
                </a:solidFill>
                <a:latin typeface="Century Gothic" panose="020B0502020202020204" pitchFamily="34" charset="0"/>
              </a:rPr>
              <a:t>95% de la exposición a monedas</a:t>
            </a:r>
            <a:r>
              <a:rPr lang="es-MX" sz="1400" dirty="0">
                <a:solidFill>
                  <a:prstClr val="black"/>
                </a:solidFill>
                <a:latin typeface="Century Gothic" panose="020B0502020202020204" pitchFamily="34" charset="0"/>
              </a:rPr>
              <a:t>), debido a que los ETF´s relacionados con Europa o Japón( HEZU y DXJ) neutralizan las fluctuaciones de su moneda contra el dólar.</a:t>
            </a:r>
          </a:p>
        </p:txBody>
      </p:sp>
      <p:sp>
        <p:nvSpPr>
          <p:cNvPr id="16" name="Flecha: a la derecha 15">
            <a:extLst>
              <a:ext uri="{FF2B5EF4-FFF2-40B4-BE49-F238E27FC236}">
                <a16:creationId xmlns="" xmlns:a16="http://schemas.microsoft.com/office/drawing/2014/main" id="{42D98909-4BC7-4560-9055-B08BD2C04314}"/>
              </a:ext>
            </a:extLst>
          </p:cNvPr>
          <p:cNvSpPr/>
          <p:nvPr/>
        </p:nvSpPr>
        <p:spPr>
          <a:xfrm>
            <a:off x="3923928" y="5451265"/>
            <a:ext cx="1080120" cy="360040"/>
          </a:xfrm>
          <a:prstGeom prst="rightArrow">
            <a:avLst/>
          </a:prstGeom>
          <a:gradFill flip="none" rotWithShape="1">
            <a:gsLst>
              <a:gs pos="100000">
                <a:srgbClr val="002060"/>
              </a:gs>
              <a:gs pos="100000">
                <a:schemeClr val="accent1">
                  <a:lumMod val="89000"/>
                </a:schemeClr>
              </a:gs>
              <a:gs pos="100000">
                <a:schemeClr val="accent1">
                  <a:lumMod val="75000"/>
                </a:schemeClr>
              </a:gs>
              <a:gs pos="0">
                <a:schemeClr val="accent1">
                  <a:lumMod val="70000"/>
                </a:schemeClr>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8" name="1 Título">
            <a:extLst>
              <a:ext uri="{FF2B5EF4-FFF2-40B4-BE49-F238E27FC236}">
                <a16:creationId xmlns="" xmlns:a16="http://schemas.microsoft.com/office/drawing/2014/main" id="{CB21955F-4D9E-4496-A869-3A8EAEBE3A4A}"/>
              </a:ext>
            </a:extLst>
          </p:cNvPr>
          <p:cNvSpPr txBox="1">
            <a:spLocks/>
          </p:cNvSpPr>
          <p:nvPr/>
        </p:nvSpPr>
        <p:spPr bwMode="auto">
          <a:xfrm>
            <a:off x="201245" y="648475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al 29 de septiembre de 2017.</a:t>
            </a:r>
            <a:endParaRPr lang="es-MX" sz="1000" dirty="0">
              <a:solidFill>
                <a:prstClr val="black"/>
              </a:solidFill>
              <a:latin typeface="Century Gothic" panose="020B0502020202020204" pitchFamily="34" charset="0"/>
            </a:endParaRPr>
          </a:p>
        </p:txBody>
      </p:sp>
      <p:sp>
        <p:nvSpPr>
          <p:cNvPr id="13"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06234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 xmlns:a16="http://schemas.microsoft.com/office/drawing/2014/main" id="{C4487901-FC2C-49AF-834D-28A08A290CE4}"/>
              </a:ext>
            </a:extLst>
          </p:cNvPr>
          <p:cNvSpPr txBox="1"/>
          <p:nvPr/>
        </p:nvSpPr>
        <p:spPr>
          <a:xfrm>
            <a:off x="239586" y="4397081"/>
            <a:ext cx="8640960" cy="2400657"/>
          </a:xfrm>
          <a:prstGeom prst="rect">
            <a:avLst/>
          </a:prstGeom>
          <a:noFill/>
        </p:spPr>
        <p:txBody>
          <a:bodyPr wrap="square" rtlCol="0">
            <a:spAutoFit/>
          </a:bodyPr>
          <a:lstStyle/>
          <a:p>
            <a:pPr algn="just" defTabSz="457200" eaLnBrk="0" fontAlgn="base" hangingPunct="0">
              <a:spcBef>
                <a:spcPct val="0"/>
              </a:spcBef>
              <a:spcAft>
                <a:spcPct val="0"/>
              </a:spcAft>
            </a:pPr>
            <a:r>
              <a:rPr lang="es-MX" sz="1400" dirty="0">
                <a:solidFill>
                  <a:prstClr val="black"/>
                </a:solidFill>
                <a:latin typeface="Century Gothic" panose="020B0502020202020204" pitchFamily="34" charset="0"/>
              </a:rPr>
              <a:t>La estrategia de cobertura comprende un periodo de </a:t>
            </a:r>
            <a:r>
              <a:rPr lang="es-MX" sz="1400" b="1" dirty="0">
                <a:solidFill>
                  <a:prstClr val="black"/>
                </a:solidFill>
                <a:latin typeface="Century Gothic" panose="020B0502020202020204" pitchFamily="34" charset="0"/>
              </a:rPr>
              <a:t>tres meses</a:t>
            </a:r>
            <a:r>
              <a:rPr lang="es-MX" sz="1400" dirty="0">
                <a:solidFill>
                  <a:prstClr val="black"/>
                </a:solidFill>
                <a:latin typeface="Century Gothic" panose="020B0502020202020204" pitchFamily="34" charset="0"/>
              </a:rPr>
              <a:t> (octubre-diciembre).</a:t>
            </a:r>
          </a:p>
          <a:p>
            <a:pPr algn="just" defTabSz="457200" eaLnBrk="0" fontAlgn="base" hangingPunct="0">
              <a:spcBef>
                <a:spcPct val="0"/>
              </a:spcBef>
              <a:spcAft>
                <a:spcPct val="0"/>
              </a:spcAft>
            </a:pPr>
            <a:r>
              <a:rPr lang="es-MX" sz="1400" dirty="0">
                <a:solidFill>
                  <a:prstClr val="black"/>
                </a:solidFill>
                <a:latin typeface="Century Gothic" panose="020B0502020202020204" pitchFamily="34" charset="0"/>
              </a:rPr>
              <a:t>Los instrumentos, para realizar la cobertura, serán futuros del tipo de cambio negociados en los mercados estandarizados Mexder y CME (</a:t>
            </a:r>
            <a:r>
              <a:rPr lang="es-MX" sz="1400" b="1" dirty="0">
                <a:solidFill>
                  <a:prstClr val="black"/>
                </a:solidFill>
                <a:latin typeface="Century Gothic" panose="020B0502020202020204" pitchFamily="34" charset="0"/>
              </a:rPr>
              <a:t>DEUA´s y Futuros del pesos mexicano</a:t>
            </a:r>
            <a:r>
              <a:rPr lang="es-MX" sz="1400" dirty="0">
                <a:solidFill>
                  <a:prstClr val="black"/>
                </a:solidFill>
                <a:latin typeface="Century Gothic" panose="020B0502020202020204" pitchFamily="34" charset="0"/>
              </a:rPr>
              <a:t>). Utilizar futuros de MEXDER o CME dependerá de los costos asociados al momento de la implementación de la estrategia.</a:t>
            </a:r>
          </a:p>
          <a:p>
            <a:pPr algn="just" defTabSz="457200" eaLnBrk="0" fontAlgn="base" hangingPunct="0">
              <a:spcBef>
                <a:spcPct val="0"/>
              </a:spcBef>
              <a:spcAft>
                <a:spcPct val="0"/>
              </a:spcAft>
            </a:pPr>
            <a:r>
              <a:rPr lang="es-MX" sz="1400" dirty="0">
                <a:solidFill>
                  <a:prstClr val="black"/>
                </a:solidFill>
                <a:latin typeface="Century Gothic" panose="020B0502020202020204" pitchFamily="34" charset="0"/>
              </a:rPr>
              <a:t>Los intervalos del nivel de cobertura serán analizados al momento de la implementación, tomando en cuenta consideraciones de expectativas, simulaciones y análisis de tipo de cambio (se detalla en láminas posteriores). Lo anterior quedará puntualmente señalado en él un documento previo a la implementación (“Hedge File”), el cual será del conocimiento de las partes involucradas. </a:t>
            </a:r>
          </a:p>
          <a:p>
            <a:pPr algn="just" defTabSz="457200" eaLnBrk="0" fontAlgn="base" hangingPunct="0">
              <a:spcBef>
                <a:spcPct val="0"/>
              </a:spcBef>
              <a:spcAft>
                <a:spcPct val="0"/>
              </a:spcAft>
            </a:pPr>
            <a:endParaRPr lang="es-MX" sz="1000" dirty="0">
              <a:solidFill>
                <a:prstClr val="black"/>
              </a:solidFill>
              <a:latin typeface="Century Gothic" panose="020B0502020202020204" pitchFamily="34" charset="0"/>
            </a:endParaRPr>
          </a:p>
        </p:txBody>
      </p:sp>
      <p:sp>
        <p:nvSpPr>
          <p:cNvPr id="2" name="1 Título"/>
          <p:cNvSpPr>
            <a:spLocks noGrp="1"/>
          </p:cNvSpPr>
          <p:nvPr>
            <p:ph type="title"/>
          </p:nvPr>
        </p:nvSpPr>
        <p:spPr>
          <a:xfrm>
            <a:off x="143999" y="288000"/>
            <a:ext cx="5652137" cy="631524"/>
          </a:xfrm>
        </p:spPr>
        <p:txBody>
          <a:bodyPr>
            <a:noAutofit/>
          </a:bodyPr>
          <a:lstStyle/>
          <a:p>
            <a:r>
              <a:rPr lang="es-ES" sz="2000" b="1" dirty="0">
                <a:latin typeface="Century Gothic" panose="020B0502020202020204" pitchFamily="34" charset="0"/>
              </a:rPr>
              <a:t>Cobertura FANVIT Tipo de Cambio vía exposición Renta Variable Internacional.</a:t>
            </a:r>
            <a:endParaRPr lang="es-MX" sz="2000" b="1" dirty="0">
              <a:latin typeface="Century Gothic" panose="020B0502020202020204" pitchFamily="34" charset="0"/>
            </a:endParaRPr>
          </a:p>
        </p:txBody>
      </p:sp>
      <p:sp>
        <p:nvSpPr>
          <p:cNvPr id="3" name="CuadroTexto 2">
            <a:extLst>
              <a:ext uri="{FF2B5EF4-FFF2-40B4-BE49-F238E27FC236}">
                <a16:creationId xmlns="" xmlns:a16="http://schemas.microsoft.com/office/drawing/2014/main" id="{EC1B4276-82B2-490B-A844-AC29752866D8}"/>
              </a:ext>
            </a:extLst>
          </p:cNvPr>
          <p:cNvSpPr txBox="1"/>
          <p:nvPr/>
        </p:nvSpPr>
        <p:spPr>
          <a:xfrm>
            <a:off x="182668" y="1146777"/>
            <a:ext cx="8625869" cy="1231106"/>
          </a:xfrm>
          <a:prstGeom prst="rect">
            <a:avLst/>
          </a:prstGeom>
          <a:noFill/>
        </p:spPr>
        <p:txBody>
          <a:bodyPr wrap="square" rtlCol="0">
            <a:spAutoFit/>
          </a:bodyPr>
          <a:lstStyle/>
          <a:p>
            <a:pPr algn="just" defTabSz="457200" eaLnBrk="0" fontAlgn="base" hangingPunct="0">
              <a:spcBef>
                <a:spcPct val="0"/>
              </a:spcBef>
              <a:spcAft>
                <a:spcPct val="0"/>
              </a:spcAft>
            </a:pPr>
            <a:r>
              <a:rPr lang="es-MX" sz="1400" dirty="0">
                <a:solidFill>
                  <a:prstClr val="black"/>
                </a:solidFill>
                <a:latin typeface="Century Gothic" panose="020B0502020202020204" pitchFamily="34" charset="0"/>
              </a:rPr>
              <a:t>Sujeto a la implementación de la estrategia de cobertura, al cumplimiento de los 31 puntos de Banxico y revisión de límites de riesgos; se propone realizar cobertura de tipo de cambio peso-dólar de hasta el </a:t>
            </a:r>
            <a:r>
              <a:rPr lang="es-MX" sz="1400" b="1" dirty="0">
                <a:solidFill>
                  <a:prstClr val="black"/>
                </a:solidFill>
                <a:latin typeface="Century Gothic" panose="020B0502020202020204" pitchFamily="34" charset="0"/>
              </a:rPr>
              <a:t>90% de la exposición </a:t>
            </a:r>
            <a:r>
              <a:rPr lang="es-MX" sz="1400" dirty="0">
                <a:solidFill>
                  <a:prstClr val="black"/>
                </a:solidFill>
                <a:latin typeface="Century Gothic" panose="020B0502020202020204" pitchFamily="34" charset="0"/>
              </a:rPr>
              <a:t>que se tiene a los ETF´s en dólares (incluyendo ventas y compras), la posición a cubrir al 29 de septiembre de 2017 incluye:</a:t>
            </a:r>
          </a:p>
          <a:p>
            <a:pPr algn="just" defTabSz="457200" eaLnBrk="0" fontAlgn="base" hangingPunct="0">
              <a:spcBef>
                <a:spcPct val="0"/>
              </a:spcBef>
              <a:spcAft>
                <a:spcPct val="0"/>
              </a:spcAft>
            </a:pPr>
            <a:endParaRPr lang="es-MX" dirty="0">
              <a:solidFill>
                <a:prstClr val="black"/>
              </a:solidFill>
            </a:endParaRPr>
          </a:p>
        </p:txBody>
      </p:sp>
      <p:graphicFrame>
        <p:nvGraphicFramePr>
          <p:cNvPr id="7" name="Tabla 6">
            <a:extLst>
              <a:ext uri="{FF2B5EF4-FFF2-40B4-BE49-F238E27FC236}">
                <a16:creationId xmlns="" xmlns:a16="http://schemas.microsoft.com/office/drawing/2014/main" id="{5A7848F1-B391-4271-8452-48F0103D7AB0}"/>
              </a:ext>
            </a:extLst>
          </p:cNvPr>
          <p:cNvGraphicFramePr>
            <a:graphicFrameLocks noGrp="1"/>
          </p:cNvGraphicFramePr>
          <p:nvPr>
            <p:extLst/>
          </p:nvPr>
        </p:nvGraphicFramePr>
        <p:xfrm>
          <a:off x="239586" y="2285796"/>
          <a:ext cx="8568951" cy="2155578"/>
        </p:xfrm>
        <a:graphic>
          <a:graphicData uri="http://schemas.openxmlformats.org/drawingml/2006/table">
            <a:tbl>
              <a:tblPr/>
              <a:tblGrid>
                <a:gridCol w="1369265">
                  <a:extLst>
                    <a:ext uri="{9D8B030D-6E8A-4147-A177-3AD203B41FA5}">
                      <a16:colId xmlns="" xmlns:a16="http://schemas.microsoft.com/office/drawing/2014/main" val="2480334003"/>
                    </a:ext>
                  </a:extLst>
                </a:gridCol>
                <a:gridCol w="883397">
                  <a:extLst>
                    <a:ext uri="{9D8B030D-6E8A-4147-A177-3AD203B41FA5}">
                      <a16:colId xmlns="" xmlns:a16="http://schemas.microsoft.com/office/drawing/2014/main" val="2012692172"/>
                    </a:ext>
                  </a:extLst>
                </a:gridCol>
                <a:gridCol w="839227">
                  <a:extLst>
                    <a:ext uri="{9D8B030D-6E8A-4147-A177-3AD203B41FA5}">
                      <a16:colId xmlns="" xmlns:a16="http://schemas.microsoft.com/office/drawing/2014/main" val="3045785831"/>
                    </a:ext>
                  </a:extLst>
                </a:gridCol>
                <a:gridCol w="5477062">
                  <a:extLst>
                    <a:ext uri="{9D8B030D-6E8A-4147-A177-3AD203B41FA5}">
                      <a16:colId xmlns="" xmlns:a16="http://schemas.microsoft.com/office/drawing/2014/main" val="1136342698"/>
                    </a:ext>
                  </a:extLst>
                </a:gridCol>
              </a:tblGrid>
              <a:tr h="156066">
                <a:tc gridSpan="4">
                  <a:txBody>
                    <a:bodyPr/>
                    <a:lstStyle/>
                    <a:p>
                      <a:pPr algn="ctr" rtl="0" fontAlgn="ctr"/>
                      <a:r>
                        <a:rPr lang="es-MX" sz="1000" b="1" i="0" u="none" strike="noStrike" dirty="0">
                          <a:solidFill>
                            <a:srgbClr val="FFFFFF"/>
                          </a:solidFill>
                          <a:effectLst/>
                          <a:latin typeface="Century Gothic" panose="020B0502020202020204" pitchFamily="34" charset="0"/>
                        </a:rPr>
                        <a:t>Renta Variable FANVIT</a:t>
                      </a:r>
                    </a:p>
                  </a:txBody>
                  <a:tcPr marL="9525" marR="9525" marT="9525" marB="0" anchor="ctr">
                    <a:lnL>
                      <a:noFill/>
                    </a:lnL>
                    <a:lnR>
                      <a:noFill/>
                    </a:lnR>
                    <a:lnT>
                      <a:noFill/>
                    </a:lnT>
                    <a:lnB>
                      <a:noFill/>
                    </a:lnB>
                    <a:solidFill>
                      <a:srgbClr val="44546A"/>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 xmlns:a16="http://schemas.microsoft.com/office/drawing/2014/main" val="2071078913"/>
                  </a:ext>
                </a:extLst>
              </a:tr>
              <a:tr h="301998">
                <a:tc>
                  <a:txBody>
                    <a:bodyPr/>
                    <a:lstStyle/>
                    <a:p>
                      <a:pPr algn="ctr" rtl="0" fontAlgn="ctr"/>
                      <a:r>
                        <a:rPr lang="es-MX" sz="1000" b="1" i="0" u="none" strike="noStrike" dirty="0">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44546A"/>
                    </a:solidFill>
                  </a:tcPr>
                </a:tc>
                <a:tc>
                  <a:txBody>
                    <a:bodyPr/>
                    <a:lstStyle/>
                    <a:p>
                      <a:pPr algn="ctr" rtl="0" fontAlgn="ctr"/>
                      <a:r>
                        <a:rPr lang="es-MX" sz="1000" b="1" i="0" u="none" strike="noStrike" dirty="0">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44546A"/>
                    </a:solidFill>
                  </a:tcPr>
                </a:tc>
                <a:tc>
                  <a:txBody>
                    <a:bodyPr/>
                    <a:lstStyle/>
                    <a:p>
                      <a:pPr algn="ctr" rtl="0" fontAlgn="ctr"/>
                      <a:r>
                        <a:rPr lang="es-MX" sz="1000" b="1" i="0" u="none" strike="noStrike" dirty="0">
                          <a:solidFill>
                            <a:srgbClr val="FFFFFF"/>
                          </a:solidFill>
                          <a:effectLst/>
                          <a:latin typeface="Century Gothic" panose="020B0502020202020204" pitchFamily="34" charset="0"/>
                        </a:rPr>
                        <a:t>Moneda de Exposición</a:t>
                      </a:r>
                    </a:p>
                  </a:txBody>
                  <a:tcPr marL="9525" marR="9525" marT="9525" marB="0" anchor="ctr">
                    <a:lnL>
                      <a:noFill/>
                    </a:lnL>
                    <a:lnR>
                      <a:noFill/>
                    </a:lnR>
                    <a:lnT>
                      <a:noFill/>
                    </a:lnT>
                    <a:lnB>
                      <a:noFill/>
                    </a:lnB>
                    <a:solidFill>
                      <a:srgbClr val="44546A"/>
                    </a:solidFill>
                  </a:tcPr>
                </a:tc>
                <a:tc>
                  <a:txBody>
                    <a:bodyPr/>
                    <a:lstStyle/>
                    <a:p>
                      <a:pPr algn="ctr" rtl="0" fontAlgn="ctr"/>
                      <a:r>
                        <a:rPr lang="es-MX" sz="1000" b="1" i="0" u="none" strike="noStrike" dirty="0">
                          <a:solidFill>
                            <a:srgbClr val="FFFFFF"/>
                          </a:solidFill>
                          <a:effectLst/>
                          <a:latin typeface="Century Gothic" panose="020B0502020202020204" pitchFamily="34" charset="0"/>
                        </a:rPr>
                        <a:t>Descripción</a:t>
                      </a:r>
                    </a:p>
                  </a:txBody>
                  <a:tcPr marL="9525" marR="9525" marT="9525" marB="0" anchor="ctr">
                    <a:lnL>
                      <a:noFill/>
                    </a:lnL>
                    <a:lnR>
                      <a:noFill/>
                    </a:lnR>
                    <a:lnT>
                      <a:noFill/>
                    </a:lnT>
                    <a:lnB>
                      <a:noFill/>
                    </a:lnB>
                    <a:solidFill>
                      <a:srgbClr val="44546A"/>
                    </a:solidFill>
                  </a:tcPr>
                </a:tc>
                <a:extLst>
                  <a:ext uri="{0D108BD9-81ED-4DB2-BD59-A6C34878D82A}">
                    <a16:rowId xmlns="" xmlns:a16="http://schemas.microsoft.com/office/drawing/2014/main" val="1932401038"/>
                  </a:ext>
                </a:extLst>
              </a:tr>
              <a:tr h="301998">
                <a:tc>
                  <a:txBody>
                    <a:bodyPr/>
                    <a:lstStyle/>
                    <a:p>
                      <a:pPr algn="ctr" rtl="0" fontAlgn="ctr"/>
                      <a:r>
                        <a:rPr lang="es-MX" sz="1000" b="0" i="0" u="none" strike="noStrike" dirty="0">
                          <a:solidFill>
                            <a:srgbClr val="000000"/>
                          </a:solidFill>
                          <a:effectLst/>
                          <a:latin typeface="Century Gothic" panose="020B0502020202020204" pitchFamily="34" charset="0"/>
                        </a:rPr>
                        <a:t>DXJ* MM EQUITY </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1,701</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Invierte en empresas que cotizan en Japón, neutralizando las fluctuaciones del Yen Japonés relativo USD.</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544950562"/>
                  </a:ext>
                </a:extLst>
              </a:tr>
              <a:tr h="283484">
                <a:tc>
                  <a:txBody>
                    <a:bodyPr/>
                    <a:lstStyle/>
                    <a:p>
                      <a:pPr algn="ctr" rtl="0" fontAlgn="ctr"/>
                      <a:r>
                        <a:rPr lang="es-MX" sz="1000" b="0" i="0" u="none" strike="noStrike" dirty="0">
                          <a:solidFill>
                            <a:srgbClr val="000000"/>
                          </a:solidFill>
                          <a:effectLst/>
                          <a:latin typeface="Century Gothic" panose="020B0502020202020204" pitchFamily="34" charset="0"/>
                        </a:rPr>
                        <a:t>IVV* MM EQUITY </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1,582</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Invierte en las 500 acciones que componen el índice S&amp;P500.</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1356102148"/>
                  </a:ext>
                </a:extLst>
              </a:tr>
              <a:tr h="301998">
                <a:tc>
                  <a:txBody>
                    <a:bodyPr/>
                    <a:lstStyle/>
                    <a:p>
                      <a:pPr algn="ctr" rtl="0" fontAlgn="ctr"/>
                      <a:r>
                        <a:rPr lang="es-MX" sz="1000" b="0" i="0" u="none" strike="noStrike" dirty="0">
                          <a:solidFill>
                            <a:srgbClr val="000000"/>
                          </a:solidFill>
                          <a:effectLst/>
                          <a:latin typeface="Century Gothic" panose="020B0502020202020204" pitchFamily="34" charset="0"/>
                        </a:rPr>
                        <a:t>HEZU* MM EQUITY </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1,394</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Invierte en empresas de países de la Unión Monetaria Europea neutralizando las fluctuaciones del Euro relativo USD.</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4005745959"/>
                  </a:ext>
                </a:extLst>
              </a:tr>
              <a:tr h="301998">
                <a:tc>
                  <a:txBody>
                    <a:bodyPr/>
                    <a:lstStyle/>
                    <a:p>
                      <a:pPr algn="ctr" rtl="0" fontAlgn="ctr"/>
                      <a:r>
                        <a:rPr lang="es-MX" sz="1000" b="0" i="0" u="none" strike="noStrike" dirty="0">
                          <a:solidFill>
                            <a:srgbClr val="000000"/>
                          </a:solidFill>
                          <a:effectLst/>
                          <a:latin typeface="Century Gothic" panose="020B0502020202020204" pitchFamily="34" charset="0"/>
                        </a:rPr>
                        <a:t>QQQ* MM EQUITY </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291</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a:noFill/>
                    </a:lnB>
                    <a:solidFill>
                      <a:srgbClr val="D9D9D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Tiene por objetivo seguir el rendimiento del índice Nasdaq 100. Enfocado en el sector tecnología y consumo.</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3348475550"/>
                  </a:ext>
                </a:extLst>
              </a:tr>
              <a:tr h="290944">
                <a:tc>
                  <a:txBody>
                    <a:bodyPr/>
                    <a:lstStyle/>
                    <a:p>
                      <a:pPr algn="ctr" rtl="0" fontAlgn="ctr"/>
                      <a:r>
                        <a:rPr lang="es-MX" sz="1000" b="0" i="0" u="none" strike="noStrike" dirty="0">
                          <a:solidFill>
                            <a:srgbClr val="000000"/>
                          </a:solidFill>
                          <a:effectLst/>
                          <a:latin typeface="Century Gothic" panose="020B0502020202020204" pitchFamily="34" charset="0"/>
                        </a:rPr>
                        <a:t>XFL* MM EQUITY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60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Dólar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Brinda resultados que correspondan al desempeño del "The Financial Slect Sector".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485904283"/>
                  </a:ext>
                </a:extLst>
              </a:tr>
              <a:tr h="156662">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1" i="0" u="none" strike="noStrike" dirty="0">
                          <a:solidFill>
                            <a:srgbClr val="000000"/>
                          </a:solidFill>
                          <a:effectLst/>
                          <a:latin typeface="Century Gothic" panose="020B0502020202020204" pitchFamily="34" charset="0"/>
                        </a:rPr>
                        <a:t>5,028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3806566000"/>
                  </a:ext>
                </a:extLst>
              </a:tr>
            </a:tbl>
          </a:graphicData>
        </a:graphic>
      </p:graphicFrame>
      <p:sp>
        <p:nvSpPr>
          <p:cNvPr id="8" name="1 Título">
            <a:extLst>
              <a:ext uri="{FF2B5EF4-FFF2-40B4-BE49-F238E27FC236}">
                <a16:creationId xmlns="" xmlns:a16="http://schemas.microsoft.com/office/drawing/2014/main" id="{140132D0-1751-4B91-A07E-D4016CF5DD39}"/>
              </a:ext>
            </a:extLst>
          </p:cNvPr>
          <p:cNvSpPr txBox="1">
            <a:spLocks/>
          </p:cNvSpPr>
          <p:nvPr/>
        </p:nvSpPr>
        <p:spPr bwMode="auto">
          <a:xfrm>
            <a:off x="201245" y="6597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al 29 de septiembre de 2017.</a:t>
            </a:r>
            <a:endParaRPr lang="es-MX" sz="1000" dirty="0">
              <a:solidFill>
                <a:prstClr val="black"/>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26286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Estrategia de Cobertura (4to Trimestre)</a:t>
            </a:r>
            <a:endParaRPr lang="es-MX" sz="2000" b="1" dirty="0">
              <a:latin typeface="Century Gothic" panose="020B0502020202020204" pitchFamily="34" charset="0"/>
            </a:endParaRPr>
          </a:p>
        </p:txBody>
      </p:sp>
      <p:sp>
        <p:nvSpPr>
          <p:cNvPr id="4" name="CuadroTexto 3">
            <a:extLst>
              <a:ext uri="{FF2B5EF4-FFF2-40B4-BE49-F238E27FC236}">
                <a16:creationId xmlns="" xmlns:a16="http://schemas.microsoft.com/office/drawing/2014/main" id="{732C4E2A-9895-440B-83BC-B76692A5E92E}"/>
              </a:ext>
            </a:extLst>
          </p:cNvPr>
          <p:cNvSpPr txBox="1"/>
          <p:nvPr/>
        </p:nvSpPr>
        <p:spPr>
          <a:xfrm>
            <a:off x="120414" y="1161184"/>
            <a:ext cx="8738293" cy="2185214"/>
          </a:xfrm>
          <a:prstGeom prst="rect">
            <a:avLst/>
          </a:prstGeom>
          <a:noFill/>
        </p:spPr>
        <p:txBody>
          <a:bodyPr wrap="square" rtlCol="0">
            <a:spAutoFit/>
          </a:bodyPr>
          <a:lstStyle/>
          <a:p>
            <a:pPr marL="285750" indent="-285750" algn="just" defTabSz="457200" eaLnBrk="0" fontAlgn="base" hangingPunct="0">
              <a:spcBef>
                <a:spcPct val="0"/>
              </a:spcBef>
              <a:spcAft>
                <a:spcPct val="0"/>
              </a:spcAft>
              <a:buClr>
                <a:srgbClr val="C00000"/>
              </a:buClr>
              <a:buFont typeface="Arial" panose="020B0604020202020204" pitchFamily="34" charset="0"/>
              <a:buChar char="•"/>
            </a:pPr>
            <a:r>
              <a:rPr lang="es-MX" sz="1400" dirty="0">
                <a:solidFill>
                  <a:prstClr val="black"/>
                </a:solidFill>
                <a:latin typeface="Century Gothic" panose="020B0502020202020204" pitchFamily="34" charset="0"/>
              </a:rPr>
              <a:t>Se  considerará cubrir la posición en dólares vía renta variable internacional entre un intervalo de 85%-90% si el TC se encuentra entre 18.43 y 22.12. Lo anterior sujeto a condiciones de mercado.</a:t>
            </a:r>
          </a:p>
          <a:p>
            <a:pPr marL="285750" indent="-285750" algn="just" defTabSz="457200" eaLnBrk="0" fontAlgn="base" hangingPunct="0">
              <a:spcBef>
                <a:spcPct val="0"/>
              </a:spcBef>
              <a:spcAft>
                <a:spcPct val="0"/>
              </a:spcAft>
              <a:buClr>
                <a:srgbClr val="C00000"/>
              </a:buClr>
              <a:buFont typeface="Arial" panose="020B0604020202020204" pitchFamily="34" charset="0"/>
              <a:buChar char="•"/>
            </a:pPr>
            <a:r>
              <a:rPr lang="es-MX" sz="1400" dirty="0">
                <a:solidFill>
                  <a:prstClr val="black"/>
                </a:solidFill>
                <a:latin typeface="Century Gothic" panose="020B0502020202020204" pitchFamily="34" charset="0"/>
              </a:rPr>
              <a:t>Se considerará cubrir la posición en dólares vía renta variable internacional entre un intervalo de 52%-57% si el TC se encuentra entre 16.58 y 18.43. Lo anterior sujeto a condiciones de mercado.</a:t>
            </a:r>
          </a:p>
          <a:p>
            <a:pPr marL="285750" indent="-285750" algn="just" defTabSz="457200" eaLnBrk="0" fontAlgn="base" hangingPunct="0">
              <a:spcBef>
                <a:spcPct val="0"/>
              </a:spcBef>
              <a:spcAft>
                <a:spcPct val="0"/>
              </a:spcAft>
              <a:buClr>
                <a:srgbClr val="C00000"/>
              </a:buClr>
              <a:buFont typeface="Arial" panose="020B0604020202020204" pitchFamily="34" charset="0"/>
              <a:buChar char="•"/>
            </a:pPr>
            <a:r>
              <a:rPr lang="es-MX" sz="1400" dirty="0">
                <a:solidFill>
                  <a:prstClr val="black"/>
                </a:solidFill>
                <a:latin typeface="Century Gothic" panose="020B0502020202020204" pitchFamily="34" charset="0"/>
              </a:rPr>
              <a:t>Se considerará cubrir la posición en dólares vía renta variable internacional entre un intervalo de 10%-15% si el TC se encuentra entre 14.73 y 16.58. Lo anterior sujeto a condiciones de mercado.</a:t>
            </a:r>
          </a:p>
          <a:p>
            <a:pPr algn="just" defTabSz="457200" eaLnBrk="0" fontAlgn="base" hangingPunct="0">
              <a:spcBef>
                <a:spcPct val="0"/>
              </a:spcBef>
              <a:spcAft>
                <a:spcPct val="0"/>
              </a:spcAft>
              <a:buClr>
                <a:srgbClr val="C00000"/>
              </a:buClr>
            </a:pPr>
            <a:endParaRPr lang="es-MX" sz="1000" dirty="0">
              <a:solidFill>
                <a:prstClr val="black"/>
              </a:solidFill>
              <a:latin typeface="Century Gothic" panose="020B0502020202020204" pitchFamily="34" charset="0"/>
            </a:endParaRPr>
          </a:p>
        </p:txBody>
      </p:sp>
      <p:pic>
        <p:nvPicPr>
          <p:cNvPr id="5" name="Imagen 4">
            <a:extLst>
              <a:ext uri="{FF2B5EF4-FFF2-40B4-BE49-F238E27FC236}">
                <a16:creationId xmlns="" xmlns:a16="http://schemas.microsoft.com/office/drawing/2014/main" id="{206838D2-4DE6-44D7-93B8-4265DD828E78}"/>
              </a:ext>
            </a:extLst>
          </p:cNvPr>
          <p:cNvPicPr>
            <a:picLocks noChangeAspect="1"/>
          </p:cNvPicPr>
          <p:nvPr/>
        </p:nvPicPr>
        <p:blipFill>
          <a:blip r:embed="rId3"/>
          <a:stretch>
            <a:fillRect/>
          </a:stretch>
        </p:blipFill>
        <p:spPr>
          <a:xfrm>
            <a:off x="1209972" y="2923553"/>
            <a:ext cx="7484114" cy="3569321"/>
          </a:xfrm>
          <a:prstGeom prst="rect">
            <a:avLst/>
          </a:prstGeom>
        </p:spPr>
      </p:pic>
      <p:sp>
        <p:nvSpPr>
          <p:cNvPr id="6" name="1 Título">
            <a:extLst>
              <a:ext uri="{FF2B5EF4-FFF2-40B4-BE49-F238E27FC236}">
                <a16:creationId xmlns="" xmlns:a16="http://schemas.microsoft.com/office/drawing/2014/main" id="{8ABECA2F-41DE-4861-BF6E-A9564EF268C6}"/>
              </a:ext>
            </a:extLst>
          </p:cNvPr>
          <p:cNvSpPr txBox="1">
            <a:spLocks/>
          </p:cNvSpPr>
          <p:nvPr/>
        </p:nvSpPr>
        <p:spPr bwMode="auto">
          <a:xfrm>
            <a:off x="164706" y="656355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al 29 de septiembre de 2017.</a:t>
            </a:r>
            <a:endParaRPr lang="es-MX" sz="1000" dirty="0">
              <a:solidFill>
                <a:prstClr val="black"/>
              </a:solidFill>
              <a:latin typeface="Century Gothic" panose="020B0502020202020204" pitchFamily="34" charset="0"/>
            </a:endParaRPr>
          </a:p>
        </p:txBody>
      </p:sp>
      <p:sp>
        <p:nvSpPr>
          <p:cNvPr id="8" name="3 Marcador de número de diapositiva"/>
          <p:cNvSpPr>
            <a:spLocks noGrp="1"/>
          </p:cNvSpPr>
          <p:nvPr>
            <p:ph type="sldNum" sz="quarter" idx="12"/>
          </p:nvPr>
        </p:nvSpPr>
        <p:spPr>
          <a:xfrm>
            <a:off x="8582558" y="6492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66750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Consideraciones Generales Dólar</a:t>
            </a:r>
            <a:endParaRPr lang="es-MX" sz="2000" b="1" dirty="0">
              <a:latin typeface="Century Gothic" panose="020B0502020202020204" pitchFamily="34" charset="0"/>
            </a:endParaRPr>
          </a:p>
        </p:txBody>
      </p:sp>
      <p:sp>
        <p:nvSpPr>
          <p:cNvPr id="3" name="CuadroTexto 2">
            <a:extLst>
              <a:ext uri="{FF2B5EF4-FFF2-40B4-BE49-F238E27FC236}">
                <a16:creationId xmlns="" xmlns:a16="http://schemas.microsoft.com/office/drawing/2014/main" id="{60C9CF26-6682-4D5E-828A-7B956F43FABA}"/>
              </a:ext>
            </a:extLst>
          </p:cNvPr>
          <p:cNvSpPr txBox="1"/>
          <p:nvPr/>
        </p:nvSpPr>
        <p:spPr>
          <a:xfrm>
            <a:off x="143999" y="1322310"/>
            <a:ext cx="8747499" cy="4662815"/>
          </a:xfrm>
          <a:prstGeom prst="rect">
            <a:avLst/>
          </a:prstGeom>
          <a:noFill/>
        </p:spPr>
        <p:txBody>
          <a:bodyPr wrap="square" rtlCol="0">
            <a:spAutoFit/>
          </a:bodyPr>
          <a:lstStyle/>
          <a:p>
            <a:pPr marL="285750" indent="-285750" algn="just" defTabSz="457200" eaLnBrk="0" fontAlgn="base" hangingPunct="0">
              <a:lnSpc>
                <a:spcPct val="150000"/>
              </a:lnSpc>
              <a:spcBef>
                <a:spcPct val="0"/>
              </a:spcBef>
              <a:spcAft>
                <a:spcPct val="0"/>
              </a:spcAft>
              <a:buFont typeface="Arial" panose="020B0604020202020204" pitchFamily="34" charset="0"/>
              <a:buChar char="•"/>
            </a:pPr>
            <a:r>
              <a:rPr lang="es-MX" sz="1400" dirty="0">
                <a:solidFill>
                  <a:prstClr val="black"/>
                </a:solidFill>
                <a:latin typeface="Century Gothic" panose="020B0502020202020204" pitchFamily="34" charset="0"/>
              </a:rPr>
              <a:t>Las expectativas de los inversionistas, después de la última reunión de la FED en septiembre, indican posibilidad de una subida de la respectiva tasa de referencia antes de que termine el año y adicionalmente tres incrementos en 2018. Adicionalmente se espera la reducción significativa de su hoja de balance. En conclusión, endurecimiento de su política monetaria.</a:t>
            </a:r>
          </a:p>
          <a:p>
            <a:pPr marL="285750" indent="-285750" algn="just" defTabSz="457200" eaLnBrk="0" fontAlgn="base" hangingPunct="0">
              <a:lnSpc>
                <a:spcPct val="150000"/>
              </a:lnSpc>
              <a:spcBef>
                <a:spcPct val="0"/>
              </a:spcBef>
              <a:spcAft>
                <a:spcPct val="0"/>
              </a:spcAft>
              <a:buFont typeface="Arial" panose="020B0604020202020204" pitchFamily="34" charset="0"/>
              <a:buChar char="•"/>
            </a:pPr>
            <a:endParaRPr lang="es-MX" sz="1400" dirty="0">
              <a:solidFill>
                <a:prstClr val="black"/>
              </a:solidFill>
              <a:latin typeface="Century Gothic" panose="020B0502020202020204" pitchFamily="34" charset="0"/>
            </a:endParaRPr>
          </a:p>
          <a:p>
            <a:pPr marL="285750" indent="-285750" algn="just" defTabSz="457200" eaLnBrk="0" fontAlgn="base" hangingPunct="0">
              <a:lnSpc>
                <a:spcPct val="150000"/>
              </a:lnSpc>
              <a:spcBef>
                <a:spcPct val="0"/>
              </a:spcBef>
              <a:spcAft>
                <a:spcPct val="0"/>
              </a:spcAft>
              <a:buFont typeface="Arial" panose="020B0604020202020204" pitchFamily="34" charset="0"/>
              <a:buChar char="•"/>
            </a:pPr>
            <a:r>
              <a:rPr lang="es-MX" sz="1400" dirty="0">
                <a:solidFill>
                  <a:prstClr val="black"/>
                </a:solidFill>
                <a:latin typeface="Century Gothic" panose="020B0502020202020204" pitchFamily="34" charset="0"/>
              </a:rPr>
              <a:t>Las tensiones geopolíticas pusieron presión sobre el dólar americano en agosto y principios de septiembre, sin embargo estos eventos han perdido impacto sobre el tipo de cambio en fechas recientes.</a:t>
            </a:r>
          </a:p>
          <a:p>
            <a:pPr marL="285750" indent="-285750" algn="just" defTabSz="457200" eaLnBrk="0" fontAlgn="base" hangingPunct="0">
              <a:lnSpc>
                <a:spcPct val="150000"/>
              </a:lnSpc>
              <a:spcBef>
                <a:spcPct val="0"/>
              </a:spcBef>
              <a:spcAft>
                <a:spcPct val="0"/>
              </a:spcAft>
              <a:buFont typeface="Arial" panose="020B0604020202020204" pitchFamily="34" charset="0"/>
              <a:buChar char="•"/>
            </a:pPr>
            <a:endParaRPr lang="es-MX" sz="1400" dirty="0">
              <a:solidFill>
                <a:prstClr val="black"/>
              </a:solidFill>
              <a:latin typeface="Century Gothic" panose="020B0502020202020204" pitchFamily="34" charset="0"/>
            </a:endParaRPr>
          </a:p>
          <a:p>
            <a:pPr marL="285750" indent="-285750" algn="just" defTabSz="457200" eaLnBrk="0" fontAlgn="base" hangingPunct="0">
              <a:lnSpc>
                <a:spcPct val="150000"/>
              </a:lnSpc>
              <a:spcBef>
                <a:spcPct val="0"/>
              </a:spcBef>
              <a:spcAft>
                <a:spcPct val="0"/>
              </a:spcAft>
              <a:buFont typeface="Arial" panose="020B0604020202020204" pitchFamily="34" charset="0"/>
              <a:buChar char="•"/>
            </a:pPr>
            <a:r>
              <a:rPr lang="es-MX" sz="1400" dirty="0">
                <a:solidFill>
                  <a:prstClr val="black"/>
                </a:solidFill>
                <a:latin typeface="Century Gothic" panose="020B0502020202020204" pitchFamily="34" charset="0"/>
              </a:rPr>
              <a:t>El dólar americano mostro una apreciación al final de mes después de que el presidente Trump anunciara una reforma fiscal que incluye una disminución de la carga impositiva de 35% a 20%. Dificultad de que pueda ser aprobada por el Congreso e incertidumbre por incertidumbre de cómo se cubrirá el déficit.</a:t>
            </a:r>
          </a:p>
          <a:p>
            <a:pPr marL="171450" indent="-171450" defTabSz="457200" eaLnBrk="0" fontAlgn="base" hangingPunct="0">
              <a:spcBef>
                <a:spcPct val="0"/>
              </a:spcBef>
              <a:spcAft>
                <a:spcPct val="0"/>
              </a:spcAft>
              <a:buFont typeface="Arial" panose="020B0604020202020204" pitchFamily="34" charset="0"/>
              <a:buChar char="•"/>
            </a:pPr>
            <a:endParaRPr lang="es-MX" sz="1200" dirty="0">
              <a:solidFill>
                <a:prstClr val="black"/>
              </a:solidFill>
              <a:latin typeface="Century Gothic" panose="020B0502020202020204" pitchFamily="34" charset="0"/>
            </a:endParaRPr>
          </a:p>
          <a:p>
            <a:pPr marL="171450" indent="-171450" defTabSz="457200" eaLnBrk="0" fontAlgn="base" hangingPunct="0">
              <a:spcBef>
                <a:spcPct val="0"/>
              </a:spcBef>
              <a:spcAft>
                <a:spcPct val="0"/>
              </a:spcAft>
              <a:buFont typeface="Arial" panose="020B0604020202020204" pitchFamily="34" charset="0"/>
              <a:buChar char="•"/>
            </a:pPr>
            <a:endParaRPr lang="es-MX" sz="1200" dirty="0">
              <a:solidFill>
                <a:prstClr val="black"/>
              </a:solidFill>
              <a:latin typeface="Century Gothic" panose="020B0502020202020204" pitchFamily="34" charset="0"/>
            </a:endParaRPr>
          </a:p>
        </p:txBody>
      </p:sp>
      <p:sp>
        <p:nvSpPr>
          <p:cNvPr id="9" name="1 Título">
            <a:extLst>
              <a:ext uri="{FF2B5EF4-FFF2-40B4-BE49-F238E27FC236}">
                <a16:creationId xmlns="" xmlns:a16="http://schemas.microsoft.com/office/drawing/2014/main" id="{62375F55-7233-4B02-8318-CA05D76FCD43}"/>
              </a:ext>
            </a:extLst>
          </p:cNvPr>
          <p:cNvSpPr txBox="1">
            <a:spLocks/>
          </p:cNvSpPr>
          <p:nvPr/>
        </p:nvSpPr>
        <p:spPr bwMode="auto">
          <a:xfrm>
            <a:off x="-27615" y="6480350"/>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al 29 de septiembre de 2017.</a:t>
            </a:r>
            <a:endParaRPr lang="es-MX" sz="10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77374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039</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88940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1064</Words>
  <Application>Microsoft Office PowerPoint</Application>
  <PresentationFormat>Presentación en pantalla (4:3)</PresentationFormat>
  <Paragraphs>144</Paragraphs>
  <Slides>7</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vt:i4>
      </vt:variant>
    </vt:vector>
  </HeadingPairs>
  <TitlesOfParts>
    <vt:vector size="12" baseType="lpstr">
      <vt:lpstr>Arial</vt:lpstr>
      <vt:lpstr>Calibri</vt:lpstr>
      <vt:lpstr>Century Gothic</vt:lpstr>
      <vt:lpstr>Myriad Pro</vt:lpstr>
      <vt:lpstr>1_Tema de Office</vt:lpstr>
      <vt:lpstr>Comité de Inversiones Sesión Número 039</vt:lpstr>
      <vt:lpstr>Presentación de PowerPoint</vt:lpstr>
      <vt:lpstr>Cobertura FANVIT Tipo de Cambio vía exposición Renta Variable Internacional.</vt:lpstr>
      <vt:lpstr>Cobertura FANVIT Tipo de Cambio vía exposición Renta Variable Internacional.</vt:lpstr>
      <vt:lpstr>Estrategia de Cobertura (4to Trimestre)</vt:lpstr>
      <vt:lpstr>Consideraciones Generales Dólar</vt:lpstr>
      <vt:lpstr>Comité de Inversiones Sesión Número 039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Hanono Castañeda Jacobo Arturo</cp:lastModifiedBy>
  <cp:revision>4</cp:revision>
  <dcterms:created xsi:type="dcterms:W3CDTF">2017-10-17T19:01:40Z</dcterms:created>
  <dcterms:modified xsi:type="dcterms:W3CDTF">2017-10-17T22:47:21Z</dcterms:modified>
</cp:coreProperties>
</file>