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59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27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FrontOffice\Spreadsheets\presentaciones%20semanales\2016\12.%20Diciembre\Historico_Vector%2030.12.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1" i="0" baseline="0" dirty="0">
                <a:effectLst/>
                <a:latin typeface="Century Gothic" panose="020B0502020202020204" pitchFamily="34" charset="0"/>
              </a:rPr>
              <a:t>Aportaciones al FINVIT por modalidad</a:t>
            </a:r>
            <a:endParaRPr lang="es-MX" sz="1200" dirty="0">
              <a:effectLst/>
              <a:latin typeface="Century Gothic" panose="020B0502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 sz="12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15944758346790439"/>
          <c:y val="0"/>
        </c:manualLayout>
      </c:layout>
      <c:overlay val="1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1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DD-470D-8521-405B77B5D5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Century Gothic" panose="020B0502020202020204" pitchFamily="34" charset="0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0.70880271063249833</c:v>
                </c:pt>
                <c:pt idx="1">
                  <c:v>0.29119728936750172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DD-470D-8521-405B77B5D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>
              <a:latin typeface="Century Gothic" panose="020B0502020202020204" pitchFamily="34" charset="0"/>
            </a:defRPr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s-MX" sz="1400" dirty="0"/>
              <a:t>VENCIMIENTOS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2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>
                <a:solidFill>
                  <a:prstClr val="black"/>
                </a:solidFill>
              </a:rPr>
              <a:pPr/>
              <a:t>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4737596"/>
            <a:ext cx="792088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8" name="1 Marcador de contenido"/>
          <p:cNvSpPr txBox="1">
            <a:spLocks/>
          </p:cNvSpPr>
          <p:nvPr/>
        </p:nvSpPr>
        <p:spPr bwMode="auto">
          <a:xfrm>
            <a:off x="971600" y="1548235"/>
            <a:ext cx="7056784" cy="374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Resumen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Propuesta de ratificación de inversión CKD Ainda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sobre límites de contrapartes, emisoras y ETF´s 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de la estrategia de cobertura cambiaria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sobre el entorno económico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60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FINVIT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Comité de Inversiones 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Sesión número 039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37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374921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Rendimiento FINVIT </a:t>
            </a:r>
            <a:r>
              <a:rPr lang="es-MX" sz="1400" b="1" dirty="0">
                <a:latin typeface="Century Gothic" panose="020B0502020202020204" pitchFamily="34" charset="0"/>
              </a:rPr>
              <a:t>al 29  de septiembre de 2017</a:t>
            </a:r>
            <a:r>
              <a:rPr lang="es-MX" sz="2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1088503" y="6524914"/>
            <a:ext cx="7589670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29 de septiembre de 2017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8173" y="6475138"/>
            <a:ext cx="405442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68760"/>
            <a:ext cx="8677275" cy="520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FINVIT cuenta con ~$ 67 mdp, 71% aportados de forma directa y un rendimiento del 7.39%</a:t>
            </a: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 eaLnBrk="0" fontAlgn="base" hangingPunct="0">
              <a:spcBef>
                <a:spcPct val="0"/>
              </a:spcBef>
              <a:spcAft>
                <a:spcPct val="0"/>
              </a:spcAft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 de marzo de 2015 al 29 de septiembre de 2017, el FINVIT presenta los siguientes resultados: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046151"/>
              </p:ext>
            </p:extLst>
          </p:nvPr>
        </p:nvGraphicFramePr>
        <p:xfrm>
          <a:off x="201245" y="1547586"/>
          <a:ext cx="3757297" cy="2613056"/>
        </p:xfrm>
        <a:graphic>
          <a:graphicData uri="http://schemas.openxmlformats.org/drawingml/2006/table">
            <a:tbl>
              <a:tblPr/>
              <a:tblGrid>
                <a:gridCol w="23638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34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039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Analíticos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29 de septiembre de 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 Anualizada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7.39%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7.49%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1.93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-0.0296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67,222,840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1.1365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352053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35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29 de</a:t>
                      </a:r>
                      <a:r>
                        <a:rPr lang="es-MX" sz="12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septiembre de 2017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32,028,529.83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3182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Aportaciones vía nómina  </a:t>
                      </a:r>
                    </a:p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751,199.53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de descuento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29 de septiembre de 2017.</a:t>
            </a:r>
          </a:p>
        </p:txBody>
      </p:sp>
      <p:sp>
        <p:nvSpPr>
          <p:cNvPr id="12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73581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2515037"/>
              </p:ext>
            </p:extLst>
          </p:nvPr>
        </p:nvGraphicFramePr>
        <p:xfrm>
          <a:off x="4349131" y="4344953"/>
          <a:ext cx="4306895" cy="231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112" y="1439059"/>
            <a:ext cx="5039838" cy="279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6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FINVIT </a:t>
            </a:r>
            <a:r>
              <a:rPr lang="es-MX" sz="1400" b="1" dirty="0">
                <a:latin typeface="Century Gothic" panose="020B0502020202020204" pitchFamily="34" charset="0"/>
              </a:rPr>
              <a:t>al 29 de septiembre de 2017</a:t>
            </a:r>
            <a:endParaRPr lang="en-US" sz="14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2159605"/>
              </p:ext>
            </p:extLst>
          </p:nvPr>
        </p:nvGraphicFramePr>
        <p:xfrm>
          <a:off x="64486" y="3914918"/>
          <a:ext cx="482183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2 Marcador de contenido"/>
          <p:cNvSpPr txBox="1">
            <a:spLocks/>
          </p:cNvSpPr>
          <p:nvPr/>
        </p:nvSpPr>
        <p:spPr>
          <a:xfrm>
            <a:off x="-1" y="6658118"/>
            <a:ext cx="8217725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29de septiembre de 2017.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0536" y="6494373"/>
            <a:ext cx="54346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3" y="1143928"/>
            <a:ext cx="4541914" cy="276172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957" y="1305604"/>
            <a:ext cx="4291956" cy="2609314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6906" y="3851405"/>
            <a:ext cx="4291956" cy="27495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05" y="3873899"/>
            <a:ext cx="4572396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391632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1,405 trabajadores inscritos </a:t>
            </a:r>
          </a:p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(30% del total de la plantilla que corresponde a 4,657 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2,855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848 inscritos – 60%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2,038  trabajadores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544 inscritos – 39%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29 de septiembre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 2017 se tienen 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2,619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861 inscritos – 61%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1,802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557 inscritos – 40%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~30% de la plantilla del Instituto ya es parte del FINVIT, 61% personal sindicalizado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29 de septiembre de 2017.</a:t>
            </a:r>
          </a:p>
        </p:txBody>
      </p:sp>
      <p:sp>
        <p:nvSpPr>
          <p:cNvPr id="1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FINVIT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la duración de portafolio entre 1.5 y 2.5 años, actual 1.9 años.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Analizar de manera activa el mercado de renta fija gubernamental con base en las expectativas del mercado nacional con el propósito de realizar el rebalanceo del portafolio en función a las entradas y salidas de recursos al FINVIT.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Buscar oportunidades de inversión en bonos corporativos de alta calidad crediticia que permitan mejorar la rentabilidad y composición del portafolio.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43900" y="6492875"/>
            <a:ext cx="8001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4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492</Words>
  <Application>Microsoft Office PowerPoint</Application>
  <PresentationFormat>Presentación en pantalla (4:3)</PresentationFormat>
  <Paragraphs>97</Paragraphs>
  <Slides>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Calibri</vt:lpstr>
      <vt:lpstr>Century Gothic</vt:lpstr>
      <vt:lpstr>Myriad Pro</vt:lpstr>
      <vt:lpstr>Myriad Pro Light</vt:lpstr>
      <vt:lpstr>Symbol</vt:lpstr>
      <vt:lpstr>Times New Roman</vt:lpstr>
      <vt:lpstr>1_Tema de Office</vt:lpstr>
      <vt:lpstr>Comité de Inversiones Sesión Número 039</vt:lpstr>
      <vt:lpstr>Presentación de PowerPoint</vt:lpstr>
      <vt:lpstr>Rendimiento FINVIT al 29  de septiembre de 2017.</vt:lpstr>
      <vt:lpstr>El FINVIT cuenta con ~$ 67 mdp, 71% aportados de forma directa y un rendimiento del 7.39%</vt:lpstr>
      <vt:lpstr>Composición FINVIT al 29 de septiembre de 2017</vt:lpstr>
      <vt:lpstr>El ~30% de la plantilla del Instituto ya es parte del FINVIT, 61% personal sindicalizado</vt:lpstr>
      <vt:lpstr>Estrategia FINVIT</vt:lpstr>
      <vt:lpstr>Comité de Inversiones Sesión Número 039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Hanono Castañeda Jacobo Arturo</cp:lastModifiedBy>
  <cp:revision>4</cp:revision>
  <dcterms:created xsi:type="dcterms:W3CDTF">2017-10-17T19:01:40Z</dcterms:created>
  <dcterms:modified xsi:type="dcterms:W3CDTF">2017-10-17T22:48:46Z</dcterms:modified>
</cp:coreProperties>
</file>