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258" r:id="rId3"/>
    <p:sldId id="260" r:id="rId4"/>
    <p:sldId id="259" r:id="rId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23" d="100"/>
          <a:sy n="123" d="100"/>
        </p:scale>
        <p:origin x="-133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78C2E-26EE-46F1-BE33-FCCB74369268}" type="datetimeFigureOut">
              <a:rPr lang="es-MX" smtClean="0"/>
              <a:t>17/10/2017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47655-4224-4A2A-81CD-27E04E65F6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1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>
                <a:solidFill>
                  <a:prstClr val="black"/>
                </a:solidFill>
              </a:rPr>
              <a:pPr/>
              <a:t>2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623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5578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42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947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4194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1121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5340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185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9953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49922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3118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Sesión Número 039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Octubre 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31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99592" y="4321946"/>
            <a:ext cx="7920880" cy="4320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black"/>
              </a:solidFill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2000" dirty="0">
                <a:latin typeface="Century Gothic" panose="020B0502020202020204" pitchFamily="34" charset="0"/>
              </a:rPr>
              <a:t>Orden del día</a:t>
            </a:r>
          </a:p>
        </p:txBody>
      </p:sp>
      <p:sp>
        <p:nvSpPr>
          <p:cNvPr id="8" name="1 Marcador de contenido"/>
          <p:cNvSpPr txBox="1">
            <a:spLocks/>
          </p:cNvSpPr>
          <p:nvPr/>
        </p:nvSpPr>
        <p:spPr bwMode="auto">
          <a:xfrm>
            <a:off x="971600" y="1548235"/>
            <a:ext cx="7056784" cy="374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eaLnBrk="1" hangingPunct="1"/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Resumen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Informe 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y estrategia del FANVIT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Propuesta de ratificación de inversión CKD Ainda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Informe sobre límites de contrapartes, emisoras y ETF´s 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Informe de la estrategia de cobertura cambiaria FANVIT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Informe sobre el entorno económico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Propuesta a la modificación a las reglas operativas del FINVIT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Informe y estrategia del FINVIT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4448" y="4584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Comité de Inversiones 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Sesión número 039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Octubre 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37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39384" y="229479"/>
            <a:ext cx="7374579" cy="934304"/>
          </a:xfrm>
        </p:spPr>
        <p:txBody>
          <a:bodyPr>
            <a:noAutofit/>
          </a:bodyPr>
          <a:lstStyle/>
          <a:p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Modificación a las reglas operativas de FINVIT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439385" y="1163783"/>
            <a:ext cx="8407731" cy="55695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rgbClr val="CD0000"/>
                </a:solidFill>
                <a:latin typeface="Myriad Pro"/>
                <a:ea typeface="+mj-ea"/>
                <a:cs typeface="Myriad Pro"/>
              </a:defRPr>
            </a:lvl1pPr>
          </a:lstStyle>
          <a:p>
            <a:pPr algn="just" fontAlgn="base">
              <a:spcAft>
                <a:spcPct val="0"/>
              </a:spcAft>
            </a:pPr>
            <a:r>
              <a:rPr lang="es-MX" sz="1400" b="1" dirty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Resumen de la propuesta:</a:t>
            </a:r>
          </a:p>
          <a:p>
            <a:pPr algn="just" fontAlgn="base">
              <a:spcAft>
                <a:spcPct val="0"/>
              </a:spcAft>
            </a:pPr>
            <a:endParaRPr lang="es-MX" sz="1400" dirty="0">
              <a:solidFill>
                <a:prstClr val="black">
                  <a:lumMod val="65000"/>
                  <a:lumOff val="35000"/>
                </a:prst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just" fontAlgn="base">
              <a:spcAft>
                <a:spcPct val="0"/>
              </a:spcAf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Modificar las reglas de operación del FINVIT, aprobadas por el Comité de Inversiones, respecto a los mecanismos mediante los cuales los participantes podrán realizar aportaciones directas.</a:t>
            </a:r>
          </a:p>
          <a:p>
            <a:pPr algn="just" fontAlgn="base">
              <a:spcAft>
                <a:spcPct val="0"/>
              </a:spcAft>
            </a:pPr>
            <a:endParaRPr lang="es-MX" sz="1400" dirty="0">
              <a:solidFill>
                <a:prstClr val="black">
                  <a:lumMod val="65000"/>
                  <a:lumOff val="35000"/>
                </a:prst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just" fontAlgn="base">
              <a:spcAft>
                <a:spcPct val="0"/>
              </a:spcAft>
            </a:pPr>
            <a:r>
              <a:rPr lang="es-MX" sz="1400" b="1" dirty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Beneficios:</a:t>
            </a:r>
          </a:p>
          <a:p>
            <a:pPr algn="just" fontAlgn="base">
              <a:spcAft>
                <a:spcPct val="0"/>
              </a:spcAft>
            </a:pPr>
            <a:endParaRPr lang="es-MX" sz="1400" b="1" dirty="0">
              <a:solidFill>
                <a:srgbClr val="C0000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342900" indent="-342900" algn="just" fontAlgn="base">
              <a:spcAft>
                <a:spcPct val="0"/>
              </a:spcAft>
              <a:buFont typeface="+mj-lt"/>
              <a:buAutoNum type="alphaLcParenR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Aportaciones por operación y acumuladas mensuales, sin limite alguno</a:t>
            </a:r>
          </a:p>
          <a:p>
            <a:pPr marL="342900" indent="-342900" algn="just" fontAlgn="base">
              <a:spcAft>
                <a:spcPct val="0"/>
              </a:spcAft>
              <a:buFont typeface="+mj-lt"/>
              <a:buAutoNum type="alphaLcParenR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Dinamismo en la identificación de los depósitos de los participantes</a:t>
            </a:r>
          </a:p>
          <a:p>
            <a:pPr marL="342900" indent="-342900" algn="just" fontAlgn="base">
              <a:spcAft>
                <a:spcPct val="0"/>
              </a:spcAft>
              <a:buFont typeface="+mj-lt"/>
              <a:buAutoNum type="alphaLcParenR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Reducción de riesgos operativos y reputacionales</a:t>
            </a:r>
          </a:p>
          <a:p>
            <a:pPr algn="just" fontAlgn="base">
              <a:spcAft>
                <a:spcPct val="0"/>
              </a:spcAft>
            </a:pPr>
            <a:endParaRPr lang="es-MX" sz="1400" b="1" dirty="0">
              <a:solidFill>
                <a:prstClr val="black">
                  <a:lumMod val="65000"/>
                  <a:lumOff val="35000"/>
                </a:prst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just" fontAlgn="base">
              <a:spcAft>
                <a:spcPct val="0"/>
              </a:spcAft>
            </a:pPr>
            <a:r>
              <a:rPr lang="es-MX" sz="1400" b="1" dirty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Principales cambios:</a:t>
            </a:r>
          </a:p>
          <a:p>
            <a:pPr algn="just" fontAlgn="base">
              <a:spcAft>
                <a:spcPct val="0"/>
              </a:spcAft>
            </a:pPr>
            <a:endParaRPr lang="es-MX" sz="1400" b="1" dirty="0">
              <a:solidFill>
                <a:srgbClr val="C0000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342900" indent="-342900" algn="just" fontAlgn="base">
              <a:spcAft>
                <a:spcPct val="0"/>
              </a:spcAft>
              <a:buFont typeface="+mj-lt"/>
              <a:buAutoNum type="alphaLcParenR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Las aportaciones directas consistirán en depósitos bancarios realizados mediante transferencias electrónicas y cheques que se pueden efectuar utilizando la CLABE CIE y la referencia asignada a cada participante al momento de la confirmación de su inscripción.</a:t>
            </a:r>
          </a:p>
          <a:p>
            <a:pPr algn="just" fontAlgn="base">
              <a:spcAft>
                <a:spcPct val="0"/>
              </a:spcAft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342900" indent="-342900" algn="just" fontAlgn="base">
              <a:spcAft>
                <a:spcPct val="0"/>
              </a:spcAft>
              <a:buFont typeface="+mj-lt"/>
              <a:buAutoNum type="alphaLcParenR" startAt="2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Se eliminan las siguientes condiciones del reglamento operativo:</a:t>
            </a:r>
          </a:p>
          <a:p>
            <a:pPr marL="400050" indent="-400050" algn="just" fontAlgn="base">
              <a:spcAft>
                <a:spcPct val="0"/>
              </a:spcAft>
              <a:buFont typeface="+mj-lt"/>
              <a:buAutoNum type="romanLcPeriod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56991" lvl="1" indent="-400050" algn="just" defTabSz="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romanLcPeriod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monto máximo de aportación directa; </a:t>
            </a:r>
            <a:r>
              <a:rPr lang="es-MX" sz="1400" i="1" u="sng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actualmente se encuentra acotado a $60,000 pesos por operación.</a:t>
            </a:r>
          </a:p>
          <a:p>
            <a:pPr marL="856991" lvl="1" indent="-400050" algn="just" defTabSz="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romanLcPeriod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montos máximos acumulados mensuales por participante; </a:t>
            </a:r>
            <a:r>
              <a:rPr lang="es-MX" sz="1400" i="1" u="sng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actualmente se encuentra acotado a $180,000 pesos</a:t>
            </a:r>
          </a:p>
          <a:p>
            <a:pPr marL="856991" lvl="1" indent="-400050" algn="just" defTabSz="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romanLcPeriod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la devolución del monto excedente aportado a la cuenta del participante</a:t>
            </a: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3 Marcador de número de diapositiva"/>
          <p:cNvSpPr txBox="1">
            <a:spLocks/>
          </p:cNvSpPr>
          <p:nvPr/>
        </p:nvSpPr>
        <p:spPr>
          <a:xfrm>
            <a:off x="8410651" y="6452153"/>
            <a:ext cx="55229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05E83AA4-A00D-4AA0-8FE8-B93C9F3EC141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28082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Sesión Número 039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Octubre 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94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241</Words>
  <Application>Microsoft Office PowerPoint</Application>
  <PresentationFormat>Presentación en pantalla (4:3)</PresentationFormat>
  <Paragraphs>49</Paragraphs>
  <Slides>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1_Tema de Office</vt:lpstr>
      <vt:lpstr>Comité de Inversiones Sesión Número 039</vt:lpstr>
      <vt:lpstr>Presentación de PowerPoint</vt:lpstr>
      <vt:lpstr>Modificación a las reglas operativas de FINVIT</vt:lpstr>
      <vt:lpstr>Comité de Inversiones Sesión Número 039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Trumbley Arroyo Paula Susana</cp:lastModifiedBy>
  <cp:revision>3</cp:revision>
  <dcterms:created xsi:type="dcterms:W3CDTF">2017-10-17T19:01:40Z</dcterms:created>
  <dcterms:modified xsi:type="dcterms:W3CDTF">2017-10-17T19:52:55Z</dcterms:modified>
</cp:coreProperties>
</file>