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268" r:id="rId3"/>
    <p:sldId id="269" r:id="rId4"/>
    <p:sldId id="261" r:id="rId5"/>
    <p:sldId id="270" r:id="rId6"/>
    <p:sldId id="263" r:id="rId7"/>
    <p:sldId id="271" r:id="rId8"/>
    <p:sldId id="266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08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1" i="0" baseline="0" dirty="0">
                <a:effectLst/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effectLst/>
              <a:latin typeface="Century Gothic" panose="020B0502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15944758346790439"/>
          <c:y val="0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1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DD-470D-8521-405B77B5D5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entury Gothic" panose="020B0502020202020204" pitchFamily="34" charset="0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0.70880271063249833</c:v>
                </c:pt>
                <c:pt idx="1">
                  <c:v>0.29119728936750172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DD-470D-8521-405B77B5D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>
              <a:latin typeface="Century Gothic" panose="020B0502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10/11/2017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040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Noviembre </a:t>
            </a:r>
            <a:r>
              <a:rPr lang="es-ES" dirty="0">
                <a:latin typeface="Century Gothic" pitchFamily="34" charset="0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971600" y="2721476"/>
            <a:ext cx="7056784" cy="419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y estrategia del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y estrategia del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FINVIT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sobre la Política de Riesgo-Crédito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040</a:t>
            </a:r>
            <a:endParaRPr lang="es-MX" sz="1400" b="1" dirty="0">
              <a:solidFill>
                <a:prstClr val="black"/>
              </a:solidFill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 smtClean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Noviembre </a:t>
            </a: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9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 smtClean="0">
                <a:latin typeface="Century Gothic" panose="020B0502020202020204" pitchFamily="34" charset="0"/>
              </a:rPr>
              <a:t>al 31 de octubre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2017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088503" y="6524915"/>
            <a:ext cx="6894608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31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octubre de 2017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96751"/>
            <a:ext cx="9108503" cy="532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~$ 67 mdp, 71% aportados de forma directa y un rendimiento del </a:t>
            </a:r>
            <a:r>
              <a:rPr lang="es-MX" sz="2000" b="1" dirty="0" smtClean="0">
                <a:latin typeface="Century Gothic" panose="020B0502020202020204" pitchFamily="34" charset="0"/>
              </a:rPr>
              <a:t>7.42%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 eaLnBrk="0" fontAlgn="base" hangingPunct="0">
              <a:spcBef>
                <a:spcPct val="0"/>
              </a:spcBef>
              <a:spcAft>
                <a:spcPct val="0"/>
              </a:spcAft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octubre de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2017,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046151"/>
              </p:ext>
            </p:extLst>
          </p:nvPr>
        </p:nvGraphicFramePr>
        <p:xfrm>
          <a:off x="201245" y="1547586"/>
          <a:ext cx="3757297" cy="2613056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039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31 de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octubre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7.42%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7.51%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1.90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-0.0298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69,650,022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1.1439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636172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31 de octubre</a:t>
                      </a:r>
                      <a:r>
                        <a:rPr lang="es-MX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de 2017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33,172,301.43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Aportaciones vía nómina  </a:t>
                      </a:r>
                    </a:p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740,582.28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octubre 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2017.</a:t>
            </a:r>
          </a:p>
        </p:txBody>
      </p:sp>
      <p:sp>
        <p:nvSpPr>
          <p:cNvPr id="1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73581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515037"/>
              </p:ext>
            </p:extLst>
          </p:nvPr>
        </p:nvGraphicFramePr>
        <p:xfrm>
          <a:off x="4349131" y="4344953"/>
          <a:ext cx="4306895" cy="231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601" y="1205254"/>
            <a:ext cx="5200339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</a:t>
            </a:r>
            <a:r>
              <a:rPr lang="es-MX" sz="2000" b="1" dirty="0" smtClean="0">
                <a:latin typeface="Century Gothic" panose="020B0502020202020204" pitchFamily="34" charset="0"/>
              </a:rPr>
              <a:t>FINVIT </a:t>
            </a:r>
            <a:r>
              <a:rPr lang="es-MX" sz="1400" b="1" dirty="0" smtClean="0">
                <a:latin typeface="Century Gothic" panose="020B0502020202020204" pitchFamily="34" charset="0"/>
              </a:rPr>
              <a:t>al 31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octubre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2017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658118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31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octubre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2017.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3" y="1162217"/>
            <a:ext cx="4535817" cy="27495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883" y="1223646"/>
            <a:ext cx="4493141" cy="27495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89" y="3908584"/>
            <a:ext cx="4615072" cy="27495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786" y="3854577"/>
            <a:ext cx="4499238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4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1,414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(30% 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848 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551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39%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octubre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 se 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863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61%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566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~30% de la plantilla del Instituto ya es parte del FINVIT, 61% 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octubre 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2017.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entre 1.5 y 2.5 años, actual 1.9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propósito de r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ealizar el rebalanceo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del portafolio en función a las entradas y salidas de recursos al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FINVIT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400" dirty="0" smtClean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que permitan mejorar la rentabilidad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y composición del portafolio.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3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040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Noviembre </a:t>
            </a:r>
            <a:r>
              <a:rPr lang="es-ES" dirty="0">
                <a:latin typeface="Century Gothic" pitchFamily="34" charset="0"/>
              </a:rPr>
              <a:t>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467</Words>
  <Application>Microsoft Office PowerPoint</Application>
  <PresentationFormat>Presentación en pantalla (4:3)</PresentationFormat>
  <Paragraphs>90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1_Tema de Office</vt:lpstr>
      <vt:lpstr>Comité de Inversiones Sesión Número 040</vt:lpstr>
      <vt:lpstr>Presentación de PowerPoint</vt:lpstr>
      <vt:lpstr>Rendimiento FINVIT al 31 de octubre de 2017.</vt:lpstr>
      <vt:lpstr>El FINVIT cuenta con ~$ 67 mdp, 71% aportados de forma directa y un rendimiento del 7.42%</vt:lpstr>
      <vt:lpstr>Composición FINVIT al 31 de octubre de 2017</vt:lpstr>
      <vt:lpstr>El ~30% de la plantilla del Instituto ya es parte del FINVIT, 61% personal sindicalizado</vt:lpstr>
      <vt:lpstr>Estrategia FINVIT</vt:lpstr>
      <vt:lpstr>Comité de Inversiones Sesión Número 040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10</cp:revision>
  <dcterms:created xsi:type="dcterms:W3CDTF">2017-10-17T19:01:40Z</dcterms:created>
  <dcterms:modified xsi:type="dcterms:W3CDTF">2017-11-10T23:56:19Z</dcterms:modified>
</cp:coreProperties>
</file>