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94" r:id="rId2"/>
    <p:sldId id="481" r:id="rId3"/>
    <p:sldId id="482" r:id="rId4"/>
    <p:sldId id="483" r:id="rId5"/>
    <p:sldId id="484" r:id="rId6"/>
    <p:sldId id="485" r:id="rId7"/>
    <p:sldId id="486" r:id="rId8"/>
    <p:sldId id="421" r:id="rId9"/>
    <p:sldId id="540" r:id="rId10"/>
    <p:sldId id="532" r:id="rId11"/>
    <p:sldId id="533" r:id="rId12"/>
    <p:sldId id="513" r:id="rId13"/>
    <p:sldId id="514" r:id="rId14"/>
    <p:sldId id="542" r:id="rId15"/>
    <p:sldId id="493" r:id="rId16"/>
    <p:sldId id="515" r:id="rId17"/>
    <p:sldId id="495" r:id="rId18"/>
    <p:sldId id="541" r:id="rId19"/>
    <p:sldId id="535" r:id="rId20"/>
    <p:sldId id="536" r:id="rId21"/>
    <p:sldId id="537" r:id="rId22"/>
    <p:sldId id="473" r:id="rId23"/>
    <p:sldId id="520" r:id="rId24"/>
    <p:sldId id="521" r:id="rId25"/>
    <p:sldId id="522" r:id="rId26"/>
    <p:sldId id="496" r:id="rId27"/>
    <p:sldId id="497" r:id="rId28"/>
    <p:sldId id="498" r:id="rId29"/>
    <p:sldId id="523" r:id="rId30"/>
    <p:sldId id="538" r:id="rId31"/>
    <p:sldId id="539" r:id="rId32"/>
    <p:sldId id="340" r:id="rId33"/>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p:scale>
          <a:sx n="70" d="100"/>
          <a:sy n="70" d="100"/>
        </p:scale>
        <p:origin x="58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https://infonavit-my.sharepoint.com/personal/earteaga_infonavit_org_mx/Documents/Notas/Notas%20Mexbol/Notas%20Mexbol1.xlsm"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https://infonavit-my.sharepoint.com/personal/earteaga_infonavit_org_mx/Documents/Notas/Notas%20Mexbol/Notas%20Mexbol1.xlsm"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https://infonavit-my.sharepoint.com/personal/earteaga_infonavit_org_mx/Documents/Notas/Notas%20Mexbol/Notas%20Mexbol1.xlsm"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oleObject" Target="https://infonavit-my.sharepoint.com/personal/earteaga_infonavit_org_mx/Documents/Notas/Notas%20Mexbol/Notas%20Mexbol1.xlsm"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sz="1400" b="1">
                <a:solidFill>
                  <a:sysClr val="windowText" lastClr="000000"/>
                </a:solidFill>
                <a:latin typeface="Century Gothic" panose="020B0502020202020204" pitchFamily="34" charset="0"/>
              </a:rPr>
              <a:t>Perfil de venc. Bonos Bancarios Estructurados</a:t>
            </a:r>
          </a:p>
        </c:rich>
      </c:tx>
      <c:layout/>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endParaRPr lang="es-MX"/>
        </a:p>
      </c:txPr>
    </c:title>
    <c:autoTitleDeleted val="0"/>
    <c:plotArea>
      <c:layout>
        <c:manualLayout>
          <c:layoutTarget val="inner"/>
          <c:xMode val="edge"/>
          <c:yMode val="edge"/>
          <c:x val="0.10927858616309899"/>
          <c:y val="0.33020601988066539"/>
          <c:w val="0.87095502902079969"/>
          <c:h val="0.58695892889909707"/>
        </c:manualLayout>
      </c:layout>
      <c:barChart>
        <c:barDir val="col"/>
        <c:grouping val="clustered"/>
        <c:varyColors val="0"/>
        <c:ser>
          <c:idx val="0"/>
          <c:order val="0"/>
          <c:spPr>
            <a:solidFill>
              <a:schemeClr val="accent1"/>
            </a:solidFill>
            <a:ln w="38100" cmpd="sng">
              <a:solidFill>
                <a:schemeClr val="accent1"/>
              </a:solidFill>
            </a:ln>
            <a:effectLst/>
          </c:spPr>
          <c:invertIfNegative val="0"/>
          <c:dPt>
            <c:idx val="7"/>
            <c:invertIfNegative val="0"/>
            <c:bubble3D val="0"/>
            <c:spPr>
              <a:solidFill>
                <a:srgbClr val="00B050"/>
              </a:solidFill>
              <a:ln w="38100" cmpd="sng">
                <a:solidFill>
                  <a:srgbClr val="00B050"/>
                </a:solidFill>
              </a:ln>
              <a:effectLst/>
            </c:spPr>
            <c:extLst xmlns:c16r2="http://schemas.microsoft.com/office/drawing/2015/06/chart">
              <c:ext xmlns:c16="http://schemas.microsoft.com/office/drawing/2014/chart" uri="{C3380CC4-5D6E-409C-BE32-E72D297353CC}">
                <c16:uniqueId val="{00000001-FDB4-4101-8767-68793F77327B}"/>
              </c:ext>
            </c:extLst>
          </c:dPt>
          <c:dPt>
            <c:idx val="8"/>
            <c:invertIfNegative val="0"/>
            <c:bubble3D val="0"/>
            <c:spPr>
              <a:solidFill>
                <a:schemeClr val="accent1"/>
              </a:solidFill>
              <a:ln w="38100" cmpd="sng">
                <a:solidFill>
                  <a:srgbClr val="00B050"/>
                </a:solidFill>
              </a:ln>
              <a:effectLst/>
            </c:spPr>
            <c:extLst xmlns:c16r2="http://schemas.microsoft.com/office/drawing/2015/06/chart">
              <c:ext xmlns:c16="http://schemas.microsoft.com/office/drawing/2014/chart" uri="{C3380CC4-5D6E-409C-BE32-E72D297353CC}">
                <c16:uniqueId val="{00000002-FDB4-4101-8767-68793F77327B}"/>
              </c:ext>
            </c:extLst>
          </c:dPt>
          <c:dPt>
            <c:idx val="10"/>
            <c:invertIfNegative val="0"/>
            <c:bubble3D val="0"/>
            <c:spPr>
              <a:solidFill>
                <a:schemeClr val="accent1"/>
              </a:solidFill>
              <a:ln w="38100" cmpd="sng">
                <a:solidFill>
                  <a:schemeClr val="accent2"/>
                </a:solidFill>
              </a:ln>
              <a:effectLst/>
            </c:spPr>
            <c:extLst xmlns:c16r2="http://schemas.microsoft.com/office/drawing/2015/06/chart">
              <c:ext xmlns:c16="http://schemas.microsoft.com/office/drawing/2014/chart" uri="{C3380CC4-5D6E-409C-BE32-E72D297353CC}">
                <c16:uniqueId val="{00000003-FDB4-4101-8767-68793F77327B}"/>
              </c:ext>
            </c:extLst>
          </c:dPt>
          <c:cat>
            <c:numRef>
              <c:f>'Perfil de vencimieto'!$C$4:$C$14</c:f>
              <c:numCache>
                <c:formatCode>m/d/yyyy</c:formatCode>
                <c:ptCount val="11"/>
                <c:pt idx="0">
                  <c:v>43783</c:v>
                </c:pt>
                <c:pt idx="1">
                  <c:v>43392</c:v>
                </c:pt>
                <c:pt idx="2">
                  <c:v>43370</c:v>
                </c:pt>
                <c:pt idx="3">
                  <c:v>43236</c:v>
                </c:pt>
                <c:pt idx="4">
                  <c:v>43342</c:v>
                </c:pt>
                <c:pt idx="5">
                  <c:v>43293</c:v>
                </c:pt>
                <c:pt idx="6">
                  <c:v>43363</c:v>
                </c:pt>
                <c:pt idx="7">
                  <c:v>43427</c:v>
                </c:pt>
                <c:pt idx="8">
                  <c:v>43227</c:v>
                </c:pt>
                <c:pt idx="9">
                  <c:v>43266</c:v>
                </c:pt>
                <c:pt idx="10">
                  <c:v>43258</c:v>
                </c:pt>
              </c:numCache>
            </c:numRef>
          </c:cat>
          <c:val>
            <c:numRef>
              <c:f>'Perfil de vencimieto'!$D$4:$D$14</c:f>
              <c:numCache>
                <c:formatCode>General</c:formatCode>
                <c:ptCount val="11"/>
                <c:pt idx="0">
                  <c:v>175</c:v>
                </c:pt>
                <c:pt idx="1">
                  <c:v>150</c:v>
                </c:pt>
                <c:pt idx="2">
                  <c:v>125</c:v>
                </c:pt>
                <c:pt idx="3">
                  <c:v>150</c:v>
                </c:pt>
                <c:pt idx="4">
                  <c:v>125</c:v>
                </c:pt>
                <c:pt idx="5">
                  <c:v>125</c:v>
                </c:pt>
                <c:pt idx="6">
                  <c:v>100</c:v>
                </c:pt>
                <c:pt idx="7">
                  <c:v>170</c:v>
                </c:pt>
                <c:pt idx="8">
                  <c:v>80</c:v>
                </c:pt>
                <c:pt idx="9">
                  <c:v>120</c:v>
                </c:pt>
                <c:pt idx="10">
                  <c:v>170</c:v>
                </c:pt>
              </c:numCache>
            </c:numRef>
          </c:val>
          <c:extLst xmlns:c16r2="http://schemas.microsoft.com/office/drawing/2015/06/chart">
            <c:ext xmlns:c16="http://schemas.microsoft.com/office/drawing/2014/chart" uri="{C3380CC4-5D6E-409C-BE32-E72D297353CC}">
              <c16:uniqueId val="{00000000-FDB4-4101-8767-68793F77327B}"/>
            </c:ext>
          </c:extLst>
        </c:ser>
        <c:dLbls>
          <c:showLegendKey val="0"/>
          <c:showVal val="0"/>
          <c:showCatName val="0"/>
          <c:showSerName val="0"/>
          <c:showPercent val="0"/>
          <c:showBubbleSize val="0"/>
        </c:dLbls>
        <c:gapWidth val="219"/>
        <c:overlap val="-27"/>
        <c:axId val="247884168"/>
        <c:axId val="406293984"/>
      </c:barChart>
      <c:dateAx>
        <c:axId val="247884168"/>
        <c:scaling>
          <c:orientation val="minMax"/>
          <c:max val="43813"/>
        </c:scaling>
        <c:delete val="0"/>
        <c:axPos val="b"/>
        <c:numFmt formatCode="[$-80A]\ mmm&quot; &quot;yy;@" sourceLinked="0"/>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Century Gothic" panose="020B0502020202020204" pitchFamily="34" charset="0"/>
                <a:ea typeface="+mn-ea"/>
                <a:cs typeface="+mn-cs"/>
              </a:defRPr>
            </a:pPr>
            <a:endParaRPr lang="es-MX"/>
          </a:p>
        </c:txPr>
        <c:crossAx val="406293984"/>
        <c:crosses val="autoZero"/>
        <c:auto val="1"/>
        <c:lblOffset val="100"/>
        <c:baseTimeUnit val="days"/>
        <c:majorUnit val="2"/>
        <c:majorTimeUnit val="months"/>
      </c:dateAx>
      <c:valAx>
        <c:axId val="40629398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800" b="1">
                    <a:solidFill>
                      <a:sysClr val="windowText" lastClr="000000"/>
                    </a:solidFill>
                    <a:latin typeface="Century Gothic" panose="020B0502020202020204" pitchFamily="34" charset="0"/>
                  </a:rPr>
                  <a:t>Monto (mdp)</a:t>
                </a:r>
              </a:p>
            </c:rich>
          </c:tx>
          <c:layout>
            <c:manualLayout>
              <c:xMode val="edge"/>
              <c:yMode val="edge"/>
              <c:x val="1.8477124321723937E-2"/>
              <c:y val="0.506262851289930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MX"/>
            </a:p>
          </c:txPr>
        </c:title>
        <c:numFmt formatCode="General" sourceLinked="1"/>
        <c:majorTickMark val="none"/>
        <c:minorTickMark val="none"/>
        <c:tickLblPos val="nextTo"/>
        <c:spPr>
          <a:noFill/>
          <a:ln w="15875">
            <a:solidFill>
              <a:schemeClr val="tx1"/>
            </a:solidFill>
          </a:ln>
          <a:effectLst/>
        </c:spPr>
        <c:txPr>
          <a:bodyPr rot="-60000000" spcFirstLastPara="1" vertOverflow="ellipsis" vert="horz" wrap="square" anchor="ctr" anchorCtr="1"/>
          <a:lstStyle/>
          <a:p>
            <a:pPr>
              <a:defRPr sz="800" b="1" i="0" u="none" strike="noStrike" kern="1200" baseline="0">
                <a:solidFill>
                  <a:sysClr val="windowText" lastClr="000000"/>
                </a:solidFill>
                <a:latin typeface="Century Gothic" panose="020B0502020202020204" pitchFamily="34" charset="0"/>
                <a:ea typeface="+mn-ea"/>
                <a:cs typeface="+mn-cs"/>
              </a:defRPr>
            </a:pPr>
            <a:endParaRPr lang="es-MX"/>
          </a:p>
        </c:txPr>
        <c:crossAx val="247884168"/>
        <c:crosses val="autoZero"/>
        <c:crossBetween val="between"/>
        <c:majorUnit val="40"/>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s-MX"/>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Century Ghotic"/>
                <a:ea typeface="+mn-ea"/>
                <a:cs typeface="+mn-cs"/>
              </a:defRPr>
            </a:pPr>
            <a:r>
              <a:rPr lang="es-MX" sz="1000" b="1" dirty="0">
                <a:solidFill>
                  <a:sysClr val="windowText" lastClr="000000"/>
                </a:solidFill>
                <a:latin typeface="Century Ghotic"/>
              </a:rPr>
              <a:t>JBSAN S00727</a:t>
            </a:r>
            <a:r>
              <a:rPr lang="es-MX" sz="1000" b="1" baseline="0" dirty="0">
                <a:solidFill>
                  <a:sysClr val="windowText" lastClr="000000"/>
                </a:solidFill>
                <a:latin typeface="Century Ghotic"/>
              </a:rPr>
              <a:t> (</a:t>
            </a:r>
            <a:r>
              <a:rPr lang="es-MX" sz="1000" b="1" dirty="0">
                <a:solidFill>
                  <a:sysClr val="windowText" lastClr="000000"/>
                </a:solidFill>
                <a:latin typeface="Century Ghotic"/>
              </a:rPr>
              <a:t>SXDP </a:t>
            </a:r>
            <a:r>
              <a:rPr lang="es-MX" sz="1000" b="1" dirty="0" err="1">
                <a:solidFill>
                  <a:sysClr val="windowText" lastClr="000000"/>
                </a:solidFill>
                <a:latin typeface="Century Ghotic"/>
              </a:rPr>
              <a:t>Index</a:t>
            </a:r>
            <a:r>
              <a:rPr lang="es-MX" sz="1000" b="1" dirty="0">
                <a:solidFill>
                  <a:sysClr val="windowText" lastClr="000000"/>
                </a:solidFill>
                <a:latin typeface="Century Ghotic"/>
              </a:rPr>
              <a:t>,</a:t>
            </a:r>
            <a:r>
              <a:rPr lang="es-MX" sz="1000" b="1" baseline="0" dirty="0">
                <a:solidFill>
                  <a:sysClr val="windowText" lastClr="000000"/>
                </a:solidFill>
                <a:latin typeface="Century Ghotic"/>
              </a:rPr>
              <a:t> salud Europa)</a:t>
            </a:r>
            <a:endParaRPr lang="es-MX" sz="1000" b="1" dirty="0">
              <a:solidFill>
                <a:sysClr val="windowText" lastClr="000000"/>
              </a:solidFill>
              <a:latin typeface="Century Ghotic"/>
            </a:endParaRPr>
          </a:p>
        </c:rich>
      </c:tx>
      <c:layout/>
      <c:overlay val="0"/>
      <c:spPr>
        <a:noFill/>
        <a:ln>
          <a:noFill/>
        </a:ln>
        <a:effectLst/>
      </c:spPr>
      <c:txPr>
        <a:bodyPr rot="0" spcFirstLastPara="1" vertOverflow="ellipsis" vert="horz" wrap="square" anchor="ctr" anchorCtr="1"/>
        <a:lstStyle/>
        <a:p>
          <a:pPr>
            <a:defRPr sz="1000" b="0" i="0" u="none" strike="noStrike" kern="1200" spc="0" baseline="0">
              <a:solidFill>
                <a:schemeClr val="tx1">
                  <a:lumMod val="65000"/>
                  <a:lumOff val="35000"/>
                </a:schemeClr>
              </a:solidFill>
              <a:latin typeface="Century Ghotic"/>
              <a:ea typeface="+mn-ea"/>
              <a:cs typeface="+mn-cs"/>
            </a:defRPr>
          </a:pPr>
          <a:endParaRPr lang="es-MX"/>
        </a:p>
      </c:txPr>
    </c:title>
    <c:autoTitleDeleted val="0"/>
    <c:plotArea>
      <c:layout>
        <c:manualLayout>
          <c:layoutTarget val="inner"/>
          <c:xMode val="edge"/>
          <c:yMode val="edge"/>
          <c:x val="0.17969176109083926"/>
          <c:y val="0.23152870689031543"/>
          <c:w val="0.75139555726265927"/>
          <c:h val="0.56426069123542733"/>
        </c:manualLayout>
      </c:layout>
      <c:scatterChart>
        <c:scatterStyle val="lineMarker"/>
        <c:varyColors val="0"/>
        <c:ser>
          <c:idx val="0"/>
          <c:order val="0"/>
          <c:spPr>
            <a:ln w="19050" cap="rnd">
              <a:solidFill>
                <a:schemeClr val="accent2"/>
              </a:solidFill>
              <a:round/>
            </a:ln>
            <a:effectLst/>
          </c:spPr>
          <c:marker>
            <c:symbol val="none"/>
          </c:marker>
          <c:xVal>
            <c:numRef>
              <c:f>'Notas SXDP'!$C$62:$C$92</c:f>
              <c:numCache>
                <c:formatCode>_(* #,##0.00_);_(* \(#,##0.00\);_(* "-"??_);_(@_)</c:formatCode>
                <c:ptCount val="31"/>
                <c:pt idx="0">
                  <c:v>1564.0815000000005</c:v>
                </c:pt>
                <c:pt idx="1">
                  <c:v>1516.5651000000003</c:v>
                </c:pt>
                <c:pt idx="2">
                  <c:v>1469.0487000000003</c:v>
                </c:pt>
                <c:pt idx="3">
                  <c:v>1421.5323000000003</c:v>
                </c:pt>
                <c:pt idx="4">
                  <c:v>1374.0159000000001</c:v>
                </c:pt>
                <c:pt idx="5">
                  <c:v>1326.4995000000001</c:v>
                </c:pt>
                <c:pt idx="6">
                  <c:v>1278.9831000000001</c:v>
                </c:pt>
                <c:pt idx="7">
                  <c:v>1231.4666999999999</c:v>
                </c:pt>
                <c:pt idx="8">
                  <c:v>1183.9503000000002</c:v>
                </c:pt>
                <c:pt idx="9">
                  <c:v>1136.4339000000002</c:v>
                </c:pt>
                <c:pt idx="10">
                  <c:v>1088.9175</c:v>
                </c:pt>
                <c:pt idx="11">
                  <c:v>1041.4011</c:v>
                </c:pt>
                <c:pt idx="12">
                  <c:v>993.88469999999995</c:v>
                </c:pt>
                <c:pt idx="13">
                  <c:v>946.36830000000009</c:v>
                </c:pt>
                <c:pt idx="14">
                  <c:v>851.33550000000002</c:v>
                </c:pt>
                <c:pt idx="15">
                  <c:v>791.94</c:v>
                </c:pt>
                <c:pt idx="16">
                  <c:v>752.34299999999996</c:v>
                </c:pt>
                <c:pt idx="17">
                  <c:v>712.74600000000009</c:v>
                </c:pt>
                <c:pt idx="18">
                  <c:v>673.149</c:v>
                </c:pt>
                <c:pt idx="19">
                  <c:v>633.55200000000013</c:v>
                </c:pt>
                <c:pt idx="20">
                  <c:v>593.95500000000004</c:v>
                </c:pt>
                <c:pt idx="21">
                  <c:v>554.35799999999995</c:v>
                </c:pt>
                <c:pt idx="22">
                  <c:v>514.76100000000008</c:v>
                </c:pt>
                <c:pt idx="23">
                  <c:v>475.1640000000001</c:v>
                </c:pt>
                <c:pt idx="24">
                  <c:v>435.56700000000006</c:v>
                </c:pt>
                <c:pt idx="25">
                  <c:v>395.97</c:v>
                </c:pt>
                <c:pt idx="26">
                  <c:v>356.3730000000001</c:v>
                </c:pt>
                <c:pt idx="27">
                  <c:v>316.77600000000007</c:v>
                </c:pt>
                <c:pt idx="28">
                  <c:v>277.17899999999997</c:v>
                </c:pt>
                <c:pt idx="29">
                  <c:v>237.58199999999997</c:v>
                </c:pt>
                <c:pt idx="30">
                  <c:v>197.98499999999993</c:v>
                </c:pt>
              </c:numCache>
            </c:numRef>
          </c:xVal>
          <c:yVal>
            <c:numRef>
              <c:f>'Notas SXDP'!$D$62:$D$92</c:f>
              <c:numCache>
                <c:formatCode>0.00%</c:formatCode>
                <c:ptCount val="31"/>
                <c:pt idx="0">
                  <c:v>0.57999999999999996</c:v>
                </c:pt>
                <c:pt idx="1">
                  <c:v>0.57999999999999996</c:v>
                </c:pt>
                <c:pt idx="2">
                  <c:v>0.57999999999999996</c:v>
                </c:pt>
                <c:pt idx="3">
                  <c:v>0.57999999999999996</c:v>
                </c:pt>
                <c:pt idx="4">
                  <c:v>0.57999999999999996</c:v>
                </c:pt>
                <c:pt idx="5">
                  <c:v>0.57999999999999996</c:v>
                </c:pt>
                <c:pt idx="6">
                  <c:v>0.57999999999999996</c:v>
                </c:pt>
                <c:pt idx="7">
                  <c:v>0.57999999999999996</c:v>
                </c:pt>
                <c:pt idx="8">
                  <c:v>0.50242500000000012</c:v>
                </c:pt>
                <c:pt idx="9">
                  <c:v>0.44152500000000011</c:v>
                </c:pt>
                <c:pt idx="10">
                  <c:v>0.38062499999999988</c:v>
                </c:pt>
                <c:pt idx="11">
                  <c:v>0.31972499999999993</c:v>
                </c:pt>
                <c:pt idx="12">
                  <c:v>0.25882499999999981</c:v>
                </c:pt>
                <c:pt idx="13">
                  <c:v>0.19792500000000002</c:v>
                </c:pt>
                <c:pt idx="14">
                  <c:v>7.6124999999999943E-2</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yVal>
          <c:smooth val="0"/>
          <c:extLst xmlns:c16r2="http://schemas.microsoft.com/office/drawing/2015/06/chart">
            <c:ext xmlns:c16="http://schemas.microsoft.com/office/drawing/2014/chart" uri="{C3380CC4-5D6E-409C-BE32-E72D297353CC}">
              <c16:uniqueId val="{00000000-83D9-4234-98D7-4547477EDEE4}"/>
            </c:ext>
          </c:extLst>
        </c:ser>
        <c:dLbls>
          <c:showLegendKey val="0"/>
          <c:showVal val="0"/>
          <c:showCatName val="0"/>
          <c:showSerName val="0"/>
          <c:showPercent val="0"/>
          <c:showBubbleSize val="0"/>
        </c:dLbls>
        <c:axId val="248503552"/>
        <c:axId val="403341792"/>
      </c:scatterChart>
      <c:scatterChart>
        <c:scatterStyle val="smoothMarker"/>
        <c:varyColors val="0"/>
        <c:ser>
          <c:idx val="1"/>
          <c:order val="1"/>
          <c:spPr>
            <a:ln w="19050" cap="rnd">
              <a:solidFill>
                <a:schemeClr val="tx1"/>
              </a:solidFill>
              <a:round/>
            </a:ln>
            <a:effectLst/>
          </c:spPr>
          <c:marker>
            <c:symbol val="none"/>
          </c:marker>
          <c:xVal>
            <c:numRef>
              <c:f>'Notas SXDP'!$E$62:$E$92</c:f>
              <c:numCache>
                <c:formatCode>_(* #,##0.00_);_(* \(#,##0.00\);_(* "-"??_);_(@_)</c:formatCode>
                <c:ptCount val="31"/>
                <c:pt idx="0">
                  <c:v>699.68</c:v>
                </c:pt>
                <c:pt idx="1">
                  <c:v>699.68</c:v>
                </c:pt>
                <c:pt idx="2">
                  <c:v>699.68</c:v>
                </c:pt>
                <c:pt idx="3">
                  <c:v>699.68</c:v>
                </c:pt>
                <c:pt idx="4">
                  <c:v>699.68</c:v>
                </c:pt>
                <c:pt idx="5">
                  <c:v>699.68</c:v>
                </c:pt>
                <c:pt idx="6">
                  <c:v>699.68</c:v>
                </c:pt>
                <c:pt idx="7">
                  <c:v>699.68</c:v>
                </c:pt>
                <c:pt idx="8">
                  <c:v>699.68</c:v>
                </c:pt>
                <c:pt idx="9">
                  <c:v>699.68</c:v>
                </c:pt>
                <c:pt idx="10">
                  <c:v>699.68</c:v>
                </c:pt>
                <c:pt idx="11">
                  <c:v>699.68</c:v>
                </c:pt>
                <c:pt idx="12">
                  <c:v>699.68</c:v>
                </c:pt>
                <c:pt idx="13">
                  <c:v>699.68</c:v>
                </c:pt>
                <c:pt idx="14">
                  <c:v>699.68</c:v>
                </c:pt>
                <c:pt idx="15">
                  <c:v>699.68</c:v>
                </c:pt>
                <c:pt idx="16">
                  <c:v>699.68</c:v>
                </c:pt>
                <c:pt idx="17">
                  <c:v>699.68</c:v>
                </c:pt>
                <c:pt idx="18">
                  <c:v>699.68</c:v>
                </c:pt>
                <c:pt idx="19">
                  <c:v>699.68</c:v>
                </c:pt>
                <c:pt idx="20">
                  <c:v>699.68</c:v>
                </c:pt>
                <c:pt idx="21">
                  <c:v>699.68</c:v>
                </c:pt>
                <c:pt idx="22">
                  <c:v>699.68</c:v>
                </c:pt>
                <c:pt idx="23">
                  <c:v>699.68</c:v>
                </c:pt>
                <c:pt idx="24">
                  <c:v>699.68</c:v>
                </c:pt>
                <c:pt idx="25">
                  <c:v>699.68</c:v>
                </c:pt>
                <c:pt idx="26">
                  <c:v>699.68</c:v>
                </c:pt>
                <c:pt idx="27">
                  <c:v>699.68</c:v>
                </c:pt>
                <c:pt idx="28">
                  <c:v>699.68</c:v>
                </c:pt>
                <c:pt idx="29">
                  <c:v>699.68</c:v>
                </c:pt>
                <c:pt idx="30">
                  <c:v>699.68</c:v>
                </c:pt>
              </c:numCache>
            </c:numRef>
          </c:xVal>
          <c:yVal>
            <c:numRef>
              <c:f>'Notas SXDP'!$D$62:$D$92</c:f>
              <c:numCache>
                <c:formatCode>0.00%</c:formatCode>
                <c:ptCount val="31"/>
                <c:pt idx="0">
                  <c:v>0.57999999999999996</c:v>
                </c:pt>
                <c:pt idx="1">
                  <c:v>0.57999999999999996</c:v>
                </c:pt>
                <c:pt idx="2">
                  <c:v>0.57999999999999996</c:v>
                </c:pt>
                <c:pt idx="3">
                  <c:v>0.57999999999999996</c:v>
                </c:pt>
                <c:pt idx="4">
                  <c:v>0.57999999999999996</c:v>
                </c:pt>
                <c:pt idx="5">
                  <c:v>0.57999999999999996</c:v>
                </c:pt>
                <c:pt idx="6">
                  <c:v>0.57999999999999996</c:v>
                </c:pt>
                <c:pt idx="7">
                  <c:v>0.57999999999999996</c:v>
                </c:pt>
                <c:pt idx="8">
                  <c:v>0.50242500000000012</c:v>
                </c:pt>
                <c:pt idx="9">
                  <c:v>0.44152500000000011</c:v>
                </c:pt>
                <c:pt idx="10">
                  <c:v>0.38062499999999988</c:v>
                </c:pt>
                <c:pt idx="11">
                  <c:v>0.31972499999999993</c:v>
                </c:pt>
                <c:pt idx="12">
                  <c:v>0.25882499999999981</c:v>
                </c:pt>
                <c:pt idx="13">
                  <c:v>0.19792500000000002</c:v>
                </c:pt>
                <c:pt idx="14">
                  <c:v>7.6124999999999943E-2</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yVal>
          <c:smooth val="1"/>
          <c:extLst xmlns:c16r2="http://schemas.microsoft.com/office/drawing/2015/06/chart">
            <c:ext xmlns:c16="http://schemas.microsoft.com/office/drawing/2014/chart" uri="{C3380CC4-5D6E-409C-BE32-E72D297353CC}">
              <c16:uniqueId val="{00000001-83D9-4234-98D7-4547477EDEE4}"/>
            </c:ext>
          </c:extLst>
        </c:ser>
        <c:ser>
          <c:idx val="2"/>
          <c:order val="2"/>
          <c:spPr>
            <a:ln w="19050" cap="rnd">
              <a:solidFill>
                <a:schemeClr val="tx1"/>
              </a:solidFill>
              <a:prstDash val="sysDot"/>
              <a:round/>
            </a:ln>
            <a:effectLst/>
          </c:spPr>
          <c:marker>
            <c:symbol val="none"/>
          </c:marker>
          <c:xVal>
            <c:numRef>
              <c:f>'Notas SXDP'!$C$62:$C$92</c:f>
              <c:numCache>
                <c:formatCode>_(* #,##0.00_);_(* \(#,##0.00\);_(* "-"??_);_(@_)</c:formatCode>
                <c:ptCount val="31"/>
                <c:pt idx="0">
                  <c:v>1564.0815000000005</c:v>
                </c:pt>
                <c:pt idx="1">
                  <c:v>1516.5651000000003</c:v>
                </c:pt>
                <c:pt idx="2">
                  <c:v>1469.0487000000003</c:v>
                </c:pt>
                <c:pt idx="3">
                  <c:v>1421.5323000000003</c:v>
                </c:pt>
                <c:pt idx="4">
                  <c:v>1374.0159000000001</c:v>
                </c:pt>
                <c:pt idx="5">
                  <c:v>1326.4995000000001</c:v>
                </c:pt>
                <c:pt idx="6">
                  <c:v>1278.9831000000001</c:v>
                </c:pt>
                <c:pt idx="7">
                  <c:v>1231.4666999999999</c:v>
                </c:pt>
                <c:pt idx="8">
                  <c:v>1183.9503000000002</c:v>
                </c:pt>
                <c:pt idx="9">
                  <c:v>1136.4339000000002</c:v>
                </c:pt>
                <c:pt idx="10">
                  <c:v>1088.9175</c:v>
                </c:pt>
                <c:pt idx="11">
                  <c:v>1041.4011</c:v>
                </c:pt>
                <c:pt idx="12">
                  <c:v>993.88469999999995</c:v>
                </c:pt>
                <c:pt idx="13">
                  <c:v>946.36830000000009</c:v>
                </c:pt>
                <c:pt idx="14">
                  <c:v>851.33550000000002</c:v>
                </c:pt>
                <c:pt idx="15">
                  <c:v>791.94</c:v>
                </c:pt>
                <c:pt idx="16">
                  <c:v>752.34299999999996</c:v>
                </c:pt>
                <c:pt idx="17">
                  <c:v>712.74600000000009</c:v>
                </c:pt>
                <c:pt idx="18">
                  <c:v>673.149</c:v>
                </c:pt>
                <c:pt idx="19">
                  <c:v>633.55200000000013</c:v>
                </c:pt>
                <c:pt idx="20">
                  <c:v>593.95500000000004</c:v>
                </c:pt>
                <c:pt idx="21">
                  <c:v>554.35799999999995</c:v>
                </c:pt>
                <c:pt idx="22">
                  <c:v>514.76100000000008</c:v>
                </c:pt>
                <c:pt idx="23">
                  <c:v>475.1640000000001</c:v>
                </c:pt>
                <c:pt idx="24">
                  <c:v>435.56700000000006</c:v>
                </c:pt>
                <c:pt idx="25">
                  <c:v>395.97</c:v>
                </c:pt>
                <c:pt idx="26">
                  <c:v>356.3730000000001</c:v>
                </c:pt>
                <c:pt idx="27">
                  <c:v>316.77600000000007</c:v>
                </c:pt>
                <c:pt idx="28">
                  <c:v>277.17899999999997</c:v>
                </c:pt>
                <c:pt idx="29">
                  <c:v>237.58199999999997</c:v>
                </c:pt>
                <c:pt idx="30">
                  <c:v>197.98499999999993</c:v>
                </c:pt>
              </c:numCache>
            </c:numRef>
          </c:xVal>
          <c:yVal>
            <c:numRef>
              <c:f>'Notas SXDP'!$G$62:$G$92</c:f>
              <c:numCache>
                <c:formatCode>0.00%</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yVal>
          <c:smooth val="1"/>
          <c:extLst xmlns:c16r2="http://schemas.microsoft.com/office/drawing/2015/06/chart">
            <c:ext xmlns:c16="http://schemas.microsoft.com/office/drawing/2014/chart" uri="{C3380CC4-5D6E-409C-BE32-E72D297353CC}">
              <c16:uniqueId val="{00000002-83D9-4234-98D7-4547477EDEE4}"/>
            </c:ext>
          </c:extLst>
        </c:ser>
        <c:dLbls>
          <c:showLegendKey val="0"/>
          <c:showVal val="0"/>
          <c:showCatName val="0"/>
          <c:showSerName val="0"/>
          <c:showPercent val="0"/>
          <c:showBubbleSize val="0"/>
        </c:dLbls>
        <c:axId val="248503552"/>
        <c:axId val="403341792"/>
      </c:scatterChart>
      <c:valAx>
        <c:axId val="248503552"/>
        <c:scaling>
          <c:orientation val="minMax"/>
          <c:max val="1500"/>
          <c:min val="600"/>
        </c:scaling>
        <c:delete val="0"/>
        <c:axPos val="b"/>
        <c:title>
          <c:tx>
            <c:rich>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hotic"/>
                    <a:ea typeface="+mn-ea"/>
                    <a:cs typeface="+mn-cs"/>
                  </a:defRPr>
                </a:pPr>
                <a:r>
                  <a:rPr lang="en-US" sz="800" b="1">
                    <a:solidFill>
                      <a:sysClr val="windowText" lastClr="000000"/>
                    </a:solidFill>
                    <a:latin typeface="Century Ghotic"/>
                  </a:rPr>
                  <a:t>Nivel Subyacente</a:t>
                </a:r>
              </a:p>
            </c:rich>
          </c:tx>
          <c:layout>
            <c:manualLayout>
              <c:xMode val="edge"/>
              <c:yMode val="edge"/>
              <c:x val="0.3842481275206453"/>
              <c:y val="0.90552839172886246"/>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hotic"/>
                  <a:ea typeface="+mn-ea"/>
                  <a:cs typeface="+mn-cs"/>
                </a:defRPr>
              </a:pPr>
              <a:endParaRPr lang="es-MX"/>
            </a:p>
          </c:txPr>
        </c:title>
        <c:numFmt formatCode="_(* #,##0_);_(* \(#,##0\);_(* &quot;-&quot;_);_(@_)"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Century Ghotic"/>
                <a:ea typeface="+mn-ea"/>
                <a:cs typeface="+mn-cs"/>
              </a:defRPr>
            </a:pPr>
            <a:endParaRPr lang="es-MX"/>
          </a:p>
        </c:txPr>
        <c:crossAx val="403341792"/>
        <c:crosses val="autoZero"/>
        <c:crossBetween val="midCat"/>
        <c:majorUnit val="200"/>
      </c:valAx>
      <c:valAx>
        <c:axId val="403341792"/>
        <c:scaling>
          <c:orientation val="minMax"/>
          <c:min val="0"/>
        </c:scaling>
        <c:delete val="0"/>
        <c:axPos val="l"/>
        <c:title>
          <c:tx>
            <c:rich>
              <a:bodyPr rot="-5400000" spcFirstLastPara="1" vertOverflow="ellipsis" vert="horz" wrap="square" anchor="ctr" anchorCtr="1"/>
              <a:lstStyle/>
              <a:p>
                <a:pPr>
                  <a:defRPr sz="800" b="1" i="0" u="none" strike="noStrike" kern="1200" baseline="0">
                    <a:solidFill>
                      <a:schemeClr val="tx1">
                        <a:lumMod val="65000"/>
                        <a:lumOff val="35000"/>
                      </a:schemeClr>
                    </a:solidFill>
                    <a:latin typeface="Century Ghotic"/>
                    <a:ea typeface="+mn-ea"/>
                    <a:cs typeface="+mn-cs"/>
                  </a:defRPr>
                </a:pPr>
                <a:r>
                  <a:rPr lang="es-MX" sz="800" b="1" dirty="0" err="1">
                    <a:solidFill>
                      <a:sysClr val="windowText" lastClr="000000"/>
                    </a:solidFill>
                    <a:latin typeface="Century Ghotic"/>
                  </a:rPr>
                  <a:t>Rend</a:t>
                </a:r>
                <a:r>
                  <a:rPr lang="es-MX" sz="800" b="1" dirty="0">
                    <a:solidFill>
                      <a:sysClr val="windowText" lastClr="000000"/>
                    </a:solidFill>
                    <a:latin typeface="Century Ghotic"/>
                  </a:rPr>
                  <a:t>. Estructura</a:t>
                </a:r>
                <a:endParaRPr lang="es-MX" sz="800" b="1" dirty="0">
                  <a:latin typeface="Century Ghotic"/>
                </a:endParaRPr>
              </a:p>
            </c:rich>
          </c:tx>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lumMod val="65000"/>
                      <a:lumOff val="35000"/>
                    </a:schemeClr>
                  </a:solidFill>
                  <a:latin typeface="Century Ghotic"/>
                  <a:ea typeface="+mn-ea"/>
                  <a:cs typeface="+mn-cs"/>
                </a:defRPr>
              </a:pPr>
              <a:endParaRPr lang="es-MX"/>
            </a:p>
          </c:txPr>
        </c:title>
        <c:numFmt formatCode="0%"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Century Ghotic"/>
                <a:ea typeface="+mn-ea"/>
                <a:cs typeface="+mn-cs"/>
              </a:defRPr>
            </a:pPr>
            <a:endParaRPr lang="es-MX"/>
          </a:p>
        </c:txPr>
        <c:crossAx val="248503552"/>
        <c:crosses val="autoZero"/>
        <c:crossBetween val="midCat"/>
        <c:majorUnit val="0.15000000000000002"/>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es-MX" sz="1000" b="1" dirty="0">
                <a:solidFill>
                  <a:sysClr val="windowText" lastClr="000000"/>
                </a:solidFill>
                <a:latin typeface="Century Ghotic"/>
              </a:rPr>
              <a:t>JBASAN S00706</a:t>
            </a:r>
            <a:r>
              <a:rPr lang="es-MX" sz="1000" b="1" baseline="0" dirty="0">
                <a:solidFill>
                  <a:sysClr val="windowText" lastClr="000000"/>
                </a:solidFill>
                <a:latin typeface="Century Ghotic"/>
              </a:rPr>
              <a:t> (INDU </a:t>
            </a:r>
            <a:r>
              <a:rPr lang="es-MX" sz="1000" b="1" baseline="0" dirty="0" err="1">
                <a:solidFill>
                  <a:sysClr val="windowText" lastClr="000000"/>
                </a:solidFill>
                <a:latin typeface="Century Ghotic"/>
              </a:rPr>
              <a:t>Index</a:t>
            </a:r>
            <a:r>
              <a:rPr lang="es-MX" sz="1000" b="1" baseline="0" dirty="0">
                <a:solidFill>
                  <a:sysClr val="windowText" lastClr="000000"/>
                </a:solidFill>
                <a:latin typeface="Century Ghotic"/>
              </a:rPr>
              <a:t>, Dow Jones)</a:t>
            </a:r>
            <a:endParaRPr lang="es-MX" sz="1000" b="1" dirty="0">
              <a:solidFill>
                <a:sysClr val="windowText" lastClr="000000"/>
              </a:solidFill>
              <a:latin typeface="Century Ghotic"/>
            </a:endParaRPr>
          </a:p>
        </c:rich>
      </c:tx>
      <c:layout/>
      <c:overlay val="0"/>
      <c:spPr>
        <a:noFill/>
        <a:ln>
          <a:noFill/>
        </a:ln>
        <a:effectLst/>
      </c:spPr>
      <c:txPr>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endParaRPr lang="es-MX"/>
        </a:p>
      </c:txPr>
    </c:title>
    <c:autoTitleDeleted val="0"/>
    <c:plotArea>
      <c:layout>
        <c:manualLayout>
          <c:layoutTarget val="inner"/>
          <c:xMode val="edge"/>
          <c:yMode val="edge"/>
          <c:x val="0.18953652134946547"/>
          <c:y val="0.22936364268522194"/>
          <c:w val="0.71298380385378657"/>
          <c:h val="0.53485059544238145"/>
        </c:manualLayout>
      </c:layout>
      <c:scatterChart>
        <c:scatterStyle val="lineMarker"/>
        <c:varyColors val="0"/>
        <c:ser>
          <c:idx val="0"/>
          <c:order val="0"/>
          <c:spPr>
            <a:ln w="19050" cap="rnd">
              <a:solidFill>
                <a:srgbClr val="00B050"/>
              </a:solidFill>
              <a:round/>
            </a:ln>
            <a:effectLst/>
          </c:spPr>
          <c:marker>
            <c:symbol val="none"/>
          </c:marker>
          <c:xVal>
            <c:numRef>
              <c:f>'Notas INDU'!$C$62:$C$92</c:f>
              <c:numCache>
                <c:formatCode>_(* #,##0.00_);_(* \(#,##0.00\);_(* "-"??_);_(@_)</c:formatCode>
                <c:ptCount val="31"/>
                <c:pt idx="0">
                  <c:v>30127.947500000002</c:v>
                </c:pt>
                <c:pt idx="1">
                  <c:v>29267.149000000005</c:v>
                </c:pt>
                <c:pt idx="2">
                  <c:v>28406.3505</c:v>
                </c:pt>
                <c:pt idx="3">
                  <c:v>27545.552000000003</c:v>
                </c:pt>
                <c:pt idx="4">
                  <c:v>26684.753499999999</c:v>
                </c:pt>
                <c:pt idx="5">
                  <c:v>25823.955000000002</c:v>
                </c:pt>
                <c:pt idx="6">
                  <c:v>24963.156500000001</c:v>
                </c:pt>
                <c:pt idx="7">
                  <c:v>24102.358</c:v>
                </c:pt>
                <c:pt idx="8">
                  <c:v>23241.559500000003</c:v>
                </c:pt>
                <c:pt idx="9">
                  <c:v>22380.761000000002</c:v>
                </c:pt>
                <c:pt idx="10">
                  <c:v>21519.962500000001</c:v>
                </c:pt>
                <c:pt idx="11">
                  <c:v>20659.164000000001</c:v>
                </c:pt>
                <c:pt idx="12">
                  <c:v>19798.3655</c:v>
                </c:pt>
                <c:pt idx="13">
                  <c:v>18937.567000000003</c:v>
                </c:pt>
                <c:pt idx="14">
                  <c:v>18076.768500000002</c:v>
                </c:pt>
                <c:pt idx="15">
                  <c:v>17215.97</c:v>
                </c:pt>
                <c:pt idx="16">
                  <c:v>17129.890149999999</c:v>
                </c:pt>
                <c:pt idx="17">
                  <c:v>17043.810300000001</c:v>
                </c:pt>
                <c:pt idx="18">
                  <c:v>16957.730449999999</c:v>
                </c:pt>
                <c:pt idx="19">
                  <c:v>16871.650600000001</c:v>
                </c:pt>
                <c:pt idx="20">
                  <c:v>16785.570749999999</c:v>
                </c:pt>
                <c:pt idx="21">
                  <c:v>16699.490900000001</c:v>
                </c:pt>
                <c:pt idx="22">
                  <c:v>16613.411049999999</c:v>
                </c:pt>
                <c:pt idx="23">
                  <c:v>16527.331200000001</c:v>
                </c:pt>
                <c:pt idx="24">
                  <c:v>16441.251349999999</c:v>
                </c:pt>
                <c:pt idx="25">
                  <c:v>16355.1715</c:v>
                </c:pt>
                <c:pt idx="26">
                  <c:v>16269.091650000002</c:v>
                </c:pt>
                <c:pt idx="27">
                  <c:v>16183.011800000002</c:v>
                </c:pt>
                <c:pt idx="28">
                  <c:v>16096.931950000002</c:v>
                </c:pt>
                <c:pt idx="29">
                  <c:v>16010.852100000002</c:v>
                </c:pt>
                <c:pt idx="30">
                  <c:v>15924.772250000002</c:v>
                </c:pt>
              </c:numCache>
            </c:numRef>
          </c:xVal>
          <c:yVal>
            <c:numRef>
              <c:f>'Notas INDU'!$D$62:$D$92</c:f>
              <c:numCache>
                <c:formatCode>0.00%</c:formatCode>
                <c:ptCount val="31"/>
                <c:pt idx="0">
                  <c:v>0.2</c:v>
                </c:pt>
                <c:pt idx="1">
                  <c:v>0.2</c:v>
                </c:pt>
                <c:pt idx="2">
                  <c:v>0.2</c:v>
                </c:pt>
                <c:pt idx="3">
                  <c:v>0.2</c:v>
                </c:pt>
                <c:pt idx="4">
                  <c:v>0.2</c:v>
                </c:pt>
                <c:pt idx="5">
                  <c:v>0.2</c:v>
                </c:pt>
                <c:pt idx="6">
                  <c:v>0.2</c:v>
                </c:pt>
                <c:pt idx="7">
                  <c:v>0.2</c:v>
                </c:pt>
                <c:pt idx="8">
                  <c:v>0.2</c:v>
                </c:pt>
                <c:pt idx="9">
                  <c:v>0.2</c:v>
                </c:pt>
                <c:pt idx="10">
                  <c:v>0.2</c:v>
                </c:pt>
                <c:pt idx="11">
                  <c:v>0.2</c:v>
                </c:pt>
                <c:pt idx="12">
                  <c:v>0.15224999999999989</c:v>
                </c:pt>
                <c:pt idx="13">
                  <c:v>0.10150000000000008</c:v>
                </c:pt>
                <c:pt idx="14">
                  <c:v>5.0750000000000038E-2</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yVal>
          <c:smooth val="0"/>
          <c:extLst xmlns:c16r2="http://schemas.microsoft.com/office/drawing/2015/06/chart">
            <c:ext xmlns:c16="http://schemas.microsoft.com/office/drawing/2014/chart" uri="{C3380CC4-5D6E-409C-BE32-E72D297353CC}">
              <c16:uniqueId val="{00000000-CE0D-4F83-BDA3-34B057486031}"/>
            </c:ext>
          </c:extLst>
        </c:ser>
        <c:ser>
          <c:idx val="1"/>
          <c:order val="1"/>
          <c:spPr>
            <a:ln w="19050" cap="rnd">
              <a:solidFill>
                <a:schemeClr val="tx1"/>
              </a:solidFill>
              <a:round/>
            </a:ln>
            <a:effectLst/>
          </c:spPr>
          <c:marker>
            <c:symbol val="none"/>
          </c:marker>
          <c:xVal>
            <c:numRef>
              <c:f>'Notas INDU'!$E$62:$E$92</c:f>
              <c:numCache>
                <c:formatCode>_(* #,##0.00_);_(* \(#,##0.00\);_(* "-"??_);_(@_)</c:formatCode>
                <c:ptCount val="31"/>
                <c:pt idx="0">
                  <c:v>25709.27</c:v>
                </c:pt>
                <c:pt idx="1">
                  <c:v>25709.27</c:v>
                </c:pt>
                <c:pt idx="2">
                  <c:v>25709.27</c:v>
                </c:pt>
                <c:pt idx="3">
                  <c:v>25709.27</c:v>
                </c:pt>
                <c:pt idx="4">
                  <c:v>25709.27</c:v>
                </c:pt>
                <c:pt idx="5">
                  <c:v>25709.27</c:v>
                </c:pt>
                <c:pt idx="6">
                  <c:v>25709.27</c:v>
                </c:pt>
                <c:pt idx="7">
                  <c:v>25709.27</c:v>
                </c:pt>
                <c:pt idx="8">
                  <c:v>25709.27</c:v>
                </c:pt>
                <c:pt idx="9">
                  <c:v>25709.27</c:v>
                </c:pt>
                <c:pt idx="10">
                  <c:v>25709.27</c:v>
                </c:pt>
                <c:pt idx="11">
                  <c:v>25709.27</c:v>
                </c:pt>
                <c:pt idx="12">
                  <c:v>25709.27</c:v>
                </c:pt>
                <c:pt idx="13">
                  <c:v>25709.27</c:v>
                </c:pt>
                <c:pt idx="14">
                  <c:v>25709.27</c:v>
                </c:pt>
                <c:pt idx="15">
                  <c:v>25709.27</c:v>
                </c:pt>
                <c:pt idx="16">
                  <c:v>25709.27</c:v>
                </c:pt>
                <c:pt idx="17">
                  <c:v>25709.27</c:v>
                </c:pt>
                <c:pt idx="18">
                  <c:v>25709.27</c:v>
                </c:pt>
                <c:pt idx="19">
                  <c:v>25709.27</c:v>
                </c:pt>
                <c:pt idx="20">
                  <c:v>25709.27</c:v>
                </c:pt>
                <c:pt idx="21">
                  <c:v>25709.27</c:v>
                </c:pt>
                <c:pt idx="22">
                  <c:v>25709.27</c:v>
                </c:pt>
                <c:pt idx="23">
                  <c:v>25709.27</c:v>
                </c:pt>
                <c:pt idx="24">
                  <c:v>25709.27</c:v>
                </c:pt>
                <c:pt idx="25">
                  <c:v>25709.27</c:v>
                </c:pt>
                <c:pt idx="26">
                  <c:v>25709.27</c:v>
                </c:pt>
                <c:pt idx="27">
                  <c:v>25709.27</c:v>
                </c:pt>
                <c:pt idx="28">
                  <c:v>25709.27</c:v>
                </c:pt>
                <c:pt idx="29">
                  <c:v>25709.27</c:v>
                </c:pt>
                <c:pt idx="30">
                  <c:v>25709.27</c:v>
                </c:pt>
              </c:numCache>
            </c:numRef>
          </c:xVal>
          <c:yVal>
            <c:numRef>
              <c:f>'Notas INDU'!$D$62:$D$92</c:f>
              <c:numCache>
                <c:formatCode>0.00%</c:formatCode>
                <c:ptCount val="31"/>
                <c:pt idx="0">
                  <c:v>0.2</c:v>
                </c:pt>
                <c:pt idx="1">
                  <c:v>0.2</c:v>
                </c:pt>
                <c:pt idx="2">
                  <c:v>0.2</c:v>
                </c:pt>
                <c:pt idx="3">
                  <c:v>0.2</c:v>
                </c:pt>
                <c:pt idx="4">
                  <c:v>0.2</c:v>
                </c:pt>
                <c:pt idx="5">
                  <c:v>0.2</c:v>
                </c:pt>
                <c:pt idx="6">
                  <c:v>0.2</c:v>
                </c:pt>
                <c:pt idx="7">
                  <c:v>0.2</c:v>
                </c:pt>
                <c:pt idx="8">
                  <c:v>0.2</c:v>
                </c:pt>
                <c:pt idx="9">
                  <c:v>0.2</c:v>
                </c:pt>
                <c:pt idx="10">
                  <c:v>0.2</c:v>
                </c:pt>
                <c:pt idx="11">
                  <c:v>0.2</c:v>
                </c:pt>
                <c:pt idx="12">
                  <c:v>0.15224999999999989</c:v>
                </c:pt>
                <c:pt idx="13">
                  <c:v>0.10150000000000008</c:v>
                </c:pt>
                <c:pt idx="14">
                  <c:v>5.0750000000000038E-2</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yVal>
          <c:smooth val="0"/>
          <c:extLst xmlns:c16r2="http://schemas.microsoft.com/office/drawing/2015/06/chart">
            <c:ext xmlns:c16="http://schemas.microsoft.com/office/drawing/2014/chart" uri="{C3380CC4-5D6E-409C-BE32-E72D297353CC}">
              <c16:uniqueId val="{00000001-CE0D-4F83-BDA3-34B057486031}"/>
            </c:ext>
          </c:extLst>
        </c:ser>
        <c:dLbls>
          <c:showLegendKey val="0"/>
          <c:showVal val="0"/>
          <c:showCatName val="0"/>
          <c:showSerName val="0"/>
          <c:showPercent val="0"/>
          <c:showBubbleSize val="0"/>
        </c:dLbls>
        <c:axId val="406064512"/>
        <c:axId val="406064896"/>
      </c:scatterChart>
      <c:valAx>
        <c:axId val="406064512"/>
        <c:scaling>
          <c:orientation val="minMax"/>
          <c:max val="26000"/>
          <c:min val="15000"/>
        </c:scaling>
        <c:delete val="0"/>
        <c:axPos val="b"/>
        <c:title>
          <c:tx>
            <c:rich>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hotic"/>
                    <a:ea typeface="+mn-ea"/>
                    <a:cs typeface="+mn-cs"/>
                  </a:defRPr>
                </a:pPr>
                <a:r>
                  <a:rPr lang="en-US" sz="800" b="1" dirty="0" err="1">
                    <a:solidFill>
                      <a:sysClr val="windowText" lastClr="000000"/>
                    </a:solidFill>
                    <a:latin typeface="Century Ghotic"/>
                  </a:rPr>
                  <a:t>Nivel</a:t>
                </a:r>
                <a:r>
                  <a:rPr lang="en-US" sz="800" b="1" baseline="0" dirty="0">
                    <a:solidFill>
                      <a:sysClr val="windowText" lastClr="000000"/>
                    </a:solidFill>
                    <a:latin typeface="Century Ghotic"/>
                  </a:rPr>
                  <a:t> </a:t>
                </a:r>
                <a:r>
                  <a:rPr lang="en-US" sz="800" b="1" baseline="0" dirty="0" err="1">
                    <a:solidFill>
                      <a:sysClr val="windowText" lastClr="000000"/>
                    </a:solidFill>
                    <a:latin typeface="Century Ghotic"/>
                  </a:rPr>
                  <a:t>Subyacente</a:t>
                </a:r>
                <a:endParaRPr lang="en-US" sz="800" b="1" dirty="0">
                  <a:solidFill>
                    <a:sysClr val="windowText" lastClr="000000"/>
                  </a:solidFill>
                  <a:latin typeface="Century Ghotic"/>
                </a:endParaRPr>
              </a:p>
            </c:rich>
          </c:tx>
          <c:layout>
            <c:manualLayout>
              <c:xMode val="edge"/>
              <c:yMode val="edge"/>
              <c:x val="0.41716663465847259"/>
              <c:y val="0.88059972678514953"/>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hotic"/>
                  <a:ea typeface="+mn-ea"/>
                  <a:cs typeface="+mn-cs"/>
                </a:defRPr>
              </a:pPr>
              <a:endParaRPr lang="es-MX"/>
            </a:p>
          </c:txPr>
        </c:title>
        <c:numFmt formatCode="_(* #,##0_);_(* \(#,##0\);_(* &quot;-&quot;_);_(@_)"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Century Ghotic"/>
                <a:ea typeface="+mn-ea"/>
                <a:cs typeface="+mn-cs"/>
              </a:defRPr>
            </a:pPr>
            <a:endParaRPr lang="es-MX"/>
          </a:p>
        </c:txPr>
        <c:crossAx val="406064896"/>
        <c:crosses val="autoZero"/>
        <c:crossBetween val="midCat"/>
        <c:majorUnit val="2000"/>
      </c:valAx>
      <c:valAx>
        <c:axId val="406064896"/>
        <c:scaling>
          <c:orientation val="minMax"/>
          <c:min val="0"/>
        </c:scaling>
        <c:delete val="0"/>
        <c:axPos val="l"/>
        <c:title>
          <c:tx>
            <c:rich>
              <a:bodyPr rot="-5400000" spcFirstLastPara="1" vertOverflow="ellipsis" vert="horz" wrap="square" anchor="ctr" anchorCtr="1"/>
              <a:lstStyle/>
              <a:p>
                <a:pPr>
                  <a:defRPr sz="800" b="1" i="0" u="none" strike="noStrike" kern="1200" baseline="0">
                    <a:solidFill>
                      <a:schemeClr val="tx1">
                        <a:lumMod val="65000"/>
                        <a:lumOff val="35000"/>
                      </a:schemeClr>
                    </a:solidFill>
                    <a:latin typeface="Century Ghotic"/>
                    <a:ea typeface="+mn-ea"/>
                    <a:cs typeface="+mn-cs"/>
                  </a:defRPr>
                </a:pPr>
                <a:r>
                  <a:rPr lang="es-MX" sz="800" b="1">
                    <a:solidFill>
                      <a:sysClr val="windowText" lastClr="000000"/>
                    </a:solidFill>
                    <a:latin typeface="Century Ghotic"/>
                  </a:rPr>
                  <a:t>Rend</a:t>
                </a:r>
                <a:r>
                  <a:rPr lang="es-MX" sz="800" b="1">
                    <a:solidFill>
                      <a:schemeClr val="tx1"/>
                    </a:solidFill>
                    <a:latin typeface="Century Ghotic"/>
                  </a:rPr>
                  <a:t>.</a:t>
                </a:r>
                <a:r>
                  <a:rPr lang="es-MX" sz="800" b="1" baseline="0">
                    <a:solidFill>
                      <a:schemeClr val="tx1"/>
                    </a:solidFill>
                    <a:latin typeface="Century Ghotic"/>
                  </a:rPr>
                  <a:t> Estructura</a:t>
                </a:r>
                <a:endParaRPr lang="es-MX" sz="800" b="1">
                  <a:latin typeface="Century Ghotic"/>
                </a:endParaRPr>
              </a:p>
            </c:rich>
          </c:tx>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lumMod val="65000"/>
                      <a:lumOff val="35000"/>
                    </a:schemeClr>
                  </a:solidFill>
                  <a:latin typeface="Century Ghotic"/>
                  <a:ea typeface="+mn-ea"/>
                  <a:cs typeface="+mn-cs"/>
                </a:defRPr>
              </a:pPr>
              <a:endParaRPr lang="es-MX"/>
            </a:p>
          </c:txPr>
        </c:title>
        <c:numFmt formatCode="0%"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Century Ghotic"/>
                <a:ea typeface="+mn-ea"/>
                <a:cs typeface="+mn-cs"/>
              </a:defRPr>
            </a:pPr>
            <a:endParaRPr lang="es-MX"/>
          </a:p>
        </c:txPr>
        <c:crossAx val="406064512"/>
        <c:crosses val="autoZero"/>
        <c:crossBetween val="midCat"/>
        <c:majorUnit val="6.0000000000000012E-2"/>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Century Ghotic"/>
                <a:ea typeface="+mn-ea"/>
                <a:cs typeface="+mn-cs"/>
              </a:defRPr>
            </a:pPr>
            <a:r>
              <a:rPr lang="es-MX" sz="1000" b="1">
                <a:solidFill>
                  <a:sysClr val="windowText" lastClr="000000"/>
                </a:solidFill>
                <a:latin typeface="Century Ghotic"/>
              </a:rPr>
              <a:t>JBSAN S00684</a:t>
            </a:r>
            <a:r>
              <a:rPr lang="es-MX" sz="1000" b="1" baseline="0">
                <a:solidFill>
                  <a:sysClr val="windowText" lastClr="000000"/>
                </a:solidFill>
                <a:latin typeface="Century Ghotic"/>
              </a:rPr>
              <a:t> </a:t>
            </a:r>
            <a:r>
              <a:rPr lang="es-MX" sz="1000" b="1">
                <a:solidFill>
                  <a:sysClr val="windowText" lastClr="000000"/>
                </a:solidFill>
                <a:latin typeface="Century Ghotic"/>
              </a:rPr>
              <a:t>(SX5E</a:t>
            </a:r>
            <a:r>
              <a:rPr lang="es-MX" sz="1000" b="1" baseline="0">
                <a:solidFill>
                  <a:sysClr val="windowText" lastClr="000000"/>
                </a:solidFill>
                <a:latin typeface="Century Ghotic"/>
              </a:rPr>
              <a:t>)</a:t>
            </a:r>
            <a:endParaRPr lang="es-MX" sz="1000" b="1">
              <a:solidFill>
                <a:sysClr val="windowText" lastClr="000000"/>
              </a:solidFill>
              <a:latin typeface="Century Ghotic"/>
            </a:endParaRPr>
          </a:p>
        </c:rich>
      </c:tx>
      <c:layout/>
      <c:overlay val="0"/>
      <c:spPr>
        <a:noFill/>
        <a:ln>
          <a:noFill/>
        </a:ln>
        <a:effectLst/>
      </c:spPr>
      <c:txPr>
        <a:bodyPr rot="0" spcFirstLastPara="1" vertOverflow="ellipsis" vert="horz" wrap="square" anchor="ctr" anchorCtr="1"/>
        <a:lstStyle/>
        <a:p>
          <a:pPr>
            <a:defRPr sz="1000" b="0" i="0" u="none" strike="noStrike" kern="1200" spc="0" baseline="0">
              <a:solidFill>
                <a:schemeClr val="tx1">
                  <a:lumMod val="65000"/>
                  <a:lumOff val="35000"/>
                </a:schemeClr>
              </a:solidFill>
              <a:latin typeface="Century Ghotic"/>
              <a:ea typeface="+mn-ea"/>
              <a:cs typeface="+mn-cs"/>
            </a:defRPr>
          </a:pPr>
          <a:endParaRPr lang="es-MX"/>
        </a:p>
      </c:txPr>
    </c:title>
    <c:autoTitleDeleted val="0"/>
    <c:plotArea>
      <c:layout>
        <c:manualLayout>
          <c:layoutTarget val="inner"/>
          <c:xMode val="edge"/>
          <c:yMode val="edge"/>
          <c:x val="0.16514622458670233"/>
          <c:y val="0.22936364268522194"/>
          <c:w val="0.74561591907818991"/>
          <c:h val="0.53485059544238145"/>
        </c:manualLayout>
      </c:layout>
      <c:scatterChart>
        <c:scatterStyle val="lineMarker"/>
        <c:varyColors val="0"/>
        <c:ser>
          <c:idx val="0"/>
          <c:order val="0"/>
          <c:spPr>
            <a:ln w="19050" cap="rnd">
              <a:solidFill>
                <a:srgbClr val="00B050"/>
              </a:solidFill>
              <a:round/>
            </a:ln>
            <a:effectLst/>
          </c:spPr>
          <c:marker>
            <c:symbol val="none"/>
          </c:marker>
          <c:xVal>
            <c:numRef>
              <c:f>'Notas SX5E'!$C$215:$C$245</c:f>
              <c:numCache>
                <c:formatCode>_(* #,##0.00_);_(* \(#,##0.00\);_(* "-"??_);_(@_)</c:formatCode>
                <c:ptCount val="31"/>
                <c:pt idx="0">
                  <c:v>4804.7843999999996</c:v>
                </c:pt>
                <c:pt idx="1">
                  <c:v>4681.5847999999996</c:v>
                </c:pt>
                <c:pt idx="2">
                  <c:v>4558.3851999999997</c:v>
                </c:pt>
                <c:pt idx="3">
                  <c:v>4435.1855999999998</c:v>
                </c:pt>
                <c:pt idx="4">
                  <c:v>4311.985999999999</c:v>
                </c:pt>
                <c:pt idx="5">
                  <c:v>4188.786399999999</c:v>
                </c:pt>
                <c:pt idx="6">
                  <c:v>4065.5868</c:v>
                </c:pt>
                <c:pt idx="7">
                  <c:v>3942.3871999999997</c:v>
                </c:pt>
                <c:pt idx="8">
                  <c:v>3819.1875999999997</c:v>
                </c:pt>
                <c:pt idx="9">
                  <c:v>3695.9879999999994</c:v>
                </c:pt>
                <c:pt idx="10">
                  <c:v>3572.7883999999995</c:v>
                </c:pt>
                <c:pt idx="11">
                  <c:v>3449.5888</c:v>
                </c:pt>
                <c:pt idx="12">
                  <c:v>3326.3892000000001</c:v>
                </c:pt>
                <c:pt idx="13">
                  <c:v>3203.1895999999997</c:v>
                </c:pt>
                <c:pt idx="14">
                  <c:v>3141.5897999999997</c:v>
                </c:pt>
                <c:pt idx="15">
                  <c:v>3079.99</c:v>
                </c:pt>
                <c:pt idx="16">
                  <c:v>2833.5907999999999</c:v>
                </c:pt>
                <c:pt idx="17">
                  <c:v>2587.1915999999997</c:v>
                </c:pt>
                <c:pt idx="18">
                  <c:v>2340.7923999999998</c:v>
                </c:pt>
                <c:pt idx="19">
                  <c:v>2094.3931999999995</c:v>
                </c:pt>
                <c:pt idx="20">
                  <c:v>1847.9939999999997</c:v>
                </c:pt>
                <c:pt idx="21">
                  <c:v>1601.5947999999999</c:v>
                </c:pt>
                <c:pt idx="22">
                  <c:v>1355.1955999999998</c:v>
                </c:pt>
                <c:pt idx="23">
                  <c:v>1108.7963999999999</c:v>
                </c:pt>
                <c:pt idx="24">
                  <c:v>862.3972</c:v>
                </c:pt>
                <c:pt idx="25">
                  <c:v>615.99800000000016</c:v>
                </c:pt>
                <c:pt idx="26">
                  <c:v>369.59880000000032</c:v>
                </c:pt>
                <c:pt idx="27">
                  <c:v>123.19960000000044</c:v>
                </c:pt>
                <c:pt idx="28">
                  <c:v>-123.19959999999942</c:v>
                </c:pt>
                <c:pt idx="29">
                  <c:v>-369.59879999999964</c:v>
                </c:pt>
                <c:pt idx="30">
                  <c:v>-615.99799999999982</c:v>
                </c:pt>
              </c:numCache>
            </c:numRef>
          </c:xVal>
          <c:yVal>
            <c:numRef>
              <c:f>'Notas SX5E'!$D$215:$D$245</c:f>
              <c:numCache>
                <c:formatCode>0.00%</c:formatCode>
                <c:ptCount val="31"/>
                <c:pt idx="0">
                  <c:v>0.33</c:v>
                </c:pt>
                <c:pt idx="1">
                  <c:v>0.33</c:v>
                </c:pt>
                <c:pt idx="2">
                  <c:v>0.33</c:v>
                </c:pt>
                <c:pt idx="3">
                  <c:v>0.33</c:v>
                </c:pt>
                <c:pt idx="4">
                  <c:v>0.33</c:v>
                </c:pt>
                <c:pt idx="5">
                  <c:v>0.33</c:v>
                </c:pt>
                <c:pt idx="6">
                  <c:v>0.33</c:v>
                </c:pt>
                <c:pt idx="7">
                  <c:v>0.29700000000000004</c:v>
                </c:pt>
                <c:pt idx="8">
                  <c:v>0.26400000000000007</c:v>
                </c:pt>
                <c:pt idx="9">
                  <c:v>0.21999999999999989</c:v>
                </c:pt>
                <c:pt idx="10">
                  <c:v>0.17599999999999991</c:v>
                </c:pt>
                <c:pt idx="11">
                  <c:v>0.13200000000000009</c:v>
                </c:pt>
                <c:pt idx="12">
                  <c:v>8.800000000000012E-2</c:v>
                </c:pt>
                <c:pt idx="13">
                  <c:v>4.3999999999999977E-2</c:v>
                </c:pt>
                <c:pt idx="14">
                  <c:v>2.1999999999999988E-2</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yVal>
          <c:smooth val="0"/>
          <c:extLst xmlns:c16r2="http://schemas.microsoft.com/office/drawing/2015/06/chart">
            <c:ext xmlns:c16="http://schemas.microsoft.com/office/drawing/2014/chart" uri="{C3380CC4-5D6E-409C-BE32-E72D297353CC}">
              <c16:uniqueId val="{00000000-2C74-41A3-95D1-F66EEC0F79CA}"/>
            </c:ext>
          </c:extLst>
        </c:ser>
        <c:dLbls>
          <c:showLegendKey val="0"/>
          <c:showVal val="0"/>
          <c:showCatName val="0"/>
          <c:showSerName val="0"/>
          <c:showPercent val="0"/>
          <c:showBubbleSize val="0"/>
        </c:dLbls>
        <c:axId val="406403504"/>
        <c:axId val="406403888"/>
      </c:scatterChart>
      <c:scatterChart>
        <c:scatterStyle val="smoothMarker"/>
        <c:varyColors val="0"/>
        <c:ser>
          <c:idx val="1"/>
          <c:order val="1"/>
          <c:spPr>
            <a:ln w="19050" cap="rnd">
              <a:solidFill>
                <a:schemeClr val="tx1"/>
              </a:solidFill>
              <a:round/>
            </a:ln>
            <a:effectLst/>
          </c:spPr>
          <c:marker>
            <c:symbol val="none"/>
          </c:marker>
          <c:xVal>
            <c:numRef>
              <c:f>'Notas SX5E'!$E$215:$E$245</c:f>
              <c:numCache>
                <c:formatCode>_(* #,##0.00_);_(* \(#,##0.00\);_(* "-"??_);_(@_)</c:formatCode>
                <c:ptCount val="31"/>
                <c:pt idx="0">
                  <c:v>3463.18</c:v>
                </c:pt>
                <c:pt idx="1">
                  <c:v>3463.18</c:v>
                </c:pt>
                <c:pt idx="2">
                  <c:v>3463.18</c:v>
                </c:pt>
                <c:pt idx="3">
                  <c:v>3463.18</c:v>
                </c:pt>
                <c:pt idx="4">
                  <c:v>3463.18</c:v>
                </c:pt>
                <c:pt idx="5">
                  <c:v>3463.18</c:v>
                </c:pt>
                <c:pt idx="6">
                  <c:v>3463.18</c:v>
                </c:pt>
                <c:pt idx="7">
                  <c:v>3463.18</c:v>
                </c:pt>
                <c:pt idx="8">
                  <c:v>3463.18</c:v>
                </c:pt>
                <c:pt idx="9">
                  <c:v>3463.18</c:v>
                </c:pt>
                <c:pt idx="10">
                  <c:v>3463.18</c:v>
                </c:pt>
                <c:pt idx="11">
                  <c:v>3463.18</c:v>
                </c:pt>
                <c:pt idx="12">
                  <c:v>3463.18</c:v>
                </c:pt>
                <c:pt idx="13">
                  <c:v>3463.18</c:v>
                </c:pt>
                <c:pt idx="14">
                  <c:v>3463.18</c:v>
                </c:pt>
                <c:pt idx="15">
                  <c:v>3463.18</c:v>
                </c:pt>
                <c:pt idx="16">
                  <c:v>3463.18</c:v>
                </c:pt>
                <c:pt idx="17">
                  <c:v>3463.18</c:v>
                </c:pt>
                <c:pt idx="18">
                  <c:v>3463.18</c:v>
                </c:pt>
                <c:pt idx="19">
                  <c:v>3463.18</c:v>
                </c:pt>
                <c:pt idx="20">
                  <c:v>3463.18</c:v>
                </c:pt>
                <c:pt idx="21">
                  <c:v>3463.18</c:v>
                </c:pt>
                <c:pt idx="22">
                  <c:v>3463.18</c:v>
                </c:pt>
                <c:pt idx="23">
                  <c:v>3463.18</c:v>
                </c:pt>
                <c:pt idx="24">
                  <c:v>3463.18</c:v>
                </c:pt>
                <c:pt idx="25">
                  <c:v>3463.18</c:v>
                </c:pt>
                <c:pt idx="26">
                  <c:v>3463.18</c:v>
                </c:pt>
                <c:pt idx="27">
                  <c:v>3463.18</c:v>
                </c:pt>
                <c:pt idx="28">
                  <c:v>3463.18</c:v>
                </c:pt>
                <c:pt idx="29">
                  <c:v>3463.18</c:v>
                </c:pt>
                <c:pt idx="30">
                  <c:v>3463.18</c:v>
                </c:pt>
              </c:numCache>
            </c:numRef>
          </c:xVal>
          <c:yVal>
            <c:numRef>
              <c:f>'Notas SX5E'!$D$215:$D$245</c:f>
              <c:numCache>
                <c:formatCode>0.00%</c:formatCode>
                <c:ptCount val="31"/>
                <c:pt idx="0">
                  <c:v>0.33</c:v>
                </c:pt>
                <c:pt idx="1">
                  <c:v>0.33</c:v>
                </c:pt>
                <c:pt idx="2">
                  <c:v>0.33</c:v>
                </c:pt>
                <c:pt idx="3">
                  <c:v>0.33</c:v>
                </c:pt>
                <c:pt idx="4">
                  <c:v>0.33</c:v>
                </c:pt>
                <c:pt idx="5">
                  <c:v>0.33</c:v>
                </c:pt>
                <c:pt idx="6">
                  <c:v>0.33</c:v>
                </c:pt>
                <c:pt idx="7">
                  <c:v>0.29700000000000004</c:v>
                </c:pt>
                <c:pt idx="8">
                  <c:v>0.26400000000000007</c:v>
                </c:pt>
                <c:pt idx="9">
                  <c:v>0.21999999999999989</c:v>
                </c:pt>
                <c:pt idx="10">
                  <c:v>0.17599999999999991</c:v>
                </c:pt>
                <c:pt idx="11">
                  <c:v>0.13200000000000009</c:v>
                </c:pt>
                <c:pt idx="12">
                  <c:v>8.800000000000012E-2</c:v>
                </c:pt>
                <c:pt idx="13">
                  <c:v>4.3999999999999977E-2</c:v>
                </c:pt>
                <c:pt idx="14">
                  <c:v>2.1999999999999988E-2</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yVal>
          <c:smooth val="1"/>
          <c:extLst xmlns:c16r2="http://schemas.microsoft.com/office/drawing/2015/06/chart">
            <c:ext xmlns:c16="http://schemas.microsoft.com/office/drawing/2014/chart" uri="{C3380CC4-5D6E-409C-BE32-E72D297353CC}">
              <c16:uniqueId val="{00000001-2C74-41A3-95D1-F66EEC0F79CA}"/>
            </c:ext>
          </c:extLst>
        </c:ser>
        <c:dLbls>
          <c:showLegendKey val="0"/>
          <c:showVal val="0"/>
          <c:showCatName val="0"/>
          <c:showSerName val="0"/>
          <c:showPercent val="0"/>
          <c:showBubbleSize val="0"/>
        </c:dLbls>
        <c:axId val="406403504"/>
        <c:axId val="406403888"/>
      </c:scatterChart>
      <c:valAx>
        <c:axId val="406403504"/>
        <c:scaling>
          <c:orientation val="minMax"/>
          <c:max val="5000"/>
          <c:min val="2500"/>
        </c:scaling>
        <c:delete val="0"/>
        <c:axPos val="b"/>
        <c:title>
          <c:tx>
            <c:rich>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hotic"/>
                    <a:ea typeface="+mn-ea"/>
                    <a:cs typeface="+mn-cs"/>
                  </a:defRPr>
                </a:pPr>
                <a:r>
                  <a:rPr lang="en-US" sz="800" b="1" dirty="0" err="1">
                    <a:solidFill>
                      <a:sysClr val="windowText" lastClr="000000"/>
                    </a:solidFill>
                    <a:latin typeface="Century Ghotic"/>
                  </a:rPr>
                  <a:t>Nivel</a:t>
                </a:r>
                <a:r>
                  <a:rPr lang="en-US" sz="800" b="1" dirty="0">
                    <a:solidFill>
                      <a:sysClr val="windowText" lastClr="000000"/>
                    </a:solidFill>
                    <a:latin typeface="Century Ghotic"/>
                  </a:rPr>
                  <a:t> </a:t>
                </a:r>
                <a:r>
                  <a:rPr lang="en-US" sz="800" b="1" dirty="0" err="1">
                    <a:solidFill>
                      <a:sysClr val="windowText" lastClr="000000"/>
                    </a:solidFill>
                    <a:latin typeface="Century Ghotic"/>
                  </a:rPr>
                  <a:t>Subyacente</a:t>
                </a:r>
                <a:endParaRPr lang="en-US" sz="800" b="1" dirty="0">
                  <a:solidFill>
                    <a:sysClr val="windowText" lastClr="000000"/>
                  </a:solidFill>
                  <a:latin typeface="Century Ghotic"/>
                </a:endParaRPr>
              </a:p>
            </c:rich>
          </c:tx>
          <c:layout>
            <c:manualLayout>
              <c:xMode val="edge"/>
              <c:yMode val="edge"/>
              <c:x val="0.34811684651531705"/>
              <c:y val="0.88772170667312689"/>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hotic"/>
                  <a:ea typeface="+mn-ea"/>
                  <a:cs typeface="+mn-cs"/>
                </a:defRPr>
              </a:pPr>
              <a:endParaRPr lang="es-MX"/>
            </a:p>
          </c:txPr>
        </c:title>
        <c:numFmt formatCode="_(* #,##0_);_(* \(#,##0\);_(* &quot;-&quot;_);_(@_)"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Century Ghotic"/>
                <a:ea typeface="+mn-ea"/>
                <a:cs typeface="+mn-cs"/>
              </a:defRPr>
            </a:pPr>
            <a:endParaRPr lang="es-MX"/>
          </a:p>
        </c:txPr>
        <c:crossAx val="406403888"/>
        <c:crosses val="autoZero"/>
        <c:crossBetween val="midCat"/>
        <c:majorUnit val="500"/>
      </c:valAx>
      <c:valAx>
        <c:axId val="406403888"/>
        <c:scaling>
          <c:orientation val="minMax"/>
          <c:max val="0.4"/>
          <c:min val="0"/>
        </c:scaling>
        <c:delete val="0"/>
        <c:axPos val="l"/>
        <c:title>
          <c:tx>
            <c:rich>
              <a:bodyPr rot="-5400000" spcFirstLastPara="1" vertOverflow="ellipsis" vert="horz" wrap="square" anchor="ctr" anchorCtr="1"/>
              <a:lstStyle/>
              <a:p>
                <a:pPr>
                  <a:defRPr sz="800" b="1" i="0" u="none" strike="noStrike" kern="1200" baseline="0">
                    <a:solidFill>
                      <a:schemeClr val="tx1">
                        <a:lumMod val="65000"/>
                        <a:lumOff val="35000"/>
                      </a:schemeClr>
                    </a:solidFill>
                    <a:latin typeface="Century Ghotic"/>
                    <a:ea typeface="+mn-ea"/>
                    <a:cs typeface="+mn-cs"/>
                  </a:defRPr>
                </a:pPr>
                <a:r>
                  <a:rPr lang="es-MX" sz="800" b="1" dirty="0" err="1">
                    <a:solidFill>
                      <a:sysClr val="windowText" lastClr="000000"/>
                    </a:solidFill>
                    <a:latin typeface="Century Ghotic"/>
                  </a:rPr>
                  <a:t>Rend</a:t>
                </a:r>
                <a:r>
                  <a:rPr lang="es-MX" sz="800" b="1" dirty="0">
                    <a:latin typeface="Century Ghotic"/>
                  </a:rPr>
                  <a:t>.</a:t>
                </a:r>
                <a:r>
                  <a:rPr lang="es-MX" sz="800" b="1" dirty="0">
                    <a:solidFill>
                      <a:schemeClr val="tx1"/>
                    </a:solidFill>
                    <a:latin typeface="Century Ghotic"/>
                  </a:rPr>
                  <a:t> Estructura</a:t>
                </a:r>
                <a:endParaRPr lang="es-MX" sz="800" b="1" dirty="0">
                  <a:latin typeface="Century Ghotic"/>
                </a:endParaRPr>
              </a:p>
            </c:rich>
          </c:tx>
          <c:layout>
            <c:manualLayout>
              <c:xMode val="edge"/>
              <c:yMode val="edge"/>
              <c:x val="1.2195118047782456E-2"/>
              <c:y val="0.27855353149260997"/>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lumMod val="65000"/>
                      <a:lumOff val="35000"/>
                    </a:schemeClr>
                  </a:solidFill>
                  <a:latin typeface="Century Ghotic"/>
                  <a:ea typeface="+mn-ea"/>
                  <a:cs typeface="+mn-cs"/>
                </a:defRPr>
              </a:pPr>
              <a:endParaRPr lang="es-MX"/>
            </a:p>
          </c:txPr>
        </c:title>
        <c:numFmt formatCode="0%" sourceLinked="0"/>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Century Ghotic"/>
                <a:ea typeface="+mn-ea"/>
                <a:cs typeface="+mn-cs"/>
              </a:defRPr>
            </a:pPr>
            <a:endParaRPr lang="es-MX"/>
          </a:p>
        </c:txPr>
        <c:crossAx val="406403504"/>
        <c:crosses val="autoZero"/>
        <c:crossBetween val="midCat"/>
        <c:majorUnit val="8.0000000000000016E-2"/>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s-MX"/>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Century Gothic" panose="020B0502020202020204" pitchFamily="34" charset="0"/>
                <a:ea typeface="+mn-ea"/>
                <a:cs typeface="+mn-cs"/>
              </a:defRPr>
            </a:pPr>
            <a:r>
              <a:rPr lang="es-MX" sz="800" b="1" dirty="0">
                <a:solidFill>
                  <a:schemeClr val="tx1"/>
                </a:solidFill>
                <a:latin typeface="Century Gothic" panose="020B0502020202020204" pitchFamily="34" charset="0"/>
              </a:rPr>
              <a:t>"SXDP</a:t>
            </a:r>
            <a:r>
              <a:rPr lang="es-MX" sz="800" b="1" baseline="0" dirty="0">
                <a:solidFill>
                  <a:schemeClr val="tx1"/>
                </a:solidFill>
                <a:latin typeface="Century Gothic" panose="020B0502020202020204" pitchFamily="34" charset="0"/>
              </a:rPr>
              <a:t> INDEX" (Salud Europa)</a:t>
            </a:r>
            <a:endParaRPr lang="es-MX" sz="800" b="1" dirty="0">
              <a:solidFill>
                <a:schemeClr val="tx1"/>
              </a:solidFill>
              <a:latin typeface="Century Gothic" panose="020B0502020202020204" pitchFamily="34" charset="0"/>
            </a:endParaRPr>
          </a:p>
        </c:rich>
      </c:tx>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Century Gothic" panose="020B0502020202020204" pitchFamily="34" charset="0"/>
              <a:ea typeface="+mn-ea"/>
              <a:cs typeface="+mn-cs"/>
            </a:defRPr>
          </a:pPr>
          <a:endParaRPr lang="es-MX"/>
        </a:p>
      </c:txPr>
    </c:title>
    <c:autoTitleDeleted val="0"/>
    <c:plotArea>
      <c:layout/>
      <c:scatterChart>
        <c:scatterStyle val="lineMarker"/>
        <c:varyColors val="0"/>
        <c:ser>
          <c:idx val="0"/>
          <c:order val="0"/>
          <c:spPr>
            <a:ln w="19050" cap="rnd">
              <a:solidFill>
                <a:schemeClr val="accent1"/>
              </a:solidFill>
              <a:round/>
            </a:ln>
            <a:effectLst/>
          </c:spPr>
          <c:marker>
            <c:symbol val="none"/>
          </c:marker>
          <c:xVal>
            <c:numRef>
              <c:f>Hoja1!$A$3:$A$814</c:f>
              <c:numCache>
                <c:formatCode>m/d/yyyy</c:formatCode>
                <c:ptCount val="812"/>
                <c:pt idx="0">
                  <c:v>42006</c:v>
                </c:pt>
                <c:pt idx="1">
                  <c:v>42009</c:v>
                </c:pt>
                <c:pt idx="2">
                  <c:v>42010</c:v>
                </c:pt>
                <c:pt idx="3">
                  <c:v>42011</c:v>
                </c:pt>
                <c:pt idx="4">
                  <c:v>42012</c:v>
                </c:pt>
                <c:pt idx="5">
                  <c:v>42013</c:v>
                </c:pt>
                <c:pt idx="6">
                  <c:v>42016</c:v>
                </c:pt>
                <c:pt idx="7">
                  <c:v>42017</c:v>
                </c:pt>
                <c:pt idx="8">
                  <c:v>42018</c:v>
                </c:pt>
                <c:pt idx="9">
                  <c:v>42019</c:v>
                </c:pt>
                <c:pt idx="10">
                  <c:v>42020</c:v>
                </c:pt>
                <c:pt idx="11">
                  <c:v>42023</c:v>
                </c:pt>
                <c:pt idx="12">
                  <c:v>42024</c:v>
                </c:pt>
                <c:pt idx="13">
                  <c:v>42025</c:v>
                </c:pt>
                <c:pt idx="14">
                  <c:v>42026</c:v>
                </c:pt>
                <c:pt idx="15">
                  <c:v>42027</c:v>
                </c:pt>
                <c:pt idx="16">
                  <c:v>42030</c:v>
                </c:pt>
                <c:pt idx="17">
                  <c:v>42031</c:v>
                </c:pt>
                <c:pt idx="18">
                  <c:v>42032</c:v>
                </c:pt>
                <c:pt idx="19">
                  <c:v>42033</c:v>
                </c:pt>
                <c:pt idx="20">
                  <c:v>42034</c:v>
                </c:pt>
                <c:pt idx="21">
                  <c:v>42037</c:v>
                </c:pt>
                <c:pt idx="22">
                  <c:v>42038</c:v>
                </c:pt>
                <c:pt idx="23">
                  <c:v>42039</c:v>
                </c:pt>
                <c:pt idx="24">
                  <c:v>42040</c:v>
                </c:pt>
                <c:pt idx="25">
                  <c:v>42041</c:v>
                </c:pt>
                <c:pt idx="26">
                  <c:v>42044</c:v>
                </c:pt>
                <c:pt idx="27">
                  <c:v>42045</c:v>
                </c:pt>
                <c:pt idx="28">
                  <c:v>42046</c:v>
                </c:pt>
                <c:pt idx="29">
                  <c:v>42047</c:v>
                </c:pt>
                <c:pt idx="30">
                  <c:v>42048</c:v>
                </c:pt>
                <c:pt idx="31">
                  <c:v>42051</c:v>
                </c:pt>
                <c:pt idx="32">
                  <c:v>42052</c:v>
                </c:pt>
                <c:pt idx="33">
                  <c:v>42053</c:v>
                </c:pt>
                <c:pt idx="34">
                  <c:v>42054</c:v>
                </c:pt>
                <c:pt idx="35">
                  <c:v>42055</c:v>
                </c:pt>
                <c:pt idx="36">
                  <c:v>42058</c:v>
                </c:pt>
                <c:pt idx="37">
                  <c:v>42059</c:v>
                </c:pt>
                <c:pt idx="38">
                  <c:v>42060</c:v>
                </c:pt>
                <c:pt idx="39">
                  <c:v>42061</c:v>
                </c:pt>
                <c:pt idx="40">
                  <c:v>42062</c:v>
                </c:pt>
                <c:pt idx="41">
                  <c:v>42065</c:v>
                </c:pt>
                <c:pt idx="42">
                  <c:v>42066</c:v>
                </c:pt>
                <c:pt idx="43">
                  <c:v>42067</c:v>
                </c:pt>
                <c:pt idx="44">
                  <c:v>42068</c:v>
                </c:pt>
                <c:pt idx="45">
                  <c:v>42069</c:v>
                </c:pt>
                <c:pt idx="46">
                  <c:v>42072</c:v>
                </c:pt>
                <c:pt idx="47">
                  <c:v>42073</c:v>
                </c:pt>
                <c:pt idx="48">
                  <c:v>42074</c:v>
                </c:pt>
                <c:pt idx="49">
                  <c:v>42075</c:v>
                </c:pt>
                <c:pt idx="50">
                  <c:v>42076</c:v>
                </c:pt>
                <c:pt idx="51">
                  <c:v>42079</c:v>
                </c:pt>
                <c:pt idx="52">
                  <c:v>42080</c:v>
                </c:pt>
                <c:pt idx="53">
                  <c:v>42081</c:v>
                </c:pt>
                <c:pt idx="54">
                  <c:v>42082</c:v>
                </c:pt>
                <c:pt idx="55">
                  <c:v>42083</c:v>
                </c:pt>
                <c:pt idx="56">
                  <c:v>42086</c:v>
                </c:pt>
                <c:pt idx="57">
                  <c:v>42087</c:v>
                </c:pt>
                <c:pt idx="58">
                  <c:v>42088</c:v>
                </c:pt>
                <c:pt idx="59">
                  <c:v>42089</c:v>
                </c:pt>
                <c:pt idx="60">
                  <c:v>42090</c:v>
                </c:pt>
                <c:pt idx="61">
                  <c:v>42093</c:v>
                </c:pt>
                <c:pt idx="62">
                  <c:v>42094</c:v>
                </c:pt>
                <c:pt idx="63">
                  <c:v>42095</c:v>
                </c:pt>
                <c:pt idx="64">
                  <c:v>42096</c:v>
                </c:pt>
                <c:pt idx="65">
                  <c:v>42101</c:v>
                </c:pt>
                <c:pt idx="66">
                  <c:v>42102</c:v>
                </c:pt>
                <c:pt idx="67">
                  <c:v>42103</c:v>
                </c:pt>
                <c:pt idx="68">
                  <c:v>42104</c:v>
                </c:pt>
                <c:pt idx="69">
                  <c:v>42107</c:v>
                </c:pt>
                <c:pt idx="70">
                  <c:v>42108</c:v>
                </c:pt>
                <c:pt idx="71">
                  <c:v>42109</c:v>
                </c:pt>
                <c:pt idx="72">
                  <c:v>42110</c:v>
                </c:pt>
                <c:pt idx="73">
                  <c:v>42111</c:v>
                </c:pt>
                <c:pt idx="74">
                  <c:v>42114</c:v>
                </c:pt>
                <c:pt idx="75">
                  <c:v>42115</c:v>
                </c:pt>
                <c:pt idx="76">
                  <c:v>42116</c:v>
                </c:pt>
                <c:pt idx="77">
                  <c:v>42117</c:v>
                </c:pt>
                <c:pt idx="78">
                  <c:v>42118</c:v>
                </c:pt>
                <c:pt idx="79">
                  <c:v>42121</c:v>
                </c:pt>
                <c:pt idx="80">
                  <c:v>42122</c:v>
                </c:pt>
                <c:pt idx="81">
                  <c:v>42123</c:v>
                </c:pt>
                <c:pt idx="82">
                  <c:v>42124</c:v>
                </c:pt>
                <c:pt idx="83">
                  <c:v>42125</c:v>
                </c:pt>
                <c:pt idx="84">
                  <c:v>42128</c:v>
                </c:pt>
                <c:pt idx="85">
                  <c:v>42129</c:v>
                </c:pt>
                <c:pt idx="86">
                  <c:v>42130</c:v>
                </c:pt>
                <c:pt idx="87">
                  <c:v>42131</c:v>
                </c:pt>
                <c:pt idx="88">
                  <c:v>42132</c:v>
                </c:pt>
                <c:pt idx="89">
                  <c:v>42135</c:v>
                </c:pt>
                <c:pt idx="90">
                  <c:v>42136</c:v>
                </c:pt>
                <c:pt idx="91">
                  <c:v>42137</c:v>
                </c:pt>
                <c:pt idx="92">
                  <c:v>42138</c:v>
                </c:pt>
                <c:pt idx="93">
                  <c:v>42139</c:v>
                </c:pt>
                <c:pt idx="94">
                  <c:v>42142</c:v>
                </c:pt>
                <c:pt idx="95">
                  <c:v>42143</c:v>
                </c:pt>
                <c:pt idx="96">
                  <c:v>42144</c:v>
                </c:pt>
                <c:pt idx="97">
                  <c:v>42145</c:v>
                </c:pt>
                <c:pt idx="98">
                  <c:v>42146</c:v>
                </c:pt>
                <c:pt idx="99">
                  <c:v>42149</c:v>
                </c:pt>
                <c:pt idx="100">
                  <c:v>42150</c:v>
                </c:pt>
                <c:pt idx="101">
                  <c:v>42151</c:v>
                </c:pt>
                <c:pt idx="102">
                  <c:v>42152</c:v>
                </c:pt>
                <c:pt idx="103">
                  <c:v>42153</c:v>
                </c:pt>
                <c:pt idx="104">
                  <c:v>42156</c:v>
                </c:pt>
                <c:pt idx="105">
                  <c:v>42157</c:v>
                </c:pt>
                <c:pt idx="106">
                  <c:v>42158</c:v>
                </c:pt>
                <c:pt idx="107">
                  <c:v>42159</c:v>
                </c:pt>
                <c:pt idx="108">
                  <c:v>42160</c:v>
                </c:pt>
                <c:pt idx="109">
                  <c:v>42163</c:v>
                </c:pt>
                <c:pt idx="110">
                  <c:v>42164</c:v>
                </c:pt>
                <c:pt idx="111">
                  <c:v>42165</c:v>
                </c:pt>
                <c:pt idx="112">
                  <c:v>42166</c:v>
                </c:pt>
                <c:pt idx="113">
                  <c:v>42167</c:v>
                </c:pt>
                <c:pt idx="114">
                  <c:v>42170</c:v>
                </c:pt>
                <c:pt idx="115">
                  <c:v>42171</c:v>
                </c:pt>
                <c:pt idx="116">
                  <c:v>42172</c:v>
                </c:pt>
                <c:pt idx="117">
                  <c:v>42173</c:v>
                </c:pt>
                <c:pt idx="118">
                  <c:v>42174</c:v>
                </c:pt>
                <c:pt idx="119">
                  <c:v>42177</c:v>
                </c:pt>
                <c:pt idx="120">
                  <c:v>42178</c:v>
                </c:pt>
                <c:pt idx="121">
                  <c:v>42179</c:v>
                </c:pt>
                <c:pt idx="122">
                  <c:v>42180</c:v>
                </c:pt>
                <c:pt idx="123">
                  <c:v>42181</c:v>
                </c:pt>
                <c:pt idx="124">
                  <c:v>42184</c:v>
                </c:pt>
                <c:pt idx="125">
                  <c:v>42185</c:v>
                </c:pt>
                <c:pt idx="126">
                  <c:v>42186</c:v>
                </c:pt>
                <c:pt idx="127">
                  <c:v>42187</c:v>
                </c:pt>
                <c:pt idx="128">
                  <c:v>42188</c:v>
                </c:pt>
                <c:pt idx="129">
                  <c:v>42191</c:v>
                </c:pt>
                <c:pt idx="130">
                  <c:v>42192</c:v>
                </c:pt>
                <c:pt idx="131">
                  <c:v>42193</c:v>
                </c:pt>
                <c:pt idx="132">
                  <c:v>42194</c:v>
                </c:pt>
                <c:pt idx="133">
                  <c:v>42195</c:v>
                </c:pt>
                <c:pt idx="134">
                  <c:v>42198</c:v>
                </c:pt>
                <c:pt idx="135">
                  <c:v>42199</c:v>
                </c:pt>
                <c:pt idx="136">
                  <c:v>42200</c:v>
                </c:pt>
                <c:pt idx="137">
                  <c:v>42201</c:v>
                </c:pt>
                <c:pt idx="138">
                  <c:v>42202</c:v>
                </c:pt>
                <c:pt idx="139">
                  <c:v>42205</c:v>
                </c:pt>
                <c:pt idx="140">
                  <c:v>42206</c:v>
                </c:pt>
                <c:pt idx="141">
                  <c:v>42207</c:v>
                </c:pt>
                <c:pt idx="142">
                  <c:v>42208</c:v>
                </c:pt>
                <c:pt idx="143">
                  <c:v>42209</c:v>
                </c:pt>
                <c:pt idx="144">
                  <c:v>42212</c:v>
                </c:pt>
                <c:pt idx="145">
                  <c:v>42213</c:v>
                </c:pt>
                <c:pt idx="146">
                  <c:v>42214</c:v>
                </c:pt>
                <c:pt idx="147">
                  <c:v>42215</c:v>
                </c:pt>
                <c:pt idx="148">
                  <c:v>42216</c:v>
                </c:pt>
                <c:pt idx="149">
                  <c:v>42219</c:v>
                </c:pt>
                <c:pt idx="150">
                  <c:v>42220</c:v>
                </c:pt>
                <c:pt idx="151">
                  <c:v>42221</c:v>
                </c:pt>
                <c:pt idx="152">
                  <c:v>42222</c:v>
                </c:pt>
                <c:pt idx="153">
                  <c:v>42223</c:v>
                </c:pt>
                <c:pt idx="154">
                  <c:v>42226</c:v>
                </c:pt>
                <c:pt idx="155">
                  <c:v>42227</c:v>
                </c:pt>
                <c:pt idx="156">
                  <c:v>42228</c:v>
                </c:pt>
                <c:pt idx="157">
                  <c:v>42229</c:v>
                </c:pt>
                <c:pt idx="158">
                  <c:v>42230</c:v>
                </c:pt>
                <c:pt idx="159">
                  <c:v>42233</c:v>
                </c:pt>
                <c:pt idx="160">
                  <c:v>42234</c:v>
                </c:pt>
                <c:pt idx="161">
                  <c:v>42235</c:v>
                </c:pt>
                <c:pt idx="162">
                  <c:v>42236</c:v>
                </c:pt>
                <c:pt idx="163">
                  <c:v>42237</c:v>
                </c:pt>
                <c:pt idx="164">
                  <c:v>42240</c:v>
                </c:pt>
                <c:pt idx="165">
                  <c:v>42241</c:v>
                </c:pt>
                <c:pt idx="166">
                  <c:v>42242</c:v>
                </c:pt>
                <c:pt idx="167">
                  <c:v>42243</c:v>
                </c:pt>
                <c:pt idx="168">
                  <c:v>42244</c:v>
                </c:pt>
                <c:pt idx="169">
                  <c:v>42247</c:v>
                </c:pt>
                <c:pt idx="170">
                  <c:v>42248</c:v>
                </c:pt>
                <c:pt idx="171">
                  <c:v>42249</c:v>
                </c:pt>
                <c:pt idx="172">
                  <c:v>42250</c:v>
                </c:pt>
                <c:pt idx="173">
                  <c:v>42251</c:v>
                </c:pt>
                <c:pt idx="174">
                  <c:v>42254</c:v>
                </c:pt>
                <c:pt idx="175">
                  <c:v>42255</c:v>
                </c:pt>
                <c:pt idx="176">
                  <c:v>42256</c:v>
                </c:pt>
                <c:pt idx="177">
                  <c:v>42257</c:v>
                </c:pt>
                <c:pt idx="178">
                  <c:v>42258</c:v>
                </c:pt>
                <c:pt idx="179">
                  <c:v>42261</c:v>
                </c:pt>
                <c:pt idx="180">
                  <c:v>42262</c:v>
                </c:pt>
                <c:pt idx="181">
                  <c:v>42263</c:v>
                </c:pt>
                <c:pt idx="182">
                  <c:v>42264</c:v>
                </c:pt>
                <c:pt idx="183">
                  <c:v>42265</c:v>
                </c:pt>
                <c:pt idx="184">
                  <c:v>42268</c:v>
                </c:pt>
                <c:pt idx="185">
                  <c:v>42269</c:v>
                </c:pt>
                <c:pt idx="186">
                  <c:v>42270</c:v>
                </c:pt>
                <c:pt idx="187">
                  <c:v>42271</c:v>
                </c:pt>
                <c:pt idx="188">
                  <c:v>42272</c:v>
                </c:pt>
                <c:pt idx="189">
                  <c:v>42275</c:v>
                </c:pt>
                <c:pt idx="190">
                  <c:v>42276</c:v>
                </c:pt>
                <c:pt idx="191">
                  <c:v>42277</c:v>
                </c:pt>
                <c:pt idx="192">
                  <c:v>42278</c:v>
                </c:pt>
                <c:pt idx="193">
                  <c:v>42279</c:v>
                </c:pt>
                <c:pt idx="194">
                  <c:v>42282</c:v>
                </c:pt>
                <c:pt idx="195">
                  <c:v>42283</c:v>
                </c:pt>
                <c:pt idx="196">
                  <c:v>42284</c:v>
                </c:pt>
                <c:pt idx="197">
                  <c:v>42285</c:v>
                </c:pt>
                <c:pt idx="198">
                  <c:v>42286</c:v>
                </c:pt>
                <c:pt idx="199">
                  <c:v>42289</c:v>
                </c:pt>
                <c:pt idx="200">
                  <c:v>42290</c:v>
                </c:pt>
                <c:pt idx="201">
                  <c:v>42291</c:v>
                </c:pt>
                <c:pt idx="202">
                  <c:v>42292</c:v>
                </c:pt>
                <c:pt idx="203">
                  <c:v>42293</c:v>
                </c:pt>
                <c:pt idx="204">
                  <c:v>42296</c:v>
                </c:pt>
                <c:pt idx="205">
                  <c:v>42297</c:v>
                </c:pt>
                <c:pt idx="206">
                  <c:v>42298</c:v>
                </c:pt>
                <c:pt idx="207">
                  <c:v>42299</c:v>
                </c:pt>
                <c:pt idx="208">
                  <c:v>42300</c:v>
                </c:pt>
                <c:pt idx="209">
                  <c:v>42303</c:v>
                </c:pt>
                <c:pt idx="210">
                  <c:v>42304</c:v>
                </c:pt>
                <c:pt idx="211">
                  <c:v>42305</c:v>
                </c:pt>
                <c:pt idx="212">
                  <c:v>42306</c:v>
                </c:pt>
                <c:pt idx="213">
                  <c:v>42307</c:v>
                </c:pt>
                <c:pt idx="214">
                  <c:v>42310</c:v>
                </c:pt>
                <c:pt idx="215">
                  <c:v>42311</c:v>
                </c:pt>
                <c:pt idx="216">
                  <c:v>42312</c:v>
                </c:pt>
                <c:pt idx="217">
                  <c:v>42313</c:v>
                </c:pt>
                <c:pt idx="218">
                  <c:v>42314</c:v>
                </c:pt>
                <c:pt idx="219">
                  <c:v>42317</c:v>
                </c:pt>
                <c:pt idx="220">
                  <c:v>42318</c:v>
                </c:pt>
                <c:pt idx="221">
                  <c:v>42319</c:v>
                </c:pt>
                <c:pt idx="222">
                  <c:v>42320</c:v>
                </c:pt>
                <c:pt idx="223">
                  <c:v>42321</c:v>
                </c:pt>
                <c:pt idx="224">
                  <c:v>42324</c:v>
                </c:pt>
                <c:pt idx="225">
                  <c:v>42325</c:v>
                </c:pt>
                <c:pt idx="226">
                  <c:v>42326</c:v>
                </c:pt>
                <c:pt idx="227">
                  <c:v>42327</c:v>
                </c:pt>
                <c:pt idx="228">
                  <c:v>42328</c:v>
                </c:pt>
                <c:pt idx="229">
                  <c:v>42331</c:v>
                </c:pt>
                <c:pt idx="230">
                  <c:v>42332</c:v>
                </c:pt>
                <c:pt idx="231">
                  <c:v>42333</c:v>
                </c:pt>
                <c:pt idx="232">
                  <c:v>42334</c:v>
                </c:pt>
                <c:pt idx="233">
                  <c:v>42335</c:v>
                </c:pt>
                <c:pt idx="234">
                  <c:v>42338</c:v>
                </c:pt>
                <c:pt idx="235">
                  <c:v>42339</c:v>
                </c:pt>
                <c:pt idx="236">
                  <c:v>42340</c:v>
                </c:pt>
                <c:pt idx="237">
                  <c:v>42341</c:v>
                </c:pt>
                <c:pt idx="238">
                  <c:v>42342</c:v>
                </c:pt>
                <c:pt idx="239">
                  <c:v>42345</c:v>
                </c:pt>
                <c:pt idx="240">
                  <c:v>42346</c:v>
                </c:pt>
                <c:pt idx="241">
                  <c:v>42347</c:v>
                </c:pt>
                <c:pt idx="242">
                  <c:v>42348</c:v>
                </c:pt>
                <c:pt idx="243">
                  <c:v>42349</c:v>
                </c:pt>
                <c:pt idx="244">
                  <c:v>42352</c:v>
                </c:pt>
                <c:pt idx="245">
                  <c:v>42353</c:v>
                </c:pt>
                <c:pt idx="246">
                  <c:v>42354</c:v>
                </c:pt>
                <c:pt idx="247">
                  <c:v>42355</c:v>
                </c:pt>
                <c:pt idx="248">
                  <c:v>42356</c:v>
                </c:pt>
                <c:pt idx="249">
                  <c:v>42359</c:v>
                </c:pt>
                <c:pt idx="250">
                  <c:v>42360</c:v>
                </c:pt>
                <c:pt idx="251">
                  <c:v>42361</c:v>
                </c:pt>
                <c:pt idx="252">
                  <c:v>42362</c:v>
                </c:pt>
                <c:pt idx="253">
                  <c:v>42366</c:v>
                </c:pt>
                <c:pt idx="254">
                  <c:v>42367</c:v>
                </c:pt>
                <c:pt idx="255">
                  <c:v>42368</c:v>
                </c:pt>
                <c:pt idx="256">
                  <c:v>42369</c:v>
                </c:pt>
                <c:pt idx="257">
                  <c:v>42373</c:v>
                </c:pt>
                <c:pt idx="258">
                  <c:v>42374</c:v>
                </c:pt>
                <c:pt idx="259">
                  <c:v>42375</c:v>
                </c:pt>
                <c:pt idx="260">
                  <c:v>42376</c:v>
                </c:pt>
                <c:pt idx="261">
                  <c:v>42377</c:v>
                </c:pt>
                <c:pt idx="262">
                  <c:v>42380</c:v>
                </c:pt>
                <c:pt idx="263">
                  <c:v>42381</c:v>
                </c:pt>
                <c:pt idx="264">
                  <c:v>42382</c:v>
                </c:pt>
                <c:pt idx="265">
                  <c:v>42383</c:v>
                </c:pt>
                <c:pt idx="266">
                  <c:v>42384</c:v>
                </c:pt>
                <c:pt idx="267">
                  <c:v>42387</c:v>
                </c:pt>
                <c:pt idx="268">
                  <c:v>42388</c:v>
                </c:pt>
                <c:pt idx="269">
                  <c:v>42389</c:v>
                </c:pt>
                <c:pt idx="270">
                  <c:v>42390</c:v>
                </c:pt>
                <c:pt idx="271">
                  <c:v>42391</c:v>
                </c:pt>
                <c:pt idx="272">
                  <c:v>42394</c:v>
                </c:pt>
                <c:pt idx="273">
                  <c:v>42395</c:v>
                </c:pt>
                <c:pt idx="274">
                  <c:v>42396</c:v>
                </c:pt>
                <c:pt idx="275">
                  <c:v>42397</c:v>
                </c:pt>
                <c:pt idx="276">
                  <c:v>42398</c:v>
                </c:pt>
                <c:pt idx="277">
                  <c:v>42401</c:v>
                </c:pt>
                <c:pt idx="278">
                  <c:v>42402</c:v>
                </c:pt>
                <c:pt idx="279">
                  <c:v>42403</c:v>
                </c:pt>
                <c:pt idx="280">
                  <c:v>42404</c:v>
                </c:pt>
                <c:pt idx="281">
                  <c:v>42405</c:v>
                </c:pt>
                <c:pt idx="282">
                  <c:v>42408</c:v>
                </c:pt>
                <c:pt idx="283">
                  <c:v>42409</c:v>
                </c:pt>
                <c:pt idx="284">
                  <c:v>42410</c:v>
                </c:pt>
                <c:pt idx="285">
                  <c:v>42411</c:v>
                </c:pt>
                <c:pt idx="286">
                  <c:v>42412</c:v>
                </c:pt>
                <c:pt idx="287">
                  <c:v>42415</c:v>
                </c:pt>
                <c:pt idx="288">
                  <c:v>42416</c:v>
                </c:pt>
                <c:pt idx="289">
                  <c:v>42417</c:v>
                </c:pt>
                <c:pt idx="290">
                  <c:v>42418</c:v>
                </c:pt>
                <c:pt idx="291">
                  <c:v>42419</c:v>
                </c:pt>
                <c:pt idx="292">
                  <c:v>42422</c:v>
                </c:pt>
                <c:pt idx="293">
                  <c:v>42423</c:v>
                </c:pt>
                <c:pt idx="294">
                  <c:v>42424</c:v>
                </c:pt>
                <c:pt idx="295">
                  <c:v>42425</c:v>
                </c:pt>
                <c:pt idx="296">
                  <c:v>42426</c:v>
                </c:pt>
                <c:pt idx="297">
                  <c:v>42429</c:v>
                </c:pt>
                <c:pt idx="298">
                  <c:v>42430</c:v>
                </c:pt>
                <c:pt idx="299">
                  <c:v>42431</c:v>
                </c:pt>
                <c:pt idx="300">
                  <c:v>42432</c:v>
                </c:pt>
                <c:pt idx="301">
                  <c:v>42433</c:v>
                </c:pt>
                <c:pt idx="302">
                  <c:v>42436</c:v>
                </c:pt>
                <c:pt idx="303">
                  <c:v>42437</c:v>
                </c:pt>
                <c:pt idx="304">
                  <c:v>42438</c:v>
                </c:pt>
                <c:pt idx="305">
                  <c:v>42439</c:v>
                </c:pt>
                <c:pt idx="306">
                  <c:v>42440</c:v>
                </c:pt>
                <c:pt idx="307">
                  <c:v>42443</c:v>
                </c:pt>
                <c:pt idx="308">
                  <c:v>42444</c:v>
                </c:pt>
                <c:pt idx="309">
                  <c:v>42445</c:v>
                </c:pt>
                <c:pt idx="310">
                  <c:v>42446</c:v>
                </c:pt>
                <c:pt idx="311">
                  <c:v>42447</c:v>
                </c:pt>
                <c:pt idx="312">
                  <c:v>42450</c:v>
                </c:pt>
                <c:pt idx="313">
                  <c:v>42451</c:v>
                </c:pt>
                <c:pt idx="314">
                  <c:v>42452</c:v>
                </c:pt>
                <c:pt idx="315">
                  <c:v>42453</c:v>
                </c:pt>
                <c:pt idx="316">
                  <c:v>42458</c:v>
                </c:pt>
                <c:pt idx="317">
                  <c:v>42459</c:v>
                </c:pt>
                <c:pt idx="318">
                  <c:v>42460</c:v>
                </c:pt>
                <c:pt idx="319">
                  <c:v>42461</c:v>
                </c:pt>
                <c:pt idx="320">
                  <c:v>42464</c:v>
                </c:pt>
                <c:pt idx="321">
                  <c:v>42465</c:v>
                </c:pt>
                <c:pt idx="322">
                  <c:v>42466</c:v>
                </c:pt>
                <c:pt idx="323">
                  <c:v>42467</c:v>
                </c:pt>
                <c:pt idx="324">
                  <c:v>42468</c:v>
                </c:pt>
                <c:pt idx="325">
                  <c:v>42471</c:v>
                </c:pt>
                <c:pt idx="326">
                  <c:v>42472</c:v>
                </c:pt>
                <c:pt idx="327">
                  <c:v>42473</c:v>
                </c:pt>
                <c:pt idx="328">
                  <c:v>42474</c:v>
                </c:pt>
                <c:pt idx="329">
                  <c:v>42475</c:v>
                </c:pt>
                <c:pt idx="330">
                  <c:v>42478</c:v>
                </c:pt>
                <c:pt idx="331">
                  <c:v>42479</c:v>
                </c:pt>
                <c:pt idx="332">
                  <c:v>42480</c:v>
                </c:pt>
                <c:pt idx="333">
                  <c:v>42481</c:v>
                </c:pt>
                <c:pt idx="334">
                  <c:v>42482</c:v>
                </c:pt>
                <c:pt idx="335">
                  <c:v>42485</c:v>
                </c:pt>
                <c:pt idx="336">
                  <c:v>42486</c:v>
                </c:pt>
                <c:pt idx="337">
                  <c:v>42487</c:v>
                </c:pt>
                <c:pt idx="338">
                  <c:v>42488</c:v>
                </c:pt>
                <c:pt idx="339">
                  <c:v>42489</c:v>
                </c:pt>
                <c:pt idx="340">
                  <c:v>42492</c:v>
                </c:pt>
                <c:pt idx="341">
                  <c:v>42493</c:v>
                </c:pt>
                <c:pt idx="342">
                  <c:v>42494</c:v>
                </c:pt>
                <c:pt idx="343">
                  <c:v>42495</c:v>
                </c:pt>
                <c:pt idx="344">
                  <c:v>42496</c:v>
                </c:pt>
                <c:pt idx="345">
                  <c:v>42499</c:v>
                </c:pt>
                <c:pt idx="346">
                  <c:v>42500</c:v>
                </c:pt>
                <c:pt idx="347">
                  <c:v>42501</c:v>
                </c:pt>
                <c:pt idx="348">
                  <c:v>42502</c:v>
                </c:pt>
                <c:pt idx="349">
                  <c:v>42503</c:v>
                </c:pt>
                <c:pt idx="350">
                  <c:v>42506</c:v>
                </c:pt>
                <c:pt idx="351">
                  <c:v>42507</c:v>
                </c:pt>
                <c:pt idx="352">
                  <c:v>42508</c:v>
                </c:pt>
                <c:pt idx="353">
                  <c:v>42509</c:v>
                </c:pt>
                <c:pt idx="354">
                  <c:v>42510</c:v>
                </c:pt>
                <c:pt idx="355">
                  <c:v>42513</c:v>
                </c:pt>
                <c:pt idx="356">
                  <c:v>42514</c:v>
                </c:pt>
                <c:pt idx="357">
                  <c:v>42515</c:v>
                </c:pt>
                <c:pt idx="358">
                  <c:v>42516</c:v>
                </c:pt>
                <c:pt idx="359">
                  <c:v>42517</c:v>
                </c:pt>
                <c:pt idx="360">
                  <c:v>42520</c:v>
                </c:pt>
                <c:pt idx="361">
                  <c:v>42521</c:v>
                </c:pt>
                <c:pt idx="362">
                  <c:v>42522</c:v>
                </c:pt>
                <c:pt idx="363">
                  <c:v>42523</c:v>
                </c:pt>
                <c:pt idx="364">
                  <c:v>42524</c:v>
                </c:pt>
                <c:pt idx="365">
                  <c:v>42527</c:v>
                </c:pt>
                <c:pt idx="366">
                  <c:v>42528</c:v>
                </c:pt>
                <c:pt idx="367">
                  <c:v>42529</c:v>
                </c:pt>
                <c:pt idx="368">
                  <c:v>42530</c:v>
                </c:pt>
                <c:pt idx="369">
                  <c:v>42531</c:v>
                </c:pt>
                <c:pt idx="370">
                  <c:v>42534</c:v>
                </c:pt>
                <c:pt idx="371">
                  <c:v>42535</c:v>
                </c:pt>
                <c:pt idx="372">
                  <c:v>42536</c:v>
                </c:pt>
                <c:pt idx="373">
                  <c:v>42537</c:v>
                </c:pt>
                <c:pt idx="374">
                  <c:v>42538</c:v>
                </c:pt>
                <c:pt idx="375">
                  <c:v>42541</c:v>
                </c:pt>
                <c:pt idx="376">
                  <c:v>42542</c:v>
                </c:pt>
                <c:pt idx="377">
                  <c:v>42543</c:v>
                </c:pt>
                <c:pt idx="378">
                  <c:v>42544</c:v>
                </c:pt>
                <c:pt idx="379">
                  <c:v>42545</c:v>
                </c:pt>
                <c:pt idx="380">
                  <c:v>42548</c:v>
                </c:pt>
                <c:pt idx="381">
                  <c:v>42549</c:v>
                </c:pt>
                <c:pt idx="382">
                  <c:v>42550</c:v>
                </c:pt>
                <c:pt idx="383">
                  <c:v>42551</c:v>
                </c:pt>
                <c:pt idx="384">
                  <c:v>42552</c:v>
                </c:pt>
                <c:pt idx="385">
                  <c:v>42555</c:v>
                </c:pt>
                <c:pt idx="386">
                  <c:v>42556</c:v>
                </c:pt>
                <c:pt idx="387">
                  <c:v>42557</c:v>
                </c:pt>
                <c:pt idx="388">
                  <c:v>42558</c:v>
                </c:pt>
                <c:pt idx="389">
                  <c:v>42559</c:v>
                </c:pt>
                <c:pt idx="390">
                  <c:v>42562</c:v>
                </c:pt>
                <c:pt idx="391">
                  <c:v>42563</c:v>
                </c:pt>
                <c:pt idx="392">
                  <c:v>42564</c:v>
                </c:pt>
                <c:pt idx="393">
                  <c:v>42565</c:v>
                </c:pt>
                <c:pt idx="394">
                  <c:v>42566</c:v>
                </c:pt>
                <c:pt idx="395">
                  <c:v>42569</c:v>
                </c:pt>
                <c:pt idx="396">
                  <c:v>42570</c:v>
                </c:pt>
                <c:pt idx="397">
                  <c:v>42571</c:v>
                </c:pt>
                <c:pt idx="398">
                  <c:v>42572</c:v>
                </c:pt>
                <c:pt idx="399">
                  <c:v>42573</c:v>
                </c:pt>
                <c:pt idx="400">
                  <c:v>42576</c:v>
                </c:pt>
                <c:pt idx="401">
                  <c:v>42577</c:v>
                </c:pt>
                <c:pt idx="402">
                  <c:v>42578</c:v>
                </c:pt>
                <c:pt idx="403">
                  <c:v>42579</c:v>
                </c:pt>
                <c:pt idx="404">
                  <c:v>42580</c:v>
                </c:pt>
                <c:pt idx="405">
                  <c:v>42583</c:v>
                </c:pt>
                <c:pt idx="406">
                  <c:v>42584</c:v>
                </c:pt>
                <c:pt idx="407">
                  <c:v>42585</c:v>
                </c:pt>
                <c:pt idx="408">
                  <c:v>42586</c:v>
                </c:pt>
                <c:pt idx="409">
                  <c:v>42587</c:v>
                </c:pt>
                <c:pt idx="410">
                  <c:v>42590</c:v>
                </c:pt>
                <c:pt idx="411">
                  <c:v>42591</c:v>
                </c:pt>
                <c:pt idx="412">
                  <c:v>42592</c:v>
                </c:pt>
                <c:pt idx="413">
                  <c:v>42593</c:v>
                </c:pt>
                <c:pt idx="414">
                  <c:v>42594</c:v>
                </c:pt>
                <c:pt idx="415">
                  <c:v>42597</c:v>
                </c:pt>
                <c:pt idx="416">
                  <c:v>42598</c:v>
                </c:pt>
                <c:pt idx="417">
                  <c:v>42599</c:v>
                </c:pt>
                <c:pt idx="418">
                  <c:v>42600</c:v>
                </c:pt>
                <c:pt idx="419">
                  <c:v>42601</c:v>
                </c:pt>
                <c:pt idx="420">
                  <c:v>42604</c:v>
                </c:pt>
                <c:pt idx="421">
                  <c:v>42605</c:v>
                </c:pt>
                <c:pt idx="422">
                  <c:v>42606</c:v>
                </c:pt>
                <c:pt idx="423">
                  <c:v>42607</c:v>
                </c:pt>
                <c:pt idx="424">
                  <c:v>42608</c:v>
                </c:pt>
                <c:pt idx="425">
                  <c:v>42611</c:v>
                </c:pt>
                <c:pt idx="426">
                  <c:v>42612</c:v>
                </c:pt>
                <c:pt idx="427">
                  <c:v>42613</c:v>
                </c:pt>
                <c:pt idx="428">
                  <c:v>42614</c:v>
                </c:pt>
                <c:pt idx="429">
                  <c:v>42615</c:v>
                </c:pt>
                <c:pt idx="430">
                  <c:v>42618</c:v>
                </c:pt>
                <c:pt idx="431">
                  <c:v>42619</c:v>
                </c:pt>
                <c:pt idx="432">
                  <c:v>42620</c:v>
                </c:pt>
                <c:pt idx="433">
                  <c:v>42621</c:v>
                </c:pt>
                <c:pt idx="434">
                  <c:v>42622</c:v>
                </c:pt>
                <c:pt idx="435">
                  <c:v>42625</c:v>
                </c:pt>
                <c:pt idx="436">
                  <c:v>42626</c:v>
                </c:pt>
                <c:pt idx="437">
                  <c:v>42627</c:v>
                </c:pt>
                <c:pt idx="438">
                  <c:v>42628</c:v>
                </c:pt>
                <c:pt idx="439">
                  <c:v>42629</c:v>
                </c:pt>
                <c:pt idx="440">
                  <c:v>42632</c:v>
                </c:pt>
                <c:pt idx="441">
                  <c:v>42633</c:v>
                </c:pt>
                <c:pt idx="442">
                  <c:v>42634</c:v>
                </c:pt>
                <c:pt idx="443">
                  <c:v>42635</c:v>
                </c:pt>
                <c:pt idx="444">
                  <c:v>42636</c:v>
                </c:pt>
                <c:pt idx="445">
                  <c:v>42639</c:v>
                </c:pt>
                <c:pt idx="446">
                  <c:v>42640</c:v>
                </c:pt>
                <c:pt idx="447">
                  <c:v>42641</c:v>
                </c:pt>
                <c:pt idx="448">
                  <c:v>42642</c:v>
                </c:pt>
                <c:pt idx="449">
                  <c:v>42643</c:v>
                </c:pt>
                <c:pt idx="450">
                  <c:v>42646</c:v>
                </c:pt>
                <c:pt idx="451">
                  <c:v>42647</c:v>
                </c:pt>
                <c:pt idx="452">
                  <c:v>42648</c:v>
                </c:pt>
                <c:pt idx="453">
                  <c:v>42649</c:v>
                </c:pt>
                <c:pt idx="454">
                  <c:v>42650</c:v>
                </c:pt>
                <c:pt idx="455">
                  <c:v>42653</c:v>
                </c:pt>
                <c:pt idx="456">
                  <c:v>42654</c:v>
                </c:pt>
                <c:pt idx="457">
                  <c:v>42655</c:v>
                </c:pt>
                <c:pt idx="458">
                  <c:v>42656</c:v>
                </c:pt>
                <c:pt idx="459">
                  <c:v>42657</c:v>
                </c:pt>
                <c:pt idx="460">
                  <c:v>42660</c:v>
                </c:pt>
                <c:pt idx="461">
                  <c:v>42661</c:v>
                </c:pt>
                <c:pt idx="462">
                  <c:v>42662</c:v>
                </c:pt>
                <c:pt idx="463">
                  <c:v>42663</c:v>
                </c:pt>
                <c:pt idx="464">
                  <c:v>42664</c:v>
                </c:pt>
                <c:pt idx="465">
                  <c:v>42667</c:v>
                </c:pt>
                <c:pt idx="466">
                  <c:v>42668</c:v>
                </c:pt>
                <c:pt idx="467">
                  <c:v>42669</c:v>
                </c:pt>
                <c:pt idx="468">
                  <c:v>42670</c:v>
                </c:pt>
                <c:pt idx="469">
                  <c:v>42671</c:v>
                </c:pt>
                <c:pt idx="470">
                  <c:v>42674</c:v>
                </c:pt>
                <c:pt idx="471">
                  <c:v>42675</c:v>
                </c:pt>
                <c:pt idx="472">
                  <c:v>42676</c:v>
                </c:pt>
                <c:pt idx="473">
                  <c:v>42677</c:v>
                </c:pt>
                <c:pt idx="474">
                  <c:v>42678</c:v>
                </c:pt>
                <c:pt idx="475">
                  <c:v>42681</c:v>
                </c:pt>
                <c:pt idx="476">
                  <c:v>42682</c:v>
                </c:pt>
                <c:pt idx="477">
                  <c:v>42683</c:v>
                </c:pt>
                <c:pt idx="478">
                  <c:v>42684</c:v>
                </c:pt>
                <c:pt idx="479">
                  <c:v>42685</c:v>
                </c:pt>
                <c:pt idx="480">
                  <c:v>42688</c:v>
                </c:pt>
                <c:pt idx="481">
                  <c:v>42689</c:v>
                </c:pt>
                <c:pt idx="482">
                  <c:v>42690</c:v>
                </c:pt>
                <c:pt idx="483">
                  <c:v>42691</c:v>
                </c:pt>
                <c:pt idx="484">
                  <c:v>42692</c:v>
                </c:pt>
                <c:pt idx="485">
                  <c:v>42695</c:v>
                </c:pt>
                <c:pt idx="486">
                  <c:v>42696</c:v>
                </c:pt>
                <c:pt idx="487">
                  <c:v>42697</c:v>
                </c:pt>
                <c:pt idx="488">
                  <c:v>42698</c:v>
                </c:pt>
                <c:pt idx="489">
                  <c:v>42699</c:v>
                </c:pt>
                <c:pt idx="490">
                  <c:v>42702</c:v>
                </c:pt>
                <c:pt idx="491">
                  <c:v>42703</c:v>
                </c:pt>
                <c:pt idx="492">
                  <c:v>42704</c:v>
                </c:pt>
                <c:pt idx="493">
                  <c:v>42705</c:v>
                </c:pt>
                <c:pt idx="494">
                  <c:v>42706</c:v>
                </c:pt>
                <c:pt idx="495">
                  <c:v>42709</c:v>
                </c:pt>
                <c:pt idx="496">
                  <c:v>42710</c:v>
                </c:pt>
                <c:pt idx="497">
                  <c:v>42711</c:v>
                </c:pt>
                <c:pt idx="498">
                  <c:v>42712</c:v>
                </c:pt>
                <c:pt idx="499">
                  <c:v>42713</c:v>
                </c:pt>
                <c:pt idx="500">
                  <c:v>42716</c:v>
                </c:pt>
                <c:pt idx="501">
                  <c:v>42717</c:v>
                </c:pt>
                <c:pt idx="502">
                  <c:v>42718</c:v>
                </c:pt>
                <c:pt idx="503">
                  <c:v>42719</c:v>
                </c:pt>
                <c:pt idx="504">
                  <c:v>42720</c:v>
                </c:pt>
                <c:pt idx="505">
                  <c:v>42723</c:v>
                </c:pt>
                <c:pt idx="506">
                  <c:v>42724</c:v>
                </c:pt>
                <c:pt idx="507">
                  <c:v>42725</c:v>
                </c:pt>
                <c:pt idx="508">
                  <c:v>42726</c:v>
                </c:pt>
                <c:pt idx="509">
                  <c:v>42727</c:v>
                </c:pt>
                <c:pt idx="510">
                  <c:v>42731</c:v>
                </c:pt>
                <c:pt idx="511">
                  <c:v>42732</c:v>
                </c:pt>
                <c:pt idx="512">
                  <c:v>42733</c:v>
                </c:pt>
                <c:pt idx="513">
                  <c:v>42734</c:v>
                </c:pt>
                <c:pt idx="514">
                  <c:v>42737</c:v>
                </c:pt>
                <c:pt idx="515">
                  <c:v>42738</c:v>
                </c:pt>
                <c:pt idx="516">
                  <c:v>42739</c:v>
                </c:pt>
                <c:pt idx="517">
                  <c:v>42740</c:v>
                </c:pt>
                <c:pt idx="518">
                  <c:v>42741</c:v>
                </c:pt>
                <c:pt idx="519">
                  <c:v>42744</c:v>
                </c:pt>
                <c:pt idx="520">
                  <c:v>42745</c:v>
                </c:pt>
                <c:pt idx="521">
                  <c:v>42746</c:v>
                </c:pt>
                <c:pt idx="522">
                  <c:v>42747</c:v>
                </c:pt>
                <c:pt idx="523">
                  <c:v>42748</c:v>
                </c:pt>
                <c:pt idx="524">
                  <c:v>42751</c:v>
                </c:pt>
                <c:pt idx="525">
                  <c:v>42752</c:v>
                </c:pt>
                <c:pt idx="526">
                  <c:v>42753</c:v>
                </c:pt>
                <c:pt idx="527">
                  <c:v>42754</c:v>
                </c:pt>
                <c:pt idx="528">
                  <c:v>42755</c:v>
                </c:pt>
                <c:pt idx="529">
                  <c:v>42758</c:v>
                </c:pt>
                <c:pt idx="530">
                  <c:v>42759</c:v>
                </c:pt>
                <c:pt idx="531">
                  <c:v>42760</c:v>
                </c:pt>
                <c:pt idx="532">
                  <c:v>42761</c:v>
                </c:pt>
                <c:pt idx="533">
                  <c:v>42762</c:v>
                </c:pt>
                <c:pt idx="534">
                  <c:v>42765</c:v>
                </c:pt>
                <c:pt idx="535">
                  <c:v>42766</c:v>
                </c:pt>
                <c:pt idx="536">
                  <c:v>42767</c:v>
                </c:pt>
                <c:pt idx="537">
                  <c:v>42768</c:v>
                </c:pt>
                <c:pt idx="538">
                  <c:v>42769</c:v>
                </c:pt>
                <c:pt idx="539">
                  <c:v>42772</c:v>
                </c:pt>
                <c:pt idx="540">
                  <c:v>42773</c:v>
                </c:pt>
                <c:pt idx="541">
                  <c:v>42774</c:v>
                </c:pt>
                <c:pt idx="542">
                  <c:v>42775</c:v>
                </c:pt>
                <c:pt idx="543">
                  <c:v>42776</c:v>
                </c:pt>
                <c:pt idx="544">
                  <c:v>42779</c:v>
                </c:pt>
                <c:pt idx="545">
                  <c:v>42780</c:v>
                </c:pt>
                <c:pt idx="546">
                  <c:v>42781</c:v>
                </c:pt>
                <c:pt idx="547">
                  <c:v>42782</c:v>
                </c:pt>
                <c:pt idx="548">
                  <c:v>42783</c:v>
                </c:pt>
                <c:pt idx="549">
                  <c:v>42786</c:v>
                </c:pt>
                <c:pt idx="550">
                  <c:v>42787</c:v>
                </c:pt>
                <c:pt idx="551">
                  <c:v>42788</c:v>
                </c:pt>
                <c:pt idx="552">
                  <c:v>42789</c:v>
                </c:pt>
                <c:pt idx="553">
                  <c:v>42790</c:v>
                </c:pt>
                <c:pt idx="554">
                  <c:v>42793</c:v>
                </c:pt>
                <c:pt idx="555">
                  <c:v>42794</c:v>
                </c:pt>
                <c:pt idx="556">
                  <c:v>42795</c:v>
                </c:pt>
                <c:pt idx="557">
                  <c:v>42796</c:v>
                </c:pt>
                <c:pt idx="558">
                  <c:v>42797</c:v>
                </c:pt>
                <c:pt idx="559">
                  <c:v>42800</c:v>
                </c:pt>
                <c:pt idx="560">
                  <c:v>42801</c:v>
                </c:pt>
                <c:pt idx="561">
                  <c:v>42802</c:v>
                </c:pt>
                <c:pt idx="562">
                  <c:v>42803</c:v>
                </c:pt>
                <c:pt idx="563">
                  <c:v>42804</c:v>
                </c:pt>
                <c:pt idx="564">
                  <c:v>42807</c:v>
                </c:pt>
                <c:pt idx="565">
                  <c:v>42808</c:v>
                </c:pt>
                <c:pt idx="566">
                  <c:v>42809</c:v>
                </c:pt>
                <c:pt idx="567">
                  <c:v>42810</c:v>
                </c:pt>
                <c:pt idx="568">
                  <c:v>42811</c:v>
                </c:pt>
                <c:pt idx="569">
                  <c:v>42814</c:v>
                </c:pt>
                <c:pt idx="570">
                  <c:v>42815</c:v>
                </c:pt>
                <c:pt idx="571">
                  <c:v>42816</c:v>
                </c:pt>
                <c:pt idx="572">
                  <c:v>42817</c:v>
                </c:pt>
                <c:pt idx="573">
                  <c:v>42818</c:v>
                </c:pt>
                <c:pt idx="574">
                  <c:v>42821</c:v>
                </c:pt>
                <c:pt idx="575">
                  <c:v>42822</c:v>
                </c:pt>
                <c:pt idx="576">
                  <c:v>42823</c:v>
                </c:pt>
                <c:pt idx="577">
                  <c:v>42824</c:v>
                </c:pt>
                <c:pt idx="578">
                  <c:v>42825</c:v>
                </c:pt>
                <c:pt idx="579">
                  <c:v>42828</c:v>
                </c:pt>
                <c:pt idx="580">
                  <c:v>42829</c:v>
                </c:pt>
                <c:pt idx="581">
                  <c:v>42830</c:v>
                </c:pt>
                <c:pt idx="582">
                  <c:v>42831</c:v>
                </c:pt>
                <c:pt idx="583">
                  <c:v>42832</c:v>
                </c:pt>
                <c:pt idx="584">
                  <c:v>42835</c:v>
                </c:pt>
                <c:pt idx="585">
                  <c:v>42836</c:v>
                </c:pt>
                <c:pt idx="586">
                  <c:v>42837</c:v>
                </c:pt>
                <c:pt idx="587">
                  <c:v>42838</c:v>
                </c:pt>
                <c:pt idx="588">
                  <c:v>42843</c:v>
                </c:pt>
                <c:pt idx="589">
                  <c:v>42844</c:v>
                </c:pt>
                <c:pt idx="590">
                  <c:v>42845</c:v>
                </c:pt>
                <c:pt idx="591">
                  <c:v>42846</c:v>
                </c:pt>
                <c:pt idx="592">
                  <c:v>42849</c:v>
                </c:pt>
                <c:pt idx="593">
                  <c:v>42850</c:v>
                </c:pt>
                <c:pt idx="594">
                  <c:v>42851</c:v>
                </c:pt>
                <c:pt idx="595">
                  <c:v>42852</c:v>
                </c:pt>
                <c:pt idx="596">
                  <c:v>42853</c:v>
                </c:pt>
                <c:pt idx="597">
                  <c:v>42856</c:v>
                </c:pt>
                <c:pt idx="598">
                  <c:v>42857</c:v>
                </c:pt>
                <c:pt idx="599">
                  <c:v>42858</c:v>
                </c:pt>
                <c:pt idx="600">
                  <c:v>42859</c:v>
                </c:pt>
                <c:pt idx="601">
                  <c:v>42860</c:v>
                </c:pt>
                <c:pt idx="602">
                  <c:v>42863</c:v>
                </c:pt>
                <c:pt idx="603">
                  <c:v>42864</c:v>
                </c:pt>
                <c:pt idx="604">
                  <c:v>42865</c:v>
                </c:pt>
                <c:pt idx="605">
                  <c:v>42866</c:v>
                </c:pt>
                <c:pt idx="606">
                  <c:v>42867</c:v>
                </c:pt>
                <c:pt idx="607">
                  <c:v>42870</c:v>
                </c:pt>
                <c:pt idx="608">
                  <c:v>42871</c:v>
                </c:pt>
                <c:pt idx="609">
                  <c:v>42872</c:v>
                </c:pt>
                <c:pt idx="610">
                  <c:v>42873</c:v>
                </c:pt>
                <c:pt idx="611">
                  <c:v>42874</c:v>
                </c:pt>
                <c:pt idx="612">
                  <c:v>42877</c:v>
                </c:pt>
                <c:pt idx="613">
                  <c:v>42878</c:v>
                </c:pt>
                <c:pt idx="614">
                  <c:v>42879</c:v>
                </c:pt>
                <c:pt idx="615">
                  <c:v>42880</c:v>
                </c:pt>
                <c:pt idx="616">
                  <c:v>42881</c:v>
                </c:pt>
                <c:pt idx="617">
                  <c:v>42884</c:v>
                </c:pt>
                <c:pt idx="618">
                  <c:v>42885</c:v>
                </c:pt>
                <c:pt idx="619">
                  <c:v>42886</c:v>
                </c:pt>
                <c:pt idx="620">
                  <c:v>42887</c:v>
                </c:pt>
                <c:pt idx="621">
                  <c:v>42888</c:v>
                </c:pt>
                <c:pt idx="622">
                  <c:v>42891</c:v>
                </c:pt>
                <c:pt idx="623">
                  <c:v>42892</c:v>
                </c:pt>
                <c:pt idx="624">
                  <c:v>42893</c:v>
                </c:pt>
                <c:pt idx="625">
                  <c:v>42894</c:v>
                </c:pt>
                <c:pt idx="626">
                  <c:v>42895</c:v>
                </c:pt>
                <c:pt idx="627">
                  <c:v>42898</c:v>
                </c:pt>
                <c:pt idx="628">
                  <c:v>42899</c:v>
                </c:pt>
                <c:pt idx="629">
                  <c:v>42900</c:v>
                </c:pt>
                <c:pt idx="630">
                  <c:v>42901</c:v>
                </c:pt>
                <c:pt idx="631">
                  <c:v>42902</c:v>
                </c:pt>
                <c:pt idx="632">
                  <c:v>42905</c:v>
                </c:pt>
                <c:pt idx="633">
                  <c:v>42906</c:v>
                </c:pt>
                <c:pt idx="634">
                  <c:v>42907</c:v>
                </c:pt>
                <c:pt idx="635">
                  <c:v>42908</c:v>
                </c:pt>
                <c:pt idx="636">
                  <c:v>42909</c:v>
                </c:pt>
                <c:pt idx="637">
                  <c:v>42912</c:v>
                </c:pt>
                <c:pt idx="638">
                  <c:v>42913</c:v>
                </c:pt>
                <c:pt idx="639">
                  <c:v>42914</c:v>
                </c:pt>
                <c:pt idx="640">
                  <c:v>42915</c:v>
                </c:pt>
                <c:pt idx="641">
                  <c:v>42916</c:v>
                </c:pt>
                <c:pt idx="642">
                  <c:v>42919</c:v>
                </c:pt>
                <c:pt idx="643">
                  <c:v>42920</c:v>
                </c:pt>
                <c:pt idx="644">
                  <c:v>42921</c:v>
                </c:pt>
                <c:pt idx="645">
                  <c:v>42922</c:v>
                </c:pt>
                <c:pt idx="646">
                  <c:v>42923</c:v>
                </c:pt>
                <c:pt idx="647">
                  <c:v>42926</c:v>
                </c:pt>
                <c:pt idx="648">
                  <c:v>42927</c:v>
                </c:pt>
                <c:pt idx="649">
                  <c:v>42928</c:v>
                </c:pt>
                <c:pt idx="650">
                  <c:v>42929</c:v>
                </c:pt>
                <c:pt idx="651">
                  <c:v>42930</c:v>
                </c:pt>
                <c:pt idx="652">
                  <c:v>42933</c:v>
                </c:pt>
                <c:pt idx="653">
                  <c:v>42934</c:v>
                </c:pt>
                <c:pt idx="654">
                  <c:v>42935</c:v>
                </c:pt>
                <c:pt idx="655">
                  <c:v>42936</c:v>
                </c:pt>
                <c:pt idx="656">
                  <c:v>42937</c:v>
                </c:pt>
                <c:pt idx="657">
                  <c:v>42940</c:v>
                </c:pt>
                <c:pt idx="658">
                  <c:v>42941</c:v>
                </c:pt>
                <c:pt idx="659">
                  <c:v>42942</c:v>
                </c:pt>
                <c:pt idx="660">
                  <c:v>42943</c:v>
                </c:pt>
                <c:pt idx="661">
                  <c:v>42944</c:v>
                </c:pt>
                <c:pt idx="662">
                  <c:v>42947</c:v>
                </c:pt>
                <c:pt idx="663">
                  <c:v>42948</c:v>
                </c:pt>
                <c:pt idx="664">
                  <c:v>42949</c:v>
                </c:pt>
                <c:pt idx="665">
                  <c:v>42950</c:v>
                </c:pt>
                <c:pt idx="666">
                  <c:v>42951</c:v>
                </c:pt>
                <c:pt idx="667">
                  <c:v>42954</c:v>
                </c:pt>
                <c:pt idx="668">
                  <c:v>42955</c:v>
                </c:pt>
                <c:pt idx="669">
                  <c:v>42956</c:v>
                </c:pt>
                <c:pt idx="670">
                  <c:v>42957</c:v>
                </c:pt>
                <c:pt idx="671">
                  <c:v>42958</c:v>
                </c:pt>
                <c:pt idx="672">
                  <c:v>42961</c:v>
                </c:pt>
                <c:pt idx="673">
                  <c:v>42962</c:v>
                </c:pt>
                <c:pt idx="674">
                  <c:v>42963</c:v>
                </c:pt>
                <c:pt idx="675">
                  <c:v>42964</c:v>
                </c:pt>
                <c:pt idx="676">
                  <c:v>42965</c:v>
                </c:pt>
                <c:pt idx="677">
                  <c:v>42968</c:v>
                </c:pt>
                <c:pt idx="678">
                  <c:v>42969</c:v>
                </c:pt>
                <c:pt idx="679">
                  <c:v>42970</c:v>
                </c:pt>
                <c:pt idx="680">
                  <c:v>42971</c:v>
                </c:pt>
                <c:pt idx="681">
                  <c:v>42972</c:v>
                </c:pt>
                <c:pt idx="682">
                  <c:v>42975</c:v>
                </c:pt>
                <c:pt idx="683">
                  <c:v>42976</c:v>
                </c:pt>
                <c:pt idx="684">
                  <c:v>42977</c:v>
                </c:pt>
                <c:pt idx="685">
                  <c:v>42978</c:v>
                </c:pt>
                <c:pt idx="686">
                  <c:v>42979</c:v>
                </c:pt>
                <c:pt idx="687">
                  <c:v>42982</c:v>
                </c:pt>
                <c:pt idx="688">
                  <c:v>42983</c:v>
                </c:pt>
                <c:pt idx="689">
                  <c:v>42984</c:v>
                </c:pt>
                <c:pt idx="690">
                  <c:v>42985</c:v>
                </c:pt>
                <c:pt idx="691">
                  <c:v>42986</c:v>
                </c:pt>
                <c:pt idx="692">
                  <c:v>42989</c:v>
                </c:pt>
                <c:pt idx="693">
                  <c:v>42990</c:v>
                </c:pt>
                <c:pt idx="694">
                  <c:v>42991</c:v>
                </c:pt>
                <c:pt idx="695">
                  <c:v>42992</c:v>
                </c:pt>
                <c:pt idx="696">
                  <c:v>42993</c:v>
                </c:pt>
                <c:pt idx="697">
                  <c:v>42996</c:v>
                </c:pt>
                <c:pt idx="698">
                  <c:v>42997</c:v>
                </c:pt>
                <c:pt idx="699">
                  <c:v>42998</c:v>
                </c:pt>
                <c:pt idx="700">
                  <c:v>42999</c:v>
                </c:pt>
                <c:pt idx="701">
                  <c:v>43000</c:v>
                </c:pt>
                <c:pt idx="702">
                  <c:v>43003</c:v>
                </c:pt>
                <c:pt idx="703">
                  <c:v>43004</c:v>
                </c:pt>
                <c:pt idx="704">
                  <c:v>43005</c:v>
                </c:pt>
                <c:pt idx="705">
                  <c:v>43006</c:v>
                </c:pt>
                <c:pt idx="706">
                  <c:v>43007</c:v>
                </c:pt>
                <c:pt idx="707">
                  <c:v>43010</c:v>
                </c:pt>
                <c:pt idx="708">
                  <c:v>43011</c:v>
                </c:pt>
                <c:pt idx="709">
                  <c:v>43012</c:v>
                </c:pt>
                <c:pt idx="710">
                  <c:v>43013</c:v>
                </c:pt>
                <c:pt idx="711">
                  <c:v>43014</c:v>
                </c:pt>
                <c:pt idx="712">
                  <c:v>43017</c:v>
                </c:pt>
                <c:pt idx="713">
                  <c:v>43018</c:v>
                </c:pt>
                <c:pt idx="714">
                  <c:v>43019</c:v>
                </c:pt>
                <c:pt idx="715">
                  <c:v>43020</c:v>
                </c:pt>
                <c:pt idx="716">
                  <c:v>43021</c:v>
                </c:pt>
                <c:pt idx="717">
                  <c:v>43024</c:v>
                </c:pt>
                <c:pt idx="718">
                  <c:v>43025</c:v>
                </c:pt>
                <c:pt idx="719">
                  <c:v>43026</c:v>
                </c:pt>
                <c:pt idx="720">
                  <c:v>43027</c:v>
                </c:pt>
                <c:pt idx="721">
                  <c:v>43028</c:v>
                </c:pt>
                <c:pt idx="722">
                  <c:v>43031</c:v>
                </c:pt>
                <c:pt idx="723">
                  <c:v>43032</c:v>
                </c:pt>
                <c:pt idx="724">
                  <c:v>43033</c:v>
                </c:pt>
                <c:pt idx="725">
                  <c:v>43034</c:v>
                </c:pt>
                <c:pt idx="726">
                  <c:v>43035</c:v>
                </c:pt>
                <c:pt idx="727">
                  <c:v>43038</c:v>
                </c:pt>
                <c:pt idx="728">
                  <c:v>43039</c:v>
                </c:pt>
                <c:pt idx="729">
                  <c:v>43040</c:v>
                </c:pt>
                <c:pt idx="730">
                  <c:v>43041</c:v>
                </c:pt>
                <c:pt idx="731">
                  <c:v>43042</c:v>
                </c:pt>
                <c:pt idx="732">
                  <c:v>43045</c:v>
                </c:pt>
                <c:pt idx="733">
                  <c:v>43046</c:v>
                </c:pt>
                <c:pt idx="734">
                  <c:v>43047</c:v>
                </c:pt>
                <c:pt idx="735">
                  <c:v>43048</c:v>
                </c:pt>
                <c:pt idx="736">
                  <c:v>43049</c:v>
                </c:pt>
                <c:pt idx="737">
                  <c:v>43052</c:v>
                </c:pt>
                <c:pt idx="738">
                  <c:v>43053</c:v>
                </c:pt>
                <c:pt idx="739">
                  <c:v>43054</c:v>
                </c:pt>
                <c:pt idx="740">
                  <c:v>43055</c:v>
                </c:pt>
                <c:pt idx="741">
                  <c:v>43056</c:v>
                </c:pt>
                <c:pt idx="742">
                  <c:v>43059</c:v>
                </c:pt>
                <c:pt idx="743">
                  <c:v>43060</c:v>
                </c:pt>
                <c:pt idx="744">
                  <c:v>43061</c:v>
                </c:pt>
                <c:pt idx="745">
                  <c:v>43062</c:v>
                </c:pt>
                <c:pt idx="746">
                  <c:v>43063</c:v>
                </c:pt>
                <c:pt idx="747">
                  <c:v>43066</c:v>
                </c:pt>
                <c:pt idx="748">
                  <c:v>43067</c:v>
                </c:pt>
                <c:pt idx="749">
                  <c:v>43068</c:v>
                </c:pt>
                <c:pt idx="750">
                  <c:v>43069</c:v>
                </c:pt>
                <c:pt idx="751">
                  <c:v>43070</c:v>
                </c:pt>
                <c:pt idx="752">
                  <c:v>43073</c:v>
                </c:pt>
                <c:pt idx="753">
                  <c:v>43074</c:v>
                </c:pt>
                <c:pt idx="754">
                  <c:v>43075</c:v>
                </c:pt>
                <c:pt idx="755">
                  <c:v>43076</c:v>
                </c:pt>
                <c:pt idx="756">
                  <c:v>43077</c:v>
                </c:pt>
                <c:pt idx="757">
                  <c:v>43080</c:v>
                </c:pt>
                <c:pt idx="758">
                  <c:v>43081</c:v>
                </c:pt>
                <c:pt idx="759">
                  <c:v>43082</c:v>
                </c:pt>
                <c:pt idx="760">
                  <c:v>43083</c:v>
                </c:pt>
                <c:pt idx="761">
                  <c:v>43084</c:v>
                </c:pt>
                <c:pt idx="762">
                  <c:v>43087</c:v>
                </c:pt>
                <c:pt idx="763">
                  <c:v>43088</c:v>
                </c:pt>
                <c:pt idx="764">
                  <c:v>43089</c:v>
                </c:pt>
                <c:pt idx="765">
                  <c:v>43090</c:v>
                </c:pt>
                <c:pt idx="766">
                  <c:v>43091</c:v>
                </c:pt>
                <c:pt idx="767">
                  <c:v>43096</c:v>
                </c:pt>
                <c:pt idx="768">
                  <c:v>43097</c:v>
                </c:pt>
                <c:pt idx="769">
                  <c:v>43098</c:v>
                </c:pt>
                <c:pt idx="770">
                  <c:v>43102</c:v>
                </c:pt>
                <c:pt idx="771">
                  <c:v>43103</c:v>
                </c:pt>
                <c:pt idx="772">
                  <c:v>43104</c:v>
                </c:pt>
                <c:pt idx="773">
                  <c:v>43105</c:v>
                </c:pt>
                <c:pt idx="774">
                  <c:v>43108</c:v>
                </c:pt>
                <c:pt idx="775">
                  <c:v>43109</c:v>
                </c:pt>
                <c:pt idx="776">
                  <c:v>43110</c:v>
                </c:pt>
                <c:pt idx="777">
                  <c:v>43111</c:v>
                </c:pt>
                <c:pt idx="778">
                  <c:v>43112</c:v>
                </c:pt>
                <c:pt idx="779">
                  <c:v>43115</c:v>
                </c:pt>
                <c:pt idx="780">
                  <c:v>43116</c:v>
                </c:pt>
                <c:pt idx="781">
                  <c:v>43117</c:v>
                </c:pt>
                <c:pt idx="782">
                  <c:v>43118</c:v>
                </c:pt>
                <c:pt idx="783">
                  <c:v>43119</c:v>
                </c:pt>
                <c:pt idx="784">
                  <c:v>43122</c:v>
                </c:pt>
                <c:pt idx="785">
                  <c:v>43123</c:v>
                </c:pt>
                <c:pt idx="786">
                  <c:v>43124</c:v>
                </c:pt>
                <c:pt idx="787">
                  <c:v>43125</c:v>
                </c:pt>
                <c:pt idx="788">
                  <c:v>43126</c:v>
                </c:pt>
                <c:pt idx="789">
                  <c:v>43129</c:v>
                </c:pt>
                <c:pt idx="790">
                  <c:v>43130</c:v>
                </c:pt>
                <c:pt idx="791">
                  <c:v>43131</c:v>
                </c:pt>
                <c:pt idx="792">
                  <c:v>43132</c:v>
                </c:pt>
                <c:pt idx="793">
                  <c:v>43133</c:v>
                </c:pt>
                <c:pt idx="794">
                  <c:v>43136</c:v>
                </c:pt>
                <c:pt idx="795">
                  <c:v>43137</c:v>
                </c:pt>
                <c:pt idx="796">
                  <c:v>43138</c:v>
                </c:pt>
                <c:pt idx="797">
                  <c:v>43139</c:v>
                </c:pt>
                <c:pt idx="798">
                  <c:v>43140</c:v>
                </c:pt>
                <c:pt idx="799">
                  <c:v>43143</c:v>
                </c:pt>
                <c:pt idx="800">
                  <c:v>43144</c:v>
                </c:pt>
                <c:pt idx="801">
                  <c:v>43145</c:v>
                </c:pt>
                <c:pt idx="802">
                  <c:v>43146</c:v>
                </c:pt>
                <c:pt idx="803">
                  <c:v>43147</c:v>
                </c:pt>
                <c:pt idx="804">
                  <c:v>43150</c:v>
                </c:pt>
                <c:pt idx="805">
                  <c:v>43151</c:v>
                </c:pt>
                <c:pt idx="806">
                  <c:v>43152</c:v>
                </c:pt>
                <c:pt idx="807">
                  <c:v>43153</c:v>
                </c:pt>
                <c:pt idx="808">
                  <c:v>43154</c:v>
                </c:pt>
                <c:pt idx="809">
                  <c:v>43157</c:v>
                </c:pt>
                <c:pt idx="810">
                  <c:v>43158</c:v>
                </c:pt>
                <c:pt idx="811">
                  <c:v>43159</c:v>
                </c:pt>
              </c:numCache>
            </c:numRef>
          </c:xVal>
          <c:yVal>
            <c:numRef>
              <c:f>Hoja1!$B$3:$B$814</c:f>
              <c:numCache>
                <c:formatCode>General</c:formatCode>
                <c:ptCount val="812"/>
                <c:pt idx="0">
                  <c:v>692.97</c:v>
                </c:pt>
                <c:pt idx="1">
                  <c:v>693.81</c:v>
                </c:pt>
                <c:pt idx="2">
                  <c:v>688.97</c:v>
                </c:pt>
                <c:pt idx="3">
                  <c:v>692.42</c:v>
                </c:pt>
                <c:pt idx="4">
                  <c:v>714.76</c:v>
                </c:pt>
                <c:pt idx="5">
                  <c:v>711.64</c:v>
                </c:pt>
                <c:pt idx="6">
                  <c:v>717.73</c:v>
                </c:pt>
                <c:pt idx="7">
                  <c:v>726.37</c:v>
                </c:pt>
                <c:pt idx="8">
                  <c:v>721.01</c:v>
                </c:pt>
                <c:pt idx="9">
                  <c:v>742.48</c:v>
                </c:pt>
                <c:pt idx="10">
                  <c:v>752.48</c:v>
                </c:pt>
                <c:pt idx="11">
                  <c:v>753.36</c:v>
                </c:pt>
                <c:pt idx="12">
                  <c:v>758.55</c:v>
                </c:pt>
                <c:pt idx="13">
                  <c:v>751.89</c:v>
                </c:pt>
                <c:pt idx="14">
                  <c:v>751.11</c:v>
                </c:pt>
                <c:pt idx="15">
                  <c:v>769.28</c:v>
                </c:pt>
                <c:pt idx="16">
                  <c:v>769.8</c:v>
                </c:pt>
                <c:pt idx="17">
                  <c:v>766.11</c:v>
                </c:pt>
                <c:pt idx="18">
                  <c:v>767.8</c:v>
                </c:pt>
                <c:pt idx="19">
                  <c:v>767.37</c:v>
                </c:pt>
                <c:pt idx="20">
                  <c:v>762.15</c:v>
                </c:pt>
                <c:pt idx="21">
                  <c:v>755.24</c:v>
                </c:pt>
                <c:pt idx="22">
                  <c:v>747.85</c:v>
                </c:pt>
                <c:pt idx="23">
                  <c:v>756.83</c:v>
                </c:pt>
                <c:pt idx="24">
                  <c:v>756.05</c:v>
                </c:pt>
                <c:pt idx="25">
                  <c:v>762.32</c:v>
                </c:pt>
                <c:pt idx="26">
                  <c:v>764.05</c:v>
                </c:pt>
                <c:pt idx="27">
                  <c:v>765.72</c:v>
                </c:pt>
                <c:pt idx="28">
                  <c:v>764.42</c:v>
                </c:pt>
                <c:pt idx="29">
                  <c:v>763.06</c:v>
                </c:pt>
                <c:pt idx="30">
                  <c:v>769.87</c:v>
                </c:pt>
                <c:pt idx="31">
                  <c:v>769.05</c:v>
                </c:pt>
                <c:pt idx="32">
                  <c:v>772.39</c:v>
                </c:pt>
                <c:pt idx="33">
                  <c:v>775.75</c:v>
                </c:pt>
                <c:pt idx="34">
                  <c:v>778.63</c:v>
                </c:pt>
                <c:pt idx="35">
                  <c:v>780.24</c:v>
                </c:pt>
                <c:pt idx="36">
                  <c:v>790.58</c:v>
                </c:pt>
                <c:pt idx="37">
                  <c:v>791.08</c:v>
                </c:pt>
                <c:pt idx="38">
                  <c:v>791.76</c:v>
                </c:pt>
                <c:pt idx="39">
                  <c:v>799.54</c:v>
                </c:pt>
                <c:pt idx="40">
                  <c:v>801.53</c:v>
                </c:pt>
                <c:pt idx="41">
                  <c:v>799.12</c:v>
                </c:pt>
                <c:pt idx="42">
                  <c:v>788.78</c:v>
                </c:pt>
                <c:pt idx="43">
                  <c:v>796.52</c:v>
                </c:pt>
                <c:pt idx="44">
                  <c:v>798.96</c:v>
                </c:pt>
                <c:pt idx="45">
                  <c:v>801.07</c:v>
                </c:pt>
                <c:pt idx="46">
                  <c:v>799.01</c:v>
                </c:pt>
                <c:pt idx="47">
                  <c:v>796.66</c:v>
                </c:pt>
                <c:pt idx="48">
                  <c:v>807.3</c:v>
                </c:pt>
                <c:pt idx="49">
                  <c:v>814.21</c:v>
                </c:pt>
                <c:pt idx="50">
                  <c:v>823.4</c:v>
                </c:pt>
                <c:pt idx="51">
                  <c:v>832.39</c:v>
                </c:pt>
                <c:pt idx="52">
                  <c:v>826.75</c:v>
                </c:pt>
                <c:pt idx="53">
                  <c:v>833.9</c:v>
                </c:pt>
                <c:pt idx="54">
                  <c:v>842.03</c:v>
                </c:pt>
                <c:pt idx="55">
                  <c:v>846.42</c:v>
                </c:pt>
                <c:pt idx="56">
                  <c:v>838.46</c:v>
                </c:pt>
                <c:pt idx="57">
                  <c:v>839.74</c:v>
                </c:pt>
                <c:pt idx="58">
                  <c:v>824.36</c:v>
                </c:pt>
                <c:pt idx="59">
                  <c:v>814.72</c:v>
                </c:pt>
                <c:pt idx="60">
                  <c:v>827.13</c:v>
                </c:pt>
                <c:pt idx="61">
                  <c:v>836.41</c:v>
                </c:pt>
                <c:pt idx="62">
                  <c:v>831.02</c:v>
                </c:pt>
                <c:pt idx="63">
                  <c:v>833.78</c:v>
                </c:pt>
                <c:pt idx="64">
                  <c:v>831.25</c:v>
                </c:pt>
                <c:pt idx="65">
                  <c:v>846.53</c:v>
                </c:pt>
                <c:pt idx="66">
                  <c:v>848.85</c:v>
                </c:pt>
                <c:pt idx="67">
                  <c:v>860.43</c:v>
                </c:pt>
                <c:pt idx="68">
                  <c:v>874.63</c:v>
                </c:pt>
                <c:pt idx="69">
                  <c:v>874.5</c:v>
                </c:pt>
                <c:pt idx="70">
                  <c:v>870.59</c:v>
                </c:pt>
                <c:pt idx="71">
                  <c:v>871.94</c:v>
                </c:pt>
                <c:pt idx="72">
                  <c:v>866.16</c:v>
                </c:pt>
                <c:pt idx="73">
                  <c:v>850.68</c:v>
                </c:pt>
                <c:pt idx="74">
                  <c:v>858.04</c:v>
                </c:pt>
                <c:pt idx="75">
                  <c:v>867.16</c:v>
                </c:pt>
                <c:pt idx="76">
                  <c:v>868.93</c:v>
                </c:pt>
                <c:pt idx="77">
                  <c:v>864.13</c:v>
                </c:pt>
                <c:pt idx="78">
                  <c:v>862.69</c:v>
                </c:pt>
                <c:pt idx="79">
                  <c:v>868.42</c:v>
                </c:pt>
                <c:pt idx="80">
                  <c:v>846.62</c:v>
                </c:pt>
                <c:pt idx="81">
                  <c:v>824.55</c:v>
                </c:pt>
                <c:pt idx="82">
                  <c:v>824.11</c:v>
                </c:pt>
                <c:pt idx="83">
                  <c:v>822.56</c:v>
                </c:pt>
                <c:pt idx="84">
                  <c:v>827.45</c:v>
                </c:pt>
                <c:pt idx="85">
                  <c:v>815.65</c:v>
                </c:pt>
                <c:pt idx="86">
                  <c:v>806.65</c:v>
                </c:pt>
                <c:pt idx="87">
                  <c:v>803.87</c:v>
                </c:pt>
                <c:pt idx="88">
                  <c:v>823.95</c:v>
                </c:pt>
                <c:pt idx="89">
                  <c:v>824.13</c:v>
                </c:pt>
                <c:pt idx="90">
                  <c:v>814.36</c:v>
                </c:pt>
                <c:pt idx="91">
                  <c:v>811.87</c:v>
                </c:pt>
                <c:pt idx="92">
                  <c:v>814.82</c:v>
                </c:pt>
                <c:pt idx="93">
                  <c:v>813.31</c:v>
                </c:pt>
                <c:pt idx="94">
                  <c:v>823.21</c:v>
                </c:pt>
                <c:pt idx="95">
                  <c:v>836.48</c:v>
                </c:pt>
                <c:pt idx="96">
                  <c:v>837.06</c:v>
                </c:pt>
                <c:pt idx="97">
                  <c:v>843.88</c:v>
                </c:pt>
                <c:pt idx="98">
                  <c:v>846.6</c:v>
                </c:pt>
                <c:pt idx="99">
                  <c:v>845.39</c:v>
                </c:pt>
                <c:pt idx="100">
                  <c:v>839.33</c:v>
                </c:pt>
                <c:pt idx="101">
                  <c:v>852.59</c:v>
                </c:pt>
                <c:pt idx="102">
                  <c:v>852.11</c:v>
                </c:pt>
                <c:pt idx="103">
                  <c:v>834.51</c:v>
                </c:pt>
                <c:pt idx="104">
                  <c:v>843.2</c:v>
                </c:pt>
                <c:pt idx="105">
                  <c:v>828.17</c:v>
                </c:pt>
                <c:pt idx="106">
                  <c:v>825.75</c:v>
                </c:pt>
                <c:pt idx="107">
                  <c:v>820.92</c:v>
                </c:pt>
                <c:pt idx="108">
                  <c:v>814.34</c:v>
                </c:pt>
                <c:pt idx="109">
                  <c:v>806.23</c:v>
                </c:pt>
                <c:pt idx="110">
                  <c:v>798.96</c:v>
                </c:pt>
                <c:pt idx="111">
                  <c:v>812.55</c:v>
                </c:pt>
                <c:pt idx="112">
                  <c:v>818.03</c:v>
                </c:pt>
                <c:pt idx="113">
                  <c:v>809.32</c:v>
                </c:pt>
                <c:pt idx="114">
                  <c:v>792.31</c:v>
                </c:pt>
                <c:pt idx="115">
                  <c:v>800.95</c:v>
                </c:pt>
                <c:pt idx="116">
                  <c:v>795.94</c:v>
                </c:pt>
                <c:pt idx="117">
                  <c:v>796.07</c:v>
                </c:pt>
                <c:pt idx="118">
                  <c:v>794.8</c:v>
                </c:pt>
                <c:pt idx="119">
                  <c:v>811.6</c:v>
                </c:pt>
                <c:pt idx="120">
                  <c:v>823.21</c:v>
                </c:pt>
                <c:pt idx="121">
                  <c:v>821.41</c:v>
                </c:pt>
                <c:pt idx="122">
                  <c:v>816.52</c:v>
                </c:pt>
                <c:pt idx="123">
                  <c:v>815.39</c:v>
                </c:pt>
                <c:pt idx="124">
                  <c:v>800.83</c:v>
                </c:pt>
                <c:pt idx="125">
                  <c:v>793.13</c:v>
                </c:pt>
                <c:pt idx="126">
                  <c:v>804.33</c:v>
                </c:pt>
                <c:pt idx="127">
                  <c:v>805.68</c:v>
                </c:pt>
                <c:pt idx="128">
                  <c:v>801.24</c:v>
                </c:pt>
                <c:pt idx="129">
                  <c:v>799.33</c:v>
                </c:pt>
                <c:pt idx="130">
                  <c:v>794.94</c:v>
                </c:pt>
                <c:pt idx="131">
                  <c:v>796.98</c:v>
                </c:pt>
                <c:pt idx="132">
                  <c:v>814.08</c:v>
                </c:pt>
                <c:pt idx="133">
                  <c:v>828.27</c:v>
                </c:pt>
                <c:pt idx="134">
                  <c:v>846.76</c:v>
                </c:pt>
                <c:pt idx="135">
                  <c:v>853.78</c:v>
                </c:pt>
                <c:pt idx="136">
                  <c:v>855.77</c:v>
                </c:pt>
                <c:pt idx="137">
                  <c:v>868.01</c:v>
                </c:pt>
                <c:pt idx="138">
                  <c:v>867.1</c:v>
                </c:pt>
                <c:pt idx="139">
                  <c:v>870.52</c:v>
                </c:pt>
                <c:pt idx="140">
                  <c:v>857.2</c:v>
                </c:pt>
                <c:pt idx="141">
                  <c:v>851.12</c:v>
                </c:pt>
                <c:pt idx="142">
                  <c:v>851.81</c:v>
                </c:pt>
                <c:pt idx="143">
                  <c:v>847.49</c:v>
                </c:pt>
                <c:pt idx="144">
                  <c:v>831.15</c:v>
                </c:pt>
                <c:pt idx="145">
                  <c:v>838.31</c:v>
                </c:pt>
                <c:pt idx="146">
                  <c:v>852.3</c:v>
                </c:pt>
                <c:pt idx="147">
                  <c:v>854.07</c:v>
                </c:pt>
                <c:pt idx="148">
                  <c:v>854.14</c:v>
                </c:pt>
                <c:pt idx="149">
                  <c:v>863.56</c:v>
                </c:pt>
                <c:pt idx="150">
                  <c:v>859.34</c:v>
                </c:pt>
                <c:pt idx="151">
                  <c:v>868.64</c:v>
                </c:pt>
                <c:pt idx="152">
                  <c:v>858.31</c:v>
                </c:pt>
                <c:pt idx="153">
                  <c:v>844.7</c:v>
                </c:pt>
                <c:pt idx="154">
                  <c:v>852.24</c:v>
                </c:pt>
                <c:pt idx="155">
                  <c:v>842.26</c:v>
                </c:pt>
                <c:pt idx="156">
                  <c:v>820.55</c:v>
                </c:pt>
                <c:pt idx="157">
                  <c:v>829.64</c:v>
                </c:pt>
                <c:pt idx="158">
                  <c:v>829.66</c:v>
                </c:pt>
                <c:pt idx="159">
                  <c:v>835.77</c:v>
                </c:pt>
                <c:pt idx="160">
                  <c:v>842.32</c:v>
                </c:pt>
                <c:pt idx="161">
                  <c:v>829.52</c:v>
                </c:pt>
                <c:pt idx="162">
                  <c:v>811.89</c:v>
                </c:pt>
                <c:pt idx="163">
                  <c:v>779.16</c:v>
                </c:pt>
                <c:pt idx="164">
                  <c:v>744.45</c:v>
                </c:pt>
                <c:pt idx="165">
                  <c:v>769.69</c:v>
                </c:pt>
                <c:pt idx="166">
                  <c:v>755.82</c:v>
                </c:pt>
                <c:pt idx="167">
                  <c:v>787.24</c:v>
                </c:pt>
                <c:pt idx="168">
                  <c:v>786.02</c:v>
                </c:pt>
                <c:pt idx="169">
                  <c:v>786.34</c:v>
                </c:pt>
                <c:pt idx="170">
                  <c:v>764.28</c:v>
                </c:pt>
                <c:pt idx="171">
                  <c:v>768.94</c:v>
                </c:pt>
                <c:pt idx="172">
                  <c:v>788.78</c:v>
                </c:pt>
                <c:pt idx="173">
                  <c:v>775.36</c:v>
                </c:pt>
                <c:pt idx="174">
                  <c:v>779.26</c:v>
                </c:pt>
                <c:pt idx="175">
                  <c:v>783.57</c:v>
                </c:pt>
                <c:pt idx="176">
                  <c:v>790.79</c:v>
                </c:pt>
                <c:pt idx="177">
                  <c:v>784.02</c:v>
                </c:pt>
                <c:pt idx="178">
                  <c:v>778.36</c:v>
                </c:pt>
                <c:pt idx="179">
                  <c:v>772.45</c:v>
                </c:pt>
                <c:pt idx="180">
                  <c:v>778.46</c:v>
                </c:pt>
                <c:pt idx="181">
                  <c:v>786.58</c:v>
                </c:pt>
                <c:pt idx="182">
                  <c:v>782.06</c:v>
                </c:pt>
                <c:pt idx="183">
                  <c:v>778.52</c:v>
                </c:pt>
                <c:pt idx="184">
                  <c:v>791.68</c:v>
                </c:pt>
                <c:pt idx="185">
                  <c:v>761.84</c:v>
                </c:pt>
                <c:pt idx="186">
                  <c:v>763.87</c:v>
                </c:pt>
                <c:pt idx="187">
                  <c:v>748.37</c:v>
                </c:pt>
                <c:pt idx="188">
                  <c:v>770.76</c:v>
                </c:pt>
                <c:pt idx="189">
                  <c:v>754.25</c:v>
                </c:pt>
                <c:pt idx="190">
                  <c:v>740.81</c:v>
                </c:pt>
                <c:pt idx="191">
                  <c:v>756.11</c:v>
                </c:pt>
                <c:pt idx="192">
                  <c:v>754.2</c:v>
                </c:pt>
                <c:pt idx="193">
                  <c:v>753.43</c:v>
                </c:pt>
                <c:pt idx="194">
                  <c:v>772</c:v>
                </c:pt>
                <c:pt idx="195">
                  <c:v>768.09</c:v>
                </c:pt>
                <c:pt idx="196">
                  <c:v>750.18</c:v>
                </c:pt>
                <c:pt idx="197">
                  <c:v>753.36</c:v>
                </c:pt>
                <c:pt idx="198">
                  <c:v>751.85</c:v>
                </c:pt>
                <c:pt idx="199">
                  <c:v>754.85</c:v>
                </c:pt>
                <c:pt idx="200">
                  <c:v>751.07</c:v>
                </c:pt>
                <c:pt idx="201">
                  <c:v>741.82</c:v>
                </c:pt>
                <c:pt idx="202">
                  <c:v>756.96</c:v>
                </c:pt>
                <c:pt idx="203">
                  <c:v>770.87</c:v>
                </c:pt>
                <c:pt idx="204">
                  <c:v>777.54</c:v>
                </c:pt>
                <c:pt idx="205">
                  <c:v>766.52</c:v>
                </c:pt>
                <c:pt idx="206">
                  <c:v>756.36</c:v>
                </c:pt>
                <c:pt idx="207">
                  <c:v>772.55</c:v>
                </c:pt>
                <c:pt idx="208">
                  <c:v>793.43</c:v>
                </c:pt>
                <c:pt idx="209">
                  <c:v>791.78</c:v>
                </c:pt>
                <c:pt idx="210">
                  <c:v>788.37</c:v>
                </c:pt>
                <c:pt idx="211">
                  <c:v>802.44</c:v>
                </c:pt>
                <c:pt idx="212">
                  <c:v>799.87</c:v>
                </c:pt>
                <c:pt idx="213">
                  <c:v>798</c:v>
                </c:pt>
                <c:pt idx="214">
                  <c:v>798.78</c:v>
                </c:pt>
                <c:pt idx="215">
                  <c:v>799.24</c:v>
                </c:pt>
                <c:pt idx="216">
                  <c:v>802.19</c:v>
                </c:pt>
                <c:pt idx="217">
                  <c:v>808.14</c:v>
                </c:pt>
                <c:pt idx="218">
                  <c:v>803.48</c:v>
                </c:pt>
                <c:pt idx="219">
                  <c:v>791.94</c:v>
                </c:pt>
                <c:pt idx="220">
                  <c:v>792.56</c:v>
                </c:pt>
                <c:pt idx="221">
                  <c:v>798.38</c:v>
                </c:pt>
                <c:pt idx="222">
                  <c:v>784.96</c:v>
                </c:pt>
                <c:pt idx="223">
                  <c:v>779.9</c:v>
                </c:pt>
                <c:pt idx="224">
                  <c:v>781.85</c:v>
                </c:pt>
                <c:pt idx="225">
                  <c:v>804.72</c:v>
                </c:pt>
                <c:pt idx="226">
                  <c:v>803.77</c:v>
                </c:pt>
                <c:pt idx="227">
                  <c:v>803.27</c:v>
                </c:pt>
                <c:pt idx="228">
                  <c:v>809.88</c:v>
                </c:pt>
                <c:pt idx="229">
                  <c:v>805.08</c:v>
                </c:pt>
                <c:pt idx="230">
                  <c:v>794.11</c:v>
                </c:pt>
                <c:pt idx="231">
                  <c:v>803.58</c:v>
                </c:pt>
                <c:pt idx="232">
                  <c:v>809.12</c:v>
                </c:pt>
                <c:pt idx="233">
                  <c:v>808.82</c:v>
                </c:pt>
                <c:pt idx="234">
                  <c:v>810.66</c:v>
                </c:pt>
                <c:pt idx="235">
                  <c:v>808.26</c:v>
                </c:pt>
                <c:pt idx="236">
                  <c:v>813.35</c:v>
                </c:pt>
                <c:pt idx="237">
                  <c:v>787.7</c:v>
                </c:pt>
                <c:pt idx="238">
                  <c:v>783.35</c:v>
                </c:pt>
                <c:pt idx="239">
                  <c:v>791.67</c:v>
                </c:pt>
                <c:pt idx="240">
                  <c:v>782.22</c:v>
                </c:pt>
                <c:pt idx="241">
                  <c:v>774.47</c:v>
                </c:pt>
                <c:pt idx="242">
                  <c:v>774.48</c:v>
                </c:pt>
                <c:pt idx="243">
                  <c:v>764.36</c:v>
                </c:pt>
                <c:pt idx="244">
                  <c:v>751.22</c:v>
                </c:pt>
                <c:pt idx="245">
                  <c:v>772.74</c:v>
                </c:pt>
                <c:pt idx="246">
                  <c:v>775.97</c:v>
                </c:pt>
                <c:pt idx="247">
                  <c:v>784.74</c:v>
                </c:pt>
                <c:pt idx="248">
                  <c:v>779.78</c:v>
                </c:pt>
                <c:pt idx="249">
                  <c:v>771.51</c:v>
                </c:pt>
                <c:pt idx="250">
                  <c:v>767.57</c:v>
                </c:pt>
                <c:pt idx="251">
                  <c:v>787.99</c:v>
                </c:pt>
                <c:pt idx="252">
                  <c:v>787.44</c:v>
                </c:pt>
                <c:pt idx="253">
                  <c:v>788.29</c:v>
                </c:pt>
                <c:pt idx="254">
                  <c:v>802.27</c:v>
                </c:pt>
                <c:pt idx="255">
                  <c:v>799.32</c:v>
                </c:pt>
                <c:pt idx="256">
                  <c:v>794.92</c:v>
                </c:pt>
                <c:pt idx="257">
                  <c:v>780.56</c:v>
                </c:pt>
                <c:pt idx="258">
                  <c:v>792.82</c:v>
                </c:pt>
                <c:pt idx="259">
                  <c:v>784.5</c:v>
                </c:pt>
                <c:pt idx="260">
                  <c:v>767.06</c:v>
                </c:pt>
                <c:pt idx="261">
                  <c:v>754.53</c:v>
                </c:pt>
                <c:pt idx="262">
                  <c:v>740.16</c:v>
                </c:pt>
                <c:pt idx="263">
                  <c:v>750.18</c:v>
                </c:pt>
                <c:pt idx="264">
                  <c:v>754.34</c:v>
                </c:pt>
                <c:pt idx="265">
                  <c:v>744.2</c:v>
                </c:pt>
                <c:pt idx="266">
                  <c:v>723.67</c:v>
                </c:pt>
                <c:pt idx="267">
                  <c:v>725.13</c:v>
                </c:pt>
                <c:pt idx="268">
                  <c:v>735.91</c:v>
                </c:pt>
                <c:pt idx="269">
                  <c:v>717.57</c:v>
                </c:pt>
                <c:pt idx="270">
                  <c:v>727.72</c:v>
                </c:pt>
                <c:pt idx="271">
                  <c:v>748.61</c:v>
                </c:pt>
                <c:pt idx="272">
                  <c:v>752.4</c:v>
                </c:pt>
                <c:pt idx="273">
                  <c:v>753.26</c:v>
                </c:pt>
                <c:pt idx="274">
                  <c:v>751.56</c:v>
                </c:pt>
                <c:pt idx="275">
                  <c:v>727.51</c:v>
                </c:pt>
                <c:pt idx="276">
                  <c:v>741.29</c:v>
                </c:pt>
                <c:pt idx="277">
                  <c:v>744.23</c:v>
                </c:pt>
                <c:pt idx="278">
                  <c:v>735.89</c:v>
                </c:pt>
                <c:pt idx="279">
                  <c:v>717.99</c:v>
                </c:pt>
                <c:pt idx="280">
                  <c:v>699.24</c:v>
                </c:pt>
                <c:pt idx="281">
                  <c:v>692.33</c:v>
                </c:pt>
                <c:pt idx="282">
                  <c:v>668.25</c:v>
                </c:pt>
                <c:pt idx="283">
                  <c:v>661.25</c:v>
                </c:pt>
                <c:pt idx="284">
                  <c:v>676.78</c:v>
                </c:pt>
                <c:pt idx="285">
                  <c:v>658.64</c:v>
                </c:pt>
                <c:pt idx="286">
                  <c:v>673.06</c:v>
                </c:pt>
                <c:pt idx="287">
                  <c:v>693.21</c:v>
                </c:pt>
                <c:pt idx="288">
                  <c:v>689.08</c:v>
                </c:pt>
                <c:pt idx="289">
                  <c:v>699.66</c:v>
                </c:pt>
                <c:pt idx="290">
                  <c:v>704.37</c:v>
                </c:pt>
                <c:pt idx="291">
                  <c:v>699.48</c:v>
                </c:pt>
                <c:pt idx="292">
                  <c:v>708.87</c:v>
                </c:pt>
                <c:pt idx="293">
                  <c:v>704.95</c:v>
                </c:pt>
                <c:pt idx="294">
                  <c:v>693.22</c:v>
                </c:pt>
                <c:pt idx="295">
                  <c:v>705.98</c:v>
                </c:pt>
                <c:pt idx="296">
                  <c:v>714.39</c:v>
                </c:pt>
                <c:pt idx="297">
                  <c:v>712.66</c:v>
                </c:pt>
                <c:pt idx="298">
                  <c:v>718.34</c:v>
                </c:pt>
                <c:pt idx="299">
                  <c:v>723.44</c:v>
                </c:pt>
                <c:pt idx="300">
                  <c:v>705.87</c:v>
                </c:pt>
                <c:pt idx="301">
                  <c:v>708.58</c:v>
                </c:pt>
                <c:pt idx="302">
                  <c:v>711.54</c:v>
                </c:pt>
                <c:pt idx="303">
                  <c:v>710.15</c:v>
                </c:pt>
                <c:pt idx="304">
                  <c:v>710.18</c:v>
                </c:pt>
                <c:pt idx="305">
                  <c:v>701.72</c:v>
                </c:pt>
                <c:pt idx="306">
                  <c:v>710.42</c:v>
                </c:pt>
                <c:pt idx="307">
                  <c:v>717.97</c:v>
                </c:pt>
                <c:pt idx="308">
                  <c:v>710.16</c:v>
                </c:pt>
                <c:pt idx="309">
                  <c:v>705.76</c:v>
                </c:pt>
                <c:pt idx="310">
                  <c:v>694.33</c:v>
                </c:pt>
                <c:pt idx="311">
                  <c:v>689.56</c:v>
                </c:pt>
                <c:pt idx="312">
                  <c:v>693.36</c:v>
                </c:pt>
                <c:pt idx="313">
                  <c:v>697.13</c:v>
                </c:pt>
                <c:pt idx="314">
                  <c:v>699.04</c:v>
                </c:pt>
                <c:pt idx="315">
                  <c:v>690.66</c:v>
                </c:pt>
                <c:pt idx="316">
                  <c:v>693.19</c:v>
                </c:pt>
                <c:pt idx="317">
                  <c:v>695.42</c:v>
                </c:pt>
                <c:pt idx="318">
                  <c:v>692.93</c:v>
                </c:pt>
                <c:pt idx="319">
                  <c:v>688.77</c:v>
                </c:pt>
                <c:pt idx="320">
                  <c:v>701.35</c:v>
                </c:pt>
                <c:pt idx="321">
                  <c:v>694.36</c:v>
                </c:pt>
                <c:pt idx="322">
                  <c:v>710.84</c:v>
                </c:pt>
                <c:pt idx="323">
                  <c:v>714.69</c:v>
                </c:pt>
                <c:pt idx="324">
                  <c:v>714.57</c:v>
                </c:pt>
                <c:pt idx="325">
                  <c:v>712.07</c:v>
                </c:pt>
                <c:pt idx="326">
                  <c:v>712.79</c:v>
                </c:pt>
                <c:pt idx="327">
                  <c:v>720.86</c:v>
                </c:pt>
                <c:pt idx="328">
                  <c:v>726.82</c:v>
                </c:pt>
                <c:pt idx="329">
                  <c:v>724.98</c:v>
                </c:pt>
                <c:pt idx="330">
                  <c:v>730.68</c:v>
                </c:pt>
                <c:pt idx="331">
                  <c:v>737.24</c:v>
                </c:pt>
                <c:pt idx="332">
                  <c:v>733.16</c:v>
                </c:pt>
                <c:pt idx="333">
                  <c:v>737.14</c:v>
                </c:pt>
                <c:pt idx="334">
                  <c:v>735.93</c:v>
                </c:pt>
                <c:pt idx="335">
                  <c:v>733.71</c:v>
                </c:pt>
                <c:pt idx="336">
                  <c:v>725.49</c:v>
                </c:pt>
                <c:pt idx="337">
                  <c:v>727.42</c:v>
                </c:pt>
                <c:pt idx="338">
                  <c:v>729.12</c:v>
                </c:pt>
                <c:pt idx="339">
                  <c:v>712.46</c:v>
                </c:pt>
                <c:pt idx="340">
                  <c:v>711.72</c:v>
                </c:pt>
                <c:pt idx="341">
                  <c:v>706.92</c:v>
                </c:pt>
                <c:pt idx="342">
                  <c:v>695.05</c:v>
                </c:pt>
                <c:pt idx="343">
                  <c:v>696.28</c:v>
                </c:pt>
                <c:pt idx="344">
                  <c:v>690.05</c:v>
                </c:pt>
                <c:pt idx="345">
                  <c:v>705.21</c:v>
                </c:pt>
                <c:pt idx="346">
                  <c:v>708.55</c:v>
                </c:pt>
                <c:pt idx="347">
                  <c:v>707.21</c:v>
                </c:pt>
                <c:pt idx="348">
                  <c:v>701.98</c:v>
                </c:pt>
                <c:pt idx="349">
                  <c:v>708.87</c:v>
                </c:pt>
                <c:pt idx="350">
                  <c:v>706.79</c:v>
                </c:pt>
                <c:pt idx="351">
                  <c:v>707.64</c:v>
                </c:pt>
                <c:pt idx="352">
                  <c:v>712.84</c:v>
                </c:pt>
                <c:pt idx="353">
                  <c:v>705.74</c:v>
                </c:pt>
                <c:pt idx="354">
                  <c:v>718.28</c:v>
                </c:pt>
                <c:pt idx="355">
                  <c:v>721.94</c:v>
                </c:pt>
                <c:pt idx="356">
                  <c:v>733.73</c:v>
                </c:pt>
                <c:pt idx="357">
                  <c:v>746.12</c:v>
                </c:pt>
                <c:pt idx="358">
                  <c:v>744.76</c:v>
                </c:pt>
                <c:pt idx="359">
                  <c:v>750.41</c:v>
                </c:pt>
                <c:pt idx="360">
                  <c:v>750.59</c:v>
                </c:pt>
                <c:pt idx="361">
                  <c:v>746.51</c:v>
                </c:pt>
                <c:pt idx="362">
                  <c:v>745.54</c:v>
                </c:pt>
                <c:pt idx="363">
                  <c:v>747.27</c:v>
                </c:pt>
                <c:pt idx="364">
                  <c:v>741.32</c:v>
                </c:pt>
                <c:pt idx="365">
                  <c:v>743.45</c:v>
                </c:pt>
                <c:pt idx="366">
                  <c:v>749.09</c:v>
                </c:pt>
                <c:pt idx="367">
                  <c:v>742.91</c:v>
                </c:pt>
                <c:pt idx="368">
                  <c:v>738.99</c:v>
                </c:pt>
                <c:pt idx="369">
                  <c:v>721.52</c:v>
                </c:pt>
                <c:pt idx="370">
                  <c:v>710.65</c:v>
                </c:pt>
                <c:pt idx="371">
                  <c:v>696.66</c:v>
                </c:pt>
                <c:pt idx="372">
                  <c:v>700.08</c:v>
                </c:pt>
                <c:pt idx="373">
                  <c:v>695.47</c:v>
                </c:pt>
                <c:pt idx="374">
                  <c:v>698.45</c:v>
                </c:pt>
                <c:pt idx="375">
                  <c:v>714.51</c:v>
                </c:pt>
                <c:pt idx="376">
                  <c:v>720.16</c:v>
                </c:pt>
                <c:pt idx="377">
                  <c:v>724.44</c:v>
                </c:pt>
                <c:pt idx="378">
                  <c:v>727.52</c:v>
                </c:pt>
                <c:pt idx="379">
                  <c:v>712.31</c:v>
                </c:pt>
                <c:pt idx="380">
                  <c:v>705.1</c:v>
                </c:pt>
                <c:pt idx="381">
                  <c:v>723.02</c:v>
                </c:pt>
                <c:pt idx="382">
                  <c:v>744.86</c:v>
                </c:pt>
                <c:pt idx="383">
                  <c:v>753.28</c:v>
                </c:pt>
                <c:pt idx="384">
                  <c:v>755.19</c:v>
                </c:pt>
                <c:pt idx="385">
                  <c:v>756.51</c:v>
                </c:pt>
                <c:pt idx="386">
                  <c:v>751.62</c:v>
                </c:pt>
                <c:pt idx="387">
                  <c:v>746.15</c:v>
                </c:pt>
                <c:pt idx="388">
                  <c:v>752.92</c:v>
                </c:pt>
                <c:pt idx="389">
                  <c:v>756.48</c:v>
                </c:pt>
                <c:pt idx="390">
                  <c:v>762.45</c:v>
                </c:pt>
                <c:pt idx="391">
                  <c:v>758.94</c:v>
                </c:pt>
                <c:pt idx="392">
                  <c:v>761.02</c:v>
                </c:pt>
                <c:pt idx="393">
                  <c:v>758.65</c:v>
                </c:pt>
                <c:pt idx="394">
                  <c:v>760.57</c:v>
                </c:pt>
                <c:pt idx="395">
                  <c:v>761.15</c:v>
                </c:pt>
                <c:pt idx="396">
                  <c:v>758.97</c:v>
                </c:pt>
                <c:pt idx="397">
                  <c:v>769.92</c:v>
                </c:pt>
                <c:pt idx="398">
                  <c:v>765.7</c:v>
                </c:pt>
                <c:pt idx="399">
                  <c:v>769.16</c:v>
                </c:pt>
                <c:pt idx="400">
                  <c:v>768.64</c:v>
                </c:pt>
                <c:pt idx="401">
                  <c:v>772.07</c:v>
                </c:pt>
                <c:pt idx="402">
                  <c:v>770.72</c:v>
                </c:pt>
                <c:pt idx="403">
                  <c:v>767.4</c:v>
                </c:pt>
                <c:pt idx="404">
                  <c:v>770.31</c:v>
                </c:pt>
                <c:pt idx="405">
                  <c:v>771.63</c:v>
                </c:pt>
                <c:pt idx="406">
                  <c:v>763.83</c:v>
                </c:pt>
                <c:pt idx="407">
                  <c:v>761.02</c:v>
                </c:pt>
                <c:pt idx="408">
                  <c:v>764.32</c:v>
                </c:pt>
                <c:pt idx="409">
                  <c:v>763.27</c:v>
                </c:pt>
                <c:pt idx="410">
                  <c:v>753.81</c:v>
                </c:pt>
                <c:pt idx="411">
                  <c:v>759.02</c:v>
                </c:pt>
                <c:pt idx="412">
                  <c:v>750.85</c:v>
                </c:pt>
                <c:pt idx="413">
                  <c:v>753.01</c:v>
                </c:pt>
                <c:pt idx="414">
                  <c:v>748.43</c:v>
                </c:pt>
                <c:pt idx="415">
                  <c:v>751.92</c:v>
                </c:pt>
                <c:pt idx="416">
                  <c:v>743.48</c:v>
                </c:pt>
                <c:pt idx="417">
                  <c:v>738.21</c:v>
                </c:pt>
                <c:pt idx="418">
                  <c:v>738.94</c:v>
                </c:pt>
                <c:pt idx="419">
                  <c:v>734.12</c:v>
                </c:pt>
                <c:pt idx="420">
                  <c:v>738.21</c:v>
                </c:pt>
                <c:pt idx="421">
                  <c:v>738.78</c:v>
                </c:pt>
                <c:pt idx="422">
                  <c:v>739.91</c:v>
                </c:pt>
                <c:pt idx="423">
                  <c:v>729.16</c:v>
                </c:pt>
                <c:pt idx="424">
                  <c:v>729.36</c:v>
                </c:pt>
                <c:pt idx="425">
                  <c:v>731.14</c:v>
                </c:pt>
                <c:pt idx="426">
                  <c:v>734.1</c:v>
                </c:pt>
                <c:pt idx="427">
                  <c:v>727.01</c:v>
                </c:pt>
                <c:pt idx="428">
                  <c:v>717.98</c:v>
                </c:pt>
                <c:pt idx="429">
                  <c:v>734.89</c:v>
                </c:pt>
                <c:pt idx="430">
                  <c:v>735.14</c:v>
                </c:pt>
                <c:pt idx="431">
                  <c:v>735.54</c:v>
                </c:pt>
                <c:pt idx="432">
                  <c:v>735.86</c:v>
                </c:pt>
                <c:pt idx="433">
                  <c:v>732.98</c:v>
                </c:pt>
                <c:pt idx="434">
                  <c:v>723.43</c:v>
                </c:pt>
                <c:pt idx="435">
                  <c:v>723.22</c:v>
                </c:pt>
                <c:pt idx="436">
                  <c:v>721</c:v>
                </c:pt>
                <c:pt idx="437">
                  <c:v>725.88</c:v>
                </c:pt>
                <c:pt idx="438">
                  <c:v>728.78</c:v>
                </c:pt>
                <c:pt idx="439">
                  <c:v>731.43</c:v>
                </c:pt>
                <c:pt idx="440">
                  <c:v>737.29</c:v>
                </c:pt>
                <c:pt idx="441">
                  <c:v>741.57</c:v>
                </c:pt>
                <c:pt idx="442">
                  <c:v>739.38</c:v>
                </c:pt>
                <c:pt idx="443">
                  <c:v>744.28</c:v>
                </c:pt>
                <c:pt idx="444">
                  <c:v>739.98</c:v>
                </c:pt>
                <c:pt idx="445">
                  <c:v>729.31</c:v>
                </c:pt>
                <c:pt idx="446">
                  <c:v>730.58</c:v>
                </c:pt>
                <c:pt idx="447">
                  <c:v>734.92</c:v>
                </c:pt>
                <c:pt idx="448">
                  <c:v>725.28</c:v>
                </c:pt>
                <c:pt idx="449">
                  <c:v>721.08</c:v>
                </c:pt>
                <c:pt idx="450">
                  <c:v>722.58</c:v>
                </c:pt>
                <c:pt idx="451">
                  <c:v>725.39</c:v>
                </c:pt>
                <c:pt idx="452">
                  <c:v>722.15</c:v>
                </c:pt>
                <c:pt idx="453">
                  <c:v>718.16</c:v>
                </c:pt>
                <c:pt idx="454">
                  <c:v>715.29</c:v>
                </c:pt>
                <c:pt idx="455">
                  <c:v>719.11</c:v>
                </c:pt>
                <c:pt idx="456">
                  <c:v>714.21</c:v>
                </c:pt>
                <c:pt idx="457">
                  <c:v>705.05</c:v>
                </c:pt>
                <c:pt idx="458">
                  <c:v>703.13</c:v>
                </c:pt>
                <c:pt idx="459">
                  <c:v>708.68</c:v>
                </c:pt>
                <c:pt idx="460">
                  <c:v>701.77</c:v>
                </c:pt>
                <c:pt idx="461">
                  <c:v>711.14</c:v>
                </c:pt>
                <c:pt idx="462">
                  <c:v>711.09</c:v>
                </c:pt>
                <c:pt idx="463">
                  <c:v>711.93</c:v>
                </c:pt>
                <c:pt idx="464">
                  <c:v>709.45</c:v>
                </c:pt>
                <c:pt idx="465">
                  <c:v>704.2</c:v>
                </c:pt>
                <c:pt idx="466">
                  <c:v>692.42</c:v>
                </c:pt>
                <c:pt idx="467">
                  <c:v>687.07</c:v>
                </c:pt>
                <c:pt idx="468">
                  <c:v>689.2</c:v>
                </c:pt>
                <c:pt idx="469">
                  <c:v>679.25</c:v>
                </c:pt>
                <c:pt idx="470">
                  <c:v>675.29</c:v>
                </c:pt>
                <c:pt idx="471">
                  <c:v>667.3</c:v>
                </c:pt>
                <c:pt idx="472">
                  <c:v>666.12</c:v>
                </c:pt>
                <c:pt idx="473">
                  <c:v>665.22</c:v>
                </c:pt>
                <c:pt idx="474">
                  <c:v>657.17</c:v>
                </c:pt>
                <c:pt idx="475">
                  <c:v>666.43</c:v>
                </c:pt>
                <c:pt idx="476">
                  <c:v>666.68</c:v>
                </c:pt>
                <c:pt idx="477">
                  <c:v>697.63</c:v>
                </c:pt>
                <c:pt idx="478">
                  <c:v>694.72</c:v>
                </c:pt>
                <c:pt idx="479">
                  <c:v>688.99</c:v>
                </c:pt>
                <c:pt idx="480">
                  <c:v>689.37</c:v>
                </c:pt>
                <c:pt idx="481">
                  <c:v>686.43</c:v>
                </c:pt>
                <c:pt idx="482">
                  <c:v>689.89</c:v>
                </c:pt>
                <c:pt idx="483">
                  <c:v>692.32</c:v>
                </c:pt>
                <c:pt idx="484">
                  <c:v>687.8</c:v>
                </c:pt>
                <c:pt idx="485">
                  <c:v>684.33</c:v>
                </c:pt>
                <c:pt idx="486">
                  <c:v>669.82</c:v>
                </c:pt>
                <c:pt idx="487">
                  <c:v>669.4</c:v>
                </c:pt>
                <c:pt idx="488">
                  <c:v>675.1</c:v>
                </c:pt>
                <c:pt idx="489">
                  <c:v>684.19</c:v>
                </c:pt>
                <c:pt idx="490">
                  <c:v>682.18</c:v>
                </c:pt>
                <c:pt idx="491">
                  <c:v>684.54</c:v>
                </c:pt>
                <c:pt idx="492">
                  <c:v>681.7</c:v>
                </c:pt>
                <c:pt idx="493">
                  <c:v>673.11</c:v>
                </c:pt>
                <c:pt idx="494">
                  <c:v>672.03</c:v>
                </c:pt>
                <c:pt idx="495">
                  <c:v>673.19</c:v>
                </c:pt>
                <c:pt idx="496">
                  <c:v>674.2</c:v>
                </c:pt>
                <c:pt idx="497">
                  <c:v>667.1</c:v>
                </c:pt>
                <c:pt idx="498">
                  <c:v>670.47</c:v>
                </c:pt>
                <c:pt idx="499">
                  <c:v>691.81</c:v>
                </c:pt>
                <c:pt idx="500">
                  <c:v>685.45</c:v>
                </c:pt>
                <c:pt idx="501">
                  <c:v>697.81</c:v>
                </c:pt>
                <c:pt idx="502">
                  <c:v>692.54</c:v>
                </c:pt>
                <c:pt idx="503">
                  <c:v>702.58</c:v>
                </c:pt>
                <c:pt idx="504">
                  <c:v>707.79</c:v>
                </c:pt>
                <c:pt idx="505">
                  <c:v>707.35</c:v>
                </c:pt>
                <c:pt idx="506">
                  <c:v>709.18</c:v>
                </c:pt>
                <c:pt idx="507">
                  <c:v>706.73</c:v>
                </c:pt>
                <c:pt idx="508">
                  <c:v>707.87</c:v>
                </c:pt>
                <c:pt idx="509">
                  <c:v>708.33</c:v>
                </c:pt>
                <c:pt idx="510">
                  <c:v>709.93</c:v>
                </c:pt>
                <c:pt idx="511">
                  <c:v>713.1</c:v>
                </c:pt>
                <c:pt idx="512">
                  <c:v>712.8</c:v>
                </c:pt>
                <c:pt idx="513">
                  <c:v>713.47</c:v>
                </c:pt>
                <c:pt idx="514">
                  <c:v>716.75</c:v>
                </c:pt>
                <c:pt idx="515">
                  <c:v>722.99</c:v>
                </c:pt>
                <c:pt idx="516">
                  <c:v>722.76</c:v>
                </c:pt>
                <c:pt idx="517">
                  <c:v>729.24</c:v>
                </c:pt>
                <c:pt idx="518">
                  <c:v>725.62</c:v>
                </c:pt>
                <c:pt idx="519">
                  <c:v>723.95</c:v>
                </c:pt>
                <c:pt idx="520">
                  <c:v>726.16</c:v>
                </c:pt>
                <c:pt idx="521">
                  <c:v>721.01</c:v>
                </c:pt>
                <c:pt idx="522">
                  <c:v>707.3</c:v>
                </c:pt>
                <c:pt idx="523">
                  <c:v>716.36</c:v>
                </c:pt>
                <c:pt idx="524">
                  <c:v>711.75</c:v>
                </c:pt>
                <c:pt idx="525">
                  <c:v>708.52</c:v>
                </c:pt>
                <c:pt idx="526">
                  <c:v>711.96</c:v>
                </c:pt>
                <c:pt idx="527">
                  <c:v>705.5</c:v>
                </c:pt>
                <c:pt idx="528">
                  <c:v>700.24</c:v>
                </c:pt>
                <c:pt idx="529">
                  <c:v>694.84</c:v>
                </c:pt>
                <c:pt idx="530">
                  <c:v>690.24</c:v>
                </c:pt>
                <c:pt idx="531">
                  <c:v>699.95</c:v>
                </c:pt>
                <c:pt idx="532">
                  <c:v>710.98</c:v>
                </c:pt>
                <c:pt idx="533">
                  <c:v>709.71</c:v>
                </c:pt>
                <c:pt idx="534">
                  <c:v>709.17</c:v>
                </c:pt>
                <c:pt idx="535">
                  <c:v>705.29</c:v>
                </c:pt>
                <c:pt idx="536">
                  <c:v>713.02</c:v>
                </c:pt>
                <c:pt idx="537">
                  <c:v>704.66</c:v>
                </c:pt>
                <c:pt idx="538">
                  <c:v>710.11</c:v>
                </c:pt>
                <c:pt idx="539">
                  <c:v>711.59</c:v>
                </c:pt>
                <c:pt idx="540">
                  <c:v>718.43</c:v>
                </c:pt>
                <c:pt idx="541">
                  <c:v>720.36</c:v>
                </c:pt>
                <c:pt idx="542">
                  <c:v>731.37</c:v>
                </c:pt>
                <c:pt idx="543">
                  <c:v>734.44</c:v>
                </c:pt>
                <c:pt idx="544">
                  <c:v>736.35</c:v>
                </c:pt>
                <c:pt idx="545">
                  <c:v>733.99</c:v>
                </c:pt>
                <c:pt idx="546">
                  <c:v>739.3</c:v>
                </c:pt>
                <c:pt idx="547">
                  <c:v>741.91</c:v>
                </c:pt>
                <c:pt idx="548">
                  <c:v>745.92</c:v>
                </c:pt>
                <c:pt idx="549">
                  <c:v>744.88</c:v>
                </c:pt>
                <c:pt idx="550">
                  <c:v>751.2</c:v>
                </c:pt>
                <c:pt idx="551">
                  <c:v>751.94</c:v>
                </c:pt>
                <c:pt idx="552">
                  <c:v>750.98</c:v>
                </c:pt>
                <c:pt idx="553">
                  <c:v>750.26</c:v>
                </c:pt>
                <c:pt idx="554">
                  <c:v>748.25</c:v>
                </c:pt>
                <c:pt idx="555">
                  <c:v>752.12</c:v>
                </c:pt>
                <c:pt idx="556">
                  <c:v>757.11</c:v>
                </c:pt>
                <c:pt idx="557">
                  <c:v>761.14</c:v>
                </c:pt>
                <c:pt idx="558">
                  <c:v>760.47</c:v>
                </c:pt>
                <c:pt idx="559">
                  <c:v>755.57</c:v>
                </c:pt>
                <c:pt idx="560">
                  <c:v>747.66</c:v>
                </c:pt>
                <c:pt idx="561">
                  <c:v>748.52</c:v>
                </c:pt>
                <c:pt idx="562">
                  <c:v>748.45</c:v>
                </c:pt>
                <c:pt idx="563">
                  <c:v>749.38</c:v>
                </c:pt>
                <c:pt idx="564">
                  <c:v>752.08</c:v>
                </c:pt>
                <c:pt idx="565">
                  <c:v>752.78</c:v>
                </c:pt>
                <c:pt idx="566">
                  <c:v>752.66</c:v>
                </c:pt>
                <c:pt idx="567">
                  <c:v>752.18</c:v>
                </c:pt>
                <c:pt idx="568">
                  <c:v>753.15</c:v>
                </c:pt>
                <c:pt idx="569">
                  <c:v>753.18</c:v>
                </c:pt>
                <c:pt idx="570">
                  <c:v>744.03</c:v>
                </c:pt>
                <c:pt idx="571">
                  <c:v>743.05</c:v>
                </c:pt>
                <c:pt idx="572">
                  <c:v>749.95</c:v>
                </c:pt>
                <c:pt idx="573">
                  <c:v>747.26</c:v>
                </c:pt>
                <c:pt idx="574">
                  <c:v>749.09</c:v>
                </c:pt>
                <c:pt idx="575">
                  <c:v>750.89</c:v>
                </c:pt>
                <c:pt idx="576">
                  <c:v>754.87</c:v>
                </c:pt>
                <c:pt idx="577">
                  <c:v>759.08</c:v>
                </c:pt>
                <c:pt idx="578">
                  <c:v>757.48</c:v>
                </c:pt>
                <c:pt idx="579">
                  <c:v>756.61</c:v>
                </c:pt>
                <c:pt idx="580">
                  <c:v>762.55</c:v>
                </c:pt>
                <c:pt idx="581">
                  <c:v>760.27</c:v>
                </c:pt>
                <c:pt idx="582">
                  <c:v>756.22</c:v>
                </c:pt>
                <c:pt idx="583">
                  <c:v>754.59</c:v>
                </c:pt>
                <c:pt idx="584">
                  <c:v>756.93</c:v>
                </c:pt>
                <c:pt idx="585">
                  <c:v>758.31</c:v>
                </c:pt>
                <c:pt idx="586">
                  <c:v>761.37</c:v>
                </c:pt>
                <c:pt idx="587">
                  <c:v>761.02</c:v>
                </c:pt>
                <c:pt idx="588">
                  <c:v>750.33</c:v>
                </c:pt>
                <c:pt idx="589">
                  <c:v>751.41</c:v>
                </c:pt>
                <c:pt idx="590">
                  <c:v>750.48</c:v>
                </c:pt>
                <c:pt idx="591">
                  <c:v>749.52</c:v>
                </c:pt>
                <c:pt idx="592">
                  <c:v>754.77</c:v>
                </c:pt>
                <c:pt idx="593">
                  <c:v>760.53</c:v>
                </c:pt>
                <c:pt idx="594">
                  <c:v>765.35</c:v>
                </c:pt>
                <c:pt idx="595">
                  <c:v>771.91</c:v>
                </c:pt>
                <c:pt idx="596">
                  <c:v>767.94</c:v>
                </c:pt>
                <c:pt idx="597">
                  <c:v>766.24</c:v>
                </c:pt>
                <c:pt idx="598">
                  <c:v>774.67</c:v>
                </c:pt>
                <c:pt idx="599">
                  <c:v>779.35</c:v>
                </c:pt>
                <c:pt idx="600">
                  <c:v>783.14</c:v>
                </c:pt>
                <c:pt idx="601">
                  <c:v>783.16</c:v>
                </c:pt>
                <c:pt idx="602">
                  <c:v>783.97</c:v>
                </c:pt>
                <c:pt idx="603">
                  <c:v>790.64</c:v>
                </c:pt>
                <c:pt idx="604">
                  <c:v>791.61</c:v>
                </c:pt>
                <c:pt idx="605">
                  <c:v>790.86</c:v>
                </c:pt>
                <c:pt idx="606">
                  <c:v>804.79</c:v>
                </c:pt>
                <c:pt idx="607">
                  <c:v>801.32</c:v>
                </c:pt>
                <c:pt idx="608">
                  <c:v>799.78</c:v>
                </c:pt>
                <c:pt idx="609">
                  <c:v>790.85</c:v>
                </c:pt>
                <c:pt idx="610">
                  <c:v>786.31</c:v>
                </c:pt>
                <c:pt idx="611">
                  <c:v>787.65</c:v>
                </c:pt>
                <c:pt idx="612">
                  <c:v>786.34</c:v>
                </c:pt>
                <c:pt idx="613">
                  <c:v>784.98</c:v>
                </c:pt>
                <c:pt idx="614">
                  <c:v>786.09</c:v>
                </c:pt>
                <c:pt idx="615">
                  <c:v>785.02</c:v>
                </c:pt>
                <c:pt idx="616">
                  <c:v>784.11</c:v>
                </c:pt>
                <c:pt idx="617">
                  <c:v>783.55</c:v>
                </c:pt>
                <c:pt idx="618">
                  <c:v>784.51</c:v>
                </c:pt>
                <c:pt idx="619">
                  <c:v>789.32</c:v>
                </c:pt>
                <c:pt idx="620">
                  <c:v>791.93</c:v>
                </c:pt>
                <c:pt idx="621">
                  <c:v>796.57</c:v>
                </c:pt>
                <c:pt idx="622">
                  <c:v>796.27</c:v>
                </c:pt>
                <c:pt idx="623">
                  <c:v>785.47</c:v>
                </c:pt>
                <c:pt idx="624">
                  <c:v>779.67</c:v>
                </c:pt>
                <c:pt idx="625">
                  <c:v>779.24</c:v>
                </c:pt>
                <c:pt idx="626">
                  <c:v>780.77</c:v>
                </c:pt>
                <c:pt idx="627">
                  <c:v>774.82</c:v>
                </c:pt>
                <c:pt idx="628">
                  <c:v>779.81</c:v>
                </c:pt>
                <c:pt idx="629">
                  <c:v>778.36</c:v>
                </c:pt>
                <c:pt idx="630">
                  <c:v>778.57</c:v>
                </c:pt>
                <c:pt idx="631">
                  <c:v>780.88</c:v>
                </c:pt>
                <c:pt idx="632">
                  <c:v>790.69</c:v>
                </c:pt>
                <c:pt idx="633">
                  <c:v>789.99</c:v>
                </c:pt>
                <c:pt idx="634">
                  <c:v>789.57</c:v>
                </c:pt>
                <c:pt idx="635">
                  <c:v>804.98</c:v>
                </c:pt>
                <c:pt idx="636">
                  <c:v>800.75</c:v>
                </c:pt>
                <c:pt idx="637">
                  <c:v>799.75</c:v>
                </c:pt>
                <c:pt idx="638">
                  <c:v>790.89</c:v>
                </c:pt>
                <c:pt idx="639">
                  <c:v>782.29</c:v>
                </c:pt>
                <c:pt idx="640">
                  <c:v>766.59</c:v>
                </c:pt>
                <c:pt idx="641">
                  <c:v>763.55</c:v>
                </c:pt>
                <c:pt idx="642">
                  <c:v>766.44</c:v>
                </c:pt>
                <c:pt idx="643">
                  <c:v>763.04</c:v>
                </c:pt>
                <c:pt idx="644">
                  <c:v>766.38</c:v>
                </c:pt>
                <c:pt idx="645">
                  <c:v>754.39</c:v>
                </c:pt>
                <c:pt idx="646">
                  <c:v>755.15</c:v>
                </c:pt>
                <c:pt idx="647">
                  <c:v>755.13</c:v>
                </c:pt>
                <c:pt idx="648">
                  <c:v>747.24</c:v>
                </c:pt>
                <c:pt idx="649">
                  <c:v>764.72</c:v>
                </c:pt>
                <c:pt idx="650">
                  <c:v>758.89</c:v>
                </c:pt>
                <c:pt idx="651">
                  <c:v>762.06</c:v>
                </c:pt>
                <c:pt idx="652">
                  <c:v>761.68</c:v>
                </c:pt>
                <c:pt idx="653">
                  <c:v>755.33</c:v>
                </c:pt>
                <c:pt idx="654">
                  <c:v>759.42</c:v>
                </c:pt>
                <c:pt idx="655">
                  <c:v>756.56</c:v>
                </c:pt>
                <c:pt idx="656">
                  <c:v>751.31</c:v>
                </c:pt>
                <c:pt idx="657">
                  <c:v>748.35</c:v>
                </c:pt>
                <c:pt idx="658">
                  <c:v>749.05</c:v>
                </c:pt>
                <c:pt idx="659">
                  <c:v>748.94</c:v>
                </c:pt>
                <c:pt idx="660">
                  <c:v>739.87</c:v>
                </c:pt>
                <c:pt idx="661">
                  <c:v>732.33</c:v>
                </c:pt>
                <c:pt idx="662">
                  <c:v>734.97</c:v>
                </c:pt>
                <c:pt idx="663">
                  <c:v>732.79</c:v>
                </c:pt>
                <c:pt idx="664">
                  <c:v>729.76</c:v>
                </c:pt>
                <c:pt idx="665">
                  <c:v>727.54</c:v>
                </c:pt>
                <c:pt idx="666">
                  <c:v>731.41</c:v>
                </c:pt>
                <c:pt idx="667">
                  <c:v>727.27</c:v>
                </c:pt>
                <c:pt idx="668">
                  <c:v>729.18</c:v>
                </c:pt>
                <c:pt idx="669">
                  <c:v>727.08</c:v>
                </c:pt>
                <c:pt idx="670">
                  <c:v>720.85</c:v>
                </c:pt>
                <c:pt idx="671">
                  <c:v>718.64</c:v>
                </c:pt>
                <c:pt idx="672">
                  <c:v>723.32</c:v>
                </c:pt>
                <c:pt idx="673">
                  <c:v>727.14</c:v>
                </c:pt>
                <c:pt idx="674">
                  <c:v>729.44</c:v>
                </c:pt>
                <c:pt idx="675">
                  <c:v>731.17</c:v>
                </c:pt>
                <c:pt idx="676">
                  <c:v>723.11</c:v>
                </c:pt>
                <c:pt idx="677">
                  <c:v>719.07</c:v>
                </c:pt>
                <c:pt idx="678">
                  <c:v>727.32</c:v>
                </c:pt>
                <c:pt idx="679">
                  <c:v>725.64</c:v>
                </c:pt>
                <c:pt idx="680">
                  <c:v>728.57</c:v>
                </c:pt>
                <c:pt idx="681">
                  <c:v>727.66</c:v>
                </c:pt>
                <c:pt idx="682">
                  <c:v>724.13</c:v>
                </c:pt>
                <c:pt idx="683">
                  <c:v>719.78</c:v>
                </c:pt>
                <c:pt idx="684">
                  <c:v>721.51</c:v>
                </c:pt>
                <c:pt idx="685">
                  <c:v>732</c:v>
                </c:pt>
                <c:pt idx="686">
                  <c:v>735.48</c:v>
                </c:pt>
                <c:pt idx="687">
                  <c:v>731.09</c:v>
                </c:pt>
                <c:pt idx="688">
                  <c:v>732.11</c:v>
                </c:pt>
                <c:pt idx="689">
                  <c:v>733.77</c:v>
                </c:pt>
                <c:pt idx="690">
                  <c:v>738.41</c:v>
                </c:pt>
                <c:pt idx="691">
                  <c:v>741.18</c:v>
                </c:pt>
                <c:pt idx="692">
                  <c:v>743.4</c:v>
                </c:pt>
                <c:pt idx="693">
                  <c:v>746.66</c:v>
                </c:pt>
                <c:pt idx="694">
                  <c:v>745.56</c:v>
                </c:pt>
                <c:pt idx="695">
                  <c:v>747.11</c:v>
                </c:pt>
                <c:pt idx="696">
                  <c:v>742.1</c:v>
                </c:pt>
                <c:pt idx="697">
                  <c:v>741.89</c:v>
                </c:pt>
                <c:pt idx="698">
                  <c:v>743.27</c:v>
                </c:pt>
                <c:pt idx="699">
                  <c:v>744.26</c:v>
                </c:pt>
                <c:pt idx="700">
                  <c:v>746.78</c:v>
                </c:pt>
                <c:pt idx="701">
                  <c:v>748.5</c:v>
                </c:pt>
                <c:pt idx="702">
                  <c:v>755.99</c:v>
                </c:pt>
                <c:pt idx="703">
                  <c:v>751.5</c:v>
                </c:pt>
                <c:pt idx="704">
                  <c:v>749.98</c:v>
                </c:pt>
                <c:pt idx="705">
                  <c:v>750.62</c:v>
                </c:pt>
                <c:pt idx="706">
                  <c:v>752</c:v>
                </c:pt>
                <c:pt idx="707">
                  <c:v>764.43</c:v>
                </c:pt>
                <c:pt idx="708">
                  <c:v>763.12</c:v>
                </c:pt>
                <c:pt idx="709">
                  <c:v>766.4</c:v>
                </c:pt>
                <c:pt idx="710">
                  <c:v>763.17</c:v>
                </c:pt>
                <c:pt idx="711">
                  <c:v>762.79</c:v>
                </c:pt>
                <c:pt idx="712">
                  <c:v>761.77</c:v>
                </c:pt>
                <c:pt idx="713">
                  <c:v>756.99</c:v>
                </c:pt>
                <c:pt idx="714">
                  <c:v>756.85</c:v>
                </c:pt>
                <c:pt idx="715">
                  <c:v>755.43</c:v>
                </c:pt>
                <c:pt idx="716">
                  <c:v>754.6</c:v>
                </c:pt>
                <c:pt idx="717">
                  <c:v>760.11</c:v>
                </c:pt>
                <c:pt idx="718">
                  <c:v>756.37</c:v>
                </c:pt>
                <c:pt idx="719">
                  <c:v>757.59</c:v>
                </c:pt>
                <c:pt idx="720">
                  <c:v>753.53</c:v>
                </c:pt>
                <c:pt idx="721">
                  <c:v>751.26</c:v>
                </c:pt>
                <c:pt idx="722">
                  <c:v>754.26</c:v>
                </c:pt>
                <c:pt idx="723">
                  <c:v>742.79</c:v>
                </c:pt>
                <c:pt idx="724">
                  <c:v>730.81</c:v>
                </c:pt>
                <c:pt idx="725">
                  <c:v>732.48</c:v>
                </c:pt>
                <c:pt idx="726">
                  <c:v>738.24</c:v>
                </c:pt>
                <c:pt idx="727">
                  <c:v>739.16</c:v>
                </c:pt>
                <c:pt idx="728">
                  <c:v>740.67</c:v>
                </c:pt>
                <c:pt idx="729">
                  <c:v>742.76</c:v>
                </c:pt>
                <c:pt idx="730">
                  <c:v>735.24</c:v>
                </c:pt>
                <c:pt idx="731">
                  <c:v>739.55</c:v>
                </c:pt>
                <c:pt idx="732">
                  <c:v>743.07</c:v>
                </c:pt>
                <c:pt idx="733">
                  <c:v>736.29</c:v>
                </c:pt>
                <c:pt idx="734">
                  <c:v>735.07</c:v>
                </c:pt>
                <c:pt idx="735">
                  <c:v>724.71</c:v>
                </c:pt>
                <c:pt idx="736">
                  <c:v>720.44</c:v>
                </c:pt>
                <c:pt idx="737">
                  <c:v>719</c:v>
                </c:pt>
                <c:pt idx="738">
                  <c:v>716</c:v>
                </c:pt>
                <c:pt idx="739">
                  <c:v>712.61</c:v>
                </c:pt>
                <c:pt idx="740">
                  <c:v>721.28</c:v>
                </c:pt>
                <c:pt idx="741">
                  <c:v>720.1</c:v>
                </c:pt>
                <c:pt idx="742">
                  <c:v>728.52</c:v>
                </c:pt>
                <c:pt idx="743">
                  <c:v>732.32</c:v>
                </c:pt>
                <c:pt idx="744">
                  <c:v>733.73</c:v>
                </c:pt>
                <c:pt idx="745">
                  <c:v>733.48</c:v>
                </c:pt>
                <c:pt idx="746">
                  <c:v>728.2</c:v>
                </c:pt>
                <c:pt idx="747">
                  <c:v>726.07</c:v>
                </c:pt>
                <c:pt idx="748">
                  <c:v>729.89</c:v>
                </c:pt>
                <c:pt idx="749">
                  <c:v>727.93</c:v>
                </c:pt>
                <c:pt idx="750">
                  <c:v>726.12</c:v>
                </c:pt>
                <c:pt idx="751">
                  <c:v>724.29</c:v>
                </c:pt>
                <c:pt idx="752">
                  <c:v>726.62</c:v>
                </c:pt>
                <c:pt idx="753">
                  <c:v>720.83</c:v>
                </c:pt>
                <c:pt idx="754">
                  <c:v>721.81</c:v>
                </c:pt>
                <c:pt idx="755">
                  <c:v>717.9</c:v>
                </c:pt>
                <c:pt idx="756">
                  <c:v>724</c:v>
                </c:pt>
                <c:pt idx="757">
                  <c:v>725.45</c:v>
                </c:pt>
                <c:pt idx="758">
                  <c:v>733.74</c:v>
                </c:pt>
                <c:pt idx="759">
                  <c:v>732.51</c:v>
                </c:pt>
                <c:pt idx="760">
                  <c:v>728.45</c:v>
                </c:pt>
                <c:pt idx="761">
                  <c:v>726.53</c:v>
                </c:pt>
                <c:pt idx="762">
                  <c:v>734.61</c:v>
                </c:pt>
                <c:pt idx="763">
                  <c:v>730.59</c:v>
                </c:pt>
                <c:pt idx="764">
                  <c:v>722.7</c:v>
                </c:pt>
                <c:pt idx="765">
                  <c:v>727.59</c:v>
                </c:pt>
                <c:pt idx="766">
                  <c:v>726.93</c:v>
                </c:pt>
                <c:pt idx="767">
                  <c:v>728.21</c:v>
                </c:pt>
                <c:pt idx="768">
                  <c:v>727.8</c:v>
                </c:pt>
                <c:pt idx="769">
                  <c:v>727.83</c:v>
                </c:pt>
                <c:pt idx="770">
                  <c:v>725.64</c:v>
                </c:pt>
                <c:pt idx="771">
                  <c:v>731.87</c:v>
                </c:pt>
                <c:pt idx="772">
                  <c:v>732.91</c:v>
                </c:pt>
                <c:pt idx="773">
                  <c:v>744.52</c:v>
                </c:pt>
                <c:pt idx="774">
                  <c:v>743.66</c:v>
                </c:pt>
                <c:pt idx="775">
                  <c:v>745.36</c:v>
                </c:pt>
                <c:pt idx="776">
                  <c:v>736.85</c:v>
                </c:pt>
                <c:pt idx="777">
                  <c:v>731</c:v>
                </c:pt>
                <c:pt idx="778">
                  <c:v>732.05</c:v>
                </c:pt>
                <c:pt idx="779">
                  <c:v>728.35</c:v>
                </c:pt>
                <c:pt idx="780">
                  <c:v>727.31</c:v>
                </c:pt>
                <c:pt idx="781">
                  <c:v>724.78</c:v>
                </c:pt>
                <c:pt idx="782">
                  <c:v>723.02</c:v>
                </c:pt>
                <c:pt idx="783">
                  <c:v>730.05</c:v>
                </c:pt>
                <c:pt idx="784">
                  <c:v>731.42</c:v>
                </c:pt>
                <c:pt idx="785">
                  <c:v>737.14</c:v>
                </c:pt>
                <c:pt idx="786">
                  <c:v>736.99</c:v>
                </c:pt>
                <c:pt idx="787">
                  <c:v>736.83</c:v>
                </c:pt>
                <c:pt idx="788">
                  <c:v>743.78</c:v>
                </c:pt>
                <c:pt idx="789">
                  <c:v>741.65</c:v>
                </c:pt>
                <c:pt idx="790">
                  <c:v>735.51</c:v>
                </c:pt>
                <c:pt idx="791">
                  <c:v>726.91</c:v>
                </c:pt>
                <c:pt idx="792">
                  <c:v>713.45</c:v>
                </c:pt>
                <c:pt idx="793">
                  <c:v>707.34</c:v>
                </c:pt>
                <c:pt idx="794">
                  <c:v>695.43</c:v>
                </c:pt>
                <c:pt idx="795">
                  <c:v>678.85</c:v>
                </c:pt>
                <c:pt idx="796">
                  <c:v>688.67</c:v>
                </c:pt>
                <c:pt idx="797">
                  <c:v>681.01</c:v>
                </c:pt>
                <c:pt idx="798">
                  <c:v>671.27</c:v>
                </c:pt>
                <c:pt idx="799">
                  <c:v>681.82</c:v>
                </c:pt>
                <c:pt idx="800">
                  <c:v>676.46</c:v>
                </c:pt>
                <c:pt idx="801">
                  <c:v>684.55</c:v>
                </c:pt>
                <c:pt idx="802">
                  <c:v>687.08</c:v>
                </c:pt>
                <c:pt idx="803">
                  <c:v>697.14</c:v>
                </c:pt>
                <c:pt idx="804">
                  <c:v>688.99</c:v>
                </c:pt>
                <c:pt idx="805">
                  <c:v>693.47</c:v>
                </c:pt>
                <c:pt idx="806">
                  <c:v>693.61</c:v>
                </c:pt>
                <c:pt idx="807">
                  <c:v>695.34</c:v>
                </c:pt>
                <c:pt idx="808">
                  <c:v>693.73</c:v>
                </c:pt>
                <c:pt idx="809">
                  <c:v>699.68</c:v>
                </c:pt>
                <c:pt idx="810">
                  <c:v>697.43</c:v>
                </c:pt>
                <c:pt idx="811">
                  <c:v>690.03</c:v>
                </c:pt>
              </c:numCache>
            </c:numRef>
          </c:yVal>
          <c:smooth val="0"/>
          <c:extLst xmlns:c16r2="http://schemas.microsoft.com/office/drawing/2015/06/chart">
            <c:ext xmlns:c16="http://schemas.microsoft.com/office/drawing/2014/chart" uri="{C3380CC4-5D6E-409C-BE32-E72D297353CC}">
              <c16:uniqueId val="{00000000-6B75-4AD4-9AB5-9473F9F2C70A}"/>
            </c:ext>
          </c:extLst>
        </c:ser>
        <c:dLbls>
          <c:showLegendKey val="0"/>
          <c:showVal val="0"/>
          <c:showCatName val="0"/>
          <c:showSerName val="0"/>
          <c:showPercent val="0"/>
          <c:showBubbleSize val="0"/>
        </c:dLbls>
        <c:axId val="216663408"/>
        <c:axId val="216666152"/>
      </c:scatterChart>
      <c:valAx>
        <c:axId val="216663408"/>
        <c:scaling>
          <c:orientation val="minMax"/>
          <c:max val="43157"/>
          <c:min val="42006"/>
        </c:scaling>
        <c:delete val="0"/>
        <c:axPos val="b"/>
        <c:numFmt formatCode="[$-80A]\ mmm&quot; &quot;yy;@" sourceLinked="0"/>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216666152"/>
        <c:crosses val="autoZero"/>
        <c:crossBetween val="midCat"/>
        <c:majorUnit val="280"/>
      </c:valAx>
      <c:valAx>
        <c:axId val="216666152"/>
        <c:scaling>
          <c:orientation val="minMax"/>
          <c:min val="650"/>
        </c:scaling>
        <c:delete val="0"/>
        <c:axPos val="l"/>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n-US" sz="700" b="1">
                    <a:solidFill>
                      <a:schemeClr val="tx1"/>
                    </a:solidFill>
                    <a:latin typeface="Century Gothic" panose="020B0502020202020204" pitchFamily="34" charset="0"/>
                  </a:rPr>
                  <a:t>Nivel índice</a:t>
                </a:r>
              </a:p>
            </c:rich>
          </c:tx>
          <c:layout/>
          <c:overlay val="0"/>
          <c:spPr>
            <a:noFill/>
            <a:ln>
              <a:noFill/>
            </a:ln>
            <a:effectLst/>
          </c:spPr>
          <c:txPr>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title>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216663408"/>
        <c:crosses val="autoZero"/>
        <c:crossBetween val="midCat"/>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s-MX"/>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Century Gothic" panose="020B0502020202020204" pitchFamily="34" charset="0"/>
                <a:ea typeface="+mn-ea"/>
                <a:cs typeface="+mn-cs"/>
              </a:defRPr>
            </a:pPr>
            <a:r>
              <a:rPr lang="es-MX" sz="800" b="1" dirty="0">
                <a:solidFill>
                  <a:schemeClr val="tx1"/>
                </a:solidFill>
                <a:latin typeface="Century Gothic" panose="020B0502020202020204" pitchFamily="34" charset="0"/>
              </a:rPr>
              <a:t>"SX5E</a:t>
            </a:r>
            <a:r>
              <a:rPr lang="es-MX" sz="800" b="1" baseline="0" dirty="0">
                <a:solidFill>
                  <a:schemeClr val="tx1"/>
                </a:solidFill>
                <a:latin typeface="Century Gothic" panose="020B0502020202020204" pitchFamily="34" charset="0"/>
              </a:rPr>
              <a:t> INDEX" (Euro Stoxx 50)</a:t>
            </a:r>
            <a:endParaRPr lang="es-MX" sz="800" b="1" dirty="0">
              <a:solidFill>
                <a:schemeClr val="tx1"/>
              </a:solidFill>
              <a:latin typeface="Century Gothic" panose="020B0502020202020204" pitchFamily="34" charset="0"/>
            </a:endParaRPr>
          </a:p>
        </c:rich>
      </c:tx>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Century Gothic" panose="020B0502020202020204" pitchFamily="34" charset="0"/>
              <a:ea typeface="+mn-ea"/>
              <a:cs typeface="+mn-cs"/>
            </a:defRPr>
          </a:pPr>
          <a:endParaRPr lang="es-MX"/>
        </a:p>
      </c:txPr>
    </c:title>
    <c:autoTitleDeleted val="0"/>
    <c:plotArea>
      <c:layout/>
      <c:scatterChart>
        <c:scatterStyle val="lineMarker"/>
        <c:varyColors val="0"/>
        <c:ser>
          <c:idx val="0"/>
          <c:order val="0"/>
          <c:spPr>
            <a:ln w="19050" cap="rnd">
              <a:solidFill>
                <a:schemeClr val="accent1"/>
              </a:solidFill>
              <a:round/>
            </a:ln>
            <a:effectLst/>
          </c:spPr>
          <c:marker>
            <c:symbol val="none"/>
          </c:marker>
          <c:xVal>
            <c:numRef>
              <c:f>Hoja1!$D$3:$D$814</c:f>
              <c:numCache>
                <c:formatCode>m/d/yyyy</c:formatCode>
                <c:ptCount val="812"/>
                <c:pt idx="0">
                  <c:v>42006</c:v>
                </c:pt>
                <c:pt idx="1">
                  <c:v>42009</c:v>
                </c:pt>
                <c:pt idx="2">
                  <c:v>42010</c:v>
                </c:pt>
                <c:pt idx="3">
                  <c:v>42011</c:v>
                </c:pt>
                <c:pt idx="4">
                  <c:v>42012</c:v>
                </c:pt>
                <c:pt idx="5">
                  <c:v>42013</c:v>
                </c:pt>
                <c:pt idx="6">
                  <c:v>42016</c:v>
                </c:pt>
                <c:pt idx="7">
                  <c:v>42017</c:v>
                </c:pt>
                <c:pt idx="8">
                  <c:v>42018</c:v>
                </c:pt>
                <c:pt idx="9">
                  <c:v>42019</c:v>
                </c:pt>
                <c:pt idx="10">
                  <c:v>42020</c:v>
                </c:pt>
                <c:pt idx="11">
                  <c:v>42023</c:v>
                </c:pt>
                <c:pt idx="12">
                  <c:v>42024</c:v>
                </c:pt>
                <c:pt idx="13">
                  <c:v>42025</c:v>
                </c:pt>
                <c:pt idx="14">
                  <c:v>42026</c:v>
                </c:pt>
                <c:pt idx="15">
                  <c:v>42027</c:v>
                </c:pt>
                <c:pt idx="16">
                  <c:v>42030</c:v>
                </c:pt>
                <c:pt idx="17">
                  <c:v>42031</c:v>
                </c:pt>
                <c:pt idx="18">
                  <c:v>42032</c:v>
                </c:pt>
                <c:pt idx="19">
                  <c:v>42033</c:v>
                </c:pt>
                <c:pt idx="20">
                  <c:v>42034</c:v>
                </c:pt>
                <c:pt idx="21">
                  <c:v>42037</c:v>
                </c:pt>
                <c:pt idx="22">
                  <c:v>42038</c:v>
                </c:pt>
                <c:pt idx="23">
                  <c:v>42039</c:v>
                </c:pt>
                <c:pt idx="24">
                  <c:v>42040</c:v>
                </c:pt>
                <c:pt idx="25">
                  <c:v>42041</c:v>
                </c:pt>
                <c:pt idx="26">
                  <c:v>42044</c:v>
                </c:pt>
                <c:pt idx="27">
                  <c:v>42045</c:v>
                </c:pt>
                <c:pt idx="28">
                  <c:v>42046</c:v>
                </c:pt>
                <c:pt idx="29">
                  <c:v>42047</c:v>
                </c:pt>
                <c:pt idx="30">
                  <c:v>42048</c:v>
                </c:pt>
                <c:pt idx="31">
                  <c:v>42051</c:v>
                </c:pt>
                <c:pt idx="32">
                  <c:v>42052</c:v>
                </c:pt>
                <c:pt idx="33">
                  <c:v>42053</c:v>
                </c:pt>
                <c:pt idx="34">
                  <c:v>42054</c:v>
                </c:pt>
                <c:pt idx="35">
                  <c:v>42055</c:v>
                </c:pt>
                <c:pt idx="36">
                  <c:v>42058</c:v>
                </c:pt>
                <c:pt idx="37">
                  <c:v>42059</c:v>
                </c:pt>
                <c:pt idx="38">
                  <c:v>42060</c:v>
                </c:pt>
                <c:pt idx="39">
                  <c:v>42061</c:v>
                </c:pt>
                <c:pt idx="40">
                  <c:v>42062</c:v>
                </c:pt>
                <c:pt idx="41">
                  <c:v>42065</c:v>
                </c:pt>
                <c:pt idx="42">
                  <c:v>42066</c:v>
                </c:pt>
                <c:pt idx="43">
                  <c:v>42067</c:v>
                </c:pt>
                <c:pt idx="44">
                  <c:v>42068</c:v>
                </c:pt>
                <c:pt idx="45">
                  <c:v>42069</c:v>
                </c:pt>
                <c:pt idx="46">
                  <c:v>42072</c:v>
                </c:pt>
                <c:pt idx="47">
                  <c:v>42073</c:v>
                </c:pt>
                <c:pt idx="48">
                  <c:v>42074</c:v>
                </c:pt>
                <c:pt idx="49">
                  <c:v>42075</c:v>
                </c:pt>
                <c:pt idx="50">
                  <c:v>42076</c:v>
                </c:pt>
                <c:pt idx="51">
                  <c:v>42079</c:v>
                </c:pt>
                <c:pt idx="52">
                  <c:v>42080</c:v>
                </c:pt>
                <c:pt idx="53">
                  <c:v>42081</c:v>
                </c:pt>
                <c:pt idx="54">
                  <c:v>42082</c:v>
                </c:pt>
                <c:pt idx="55">
                  <c:v>42083</c:v>
                </c:pt>
                <c:pt idx="56">
                  <c:v>42086</c:v>
                </c:pt>
                <c:pt idx="57">
                  <c:v>42087</c:v>
                </c:pt>
                <c:pt idx="58">
                  <c:v>42088</c:v>
                </c:pt>
                <c:pt idx="59">
                  <c:v>42089</c:v>
                </c:pt>
                <c:pt idx="60">
                  <c:v>42090</c:v>
                </c:pt>
                <c:pt idx="61">
                  <c:v>42093</c:v>
                </c:pt>
                <c:pt idx="62">
                  <c:v>42094</c:v>
                </c:pt>
                <c:pt idx="63">
                  <c:v>42095</c:v>
                </c:pt>
                <c:pt idx="64">
                  <c:v>42096</c:v>
                </c:pt>
                <c:pt idx="65">
                  <c:v>42101</c:v>
                </c:pt>
                <c:pt idx="66">
                  <c:v>42102</c:v>
                </c:pt>
                <c:pt idx="67">
                  <c:v>42103</c:v>
                </c:pt>
                <c:pt idx="68">
                  <c:v>42104</c:v>
                </c:pt>
                <c:pt idx="69">
                  <c:v>42107</c:v>
                </c:pt>
                <c:pt idx="70">
                  <c:v>42108</c:v>
                </c:pt>
                <c:pt idx="71">
                  <c:v>42109</c:v>
                </c:pt>
                <c:pt idx="72">
                  <c:v>42110</c:v>
                </c:pt>
                <c:pt idx="73">
                  <c:v>42111</c:v>
                </c:pt>
                <c:pt idx="74">
                  <c:v>42114</c:v>
                </c:pt>
                <c:pt idx="75">
                  <c:v>42115</c:v>
                </c:pt>
                <c:pt idx="76">
                  <c:v>42116</c:v>
                </c:pt>
                <c:pt idx="77">
                  <c:v>42117</c:v>
                </c:pt>
                <c:pt idx="78">
                  <c:v>42118</c:v>
                </c:pt>
                <c:pt idx="79">
                  <c:v>42121</c:v>
                </c:pt>
                <c:pt idx="80">
                  <c:v>42122</c:v>
                </c:pt>
                <c:pt idx="81">
                  <c:v>42123</c:v>
                </c:pt>
                <c:pt idx="82">
                  <c:v>42124</c:v>
                </c:pt>
                <c:pt idx="83">
                  <c:v>42125</c:v>
                </c:pt>
                <c:pt idx="84">
                  <c:v>42128</c:v>
                </c:pt>
                <c:pt idx="85">
                  <c:v>42129</c:v>
                </c:pt>
                <c:pt idx="86">
                  <c:v>42130</c:v>
                </c:pt>
                <c:pt idx="87">
                  <c:v>42131</c:v>
                </c:pt>
                <c:pt idx="88">
                  <c:v>42132</c:v>
                </c:pt>
                <c:pt idx="89">
                  <c:v>42135</c:v>
                </c:pt>
                <c:pt idx="90">
                  <c:v>42136</c:v>
                </c:pt>
                <c:pt idx="91">
                  <c:v>42137</c:v>
                </c:pt>
                <c:pt idx="92">
                  <c:v>42138</c:v>
                </c:pt>
                <c:pt idx="93">
                  <c:v>42139</c:v>
                </c:pt>
                <c:pt idx="94">
                  <c:v>42142</c:v>
                </c:pt>
                <c:pt idx="95">
                  <c:v>42143</c:v>
                </c:pt>
                <c:pt idx="96">
                  <c:v>42144</c:v>
                </c:pt>
                <c:pt idx="97">
                  <c:v>42145</c:v>
                </c:pt>
                <c:pt idx="98">
                  <c:v>42146</c:v>
                </c:pt>
                <c:pt idx="99">
                  <c:v>42149</c:v>
                </c:pt>
                <c:pt idx="100">
                  <c:v>42150</c:v>
                </c:pt>
                <c:pt idx="101">
                  <c:v>42151</c:v>
                </c:pt>
                <c:pt idx="102">
                  <c:v>42152</c:v>
                </c:pt>
                <c:pt idx="103">
                  <c:v>42153</c:v>
                </c:pt>
                <c:pt idx="104">
                  <c:v>42156</c:v>
                </c:pt>
                <c:pt idx="105">
                  <c:v>42157</c:v>
                </c:pt>
                <c:pt idx="106">
                  <c:v>42158</c:v>
                </c:pt>
                <c:pt idx="107">
                  <c:v>42159</c:v>
                </c:pt>
                <c:pt idx="108">
                  <c:v>42160</c:v>
                </c:pt>
                <c:pt idx="109">
                  <c:v>42163</c:v>
                </c:pt>
                <c:pt idx="110">
                  <c:v>42164</c:v>
                </c:pt>
                <c:pt idx="111">
                  <c:v>42165</c:v>
                </c:pt>
                <c:pt idx="112">
                  <c:v>42166</c:v>
                </c:pt>
                <c:pt idx="113">
                  <c:v>42167</c:v>
                </c:pt>
                <c:pt idx="114">
                  <c:v>42170</c:v>
                </c:pt>
                <c:pt idx="115">
                  <c:v>42171</c:v>
                </c:pt>
                <c:pt idx="116">
                  <c:v>42172</c:v>
                </c:pt>
                <c:pt idx="117">
                  <c:v>42173</c:v>
                </c:pt>
                <c:pt idx="118">
                  <c:v>42174</c:v>
                </c:pt>
                <c:pt idx="119">
                  <c:v>42177</c:v>
                </c:pt>
                <c:pt idx="120">
                  <c:v>42178</c:v>
                </c:pt>
                <c:pt idx="121">
                  <c:v>42179</c:v>
                </c:pt>
                <c:pt idx="122">
                  <c:v>42180</c:v>
                </c:pt>
                <c:pt idx="123">
                  <c:v>42181</c:v>
                </c:pt>
                <c:pt idx="124">
                  <c:v>42184</c:v>
                </c:pt>
                <c:pt idx="125">
                  <c:v>42185</c:v>
                </c:pt>
                <c:pt idx="126">
                  <c:v>42186</c:v>
                </c:pt>
                <c:pt idx="127">
                  <c:v>42187</c:v>
                </c:pt>
                <c:pt idx="128">
                  <c:v>42188</c:v>
                </c:pt>
                <c:pt idx="129">
                  <c:v>42191</c:v>
                </c:pt>
                <c:pt idx="130">
                  <c:v>42192</c:v>
                </c:pt>
                <c:pt idx="131">
                  <c:v>42193</c:v>
                </c:pt>
                <c:pt idx="132">
                  <c:v>42194</c:v>
                </c:pt>
                <c:pt idx="133">
                  <c:v>42195</c:v>
                </c:pt>
                <c:pt idx="134">
                  <c:v>42198</c:v>
                </c:pt>
                <c:pt idx="135">
                  <c:v>42199</c:v>
                </c:pt>
                <c:pt idx="136">
                  <c:v>42200</c:v>
                </c:pt>
                <c:pt idx="137">
                  <c:v>42201</c:v>
                </c:pt>
                <c:pt idx="138">
                  <c:v>42202</c:v>
                </c:pt>
                <c:pt idx="139">
                  <c:v>42205</c:v>
                </c:pt>
                <c:pt idx="140">
                  <c:v>42206</c:v>
                </c:pt>
                <c:pt idx="141">
                  <c:v>42207</c:v>
                </c:pt>
                <c:pt idx="142">
                  <c:v>42208</c:v>
                </c:pt>
                <c:pt idx="143">
                  <c:v>42209</c:v>
                </c:pt>
                <c:pt idx="144">
                  <c:v>42212</c:v>
                </c:pt>
                <c:pt idx="145">
                  <c:v>42213</c:v>
                </c:pt>
                <c:pt idx="146">
                  <c:v>42214</c:v>
                </c:pt>
                <c:pt idx="147">
                  <c:v>42215</c:v>
                </c:pt>
                <c:pt idx="148">
                  <c:v>42216</c:v>
                </c:pt>
                <c:pt idx="149">
                  <c:v>42219</c:v>
                </c:pt>
                <c:pt idx="150">
                  <c:v>42220</c:v>
                </c:pt>
                <c:pt idx="151">
                  <c:v>42221</c:v>
                </c:pt>
                <c:pt idx="152">
                  <c:v>42222</c:v>
                </c:pt>
                <c:pt idx="153">
                  <c:v>42223</c:v>
                </c:pt>
                <c:pt idx="154">
                  <c:v>42226</c:v>
                </c:pt>
                <c:pt idx="155">
                  <c:v>42227</c:v>
                </c:pt>
                <c:pt idx="156">
                  <c:v>42228</c:v>
                </c:pt>
                <c:pt idx="157">
                  <c:v>42229</c:v>
                </c:pt>
                <c:pt idx="158">
                  <c:v>42230</c:v>
                </c:pt>
                <c:pt idx="159">
                  <c:v>42233</c:v>
                </c:pt>
                <c:pt idx="160">
                  <c:v>42234</c:v>
                </c:pt>
                <c:pt idx="161">
                  <c:v>42235</c:v>
                </c:pt>
                <c:pt idx="162">
                  <c:v>42236</c:v>
                </c:pt>
                <c:pt idx="163">
                  <c:v>42237</c:v>
                </c:pt>
                <c:pt idx="164">
                  <c:v>42240</c:v>
                </c:pt>
                <c:pt idx="165">
                  <c:v>42241</c:v>
                </c:pt>
                <c:pt idx="166">
                  <c:v>42242</c:v>
                </c:pt>
                <c:pt idx="167">
                  <c:v>42243</c:v>
                </c:pt>
                <c:pt idx="168">
                  <c:v>42244</c:v>
                </c:pt>
                <c:pt idx="169">
                  <c:v>42247</c:v>
                </c:pt>
                <c:pt idx="170">
                  <c:v>42248</c:v>
                </c:pt>
                <c:pt idx="171">
                  <c:v>42249</c:v>
                </c:pt>
                <c:pt idx="172">
                  <c:v>42250</c:v>
                </c:pt>
                <c:pt idx="173">
                  <c:v>42251</c:v>
                </c:pt>
                <c:pt idx="174">
                  <c:v>42254</c:v>
                </c:pt>
                <c:pt idx="175">
                  <c:v>42255</c:v>
                </c:pt>
                <c:pt idx="176">
                  <c:v>42256</c:v>
                </c:pt>
                <c:pt idx="177">
                  <c:v>42257</c:v>
                </c:pt>
                <c:pt idx="178">
                  <c:v>42258</c:v>
                </c:pt>
                <c:pt idx="179">
                  <c:v>42261</c:v>
                </c:pt>
                <c:pt idx="180">
                  <c:v>42262</c:v>
                </c:pt>
                <c:pt idx="181">
                  <c:v>42263</c:v>
                </c:pt>
                <c:pt idx="182">
                  <c:v>42264</c:v>
                </c:pt>
                <c:pt idx="183">
                  <c:v>42265</c:v>
                </c:pt>
                <c:pt idx="184">
                  <c:v>42268</c:v>
                </c:pt>
                <c:pt idx="185">
                  <c:v>42269</c:v>
                </c:pt>
                <c:pt idx="186">
                  <c:v>42270</c:v>
                </c:pt>
                <c:pt idx="187">
                  <c:v>42271</c:v>
                </c:pt>
                <c:pt idx="188">
                  <c:v>42272</c:v>
                </c:pt>
                <c:pt idx="189">
                  <c:v>42275</c:v>
                </c:pt>
                <c:pt idx="190">
                  <c:v>42276</c:v>
                </c:pt>
                <c:pt idx="191">
                  <c:v>42277</c:v>
                </c:pt>
                <c:pt idx="192">
                  <c:v>42278</c:v>
                </c:pt>
                <c:pt idx="193">
                  <c:v>42279</c:v>
                </c:pt>
                <c:pt idx="194">
                  <c:v>42282</c:v>
                </c:pt>
                <c:pt idx="195">
                  <c:v>42283</c:v>
                </c:pt>
                <c:pt idx="196">
                  <c:v>42284</c:v>
                </c:pt>
                <c:pt idx="197">
                  <c:v>42285</c:v>
                </c:pt>
                <c:pt idx="198">
                  <c:v>42286</c:v>
                </c:pt>
                <c:pt idx="199">
                  <c:v>42289</c:v>
                </c:pt>
                <c:pt idx="200">
                  <c:v>42290</c:v>
                </c:pt>
                <c:pt idx="201">
                  <c:v>42291</c:v>
                </c:pt>
                <c:pt idx="202">
                  <c:v>42292</c:v>
                </c:pt>
                <c:pt idx="203">
                  <c:v>42293</c:v>
                </c:pt>
                <c:pt idx="204">
                  <c:v>42296</c:v>
                </c:pt>
                <c:pt idx="205">
                  <c:v>42297</c:v>
                </c:pt>
                <c:pt idx="206">
                  <c:v>42298</c:v>
                </c:pt>
                <c:pt idx="207">
                  <c:v>42299</c:v>
                </c:pt>
                <c:pt idx="208">
                  <c:v>42300</c:v>
                </c:pt>
                <c:pt idx="209">
                  <c:v>42303</c:v>
                </c:pt>
                <c:pt idx="210">
                  <c:v>42304</c:v>
                </c:pt>
                <c:pt idx="211">
                  <c:v>42305</c:v>
                </c:pt>
                <c:pt idx="212">
                  <c:v>42306</c:v>
                </c:pt>
                <c:pt idx="213">
                  <c:v>42307</c:v>
                </c:pt>
                <c:pt idx="214">
                  <c:v>42310</c:v>
                </c:pt>
                <c:pt idx="215">
                  <c:v>42311</c:v>
                </c:pt>
                <c:pt idx="216">
                  <c:v>42312</c:v>
                </c:pt>
                <c:pt idx="217">
                  <c:v>42313</c:v>
                </c:pt>
                <c:pt idx="218">
                  <c:v>42314</c:v>
                </c:pt>
                <c:pt idx="219">
                  <c:v>42317</c:v>
                </c:pt>
                <c:pt idx="220">
                  <c:v>42318</c:v>
                </c:pt>
                <c:pt idx="221">
                  <c:v>42319</c:v>
                </c:pt>
                <c:pt idx="222">
                  <c:v>42320</c:v>
                </c:pt>
                <c:pt idx="223">
                  <c:v>42321</c:v>
                </c:pt>
                <c:pt idx="224">
                  <c:v>42324</c:v>
                </c:pt>
                <c:pt idx="225">
                  <c:v>42325</c:v>
                </c:pt>
                <c:pt idx="226">
                  <c:v>42326</c:v>
                </c:pt>
                <c:pt idx="227">
                  <c:v>42327</c:v>
                </c:pt>
                <c:pt idx="228">
                  <c:v>42328</c:v>
                </c:pt>
                <c:pt idx="229">
                  <c:v>42331</c:v>
                </c:pt>
                <c:pt idx="230">
                  <c:v>42332</c:v>
                </c:pt>
                <c:pt idx="231">
                  <c:v>42333</c:v>
                </c:pt>
                <c:pt idx="232">
                  <c:v>42334</c:v>
                </c:pt>
                <c:pt idx="233">
                  <c:v>42335</c:v>
                </c:pt>
                <c:pt idx="234">
                  <c:v>42338</c:v>
                </c:pt>
                <c:pt idx="235">
                  <c:v>42339</c:v>
                </c:pt>
                <c:pt idx="236">
                  <c:v>42340</c:v>
                </c:pt>
                <c:pt idx="237">
                  <c:v>42341</c:v>
                </c:pt>
                <c:pt idx="238">
                  <c:v>42342</c:v>
                </c:pt>
                <c:pt idx="239">
                  <c:v>42345</c:v>
                </c:pt>
                <c:pt idx="240">
                  <c:v>42346</c:v>
                </c:pt>
                <c:pt idx="241">
                  <c:v>42347</c:v>
                </c:pt>
                <c:pt idx="242">
                  <c:v>42348</c:v>
                </c:pt>
                <c:pt idx="243">
                  <c:v>42349</c:v>
                </c:pt>
                <c:pt idx="244">
                  <c:v>42352</c:v>
                </c:pt>
                <c:pt idx="245">
                  <c:v>42353</c:v>
                </c:pt>
                <c:pt idx="246">
                  <c:v>42354</c:v>
                </c:pt>
                <c:pt idx="247">
                  <c:v>42355</c:v>
                </c:pt>
                <c:pt idx="248">
                  <c:v>42356</c:v>
                </c:pt>
                <c:pt idx="249">
                  <c:v>42359</c:v>
                </c:pt>
                <c:pt idx="250">
                  <c:v>42360</c:v>
                </c:pt>
                <c:pt idx="251">
                  <c:v>42361</c:v>
                </c:pt>
                <c:pt idx="252">
                  <c:v>42362</c:v>
                </c:pt>
                <c:pt idx="253">
                  <c:v>42366</c:v>
                </c:pt>
                <c:pt idx="254">
                  <c:v>42367</c:v>
                </c:pt>
                <c:pt idx="255">
                  <c:v>42368</c:v>
                </c:pt>
                <c:pt idx="256">
                  <c:v>42369</c:v>
                </c:pt>
                <c:pt idx="257">
                  <c:v>42373</c:v>
                </c:pt>
                <c:pt idx="258">
                  <c:v>42374</c:v>
                </c:pt>
                <c:pt idx="259">
                  <c:v>42375</c:v>
                </c:pt>
                <c:pt idx="260">
                  <c:v>42376</c:v>
                </c:pt>
                <c:pt idx="261">
                  <c:v>42377</c:v>
                </c:pt>
                <c:pt idx="262">
                  <c:v>42380</c:v>
                </c:pt>
                <c:pt idx="263">
                  <c:v>42381</c:v>
                </c:pt>
                <c:pt idx="264">
                  <c:v>42382</c:v>
                </c:pt>
                <c:pt idx="265">
                  <c:v>42383</c:v>
                </c:pt>
                <c:pt idx="266">
                  <c:v>42384</c:v>
                </c:pt>
                <c:pt idx="267">
                  <c:v>42387</c:v>
                </c:pt>
                <c:pt idx="268">
                  <c:v>42388</c:v>
                </c:pt>
                <c:pt idx="269">
                  <c:v>42389</c:v>
                </c:pt>
                <c:pt idx="270">
                  <c:v>42390</c:v>
                </c:pt>
                <c:pt idx="271">
                  <c:v>42391</c:v>
                </c:pt>
                <c:pt idx="272">
                  <c:v>42394</c:v>
                </c:pt>
                <c:pt idx="273">
                  <c:v>42395</c:v>
                </c:pt>
                <c:pt idx="274">
                  <c:v>42396</c:v>
                </c:pt>
                <c:pt idx="275">
                  <c:v>42397</c:v>
                </c:pt>
                <c:pt idx="276">
                  <c:v>42398</c:v>
                </c:pt>
                <c:pt idx="277">
                  <c:v>42401</c:v>
                </c:pt>
                <c:pt idx="278">
                  <c:v>42402</c:v>
                </c:pt>
                <c:pt idx="279">
                  <c:v>42403</c:v>
                </c:pt>
                <c:pt idx="280">
                  <c:v>42404</c:v>
                </c:pt>
                <c:pt idx="281">
                  <c:v>42405</c:v>
                </c:pt>
                <c:pt idx="282">
                  <c:v>42408</c:v>
                </c:pt>
                <c:pt idx="283">
                  <c:v>42409</c:v>
                </c:pt>
                <c:pt idx="284">
                  <c:v>42410</c:v>
                </c:pt>
                <c:pt idx="285">
                  <c:v>42411</c:v>
                </c:pt>
                <c:pt idx="286">
                  <c:v>42412</c:v>
                </c:pt>
                <c:pt idx="287">
                  <c:v>42415</c:v>
                </c:pt>
                <c:pt idx="288">
                  <c:v>42416</c:v>
                </c:pt>
                <c:pt idx="289">
                  <c:v>42417</c:v>
                </c:pt>
                <c:pt idx="290">
                  <c:v>42418</c:v>
                </c:pt>
                <c:pt idx="291">
                  <c:v>42419</c:v>
                </c:pt>
                <c:pt idx="292">
                  <c:v>42422</c:v>
                </c:pt>
                <c:pt idx="293">
                  <c:v>42423</c:v>
                </c:pt>
                <c:pt idx="294">
                  <c:v>42424</c:v>
                </c:pt>
                <c:pt idx="295">
                  <c:v>42425</c:v>
                </c:pt>
                <c:pt idx="296">
                  <c:v>42426</c:v>
                </c:pt>
                <c:pt idx="297">
                  <c:v>42429</c:v>
                </c:pt>
                <c:pt idx="298">
                  <c:v>42430</c:v>
                </c:pt>
                <c:pt idx="299">
                  <c:v>42431</c:v>
                </c:pt>
                <c:pt idx="300">
                  <c:v>42432</c:v>
                </c:pt>
                <c:pt idx="301">
                  <c:v>42433</c:v>
                </c:pt>
                <c:pt idx="302">
                  <c:v>42436</c:v>
                </c:pt>
                <c:pt idx="303">
                  <c:v>42437</c:v>
                </c:pt>
                <c:pt idx="304">
                  <c:v>42438</c:v>
                </c:pt>
                <c:pt idx="305">
                  <c:v>42439</c:v>
                </c:pt>
                <c:pt idx="306">
                  <c:v>42440</c:v>
                </c:pt>
                <c:pt idx="307">
                  <c:v>42443</c:v>
                </c:pt>
                <c:pt idx="308">
                  <c:v>42444</c:v>
                </c:pt>
                <c:pt idx="309">
                  <c:v>42445</c:v>
                </c:pt>
                <c:pt idx="310">
                  <c:v>42446</c:v>
                </c:pt>
                <c:pt idx="311">
                  <c:v>42447</c:v>
                </c:pt>
                <c:pt idx="312">
                  <c:v>42450</c:v>
                </c:pt>
                <c:pt idx="313">
                  <c:v>42451</c:v>
                </c:pt>
                <c:pt idx="314">
                  <c:v>42452</c:v>
                </c:pt>
                <c:pt idx="315">
                  <c:v>42453</c:v>
                </c:pt>
                <c:pt idx="316">
                  <c:v>42458</c:v>
                </c:pt>
                <c:pt idx="317">
                  <c:v>42459</c:v>
                </c:pt>
                <c:pt idx="318">
                  <c:v>42460</c:v>
                </c:pt>
                <c:pt idx="319">
                  <c:v>42461</c:v>
                </c:pt>
                <c:pt idx="320">
                  <c:v>42464</c:v>
                </c:pt>
                <c:pt idx="321">
                  <c:v>42465</c:v>
                </c:pt>
                <c:pt idx="322">
                  <c:v>42466</c:v>
                </c:pt>
                <c:pt idx="323">
                  <c:v>42467</c:v>
                </c:pt>
                <c:pt idx="324">
                  <c:v>42468</c:v>
                </c:pt>
                <c:pt idx="325">
                  <c:v>42471</c:v>
                </c:pt>
                <c:pt idx="326">
                  <c:v>42472</c:v>
                </c:pt>
                <c:pt idx="327">
                  <c:v>42473</c:v>
                </c:pt>
                <c:pt idx="328">
                  <c:v>42474</c:v>
                </c:pt>
                <c:pt idx="329">
                  <c:v>42475</c:v>
                </c:pt>
                <c:pt idx="330">
                  <c:v>42478</c:v>
                </c:pt>
                <c:pt idx="331">
                  <c:v>42479</c:v>
                </c:pt>
                <c:pt idx="332">
                  <c:v>42480</c:v>
                </c:pt>
                <c:pt idx="333">
                  <c:v>42481</c:v>
                </c:pt>
                <c:pt idx="334">
                  <c:v>42482</c:v>
                </c:pt>
                <c:pt idx="335">
                  <c:v>42485</c:v>
                </c:pt>
                <c:pt idx="336">
                  <c:v>42486</c:v>
                </c:pt>
                <c:pt idx="337">
                  <c:v>42487</c:v>
                </c:pt>
                <c:pt idx="338">
                  <c:v>42488</c:v>
                </c:pt>
                <c:pt idx="339">
                  <c:v>42489</c:v>
                </c:pt>
                <c:pt idx="340">
                  <c:v>42492</c:v>
                </c:pt>
                <c:pt idx="341">
                  <c:v>42493</c:v>
                </c:pt>
                <c:pt idx="342">
                  <c:v>42494</c:v>
                </c:pt>
                <c:pt idx="343">
                  <c:v>42495</c:v>
                </c:pt>
                <c:pt idx="344">
                  <c:v>42496</c:v>
                </c:pt>
                <c:pt idx="345">
                  <c:v>42499</c:v>
                </c:pt>
                <c:pt idx="346">
                  <c:v>42500</c:v>
                </c:pt>
                <c:pt idx="347">
                  <c:v>42501</c:v>
                </c:pt>
                <c:pt idx="348">
                  <c:v>42502</c:v>
                </c:pt>
                <c:pt idx="349">
                  <c:v>42503</c:v>
                </c:pt>
                <c:pt idx="350">
                  <c:v>42506</c:v>
                </c:pt>
                <c:pt idx="351">
                  <c:v>42507</c:v>
                </c:pt>
                <c:pt idx="352">
                  <c:v>42508</c:v>
                </c:pt>
                <c:pt idx="353">
                  <c:v>42509</c:v>
                </c:pt>
                <c:pt idx="354">
                  <c:v>42510</c:v>
                </c:pt>
                <c:pt idx="355">
                  <c:v>42513</c:v>
                </c:pt>
                <c:pt idx="356">
                  <c:v>42514</c:v>
                </c:pt>
                <c:pt idx="357">
                  <c:v>42515</c:v>
                </c:pt>
                <c:pt idx="358">
                  <c:v>42516</c:v>
                </c:pt>
                <c:pt idx="359">
                  <c:v>42517</c:v>
                </c:pt>
                <c:pt idx="360">
                  <c:v>42520</c:v>
                </c:pt>
                <c:pt idx="361">
                  <c:v>42521</c:v>
                </c:pt>
                <c:pt idx="362">
                  <c:v>42522</c:v>
                </c:pt>
                <c:pt idx="363">
                  <c:v>42523</c:v>
                </c:pt>
                <c:pt idx="364">
                  <c:v>42524</c:v>
                </c:pt>
                <c:pt idx="365">
                  <c:v>42527</c:v>
                </c:pt>
                <c:pt idx="366">
                  <c:v>42528</c:v>
                </c:pt>
                <c:pt idx="367">
                  <c:v>42529</c:v>
                </c:pt>
                <c:pt idx="368">
                  <c:v>42530</c:v>
                </c:pt>
                <c:pt idx="369">
                  <c:v>42531</c:v>
                </c:pt>
                <c:pt idx="370">
                  <c:v>42534</c:v>
                </c:pt>
                <c:pt idx="371">
                  <c:v>42535</c:v>
                </c:pt>
                <c:pt idx="372">
                  <c:v>42536</c:v>
                </c:pt>
                <c:pt idx="373">
                  <c:v>42537</c:v>
                </c:pt>
                <c:pt idx="374">
                  <c:v>42538</c:v>
                </c:pt>
                <c:pt idx="375">
                  <c:v>42541</c:v>
                </c:pt>
                <c:pt idx="376">
                  <c:v>42542</c:v>
                </c:pt>
                <c:pt idx="377">
                  <c:v>42543</c:v>
                </c:pt>
                <c:pt idx="378">
                  <c:v>42544</c:v>
                </c:pt>
                <c:pt idx="379">
                  <c:v>42545</c:v>
                </c:pt>
                <c:pt idx="380">
                  <c:v>42548</c:v>
                </c:pt>
                <c:pt idx="381">
                  <c:v>42549</c:v>
                </c:pt>
                <c:pt idx="382">
                  <c:v>42550</c:v>
                </c:pt>
                <c:pt idx="383">
                  <c:v>42551</c:v>
                </c:pt>
                <c:pt idx="384">
                  <c:v>42552</c:v>
                </c:pt>
                <c:pt idx="385">
                  <c:v>42555</c:v>
                </c:pt>
                <c:pt idx="386">
                  <c:v>42556</c:v>
                </c:pt>
                <c:pt idx="387">
                  <c:v>42557</c:v>
                </c:pt>
                <c:pt idx="388">
                  <c:v>42558</c:v>
                </c:pt>
                <c:pt idx="389">
                  <c:v>42559</c:v>
                </c:pt>
                <c:pt idx="390">
                  <c:v>42562</c:v>
                </c:pt>
                <c:pt idx="391">
                  <c:v>42563</c:v>
                </c:pt>
                <c:pt idx="392">
                  <c:v>42564</c:v>
                </c:pt>
                <c:pt idx="393">
                  <c:v>42565</c:v>
                </c:pt>
                <c:pt idx="394">
                  <c:v>42566</c:v>
                </c:pt>
                <c:pt idx="395">
                  <c:v>42569</c:v>
                </c:pt>
                <c:pt idx="396">
                  <c:v>42570</c:v>
                </c:pt>
                <c:pt idx="397">
                  <c:v>42571</c:v>
                </c:pt>
                <c:pt idx="398">
                  <c:v>42572</c:v>
                </c:pt>
                <c:pt idx="399">
                  <c:v>42573</c:v>
                </c:pt>
                <c:pt idx="400">
                  <c:v>42576</c:v>
                </c:pt>
                <c:pt idx="401">
                  <c:v>42577</c:v>
                </c:pt>
                <c:pt idx="402">
                  <c:v>42578</c:v>
                </c:pt>
                <c:pt idx="403">
                  <c:v>42579</c:v>
                </c:pt>
                <c:pt idx="404">
                  <c:v>42580</c:v>
                </c:pt>
                <c:pt idx="405">
                  <c:v>42583</c:v>
                </c:pt>
                <c:pt idx="406">
                  <c:v>42584</c:v>
                </c:pt>
                <c:pt idx="407">
                  <c:v>42585</c:v>
                </c:pt>
                <c:pt idx="408">
                  <c:v>42586</c:v>
                </c:pt>
                <c:pt idx="409">
                  <c:v>42587</c:v>
                </c:pt>
                <c:pt idx="410">
                  <c:v>42590</c:v>
                </c:pt>
                <c:pt idx="411">
                  <c:v>42591</c:v>
                </c:pt>
                <c:pt idx="412">
                  <c:v>42592</c:v>
                </c:pt>
                <c:pt idx="413">
                  <c:v>42593</c:v>
                </c:pt>
                <c:pt idx="414">
                  <c:v>42594</c:v>
                </c:pt>
                <c:pt idx="415">
                  <c:v>42597</c:v>
                </c:pt>
                <c:pt idx="416">
                  <c:v>42598</c:v>
                </c:pt>
                <c:pt idx="417">
                  <c:v>42599</c:v>
                </c:pt>
                <c:pt idx="418">
                  <c:v>42600</c:v>
                </c:pt>
                <c:pt idx="419">
                  <c:v>42601</c:v>
                </c:pt>
                <c:pt idx="420">
                  <c:v>42604</c:v>
                </c:pt>
                <c:pt idx="421">
                  <c:v>42605</c:v>
                </c:pt>
                <c:pt idx="422">
                  <c:v>42606</c:v>
                </c:pt>
                <c:pt idx="423">
                  <c:v>42607</c:v>
                </c:pt>
                <c:pt idx="424">
                  <c:v>42608</c:v>
                </c:pt>
                <c:pt idx="425">
                  <c:v>42611</c:v>
                </c:pt>
                <c:pt idx="426">
                  <c:v>42612</c:v>
                </c:pt>
                <c:pt idx="427">
                  <c:v>42613</c:v>
                </c:pt>
                <c:pt idx="428">
                  <c:v>42614</c:v>
                </c:pt>
                <c:pt idx="429">
                  <c:v>42615</c:v>
                </c:pt>
                <c:pt idx="430">
                  <c:v>42618</c:v>
                </c:pt>
                <c:pt idx="431">
                  <c:v>42619</c:v>
                </c:pt>
                <c:pt idx="432">
                  <c:v>42620</c:v>
                </c:pt>
                <c:pt idx="433">
                  <c:v>42621</c:v>
                </c:pt>
                <c:pt idx="434">
                  <c:v>42622</c:v>
                </c:pt>
                <c:pt idx="435">
                  <c:v>42625</c:v>
                </c:pt>
                <c:pt idx="436">
                  <c:v>42626</c:v>
                </c:pt>
                <c:pt idx="437">
                  <c:v>42627</c:v>
                </c:pt>
                <c:pt idx="438">
                  <c:v>42628</c:v>
                </c:pt>
                <c:pt idx="439">
                  <c:v>42629</c:v>
                </c:pt>
                <c:pt idx="440">
                  <c:v>42632</c:v>
                </c:pt>
                <c:pt idx="441">
                  <c:v>42633</c:v>
                </c:pt>
                <c:pt idx="442">
                  <c:v>42634</c:v>
                </c:pt>
                <c:pt idx="443">
                  <c:v>42635</c:v>
                </c:pt>
                <c:pt idx="444">
                  <c:v>42636</c:v>
                </c:pt>
                <c:pt idx="445">
                  <c:v>42639</c:v>
                </c:pt>
                <c:pt idx="446">
                  <c:v>42640</c:v>
                </c:pt>
                <c:pt idx="447">
                  <c:v>42641</c:v>
                </c:pt>
                <c:pt idx="448">
                  <c:v>42642</c:v>
                </c:pt>
                <c:pt idx="449">
                  <c:v>42643</c:v>
                </c:pt>
                <c:pt idx="450">
                  <c:v>42646</c:v>
                </c:pt>
                <c:pt idx="451">
                  <c:v>42647</c:v>
                </c:pt>
                <c:pt idx="452">
                  <c:v>42648</c:v>
                </c:pt>
                <c:pt idx="453">
                  <c:v>42649</c:v>
                </c:pt>
                <c:pt idx="454">
                  <c:v>42650</c:v>
                </c:pt>
                <c:pt idx="455">
                  <c:v>42653</c:v>
                </c:pt>
                <c:pt idx="456">
                  <c:v>42654</c:v>
                </c:pt>
                <c:pt idx="457">
                  <c:v>42655</c:v>
                </c:pt>
                <c:pt idx="458">
                  <c:v>42656</c:v>
                </c:pt>
                <c:pt idx="459">
                  <c:v>42657</c:v>
                </c:pt>
                <c:pt idx="460">
                  <c:v>42660</c:v>
                </c:pt>
                <c:pt idx="461">
                  <c:v>42661</c:v>
                </c:pt>
                <c:pt idx="462">
                  <c:v>42662</c:v>
                </c:pt>
                <c:pt idx="463">
                  <c:v>42663</c:v>
                </c:pt>
                <c:pt idx="464">
                  <c:v>42664</c:v>
                </c:pt>
                <c:pt idx="465">
                  <c:v>42667</c:v>
                </c:pt>
                <c:pt idx="466">
                  <c:v>42668</c:v>
                </c:pt>
                <c:pt idx="467">
                  <c:v>42669</c:v>
                </c:pt>
                <c:pt idx="468">
                  <c:v>42670</c:v>
                </c:pt>
                <c:pt idx="469">
                  <c:v>42671</c:v>
                </c:pt>
                <c:pt idx="470">
                  <c:v>42674</c:v>
                </c:pt>
                <c:pt idx="471">
                  <c:v>42675</c:v>
                </c:pt>
                <c:pt idx="472">
                  <c:v>42676</c:v>
                </c:pt>
                <c:pt idx="473">
                  <c:v>42677</c:v>
                </c:pt>
                <c:pt idx="474">
                  <c:v>42678</c:v>
                </c:pt>
                <c:pt idx="475">
                  <c:v>42681</c:v>
                </c:pt>
                <c:pt idx="476">
                  <c:v>42682</c:v>
                </c:pt>
                <c:pt idx="477">
                  <c:v>42683</c:v>
                </c:pt>
                <c:pt idx="478">
                  <c:v>42684</c:v>
                </c:pt>
                <c:pt idx="479">
                  <c:v>42685</c:v>
                </c:pt>
                <c:pt idx="480">
                  <c:v>42688</c:v>
                </c:pt>
                <c:pt idx="481">
                  <c:v>42689</c:v>
                </c:pt>
                <c:pt idx="482">
                  <c:v>42690</c:v>
                </c:pt>
                <c:pt idx="483">
                  <c:v>42691</c:v>
                </c:pt>
                <c:pt idx="484">
                  <c:v>42692</c:v>
                </c:pt>
                <c:pt idx="485">
                  <c:v>42695</c:v>
                </c:pt>
                <c:pt idx="486">
                  <c:v>42696</c:v>
                </c:pt>
                <c:pt idx="487">
                  <c:v>42697</c:v>
                </c:pt>
                <c:pt idx="488">
                  <c:v>42698</c:v>
                </c:pt>
                <c:pt idx="489">
                  <c:v>42699</c:v>
                </c:pt>
                <c:pt idx="490">
                  <c:v>42702</c:v>
                </c:pt>
                <c:pt idx="491">
                  <c:v>42703</c:v>
                </c:pt>
                <c:pt idx="492">
                  <c:v>42704</c:v>
                </c:pt>
                <c:pt idx="493">
                  <c:v>42705</c:v>
                </c:pt>
                <c:pt idx="494">
                  <c:v>42706</c:v>
                </c:pt>
                <c:pt idx="495">
                  <c:v>42709</c:v>
                </c:pt>
                <c:pt idx="496">
                  <c:v>42710</c:v>
                </c:pt>
                <c:pt idx="497">
                  <c:v>42711</c:v>
                </c:pt>
                <c:pt idx="498">
                  <c:v>42712</c:v>
                </c:pt>
                <c:pt idx="499">
                  <c:v>42713</c:v>
                </c:pt>
                <c:pt idx="500">
                  <c:v>42716</c:v>
                </c:pt>
                <c:pt idx="501">
                  <c:v>42717</c:v>
                </c:pt>
                <c:pt idx="502">
                  <c:v>42718</c:v>
                </c:pt>
                <c:pt idx="503">
                  <c:v>42719</c:v>
                </c:pt>
                <c:pt idx="504">
                  <c:v>42720</c:v>
                </c:pt>
                <c:pt idx="505">
                  <c:v>42723</c:v>
                </c:pt>
                <c:pt idx="506">
                  <c:v>42724</c:v>
                </c:pt>
                <c:pt idx="507">
                  <c:v>42725</c:v>
                </c:pt>
                <c:pt idx="508">
                  <c:v>42726</c:v>
                </c:pt>
                <c:pt idx="509">
                  <c:v>42727</c:v>
                </c:pt>
                <c:pt idx="510">
                  <c:v>42731</c:v>
                </c:pt>
                <c:pt idx="511">
                  <c:v>42732</c:v>
                </c:pt>
                <c:pt idx="512">
                  <c:v>42733</c:v>
                </c:pt>
                <c:pt idx="513">
                  <c:v>42734</c:v>
                </c:pt>
                <c:pt idx="514">
                  <c:v>42737</c:v>
                </c:pt>
                <c:pt idx="515">
                  <c:v>42738</c:v>
                </c:pt>
                <c:pt idx="516">
                  <c:v>42739</c:v>
                </c:pt>
                <c:pt idx="517">
                  <c:v>42740</c:v>
                </c:pt>
                <c:pt idx="518">
                  <c:v>42741</c:v>
                </c:pt>
                <c:pt idx="519">
                  <c:v>42744</c:v>
                </c:pt>
                <c:pt idx="520">
                  <c:v>42745</c:v>
                </c:pt>
                <c:pt idx="521">
                  <c:v>42746</c:v>
                </c:pt>
                <c:pt idx="522">
                  <c:v>42747</c:v>
                </c:pt>
                <c:pt idx="523">
                  <c:v>42748</c:v>
                </c:pt>
                <c:pt idx="524">
                  <c:v>42751</c:v>
                </c:pt>
                <c:pt idx="525">
                  <c:v>42752</c:v>
                </c:pt>
                <c:pt idx="526">
                  <c:v>42753</c:v>
                </c:pt>
                <c:pt idx="527">
                  <c:v>42754</c:v>
                </c:pt>
                <c:pt idx="528">
                  <c:v>42755</c:v>
                </c:pt>
                <c:pt idx="529">
                  <c:v>42758</c:v>
                </c:pt>
                <c:pt idx="530">
                  <c:v>42759</c:v>
                </c:pt>
                <c:pt idx="531">
                  <c:v>42760</c:v>
                </c:pt>
                <c:pt idx="532">
                  <c:v>42761</c:v>
                </c:pt>
                <c:pt idx="533">
                  <c:v>42762</c:v>
                </c:pt>
                <c:pt idx="534">
                  <c:v>42765</c:v>
                </c:pt>
                <c:pt idx="535">
                  <c:v>42766</c:v>
                </c:pt>
                <c:pt idx="536">
                  <c:v>42767</c:v>
                </c:pt>
                <c:pt idx="537">
                  <c:v>42768</c:v>
                </c:pt>
                <c:pt idx="538">
                  <c:v>42769</c:v>
                </c:pt>
                <c:pt idx="539">
                  <c:v>42772</c:v>
                </c:pt>
                <c:pt idx="540">
                  <c:v>42773</c:v>
                </c:pt>
                <c:pt idx="541">
                  <c:v>42774</c:v>
                </c:pt>
                <c:pt idx="542">
                  <c:v>42775</c:v>
                </c:pt>
                <c:pt idx="543">
                  <c:v>42776</c:v>
                </c:pt>
                <c:pt idx="544">
                  <c:v>42779</c:v>
                </c:pt>
                <c:pt idx="545">
                  <c:v>42780</c:v>
                </c:pt>
                <c:pt idx="546">
                  <c:v>42781</c:v>
                </c:pt>
                <c:pt idx="547">
                  <c:v>42782</c:v>
                </c:pt>
                <c:pt idx="548">
                  <c:v>42783</c:v>
                </c:pt>
                <c:pt idx="549">
                  <c:v>42786</c:v>
                </c:pt>
                <c:pt idx="550">
                  <c:v>42787</c:v>
                </c:pt>
                <c:pt idx="551">
                  <c:v>42788</c:v>
                </c:pt>
                <c:pt idx="552">
                  <c:v>42789</c:v>
                </c:pt>
                <c:pt idx="553">
                  <c:v>42790</c:v>
                </c:pt>
                <c:pt idx="554">
                  <c:v>42793</c:v>
                </c:pt>
                <c:pt idx="555">
                  <c:v>42794</c:v>
                </c:pt>
                <c:pt idx="556">
                  <c:v>42795</c:v>
                </c:pt>
                <c:pt idx="557">
                  <c:v>42796</c:v>
                </c:pt>
                <c:pt idx="558">
                  <c:v>42797</c:v>
                </c:pt>
                <c:pt idx="559">
                  <c:v>42800</c:v>
                </c:pt>
                <c:pt idx="560">
                  <c:v>42801</c:v>
                </c:pt>
                <c:pt idx="561">
                  <c:v>42802</c:v>
                </c:pt>
                <c:pt idx="562">
                  <c:v>42803</c:v>
                </c:pt>
                <c:pt idx="563">
                  <c:v>42804</c:v>
                </c:pt>
                <c:pt idx="564">
                  <c:v>42807</c:v>
                </c:pt>
                <c:pt idx="565">
                  <c:v>42808</c:v>
                </c:pt>
                <c:pt idx="566">
                  <c:v>42809</c:v>
                </c:pt>
                <c:pt idx="567">
                  <c:v>42810</c:v>
                </c:pt>
                <c:pt idx="568">
                  <c:v>42811</c:v>
                </c:pt>
                <c:pt idx="569">
                  <c:v>42814</c:v>
                </c:pt>
                <c:pt idx="570">
                  <c:v>42815</c:v>
                </c:pt>
                <c:pt idx="571">
                  <c:v>42816</c:v>
                </c:pt>
                <c:pt idx="572">
                  <c:v>42817</c:v>
                </c:pt>
                <c:pt idx="573">
                  <c:v>42818</c:v>
                </c:pt>
                <c:pt idx="574">
                  <c:v>42821</c:v>
                </c:pt>
                <c:pt idx="575">
                  <c:v>42822</c:v>
                </c:pt>
                <c:pt idx="576">
                  <c:v>42823</c:v>
                </c:pt>
                <c:pt idx="577">
                  <c:v>42824</c:v>
                </c:pt>
                <c:pt idx="578">
                  <c:v>42825</c:v>
                </c:pt>
                <c:pt idx="579">
                  <c:v>42828</c:v>
                </c:pt>
                <c:pt idx="580">
                  <c:v>42829</c:v>
                </c:pt>
                <c:pt idx="581">
                  <c:v>42830</c:v>
                </c:pt>
                <c:pt idx="582">
                  <c:v>42831</c:v>
                </c:pt>
                <c:pt idx="583">
                  <c:v>42832</c:v>
                </c:pt>
                <c:pt idx="584">
                  <c:v>42835</c:v>
                </c:pt>
                <c:pt idx="585">
                  <c:v>42836</c:v>
                </c:pt>
                <c:pt idx="586">
                  <c:v>42837</c:v>
                </c:pt>
                <c:pt idx="587">
                  <c:v>42838</c:v>
                </c:pt>
                <c:pt idx="588">
                  <c:v>42843</c:v>
                </c:pt>
                <c:pt idx="589">
                  <c:v>42844</c:v>
                </c:pt>
                <c:pt idx="590">
                  <c:v>42845</c:v>
                </c:pt>
                <c:pt idx="591">
                  <c:v>42846</c:v>
                </c:pt>
                <c:pt idx="592">
                  <c:v>42849</c:v>
                </c:pt>
                <c:pt idx="593">
                  <c:v>42850</c:v>
                </c:pt>
                <c:pt idx="594">
                  <c:v>42851</c:v>
                </c:pt>
                <c:pt idx="595">
                  <c:v>42852</c:v>
                </c:pt>
                <c:pt idx="596">
                  <c:v>42853</c:v>
                </c:pt>
                <c:pt idx="597">
                  <c:v>42856</c:v>
                </c:pt>
                <c:pt idx="598">
                  <c:v>42857</c:v>
                </c:pt>
                <c:pt idx="599">
                  <c:v>42858</c:v>
                </c:pt>
                <c:pt idx="600">
                  <c:v>42859</c:v>
                </c:pt>
                <c:pt idx="601">
                  <c:v>42860</c:v>
                </c:pt>
                <c:pt idx="602">
                  <c:v>42863</c:v>
                </c:pt>
                <c:pt idx="603">
                  <c:v>42864</c:v>
                </c:pt>
                <c:pt idx="604">
                  <c:v>42865</c:v>
                </c:pt>
                <c:pt idx="605">
                  <c:v>42866</c:v>
                </c:pt>
                <c:pt idx="606">
                  <c:v>42867</c:v>
                </c:pt>
                <c:pt idx="607">
                  <c:v>42870</c:v>
                </c:pt>
                <c:pt idx="608">
                  <c:v>42871</c:v>
                </c:pt>
                <c:pt idx="609">
                  <c:v>42872</c:v>
                </c:pt>
                <c:pt idx="610">
                  <c:v>42873</c:v>
                </c:pt>
                <c:pt idx="611">
                  <c:v>42874</c:v>
                </c:pt>
                <c:pt idx="612">
                  <c:v>42877</c:v>
                </c:pt>
                <c:pt idx="613">
                  <c:v>42878</c:v>
                </c:pt>
                <c:pt idx="614">
                  <c:v>42879</c:v>
                </c:pt>
                <c:pt idx="615">
                  <c:v>42880</c:v>
                </c:pt>
                <c:pt idx="616">
                  <c:v>42881</c:v>
                </c:pt>
                <c:pt idx="617">
                  <c:v>42884</c:v>
                </c:pt>
                <c:pt idx="618">
                  <c:v>42885</c:v>
                </c:pt>
                <c:pt idx="619">
                  <c:v>42886</c:v>
                </c:pt>
                <c:pt idx="620">
                  <c:v>42887</c:v>
                </c:pt>
                <c:pt idx="621">
                  <c:v>42888</c:v>
                </c:pt>
                <c:pt idx="622">
                  <c:v>42891</c:v>
                </c:pt>
                <c:pt idx="623">
                  <c:v>42892</c:v>
                </c:pt>
                <c:pt idx="624">
                  <c:v>42893</c:v>
                </c:pt>
                <c:pt idx="625">
                  <c:v>42894</c:v>
                </c:pt>
                <c:pt idx="626">
                  <c:v>42895</c:v>
                </c:pt>
                <c:pt idx="627">
                  <c:v>42898</c:v>
                </c:pt>
                <c:pt idx="628">
                  <c:v>42899</c:v>
                </c:pt>
                <c:pt idx="629">
                  <c:v>42900</c:v>
                </c:pt>
                <c:pt idx="630">
                  <c:v>42901</c:v>
                </c:pt>
                <c:pt idx="631">
                  <c:v>42902</c:v>
                </c:pt>
                <c:pt idx="632">
                  <c:v>42905</c:v>
                </c:pt>
                <c:pt idx="633">
                  <c:v>42906</c:v>
                </c:pt>
                <c:pt idx="634">
                  <c:v>42907</c:v>
                </c:pt>
                <c:pt idx="635">
                  <c:v>42908</c:v>
                </c:pt>
                <c:pt idx="636">
                  <c:v>42909</c:v>
                </c:pt>
                <c:pt idx="637">
                  <c:v>42912</c:v>
                </c:pt>
                <c:pt idx="638">
                  <c:v>42913</c:v>
                </c:pt>
                <c:pt idx="639">
                  <c:v>42914</c:v>
                </c:pt>
                <c:pt idx="640">
                  <c:v>42915</c:v>
                </c:pt>
                <c:pt idx="641">
                  <c:v>42916</c:v>
                </c:pt>
                <c:pt idx="642">
                  <c:v>42919</c:v>
                </c:pt>
                <c:pt idx="643">
                  <c:v>42920</c:v>
                </c:pt>
                <c:pt idx="644">
                  <c:v>42921</c:v>
                </c:pt>
                <c:pt idx="645">
                  <c:v>42922</c:v>
                </c:pt>
                <c:pt idx="646">
                  <c:v>42923</c:v>
                </c:pt>
                <c:pt idx="647">
                  <c:v>42926</c:v>
                </c:pt>
                <c:pt idx="648">
                  <c:v>42927</c:v>
                </c:pt>
                <c:pt idx="649">
                  <c:v>42928</c:v>
                </c:pt>
                <c:pt idx="650">
                  <c:v>42929</c:v>
                </c:pt>
                <c:pt idx="651">
                  <c:v>42930</c:v>
                </c:pt>
                <c:pt idx="652">
                  <c:v>42933</c:v>
                </c:pt>
                <c:pt idx="653">
                  <c:v>42934</c:v>
                </c:pt>
                <c:pt idx="654">
                  <c:v>42935</c:v>
                </c:pt>
                <c:pt idx="655">
                  <c:v>42936</c:v>
                </c:pt>
                <c:pt idx="656">
                  <c:v>42937</c:v>
                </c:pt>
                <c:pt idx="657">
                  <c:v>42940</c:v>
                </c:pt>
                <c:pt idx="658">
                  <c:v>42941</c:v>
                </c:pt>
                <c:pt idx="659">
                  <c:v>42942</c:v>
                </c:pt>
                <c:pt idx="660">
                  <c:v>42943</c:v>
                </c:pt>
                <c:pt idx="661">
                  <c:v>42944</c:v>
                </c:pt>
                <c:pt idx="662">
                  <c:v>42947</c:v>
                </c:pt>
                <c:pt idx="663">
                  <c:v>42948</c:v>
                </c:pt>
                <c:pt idx="664">
                  <c:v>42949</c:v>
                </c:pt>
                <c:pt idx="665">
                  <c:v>42950</c:v>
                </c:pt>
                <c:pt idx="666">
                  <c:v>42951</c:v>
                </c:pt>
                <c:pt idx="667">
                  <c:v>42954</c:v>
                </c:pt>
                <c:pt idx="668">
                  <c:v>42955</c:v>
                </c:pt>
                <c:pt idx="669">
                  <c:v>42956</c:v>
                </c:pt>
                <c:pt idx="670">
                  <c:v>42957</c:v>
                </c:pt>
                <c:pt idx="671">
                  <c:v>42958</c:v>
                </c:pt>
                <c:pt idx="672">
                  <c:v>42961</c:v>
                </c:pt>
                <c:pt idx="673">
                  <c:v>42962</c:v>
                </c:pt>
                <c:pt idx="674">
                  <c:v>42963</c:v>
                </c:pt>
                <c:pt idx="675">
                  <c:v>42964</c:v>
                </c:pt>
                <c:pt idx="676">
                  <c:v>42965</c:v>
                </c:pt>
                <c:pt idx="677">
                  <c:v>42968</c:v>
                </c:pt>
                <c:pt idx="678">
                  <c:v>42969</c:v>
                </c:pt>
                <c:pt idx="679">
                  <c:v>42970</c:v>
                </c:pt>
                <c:pt idx="680">
                  <c:v>42971</c:v>
                </c:pt>
                <c:pt idx="681">
                  <c:v>42972</c:v>
                </c:pt>
                <c:pt idx="682">
                  <c:v>42975</c:v>
                </c:pt>
                <c:pt idx="683">
                  <c:v>42976</c:v>
                </c:pt>
                <c:pt idx="684">
                  <c:v>42977</c:v>
                </c:pt>
                <c:pt idx="685">
                  <c:v>42978</c:v>
                </c:pt>
                <c:pt idx="686">
                  <c:v>42979</c:v>
                </c:pt>
                <c:pt idx="687">
                  <c:v>42982</c:v>
                </c:pt>
                <c:pt idx="688">
                  <c:v>42983</c:v>
                </c:pt>
                <c:pt idx="689">
                  <c:v>42984</c:v>
                </c:pt>
                <c:pt idx="690">
                  <c:v>42985</c:v>
                </c:pt>
                <c:pt idx="691">
                  <c:v>42986</c:v>
                </c:pt>
                <c:pt idx="692">
                  <c:v>42989</c:v>
                </c:pt>
                <c:pt idx="693">
                  <c:v>42990</c:v>
                </c:pt>
                <c:pt idx="694">
                  <c:v>42991</c:v>
                </c:pt>
                <c:pt idx="695">
                  <c:v>42992</c:v>
                </c:pt>
                <c:pt idx="696">
                  <c:v>42993</c:v>
                </c:pt>
                <c:pt idx="697">
                  <c:v>42996</c:v>
                </c:pt>
                <c:pt idx="698">
                  <c:v>42997</c:v>
                </c:pt>
                <c:pt idx="699">
                  <c:v>42998</c:v>
                </c:pt>
                <c:pt idx="700">
                  <c:v>42999</c:v>
                </c:pt>
                <c:pt idx="701">
                  <c:v>43000</c:v>
                </c:pt>
                <c:pt idx="702">
                  <c:v>43003</c:v>
                </c:pt>
                <c:pt idx="703">
                  <c:v>43004</c:v>
                </c:pt>
                <c:pt idx="704">
                  <c:v>43005</c:v>
                </c:pt>
                <c:pt idx="705">
                  <c:v>43006</c:v>
                </c:pt>
                <c:pt idx="706">
                  <c:v>43007</c:v>
                </c:pt>
                <c:pt idx="707">
                  <c:v>43010</c:v>
                </c:pt>
                <c:pt idx="708">
                  <c:v>43011</c:v>
                </c:pt>
                <c:pt idx="709">
                  <c:v>43012</c:v>
                </c:pt>
                <c:pt idx="710">
                  <c:v>43013</c:v>
                </c:pt>
                <c:pt idx="711">
                  <c:v>43014</c:v>
                </c:pt>
                <c:pt idx="712">
                  <c:v>43017</c:v>
                </c:pt>
                <c:pt idx="713">
                  <c:v>43018</c:v>
                </c:pt>
                <c:pt idx="714">
                  <c:v>43019</c:v>
                </c:pt>
                <c:pt idx="715">
                  <c:v>43020</c:v>
                </c:pt>
                <c:pt idx="716">
                  <c:v>43021</c:v>
                </c:pt>
                <c:pt idx="717">
                  <c:v>43024</c:v>
                </c:pt>
                <c:pt idx="718">
                  <c:v>43025</c:v>
                </c:pt>
                <c:pt idx="719">
                  <c:v>43026</c:v>
                </c:pt>
                <c:pt idx="720">
                  <c:v>43027</c:v>
                </c:pt>
                <c:pt idx="721">
                  <c:v>43028</c:v>
                </c:pt>
                <c:pt idx="722">
                  <c:v>43031</c:v>
                </c:pt>
                <c:pt idx="723">
                  <c:v>43032</c:v>
                </c:pt>
                <c:pt idx="724">
                  <c:v>43033</c:v>
                </c:pt>
                <c:pt idx="725">
                  <c:v>43034</c:v>
                </c:pt>
                <c:pt idx="726">
                  <c:v>43035</c:v>
                </c:pt>
                <c:pt idx="727">
                  <c:v>43038</c:v>
                </c:pt>
                <c:pt idx="728">
                  <c:v>43039</c:v>
                </c:pt>
                <c:pt idx="729">
                  <c:v>43040</c:v>
                </c:pt>
                <c:pt idx="730">
                  <c:v>43041</c:v>
                </c:pt>
                <c:pt idx="731">
                  <c:v>43042</c:v>
                </c:pt>
                <c:pt idx="732">
                  <c:v>43045</c:v>
                </c:pt>
                <c:pt idx="733">
                  <c:v>43046</c:v>
                </c:pt>
                <c:pt idx="734">
                  <c:v>43047</c:v>
                </c:pt>
                <c:pt idx="735">
                  <c:v>43048</c:v>
                </c:pt>
                <c:pt idx="736">
                  <c:v>43049</c:v>
                </c:pt>
                <c:pt idx="737">
                  <c:v>43052</c:v>
                </c:pt>
                <c:pt idx="738">
                  <c:v>43053</c:v>
                </c:pt>
                <c:pt idx="739">
                  <c:v>43054</c:v>
                </c:pt>
                <c:pt idx="740">
                  <c:v>43055</c:v>
                </c:pt>
                <c:pt idx="741">
                  <c:v>43056</c:v>
                </c:pt>
                <c:pt idx="742">
                  <c:v>43059</c:v>
                </c:pt>
                <c:pt idx="743">
                  <c:v>43060</c:v>
                </c:pt>
                <c:pt idx="744">
                  <c:v>43061</c:v>
                </c:pt>
                <c:pt idx="745">
                  <c:v>43062</c:v>
                </c:pt>
                <c:pt idx="746">
                  <c:v>43063</c:v>
                </c:pt>
                <c:pt idx="747">
                  <c:v>43066</c:v>
                </c:pt>
                <c:pt idx="748">
                  <c:v>43067</c:v>
                </c:pt>
                <c:pt idx="749">
                  <c:v>43068</c:v>
                </c:pt>
                <c:pt idx="750">
                  <c:v>43069</c:v>
                </c:pt>
                <c:pt idx="751">
                  <c:v>43070</c:v>
                </c:pt>
                <c:pt idx="752">
                  <c:v>43073</c:v>
                </c:pt>
                <c:pt idx="753">
                  <c:v>43074</c:v>
                </c:pt>
                <c:pt idx="754">
                  <c:v>43075</c:v>
                </c:pt>
                <c:pt idx="755">
                  <c:v>43076</c:v>
                </c:pt>
                <c:pt idx="756">
                  <c:v>43077</c:v>
                </c:pt>
                <c:pt idx="757">
                  <c:v>43080</c:v>
                </c:pt>
                <c:pt idx="758">
                  <c:v>43081</c:v>
                </c:pt>
                <c:pt idx="759">
                  <c:v>43082</c:v>
                </c:pt>
                <c:pt idx="760">
                  <c:v>43083</c:v>
                </c:pt>
                <c:pt idx="761">
                  <c:v>43084</c:v>
                </c:pt>
                <c:pt idx="762">
                  <c:v>43087</c:v>
                </c:pt>
                <c:pt idx="763">
                  <c:v>43088</c:v>
                </c:pt>
                <c:pt idx="764">
                  <c:v>43089</c:v>
                </c:pt>
                <c:pt idx="765">
                  <c:v>43090</c:v>
                </c:pt>
                <c:pt idx="766">
                  <c:v>43091</c:v>
                </c:pt>
                <c:pt idx="767">
                  <c:v>43096</c:v>
                </c:pt>
                <c:pt idx="768">
                  <c:v>43097</c:v>
                </c:pt>
                <c:pt idx="769">
                  <c:v>43098</c:v>
                </c:pt>
                <c:pt idx="770">
                  <c:v>43102</c:v>
                </c:pt>
                <c:pt idx="771">
                  <c:v>43103</c:v>
                </c:pt>
                <c:pt idx="772">
                  <c:v>43104</c:v>
                </c:pt>
                <c:pt idx="773">
                  <c:v>43105</c:v>
                </c:pt>
                <c:pt idx="774">
                  <c:v>43108</c:v>
                </c:pt>
                <c:pt idx="775">
                  <c:v>43109</c:v>
                </c:pt>
                <c:pt idx="776">
                  <c:v>43110</c:v>
                </c:pt>
                <c:pt idx="777">
                  <c:v>43111</c:v>
                </c:pt>
                <c:pt idx="778">
                  <c:v>43112</c:v>
                </c:pt>
                <c:pt idx="779">
                  <c:v>43115</c:v>
                </c:pt>
                <c:pt idx="780">
                  <c:v>43116</c:v>
                </c:pt>
                <c:pt idx="781">
                  <c:v>43117</c:v>
                </c:pt>
                <c:pt idx="782">
                  <c:v>43118</c:v>
                </c:pt>
                <c:pt idx="783">
                  <c:v>43119</c:v>
                </c:pt>
                <c:pt idx="784">
                  <c:v>43122</c:v>
                </c:pt>
                <c:pt idx="785">
                  <c:v>43123</c:v>
                </c:pt>
                <c:pt idx="786">
                  <c:v>43124</c:v>
                </c:pt>
                <c:pt idx="787">
                  <c:v>43125</c:v>
                </c:pt>
                <c:pt idx="788">
                  <c:v>43126</c:v>
                </c:pt>
                <c:pt idx="789">
                  <c:v>43129</c:v>
                </c:pt>
                <c:pt idx="790">
                  <c:v>43130</c:v>
                </c:pt>
                <c:pt idx="791">
                  <c:v>43131</c:v>
                </c:pt>
                <c:pt idx="792">
                  <c:v>43132</c:v>
                </c:pt>
                <c:pt idx="793">
                  <c:v>43133</c:v>
                </c:pt>
                <c:pt idx="794">
                  <c:v>43136</c:v>
                </c:pt>
                <c:pt idx="795">
                  <c:v>43137</c:v>
                </c:pt>
                <c:pt idx="796">
                  <c:v>43138</c:v>
                </c:pt>
                <c:pt idx="797">
                  <c:v>43139</c:v>
                </c:pt>
                <c:pt idx="798">
                  <c:v>43140</c:v>
                </c:pt>
                <c:pt idx="799">
                  <c:v>43143</c:v>
                </c:pt>
                <c:pt idx="800">
                  <c:v>43144</c:v>
                </c:pt>
                <c:pt idx="801">
                  <c:v>43145</c:v>
                </c:pt>
                <c:pt idx="802">
                  <c:v>43146</c:v>
                </c:pt>
                <c:pt idx="803">
                  <c:v>43147</c:v>
                </c:pt>
                <c:pt idx="804">
                  <c:v>43150</c:v>
                </c:pt>
                <c:pt idx="805">
                  <c:v>43151</c:v>
                </c:pt>
                <c:pt idx="806">
                  <c:v>43152</c:v>
                </c:pt>
                <c:pt idx="807">
                  <c:v>43153</c:v>
                </c:pt>
                <c:pt idx="808">
                  <c:v>43154</c:v>
                </c:pt>
                <c:pt idx="809">
                  <c:v>43157</c:v>
                </c:pt>
                <c:pt idx="810">
                  <c:v>43158</c:v>
                </c:pt>
                <c:pt idx="811">
                  <c:v>43159</c:v>
                </c:pt>
              </c:numCache>
            </c:numRef>
          </c:xVal>
          <c:yVal>
            <c:numRef>
              <c:f>Hoja1!$E$3:$E$814</c:f>
              <c:numCache>
                <c:formatCode>General</c:formatCode>
                <c:ptCount val="812"/>
                <c:pt idx="0">
                  <c:v>3139.44</c:v>
                </c:pt>
                <c:pt idx="1">
                  <c:v>3023.14</c:v>
                </c:pt>
                <c:pt idx="2">
                  <c:v>3007.91</c:v>
                </c:pt>
                <c:pt idx="3">
                  <c:v>3026.79</c:v>
                </c:pt>
                <c:pt idx="4">
                  <c:v>3135.08</c:v>
                </c:pt>
                <c:pt idx="5">
                  <c:v>3042.9</c:v>
                </c:pt>
                <c:pt idx="6">
                  <c:v>3084.18</c:v>
                </c:pt>
                <c:pt idx="7">
                  <c:v>3133.86</c:v>
                </c:pt>
                <c:pt idx="8">
                  <c:v>3089.67</c:v>
                </c:pt>
                <c:pt idx="9">
                  <c:v>3157.36</c:v>
                </c:pt>
                <c:pt idx="10">
                  <c:v>3202.24</c:v>
                </c:pt>
                <c:pt idx="11">
                  <c:v>3220.9</c:v>
                </c:pt>
                <c:pt idx="12">
                  <c:v>3244.92</c:v>
                </c:pt>
                <c:pt idx="13">
                  <c:v>3269.73</c:v>
                </c:pt>
                <c:pt idx="14">
                  <c:v>3322.65</c:v>
                </c:pt>
                <c:pt idx="15">
                  <c:v>3382.55</c:v>
                </c:pt>
                <c:pt idx="16">
                  <c:v>3414.28</c:v>
                </c:pt>
                <c:pt idx="17">
                  <c:v>3372.58</c:v>
                </c:pt>
                <c:pt idx="18">
                  <c:v>3358.96</c:v>
                </c:pt>
                <c:pt idx="19">
                  <c:v>3371.83</c:v>
                </c:pt>
                <c:pt idx="20">
                  <c:v>3351.44</c:v>
                </c:pt>
                <c:pt idx="21">
                  <c:v>3370.11</c:v>
                </c:pt>
                <c:pt idx="22">
                  <c:v>3414.18</c:v>
                </c:pt>
                <c:pt idx="23">
                  <c:v>3415.53</c:v>
                </c:pt>
                <c:pt idx="24">
                  <c:v>3408.96</c:v>
                </c:pt>
                <c:pt idx="25">
                  <c:v>3398.16</c:v>
                </c:pt>
                <c:pt idx="26">
                  <c:v>3347.75</c:v>
                </c:pt>
                <c:pt idx="27">
                  <c:v>3383.13</c:v>
                </c:pt>
                <c:pt idx="28">
                  <c:v>3374.14</c:v>
                </c:pt>
                <c:pt idx="29">
                  <c:v>3417.61</c:v>
                </c:pt>
                <c:pt idx="30">
                  <c:v>3447.59</c:v>
                </c:pt>
                <c:pt idx="31">
                  <c:v>3433.3</c:v>
                </c:pt>
                <c:pt idx="32">
                  <c:v>3438.44</c:v>
                </c:pt>
                <c:pt idx="33">
                  <c:v>3465.8</c:v>
                </c:pt>
                <c:pt idx="34">
                  <c:v>3488.08</c:v>
                </c:pt>
                <c:pt idx="35">
                  <c:v>3490.53</c:v>
                </c:pt>
                <c:pt idx="36">
                  <c:v>3519.58</c:v>
                </c:pt>
                <c:pt idx="37">
                  <c:v>3547.1</c:v>
                </c:pt>
                <c:pt idx="38">
                  <c:v>3541.78</c:v>
                </c:pt>
                <c:pt idx="39">
                  <c:v>3574.94</c:v>
                </c:pt>
                <c:pt idx="40">
                  <c:v>3599</c:v>
                </c:pt>
                <c:pt idx="41">
                  <c:v>3591.09</c:v>
                </c:pt>
                <c:pt idx="42">
                  <c:v>3549.11</c:v>
                </c:pt>
                <c:pt idx="43">
                  <c:v>3583.44</c:v>
                </c:pt>
                <c:pt idx="44">
                  <c:v>3618.21</c:v>
                </c:pt>
                <c:pt idx="45">
                  <c:v>3617.62</c:v>
                </c:pt>
                <c:pt idx="46">
                  <c:v>3610.28</c:v>
                </c:pt>
                <c:pt idx="47">
                  <c:v>3567.25</c:v>
                </c:pt>
                <c:pt idx="48">
                  <c:v>3649.54</c:v>
                </c:pt>
                <c:pt idx="49">
                  <c:v>3641.32</c:v>
                </c:pt>
                <c:pt idx="50">
                  <c:v>3656.21</c:v>
                </c:pt>
                <c:pt idx="51">
                  <c:v>3706.75</c:v>
                </c:pt>
                <c:pt idx="52">
                  <c:v>3672.16</c:v>
                </c:pt>
                <c:pt idx="53">
                  <c:v>3668.52</c:v>
                </c:pt>
                <c:pt idx="54">
                  <c:v>3670.73</c:v>
                </c:pt>
                <c:pt idx="55">
                  <c:v>3726.07</c:v>
                </c:pt>
                <c:pt idx="56">
                  <c:v>3699.04</c:v>
                </c:pt>
                <c:pt idx="57">
                  <c:v>3731.35</c:v>
                </c:pt>
                <c:pt idx="58">
                  <c:v>3684.04</c:v>
                </c:pt>
                <c:pt idx="59">
                  <c:v>3669.79</c:v>
                </c:pt>
                <c:pt idx="60">
                  <c:v>3679.03</c:v>
                </c:pt>
                <c:pt idx="61">
                  <c:v>3727.8</c:v>
                </c:pt>
                <c:pt idx="62">
                  <c:v>3697.38</c:v>
                </c:pt>
                <c:pt idx="63">
                  <c:v>3714.89</c:v>
                </c:pt>
                <c:pt idx="64">
                  <c:v>3715.27</c:v>
                </c:pt>
                <c:pt idx="65">
                  <c:v>3768.72</c:v>
                </c:pt>
                <c:pt idx="66">
                  <c:v>3742.63</c:v>
                </c:pt>
                <c:pt idx="67">
                  <c:v>3781.79</c:v>
                </c:pt>
                <c:pt idx="68">
                  <c:v>3816.76</c:v>
                </c:pt>
                <c:pt idx="69">
                  <c:v>3828.78</c:v>
                </c:pt>
                <c:pt idx="70">
                  <c:v>3784.53</c:v>
                </c:pt>
                <c:pt idx="71">
                  <c:v>3803.55</c:v>
                </c:pt>
                <c:pt idx="72">
                  <c:v>3751.72</c:v>
                </c:pt>
                <c:pt idx="73">
                  <c:v>3674.05</c:v>
                </c:pt>
                <c:pt idx="74">
                  <c:v>3718.04</c:v>
                </c:pt>
                <c:pt idx="75">
                  <c:v>3719.38</c:v>
                </c:pt>
                <c:pt idx="76">
                  <c:v>3724.49</c:v>
                </c:pt>
                <c:pt idx="77">
                  <c:v>3697.88</c:v>
                </c:pt>
                <c:pt idx="78">
                  <c:v>3713.96</c:v>
                </c:pt>
                <c:pt idx="79">
                  <c:v>3771.45</c:v>
                </c:pt>
                <c:pt idx="80">
                  <c:v>3715.42</c:v>
                </c:pt>
                <c:pt idx="81">
                  <c:v>3617.11</c:v>
                </c:pt>
                <c:pt idx="82">
                  <c:v>3615.59</c:v>
                </c:pt>
                <c:pt idx="83">
                  <c:v>3615.59</c:v>
                </c:pt>
                <c:pt idx="84">
                  <c:v>3632.94</c:v>
                </c:pt>
                <c:pt idx="85">
                  <c:v>3546.56</c:v>
                </c:pt>
                <c:pt idx="86">
                  <c:v>3558.03</c:v>
                </c:pt>
                <c:pt idx="87">
                  <c:v>3556.21</c:v>
                </c:pt>
                <c:pt idx="88">
                  <c:v>3649.48</c:v>
                </c:pt>
                <c:pt idx="89">
                  <c:v>3624.41</c:v>
                </c:pt>
                <c:pt idx="90">
                  <c:v>3573.1</c:v>
                </c:pt>
                <c:pt idx="91">
                  <c:v>3553.42</c:v>
                </c:pt>
                <c:pt idx="92">
                  <c:v>3602.22</c:v>
                </c:pt>
                <c:pt idx="93">
                  <c:v>3573.07</c:v>
                </c:pt>
                <c:pt idx="94">
                  <c:v>3589.22</c:v>
                </c:pt>
                <c:pt idx="95">
                  <c:v>3670.52</c:v>
                </c:pt>
                <c:pt idx="96">
                  <c:v>3683.48</c:v>
                </c:pt>
                <c:pt idx="97">
                  <c:v>3688.72</c:v>
                </c:pt>
                <c:pt idx="98">
                  <c:v>3679.14</c:v>
                </c:pt>
                <c:pt idx="99">
                  <c:v>3655.41</c:v>
                </c:pt>
                <c:pt idx="100">
                  <c:v>3619.3</c:v>
                </c:pt>
                <c:pt idx="101">
                  <c:v>3682.87</c:v>
                </c:pt>
                <c:pt idx="102">
                  <c:v>3650.71</c:v>
                </c:pt>
                <c:pt idx="103">
                  <c:v>3570.78</c:v>
                </c:pt>
                <c:pt idx="104">
                  <c:v>3575.04</c:v>
                </c:pt>
                <c:pt idx="105">
                  <c:v>3561.89</c:v>
                </c:pt>
                <c:pt idx="106">
                  <c:v>3583.82</c:v>
                </c:pt>
                <c:pt idx="107">
                  <c:v>3556.38</c:v>
                </c:pt>
                <c:pt idx="108">
                  <c:v>3510.01</c:v>
                </c:pt>
                <c:pt idx="109">
                  <c:v>3468.31</c:v>
                </c:pt>
                <c:pt idx="110">
                  <c:v>3456.79</c:v>
                </c:pt>
                <c:pt idx="111">
                  <c:v>3526.48</c:v>
                </c:pt>
                <c:pt idx="112">
                  <c:v>3551.91</c:v>
                </c:pt>
                <c:pt idx="113">
                  <c:v>3502.77</c:v>
                </c:pt>
                <c:pt idx="114">
                  <c:v>3438.07</c:v>
                </c:pt>
                <c:pt idx="115">
                  <c:v>3454.09</c:v>
                </c:pt>
                <c:pt idx="116">
                  <c:v>3428.76</c:v>
                </c:pt>
                <c:pt idx="117">
                  <c:v>3450.45</c:v>
                </c:pt>
                <c:pt idx="118">
                  <c:v>3455.8</c:v>
                </c:pt>
                <c:pt idx="119">
                  <c:v>3596.07</c:v>
                </c:pt>
                <c:pt idx="120">
                  <c:v>3625.97</c:v>
                </c:pt>
                <c:pt idx="121">
                  <c:v>3610.95</c:v>
                </c:pt>
                <c:pt idx="122">
                  <c:v>3610.91</c:v>
                </c:pt>
                <c:pt idx="123">
                  <c:v>3621.37</c:v>
                </c:pt>
                <c:pt idx="124">
                  <c:v>3468.9</c:v>
                </c:pt>
                <c:pt idx="125">
                  <c:v>3424.3</c:v>
                </c:pt>
                <c:pt idx="126">
                  <c:v>3496.28</c:v>
                </c:pt>
                <c:pt idx="127">
                  <c:v>3463.25</c:v>
                </c:pt>
                <c:pt idx="128">
                  <c:v>3441.76</c:v>
                </c:pt>
                <c:pt idx="129">
                  <c:v>3365.2</c:v>
                </c:pt>
                <c:pt idx="130">
                  <c:v>3294.19</c:v>
                </c:pt>
                <c:pt idx="131">
                  <c:v>3327.5</c:v>
                </c:pt>
                <c:pt idx="132">
                  <c:v>3420.03</c:v>
                </c:pt>
                <c:pt idx="133">
                  <c:v>3528.81</c:v>
                </c:pt>
                <c:pt idx="134">
                  <c:v>3590.43</c:v>
                </c:pt>
                <c:pt idx="135">
                  <c:v>3607.19</c:v>
                </c:pt>
                <c:pt idx="136">
                  <c:v>3623.87</c:v>
                </c:pt>
                <c:pt idx="137">
                  <c:v>3676.41</c:v>
                </c:pt>
                <c:pt idx="138">
                  <c:v>3670.34</c:v>
                </c:pt>
                <c:pt idx="139">
                  <c:v>3686.58</c:v>
                </c:pt>
                <c:pt idx="140">
                  <c:v>3647.96</c:v>
                </c:pt>
                <c:pt idx="141">
                  <c:v>3635.58</c:v>
                </c:pt>
                <c:pt idx="142">
                  <c:v>3634.64</c:v>
                </c:pt>
                <c:pt idx="143">
                  <c:v>3600</c:v>
                </c:pt>
                <c:pt idx="144">
                  <c:v>3513.1</c:v>
                </c:pt>
                <c:pt idx="145">
                  <c:v>3554.11</c:v>
                </c:pt>
                <c:pt idx="146">
                  <c:v>3575.53</c:v>
                </c:pt>
                <c:pt idx="147">
                  <c:v>3583.79</c:v>
                </c:pt>
                <c:pt idx="148">
                  <c:v>3600.69</c:v>
                </c:pt>
                <c:pt idx="149">
                  <c:v>3635.4</c:v>
                </c:pt>
                <c:pt idx="150">
                  <c:v>3619.31</c:v>
                </c:pt>
                <c:pt idx="151">
                  <c:v>3676.75</c:v>
                </c:pt>
                <c:pt idx="152">
                  <c:v>3668.47</c:v>
                </c:pt>
                <c:pt idx="153">
                  <c:v>3637.8</c:v>
                </c:pt>
                <c:pt idx="154">
                  <c:v>3674.94</c:v>
                </c:pt>
                <c:pt idx="155">
                  <c:v>3605.28</c:v>
                </c:pt>
                <c:pt idx="156">
                  <c:v>3484.41</c:v>
                </c:pt>
                <c:pt idx="157">
                  <c:v>3516.15</c:v>
                </c:pt>
                <c:pt idx="158">
                  <c:v>3491.03</c:v>
                </c:pt>
                <c:pt idx="159">
                  <c:v>3497.9</c:v>
                </c:pt>
                <c:pt idx="160">
                  <c:v>3495.38</c:v>
                </c:pt>
                <c:pt idx="161">
                  <c:v>3429.84</c:v>
                </c:pt>
                <c:pt idx="162">
                  <c:v>3353.48</c:v>
                </c:pt>
                <c:pt idx="163">
                  <c:v>3247.26</c:v>
                </c:pt>
                <c:pt idx="164">
                  <c:v>3073.39</c:v>
                </c:pt>
                <c:pt idx="165">
                  <c:v>3218.01</c:v>
                </c:pt>
                <c:pt idx="166">
                  <c:v>3170.73</c:v>
                </c:pt>
                <c:pt idx="167">
                  <c:v>3280.78</c:v>
                </c:pt>
                <c:pt idx="168">
                  <c:v>3286.59</c:v>
                </c:pt>
                <c:pt idx="169">
                  <c:v>3269.63</c:v>
                </c:pt>
                <c:pt idx="170">
                  <c:v>3188.73</c:v>
                </c:pt>
                <c:pt idx="171">
                  <c:v>3198.86</c:v>
                </c:pt>
                <c:pt idx="172">
                  <c:v>3270.09</c:v>
                </c:pt>
                <c:pt idx="173">
                  <c:v>3180.25</c:v>
                </c:pt>
                <c:pt idx="174">
                  <c:v>3197.97</c:v>
                </c:pt>
                <c:pt idx="175">
                  <c:v>3233.84</c:v>
                </c:pt>
                <c:pt idx="176">
                  <c:v>3269.98</c:v>
                </c:pt>
                <c:pt idx="177">
                  <c:v>3221.14</c:v>
                </c:pt>
                <c:pt idx="178">
                  <c:v>3187.94</c:v>
                </c:pt>
                <c:pt idx="179">
                  <c:v>3175.62</c:v>
                </c:pt>
                <c:pt idx="180">
                  <c:v>3207.6</c:v>
                </c:pt>
                <c:pt idx="181">
                  <c:v>3251.79</c:v>
                </c:pt>
                <c:pt idx="182">
                  <c:v>3255.79</c:v>
                </c:pt>
                <c:pt idx="183">
                  <c:v>3157.3</c:v>
                </c:pt>
                <c:pt idx="184">
                  <c:v>3184.72</c:v>
                </c:pt>
                <c:pt idx="185">
                  <c:v>3076.05</c:v>
                </c:pt>
                <c:pt idx="186">
                  <c:v>3079.99</c:v>
                </c:pt>
                <c:pt idx="187">
                  <c:v>3019.34</c:v>
                </c:pt>
                <c:pt idx="188">
                  <c:v>3113.16</c:v>
                </c:pt>
                <c:pt idx="189">
                  <c:v>3039.44</c:v>
                </c:pt>
                <c:pt idx="190">
                  <c:v>3029.86</c:v>
                </c:pt>
                <c:pt idx="191">
                  <c:v>3100.67</c:v>
                </c:pt>
                <c:pt idx="192">
                  <c:v>3069.05</c:v>
                </c:pt>
                <c:pt idx="193">
                  <c:v>3088.18</c:v>
                </c:pt>
                <c:pt idx="194">
                  <c:v>3190.39</c:v>
                </c:pt>
                <c:pt idx="195">
                  <c:v>3220.09</c:v>
                </c:pt>
                <c:pt idx="196">
                  <c:v>3226.4</c:v>
                </c:pt>
                <c:pt idx="197">
                  <c:v>3224.96</c:v>
                </c:pt>
                <c:pt idx="198">
                  <c:v>3250.31</c:v>
                </c:pt>
                <c:pt idx="199">
                  <c:v>3247.33</c:v>
                </c:pt>
                <c:pt idx="200">
                  <c:v>3221.28</c:v>
                </c:pt>
                <c:pt idx="201">
                  <c:v>3191.57</c:v>
                </c:pt>
                <c:pt idx="202">
                  <c:v>3238.81</c:v>
                </c:pt>
                <c:pt idx="203">
                  <c:v>3264.93</c:v>
                </c:pt>
                <c:pt idx="204">
                  <c:v>3272.04</c:v>
                </c:pt>
                <c:pt idx="205">
                  <c:v>3255.72</c:v>
                </c:pt>
                <c:pt idx="206">
                  <c:v>3272.23</c:v>
                </c:pt>
                <c:pt idx="207">
                  <c:v>3353.11</c:v>
                </c:pt>
                <c:pt idx="208">
                  <c:v>3425.81</c:v>
                </c:pt>
                <c:pt idx="209">
                  <c:v>3414.6</c:v>
                </c:pt>
                <c:pt idx="210">
                  <c:v>3381.01</c:v>
                </c:pt>
                <c:pt idx="211">
                  <c:v>3421.09</c:v>
                </c:pt>
                <c:pt idx="212">
                  <c:v>3413.39</c:v>
                </c:pt>
                <c:pt idx="213">
                  <c:v>3418.23</c:v>
                </c:pt>
                <c:pt idx="214">
                  <c:v>3434.5</c:v>
                </c:pt>
                <c:pt idx="215">
                  <c:v>3442.68</c:v>
                </c:pt>
                <c:pt idx="216">
                  <c:v>3439.16</c:v>
                </c:pt>
                <c:pt idx="217">
                  <c:v>3447.49</c:v>
                </c:pt>
                <c:pt idx="218">
                  <c:v>3468.21</c:v>
                </c:pt>
                <c:pt idx="219">
                  <c:v>3418.36</c:v>
                </c:pt>
                <c:pt idx="220">
                  <c:v>3425.4</c:v>
                </c:pt>
                <c:pt idx="221">
                  <c:v>3448.42</c:v>
                </c:pt>
                <c:pt idx="222">
                  <c:v>3387.7</c:v>
                </c:pt>
                <c:pt idx="223">
                  <c:v>3360.65</c:v>
                </c:pt>
                <c:pt idx="224">
                  <c:v>3362.23</c:v>
                </c:pt>
                <c:pt idx="225">
                  <c:v>3451.94</c:v>
                </c:pt>
                <c:pt idx="226">
                  <c:v>3431.92</c:v>
                </c:pt>
                <c:pt idx="227">
                  <c:v>3448.93</c:v>
                </c:pt>
                <c:pt idx="228">
                  <c:v>3452.45</c:v>
                </c:pt>
                <c:pt idx="229">
                  <c:v>3445.26</c:v>
                </c:pt>
                <c:pt idx="230">
                  <c:v>3409.6</c:v>
                </c:pt>
                <c:pt idx="231">
                  <c:v>3462.06</c:v>
                </c:pt>
                <c:pt idx="232">
                  <c:v>3498.62</c:v>
                </c:pt>
                <c:pt idx="233">
                  <c:v>3488.99</c:v>
                </c:pt>
                <c:pt idx="234">
                  <c:v>3506.45</c:v>
                </c:pt>
                <c:pt idx="235">
                  <c:v>3479.64</c:v>
                </c:pt>
                <c:pt idx="236">
                  <c:v>3468.66</c:v>
                </c:pt>
                <c:pt idx="237">
                  <c:v>3343.34</c:v>
                </c:pt>
                <c:pt idx="238">
                  <c:v>3330.75</c:v>
                </c:pt>
                <c:pt idx="239">
                  <c:v>3360.21</c:v>
                </c:pt>
                <c:pt idx="240">
                  <c:v>3297.46</c:v>
                </c:pt>
                <c:pt idx="241">
                  <c:v>3277.21</c:v>
                </c:pt>
                <c:pt idx="242">
                  <c:v>3269.97</c:v>
                </c:pt>
                <c:pt idx="243">
                  <c:v>3203.21</c:v>
                </c:pt>
                <c:pt idx="244">
                  <c:v>3139.24</c:v>
                </c:pt>
                <c:pt idx="245">
                  <c:v>3241.51</c:v>
                </c:pt>
                <c:pt idx="246">
                  <c:v>3246.78</c:v>
                </c:pt>
                <c:pt idx="247">
                  <c:v>3306.47</c:v>
                </c:pt>
                <c:pt idx="248">
                  <c:v>3260.72</c:v>
                </c:pt>
                <c:pt idx="249">
                  <c:v>3213.01</c:v>
                </c:pt>
                <c:pt idx="250">
                  <c:v>3214.32</c:v>
                </c:pt>
                <c:pt idx="251">
                  <c:v>3286.68</c:v>
                </c:pt>
                <c:pt idx="252">
                  <c:v>3284.47</c:v>
                </c:pt>
                <c:pt idx="253">
                  <c:v>3256.49</c:v>
                </c:pt>
                <c:pt idx="254">
                  <c:v>3314.28</c:v>
                </c:pt>
                <c:pt idx="255">
                  <c:v>3287.98</c:v>
                </c:pt>
                <c:pt idx="256">
                  <c:v>3267.52</c:v>
                </c:pt>
                <c:pt idx="257">
                  <c:v>3164.76</c:v>
                </c:pt>
                <c:pt idx="258">
                  <c:v>3178.01</c:v>
                </c:pt>
                <c:pt idx="259">
                  <c:v>3139.32</c:v>
                </c:pt>
                <c:pt idx="260">
                  <c:v>3084.68</c:v>
                </c:pt>
                <c:pt idx="261">
                  <c:v>3033.47</c:v>
                </c:pt>
                <c:pt idx="262">
                  <c:v>3027.49</c:v>
                </c:pt>
                <c:pt idx="263">
                  <c:v>3064.66</c:v>
                </c:pt>
                <c:pt idx="264">
                  <c:v>3073.02</c:v>
                </c:pt>
                <c:pt idx="265">
                  <c:v>3024</c:v>
                </c:pt>
                <c:pt idx="266">
                  <c:v>2952.48</c:v>
                </c:pt>
                <c:pt idx="267">
                  <c:v>2935.39</c:v>
                </c:pt>
                <c:pt idx="268">
                  <c:v>2980.49</c:v>
                </c:pt>
                <c:pt idx="269">
                  <c:v>2882.59</c:v>
                </c:pt>
                <c:pt idx="270">
                  <c:v>2943.92</c:v>
                </c:pt>
                <c:pt idx="271">
                  <c:v>3023.21</c:v>
                </c:pt>
                <c:pt idx="272">
                  <c:v>3001.78</c:v>
                </c:pt>
                <c:pt idx="273">
                  <c:v>3032.84</c:v>
                </c:pt>
                <c:pt idx="274">
                  <c:v>3043.47</c:v>
                </c:pt>
                <c:pt idx="275">
                  <c:v>2979.42</c:v>
                </c:pt>
                <c:pt idx="276">
                  <c:v>3045.09</c:v>
                </c:pt>
                <c:pt idx="277">
                  <c:v>3021.01</c:v>
                </c:pt>
                <c:pt idx="278">
                  <c:v>2951.85</c:v>
                </c:pt>
                <c:pt idx="279">
                  <c:v>2896.63</c:v>
                </c:pt>
                <c:pt idx="280">
                  <c:v>2905.3</c:v>
                </c:pt>
                <c:pt idx="281">
                  <c:v>2879.39</c:v>
                </c:pt>
                <c:pt idx="282">
                  <c:v>2785.17</c:v>
                </c:pt>
                <c:pt idx="283">
                  <c:v>2736.5</c:v>
                </c:pt>
                <c:pt idx="284">
                  <c:v>2789.05</c:v>
                </c:pt>
                <c:pt idx="285">
                  <c:v>2680.35</c:v>
                </c:pt>
                <c:pt idx="286">
                  <c:v>2756.16</c:v>
                </c:pt>
                <c:pt idx="287">
                  <c:v>2833.87</c:v>
                </c:pt>
                <c:pt idx="288">
                  <c:v>2821.26</c:v>
                </c:pt>
                <c:pt idx="289">
                  <c:v>2897.72</c:v>
                </c:pt>
                <c:pt idx="290">
                  <c:v>2895.15</c:v>
                </c:pt>
                <c:pt idx="291">
                  <c:v>2871.05</c:v>
                </c:pt>
                <c:pt idx="292">
                  <c:v>2933.91</c:v>
                </c:pt>
                <c:pt idx="293">
                  <c:v>2887.38</c:v>
                </c:pt>
                <c:pt idx="294">
                  <c:v>2820.24</c:v>
                </c:pt>
                <c:pt idx="295">
                  <c:v>2877.42</c:v>
                </c:pt>
                <c:pt idx="296">
                  <c:v>2929.16</c:v>
                </c:pt>
                <c:pt idx="297">
                  <c:v>2945.75</c:v>
                </c:pt>
                <c:pt idx="298">
                  <c:v>2996.39</c:v>
                </c:pt>
                <c:pt idx="299">
                  <c:v>3022.14</c:v>
                </c:pt>
                <c:pt idx="300">
                  <c:v>3012.87</c:v>
                </c:pt>
                <c:pt idx="301">
                  <c:v>3037.35</c:v>
                </c:pt>
                <c:pt idx="302">
                  <c:v>3021.09</c:v>
                </c:pt>
                <c:pt idx="303">
                  <c:v>3002.01</c:v>
                </c:pt>
                <c:pt idx="304">
                  <c:v>3016.18</c:v>
                </c:pt>
                <c:pt idx="305">
                  <c:v>2970.78</c:v>
                </c:pt>
                <c:pt idx="306">
                  <c:v>3073.8</c:v>
                </c:pt>
                <c:pt idx="307">
                  <c:v>3091.98</c:v>
                </c:pt>
                <c:pt idx="308">
                  <c:v>3067.21</c:v>
                </c:pt>
                <c:pt idx="309">
                  <c:v>3062.05</c:v>
                </c:pt>
                <c:pt idx="310">
                  <c:v>3043.1</c:v>
                </c:pt>
                <c:pt idx="311">
                  <c:v>3059.77</c:v>
                </c:pt>
                <c:pt idx="312">
                  <c:v>3048.77</c:v>
                </c:pt>
                <c:pt idx="313">
                  <c:v>3051.23</c:v>
                </c:pt>
                <c:pt idx="314">
                  <c:v>3042.42</c:v>
                </c:pt>
                <c:pt idx="315">
                  <c:v>2986.73</c:v>
                </c:pt>
                <c:pt idx="316">
                  <c:v>3004.87</c:v>
                </c:pt>
                <c:pt idx="317">
                  <c:v>3044.1</c:v>
                </c:pt>
                <c:pt idx="318">
                  <c:v>3004.93</c:v>
                </c:pt>
                <c:pt idx="319">
                  <c:v>2953.28</c:v>
                </c:pt>
                <c:pt idx="320">
                  <c:v>2962.28</c:v>
                </c:pt>
                <c:pt idx="321">
                  <c:v>2890.35</c:v>
                </c:pt>
                <c:pt idx="322">
                  <c:v>2909.36</c:v>
                </c:pt>
                <c:pt idx="323">
                  <c:v>2871.57</c:v>
                </c:pt>
                <c:pt idx="324">
                  <c:v>2911.98</c:v>
                </c:pt>
                <c:pt idx="325">
                  <c:v>2924.23</c:v>
                </c:pt>
                <c:pt idx="326">
                  <c:v>2942.09</c:v>
                </c:pt>
                <c:pt idx="327">
                  <c:v>3039.19</c:v>
                </c:pt>
                <c:pt idx="328">
                  <c:v>3060.86</c:v>
                </c:pt>
                <c:pt idx="329">
                  <c:v>3054.34</c:v>
                </c:pt>
                <c:pt idx="330">
                  <c:v>3064.03</c:v>
                </c:pt>
                <c:pt idx="331">
                  <c:v>3112.99</c:v>
                </c:pt>
                <c:pt idx="332">
                  <c:v>3142.52</c:v>
                </c:pt>
                <c:pt idx="333">
                  <c:v>3151.69</c:v>
                </c:pt>
                <c:pt idx="334">
                  <c:v>3141.12</c:v>
                </c:pt>
                <c:pt idx="335">
                  <c:v>3117.62</c:v>
                </c:pt>
                <c:pt idx="336">
                  <c:v>3121.29</c:v>
                </c:pt>
                <c:pt idx="337">
                  <c:v>3130.43</c:v>
                </c:pt>
                <c:pt idx="338">
                  <c:v>3125.43</c:v>
                </c:pt>
                <c:pt idx="339">
                  <c:v>3028.21</c:v>
                </c:pt>
                <c:pt idx="340">
                  <c:v>3032.6</c:v>
                </c:pt>
                <c:pt idx="341">
                  <c:v>2974.2</c:v>
                </c:pt>
                <c:pt idx="342">
                  <c:v>2938.75</c:v>
                </c:pt>
                <c:pt idx="343">
                  <c:v>2940.35</c:v>
                </c:pt>
                <c:pt idx="344">
                  <c:v>2936.84</c:v>
                </c:pt>
                <c:pt idx="345">
                  <c:v>2955.83</c:v>
                </c:pt>
                <c:pt idx="346">
                  <c:v>2978.97</c:v>
                </c:pt>
                <c:pt idx="347">
                  <c:v>2956.71</c:v>
                </c:pt>
                <c:pt idx="348">
                  <c:v>2935.46</c:v>
                </c:pt>
                <c:pt idx="349">
                  <c:v>2956.63</c:v>
                </c:pt>
                <c:pt idx="350">
                  <c:v>2951.39</c:v>
                </c:pt>
                <c:pt idx="351">
                  <c:v>2938.09</c:v>
                </c:pt>
                <c:pt idx="352">
                  <c:v>2956.43</c:v>
                </c:pt>
                <c:pt idx="353">
                  <c:v>2919.22</c:v>
                </c:pt>
                <c:pt idx="354">
                  <c:v>2962.16</c:v>
                </c:pt>
                <c:pt idx="355">
                  <c:v>2932.93</c:v>
                </c:pt>
                <c:pt idx="356">
                  <c:v>3010.12</c:v>
                </c:pt>
                <c:pt idx="357">
                  <c:v>3061.6</c:v>
                </c:pt>
                <c:pt idx="358">
                  <c:v>3071.21</c:v>
                </c:pt>
                <c:pt idx="359">
                  <c:v>3078.48</c:v>
                </c:pt>
                <c:pt idx="360">
                  <c:v>3090.01</c:v>
                </c:pt>
                <c:pt idx="361">
                  <c:v>3063.48</c:v>
                </c:pt>
                <c:pt idx="362">
                  <c:v>3038.77</c:v>
                </c:pt>
                <c:pt idx="363">
                  <c:v>3033.86</c:v>
                </c:pt>
                <c:pt idx="364">
                  <c:v>2997.55</c:v>
                </c:pt>
                <c:pt idx="365">
                  <c:v>3001.9</c:v>
                </c:pt>
                <c:pt idx="366">
                  <c:v>3040.69</c:v>
                </c:pt>
                <c:pt idx="367">
                  <c:v>3019.76</c:v>
                </c:pt>
                <c:pt idx="368">
                  <c:v>2989.03</c:v>
                </c:pt>
                <c:pt idx="369">
                  <c:v>2911.11</c:v>
                </c:pt>
                <c:pt idx="370">
                  <c:v>2853.52</c:v>
                </c:pt>
                <c:pt idx="371">
                  <c:v>2797.18</c:v>
                </c:pt>
                <c:pt idx="372">
                  <c:v>2830.3</c:v>
                </c:pt>
                <c:pt idx="373">
                  <c:v>2819.3</c:v>
                </c:pt>
                <c:pt idx="374">
                  <c:v>2849.17</c:v>
                </c:pt>
                <c:pt idx="375">
                  <c:v>2942.88</c:v>
                </c:pt>
                <c:pt idx="376">
                  <c:v>2967.34</c:v>
                </c:pt>
                <c:pt idx="377">
                  <c:v>2978.31</c:v>
                </c:pt>
                <c:pt idx="378">
                  <c:v>3037.86</c:v>
                </c:pt>
                <c:pt idx="379">
                  <c:v>2776.09</c:v>
                </c:pt>
                <c:pt idx="380">
                  <c:v>2697.44</c:v>
                </c:pt>
                <c:pt idx="381">
                  <c:v>2758.67</c:v>
                </c:pt>
                <c:pt idx="382">
                  <c:v>2832.18</c:v>
                </c:pt>
                <c:pt idx="383">
                  <c:v>2864.74</c:v>
                </c:pt>
                <c:pt idx="384">
                  <c:v>2883.06</c:v>
                </c:pt>
                <c:pt idx="385">
                  <c:v>2862.21</c:v>
                </c:pt>
                <c:pt idx="386">
                  <c:v>2812.88</c:v>
                </c:pt>
                <c:pt idx="387">
                  <c:v>2761.37</c:v>
                </c:pt>
                <c:pt idx="388">
                  <c:v>2780.1</c:v>
                </c:pt>
                <c:pt idx="389">
                  <c:v>2838.01</c:v>
                </c:pt>
                <c:pt idx="390">
                  <c:v>2885.32</c:v>
                </c:pt>
                <c:pt idx="391">
                  <c:v>2933.44</c:v>
                </c:pt>
                <c:pt idx="392">
                  <c:v>2926.14</c:v>
                </c:pt>
                <c:pt idx="393">
                  <c:v>2963.07</c:v>
                </c:pt>
                <c:pt idx="394">
                  <c:v>2958.65</c:v>
                </c:pt>
                <c:pt idx="395">
                  <c:v>2949.17</c:v>
                </c:pt>
                <c:pt idx="396">
                  <c:v>2931.1</c:v>
                </c:pt>
                <c:pt idx="397">
                  <c:v>2966.95</c:v>
                </c:pt>
                <c:pt idx="398">
                  <c:v>2968.49</c:v>
                </c:pt>
                <c:pt idx="399">
                  <c:v>2972.23</c:v>
                </c:pt>
                <c:pt idx="400">
                  <c:v>2973.22</c:v>
                </c:pt>
                <c:pt idx="401">
                  <c:v>2978.9</c:v>
                </c:pt>
                <c:pt idx="402">
                  <c:v>2999.48</c:v>
                </c:pt>
                <c:pt idx="403">
                  <c:v>2966.1</c:v>
                </c:pt>
                <c:pt idx="404">
                  <c:v>2990.76</c:v>
                </c:pt>
                <c:pt idx="405">
                  <c:v>2967.31</c:v>
                </c:pt>
                <c:pt idx="406">
                  <c:v>2906.98</c:v>
                </c:pt>
                <c:pt idx="407">
                  <c:v>2911.06</c:v>
                </c:pt>
                <c:pt idx="408">
                  <c:v>2932.34</c:v>
                </c:pt>
                <c:pt idx="409">
                  <c:v>2973.71</c:v>
                </c:pt>
                <c:pt idx="410">
                  <c:v>2982.92</c:v>
                </c:pt>
                <c:pt idx="411">
                  <c:v>3029.18</c:v>
                </c:pt>
                <c:pt idx="412">
                  <c:v>3018.46</c:v>
                </c:pt>
                <c:pt idx="413">
                  <c:v>3049.03</c:v>
                </c:pt>
                <c:pt idx="414">
                  <c:v>3044.94</c:v>
                </c:pt>
                <c:pt idx="415">
                  <c:v>3046.65</c:v>
                </c:pt>
                <c:pt idx="416">
                  <c:v>3016.19</c:v>
                </c:pt>
                <c:pt idx="417">
                  <c:v>2980.54</c:v>
                </c:pt>
                <c:pt idx="418">
                  <c:v>2995.3</c:v>
                </c:pt>
                <c:pt idx="419">
                  <c:v>2968.2</c:v>
                </c:pt>
                <c:pt idx="420">
                  <c:v>2960.37</c:v>
                </c:pt>
                <c:pt idx="421">
                  <c:v>2993.73</c:v>
                </c:pt>
                <c:pt idx="422">
                  <c:v>3008.59</c:v>
                </c:pt>
                <c:pt idx="423">
                  <c:v>2987.69</c:v>
                </c:pt>
                <c:pt idx="424">
                  <c:v>3010.36</c:v>
                </c:pt>
                <c:pt idx="425">
                  <c:v>2998.5</c:v>
                </c:pt>
                <c:pt idx="426">
                  <c:v>3030.75</c:v>
                </c:pt>
                <c:pt idx="427">
                  <c:v>3023.13</c:v>
                </c:pt>
                <c:pt idx="428">
                  <c:v>3017.49</c:v>
                </c:pt>
                <c:pt idx="429">
                  <c:v>3079.74</c:v>
                </c:pt>
                <c:pt idx="430">
                  <c:v>3077.66</c:v>
                </c:pt>
                <c:pt idx="431">
                  <c:v>3070.16</c:v>
                </c:pt>
                <c:pt idx="432">
                  <c:v>3091.66</c:v>
                </c:pt>
                <c:pt idx="433">
                  <c:v>3083.54</c:v>
                </c:pt>
                <c:pt idx="434">
                  <c:v>3053.2</c:v>
                </c:pt>
                <c:pt idx="435">
                  <c:v>3012.88</c:v>
                </c:pt>
                <c:pt idx="436">
                  <c:v>2974.8</c:v>
                </c:pt>
                <c:pt idx="437">
                  <c:v>2964.9</c:v>
                </c:pt>
                <c:pt idx="438">
                  <c:v>2973.77</c:v>
                </c:pt>
                <c:pt idx="439">
                  <c:v>2935.25</c:v>
                </c:pt>
                <c:pt idx="440">
                  <c:v>2968.31</c:v>
                </c:pt>
                <c:pt idx="441">
                  <c:v>2964.86</c:v>
                </c:pt>
                <c:pt idx="442">
                  <c:v>2982.18</c:v>
                </c:pt>
                <c:pt idx="443">
                  <c:v>3051.69</c:v>
                </c:pt>
                <c:pt idx="444">
                  <c:v>3032.31</c:v>
                </c:pt>
                <c:pt idx="445">
                  <c:v>2975.88</c:v>
                </c:pt>
                <c:pt idx="446">
                  <c:v>2970.84</c:v>
                </c:pt>
                <c:pt idx="447">
                  <c:v>2991.11</c:v>
                </c:pt>
                <c:pt idx="448">
                  <c:v>2991.58</c:v>
                </c:pt>
                <c:pt idx="449">
                  <c:v>3002.24</c:v>
                </c:pt>
                <c:pt idx="450">
                  <c:v>2998.5</c:v>
                </c:pt>
                <c:pt idx="451">
                  <c:v>3029.5</c:v>
                </c:pt>
                <c:pt idx="452">
                  <c:v>3026.28</c:v>
                </c:pt>
                <c:pt idx="453">
                  <c:v>3021.58</c:v>
                </c:pt>
                <c:pt idx="454">
                  <c:v>3000.57</c:v>
                </c:pt>
                <c:pt idx="455">
                  <c:v>3035.76</c:v>
                </c:pt>
                <c:pt idx="456">
                  <c:v>3020.69</c:v>
                </c:pt>
                <c:pt idx="457">
                  <c:v>3008.03</c:v>
                </c:pt>
                <c:pt idx="458">
                  <c:v>2975.04</c:v>
                </c:pt>
                <c:pt idx="459">
                  <c:v>3025.19</c:v>
                </c:pt>
                <c:pt idx="460">
                  <c:v>3008.72</c:v>
                </c:pt>
                <c:pt idx="461">
                  <c:v>3046.99</c:v>
                </c:pt>
                <c:pt idx="462">
                  <c:v>3055.94</c:v>
                </c:pt>
                <c:pt idx="463">
                  <c:v>3076.63</c:v>
                </c:pt>
                <c:pt idx="464">
                  <c:v>3077.65</c:v>
                </c:pt>
                <c:pt idx="465">
                  <c:v>3093.86</c:v>
                </c:pt>
                <c:pt idx="466">
                  <c:v>3087.41</c:v>
                </c:pt>
                <c:pt idx="467">
                  <c:v>3080.98</c:v>
                </c:pt>
                <c:pt idx="468">
                  <c:v>3085.17</c:v>
                </c:pt>
                <c:pt idx="469">
                  <c:v>3079.24</c:v>
                </c:pt>
                <c:pt idx="470">
                  <c:v>3055.25</c:v>
                </c:pt>
                <c:pt idx="471">
                  <c:v>3023.15</c:v>
                </c:pt>
                <c:pt idx="472">
                  <c:v>2980.17</c:v>
                </c:pt>
                <c:pt idx="473">
                  <c:v>2973.49</c:v>
                </c:pt>
                <c:pt idx="474">
                  <c:v>2954.53</c:v>
                </c:pt>
                <c:pt idx="475">
                  <c:v>3009.28</c:v>
                </c:pt>
                <c:pt idx="476">
                  <c:v>3023.43</c:v>
                </c:pt>
                <c:pt idx="477">
                  <c:v>3056.29</c:v>
                </c:pt>
                <c:pt idx="478">
                  <c:v>3046.59</c:v>
                </c:pt>
                <c:pt idx="479">
                  <c:v>3030.02</c:v>
                </c:pt>
                <c:pt idx="480">
                  <c:v>3039.8</c:v>
                </c:pt>
                <c:pt idx="481">
                  <c:v>3049.72</c:v>
                </c:pt>
                <c:pt idx="482">
                  <c:v>3026.36</c:v>
                </c:pt>
                <c:pt idx="483">
                  <c:v>3041.79</c:v>
                </c:pt>
                <c:pt idx="484">
                  <c:v>3020.83</c:v>
                </c:pt>
                <c:pt idx="485">
                  <c:v>3032.97</c:v>
                </c:pt>
                <c:pt idx="486">
                  <c:v>3044.33</c:v>
                </c:pt>
                <c:pt idx="487">
                  <c:v>3032.14</c:v>
                </c:pt>
                <c:pt idx="488">
                  <c:v>3040.6</c:v>
                </c:pt>
                <c:pt idx="489">
                  <c:v>3048.38</c:v>
                </c:pt>
                <c:pt idx="490">
                  <c:v>3016.8</c:v>
                </c:pt>
                <c:pt idx="491">
                  <c:v>3038.42</c:v>
                </c:pt>
                <c:pt idx="492">
                  <c:v>3051.61</c:v>
                </c:pt>
                <c:pt idx="493">
                  <c:v>3030.98</c:v>
                </c:pt>
                <c:pt idx="494">
                  <c:v>3015.13</c:v>
                </c:pt>
                <c:pt idx="495">
                  <c:v>3052.75</c:v>
                </c:pt>
                <c:pt idx="496">
                  <c:v>3100.76</c:v>
                </c:pt>
                <c:pt idx="497">
                  <c:v>3142.24</c:v>
                </c:pt>
                <c:pt idx="498">
                  <c:v>3185.79</c:v>
                </c:pt>
                <c:pt idx="499">
                  <c:v>3197.54</c:v>
                </c:pt>
                <c:pt idx="500">
                  <c:v>3199.11</c:v>
                </c:pt>
                <c:pt idx="501">
                  <c:v>3236.71</c:v>
                </c:pt>
                <c:pt idx="502">
                  <c:v>3211.71</c:v>
                </c:pt>
                <c:pt idx="503">
                  <c:v>3249.74</c:v>
                </c:pt>
                <c:pt idx="504">
                  <c:v>3259.24</c:v>
                </c:pt>
                <c:pt idx="505">
                  <c:v>3257.85</c:v>
                </c:pt>
                <c:pt idx="506">
                  <c:v>3279.41</c:v>
                </c:pt>
                <c:pt idx="507">
                  <c:v>3270.75</c:v>
                </c:pt>
                <c:pt idx="508">
                  <c:v>3269.51</c:v>
                </c:pt>
                <c:pt idx="509">
                  <c:v>3273.97</c:v>
                </c:pt>
                <c:pt idx="510">
                  <c:v>3278.53</c:v>
                </c:pt>
                <c:pt idx="511">
                  <c:v>3278.72</c:v>
                </c:pt>
                <c:pt idx="512">
                  <c:v>3271.76</c:v>
                </c:pt>
                <c:pt idx="513">
                  <c:v>3290.52</c:v>
                </c:pt>
                <c:pt idx="514">
                  <c:v>3308.67</c:v>
                </c:pt>
                <c:pt idx="515">
                  <c:v>3315.02</c:v>
                </c:pt>
                <c:pt idx="516">
                  <c:v>3317.52</c:v>
                </c:pt>
                <c:pt idx="517">
                  <c:v>3316.47</c:v>
                </c:pt>
                <c:pt idx="518">
                  <c:v>3321.17</c:v>
                </c:pt>
                <c:pt idx="519">
                  <c:v>3308.97</c:v>
                </c:pt>
                <c:pt idx="520">
                  <c:v>3306.21</c:v>
                </c:pt>
                <c:pt idx="521">
                  <c:v>3307.94</c:v>
                </c:pt>
                <c:pt idx="522">
                  <c:v>3286.7</c:v>
                </c:pt>
                <c:pt idx="523">
                  <c:v>3324.34</c:v>
                </c:pt>
                <c:pt idx="524">
                  <c:v>3294.53</c:v>
                </c:pt>
                <c:pt idx="525">
                  <c:v>3285.04</c:v>
                </c:pt>
                <c:pt idx="526">
                  <c:v>3294</c:v>
                </c:pt>
                <c:pt idx="527">
                  <c:v>3290.33</c:v>
                </c:pt>
                <c:pt idx="528">
                  <c:v>3299.44</c:v>
                </c:pt>
                <c:pt idx="529">
                  <c:v>3273.04</c:v>
                </c:pt>
                <c:pt idx="530">
                  <c:v>3281.53</c:v>
                </c:pt>
                <c:pt idx="531">
                  <c:v>3326.15</c:v>
                </c:pt>
                <c:pt idx="532">
                  <c:v>3319.13</c:v>
                </c:pt>
                <c:pt idx="533">
                  <c:v>3303.33</c:v>
                </c:pt>
                <c:pt idx="534">
                  <c:v>3262.72</c:v>
                </c:pt>
                <c:pt idx="535">
                  <c:v>3230.68</c:v>
                </c:pt>
                <c:pt idx="536">
                  <c:v>3258.92</c:v>
                </c:pt>
                <c:pt idx="537">
                  <c:v>3253.61</c:v>
                </c:pt>
                <c:pt idx="538">
                  <c:v>3273.11</c:v>
                </c:pt>
                <c:pt idx="539">
                  <c:v>3238.31</c:v>
                </c:pt>
                <c:pt idx="540">
                  <c:v>3235.71</c:v>
                </c:pt>
                <c:pt idx="541">
                  <c:v>3238.04</c:v>
                </c:pt>
                <c:pt idx="542">
                  <c:v>3277.79</c:v>
                </c:pt>
                <c:pt idx="543">
                  <c:v>3270.83</c:v>
                </c:pt>
                <c:pt idx="544">
                  <c:v>3305.23</c:v>
                </c:pt>
                <c:pt idx="545">
                  <c:v>3308.89</c:v>
                </c:pt>
                <c:pt idx="546">
                  <c:v>3323.71</c:v>
                </c:pt>
                <c:pt idx="547">
                  <c:v>3311.04</c:v>
                </c:pt>
                <c:pt idx="548">
                  <c:v>3308.81</c:v>
                </c:pt>
                <c:pt idx="549">
                  <c:v>3312.39</c:v>
                </c:pt>
                <c:pt idx="550">
                  <c:v>3339.33</c:v>
                </c:pt>
                <c:pt idx="551">
                  <c:v>3339.27</c:v>
                </c:pt>
                <c:pt idx="552">
                  <c:v>3333.96</c:v>
                </c:pt>
                <c:pt idx="553">
                  <c:v>3304.09</c:v>
                </c:pt>
                <c:pt idx="554">
                  <c:v>3309.3</c:v>
                </c:pt>
                <c:pt idx="555">
                  <c:v>3319.61</c:v>
                </c:pt>
                <c:pt idx="556">
                  <c:v>3390.2</c:v>
                </c:pt>
                <c:pt idx="557">
                  <c:v>3384.71</c:v>
                </c:pt>
                <c:pt idx="558">
                  <c:v>3403.39</c:v>
                </c:pt>
                <c:pt idx="559">
                  <c:v>3387.46</c:v>
                </c:pt>
                <c:pt idx="560">
                  <c:v>3385.12</c:v>
                </c:pt>
                <c:pt idx="561">
                  <c:v>3389.62</c:v>
                </c:pt>
                <c:pt idx="562">
                  <c:v>3409.89</c:v>
                </c:pt>
                <c:pt idx="563">
                  <c:v>3416.27</c:v>
                </c:pt>
                <c:pt idx="564">
                  <c:v>3415.49</c:v>
                </c:pt>
                <c:pt idx="565">
                  <c:v>3399.43</c:v>
                </c:pt>
                <c:pt idx="566">
                  <c:v>3409.32</c:v>
                </c:pt>
                <c:pt idx="567">
                  <c:v>3439.96</c:v>
                </c:pt>
                <c:pt idx="568">
                  <c:v>3448.41</c:v>
                </c:pt>
                <c:pt idx="569">
                  <c:v>3437.48</c:v>
                </c:pt>
                <c:pt idx="570">
                  <c:v>3429.62</c:v>
                </c:pt>
                <c:pt idx="571">
                  <c:v>3420.7</c:v>
                </c:pt>
                <c:pt idx="572">
                  <c:v>3452.18</c:v>
                </c:pt>
                <c:pt idx="573">
                  <c:v>3444.15</c:v>
                </c:pt>
                <c:pt idx="574">
                  <c:v>3437.14</c:v>
                </c:pt>
                <c:pt idx="575">
                  <c:v>3465.07</c:v>
                </c:pt>
                <c:pt idx="576">
                  <c:v>3475.27</c:v>
                </c:pt>
                <c:pt idx="577">
                  <c:v>3481.58</c:v>
                </c:pt>
                <c:pt idx="578">
                  <c:v>3500.93</c:v>
                </c:pt>
                <c:pt idx="579">
                  <c:v>3472.94</c:v>
                </c:pt>
                <c:pt idx="580">
                  <c:v>3481.66</c:v>
                </c:pt>
                <c:pt idx="581">
                  <c:v>3472.58</c:v>
                </c:pt>
                <c:pt idx="582">
                  <c:v>3489.57</c:v>
                </c:pt>
                <c:pt idx="583">
                  <c:v>3495.8</c:v>
                </c:pt>
                <c:pt idx="584">
                  <c:v>3480.44</c:v>
                </c:pt>
                <c:pt idx="585">
                  <c:v>3470.04</c:v>
                </c:pt>
                <c:pt idx="586">
                  <c:v>3468.51</c:v>
                </c:pt>
                <c:pt idx="587">
                  <c:v>3448.26</c:v>
                </c:pt>
                <c:pt idx="588">
                  <c:v>3409.78</c:v>
                </c:pt>
                <c:pt idx="589">
                  <c:v>3420.99</c:v>
                </c:pt>
                <c:pt idx="590">
                  <c:v>3440.03</c:v>
                </c:pt>
                <c:pt idx="591">
                  <c:v>3440.27</c:v>
                </c:pt>
                <c:pt idx="592">
                  <c:v>3577.38</c:v>
                </c:pt>
                <c:pt idx="593">
                  <c:v>3583.16</c:v>
                </c:pt>
                <c:pt idx="594">
                  <c:v>3578.71</c:v>
                </c:pt>
                <c:pt idx="595">
                  <c:v>3563.29</c:v>
                </c:pt>
                <c:pt idx="596">
                  <c:v>3559.59</c:v>
                </c:pt>
                <c:pt idx="597">
                  <c:v>3559.59</c:v>
                </c:pt>
                <c:pt idx="598">
                  <c:v>3578.21</c:v>
                </c:pt>
                <c:pt idx="599">
                  <c:v>3586.25</c:v>
                </c:pt>
                <c:pt idx="600">
                  <c:v>3627.88</c:v>
                </c:pt>
                <c:pt idx="601">
                  <c:v>3658.79</c:v>
                </c:pt>
                <c:pt idx="602">
                  <c:v>3642.11</c:v>
                </c:pt>
                <c:pt idx="603">
                  <c:v>3649.08</c:v>
                </c:pt>
                <c:pt idx="604">
                  <c:v>3645.74</c:v>
                </c:pt>
                <c:pt idx="605">
                  <c:v>3623.55</c:v>
                </c:pt>
                <c:pt idx="606">
                  <c:v>3637.52</c:v>
                </c:pt>
                <c:pt idx="607">
                  <c:v>3641.88</c:v>
                </c:pt>
                <c:pt idx="608">
                  <c:v>3641.89</c:v>
                </c:pt>
                <c:pt idx="609">
                  <c:v>3584.83</c:v>
                </c:pt>
                <c:pt idx="610">
                  <c:v>3562.22</c:v>
                </c:pt>
                <c:pt idx="611">
                  <c:v>3587.01</c:v>
                </c:pt>
                <c:pt idx="612">
                  <c:v>3576.53</c:v>
                </c:pt>
                <c:pt idx="613">
                  <c:v>3595.03</c:v>
                </c:pt>
                <c:pt idx="614">
                  <c:v>3586.62</c:v>
                </c:pt>
                <c:pt idx="615">
                  <c:v>3584.55</c:v>
                </c:pt>
                <c:pt idx="616">
                  <c:v>3579.02</c:v>
                </c:pt>
                <c:pt idx="617">
                  <c:v>3578.95</c:v>
                </c:pt>
                <c:pt idx="618">
                  <c:v>3561.22</c:v>
                </c:pt>
                <c:pt idx="619">
                  <c:v>3554.59</c:v>
                </c:pt>
                <c:pt idx="620">
                  <c:v>3567.02</c:v>
                </c:pt>
                <c:pt idx="621">
                  <c:v>3591.82</c:v>
                </c:pt>
                <c:pt idx="622">
                  <c:v>3579.55</c:v>
                </c:pt>
                <c:pt idx="623">
                  <c:v>3554.18</c:v>
                </c:pt>
                <c:pt idx="624">
                  <c:v>3548.84</c:v>
                </c:pt>
                <c:pt idx="625">
                  <c:v>3563.88</c:v>
                </c:pt>
                <c:pt idx="626">
                  <c:v>3586.07</c:v>
                </c:pt>
                <c:pt idx="627">
                  <c:v>3543.95</c:v>
                </c:pt>
                <c:pt idx="628">
                  <c:v>3557.87</c:v>
                </c:pt>
                <c:pt idx="629">
                  <c:v>3547.15</c:v>
                </c:pt>
                <c:pt idx="630">
                  <c:v>3525.46</c:v>
                </c:pt>
                <c:pt idx="631">
                  <c:v>3543.88</c:v>
                </c:pt>
                <c:pt idx="632">
                  <c:v>3579.58</c:v>
                </c:pt>
                <c:pt idx="633">
                  <c:v>3560.66</c:v>
                </c:pt>
                <c:pt idx="634">
                  <c:v>3554.35</c:v>
                </c:pt>
                <c:pt idx="635">
                  <c:v>3555.76</c:v>
                </c:pt>
                <c:pt idx="636">
                  <c:v>3543.68</c:v>
                </c:pt>
                <c:pt idx="637">
                  <c:v>3561.76</c:v>
                </c:pt>
                <c:pt idx="638">
                  <c:v>3538.32</c:v>
                </c:pt>
                <c:pt idx="639">
                  <c:v>3535.7</c:v>
                </c:pt>
                <c:pt idx="640">
                  <c:v>3471.33</c:v>
                </c:pt>
                <c:pt idx="641">
                  <c:v>3441.88</c:v>
                </c:pt>
                <c:pt idx="642">
                  <c:v>3491.81</c:v>
                </c:pt>
                <c:pt idx="643">
                  <c:v>3479.47</c:v>
                </c:pt>
                <c:pt idx="644">
                  <c:v>3478.41</c:v>
                </c:pt>
                <c:pt idx="645">
                  <c:v>3462.06</c:v>
                </c:pt>
                <c:pt idx="646">
                  <c:v>3463.84</c:v>
                </c:pt>
                <c:pt idx="647">
                  <c:v>3478.06</c:v>
                </c:pt>
                <c:pt idx="648">
                  <c:v>3464.48</c:v>
                </c:pt>
                <c:pt idx="649">
                  <c:v>3515.23</c:v>
                </c:pt>
                <c:pt idx="650">
                  <c:v>3527.83</c:v>
                </c:pt>
                <c:pt idx="651">
                  <c:v>3525.94</c:v>
                </c:pt>
                <c:pt idx="652">
                  <c:v>3516.35</c:v>
                </c:pt>
                <c:pt idx="653">
                  <c:v>3478.68</c:v>
                </c:pt>
                <c:pt idx="654">
                  <c:v>3500.28</c:v>
                </c:pt>
                <c:pt idx="655">
                  <c:v>3499.49</c:v>
                </c:pt>
                <c:pt idx="656">
                  <c:v>3451.71</c:v>
                </c:pt>
                <c:pt idx="657">
                  <c:v>3453.17</c:v>
                </c:pt>
                <c:pt idx="658">
                  <c:v>3473.54</c:v>
                </c:pt>
                <c:pt idx="659">
                  <c:v>3491.19</c:v>
                </c:pt>
                <c:pt idx="660">
                  <c:v>3493.14</c:v>
                </c:pt>
                <c:pt idx="661">
                  <c:v>3467.73</c:v>
                </c:pt>
                <c:pt idx="662">
                  <c:v>3449.36</c:v>
                </c:pt>
                <c:pt idx="663">
                  <c:v>3477.39</c:v>
                </c:pt>
                <c:pt idx="664">
                  <c:v>3459.32</c:v>
                </c:pt>
                <c:pt idx="665">
                  <c:v>3466.37</c:v>
                </c:pt>
                <c:pt idx="666">
                  <c:v>3507.41</c:v>
                </c:pt>
                <c:pt idx="667">
                  <c:v>3505.8</c:v>
                </c:pt>
                <c:pt idx="668">
                  <c:v>3515.63</c:v>
                </c:pt>
                <c:pt idx="669">
                  <c:v>3468.45</c:v>
                </c:pt>
                <c:pt idx="670">
                  <c:v>3433.54</c:v>
                </c:pt>
                <c:pt idx="671">
                  <c:v>3406.34</c:v>
                </c:pt>
                <c:pt idx="672">
                  <c:v>3450.66</c:v>
                </c:pt>
                <c:pt idx="673">
                  <c:v>3461.91</c:v>
                </c:pt>
                <c:pt idx="674">
                  <c:v>3484.57</c:v>
                </c:pt>
                <c:pt idx="675">
                  <c:v>3461.97</c:v>
                </c:pt>
                <c:pt idx="676">
                  <c:v>3446.03</c:v>
                </c:pt>
                <c:pt idx="677">
                  <c:v>3423.53</c:v>
                </c:pt>
                <c:pt idx="678">
                  <c:v>3455.59</c:v>
                </c:pt>
                <c:pt idx="679">
                  <c:v>3438.63</c:v>
                </c:pt>
                <c:pt idx="680">
                  <c:v>3444.73</c:v>
                </c:pt>
                <c:pt idx="681">
                  <c:v>3438.55</c:v>
                </c:pt>
                <c:pt idx="682">
                  <c:v>3421.03</c:v>
                </c:pt>
                <c:pt idx="683">
                  <c:v>3388.22</c:v>
                </c:pt>
                <c:pt idx="684">
                  <c:v>3403.71</c:v>
                </c:pt>
                <c:pt idx="685">
                  <c:v>3421.47</c:v>
                </c:pt>
                <c:pt idx="686">
                  <c:v>3443.88</c:v>
                </c:pt>
                <c:pt idx="687">
                  <c:v>3429.98</c:v>
                </c:pt>
                <c:pt idx="688">
                  <c:v>3420.86</c:v>
                </c:pt>
                <c:pt idx="689">
                  <c:v>3433.8</c:v>
                </c:pt>
                <c:pt idx="690">
                  <c:v>3447.66</c:v>
                </c:pt>
                <c:pt idx="691">
                  <c:v>3447.69</c:v>
                </c:pt>
                <c:pt idx="692">
                  <c:v>3495.19</c:v>
                </c:pt>
                <c:pt idx="693">
                  <c:v>3512.56</c:v>
                </c:pt>
                <c:pt idx="694">
                  <c:v>3523.14</c:v>
                </c:pt>
                <c:pt idx="695">
                  <c:v>3526.48</c:v>
                </c:pt>
                <c:pt idx="696">
                  <c:v>3515.55</c:v>
                </c:pt>
                <c:pt idx="697">
                  <c:v>3526.74</c:v>
                </c:pt>
                <c:pt idx="698">
                  <c:v>3531.18</c:v>
                </c:pt>
                <c:pt idx="699">
                  <c:v>3525.55</c:v>
                </c:pt>
                <c:pt idx="700">
                  <c:v>3539.59</c:v>
                </c:pt>
                <c:pt idx="701">
                  <c:v>3541.42</c:v>
                </c:pt>
                <c:pt idx="702">
                  <c:v>3537.81</c:v>
                </c:pt>
                <c:pt idx="703">
                  <c:v>3536.38</c:v>
                </c:pt>
                <c:pt idx="704">
                  <c:v>3555.17</c:v>
                </c:pt>
                <c:pt idx="705">
                  <c:v>3563.64</c:v>
                </c:pt>
                <c:pt idx="706">
                  <c:v>3594.85</c:v>
                </c:pt>
                <c:pt idx="707">
                  <c:v>3602.69</c:v>
                </c:pt>
                <c:pt idx="708">
                  <c:v>3605.73</c:v>
                </c:pt>
                <c:pt idx="709">
                  <c:v>3594.91</c:v>
                </c:pt>
                <c:pt idx="710">
                  <c:v>3613.54</c:v>
                </c:pt>
                <c:pt idx="711">
                  <c:v>3603.32</c:v>
                </c:pt>
                <c:pt idx="712">
                  <c:v>3610.5</c:v>
                </c:pt>
                <c:pt idx="713">
                  <c:v>3598.79</c:v>
                </c:pt>
                <c:pt idx="714">
                  <c:v>3607.39</c:v>
                </c:pt>
                <c:pt idx="715">
                  <c:v>3605.54</c:v>
                </c:pt>
                <c:pt idx="716">
                  <c:v>3604.55</c:v>
                </c:pt>
                <c:pt idx="717">
                  <c:v>3606.27</c:v>
                </c:pt>
                <c:pt idx="718">
                  <c:v>3607.77</c:v>
                </c:pt>
                <c:pt idx="719">
                  <c:v>3619.65</c:v>
                </c:pt>
                <c:pt idx="720">
                  <c:v>3602.08</c:v>
                </c:pt>
                <c:pt idx="721">
                  <c:v>3605.09</c:v>
                </c:pt>
                <c:pt idx="722">
                  <c:v>3608.87</c:v>
                </c:pt>
                <c:pt idx="723">
                  <c:v>3610.69</c:v>
                </c:pt>
                <c:pt idx="724">
                  <c:v>3591.46</c:v>
                </c:pt>
                <c:pt idx="725">
                  <c:v>3637.2</c:v>
                </c:pt>
                <c:pt idx="726">
                  <c:v>3652.23</c:v>
                </c:pt>
                <c:pt idx="727">
                  <c:v>3662.18</c:v>
                </c:pt>
                <c:pt idx="728">
                  <c:v>3673.95</c:v>
                </c:pt>
                <c:pt idx="729">
                  <c:v>3697.4</c:v>
                </c:pt>
                <c:pt idx="730">
                  <c:v>3688.8</c:v>
                </c:pt>
                <c:pt idx="731">
                  <c:v>3689.96</c:v>
                </c:pt>
                <c:pt idx="732">
                  <c:v>3682.36</c:v>
                </c:pt>
                <c:pt idx="733">
                  <c:v>3658.77</c:v>
                </c:pt>
                <c:pt idx="734">
                  <c:v>3655.04</c:v>
                </c:pt>
                <c:pt idx="735">
                  <c:v>3612.5</c:v>
                </c:pt>
                <c:pt idx="736">
                  <c:v>3593.76</c:v>
                </c:pt>
                <c:pt idx="737">
                  <c:v>3574.52</c:v>
                </c:pt>
                <c:pt idx="738">
                  <c:v>3556.38</c:v>
                </c:pt>
                <c:pt idx="739">
                  <c:v>3545.72</c:v>
                </c:pt>
                <c:pt idx="740">
                  <c:v>3564.8</c:v>
                </c:pt>
                <c:pt idx="741">
                  <c:v>3547.46</c:v>
                </c:pt>
                <c:pt idx="742">
                  <c:v>3561.41</c:v>
                </c:pt>
                <c:pt idx="743">
                  <c:v>3579.32</c:v>
                </c:pt>
                <c:pt idx="744">
                  <c:v>3562.65</c:v>
                </c:pt>
                <c:pt idx="745">
                  <c:v>3572.07</c:v>
                </c:pt>
                <c:pt idx="746">
                  <c:v>3581.23</c:v>
                </c:pt>
                <c:pt idx="747">
                  <c:v>3564.02</c:v>
                </c:pt>
                <c:pt idx="748">
                  <c:v>3583.49</c:v>
                </c:pt>
                <c:pt idx="749">
                  <c:v>3589.91</c:v>
                </c:pt>
                <c:pt idx="750">
                  <c:v>3569.93</c:v>
                </c:pt>
                <c:pt idx="751">
                  <c:v>3527.55</c:v>
                </c:pt>
                <c:pt idx="752">
                  <c:v>3576.22</c:v>
                </c:pt>
                <c:pt idx="753">
                  <c:v>3570.57</c:v>
                </c:pt>
                <c:pt idx="754">
                  <c:v>3561.57</c:v>
                </c:pt>
                <c:pt idx="755">
                  <c:v>3573.13</c:v>
                </c:pt>
                <c:pt idx="756">
                  <c:v>3591.45</c:v>
                </c:pt>
                <c:pt idx="757">
                  <c:v>3582.21</c:v>
                </c:pt>
                <c:pt idx="758">
                  <c:v>3600.35</c:v>
                </c:pt>
                <c:pt idx="759">
                  <c:v>3581.75</c:v>
                </c:pt>
                <c:pt idx="760">
                  <c:v>3556.22</c:v>
                </c:pt>
                <c:pt idx="761">
                  <c:v>3560.53</c:v>
                </c:pt>
                <c:pt idx="762">
                  <c:v>3609.42</c:v>
                </c:pt>
                <c:pt idx="763">
                  <c:v>3582.22</c:v>
                </c:pt>
                <c:pt idx="764">
                  <c:v>3552.65</c:v>
                </c:pt>
                <c:pt idx="765">
                  <c:v>3570.78</c:v>
                </c:pt>
                <c:pt idx="766">
                  <c:v>3553.39</c:v>
                </c:pt>
                <c:pt idx="767">
                  <c:v>3550.17</c:v>
                </c:pt>
                <c:pt idx="768">
                  <c:v>3524.31</c:v>
                </c:pt>
                <c:pt idx="769">
                  <c:v>3503.96</c:v>
                </c:pt>
                <c:pt idx="770">
                  <c:v>3490.19</c:v>
                </c:pt>
                <c:pt idx="771">
                  <c:v>3509.88</c:v>
                </c:pt>
                <c:pt idx="772">
                  <c:v>3568.88</c:v>
                </c:pt>
                <c:pt idx="773">
                  <c:v>3607.63</c:v>
                </c:pt>
                <c:pt idx="774">
                  <c:v>3616.45</c:v>
                </c:pt>
                <c:pt idx="775">
                  <c:v>3622.87</c:v>
                </c:pt>
                <c:pt idx="776">
                  <c:v>3609.83</c:v>
                </c:pt>
                <c:pt idx="777">
                  <c:v>3595.24</c:v>
                </c:pt>
                <c:pt idx="778">
                  <c:v>3612.61</c:v>
                </c:pt>
                <c:pt idx="779">
                  <c:v>3611.81</c:v>
                </c:pt>
                <c:pt idx="780">
                  <c:v>3622.01</c:v>
                </c:pt>
                <c:pt idx="781">
                  <c:v>3612.78</c:v>
                </c:pt>
                <c:pt idx="782">
                  <c:v>3620.91</c:v>
                </c:pt>
                <c:pt idx="783">
                  <c:v>3649.07</c:v>
                </c:pt>
                <c:pt idx="784">
                  <c:v>3665.28</c:v>
                </c:pt>
                <c:pt idx="785">
                  <c:v>3672.29</c:v>
                </c:pt>
                <c:pt idx="786">
                  <c:v>3643.22</c:v>
                </c:pt>
                <c:pt idx="787">
                  <c:v>3630.15</c:v>
                </c:pt>
                <c:pt idx="788">
                  <c:v>3647.41</c:v>
                </c:pt>
                <c:pt idx="789">
                  <c:v>3643.04</c:v>
                </c:pt>
                <c:pt idx="790">
                  <c:v>3606.75</c:v>
                </c:pt>
                <c:pt idx="791">
                  <c:v>3609.29</c:v>
                </c:pt>
                <c:pt idx="792">
                  <c:v>3577.35</c:v>
                </c:pt>
                <c:pt idx="793">
                  <c:v>3523.28</c:v>
                </c:pt>
                <c:pt idx="794">
                  <c:v>3478.77</c:v>
                </c:pt>
                <c:pt idx="795">
                  <c:v>3394.92</c:v>
                </c:pt>
                <c:pt idx="796">
                  <c:v>3454.52</c:v>
                </c:pt>
                <c:pt idx="797">
                  <c:v>3377.3</c:v>
                </c:pt>
                <c:pt idx="798">
                  <c:v>3325.99</c:v>
                </c:pt>
                <c:pt idx="799">
                  <c:v>3368.25</c:v>
                </c:pt>
                <c:pt idx="800">
                  <c:v>3340.93</c:v>
                </c:pt>
                <c:pt idx="801">
                  <c:v>3369.83</c:v>
                </c:pt>
                <c:pt idx="802">
                  <c:v>3389.63</c:v>
                </c:pt>
                <c:pt idx="803">
                  <c:v>3426.8</c:v>
                </c:pt>
                <c:pt idx="804">
                  <c:v>3407.79</c:v>
                </c:pt>
                <c:pt idx="805">
                  <c:v>3435.08</c:v>
                </c:pt>
                <c:pt idx="806">
                  <c:v>3430.16</c:v>
                </c:pt>
                <c:pt idx="807">
                  <c:v>3431.99</c:v>
                </c:pt>
                <c:pt idx="808">
                  <c:v>3441.46</c:v>
                </c:pt>
                <c:pt idx="809">
                  <c:v>3463.18</c:v>
                </c:pt>
                <c:pt idx="810">
                  <c:v>3458.03</c:v>
                </c:pt>
                <c:pt idx="811">
                  <c:v>3438.96</c:v>
                </c:pt>
              </c:numCache>
            </c:numRef>
          </c:yVal>
          <c:smooth val="0"/>
          <c:extLst xmlns:c16r2="http://schemas.microsoft.com/office/drawing/2015/06/chart">
            <c:ext xmlns:c16="http://schemas.microsoft.com/office/drawing/2014/chart" uri="{C3380CC4-5D6E-409C-BE32-E72D297353CC}">
              <c16:uniqueId val="{00000000-AD1B-4DA1-B312-159CAF78B0E0}"/>
            </c:ext>
          </c:extLst>
        </c:ser>
        <c:dLbls>
          <c:showLegendKey val="0"/>
          <c:showVal val="0"/>
          <c:showCatName val="0"/>
          <c:showSerName val="0"/>
          <c:showPercent val="0"/>
          <c:showBubbleSize val="0"/>
        </c:dLbls>
        <c:axId val="216668112"/>
        <c:axId val="216668504"/>
      </c:scatterChart>
      <c:valAx>
        <c:axId val="216668112"/>
        <c:scaling>
          <c:orientation val="minMax"/>
          <c:max val="43157"/>
          <c:min val="42006"/>
        </c:scaling>
        <c:delete val="0"/>
        <c:axPos val="b"/>
        <c:numFmt formatCode="[$-80A]\ mmm&quot; &quot;yy;@" sourceLinked="0"/>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216668504"/>
        <c:crosses val="autoZero"/>
        <c:crossBetween val="midCat"/>
        <c:majorUnit val="280"/>
      </c:valAx>
      <c:valAx>
        <c:axId val="216668504"/>
        <c:scaling>
          <c:orientation val="minMax"/>
          <c:min val="2650"/>
        </c:scaling>
        <c:delete val="0"/>
        <c:axPos val="l"/>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n-US" sz="700" b="1">
                    <a:solidFill>
                      <a:schemeClr val="tx1"/>
                    </a:solidFill>
                    <a:latin typeface="Century Gothic" panose="020B0502020202020204" pitchFamily="34" charset="0"/>
                  </a:rPr>
                  <a:t>Nivel índice</a:t>
                </a:r>
              </a:p>
            </c:rich>
          </c:tx>
          <c:layout/>
          <c:overlay val="0"/>
          <c:spPr>
            <a:noFill/>
            <a:ln>
              <a:noFill/>
            </a:ln>
            <a:effectLst/>
          </c:spPr>
          <c:txPr>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title>
        <c:numFmt formatCode="#,##0" sourceLinked="0"/>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216668112"/>
        <c:crosses val="autoZero"/>
        <c:crossBetween val="midCat"/>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s-MX"/>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Century Gothic" panose="020B0502020202020204" pitchFamily="34" charset="0"/>
                <a:ea typeface="+mn-ea"/>
                <a:cs typeface="+mn-cs"/>
              </a:defRPr>
            </a:pPr>
            <a:r>
              <a:rPr lang="es-MX" sz="800" b="1" dirty="0">
                <a:solidFill>
                  <a:schemeClr val="tx1"/>
                </a:solidFill>
                <a:latin typeface="Century Gothic" panose="020B0502020202020204" pitchFamily="34" charset="0"/>
              </a:rPr>
              <a:t>"INDU</a:t>
            </a:r>
            <a:r>
              <a:rPr lang="es-MX" sz="800" b="1" baseline="0" dirty="0">
                <a:solidFill>
                  <a:schemeClr val="tx1"/>
                </a:solidFill>
                <a:latin typeface="Century Gothic" panose="020B0502020202020204" pitchFamily="34" charset="0"/>
              </a:rPr>
              <a:t> INDEX" (Dow Jones)</a:t>
            </a:r>
            <a:endParaRPr lang="es-MX" sz="800" b="1" dirty="0">
              <a:solidFill>
                <a:schemeClr val="tx1"/>
              </a:solidFill>
              <a:latin typeface="Century Gothic" panose="020B0502020202020204" pitchFamily="34" charset="0"/>
            </a:endParaRPr>
          </a:p>
        </c:rich>
      </c:tx>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Century Gothic" panose="020B0502020202020204" pitchFamily="34" charset="0"/>
              <a:ea typeface="+mn-ea"/>
              <a:cs typeface="+mn-cs"/>
            </a:defRPr>
          </a:pPr>
          <a:endParaRPr lang="es-MX"/>
        </a:p>
      </c:txPr>
    </c:title>
    <c:autoTitleDeleted val="0"/>
    <c:plotArea>
      <c:layout/>
      <c:scatterChart>
        <c:scatterStyle val="lineMarker"/>
        <c:varyColors val="0"/>
        <c:ser>
          <c:idx val="0"/>
          <c:order val="0"/>
          <c:spPr>
            <a:ln w="19050" cap="rnd">
              <a:solidFill>
                <a:schemeClr val="accent1"/>
              </a:solidFill>
              <a:round/>
            </a:ln>
            <a:effectLst/>
          </c:spPr>
          <c:marker>
            <c:symbol val="none"/>
          </c:marker>
          <c:xVal>
            <c:numRef>
              <c:f>Hoja1!$G$3:$G$797</c:f>
              <c:numCache>
                <c:formatCode>m/d/yyyy</c:formatCode>
                <c:ptCount val="795"/>
                <c:pt idx="0">
                  <c:v>42006</c:v>
                </c:pt>
                <c:pt idx="1">
                  <c:v>42009</c:v>
                </c:pt>
                <c:pt idx="2">
                  <c:v>42010</c:v>
                </c:pt>
                <c:pt idx="3">
                  <c:v>42011</c:v>
                </c:pt>
                <c:pt idx="4">
                  <c:v>42012</c:v>
                </c:pt>
                <c:pt idx="5">
                  <c:v>42013</c:v>
                </c:pt>
                <c:pt idx="6">
                  <c:v>42016</c:v>
                </c:pt>
                <c:pt idx="7">
                  <c:v>42017</c:v>
                </c:pt>
                <c:pt idx="8">
                  <c:v>42018</c:v>
                </c:pt>
                <c:pt idx="9">
                  <c:v>42019</c:v>
                </c:pt>
                <c:pt idx="10">
                  <c:v>42020</c:v>
                </c:pt>
                <c:pt idx="11">
                  <c:v>42024</c:v>
                </c:pt>
                <c:pt idx="12">
                  <c:v>42025</c:v>
                </c:pt>
                <c:pt idx="13">
                  <c:v>42026</c:v>
                </c:pt>
                <c:pt idx="14">
                  <c:v>42027</c:v>
                </c:pt>
                <c:pt idx="15">
                  <c:v>42030</c:v>
                </c:pt>
                <c:pt idx="16">
                  <c:v>42031</c:v>
                </c:pt>
                <c:pt idx="17">
                  <c:v>42032</c:v>
                </c:pt>
                <c:pt idx="18">
                  <c:v>42033</c:v>
                </c:pt>
                <c:pt idx="19">
                  <c:v>42034</c:v>
                </c:pt>
                <c:pt idx="20">
                  <c:v>42037</c:v>
                </c:pt>
                <c:pt idx="21">
                  <c:v>42038</c:v>
                </c:pt>
                <c:pt idx="22">
                  <c:v>42039</c:v>
                </c:pt>
                <c:pt idx="23">
                  <c:v>42040</c:v>
                </c:pt>
                <c:pt idx="24">
                  <c:v>42041</c:v>
                </c:pt>
                <c:pt idx="25">
                  <c:v>42044</c:v>
                </c:pt>
                <c:pt idx="26">
                  <c:v>42045</c:v>
                </c:pt>
                <c:pt idx="27">
                  <c:v>42046</c:v>
                </c:pt>
                <c:pt idx="28">
                  <c:v>42047</c:v>
                </c:pt>
                <c:pt idx="29">
                  <c:v>42048</c:v>
                </c:pt>
                <c:pt idx="30">
                  <c:v>42052</c:v>
                </c:pt>
                <c:pt idx="31">
                  <c:v>42053</c:v>
                </c:pt>
                <c:pt idx="32">
                  <c:v>42054</c:v>
                </c:pt>
                <c:pt idx="33">
                  <c:v>42055</c:v>
                </c:pt>
                <c:pt idx="34">
                  <c:v>42058</c:v>
                </c:pt>
                <c:pt idx="35">
                  <c:v>42059</c:v>
                </c:pt>
                <c:pt idx="36">
                  <c:v>42060</c:v>
                </c:pt>
                <c:pt idx="37">
                  <c:v>42061</c:v>
                </c:pt>
                <c:pt idx="38">
                  <c:v>42062</c:v>
                </c:pt>
                <c:pt idx="39">
                  <c:v>42065</c:v>
                </c:pt>
                <c:pt idx="40">
                  <c:v>42066</c:v>
                </c:pt>
                <c:pt idx="41">
                  <c:v>42067</c:v>
                </c:pt>
                <c:pt idx="42">
                  <c:v>42068</c:v>
                </c:pt>
                <c:pt idx="43">
                  <c:v>42069</c:v>
                </c:pt>
                <c:pt idx="44">
                  <c:v>42072</c:v>
                </c:pt>
                <c:pt idx="45">
                  <c:v>42073</c:v>
                </c:pt>
                <c:pt idx="46">
                  <c:v>42074</c:v>
                </c:pt>
                <c:pt idx="47">
                  <c:v>42075</c:v>
                </c:pt>
                <c:pt idx="48">
                  <c:v>42076</c:v>
                </c:pt>
                <c:pt idx="49">
                  <c:v>42079</c:v>
                </c:pt>
                <c:pt idx="50">
                  <c:v>42080</c:v>
                </c:pt>
                <c:pt idx="51">
                  <c:v>42081</c:v>
                </c:pt>
                <c:pt idx="52">
                  <c:v>42082</c:v>
                </c:pt>
                <c:pt idx="53">
                  <c:v>42083</c:v>
                </c:pt>
                <c:pt idx="54">
                  <c:v>42086</c:v>
                </c:pt>
                <c:pt idx="55">
                  <c:v>42087</c:v>
                </c:pt>
                <c:pt idx="56">
                  <c:v>42088</c:v>
                </c:pt>
                <c:pt idx="57">
                  <c:v>42089</c:v>
                </c:pt>
                <c:pt idx="58">
                  <c:v>42090</c:v>
                </c:pt>
                <c:pt idx="59">
                  <c:v>42093</c:v>
                </c:pt>
                <c:pt idx="60">
                  <c:v>42094</c:v>
                </c:pt>
                <c:pt idx="61">
                  <c:v>42095</c:v>
                </c:pt>
                <c:pt idx="62">
                  <c:v>42096</c:v>
                </c:pt>
                <c:pt idx="63">
                  <c:v>42100</c:v>
                </c:pt>
                <c:pt idx="64">
                  <c:v>42101</c:v>
                </c:pt>
                <c:pt idx="65">
                  <c:v>42102</c:v>
                </c:pt>
                <c:pt idx="66">
                  <c:v>42103</c:v>
                </c:pt>
                <c:pt idx="67">
                  <c:v>42104</c:v>
                </c:pt>
                <c:pt idx="68">
                  <c:v>42107</c:v>
                </c:pt>
                <c:pt idx="69">
                  <c:v>42108</c:v>
                </c:pt>
                <c:pt idx="70">
                  <c:v>42109</c:v>
                </c:pt>
                <c:pt idx="71">
                  <c:v>42110</c:v>
                </c:pt>
                <c:pt idx="72">
                  <c:v>42111</c:v>
                </c:pt>
                <c:pt idx="73">
                  <c:v>42114</c:v>
                </c:pt>
                <c:pt idx="74">
                  <c:v>42115</c:v>
                </c:pt>
                <c:pt idx="75">
                  <c:v>42116</c:v>
                </c:pt>
                <c:pt idx="76">
                  <c:v>42117</c:v>
                </c:pt>
                <c:pt idx="77">
                  <c:v>42118</c:v>
                </c:pt>
                <c:pt idx="78">
                  <c:v>42121</c:v>
                </c:pt>
                <c:pt idx="79">
                  <c:v>42122</c:v>
                </c:pt>
                <c:pt idx="80">
                  <c:v>42123</c:v>
                </c:pt>
                <c:pt idx="81">
                  <c:v>42124</c:v>
                </c:pt>
                <c:pt idx="82">
                  <c:v>42125</c:v>
                </c:pt>
                <c:pt idx="83">
                  <c:v>42128</c:v>
                </c:pt>
                <c:pt idx="84">
                  <c:v>42129</c:v>
                </c:pt>
                <c:pt idx="85">
                  <c:v>42130</c:v>
                </c:pt>
                <c:pt idx="86">
                  <c:v>42131</c:v>
                </c:pt>
                <c:pt idx="87">
                  <c:v>42132</c:v>
                </c:pt>
                <c:pt idx="88">
                  <c:v>42135</c:v>
                </c:pt>
                <c:pt idx="89">
                  <c:v>42136</c:v>
                </c:pt>
                <c:pt idx="90">
                  <c:v>42137</c:v>
                </c:pt>
                <c:pt idx="91">
                  <c:v>42138</c:v>
                </c:pt>
                <c:pt idx="92">
                  <c:v>42139</c:v>
                </c:pt>
                <c:pt idx="93">
                  <c:v>42142</c:v>
                </c:pt>
                <c:pt idx="94">
                  <c:v>42143</c:v>
                </c:pt>
                <c:pt idx="95">
                  <c:v>42144</c:v>
                </c:pt>
                <c:pt idx="96">
                  <c:v>42145</c:v>
                </c:pt>
                <c:pt idx="97">
                  <c:v>42146</c:v>
                </c:pt>
                <c:pt idx="98">
                  <c:v>42150</c:v>
                </c:pt>
                <c:pt idx="99">
                  <c:v>42151</c:v>
                </c:pt>
                <c:pt idx="100">
                  <c:v>42152</c:v>
                </c:pt>
                <c:pt idx="101">
                  <c:v>42153</c:v>
                </c:pt>
                <c:pt idx="102">
                  <c:v>42156</c:v>
                </c:pt>
                <c:pt idx="103">
                  <c:v>42157</c:v>
                </c:pt>
                <c:pt idx="104">
                  <c:v>42158</c:v>
                </c:pt>
                <c:pt idx="105">
                  <c:v>42159</c:v>
                </c:pt>
                <c:pt idx="106">
                  <c:v>42160</c:v>
                </c:pt>
                <c:pt idx="107">
                  <c:v>42163</c:v>
                </c:pt>
                <c:pt idx="108">
                  <c:v>42164</c:v>
                </c:pt>
                <c:pt idx="109">
                  <c:v>42165</c:v>
                </c:pt>
                <c:pt idx="110">
                  <c:v>42166</c:v>
                </c:pt>
                <c:pt idx="111">
                  <c:v>42167</c:v>
                </c:pt>
                <c:pt idx="112">
                  <c:v>42170</c:v>
                </c:pt>
                <c:pt idx="113">
                  <c:v>42171</c:v>
                </c:pt>
                <c:pt idx="114">
                  <c:v>42172</c:v>
                </c:pt>
                <c:pt idx="115">
                  <c:v>42173</c:v>
                </c:pt>
                <c:pt idx="116">
                  <c:v>42174</c:v>
                </c:pt>
                <c:pt idx="117">
                  <c:v>42177</c:v>
                </c:pt>
                <c:pt idx="118">
                  <c:v>42178</c:v>
                </c:pt>
                <c:pt idx="119">
                  <c:v>42179</c:v>
                </c:pt>
                <c:pt idx="120">
                  <c:v>42180</c:v>
                </c:pt>
                <c:pt idx="121">
                  <c:v>42181</c:v>
                </c:pt>
                <c:pt idx="122">
                  <c:v>42184</c:v>
                </c:pt>
                <c:pt idx="123">
                  <c:v>42185</c:v>
                </c:pt>
                <c:pt idx="124">
                  <c:v>42186</c:v>
                </c:pt>
                <c:pt idx="125">
                  <c:v>42187</c:v>
                </c:pt>
                <c:pt idx="126">
                  <c:v>42191</c:v>
                </c:pt>
                <c:pt idx="127">
                  <c:v>42192</c:v>
                </c:pt>
                <c:pt idx="128">
                  <c:v>42193</c:v>
                </c:pt>
                <c:pt idx="129">
                  <c:v>42194</c:v>
                </c:pt>
                <c:pt idx="130">
                  <c:v>42195</c:v>
                </c:pt>
                <c:pt idx="131">
                  <c:v>42198</c:v>
                </c:pt>
                <c:pt idx="132">
                  <c:v>42199</c:v>
                </c:pt>
                <c:pt idx="133">
                  <c:v>42200</c:v>
                </c:pt>
                <c:pt idx="134">
                  <c:v>42201</c:v>
                </c:pt>
                <c:pt idx="135">
                  <c:v>42202</c:v>
                </c:pt>
                <c:pt idx="136">
                  <c:v>42205</c:v>
                </c:pt>
                <c:pt idx="137">
                  <c:v>42206</c:v>
                </c:pt>
                <c:pt idx="138">
                  <c:v>42207</c:v>
                </c:pt>
                <c:pt idx="139">
                  <c:v>42208</c:v>
                </c:pt>
                <c:pt idx="140">
                  <c:v>42209</c:v>
                </c:pt>
                <c:pt idx="141">
                  <c:v>42212</c:v>
                </c:pt>
                <c:pt idx="142">
                  <c:v>42213</c:v>
                </c:pt>
                <c:pt idx="143">
                  <c:v>42214</c:v>
                </c:pt>
                <c:pt idx="144">
                  <c:v>42215</c:v>
                </c:pt>
                <c:pt idx="145">
                  <c:v>42216</c:v>
                </c:pt>
                <c:pt idx="146">
                  <c:v>42219</c:v>
                </c:pt>
                <c:pt idx="147">
                  <c:v>42220</c:v>
                </c:pt>
                <c:pt idx="148">
                  <c:v>42221</c:v>
                </c:pt>
                <c:pt idx="149">
                  <c:v>42222</c:v>
                </c:pt>
                <c:pt idx="150">
                  <c:v>42223</c:v>
                </c:pt>
                <c:pt idx="151">
                  <c:v>42226</c:v>
                </c:pt>
                <c:pt idx="152">
                  <c:v>42227</c:v>
                </c:pt>
                <c:pt idx="153">
                  <c:v>42228</c:v>
                </c:pt>
                <c:pt idx="154">
                  <c:v>42229</c:v>
                </c:pt>
                <c:pt idx="155">
                  <c:v>42230</c:v>
                </c:pt>
                <c:pt idx="156">
                  <c:v>42233</c:v>
                </c:pt>
                <c:pt idx="157">
                  <c:v>42234</c:v>
                </c:pt>
                <c:pt idx="158">
                  <c:v>42235</c:v>
                </c:pt>
                <c:pt idx="159">
                  <c:v>42236</c:v>
                </c:pt>
                <c:pt idx="160">
                  <c:v>42237</c:v>
                </c:pt>
                <c:pt idx="161">
                  <c:v>42240</c:v>
                </c:pt>
                <c:pt idx="162">
                  <c:v>42241</c:v>
                </c:pt>
                <c:pt idx="163">
                  <c:v>42242</c:v>
                </c:pt>
                <c:pt idx="164">
                  <c:v>42243</c:v>
                </c:pt>
                <c:pt idx="165">
                  <c:v>42244</c:v>
                </c:pt>
                <c:pt idx="166">
                  <c:v>42247</c:v>
                </c:pt>
                <c:pt idx="167">
                  <c:v>42248</c:v>
                </c:pt>
                <c:pt idx="168">
                  <c:v>42249</c:v>
                </c:pt>
                <c:pt idx="169">
                  <c:v>42250</c:v>
                </c:pt>
                <c:pt idx="170">
                  <c:v>42251</c:v>
                </c:pt>
                <c:pt idx="171">
                  <c:v>42255</c:v>
                </c:pt>
                <c:pt idx="172">
                  <c:v>42256</c:v>
                </c:pt>
                <c:pt idx="173">
                  <c:v>42257</c:v>
                </c:pt>
                <c:pt idx="174">
                  <c:v>42258</c:v>
                </c:pt>
                <c:pt idx="175">
                  <c:v>42261</c:v>
                </c:pt>
                <c:pt idx="176">
                  <c:v>42262</c:v>
                </c:pt>
                <c:pt idx="177">
                  <c:v>42263</c:v>
                </c:pt>
                <c:pt idx="178">
                  <c:v>42264</c:v>
                </c:pt>
                <c:pt idx="179">
                  <c:v>42265</c:v>
                </c:pt>
                <c:pt idx="180">
                  <c:v>42268</c:v>
                </c:pt>
                <c:pt idx="181">
                  <c:v>42269</c:v>
                </c:pt>
                <c:pt idx="182">
                  <c:v>42270</c:v>
                </c:pt>
                <c:pt idx="183">
                  <c:v>42271</c:v>
                </c:pt>
                <c:pt idx="184">
                  <c:v>42272</c:v>
                </c:pt>
                <c:pt idx="185">
                  <c:v>42275</c:v>
                </c:pt>
                <c:pt idx="186">
                  <c:v>42276</c:v>
                </c:pt>
                <c:pt idx="187">
                  <c:v>42277</c:v>
                </c:pt>
                <c:pt idx="188">
                  <c:v>42278</c:v>
                </c:pt>
                <c:pt idx="189">
                  <c:v>42279</c:v>
                </c:pt>
                <c:pt idx="190">
                  <c:v>42282</c:v>
                </c:pt>
                <c:pt idx="191">
                  <c:v>42283</c:v>
                </c:pt>
                <c:pt idx="192">
                  <c:v>42284</c:v>
                </c:pt>
                <c:pt idx="193">
                  <c:v>42285</c:v>
                </c:pt>
                <c:pt idx="194">
                  <c:v>42286</c:v>
                </c:pt>
                <c:pt idx="195">
                  <c:v>42289</c:v>
                </c:pt>
                <c:pt idx="196">
                  <c:v>42290</c:v>
                </c:pt>
                <c:pt idx="197">
                  <c:v>42291</c:v>
                </c:pt>
                <c:pt idx="198">
                  <c:v>42292</c:v>
                </c:pt>
                <c:pt idx="199">
                  <c:v>42293</c:v>
                </c:pt>
                <c:pt idx="200">
                  <c:v>42296</c:v>
                </c:pt>
                <c:pt idx="201">
                  <c:v>42297</c:v>
                </c:pt>
                <c:pt idx="202">
                  <c:v>42298</c:v>
                </c:pt>
                <c:pt idx="203">
                  <c:v>42299</c:v>
                </c:pt>
                <c:pt idx="204">
                  <c:v>42300</c:v>
                </c:pt>
                <c:pt idx="205">
                  <c:v>42303</c:v>
                </c:pt>
                <c:pt idx="206">
                  <c:v>42304</c:v>
                </c:pt>
                <c:pt idx="207">
                  <c:v>42305</c:v>
                </c:pt>
                <c:pt idx="208">
                  <c:v>42306</c:v>
                </c:pt>
                <c:pt idx="209">
                  <c:v>42307</c:v>
                </c:pt>
                <c:pt idx="210">
                  <c:v>42310</c:v>
                </c:pt>
                <c:pt idx="211">
                  <c:v>42311</c:v>
                </c:pt>
                <c:pt idx="212">
                  <c:v>42312</c:v>
                </c:pt>
                <c:pt idx="213">
                  <c:v>42313</c:v>
                </c:pt>
                <c:pt idx="214">
                  <c:v>42314</c:v>
                </c:pt>
                <c:pt idx="215">
                  <c:v>42317</c:v>
                </c:pt>
                <c:pt idx="216">
                  <c:v>42318</c:v>
                </c:pt>
                <c:pt idx="217">
                  <c:v>42319</c:v>
                </c:pt>
                <c:pt idx="218">
                  <c:v>42320</c:v>
                </c:pt>
                <c:pt idx="219">
                  <c:v>42321</c:v>
                </c:pt>
                <c:pt idx="220">
                  <c:v>42324</c:v>
                </c:pt>
                <c:pt idx="221">
                  <c:v>42325</c:v>
                </c:pt>
                <c:pt idx="222">
                  <c:v>42326</c:v>
                </c:pt>
                <c:pt idx="223">
                  <c:v>42327</c:v>
                </c:pt>
                <c:pt idx="224">
                  <c:v>42328</c:v>
                </c:pt>
                <c:pt idx="225">
                  <c:v>42331</c:v>
                </c:pt>
                <c:pt idx="226">
                  <c:v>42332</c:v>
                </c:pt>
                <c:pt idx="227">
                  <c:v>42333</c:v>
                </c:pt>
                <c:pt idx="228">
                  <c:v>42335</c:v>
                </c:pt>
                <c:pt idx="229">
                  <c:v>42338</c:v>
                </c:pt>
                <c:pt idx="230">
                  <c:v>42339</c:v>
                </c:pt>
                <c:pt idx="231">
                  <c:v>42340</c:v>
                </c:pt>
                <c:pt idx="232">
                  <c:v>42341</c:v>
                </c:pt>
                <c:pt idx="233">
                  <c:v>42342</c:v>
                </c:pt>
                <c:pt idx="234">
                  <c:v>42345</c:v>
                </c:pt>
                <c:pt idx="235">
                  <c:v>42346</c:v>
                </c:pt>
                <c:pt idx="236">
                  <c:v>42347</c:v>
                </c:pt>
                <c:pt idx="237">
                  <c:v>42348</c:v>
                </c:pt>
                <c:pt idx="238">
                  <c:v>42349</c:v>
                </c:pt>
                <c:pt idx="239">
                  <c:v>42352</c:v>
                </c:pt>
                <c:pt idx="240">
                  <c:v>42353</c:v>
                </c:pt>
                <c:pt idx="241">
                  <c:v>42354</c:v>
                </c:pt>
                <c:pt idx="242">
                  <c:v>42355</c:v>
                </c:pt>
                <c:pt idx="243">
                  <c:v>42356</c:v>
                </c:pt>
                <c:pt idx="244">
                  <c:v>42359</c:v>
                </c:pt>
                <c:pt idx="245">
                  <c:v>42360</c:v>
                </c:pt>
                <c:pt idx="246">
                  <c:v>42361</c:v>
                </c:pt>
                <c:pt idx="247">
                  <c:v>42362</c:v>
                </c:pt>
                <c:pt idx="248">
                  <c:v>42366</c:v>
                </c:pt>
                <c:pt idx="249">
                  <c:v>42367</c:v>
                </c:pt>
                <c:pt idx="250">
                  <c:v>42368</c:v>
                </c:pt>
                <c:pt idx="251">
                  <c:v>42369</c:v>
                </c:pt>
                <c:pt idx="252">
                  <c:v>42373</c:v>
                </c:pt>
                <c:pt idx="253">
                  <c:v>42374</c:v>
                </c:pt>
                <c:pt idx="254">
                  <c:v>42375</c:v>
                </c:pt>
                <c:pt idx="255">
                  <c:v>42376</c:v>
                </c:pt>
                <c:pt idx="256">
                  <c:v>42377</c:v>
                </c:pt>
                <c:pt idx="257">
                  <c:v>42380</c:v>
                </c:pt>
                <c:pt idx="258">
                  <c:v>42381</c:v>
                </c:pt>
                <c:pt idx="259">
                  <c:v>42382</c:v>
                </c:pt>
                <c:pt idx="260">
                  <c:v>42383</c:v>
                </c:pt>
                <c:pt idx="261">
                  <c:v>42384</c:v>
                </c:pt>
                <c:pt idx="262">
                  <c:v>42388</c:v>
                </c:pt>
                <c:pt idx="263">
                  <c:v>42389</c:v>
                </c:pt>
                <c:pt idx="264">
                  <c:v>42390</c:v>
                </c:pt>
                <c:pt idx="265">
                  <c:v>42391</c:v>
                </c:pt>
                <c:pt idx="266">
                  <c:v>42394</c:v>
                </c:pt>
                <c:pt idx="267">
                  <c:v>42395</c:v>
                </c:pt>
                <c:pt idx="268">
                  <c:v>42396</c:v>
                </c:pt>
                <c:pt idx="269">
                  <c:v>42397</c:v>
                </c:pt>
                <c:pt idx="270">
                  <c:v>42398</c:v>
                </c:pt>
                <c:pt idx="271">
                  <c:v>42401</c:v>
                </c:pt>
                <c:pt idx="272">
                  <c:v>42402</c:v>
                </c:pt>
                <c:pt idx="273">
                  <c:v>42403</c:v>
                </c:pt>
                <c:pt idx="274">
                  <c:v>42404</c:v>
                </c:pt>
                <c:pt idx="275">
                  <c:v>42405</c:v>
                </c:pt>
                <c:pt idx="276">
                  <c:v>42408</c:v>
                </c:pt>
                <c:pt idx="277">
                  <c:v>42409</c:v>
                </c:pt>
                <c:pt idx="278">
                  <c:v>42410</c:v>
                </c:pt>
                <c:pt idx="279">
                  <c:v>42411</c:v>
                </c:pt>
                <c:pt idx="280">
                  <c:v>42412</c:v>
                </c:pt>
                <c:pt idx="281">
                  <c:v>42416</c:v>
                </c:pt>
                <c:pt idx="282">
                  <c:v>42417</c:v>
                </c:pt>
                <c:pt idx="283">
                  <c:v>42418</c:v>
                </c:pt>
                <c:pt idx="284">
                  <c:v>42419</c:v>
                </c:pt>
                <c:pt idx="285">
                  <c:v>42422</c:v>
                </c:pt>
                <c:pt idx="286">
                  <c:v>42423</c:v>
                </c:pt>
                <c:pt idx="287">
                  <c:v>42424</c:v>
                </c:pt>
                <c:pt idx="288">
                  <c:v>42425</c:v>
                </c:pt>
                <c:pt idx="289">
                  <c:v>42426</c:v>
                </c:pt>
                <c:pt idx="290">
                  <c:v>42429</c:v>
                </c:pt>
                <c:pt idx="291">
                  <c:v>42430</c:v>
                </c:pt>
                <c:pt idx="292">
                  <c:v>42431</c:v>
                </c:pt>
                <c:pt idx="293">
                  <c:v>42432</c:v>
                </c:pt>
                <c:pt idx="294">
                  <c:v>42433</c:v>
                </c:pt>
                <c:pt idx="295">
                  <c:v>42436</c:v>
                </c:pt>
                <c:pt idx="296">
                  <c:v>42437</c:v>
                </c:pt>
                <c:pt idx="297">
                  <c:v>42438</c:v>
                </c:pt>
                <c:pt idx="298">
                  <c:v>42439</c:v>
                </c:pt>
                <c:pt idx="299">
                  <c:v>42440</c:v>
                </c:pt>
                <c:pt idx="300">
                  <c:v>42443</c:v>
                </c:pt>
                <c:pt idx="301">
                  <c:v>42444</c:v>
                </c:pt>
                <c:pt idx="302">
                  <c:v>42445</c:v>
                </c:pt>
                <c:pt idx="303">
                  <c:v>42446</c:v>
                </c:pt>
                <c:pt idx="304">
                  <c:v>42447</c:v>
                </c:pt>
                <c:pt idx="305">
                  <c:v>42450</c:v>
                </c:pt>
                <c:pt idx="306">
                  <c:v>42451</c:v>
                </c:pt>
                <c:pt idx="307">
                  <c:v>42452</c:v>
                </c:pt>
                <c:pt idx="308">
                  <c:v>42453</c:v>
                </c:pt>
                <c:pt idx="309">
                  <c:v>42457</c:v>
                </c:pt>
                <c:pt idx="310">
                  <c:v>42458</c:v>
                </c:pt>
                <c:pt idx="311">
                  <c:v>42459</c:v>
                </c:pt>
                <c:pt idx="312">
                  <c:v>42460</c:v>
                </c:pt>
                <c:pt idx="313">
                  <c:v>42461</c:v>
                </c:pt>
                <c:pt idx="314">
                  <c:v>42464</c:v>
                </c:pt>
                <c:pt idx="315">
                  <c:v>42465</c:v>
                </c:pt>
                <c:pt idx="316">
                  <c:v>42466</c:v>
                </c:pt>
                <c:pt idx="317">
                  <c:v>42467</c:v>
                </c:pt>
                <c:pt idx="318">
                  <c:v>42468</c:v>
                </c:pt>
                <c:pt idx="319">
                  <c:v>42471</c:v>
                </c:pt>
                <c:pt idx="320">
                  <c:v>42472</c:v>
                </c:pt>
                <c:pt idx="321">
                  <c:v>42473</c:v>
                </c:pt>
                <c:pt idx="322">
                  <c:v>42474</c:v>
                </c:pt>
                <c:pt idx="323">
                  <c:v>42475</c:v>
                </c:pt>
                <c:pt idx="324">
                  <c:v>42478</c:v>
                </c:pt>
                <c:pt idx="325">
                  <c:v>42479</c:v>
                </c:pt>
                <c:pt idx="326">
                  <c:v>42480</c:v>
                </c:pt>
                <c:pt idx="327">
                  <c:v>42481</c:v>
                </c:pt>
                <c:pt idx="328">
                  <c:v>42482</c:v>
                </c:pt>
                <c:pt idx="329">
                  <c:v>42485</c:v>
                </c:pt>
                <c:pt idx="330">
                  <c:v>42486</c:v>
                </c:pt>
                <c:pt idx="331">
                  <c:v>42487</c:v>
                </c:pt>
                <c:pt idx="332">
                  <c:v>42488</c:v>
                </c:pt>
                <c:pt idx="333">
                  <c:v>42489</c:v>
                </c:pt>
                <c:pt idx="334">
                  <c:v>42492</c:v>
                </c:pt>
                <c:pt idx="335">
                  <c:v>42493</c:v>
                </c:pt>
                <c:pt idx="336">
                  <c:v>42494</c:v>
                </c:pt>
                <c:pt idx="337">
                  <c:v>42495</c:v>
                </c:pt>
                <c:pt idx="338">
                  <c:v>42496</c:v>
                </c:pt>
                <c:pt idx="339">
                  <c:v>42499</c:v>
                </c:pt>
                <c:pt idx="340">
                  <c:v>42500</c:v>
                </c:pt>
                <c:pt idx="341">
                  <c:v>42501</c:v>
                </c:pt>
                <c:pt idx="342">
                  <c:v>42502</c:v>
                </c:pt>
                <c:pt idx="343">
                  <c:v>42503</c:v>
                </c:pt>
                <c:pt idx="344">
                  <c:v>42506</c:v>
                </c:pt>
                <c:pt idx="345">
                  <c:v>42507</c:v>
                </c:pt>
                <c:pt idx="346">
                  <c:v>42508</c:v>
                </c:pt>
                <c:pt idx="347">
                  <c:v>42509</c:v>
                </c:pt>
                <c:pt idx="348">
                  <c:v>42510</c:v>
                </c:pt>
                <c:pt idx="349">
                  <c:v>42513</c:v>
                </c:pt>
                <c:pt idx="350">
                  <c:v>42514</c:v>
                </c:pt>
                <c:pt idx="351">
                  <c:v>42515</c:v>
                </c:pt>
                <c:pt idx="352">
                  <c:v>42516</c:v>
                </c:pt>
                <c:pt idx="353">
                  <c:v>42517</c:v>
                </c:pt>
                <c:pt idx="354">
                  <c:v>42521</c:v>
                </c:pt>
                <c:pt idx="355">
                  <c:v>42522</c:v>
                </c:pt>
                <c:pt idx="356">
                  <c:v>42523</c:v>
                </c:pt>
                <c:pt idx="357">
                  <c:v>42524</c:v>
                </c:pt>
                <c:pt idx="358">
                  <c:v>42527</c:v>
                </c:pt>
                <c:pt idx="359">
                  <c:v>42528</c:v>
                </c:pt>
                <c:pt idx="360">
                  <c:v>42529</c:v>
                </c:pt>
                <c:pt idx="361">
                  <c:v>42530</c:v>
                </c:pt>
                <c:pt idx="362">
                  <c:v>42531</c:v>
                </c:pt>
                <c:pt idx="363">
                  <c:v>42534</c:v>
                </c:pt>
                <c:pt idx="364">
                  <c:v>42535</c:v>
                </c:pt>
                <c:pt idx="365">
                  <c:v>42536</c:v>
                </c:pt>
                <c:pt idx="366">
                  <c:v>42537</c:v>
                </c:pt>
                <c:pt idx="367">
                  <c:v>42538</c:v>
                </c:pt>
                <c:pt idx="368">
                  <c:v>42541</c:v>
                </c:pt>
                <c:pt idx="369">
                  <c:v>42542</c:v>
                </c:pt>
                <c:pt idx="370">
                  <c:v>42543</c:v>
                </c:pt>
                <c:pt idx="371">
                  <c:v>42544</c:v>
                </c:pt>
                <c:pt idx="372">
                  <c:v>42545</c:v>
                </c:pt>
                <c:pt idx="373">
                  <c:v>42548</c:v>
                </c:pt>
                <c:pt idx="374">
                  <c:v>42549</c:v>
                </c:pt>
                <c:pt idx="375">
                  <c:v>42550</c:v>
                </c:pt>
                <c:pt idx="376">
                  <c:v>42551</c:v>
                </c:pt>
                <c:pt idx="377">
                  <c:v>42552</c:v>
                </c:pt>
                <c:pt idx="378">
                  <c:v>42556</c:v>
                </c:pt>
                <c:pt idx="379">
                  <c:v>42557</c:v>
                </c:pt>
                <c:pt idx="380">
                  <c:v>42558</c:v>
                </c:pt>
                <c:pt idx="381">
                  <c:v>42559</c:v>
                </c:pt>
                <c:pt idx="382">
                  <c:v>42562</c:v>
                </c:pt>
                <c:pt idx="383">
                  <c:v>42563</c:v>
                </c:pt>
                <c:pt idx="384">
                  <c:v>42564</c:v>
                </c:pt>
                <c:pt idx="385">
                  <c:v>42565</c:v>
                </c:pt>
                <c:pt idx="386">
                  <c:v>42566</c:v>
                </c:pt>
                <c:pt idx="387">
                  <c:v>42569</c:v>
                </c:pt>
                <c:pt idx="388">
                  <c:v>42570</c:v>
                </c:pt>
                <c:pt idx="389">
                  <c:v>42571</c:v>
                </c:pt>
                <c:pt idx="390">
                  <c:v>42572</c:v>
                </c:pt>
                <c:pt idx="391">
                  <c:v>42573</c:v>
                </c:pt>
                <c:pt idx="392">
                  <c:v>42576</c:v>
                </c:pt>
                <c:pt idx="393">
                  <c:v>42577</c:v>
                </c:pt>
                <c:pt idx="394">
                  <c:v>42578</c:v>
                </c:pt>
                <c:pt idx="395">
                  <c:v>42579</c:v>
                </c:pt>
                <c:pt idx="396">
                  <c:v>42580</c:v>
                </c:pt>
                <c:pt idx="397">
                  <c:v>42583</c:v>
                </c:pt>
                <c:pt idx="398">
                  <c:v>42584</c:v>
                </c:pt>
                <c:pt idx="399">
                  <c:v>42585</c:v>
                </c:pt>
                <c:pt idx="400">
                  <c:v>42586</c:v>
                </c:pt>
                <c:pt idx="401">
                  <c:v>42587</c:v>
                </c:pt>
                <c:pt idx="402">
                  <c:v>42590</c:v>
                </c:pt>
                <c:pt idx="403">
                  <c:v>42591</c:v>
                </c:pt>
                <c:pt idx="404">
                  <c:v>42592</c:v>
                </c:pt>
                <c:pt idx="405">
                  <c:v>42593</c:v>
                </c:pt>
                <c:pt idx="406">
                  <c:v>42594</c:v>
                </c:pt>
                <c:pt idx="407">
                  <c:v>42597</c:v>
                </c:pt>
                <c:pt idx="408">
                  <c:v>42598</c:v>
                </c:pt>
                <c:pt idx="409">
                  <c:v>42599</c:v>
                </c:pt>
                <c:pt idx="410">
                  <c:v>42600</c:v>
                </c:pt>
                <c:pt idx="411">
                  <c:v>42601</c:v>
                </c:pt>
                <c:pt idx="412">
                  <c:v>42604</c:v>
                </c:pt>
                <c:pt idx="413">
                  <c:v>42605</c:v>
                </c:pt>
                <c:pt idx="414">
                  <c:v>42606</c:v>
                </c:pt>
                <c:pt idx="415">
                  <c:v>42607</c:v>
                </c:pt>
                <c:pt idx="416">
                  <c:v>42608</c:v>
                </c:pt>
                <c:pt idx="417">
                  <c:v>42611</c:v>
                </c:pt>
                <c:pt idx="418">
                  <c:v>42612</c:v>
                </c:pt>
                <c:pt idx="419">
                  <c:v>42613</c:v>
                </c:pt>
                <c:pt idx="420">
                  <c:v>42614</c:v>
                </c:pt>
                <c:pt idx="421">
                  <c:v>42615</c:v>
                </c:pt>
                <c:pt idx="422">
                  <c:v>42619</c:v>
                </c:pt>
                <c:pt idx="423">
                  <c:v>42620</c:v>
                </c:pt>
                <c:pt idx="424">
                  <c:v>42621</c:v>
                </c:pt>
                <c:pt idx="425">
                  <c:v>42622</c:v>
                </c:pt>
                <c:pt idx="426">
                  <c:v>42625</c:v>
                </c:pt>
                <c:pt idx="427">
                  <c:v>42626</c:v>
                </c:pt>
                <c:pt idx="428">
                  <c:v>42627</c:v>
                </c:pt>
                <c:pt idx="429">
                  <c:v>42628</c:v>
                </c:pt>
                <c:pt idx="430">
                  <c:v>42629</c:v>
                </c:pt>
                <c:pt idx="431">
                  <c:v>42632</c:v>
                </c:pt>
                <c:pt idx="432">
                  <c:v>42633</c:v>
                </c:pt>
                <c:pt idx="433">
                  <c:v>42634</c:v>
                </c:pt>
                <c:pt idx="434">
                  <c:v>42635</c:v>
                </c:pt>
                <c:pt idx="435">
                  <c:v>42636</c:v>
                </c:pt>
                <c:pt idx="436">
                  <c:v>42639</c:v>
                </c:pt>
                <c:pt idx="437">
                  <c:v>42640</c:v>
                </c:pt>
                <c:pt idx="438">
                  <c:v>42641</c:v>
                </c:pt>
                <c:pt idx="439">
                  <c:v>42642</c:v>
                </c:pt>
                <c:pt idx="440">
                  <c:v>42643</c:v>
                </c:pt>
                <c:pt idx="441">
                  <c:v>42646</c:v>
                </c:pt>
                <c:pt idx="442">
                  <c:v>42647</c:v>
                </c:pt>
                <c:pt idx="443">
                  <c:v>42648</c:v>
                </c:pt>
                <c:pt idx="444">
                  <c:v>42649</c:v>
                </c:pt>
                <c:pt idx="445">
                  <c:v>42650</c:v>
                </c:pt>
                <c:pt idx="446">
                  <c:v>42653</c:v>
                </c:pt>
                <c:pt idx="447">
                  <c:v>42654</c:v>
                </c:pt>
                <c:pt idx="448">
                  <c:v>42655</c:v>
                </c:pt>
                <c:pt idx="449">
                  <c:v>42656</c:v>
                </c:pt>
                <c:pt idx="450">
                  <c:v>42657</c:v>
                </c:pt>
                <c:pt idx="451">
                  <c:v>42660</c:v>
                </c:pt>
                <c:pt idx="452">
                  <c:v>42661</c:v>
                </c:pt>
                <c:pt idx="453">
                  <c:v>42662</c:v>
                </c:pt>
                <c:pt idx="454">
                  <c:v>42663</c:v>
                </c:pt>
                <c:pt idx="455">
                  <c:v>42664</c:v>
                </c:pt>
                <c:pt idx="456">
                  <c:v>42667</c:v>
                </c:pt>
                <c:pt idx="457">
                  <c:v>42668</c:v>
                </c:pt>
                <c:pt idx="458">
                  <c:v>42669</c:v>
                </c:pt>
                <c:pt idx="459">
                  <c:v>42670</c:v>
                </c:pt>
                <c:pt idx="460">
                  <c:v>42671</c:v>
                </c:pt>
                <c:pt idx="461">
                  <c:v>42674</c:v>
                </c:pt>
                <c:pt idx="462">
                  <c:v>42675</c:v>
                </c:pt>
                <c:pt idx="463">
                  <c:v>42676</c:v>
                </c:pt>
                <c:pt idx="464">
                  <c:v>42677</c:v>
                </c:pt>
                <c:pt idx="465">
                  <c:v>42678</c:v>
                </c:pt>
                <c:pt idx="466">
                  <c:v>42681</c:v>
                </c:pt>
                <c:pt idx="467">
                  <c:v>42682</c:v>
                </c:pt>
                <c:pt idx="468">
                  <c:v>42683</c:v>
                </c:pt>
                <c:pt idx="469">
                  <c:v>42684</c:v>
                </c:pt>
                <c:pt idx="470">
                  <c:v>42685</c:v>
                </c:pt>
                <c:pt idx="471">
                  <c:v>42688</c:v>
                </c:pt>
                <c:pt idx="472">
                  <c:v>42689</c:v>
                </c:pt>
                <c:pt idx="473">
                  <c:v>42690</c:v>
                </c:pt>
                <c:pt idx="474">
                  <c:v>42691</c:v>
                </c:pt>
                <c:pt idx="475">
                  <c:v>42692</c:v>
                </c:pt>
                <c:pt idx="476">
                  <c:v>42695</c:v>
                </c:pt>
                <c:pt idx="477">
                  <c:v>42696</c:v>
                </c:pt>
                <c:pt idx="478">
                  <c:v>42697</c:v>
                </c:pt>
                <c:pt idx="479">
                  <c:v>42699</c:v>
                </c:pt>
                <c:pt idx="480">
                  <c:v>42702</c:v>
                </c:pt>
                <c:pt idx="481">
                  <c:v>42703</c:v>
                </c:pt>
                <c:pt idx="482">
                  <c:v>42704</c:v>
                </c:pt>
                <c:pt idx="483">
                  <c:v>42705</c:v>
                </c:pt>
                <c:pt idx="484">
                  <c:v>42706</c:v>
                </c:pt>
                <c:pt idx="485">
                  <c:v>42709</c:v>
                </c:pt>
                <c:pt idx="486">
                  <c:v>42710</c:v>
                </c:pt>
                <c:pt idx="487">
                  <c:v>42711</c:v>
                </c:pt>
                <c:pt idx="488">
                  <c:v>42712</c:v>
                </c:pt>
                <c:pt idx="489">
                  <c:v>42713</c:v>
                </c:pt>
                <c:pt idx="490">
                  <c:v>42716</c:v>
                </c:pt>
                <c:pt idx="491">
                  <c:v>42717</c:v>
                </c:pt>
                <c:pt idx="492">
                  <c:v>42718</c:v>
                </c:pt>
                <c:pt idx="493">
                  <c:v>42719</c:v>
                </c:pt>
                <c:pt idx="494">
                  <c:v>42720</c:v>
                </c:pt>
                <c:pt idx="495">
                  <c:v>42723</c:v>
                </c:pt>
                <c:pt idx="496">
                  <c:v>42724</c:v>
                </c:pt>
                <c:pt idx="497">
                  <c:v>42725</c:v>
                </c:pt>
                <c:pt idx="498">
                  <c:v>42726</c:v>
                </c:pt>
                <c:pt idx="499">
                  <c:v>42727</c:v>
                </c:pt>
                <c:pt idx="500">
                  <c:v>42731</c:v>
                </c:pt>
                <c:pt idx="501">
                  <c:v>42732</c:v>
                </c:pt>
                <c:pt idx="502">
                  <c:v>42733</c:v>
                </c:pt>
                <c:pt idx="503">
                  <c:v>42734</c:v>
                </c:pt>
                <c:pt idx="504">
                  <c:v>42738</c:v>
                </c:pt>
                <c:pt idx="505">
                  <c:v>42739</c:v>
                </c:pt>
                <c:pt idx="506">
                  <c:v>42740</c:v>
                </c:pt>
                <c:pt idx="507">
                  <c:v>42741</c:v>
                </c:pt>
                <c:pt idx="508">
                  <c:v>42744</c:v>
                </c:pt>
                <c:pt idx="509">
                  <c:v>42745</c:v>
                </c:pt>
                <c:pt idx="510">
                  <c:v>42746</c:v>
                </c:pt>
                <c:pt idx="511">
                  <c:v>42747</c:v>
                </c:pt>
                <c:pt idx="512">
                  <c:v>42748</c:v>
                </c:pt>
                <c:pt idx="513">
                  <c:v>42752</c:v>
                </c:pt>
                <c:pt idx="514">
                  <c:v>42753</c:v>
                </c:pt>
                <c:pt idx="515">
                  <c:v>42754</c:v>
                </c:pt>
                <c:pt idx="516">
                  <c:v>42755</c:v>
                </c:pt>
                <c:pt idx="517">
                  <c:v>42758</c:v>
                </c:pt>
                <c:pt idx="518">
                  <c:v>42759</c:v>
                </c:pt>
                <c:pt idx="519">
                  <c:v>42760</c:v>
                </c:pt>
                <c:pt idx="520">
                  <c:v>42761</c:v>
                </c:pt>
                <c:pt idx="521">
                  <c:v>42762</c:v>
                </c:pt>
                <c:pt idx="522">
                  <c:v>42765</c:v>
                </c:pt>
                <c:pt idx="523">
                  <c:v>42766</c:v>
                </c:pt>
                <c:pt idx="524">
                  <c:v>42767</c:v>
                </c:pt>
                <c:pt idx="525">
                  <c:v>42768</c:v>
                </c:pt>
                <c:pt idx="526">
                  <c:v>42769</c:v>
                </c:pt>
                <c:pt idx="527">
                  <c:v>42772</c:v>
                </c:pt>
                <c:pt idx="528">
                  <c:v>42773</c:v>
                </c:pt>
                <c:pt idx="529">
                  <c:v>42774</c:v>
                </c:pt>
                <c:pt idx="530">
                  <c:v>42775</c:v>
                </c:pt>
                <c:pt idx="531">
                  <c:v>42776</c:v>
                </c:pt>
                <c:pt idx="532">
                  <c:v>42779</c:v>
                </c:pt>
                <c:pt idx="533">
                  <c:v>42780</c:v>
                </c:pt>
                <c:pt idx="534">
                  <c:v>42781</c:v>
                </c:pt>
                <c:pt idx="535">
                  <c:v>42782</c:v>
                </c:pt>
                <c:pt idx="536">
                  <c:v>42783</c:v>
                </c:pt>
                <c:pt idx="537">
                  <c:v>42787</c:v>
                </c:pt>
                <c:pt idx="538">
                  <c:v>42788</c:v>
                </c:pt>
                <c:pt idx="539">
                  <c:v>42789</c:v>
                </c:pt>
                <c:pt idx="540">
                  <c:v>42790</c:v>
                </c:pt>
                <c:pt idx="541">
                  <c:v>42793</c:v>
                </c:pt>
                <c:pt idx="542">
                  <c:v>42794</c:v>
                </c:pt>
                <c:pt idx="543">
                  <c:v>42795</c:v>
                </c:pt>
                <c:pt idx="544">
                  <c:v>42796</c:v>
                </c:pt>
                <c:pt idx="545">
                  <c:v>42797</c:v>
                </c:pt>
                <c:pt idx="546">
                  <c:v>42800</c:v>
                </c:pt>
                <c:pt idx="547">
                  <c:v>42801</c:v>
                </c:pt>
                <c:pt idx="548">
                  <c:v>42802</c:v>
                </c:pt>
                <c:pt idx="549">
                  <c:v>42803</c:v>
                </c:pt>
                <c:pt idx="550">
                  <c:v>42804</c:v>
                </c:pt>
                <c:pt idx="551">
                  <c:v>42807</c:v>
                </c:pt>
                <c:pt idx="552">
                  <c:v>42808</c:v>
                </c:pt>
                <c:pt idx="553">
                  <c:v>42809</c:v>
                </c:pt>
                <c:pt idx="554">
                  <c:v>42810</c:v>
                </c:pt>
                <c:pt idx="555">
                  <c:v>42811</c:v>
                </c:pt>
                <c:pt idx="556">
                  <c:v>42814</c:v>
                </c:pt>
                <c:pt idx="557">
                  <c:v>42815</c:v>
                </c:pt>
                <c:pt idx="558">
                  <c:v>42816</c:v>
                </c:pt>
                <c:pt idx="559">
                  <c:v>42817</c:v>
                </c:pt>
                <c:pt idx="560">
                  <c:v>42818</c:v>
                </c:pt>
                <c:pt idx="561">
                  <c:v>42821</c:v>
                </c:pt>
                <c:pt idx="562">
                  <c:v>42822</c:v>
                </c:pt>
                <c:pt idx="563">
                  <c:v>42823</c:v>
                </c:pt>
                <c:pt idx="564">
                  <c:v>42824</c:v>
                </c:pt>
                <c:pt idx="565">
                  <c:v>42825</c:v>
                </c:pt>
                <c:pt idx="566">
                  <c:v>42828</c:v>
                </c:pt>
                <c:pt idx="567">
                  <c:v>42829</c:v>
                </c:pt>
                <c:pt idx="568">
                  <c:v>42830</c:v>
                </c:pt>
                <c:pt idx="569">
                  <c:v>42831</c:v>
                </c:pt>
                <c:pt idx="570">
                  <c:v>42832</c:v>
                </c:pt>
                <c:pt idx="571">
                  <c:v>42835</c:v>
                </c:pt>
                <c:pt idx="572">
                  <c:v>42836</c:v>
                </c:pt>
                <c:pt idx="573">
                  <c:v>42837</c:v>
                </c:pt>
                <c:pt idx="574">
                  <c:v>42838</c:v>
                </c:pt>
                <c:pt idx="575">
                  <c:v>42842</c:v>
                </c:pt>
                <c:pt idx="576">
                  <c:v>42843</c:v>
                </c:pt>
                <c:pt idx="577">
                  <c:v>42844</c:v>
                </c:pt>
                <c:pt idx="578">
                  <c:v>42845</c:v>
                </c:pt>
                <c:pt idx="579">
                  <c:v>42846</c:v>
                </c:pt>
                <c:pt idx="580">
                  <c:v>42849</c:v>
                </c:pt>
                <c:pt idx="581">
                  <c:v>42850</c:v>
                </c:pt>
                <c:pt idx="582">
                  <c:v>42851</c:v>
                </c:pt>
                <c:pt idx="583">
                  <c:v>42852</c:v>
                </c:pt>
                <c:pt idx="584">
                  <c:v>42853</c:v>
                </c:pt>
                <c:pt idx="585">
                  <c:v>42856</c:v>
                </c:pt>
                <c:pt idx="586">
                  <c:v>42857</c:v>
                </c:pt>
                <c:pt idx="587">
                  <c:v>42858</c:v>
                </c:pt>
                <c:pt idx="588">
                  <c:v>42859</c:v>
                </c:pt>
                <c:pt idx="589">
                  <c:v>42860</c:v>
                </c:pt>
                <c:pt idx="590">
                  <c:v>42863</c:v>
                </c:pt>
                <c:pt idx="591">
                  <c:v>42864</c:v>
                </c:pt>
                <c:pt idx="592">
                  <c:v>42865</c:v>
                </c:pt>
                <c:pt idx="593">
                  <c:v>42866</c:v>
                </c:pt>
                <c:pt idx="594">
                  <c:v>42867</c:v>
                </c:pt>
                <c:pt idx="595">
                  <c:v>42870</c:v>
                </c:pt>
                <c:pt idx="596">
                  <c:v>42871</c:v>
                </c:pt>
                <c:pt idx="597">
                  <c:v>42872</c:v>
                </c:pt>
                <c:pt idx="598">
                  <c:v>42873</c:v>
                </c:pt>
                <c:pt idx="599">
                  <c:v>42874</c:v>
                </c:pt>
                <c:pt idx="600">
                  <c:v>42877</c:v>
                </c:pt>
                <c:pt idx="601">
                  <c:v>42878</c:v>
                </c:pt>
                <c:pt idx="602">
                  <c:v>42879</c:v>
                </c:pt>
                <c:pt idx="603">
                  <c:v>42880</c:v>
                </c:pt>
                <c:pt idx="604">
                  <c:v>42881</c:v>
                </c:pt>
                <c:pt idx="605">
                  <c:v>42885</c:v>
                </c:pt>
                <c:pt idx="606">
                  <c:v>42886</c:v>
                </c:pt>
                <c:pt idx="607">
                  <c:v>42887</c:v>
                </c:pt>
                <c:pt idx="608">
                  <c:v>42888</c:v>
                </c:pt>
                <c:pt idx="609">
                  <c:v>42891</c:v>
                </c:pt>
                <c:pt idx="610">
                  <c:v>42892</c:v>
                </c:pt>
                <c:pt idx="611">
                  <c:v>42893</c:v>
                </c:pt>
                <c:pt idx="612">
                  <c:v>42894</c:v>
                </c:pt>
                <c:pt idx="613">
                  <c:v>42895</c:v>
                </c:pt>
                <c:pt idx="614">
                  <c:v>42898</c:v>
                </c:pt>
                <c:pt idx="615">
                  <c:v>42899</c:v>
                </c:pt>
                <c:pt idx="616">
                  <c:v>42900</c:v>
                </c:pt>
                <c:pt idx="617">
                  <c:v>42901</c:v>
                </c:pt>
                <c:pt idx="618">
                  <c:v>42902</c:v>
                </c:pt>
                <c:pt idx="619">
                  <c:v>42905</c:v>
                </c:pt>
                <c:pt idx="620">
                  <c:v>42906</c:v>
                </c:pt>
                <c:pt idx="621">
                  <c:v>42907</c:v>
                </c:pt>
                <c:pt idx="622">
                  <c:v>42908</c:v>
                </c:pt>
                <c:pt idx="623">
                  <c:v>42909</c:v>
                </c:pt>
                <c:pt idx="624">
                  <c:v>42912</c:v>
                </c:pt>
                <c:pt idx="625">
                  <c:v>42913</c:v>
                </c:pt>
                <c:pt idx="626">
                  <c:v>42914</c:v>
                </c:pt>
                <c:pt idx="627">
                  <c:v>42915</c:v>
                </c:pt>
                <c:pt idx="628">
                  <c:v>42916</c:v>
                </c:pt>
                <c:pt idx="629">
                  <c:v>42919</c:v>
                </c:pt>
                <c:pt idx="630">
                  <c:v>42921</c:v>
                </c:pt>
                <c:pt idx="631">
                  <c:v>42922</c:v>
                </c:pt>
                <c:pt idx="632">
                  <c:v>42923</c:v>
                </c:pt>
                <c:pt idx="633">
                  <c:v>42926</c:v>
                </c:pt>
                <c:pt idx="634">
                  <c:v>42927</c:v>
                </c:pt>
                <c:pt idx="635">
                  <c:v>42928</c:v>
                </c:pt>
                <c:pt idx="636">
                  <c:v>42929</c:v>
                </c:pt>
                <c:pt idx="637">
                  <c:v>42930</c:v>
                </c:pt>
                <c:pt idx="638">
                  <c:v>42933</c:v>
                </c:pt>
                <c:pt idx="639">
                  <c:v>42934</c:v>
                </c:pt>
                <c:pt idx="640">
                  <c:v>42935</c:v>
                </c:pt>
                <c:pt idx="641">
                  <c:v>42936</c:v>
                </c:pt>
                <c:pt idx="642">
                  <c:v>42937</c:v>
                </c:pt>
                <c:pt idx="643">
                  <c:v>42940</c:v>
                </c:pt>
                <c:pt idx="644">
                  <c:v>42941</c:v>
                </c:pt>
                <c:pt idx="645">
                  <c:v>42942</c:v>
                </c:pt>
                <c:pt idx="646">
                  <c:v>42943</c:v>
                </c:pt>
                <c:pt idx="647">
                  <c:v>42944</c:v>
                </c:pt>
                <c:pt idx="648">
                  <c:v>42947</c:v>
                </c:pt>
                <c:pt idx="649">
                  <c:v>42948</c:v>
                </c:pt>
                <c:pt idx="650">
                  <c:v>42949</c:v>
                </c:pt>
                <c:pt idx="651">
                  <c:v>42950</c:v>
                </c:pt>
                <c:pt idx="652">
                  <c:v>42951</c:v>
                </c:pt>
                <c:pt idx="653">
                  <c:v>42954</c:v>
                </c:pt>
                <c:pt idx="654">
                  <c:v>42955</c:v>
                </c:pt>
                <c:pt idx="655">
                  <c:v>42956</c:v>
                </c:pt>
                <c:pt idx="656">
                  <c:v>42957</c:v>
                </c:pt>
                <c:pt idx="657">
                  <c:v>42958</c:v>
                </c:pt>
                <c:pt idx="658">
                  <c:v>42961</c:v>
                </c:pt>
                <c:pt idx="659">
                  <c:v>42962</c:v>
                </c:pt>
                <c:pt idx="660">
                  <c:v>42963</c:v>
                </c:pt>
                <c:pt idx="661">
                  <c:v>42964</c:v>
                </c:pt>
                <c:pt idx="662">
                  <c:v>42965</c:v>
                </c:pt>
                <c:pt idx="663">
                  <c:v>42968</c:v>
                </c:pt>
                <c:pt idx="664">
                  <c:v>42969</c:v>
                </c:pt>
                <c:pt idx="665">
                  <c:v>42970</c:v>
                </c:pt>
                <c:pt idx="666">
                  <c:v>42971</c:v>
                </c:pt>
                <c:pt idx="667">
                  <c:v>42972</c:v>
                </c:pt>
                <c:pt idx="668">
                  <c:v>42975</c:v>
                </c:pt>
                <c:pt idx="669">
                  <c:v>42976</c:v>
                </c:pt>
                <c:pt idx="670">
                  <c:v>42977</c:v>
                </c:pt>
                <c:pt idx="671">
                  <c:v>42978</c:v>
                </c:pt>
                <c:pt idx="672">
                  <c:v>42979</c:v>
                </c:pt>
                <c:pt idx="673">
                  <c:v>42983</c:v>
                </c:pt>
                <c:pt idx="674">
                  <c:v>42984</c:v>
                </c:pt>
                <c:pt idx="675">
                  <c:v>42985</c:v>
                </c:pt>
                <c:pt idx="676">
                  <c:v>42986</c:v>
                </c:pt>
                <c:pt idx="677">
                  <c:v>42989</c:v>
                </c:pt>
                <c:pt idx="678">
                  <c:v>42990</c:v>
                </c:pt>
                <c:pt idx="679">
                  <c:v>42991</c:v>
                </c:pt>
                <c:pt idx="680">
                  <c:v>42992</c:v>
                </c:pt>
                <c:pt idx="681">
                  <c:v>42993</c:v>
                </c:pt>
                <c:pt idx="682">
                  <c:v>42996</c:v>
                </c:pt>
                <c:pt idx="683">
                  <c:v>42997</c:v>
                </c:pt>
                <c:pt idx="684">
                  <c:v>42998</c:v>
                </c:pt>
                <c:pt idx="685">
                  <c:v>42999</c:v>
                </c:pt>
                <c:pt idx="686">
                  <c:v>43000</c:v>
                </c:pt>
                <c:pt idx="687">
                  <c:v>43003</c:v>
                </c:pt>
                <c:pt idx="688">
                  <c:v>43004</c:v>
                </c:pt>
                <c:pt idx="689">
                  <c:v>43005</c:v>
                </c:pt>
                <c:pt idx="690">
                  <c:v>43006</c:v>
                </c:pt>
                <c:pt idx="691">
                  <c:v>43007</c:v>
                </c:pt>
                <c:pt idx="692">
                  <c:v>43010</c:v>
                </c:pt>
                <c:pt idx="693">
                  <c:v>43011</c:v>
                </c:pt>
                <c:pt idx="694">
                  <c:v>43012</c:v>
                </c:pt>
                <c:pt idx="695">
                  <c:v>43013</c:v>
                </c:pt>
                <c:pt idx="696">
                  <c:v>43014</c:v>
                </c:pt>
                <c:pt idx="697">
                  <c:v>43017</c:v>
                </c:pt>
                <c:pt idx="698">
                  <c:v>43018</c:v>
                </c:pt>
                <c:pt idx="699">
                  <c:v>43019</c:v>
                </c:pt>
                <c:pt idx="700">
                  <c:v>43020</c:v>
                </c:pt>
                <c:pt idx="701">
                  <c:v>43021</c:v>
                </c:pt>
                <c:pt idx="702">
                  <c:v>43024</c:v>
                </c:pt>
                <c:pt idx="703">
                  <c:v>43025</c:v>
                </c:pt>
                <c:pt idx="704">
                  <c:v>43026</c:v>
                </c:pt>
                <c:pt idx="705">
                  <c:v>43027</c:v>
                </c:pt>
                <c:pt idx="706">
                  <c:v>43028</c:v>
                </c:pt>
                <c:pt idx="707">
                  <c:v>43031</c:v>
                </c:pt>
                <c:pt idx="708">
                  <c:v>43032</c:v>
                </c:pt>
                <c:pt idx="709">
                  <c:v>43033</c:v>
                </c:pt>
                <c:pt idx="710">
                  <c:v>43034</c:v>
                </c:pt>
                <c:pt idx="711">
                  <c:v>43035</c:v>
                </c:pt>
                <c:pt idx="712">
                  <c:v>43038</c:v>
                </c:pt>
                <c:pt idx="713">
                  <c:v>43039</c:v>
                </c:pt>
                <c:pt idx="714">
                  <c:v>43040</c:v>
                </c:pt>
                <c:pt idx="715">
                  <c:v>43041</c:v>
                </c:pt>
                <c:pt idx="716">
                  <c:v>43042</c:v>
                </c:pt>
                <c:pt idx="717">
                  <c:v>43045</c:v>
                </c:pt>
                <c:pt idx="718">
                  <c:v>43046</c:v>
                </c:pt>
                <c:pt idx="719">
                  <c:v>43047</c:v>
                </c:pt>
                <c:pt idx="720">
                  <c:v>43048</c:v>
                </c:pt>
                <c:pt idx="721">
                  <c:v>43049</c:v>
                </c:pt>
                <c:pt idx="722">
                  <c:v>43052</c:v>
                </c:pt>
                <c:pt idx="723">
                  <c:v>43053</c:v>
                </c:pt>
                <c:pt idx="724">
                  <c:v>43054</c:v>
                </c:pt>
                <c:pt idx="725">
                  <c:v>43055</c:v>
                </c:pt>
                <c:pt idx="726">
                  <c:v>43056</c:v>
                </c:pt>
                <c:pt idx="727">
                  <c:v>43059</c:v>
                </c:pt>
                <c:pt idx="728">
                  <c:v>43060</c:v>
                </c:pt>
                <c:pt idx="729">
                  <c:v>43061</c:v>
                </c:pt>
                <c:pt idx="730">
                  <c:v>43063</c:v>
                </c:pt>
                <c:pt idx="731">
                  <c:v>43066</c:v>
                </c:pt>
                <c:pt idx="732">
                  <c:v>43067</c:v>
                </c:pt>
                <c:pt idx="733">
                  <c:v>43068</c:v>
                </c:pt>
                <c:pt idx="734">
                  <c:v>43069</c:v>
                </c:pt>
                <c:pt idx="735">
                  <c:v>43070</c:v>
                </c:pt>
                <c:pt idx="736">
                  <c:v>43073</c:v>
                </c:pt>
                <c:pt idx="737">
                  <c:v>43074</c:v>
                </c:pt>
                <c:pt idx="738">
                  <c:v>43075</c:v>
                </c:pt>
                <c:pt idx="739">
                  <c:v>43076</c:v>
                </c:pt>
                <c:pt idx="740">
                  <c:v>43077</c:v>
                </c:pt>
                <c:pt idx="741">
                  <c:v>43080</c:v>
                </c:pt>
                <c:pt idx="742">
                  <c:v>43081</c:v>
                </c:pt>
                <c:pt idx="743">
                  <c:v>43082</c:v>
                </c:pt>
                <c:pt idx="744">
                  <c:v>43083</c:v>
                </c:pt>
                <c:pt idx="745">
                  <c:v>43084</c:v>
                </c:pt>
                <c:pt idx="746">
                  <c:v>43087</c:v>
                </c:pt>
                <c:pt idx="747">
                  <c:v>43088</c:v>
                </c:pt>
                <c:pt idx="748">
                  <c:v>43089</c:v>
                </c:pt>
                <c:pt idx="749">
                  <c:v>43090</c:v>
                </c:pt>
                <c:pt idx="750">
                  <c:v>43091</c:v>
                </c:pt>
                <c:pt idx="751">
                  <c:v>43095</c:v>
                </c:pt>
                <c:pt idx="752">
                  <c:v>43096</c:v>
                </c:pt>
                <c:pt idx="753">
                  <c:v>43097</c:v>
                </c:pt>
                <c:pt idx="754">
                  <c:v>43098</c:v>
                </c:pt>
                <c:pt idx="755">
                  <c:v>43102</c:v>
                </c:pt>
                <c:pt idx="756">
                  <c:v>43103</c:v>
                </c:pt>
                <c:pt idx="757">
                  <c:v>43104</c:v>
                </c:pt>
                <c:pt idx="758">
                  <c:v>43105</c:v>
                </c:pt>
                <c:pt idx="759">
                  <c:v>43108</c:v>
                </c:pt>
                <c:pt idx="760">
                  <c:v>43109</c:v>
                </c:pt>
                <c:pt idx="761">
                  <c:v>43110</c:v>
                </c:pt>
                <c:pt idx="762">
                  <c:v>43111</c:v>
                </c:pt>
                <c:pt idx="763">
                  <c:v>43112</c:v>
                </c:pt>
                <c:pt idx="764">
                  <c:v>43116</c:v>
                </c:pt>
                <c:pt idx="765">
                  <c:v>43117</c:v>
                </c:pt>
                <c:pt idx="766">
                  <c:v>43118</c:v>
                </c:pt>
                <c:pt idx="767">
                  <c:v>43119</c:v>
                </c:pt>
                <c:pt idx="768">
                  <c:v>43122</c:v>
                </c:pt>
                <c:pt idx="769">
                  <c:v>43123</c:v>
                </c:pt>
                <c:pt idx="770">
                  <c:v>43124</c:v>
                </c:pt>
                <c:pt idx="771">
                  <c:v>43125</c:v>
                </c:pt>
                <c:pt idx="772">
                  <c:v>43126</c:v>
                </c:pt>
                <c:pt idx="773">
                  <c:v>43129</c:v>
                </c:pt>
                <c:pt idx="774">
                  <c:v>43130</c:v>
                </c:pt>
                <c:pt idx="775">
                  <c:v>43131</c:v>
                </c:pt>
                <c:pt idx="776">
                  <c:v>43132</c:v>
                </c:pt>
                <c:pt idx="777">
                  <c:v>43133</c:v>
                </c:pt>
                <c:pt idx="778">
                  <c:v>43136</c:v>
                </c:pt>
                <c:pt idx="779">
                  <c:v>43137</c:v>
                </c:pt>
                <c:pt idx="780">
                  <c:v>43138</c:v>
                </c:pt>
                <c:pt idx="781">
                  <c:v>43139</c:v>
                </c:pt>
                <c:pt idx="782">
                  <c:v>43140</c:v>
                </c:pt>
                <c:pt idx="783">
                  <c:v>43143</c:v>
                </c:pt>
                <c:pt idx="784">
                  <c:v>43144</c:v>
                </c:pt>
                <c:pt idx="785">
                  <c:v>43145</c:v>
                </c:pt>
                <c:pt idx="786">
                  <c:v>43146</c:v>
                </c:pt>
                <c:pt idx="787">
                  <c:v>43147</c:v>
                </c:pt>
                <c:pt idx="788">
                  <c:v>43151</c:v>
                </c:pt>
                <c:pt idx="789">
                  <c:v>43152</c:v>
                </c:pt>
                <c:pt idx="790">
                  <c:v>43153</c:v>
                </c:pt>
                <c:pt idx="791">
                  <c:v>43154</c:v>
                </c:pt>
                <c:pt idx="792">
                  <c:v>43157</c:v>
                </c:pt>
                <c:pt idx="793">
                  <c:v>43158</c:v>
                </c:pt>
                <c:pt idx="794">
                  <c:v>43159</c:v>
                </c:pt>
              </c:numCache>
            </c:numRef>
          </c:xVal>
          <c:yVal>
            <c:numRef>
              <c:f>Hoja1!$H$3:$H$797</c:f>
              <c:numCache>
                <c:formatCode>General</c:formatCode>
                <c:ptCount val="795"/>
                <c:pt idx="0">
                  <c:v>17832.990000000002</c:v>
                </c:pt>
                <c:pt idx="1">
                  <c:v>17501.650000000001</c:v>
                </c:pt>
                <c:pt idx="2">
                  <c:v>17371.64</c:v>
                </c:pt>
                <c:pt idx="3">
                  <c:v>17584.52</c:v>
                </c:pt>
                <c:pt idx="4">
                  <c:v>17907.87</c:v>
                </c:pt>
                <c:pt idx="5">
                  <c:v>17737.37</c:v>
                </c:pt>
                <c:pt idx="6">
                  <c:v>17640.84</c:v>
                </c:pt>
                <c:pt idx="7">
                  <c:v>17613.68</c:v>
                </c:pt>
                <c:pt idx="8">
                  <c:v>17427.09</c:v>
                </c:pt>
                <c:pt idx="9">
                  <c:v>17320.71</c:v>
                </c:pt>
                <c:pt idx="10">
                  <c:v>17511.57</c:v>
                </c:pt>
                <c:pt idx="11">
                  <c:v>17515.23</c:v>
                </c:pt>
                <c:pt idx="12">
                  <c:v>17554.28</c:v>
                </c:pt>
                <c:pt idx="13">
                  <c:v>17813.98</c:v>
                </c:pt>
                <c:pt idx="14">
                  <c:v>17672.599999999999</c:v>
                </c:pt>
                <c:pt idx="15">
                  <c:v>17678.7</c:v>
                </c:pt>
                <c:pt idx="16">
                  <c:v>17387.21</c:v>
                </c:pt>
                <c:pt idx="17">
                  <c:v>17191.37</c:v>
                </c:pt>
                <c:pt idx="18">
                  <c:v>17416.849999999999</c:v>
                </c:pt>
                <c:pt idx="19">
                  <c:v>17164.95</c:v>
                </c:pt>
                <c:pt idx="20">
                  <c:v>17361.04</c:v>
                </c:pt>
                <c:pt idx="21">
                  <c:v>17666.400000000001</c:v>
                </c:pt>
                <c:pt idx="22">
                  <c:v>17673.02</c:v>
                </c:pt>
                <c:pt idx="23">
                  <c:v>17884.88</c:v>
                </c:pt>
                <c:pt idx="24">
                  <c:v>17824.29</c:v>
                </c:pt>
                <c:pt idx="25">
                  <c:v>17729.21</c:v>
                </c:pt>
                <c:pt idx="26">
                  <c:v>17868.759999999998</c:v>
                </c:pt>
                <c:pt idx="27">
                  <c:v>17862.14</c:v>
                </c:pt>
                <c:pt idx="28">
                  <c:v>17972.38</c:v>
                </c:pt>
                <c:pt idx="29">
                  <c:v>18019.349999999999</c:v>
                </c:pt>
                <c:pt idx="30">
                  <c:v>18047.580000000002</c:v>
                </c:pt>
                <c:pt idx="31">
                  <c:v>18029.849999999999</c:v>
                </c:pt>
                <c:pt idx="32">
                  <c:v>17985.77</c:v>
                </c:pt>
                <c:pt idx="33">
                  <c:v>18140.439999999999</c:v>
                </c:pt>
                <c:pt idx="34">
                  <c:v>18116.84</c:v>
                </c:pt>
                <c:pt idx="35">
                  <c:v>18209.189999999999</c:v>
                </c:pt>
                <c:pt idx="36">
                  <c:v>18224.57</c:v>
                </c:pt>
                <c:pt idx="37">
                  <c:v>18214.419999999998</c:v>
                </c:pt>
                <c:pt idx="38">
                  <c:v>18132.7</c:v>
                </c:pt>
                <c:pt idx="39">
                  <c:v>18288.63</c:v>
                </c:pt>
                <c:pt idx="40">
                  <c:v>18203.37</c:v>
                </c:pt>
                <c:pt idx="41">
                  <c:v>18096.900000000001</c:v>
                </c:pt>
                <c:pt idx="42">
                  <c:v>18135.72</c:v>
                </c:pt>
                <c:pt idx="43">
                  <c:v>17856.78</c:v>
                </c:pt>
                <c:pt idx="44">
                  <c:v>17995.72</c:v>
                </c:pt>
                <c:pt idx="45">
                  <c:v>17662.939999999999</c:v>
                </c:pt>
                <c:pt idx="46">
                  <c:v>17635.39</c:v>
                </c:pt>
                <c:pt idx="47">
                  <c:v>17895.22</c:v>
                </c:pt>
                <c:pt idx="48">
                  <c:v>17749.310000000001</c:v>
                </c:pt>
                <c:pt idx="49">
                  <c:v>17977.419999999998</c:v>
                </c:pt>
                <c:pt idx="50">
                  <c:v>17849.080000000002</c:v>
                </c:pt>
                <c:pt idx="51">
                  <c:v>18076.189999999999</c:v>
                </c:pt>
                <c:pt idx="52">
                  <c:v>17959.03</c:v>
                </c:pt>
                <c:pt idx="53">
                  <c:v>18127.650000000001</c:v>
                </c:pt>
                <c:pt idx="54">
                  <c:v>18116.04</c:v>
                </c:pt>
                <c:pt idx="55">
                  <c:v>18011.14</c:v>
                </c:pt>
                <c:pt idx="56">
                  <c:v>17718.54</c:v>
                </c:pt>
                <c:pt idx="57">
                  <c:v>17678.23</c:v>
                </c:pt>
                <c:pt idx="58">
                  <c:v>17712.66</c:v>
                </c:pt>
                <c:pt idx="59">
                  <c:v>17976.310000000001</c:v>
                </c:pt>
                <c:pt idx="60">
                  <c:v>17776.12</c:v>
                </c:pt>
                <c:pt idx="61">
                  <c:v>17698.18</c:v>
                </c:pt>
                <c:pt idx="62">
                  <c:v>17763.240000000002</c:v>
                </c:pt>
                <c:pt idx="63">
                  <c:v>17880.849999999999</c:v>
                </c:pt>
                <c:pt idx="64">
                  <c:v>17875.419999999998</c:v>
                </c:pt>
                <c:pt idx="65">
                  <c:v>17902.509999999998</c:v>
                </c:pt>
                <c:pt idx="66">
                  <c:v>17958.73</c:v>
                </c:pt>
                <c:pt idx="67">
                  <c:v>18057.650000000001</c:v>
                </c:pt>
                <c:pt idx="68">
                  <c:v>17977.04</c:v>
                </c:pt>
                <c:pt idx="69">
                  <c:v>18036.7</c:v>
                </c:pt>
                <c:pt idx="70">
                  <c:v>18112.61</c:v>
                </c:pt>
                <c:pt idx="71">
                  <c:v>18105.77</c:v>
                </c:pt>
                <c:pt idx="72">
                  <c:v>17826.3</c:v>
                </c:pt>
                <c:pt idx="73">
                  <c:v>18034.93</c:v>
                </c:pt>
                <c:pt idx="74">
                  <c:v>17949.59</c:v>
                </c:pt>
                <c:pt idx="75">
                  <c:v>18038.27</c:v>
                </c:pt>
                <c:pt idx="76">
                  <c:v>18058.689999999999</c:v>
                </c:pt>
                <c:pt idx="77">
                  <c:v>18080.14</c:v>
                </c:pt>
                <c:pt idx="78">
                  <c:v>18037.97</c:v>
                </c:pt>
                <c:pt idx="79">
                  <c:v>18110.14</c:v>
                </c:pt>
                <c:pt idx="80">
                  <c:v>18035.53</c:v>
                </c:pt>
                <c:pt idx="81">
                  <c:v>17840.52</c:v>
                </c:pt>
                <c:pt idx="82">
                  <c:v>18024.060000000001</c:v>
                </c:pt>
                <c:pt idx="83">
                  <c:v>18070.400000000001</c:v>
                </c:pt>
                <c:pt idx="84">
                  <c:v>17928.2</c:v>
                </c:pt>
                <c:pt idx="85">
                  <c:v>17841.98</c:v>
                </c:pt>
                <c:pt idx="86">
                  <c:v>17924.060000000001</c:v>
                </c:pt>
                <c:pt idx="87">
                  <c:v>18191.11</c:v>
                </c:pt>
                <c:pt idx="88">
                  <c:v>18105.169999999998</c:v>
                </c:pt>
                <c:pt idx="89">
                  <c:v>18068.23</c:v>
                </c:pt>
                <c:pt idx="90">
                  <c:v>18060.490000000002</c:v>
                </c:pt>
                <c:pt idx="91">
                  <c:v>18252.240000000002</c:v>
                </c:pt>
                <c:pt idx="92">
                  <c:v>18272.560000000001</c:v>
                </c:pt>
                <c:pt idx="93">
                  <c:v>18298.88</c:v>
                </c:pt>
                <c:pt idx="94">
                  <c:v>18312.39</c:v>
                </c:pt>
                <c:pt idx="95">
                  <c:v>18285.400000000001</c:v>
                </c:pt>
                <c:pt idx="96">
                  <c:v>18285.740000000002</c:v>
                </c:pt>
                <c:pt idx="97">
                  <c:v>18232.02</c:v>
                </c:pt>
                <c:pt idx="98">
                  <c:v>18041.54</c:v>
                </c:pt>
                <c:pt idx="99">
                  <c:v>18162.990000000002</c:v>
                </c:pt>
                <c:pt idx="100">
                  <c:v>18126.12</c:v>
                </c:pt>
                <c:pt idx="101">
                  <c:v>18010.68</c:v>
                </c:pt>
                <c:pt idx="102">
                  <c:v>18040.37</c:v>
                </c:pt>
                <c:pt idx="103">
                  <c:v>18011.939999999999</c:v>
                </c:pt>
                <c:pt idx="104">
                  <c:v>18076.27</c:v>
                </c:pt>
                <c:pt idx="105">
                  <c:v>17905.580000000002</c:v>
                </c:pt>
                <c:pt idx="106">
                  <c:v>17849.46</c:v>
                </c:pt>
                <c:pt idx="107">
                  <c:v>17766.55</c:v>
                </c:pt>
                <c:pt idx="108">
                  <c:v>17764.04</c:v>
                </c:pt>
                <c:pt idx="109">
                  <c:v>18000.400000000001</c:v>
                </c:pt>
                <c:pt idx="110">
                  <c:v>18039.37</c:v>
                </c:pt>
                <c:pt idx="111">
                  <c:v>17898.84</c:v>
                </c:pt>
                <c:pt idx="112">
                  <c:v>17791.169999999998</c:v>
                </c:pt>
                <c:pt idx="113">
                  <c:v>17904.48</c:v>
                </c:pt>
                <c:pt idx="114">
                  <c:v>17935.740000000002</c:v>
                </c:pt>
                <c:pt idx="115">
                  <c:v>18115.84</c:v>
                </c:pt>
                <c:pt idx="116">
                  <c:v>18015.95</c:v>
                </c:pt>
                <c:pt idx="117">
                  <c:v>18119.78</c:v>
                </c:pt>
                <c:pt idx="118">
                  <c:v>18144.07</c:v>
                </c:pt>
                <c:pt idx="119">
                  <c:v>17966.07</c:v>
                </c:pt>
                <c:pt idx="120">
                  <c:v>17890.36</c:v>
                </c:pt>
                <c:pt idx="121">
                  <c:v>17946.68</c:v>
                </c:pt>
                <c:pt idx="122">
                  <c:v>17596.349999999999</c:v>
                </c:pt>
                <c:pt idx="123">
                  <c:v>17619.509999999998</c:v>
                </c:pt>
                <c:pt idx="124">
                  <c:v>17757.91</c:v>
                </c:pt>
                <c:pt idx="125">
                  <c:v>17730.11</c:v>
                </c:pt>
                <c:pt idx="126">
                  <c:v>17683.580000000002</c:v>
                </c:pt>
                <c:pt idx="127">
                  <c:v>17776.91</c:v>
                </c:pt>
                <c:pt idx="128">
                  <c:v>17515.419999999998</c:v>
                </c:pt>
                <c:pt idx="129">
                  <c:v>17548.62</c:v>
                </c:pt>
                <c:pt idx="130">
                  <c:v>17760.41</c:v>
                </c:pt>
                <c:pt idx="131">
                  <c:v>17977.68</c:v>
                </c:pt>
                <c:pt idx="132">
                  <c:v>18053.580000000002</c:v>
                </c:pt>
                <c:pt idx="133">
                  <c:v>18050.169999999998</c:v>
                </c:pt>
                <c:pt idx="134">
                  <c:v>18120.25</c:v>
                </c:pt>
                <c:pt idx="135">
                  <c:v>18086.45</c:v>
                </c:pt>
                <c:pt idx="136">
                  <c:v>18100.41</c:v>
                </c:pt>
                <c:pt idx="137">
                  <c:v>17919.29</c:v>
                </c:pt>
                <c:pt idx="138">
                  <c:v>17851.04</c:v>
                </c:pt>
                <c:pt idx="139">
                  <c:v>17731.919999999998</c:v>
                </c:pt>
                <c:pt idx="140">
                  <c:v>17568.53</c:v>
                </c:pt>
                <c:pt idx="141">
                  <c:v>17440.59</c:v>
                </c:pt>
                <c:pt idx="142">
                  <c:v>17630.27</c:v>
                </c:pt>
                <c:pt idx="143">
                  <c:v>17751.39</c:v>
                </c:pt>
                <c:pt idx="144">
                  <c:v>17745.98</c:v>
                </c:pt>
                <c:pt idx="145">
                  <c:v>17689.86</c:v>
                </c:pt>
                <c:pt idx="146">
                  <c:v>17598.2</c:v>
                </c:pt>
                <c:pt idx="147">
                  <c:v>17550.689999999999</c:v>
                </c:pt>
                <c:pt idx="148">
                  <c:v>17540.47</c:v>
                </c:pt>
                <c:pt idx="149">
                  <c:v>17419.75</c:v>
                </c:pt>
                <c:pt idx="150">
                  <c:v>17373.38</c:v>
                </c:pt>
                <c:pt idx="151">
                  <c:v>17615.169999999998</c:v>
                </c:pt>
                <c:pt idx="152">
                  <c:v>17402.84</c:v>
                </c:pt>
                <c:pt idx="153">
                  <c:v>17402.509999999998</c:v>
                </c:pt>
                <c:pt idx="154">
                  <c:v>17408.25</c:v>
                </c:pt>
                <c:pt idx="155">
                  <c:v>17477.400000000001</c:v>
                </c:pt>
                <c:pt idx="156">
                  <c:v>17545.18</c:v>
                </c:pt>
                <c:pt idx="157">
                  <c:v>17511.34</c:v>
                </c:pt>
                <c:pt idx="158">
                  <c:v>17348.73</c:v>
                </c:pt>
                <c:pt idx="159">
                  <c:v>16990.689999999999</c:v>
                </c:pt>
                <c:pt idx="160">
                  <c:v>16459.75</c:v>
                </c:pt>
                <c:pt idx="161">
                  <c:v>15871.35</c:v>
                </c:pt>
                <c:pt idx="162">
                  <c:v>15666.44</c:v>
                </c:pt>
                <c:pt idx="163">
                  <c:v>16285.51</c:v>
                </c:pt>
                <c:pt idx="164">
                  <c:v>16654.77</c:v>
                </c:pt>
                <c:pt idx="165">
                  <c:v>16643.009999999998</c:v>
                </c:pt>
                <c:pt idx="166">
                  <c:v>16528.03</c:v>
                </c:pt>
                <c:pt idx="167">
                  <c:v>16058.35</c:v>
                </c:pt>
                <c:pt idx="168">
                  <c:v>16351.38</c:v>
                </c:pt>
                <c:pt idx="169">
                  <c:v>16374.76</c:v>
                </c:pt>
                <c:pt idx="170">
                  <c:v>16102.38</c:v>
                </c:pt>
                <c:pt idx="171">
                  <c:v>16492.68</c:v>
                </c:pt>
                <c:pt idx="172">
                  <c:v>16253.57</c:v>
                </c:pt>
                <c:pt idx="173">
                  <c:v>16330.4</c:v>
                </c:pt>
                <c:pt idx="174">
                  <c:v>16433.09</c:v>
                </c:pt>
                <c:pt idx="175">
                  <c:v>16370.96</c:v>
                </c:pt>
                <c:pt idx="176">
                  <c:v>16599.849999999999</c:v>
                </c:pt>
                <c:pt idx="177">
                  <c:v>16739.95</c:v>
                </c:pt>
                <c:pt idx="178">
                  <c:v>16674.740000000002</c:v>
                </c:pt>
                <c:pt idx="179">
                  <c:v>16384.580000000002</c:v>
                </c:pt>
                <c:pt idx="180">
                  <c:v>16510.189999999999</c:v>
                </c:pt>
                <c:pt idx="181">
                  <c:v>16330.47</c:v>
                </c:pt>
                <c:pt idx="182">
                  <c:v>16279.89</c:v>
                </c:pt>
                <c:pt idx="183">
                  <c:v>16201.32</c:v>
                </c:pt>
                <c:pt idx="184">
                  <c:v>16314.67</c:v>
                </c:pt>
                <c:pt idx="185">
                  <c:v>16001.89</c:v>
                </c:pt>
                <c:pt idx="186">
                  <c:v>16049.13</c:v>
                </c:pt>
                <c:pt idx="187">
                  <c:v>16284.7</c:v>
                </c:pt>
                <c:pt idx="188">
                  <c:v>16272.01</c:v>
                </c:pt>
                <c:pt idx="189">
                  <c:v>16472.37</c:v>
                </c:pt>
                <c:pt idx="190">
                  <c:v>16776.43</c:v>
                </c:pt>
                <c:pt idx="191">
                  <c:v>16790.189999999999</c:v>
                </c:pt>
                <c:pt idx="192">
                  <c:v>16912.29</c:v>
                </c:pt>
                <c:pt idx="193">
                  <c:v>17050.75</c:v>
                </c:pt>
                <c:pt idx="194">
                  <c:v>17084.490000000002</c:v>
                </c:pt>
                <c:pt idx="195">
                  <c:v>17131.86</c:v>
                </c:pt>
                <c:pt idx="196">
                  <c:v>17081.89</c:v>
                </c:pt>
                <c:pt idx="197">
                  <c:v>16924.75</c:v>
                </c:pt>
                <c:pt idx="198">
                  <c:v>17141.75</c:v>
                </c:pt>
                <c:pt idx="199">
                  <c:v>17215.97</c:v>
                </c:pt>
                <c:pt idx="200">
                  <c:v>17230.54</c:v>
                </c:pt>
                <c:pt idx="201">
                  <c:v>17217.11</c:v>
                </c:pt>
                <c:pt idx="202">
                  <c:v>17168.61</c:v>
                </c:pt>
                <c:pt idx="203">
                  <c:v>17489.16</c:v>
                </c:pt>
                <c:pt idx="204">
                  <c:v>17646.7</c:v>
                </c:pt>
                <c:pt idx="205">
                  <c:v>17623.05</c:v>
                </c:pt>
                <c:pt idx="206">
                  <c:v>17581.43</c:v>
                </c:pt>
                <c:pt idx="207">
                  <c:v>17779.52</c:v>
                </c:pt>
                <c:pt idx="208">
                  <c:v>17755.8</c:v>
                </c:pt>
                <c:pt idx="209">
                  <c:v>17663.54</c:v>
                </c:pt>
                <c:pt idx="210">
                  <c:v>17828.759999999998</c:v>
                </c:pt>
                <c:pt idx="211">
                  <c:v>17918.150000000001</c:v>
                </c:pt>
                <c:pt idx="212">
                  <c:v>17867.580000000002</c:v>
                </c:pt>
                <c:pt idx="213">
                  <c:v>17863.43</c:v>
                </c:pt>
                <c:pt idx="214">
                  <c:v>17910.330000000002</c:v>
                </c:pt>
                <c:pt idx="215">
                  <c:v>17730.48</c:v>
                </c:pt>
                <c:pt idx="216">
                  <c:v>17758.21</c:v>
                </c:pt>
                <c:pt idx="217">
                  <c:v>17702.22</c:v>
                </c:pt>
                <c:pt idx="218">
                  <c:v>17448.07</c:v>
                </c:pt>
                <c:pt idx="219">
                  <c:v>17245.240000000002</c:v>
                </c:pt>
                <c:pt idx="220">
                  <c:v>17483.009999999998</c:v>
                </c:pt>
                <c:pt idx="221">
                  <c:v>17489.5</c:v>
                </c:pt>
                <c:pt idx="222">
                  <c:v>17737.16</c:v>
                </c:pt>
                <c:pt idx="223">
                  <c:v>17732.75</c:v>
                </c:pt>
                <c:pt idx="224">
                  <c:v>17823.810000000001</c:v>
                </c:pt>
                <c:pt idx="225">
                  <c:v>17792.68</c:v>
                </c:pt>
                <c:pt idx="226">
                  <c:v>17812.189999999999</c:v>
                </c:pt>
                <c:pt idx="227">
                  <c:v>17813.39</c:v>
                </c:pt>
                <c:pt idx="228">
                  <c:v>17798.490000000002</c:v>
                </c:pt>
                <c:pt idx="229">
                  <c:v>17719.919999999998</c:v>
                </c:pt>
                <c:pt idx="230">
                  <c:v>17888.349999999999</c:v>
                </c:pt>
                <c:pt idx="231">
                  <c:v>17729.68</c:v>
                </c:pt>
                <c:pt idx="232">
                  <c:v>17477.669999999998</c:v>
                </c:pt>
                <c:pt idx="233">
                  <c:v>17847.63</c:v>
                </c:pt>
                <c:pt idx="234">
                  <c:v>17730.509999999998</c:v>
                </c:pt>
                <c:pt idx="235">
                  <c:v>17568</c:v>
                </c:pt>
                <c:pt idx="236">
                  <c:v>17492.3</c:v>
                </c:pt>
                <c:pt idx="237">
                  <c:v>17574.75</c:v>
                </c:pt>
                <c:pt idx="238">
                  <c:v>17265.21</c:v>
                </c:pt>
                <c:pt idx="239">
                  <c:v>17368.5</c:v>
                </c:pt>
                <c:pt idx="240">
                  <c:v>17524.91</c:v>
                </c:pt>
                <c:pt idx="241">
                  <c:v>17749.09</c:v>
                </c:pt>
                <c:pt idx="242">
                  <c:v>17495.84</c:v>
                </c:pt>
                <c:pt idx="243">
                  <c:v>17128.55</c:v>
                </c:pt>
                <c:pt idx="244">
                  <c:v>17251.62</c:v>
                </c:pt>
                <c:pt idx="245">
                  <c:v>17417.27</c:v>
                </c:pt>
                <c:pt idx="246">
                  <c:v>17602.61</c:v>
                </c:pt>
                <c:pt idx="247">
                  <c:v>17552.169999999998</c:v>
                </c:pt>
                <c:pt idx="248">
                  <c:v>17528.27</c:v>
                </c:pt>
                <c:pt idx="249">
                  <c:v>17720.98</c:v>
                </c:pt>
                <c:pt idx="250">
                  <c:v>17603.87</c:v>
                </c:pt>
                <c:pt idx="251">
                  <c:v>17425.03</c:v>
                </c:pt>
                <c:pt idx="252">
                  <c:v>17148.939999999999</c:v>
                </c:pt>
                <c:pt idx="253">
                  <c:v>17158.66</c:v>
                </c:pt>
                <c:pt idx="254">
                  <c:v>16906.509999999998</c:v>
                </c:pt>
                <c:pt idx="255">
                  <c:v>16514.099999999999</c:v>
                </c:pt>
                <c:pt idx="256">
                  <c:v>16346.45</c:v>
                </c:pt>
                <c:pt idx="257">
                  <c:v>16398.57</c:v>
                </c:pt>
                <c:pt idx="258">
                  <c:v>16516.22</c:v>
                </c:pt>
                <c:pt idx="259">
                  <c:v>16151.41</c:v>
                </c:pt>
                <c:pt idx="260">
                  <c:v>16379.05</c:v>
                </c:pt>
                <c:pt idx="261">
                  <c:v>15988.08</c:v>
                </c:pt>
                <c:pt idx="262">
                  <c:v>16016.02</c:v>
                </c:pt>
                <c:pt idx="263">
                  <c:v>15766.74</c:v>
                </c:pt>
                <c:pt idx="264">
                  <c:v>15882.68</c:v>
                </c:pt>
                <c:pt idx="265">
                  <c:v>16093.51</c:v>
                </c:pt>
                <c:pt idx="266">
                  <c:v>15885.22</c:v>
                </c:pt>
                <c:pt idx="267">
                  <c:v>16167.23</c:v>
                </c:pt>
                <c:pt idx="268">
                  <c:v>15944.46</c:v>
                </c:pt>
                <c:pt idx="269">
                  <c:v>16069.64</c:v>
                </c:pt>
                <c:pt idx="270">
                  <c:v>16466.3</c:v>
                </c:pt>
                <c:pt idx="271">
                  <c:v>16449.18</c:v>
                </c:pt>
                <c:pt idx="272">
                  <c:v>16153.54</c:v>
                </c:pt>
                <c:pt idx="273">
                  <c:v>16336.66</c:v>
                </c:pt>
                <c:pt idx="274">
                  <c:v>16416.580000000002</c:v>
                </c:pt>
                <c:pt idx="275">
                  <c:v>16204.97</c:v>
                </c:pt>
                <c:pt idx="276">
                  <c:v>16027.05</c:v>
                </c:pt>
                <c:pt idx="277">
                  <c:v>16014.38</c:v>
                </c:pt>
                <c:pt idx="278">
                  <c:v>15914.74</c:v>
                </c:pt>
                <c:pt idx="279">
                  <c:v>15660.18</c:v>
                </c:pt>
                <c:pt idx="280">
                  <c:v>15973.84</c:v>
                </c:pt>
                <c:pt idx="281">
                  <c:v>16196.41</c:v>
                </c:pt>
                <c:pt idx="282">
                  <c:v>16453.830000000002</c:v>
                </c:pt>
                <c:pt idx="283">
                  <c:v>16413.43</c:v>
                </c:pt>
                <c:pt idx="284">
                  <c:v>16391.990000000002</c:v>
                </c:pt>
                <c:pt idx="285">
                  <c:v>16620.66</c:v>
                </c:pt>
                <c:pt idx="286">
                  <c:v>16431.78</c:v>
                </c:pt>
                <c:pt idx="287">
                  <c:v>16484.990000000002</c:v>
                </c:pt>
                <c:pt idx="288">
                  <c:v>16697.29</c:v>
                </c:pt>
                <c:pt idx="289">
                  <c:v>16639.97</c:v>
                </c:pt>
                <c:pt idx="290">
                  <c:v>16516.5</c:v>
                </c:pt>
                <c:pt idx="291">
                  <c:v>16865.080000000002</c:v>
                </c:pt>
                <c:pt idx="292">
                  <c:v>16899.32</c:v>
                </c:pt>
                <c:pt idx="293">
                  <c:v>16943.900000000001</c:v>
                </c:pt>
                <c:pt idx="294">
                  <c:v>17006.77</c:v>
                </c:pt>
                <c:pt idx="295">
                  <c:v>17073.95</c:v>
                </c:pt>
                <c:pt idx="296">
                  <c:v>16964.099999999999</c:v>
                </c:pt>
                <c:pt idx="297">
                  <c:v>17000.36</c:v>
                </c:pt>
                <c:pt idx="298">
                  <c:v>16995.13</c:v>
                </c:pt>
                <c:pt idx="299">
                  <c:v>17213.310000000001</c:v>
                </c:pt>
                <c:pt idx="300">
                  <c:v>17229.13</c:v>
                </c:pt>
                <c:pt idx="301">
                  <c:v>17251.53</c:v>
                </c:pt>
                <c:pt idx="302">
                  <c:v>17325.759999999998</c:v>
                </c:pt>
                <c:pt idx="303">
                  <c:v>17481.490000000002</c:v>
                </c:pt>
                <c:pt idx="304">
                  <c:v>17602.3</c:v>
                </c:pt>
                <c:pt idx="305">
                  <c:v>17623.87</c:v>
                </c:pt>
                <c:pt idx="306">
                  <c:v>17582.57</c:v>
                </c:pt>
                <c:pt idx="307">
                  <c:v>17502.59</c:v>
                </c:pt>
                <c:pt idx="308">
                  <c:v>17515.73</c:v>
                </c:pt>
                <c:pt idx="309">
                  <c:v>17535.39</c:v>
                </c:pt>
                <c:pt idx="310">
                  <c:v>17633.11</c:v>
                </c:pt>
                <c:pt idx="311">
                  <c:v>17716.66</c:v>
                </c:pt>
                <c:pt idx="312">
                  <c:v>17685.09</c:v>
                </c:pt>
                <c:pt idx="313">
                  <c:v>17792.75</c:v>
                </c:pt>
                <c:pt idx="314">
                  <c:v>17737</c:v>
                </c:pt>
                <c:pt idx="315">
                  <c:v>17603.32</c:v>
                </c:pt>
                <c:pt idx="316">
                  <c:v>17716.05</c:v>
                </c:pt>
                <c:pt idx="317">
                  <c:v>17541.96</c:v>
                </c:pt>
                <c:pt idx="318">
                  <c:v>17576.96</c:v>
                </c:pt>
                <c:pt idx="319">
                  <c:v>17556.41</c:v>
                </c:pt>
                <c:pt idx="320">
                  <c:v>17721.25</c:v>
                </c:pt>
                <c:pt idx="321">
                  <c:v>17908.28</c:v>
                </c:pt>
                <c:pt idx="322">
                  <c:v>17926.43</c:v>
                </c:pt>
                <c:pt idx="323">
                  <c:v>17897.46</c:v>
                </c:pt>
                <c:pt idx="324">
                  <c:v>18004.16</c:v>
                </c:pt>
                <c:pt idx="325">
                  <c:v>18053.599999999999</c:v>
                </c:pt>
                <c:pt idx="326">
                  <c:v>18096.27</c:v>
                </c:pt>
                <c:pt idx="327">
                  <c:v>17982.52</c:v>
                </c:pt>
                <c:pt idx="328">
                  <c:v>18003.75</c:v>
                </c:pt>
                <c:pt idx="329">
                  <c:v>17977.240000000002</c:v>
                </c:pt>
                <c:pt idx="330">
                  <c:v>17990.32</c:v>
                </c:pt>
                <c:pt idx="331">
                  <c:v>18041.55</c:v>
                </c:pt>
                <c:pt idx="332">
                  <c:v>17830.759999999998</c:v>
                </c:pt>
                <c:pt idx="333">
                  <c:v>17773.64</c:v>
                </c:pt>
                <c:pt idx="334">
                  <c:v>17891.16</c:v>
                </c:pt>
                <c:pt idx="335">
                  <c:v>17750.91</c:v>
                </c:pt>
                <c:pt idx="336">
                  <c:v>17651.259999999998</c:v>
                </c:pt>
                <c:pt idx="337">
                  <c:v>17660.71</c:v>
                </c:pt>
                <c:pt idx="338">
                  <c:v>17740.63</c:v>
                </c:pt>
                <c:pt idx="339">
                  <c:v>17705.91</c:v>
                </c:pt>
                <c:pt idx="340">
                  <c:v>17928.349999999999</c:v>
                </c:pt>
                <c:pt idx="341">
                  <c:v>17711.12</c:v>
                </c:pt>
                <c:pt idx="342">
                  <c:v>17720.5</c:v>
                </c:pt>
                <c:pt idx="343">
                  <c:v>17535.32</c:v>
                </c:pt>
                <c:pt idx="344">
                  <c:v>17710.71</c:v>
                </c:pt>
                <c:pt idx="345">
                  <c:v>17529.98</c:v>
                </c:pt>
                <c:pt idx="346">
                  <c:v>17526.62</c:v>
                </c:pt>
                <c:pt idx="347">
                  <c:v>17435.400000000001</c:v>
                </c:pt>
                <c:pt idx="348">
                  <c:v>17500.939999999999</c:v>
                </c:pt>
                <c:pt idx="349">
                  <c:v>17492.93</c:v>
                </c:pt>
                <c:pt idx="350">
                  <c:v>17706.05</c:v>
                </c:pt>
                <c:pt idx="351">
                  <c:v>17851.509999999998</c:v>
                </c:pt>
                <c:pt idx="352">
                  <c:v>17828.29</c:v>
                </c:pt>
                <c:pt idx="353">
                  <c:v>17873.22</c:v>
                </c:pt>
                <c:pt idx="354">
                  <c:v>17787.2</c:v>
                </c:pt>
                <c:pt idx="355">
                  <c:v>17789.669999999998</c:v>
                </c:pt>
                <c:pt idx="356">
                  <c:v>17838.560000000001</c:v>
                </c:pt>
                <c:pt idx="357">
                  <c:v>17807.060000000001</c:v>
                </c:pt>
                <c:pt idx="358">
                  <c:v>17920.330000000002</c:v>
                </c:pt>
                <c:pt idx="359">
                  <c:v>17938.28</c:v>
                </c:pt>
                <c:pt idx="360">
                  <c:v>18005.05</c:v>
                </c:pt>
                <c:pt idx="361">
                  <c:v>17985.189999999999</c:v>
                </c:pt>
                <c:pt idx="362">
                  <c:v>17865.34</c:v>
                </c:pt>
                <c:pt idx="363">
                  <c:v>17732.48</c:v>
                </c:pt>
                <c:pt idx="364">
                  <c:v>17674.82</c:v>
                </c:pt>
                <c:pt idx="365">
                  <c:v>17640.169999999998</c:v>
                </c:pt>
                <c:pt idx="366">
                  <c:v>17733.099999999999</c:v>
                </c:pt>
                <c:pt idx="367">
                  <c:v>17675.16</c:v>
                </c:pt>
                <c:pt idx="368">
                  <c:v>17804.87</c:v>
                </c:pt>
                <c:pt idx="369">
                  <c:v>17829.73</c:v>
                </c:pt>
                <c:pt idx="370">
                  <c:v>17780.830000000002</c:v>
                </c:pt>
                <c:pt idx="371">
                  <c:v>18011.07</c:v>
                </c:pt>
                <c:pt idx="372">
                  <c:v>17400.75</c:v>
                </c:pt>
                <c:pt idx="373">
                  <c:v>17140.240000000002</c:v>
                </c:pt>
                <c:pt idx="374">
                  <c:v>17409.72</c:v>
                </c:pt>
                <c:pt idx="375">
                  <c:v>17694.68</c:v>
                </c:pt>
                <c:pt idx="376">
                  <c:v>17929.990000000002</c:v>
                </c:pt>
                <c:pt idx="377">
                  <c:v>17949.37</c:v>
                </c:pt>
                <c:pt idx="378">
                  <c:v>17840.62</c:v>
                </c:pt>
                <c:pt idx="379">
                  <c:v>17918.62</c:v>
                </c:pt>
                <c:pt idx="380">
                  <c:v>17895.88</c:v>
                </c:pt>
                <c:pt idx="381">
                  <c:v>18146.740000000002</c:v>
                </c:pt>
                <c:pt idx="382">
                  <c:v>18226.93</c:v>
                </c:pt>
                <c:pt idx="383">
                  <c:v>18347.669999999998</c:v>
                </c:pt>
                <c:pt idx="384">
                  <c:v>18372.12</c:v>
                </c:pt>
                <c:pt idx="385">
                  <c:v>18506.41</c:v>
                </c:pt>
                <c:pt idx="386">
                  <c:v>18516.55</c:v>
                </c:pt>
                <c:pt idx="387">
                  <c:v>18533.05</c:v>
                </c:pt>
                <c:pt idx="388">
                  <c:v>18559.009999999998</c:v>
                </c:pt>
                <c:pt idx="389">
                  <c:v>18595.03</c:v>
                </c:pt>
                <c:pt idx="390">
                  <c:v>18517.23</c:v>
                </c:pt>
                <c:pt idx="391">
                  <c:v>18570.849999999999</c:v>
                </c:pt>
                <c:pt idx="392">
                  <c:v>18493.060000000001</c:v>
                </c:pt>
                <c:pt idx="393">
                  <c:v>18473.75</c:v>
                </c:pt>
                <c:pt idx="394">
                  <c:v>18472.169999999998</c:v>
                </c:pt>
                <c:pt idx="395">
                  <c:v>18456.349999999999</c:v>
                </c:pt>
                <c:pt idx="396">
                  <c:v>18432.240000000002</c:v>
                </c:pt>
                <c:pt idx="397">
                  <c:v>18404.509999999998</c:v>
                </c:pt>
                <c:pt idx="398">
                  <c:v>18313.77</c:v>
                </c:pt>
                <c:pt idx="399">
                  <c:v>18355</c:v>
                </c:pt>
                <c:pt idx="400">
                  <c:v>18352.05</c:v>
                </c:pt>
                <c:pt idx="401">
                  <c:v>18543.53</c:v>
                </c:pt>
                <c:pt idx="402">
                  <c:v>18529.29</c:v>
                </c:pt>
                <c:pt idx="403">
                  <c:v>18533.05</c:v>
                </c:pt>
                <c:pt idx="404">
                  <c:v>18495.66</c:v>
                </c:pt>
                <c:pt idx="405">
                  <c:v>18613.52</c:v>
                </c:pt>
                <c:pt idx="406">
                  <c:v>18576.47</c:v>
                </c:pt>
                <c:pt idx="407">
                  <c:v>18636.05</c:v>
                </c:pt>
                <c:pt idx="408">
                  <c:v>18552.02</c:v>
                </c:pt>
                <c:pt idx="409">
                  <c:v>18573.939999999999</c:v>
                </c:pt>
                <c:pt idx="410">
                  <c:v>18597.7</c:v>
                </c:pt>
                <c:pt idx="411">
                  <c:v>18552.57</c:v>
                </c:pt>
                <c:pt idx="412">
                  <c:v>18529.419999999998</c:v>
                </c:pt>
                <c:pt idx="413">
                  <c:v>18547.3</c:v>
                </c:pt>
                <c:pt idx="414">
                  <c:v>18481.48</c:v>
                </c:pt>
                <c:pt idx="415">
                  <c:v>18448.41</c:v>
                </c:pt>
                <c:pt idx="416">
                  <c:v>18395.400000000001</c:v>
                </c:pt>
                <c:pt idx="417">
                  <c:v>18502.990000000002</c:v>
                </c:pt>
                <c:pt idx="418">
                  <c:v>18454.3</c:v>
                </c:pt>
                <c:pt idx="419">
                  <c:v>18400.88</c:v>
                </c:pt>
                <c:pt idx="420">
                  <c:v>18419.3</c:v>
                </c:pt>
                <c:pt idx="421">
                  <c:v>18491.96</c:v>
                </c:pt>
                <c:pt idx="422">
                  <c:v>18538.12</c:v>
                </c:pt>
                <c:pt idx="423">
                  <c:v>18526.14</c:v>
                </c:pt>
                <c:pt idx="424">
                  <c:v>18479.91</c:v>
                </c:pt>
                <c:pt idx="425">
                  <c:v>18085.45</c:v>
                </c:pt>
                <c:pt idx="426">
                  <c:v>18325.07</c:v>
                </c:pt>
                <c:pt idx="427">
                  <c:v>18066.75</c:v>
                </c:pt>
                <c:pt idx="428">
                  <c:v>18034.77</c:v>
                </c:pt>
                <c:pt idx="429">
                  <c:v>18212.48</c:v>
                </c:pt>
                <c:pt idx="430">
                  <c:v>18123.8</c:v>
                </c:pt>
                <c:pt idx="431">
                  <c:v>18120.169999999998</c:v>
                </c:pt>
                <c:pt idx="432">
                  <c:v>18129.96</c:v>
                </c:pt>
                <c:pt idx="433">
                  <c:v>18293.7</c:v>
                </c:pt>
                <c:pt idx="434">
                  <c:v>18392.46</c:v>
                </c:pt>
                <c:pt idx="435">
                  <c:v>18261.45</c:v>
                </c:pt>
                <c:pt idx="436">
                  <c:v>18094.830000000002</c:v>
                </c:pt>
                <c:pt idx="437">
                  <c:v>18228.3</c:v>
                </c:pt>
                <c:pt idx="438">
                  <c:v>18339.240000000002</c:v>
                </c:pt>
                <c:pt idx="439">
                  <c:v>18143.45</c:v>
                </c:pt>
                <c:pt idx="440">
                  <c:v>18308.150000000001</c:v>
                </c:pt>
                <c:pt idx="441">
                  <c:v>18253.849999999999</c:v>
                </c:pt>
                <c:pt idx="442">
                  <c:v>18168.45</c:v>
                </c:pt>
                <c:pt idx="443">
                  <c:v>18281.03</c:v>
                </c:pt>
                <c:pt idx="444">
                  <c:v>18268.5</c:v>
                </c:pt>
                <c:pt idx="445">
                  <c:v>18240.490000000002</c:v>
                </c:pt>
                <c:pt idx="446">
                  <c:v>18329.04</c:v>
                </c:pt>
                <c:pt idx="447">
                  <c:v>18128.66</c:v>
                </c:pt>
                <c:pt idx="448">
                  <c:v>18144.2</c:v>
                </c:pt>
                <c:pt idx="449">
                  <c:v>18098.939999999999</c:v>
                </c:pt>
                <c:pt idx="450">
                  <c:v>18138.38</c:v>
                </c:pt>
                <c:pt idx="451">
                  <c:v>18086.400000000001</c:v>
                </c:pt>
                <c:pt idx="452">
                  <c:v>18161.939999999999</c:v>
                </c:pt>
                <c:pt idx="453">
                  <c:v>18202.62</c:v>
                </c:pt>
                <c:pt idx="454">
                  <c:v>18162.349999999999</c:v>
                </c:pt>
                <c:pt idx="455">
                  <c:v>18145.71</c:v>
                </c:pt>
                <c:pt idx="456">
                  <c:v>18223.03</c:v>
                </c:pt>
                <c:pt idx="457">
                  <c:v>18169.27</c:v>
                </c:pt>
                <c:pt idx="458">
                  <c:v>18199.330000000002</c:v>
                </c:pt>
                <c:pt idx="459">
                  <c:v>18169.68</c:v>
                </c:pt>
                <c:pt idx="460">
                  <c:v>18161.189999999999</c:v>
                </c:pt>
                <c:pt idx="461">
                  <c:v>18142.419999999998</c:v>
                </c:pt>
                <c:pt idx="462">
                  <c:v>18037.099999999999</c:v>
                </c:pt>
                <c:pt idx="463">
                  <c:v>17959.64</c:v>
                </c:pt>
                <c:pt idx="464">
                  <c:v>17930.669999999998</c:v>
                </c:pt>
                <c:pt idx="465">
                  <c:v>17888.28</c:v>
                </c:pt>
                <c:pt idx="466">
                  <c:v>18259.599999999999</c:v>
                </c:pt>
                <c:pt idx="467">
                  <c:v>18332.740000000002</c:v>
                </c:pt>
                <c:pt idx="468">
                  <c:v>18589.689999999999</c:v>
                </c:pt>
                <c:pt idx="469">
                  <c:v>18807.88</c:v>
                </c:pt>
                <c:pt idx="470">
                  <c:v>18847.66</c:v>
                </c:pt>
                <c:pt idx="471">
                  <c:v>18868.689999999999</c:v>
                </c:pt>
                <c:pt idx="472">
                  <c:v>18923.060000000001</c:v>
                </c:pt>
                <c:pt idx="473">
                  <c:v>18868.14</c:v>
                </c:pt>
                <c:pt idx="474">
                  <c:v>18903.82</c:v>
                </c:pt>
                <c:pt idx="475">
                  <c:v>18867.93</c:v>
                </c:pt>
                <c:pt idx="476">
                  <c:v>18956.689999999999</c:v>
                </c:pt>
                <c:pt idx="477">
                  <c:v>19023.87</c:v>
                </c:pt>
                <c:pt idx="478">
                  <c:v>19083.18</c:v>
                </c:pt>
                <c:pt idx="479">
                  <c:v>19152.14</c:v>
                </c:pt>
                <c:pt idx="480">
                  <c:v>19097.900000000001</c:v>
                </c:pt>
                <c:pt idx="481">
                  <c:v>19121.599999999999</c:v>
                </c:pt>
                <c:pt idx="482">
                  <c:v>19123.580000000002</c:v>
                </c:pt>
                <c:pt idx="483">
                  <c:v>19191.93</c:v>
                </c:pt>
                <c:pt idx="484">
                  <c:v>19170.419999999998</c:v>
                </c:pt>
                <c:pt idx="485">
                  <c:v>19216.240000000002</c:v>
                </c:pt>
                <c:pt idx="486">
                  <c:v>19251.78</c:v>
                </c:pt>
                <c:pt idx="487">
                  <c:v>19549.62</c:v>
                </c:pt>
                <c:pt idx="488">
                  <c:v>19614.810000000001</c:v>
                </c:pt>
                <c:pt idx="489">
                  <c:v>19756.849999999999</c:v>
                </c:pt>
                <c:pt idx="490">
                  <c:v>19796.43</c:v>
                </c:pt>
                <c:pt idx="491">
                  <c:v>19911.21</c:v>
                </c:pt>
                <c:pt idx="492">
                  <c:v>19792.53</c:v>
                </c:pt>
                <c:pt idx="493">
                  <c:v>19852.240000000002</c:v>
                </c:pt>
                <c:pt idx="494">
                  <c:v>19843.41</c:v>
                </c:pt>
                <c:pt idx="495">
                  <c:v>19883.060000000001</c:v>
                </c:pt>
                <c:pt idx="496">
                  <c:v>19974.62</c:v>
                </c:pt>
                <c:pt idx="497">
                  <c:v>19941.96</c:v>
                </c:pt>
                <c:pt idx="498">
                  <c:v>19918.88</c:v>
                </c:pt>
                <c:pt idx="499">
                  <c:v>19933.810000000001</c:v>
                </c:pt>
                <c:pt idx="500">
                  <c:v>19945.04</c:v>
                </c:pt>
                <c:pt idx="501">
                  <c:v>19833.68</c:v>
                </c:pt>
                <c:pt idx="502">
                  <c:v>19819.78</c:v>
                </c:pt>
                <c:pt idx="503">
                  <c:v>19762.599999999999</c:v>
                </c:pt>
                <c:pt idx="504">
                  <c:v>19881.759999999998</c:v>
                </c:pt>
                <c:pt idx="505">
                  <c:v>19942.16</c:v>
                </c:pt>
                <c:pt idx="506">
                  <c:v>19899.29</c:v>
                </c:pt>
                <c:pt idx="507">
                  <c:v>19963.8</c:v>
                </c:pt>
                <c:pt idx="508">
                  <c:v>19887.38</c:v>
                </c:pt>
                <c:pt idx="509">
                  <c:v>19855.53</c:v>
                </c:pt>
                <c:pt idx="510">
                  <c:v>19954.28</c:v>
                </c:pt>
                <c:pt idx="511">
                  <c:v>19891</c:v>
                </c:pt>
                <c:pt idx="512">
                  <c:v>19885.73</c:v>
                </c:pt>
                <c:pt idx="513">
                  <c:v>19826.77</c:v>
                </c:pt>
                <c:pt idx="514">
                  <c:v>19804.72</c:v>
                </c:pt>
                <c:pt idx="515">
                  <c:v>19732.400000000001</c:v>
                </c:pt>
                <c:pt idx="516">
                  <c:v>19827.25</c:v>
                </c:pt>
                <c:pt idx="517">
                  <c:v>19799.849999999999</c:v>
                </c:pt>
                <c:pt idx="518">
                  <c:v>19912.71</c:v>
                </c:pt>
                <c:pt idx="519">
                  <c:v>20068.509999999998</c:v>
                </c:pt>
                <c:pt idx="520">
                  <c:v>20100.91</c:v>
                </c:pt>
                <c:pt idx="521">
                  <c:v>20093.78</c:v>
                </c:pt>
                <c:pt idx="522">
                  <c:v>19971.13</c:v>
                </c:pt>
                <c:pt idx="523">
                  <c:v>19864.09</c:v>
                </c:pt>
                <c:pt idx="524">
                  <c:v>19890.939999999999</c:v>
                </c:pt>
                <c:pt idx="525">
                  <c:v>19884.91</c:v>
                </c:pt>
                <c:pt idx="526">
                  <c:v>20071.46</c:v>
                </c:pt>
                <c:pt idx="527">
                  <c:v>20052.419999999998</c:v>
                </c:pt>
                <c:pt idx="528">
                  <c:v>20090.29</c:v>
                </c:pt>
                <c:pt idx="529">
                  <c:v>20054.34</c:v>
                </c:pt>
                <c:pt idx="530">
                  <c:v>20172.400000000001</c:v>
                </c:pt>
                <c:pt idx="531">
                  <c:v>20269.37</c:v>
                </c:pt>
                <c:pt idx="532">
                  <c:v>20412.16</c:v>
                </c:pt>
                <c:pt idx="533">
                  <c:v>20504.41</c:v>
                </c:pt>
                <c:pt idx="534">
                  <c:v>20611.86</c:v>
                </c:pt>
                <c:pt idx="535">
                  <c:v>20619.77</c:v>
                </c:pt>
                <c:pt idx="536">
                  <c:v>20624.05</c:v>
                </c:pt>
                <c:pt idx="537">
                  <c:v>20743</c:v>
                </c:pt>
                <c:pt idx="538">
                  <c:v>20775.599999999999</c:v>
                </c:pt>
                <c:pt idx="539">
                  <c:v>20810.32</c:v>
                </c:pt>
                <c:pt idx="540">
                  <c:v>20821.759999999998</c:v>
                </c:pt>
                <c:pt idx="541">
                  <c:v>20837.439999999999</c:v>
                </c:pt>
                <c:pt idx="542">
                  <c:v>20812.240000000002</c:v>
                </c:pt>
                <c:pt idx="543">
                  <c:v>21115.55</c:v>
                </c:pt>
                <c:pt idx="544">
                  <c:v>21002.97</c:v>
                </c:pt>
                <c:pt idx="545">
                  <c:v>21005.71</c:v>
                </c:pt>
                <c:pt idx="546">
                  <c:v>20954.34</c:v>
                </c:pt>
                <c:pt idx="547">
                  <c:v>20924.759999999998</c:v>
                </c:pt>
                <c:pt idx="548">
                  <c:v>20855.73</c:v>
                </c:pt>
                <c:pt idx="549">
                  <c:v>20858.189999999999</c:v>
                </c:pt>
                <c:pt idx="550">
                  <c:v>20902.98</c:v>
                </c:pt>
                <c:pt idx="551">
                  <c:v>20881.48</c:v>
                </c:pt>
                <c:pt idx="552">
                  <c:v>20837.37</c:v>
                </c:pt>
                <c:pt idx="553">
                  <c:v>20950.099999999999</c:v>
                </c:pt>
                <c:pt idx="554">
                  <c:v>20934.55</c:v>
                </c:pt>
                <c:pt idx="555">
                  <c:v>20914.62</c:v>
                </c:pt>
                <c:pt idx="556">
                  <c:v>20905.86</c:v>
                </c:pt>
                <c:pt idx="557">
                  <c:v>20668.009999999998</c:v>
                </c:pt>
                <c:pt idx="558">
                  <c:v>20661.3</c:v>
                </c:pt>
                <c:pt idx="559">
                  <c:v>20656.580000000002</c:v>
                </c:pt>
                <c:pt idx="560">
                  <c:v>20596.72</c:v>
                </c:pt>
                <c:pt idx="561">
                  <c:v>20550.98</c:v>
                </c:pt>
                <c:pt idx="562">
                  <c:v>20701.5</c:v>
                </c:pt>
                <c:pt idx="563">
                  <c:v>20659.32</c:v>
                </c:pt>
                <c:pt idx="564">
                  <c:v>20728.490000000002</c:v>
                </c:pt>
                <c:pt idx="565">
                  <c:v>20663.22</c:v>
                </c:pt>
                <c:pt idx="566">
                  <c:v>20650.21</c:v>
                </c:pt>
                <c:pt idx="567">
                  <c:v>20689.240000000002</c:v>
                </c:pt>
                <c:pt idx="568">
                  <c:v>20648.150000000001</c:v>
                </c:pt>
                <c:pt idx="569">
                  <c:v>20662.95</c:v>
                </c:pt>
                <c:pt idx="570">
                  <c:v>20656.099999999999</c:v>
                </c:pt>
                <c:pt idx="571">
                  <c:v>20658.02</c:v>
                </c:pt>
                <c:pt idx="572">
                  <c:v>20651.3</c:v>
                </c:pt>
                <c:pt idx="573">
                  <c:v>20591.86</c:v>
                </c:pt>
                <c:pt idx="574">
                  <c:v>20453.25</c:v>
                </c:pt>
                <c:pt idx="575">
                  <c:v>20636.919999999998</c:v>
                </c:pt>
                <c:pt idx="576">
                  <c:v>20523.28</c:v>
                </c:pt>
                <c:pt idx="577">
                  <c:v>20404.490000000002</c:v>
                </c:pt>
                <c:pt idx="578">
                  <c:v>20578.71</c:v>
                </c:pt>
                <c:pt idx="579">
                  <c:v>20547.759999999998</c:v>
                </c:pt>
                <c:pt idx="580">
                  <c:v>20763.89</c:v>
                </c:pt>
                <c:pt idx="581">
                  <c:v>20996.12</c:v>
                </c:pt>
                <c:pt idx="582">
                  <c:v>20975.09</c:v>
                </c:pt>
                <c:pt idx="583">
                  <c:v>20981.33</c:v>
                </c:pt>
                <c:pt idx="584">
                  <c:v>20940.509999999998</c:v>
                </c:pt>
                <c:pt idx="585">
                  <c:v>20913.46</c:v>
                </c:pt>
                <c:pt idx="586">
                  <c:v>20949.89</c:v>
                </c:pt>
                <c:pt idx="587">
                  <c:v>20957.900000000001</c:v>
                </c:pt>
                <c:pt idx="588">
                  <c:v>20951.47</c:v>
                </c:pt>
                <c:pt idx="589">
                  <c:v>21006.94</c:v>
                </c:pt>
                <c:pt idx="590">
                  <c:v>21012.28</c:v>
                </c:pt>
                <c:pt idx="591">
                  <c:v>20975.78</c:v>
                </c:pt>
                <c:pt idx="592">
                  <c:v>20943.11</c:v>
                </c:pt>
                <c:pt idx="593">
                  <c:v>20919.419999999998</c:v>
                </c:pt>
                <c:pt idx="594">
                  <c:v>20896.61</c:v>
                </c:pt>
                <c:pt idx="595">
                  <c:v>20981.94</c:v>
                </c:pt>
                <c:pt idx="596">
                  <c:v>20979.75</c:v>
                </c:pt>
                <c:pt idx="597">
                  <c:v>20606.93</c:v>
                </c:pt>
                <c:pt idx="598">
                  <c:v>20663.02</c:v>
                </c:pt>
                <c:pt idx="599">
                  <c:v>20804.84</c:v>
                </c:pt>
                <c:pt idx="600">
                  <c:v>20894.830000000002</c:v>
                </c:pt>
                <c:pt idx="601">
                  <c:v>20937.91</c:v>
                </c:pt>
                <c:pt idx="602">
                  <c:v>21012.42</c:v>
                </c:pt>
                <c:pt idx="603">
                  <c:v>21082.95</c:v>
                </c:pt>
                <c:pt idx="604">
                  <c:v>21080.28</c:v>
                </c:pt>
                <c:pt idx="605">
                  <c:v>21029.47</c:v>
                </c:pt>
                <c:pt idx="606">
                  <c:v>21008.65</c:v>
                </c:pt>
                <c:pt idx="607">
                  <c:v>21144.18</c:v>
                </c:pt>
                <c:pt idx="608">
                  <c:v>21206.29</c:v>
                </c:pt>
                <c:pt idx="609">
                  <c:v>21184.04</c:v>
                </c:pt>
                <c:pt idx="610">
                  <c:v>21136.23</c:v>
                </c:pt>
                <c:pt idx="611">
                  <c:v>21173.69</c:v>
                </c:pt>
                <c:pt idx="612">
                  <c:v>21182.53</c:v>
                </c:pt>
                <c:pt idx="613">
                  <c:v>21271.97</c:v>
                </c:pt>
                <c:pt idx="614">
                  <c:v>21235.67</c:v>
                </c:pt>
                <c:pt idx="615">
                  <c:v>21328.47</c:v>
                </c:pt>
                <c:pt idx="616">
                  <c:v>21374.560000000001</c:v>
                </c:pt>
                <c:pt idx="617">
                  <c:v>21359.9</c:v>
                </c:pt>
                <c:pt idx="618">
                  <c:v>21384.28</c:v>
                </c:pt>
                <c:pt idx="619">
                  <c:v>21528.99</c:v>
                </c:pt>
                <c:pt idx="620">
                  <c:v>21467.14</c:v>
                </c:pt>
                <c:pt idx="621">
                  <c:v>21410.03</c:v>
                </c:pt>
                <c:pt idx="622">
                  <c:v>21397.29</c:v>
                </c:pt>
                <c:pt idx="623">
                  <c:v>21394.76</c:v>
                </c:pt>
                <c:pt idx="624">
                  <c:v>21409.55</c:v>
                </c:pt>
                <c:pt idx="625">
                  <c:v>21310.66</c:v>
                </c:pt>
                <c:pt idx="626">
                  <c:v>21454.61</c:v>
                </c:pt>
                <c:pt idx="627">
                  <c:v>21287.03</c:v>
                </c:pt>
                <c:pt idx="628">
                  <c:v>21349.63</c:v>
                </c:pt>
                <c:pt idx="629">
                  <c:v>21479.27</c:v>
                </c:pt>
                <c:pt idx="630">
                  <c:v>21478.17</c:v>
                </c:pt>
                <c:pt idx="631">
                  <c:v>21320.04</c:v>
                </c:pt>
                <c:pt idx="632">
                  <c:v>21414.34</c:v>
                </c:pt>
                <c:pt idx="633">
                  <c:v>21408.52</c:v>
                </c:pt>
                <c:pt idx="634">
                  <c:v>21409.07</c:v>
                </c:pt>
                <c:pt idx="635">
                  <c:v>21532.14</c:v>
                </c:pt>
                <c:pt idx="636">
                  <c:v>21553.09</c:v>
                </c:pt>
                <c:pt idx="637">
                  <c:v>21637.74</c:v>
                </c:pt>
                <c:pt idx="638">
                  <c:v>21629.72</c:v>
                </c:pt>
                <c:pt idx="639">
                  <c:v>21574.73</c:v>
                </c:pt>
                <c:pt idx="640">
                  <c:v>21640.75</c:v>
                </c:pt>
                <c:pt idx="641">
                  <c:v>21611.78</c:v>
                </c:pt>
                <c:pt idx="642">
                  <c:v>21580.07</c:v>
                </c:pt>
                <c:pt idx="643">
                  <c:v>21513.17</c:v>
                </c:pt>
                <c:pt idx="644">
                  <c:v>21613.43</c:v>
                </c:pt>
                <c:pt idx="645">
                  <c:v>21711.01</c:v>
                </c:pt>
                <c:pt idx="646">
                  <c:v>21796.55</c:v>
                </c:pt>
                <c:pt idx="647">
                  <c:v>21830.31</c:v>
                </c:pt>
                <c:pt idx="648">
                  <c:v>21891.119999999999</c:v>
                </c:pt>
                <c:pt idx="649">
                  <c:v>21963.919999999998</c:v>
                </c:pt>
                <c:pt idx="650">
                  <c:v>22016.240000000002</c:v>
                </c:pt>
                <c:pt idx="651">
                  <c:v>22026.1</c:v>
                </c:pt>
                <c:pt idx="652">
                  <c:v>22092.81</c:v>
                </c:pt>
                <c:pt idx="653">
                  <c:v>22118.42</c:v>
                </c:pt>
                <c:pt idx="654">
                  <c:v>22085.34</c:v>
                </c:pt>
                <c:pt idx="655">
                  <c:v>22048.7</c:v>
                </c:pt>
                <c:pt idx="656">
                  <c:v>21844.01</c:v>
                </c:pt>
                <c:pt idx="657">
                  <c:v>21858.32</c:v>
                </c:pt>
                <c:pt idx="658">
                  <c:v>21993.71</c:v>
                </c:pt>
                <c:pt idx="659">
                  <c:v>21998.99</c:v>
                </c:pt>
                <c:pt idx="660">
                  <c:v>22024.87</c:v>
                </c:pt>
                <c:pt idx="661">
                  <c:v>21750.73</c:v>
                </c:pt>
                <c:pt idx="662">
                  <c:v>21674.51</c:v>
                </c:pt>
                <c:pt idx="663">
                  <c:v>21703.75</c:v>
                </c:pt>
                <c:pt idx="664">
                  <c:v>21899.89</c:v>
                </c:pt>
                <c:pt idx="665">
                  <c:v>21812.09</c:v>
                </c:pt>
                <c:pt idx="666">
                  <c:v>21783.4</c:v>
                </c:pt>
                <c:pt idx="667">
                  <c:v>21813.67</c:v>
                </c:pt>
                <c:pt idx="668">
                  <c:v>21808.400000000001</c:v>
                </c:pt>
                <c:pt idx="669">
                  <c:v>21865.37</c:v>
                </c:pt>
                <c:pt idx="670">
                  <c:v>21892.43</c:v>
                </c:pt>
                <c:pt idx="671">
                  <c:v>21948.1</c:v>
                </c:pt>
                <c:pt idx="672">
                  <c:v>21987.56</c:v>
                </c:pt>
                <c:pt idx="673">
                  <c:v>21753.31</c:v>
                </c:pt>
                <c:pt idx="674">
                  <c:v>21807.64</c:v>
                </c:pt>
                <c:pt idx="675">
                  <c:v>21784.78</c:v>
                </c:pt>
                <c:pt idx="676">
                  <c:v>21797.79</c:v>
                </c:pt>
                <c:pt idx="677">
                  <c:v>22057.37</c:v>
                </c:pt>
                <c:pt idx="678">
                  <c:v>22118.86</c:v>
                </c:pt>
                <c:pt idx="679">
                  <c:v>22158.18</c:v>
                </c:pt>
                <c:pt idx="680">
                  <c:v>22203.48</c:v>
                </c:pt>
                <c:pt idx="681">
                  <c:v>22268.34</c:v>
                </c:pt>
                <c:pt idx="682">
                  <c:v>22331.35</c:v>
                </c:pt>
                <c:pt idx="683">
                  <c:v>22370.799999999999</c:v>
                </c:pt>
                <c:pt idx="684">
                  <c:v>22412.59</c:v>
                </c:pt>
                <c:pt idx="685">
                  <c:v>22359.23</c:v>
                </c:pt>
                <c:pt idx="686">
                  <c:v>22349.59</c:v>
                </c:pt>
                <c:pt idx="687">
                  <c:v>22296.09</c:v>
                </c:pt>
                <c:pt idx="688">
                  <c:v>22284.32</c:v>
                </c:pt>
                <c:pt idx="689">
                  <c:v>22340.71</c:v>
                </c:pt>
                <c:pt idx="690">
                  <c:v>22381.200000000001</c:v>
                </c:pt>
                <c:pt idx="691">
                  <c:v>22405.09</c:v>
                </c:pt>
                <c:pt idx="692">
                  <c:v>22557.599999999999</c:v>
                </c:pt>
                <c:pt idx="693">
                  <c:v>22641.67</c:v>
                </c:pt>
                <c:pt idx="694">
                  <c:v>22661.64</c:v>
                </c:pt>
                <c:pt idx="695">
                  <c:v>22775.39</c:v>
                </c:pt>
                <c:pt idx="696">
                  <c:v>22773.67</c:v>
                </c:pt>
                <c:pt idx="697">
                  <c:v>22761.07</c:v>
                </c:pt>
                <c:pt idx="698">
                  <c:v>22830.68</c:v>
                </c:pt>
                <c:pt idx="699">
                  <c:v>22872.89</c:v>
                </c:pt>
                <c:pt idx="700">
                  <c:v>22841.01</c:v>
                </c:pt>
                <c:pt idx="701">
                  <c:v>22871.72</c:v>
                </c:pt>
                <c:pt idx="702">
                  <c:v>22956.959999999999</c:v>
                </c:pt>
                <c:pt idx="703">
                  <c:v>22997.439999999999</c:v>
                </c:pt>
                <c:pt idx="704">
                  <c:v>23157.599999999999</c:v>
                </c:pt>
                <c:pt idx="705">
                  <c:v>23163.040000000001</c:v>
                </c:pt>
                <c:pt idx="706">
                  <c:v>23328.63</c:v>
                </c:pt>
                <c:pt idx="707">
                  <c:v>23273.96</c:v>
                </c:pt>
                <c:pt idx="708">
                  <c:v>23441.759999999998</c:v>
                </c:pt>
                <c:pt idx="709">
                  <c:v>23329.46</c:v>
                </c:pt>
                <c:pt idx="710">
                  <c:v>23400.86</c:v>
                </c:pt>
                <c:pt idx="711">
                  <c:v>23434.19</c:v>
                </c:pt>
                <c:pt idx="712">
                  <c:v>23348.74</c:v>
                </c:pt>
                <c:pt idx="713">
                  <c:v>23377.24</c:v>
                </c:pt>
                <c:pt idx="714">
                  <c:v>23435.01</c:v>
                </c:pt>
                <c:pt idx="715">
                  <c:v>23516.26</c:v>
                </c:pt>
                <c:pt idx="716">
                  <c:v>23539.19</c:v>
                </c:pt>
                <c:pt idx="717">
                  <c:v>23548.42</c:v>
                </c:pt>
                <c:pt idx="718">
                  <c:v>23557.23</c:v>
                </c:pt>
                <c:pt idx="719">
                  <c:v>23563.360000000001</c:v>
                </c:pt>
                <c:pt idx="720">
                  <c:v>23461.94</c:v>
                </c:pt>
                <c:pt idx="721">
                  <c:v>23422.21</c:v>
                </c:pt>
                <c:pt idx="722">
                  <c:v>23439.7</c:v>
                </c:pt>
                <c:pt idx="723">
                  <c:v>23409.47</c:v>
                </c:pt>
                <c:pt idx="724">
                  <c:v>23271.279999999999</c:v>
                </c:pt>
                <c:pt idx="725">
                  <c:v>23458.36</c:v>
                </c:pt>
                <c:pt idx="726">
                  <c:v>23358.240000000002</c:v>
                </c:pt>
                <c:pt idx="727">
                  <c:v>23430.33</c:v>
                </c:pt>
                <c:pt idx="728">
                  <c:v>23590.83</c:v>
                </c:pt>
                <c:pt idx="729">
                  <c:v>23526.18</c:v>
                </c:pt>
                <c:pt idx="730">
                  <c:v>23557.99</c:v>
                </c:pt>
                <c:pt idx="731">
                  <c:v>23580.78</c:v>
                </c:pt>
                <c:pt idx="732">
                  <c:v>23836.71</c:v>
                </c:pt>
                <c:pt idx="733">
                  <c:v>23940.68</c:v>
                </c:pt>
                <c:pt idx="734">
                  <c:v>24272.35</c:v>
                </c:pt>
                <c:pt idx="735">
                  <c:v>24231.59</c:v>
                </c:pt>
                <c:pt idx="736">
                  <c:v>24290.05</c:v>
                </c:pt>
                <c:pt idx="737">
                  <c:v>24180.639999999999</c:v>
                </c:pt>
                <c:pt idx="738">
                  <c:v>24140.91</c:v>
                </c:pt>
                <c:pt idx="739">
                  <c:v>24211.48</c:v>
                </c:pt>
                <c:pt idx="740">
                  <c:v>24329.16</c:v>
                </c:pt>
                <c:pt idx="741">
                  <c:v>24386.03</c:v>
                </c:pt>
                <c:pt idx="742">
                  <c:v>24504.799999999999</c:v>
                </c:pt>
                <c:pt idx="743">
                  <c:v>24585.43</c:v>
                </c:pt>
                <c:pt idx="744">
                  <c:v>24508.66</c:v>
                </c:pt>
                <c:pt idx="745">
                  <c:v>24651.74</c:v>
                </c:pt>
                <c:pt idx="746">
                  <c:v>24792.2</c:v>
                </c:pt>
                <c:pt idx="747">
                  <c:v>24754.75</c:v>
                </c:pt>
                <c:pt idx="748">
                  <c:v>24726.65</c:v>
                </c:pt>
                <c:pt idx="749">
                  <c:v>24782.29</c:v>
                </c:pt>
                <c:pt idx="750">
                  <c:v>24754.06</c:v>
                </c:pt>
                <c:pt idx="751">
                  <c:v>24746.21</c:v>
                </c:pt>
                <c:pt idx="752">
                  <c:v>24774.3</c:v>
                </c:pt>
                <c:pt idx="753">
                  <c:v>24837.51</c:v>
                </c:pt>
                <c:pt idx="754">
                  <c:v>24719.22</c:v>
                </c:pt>
                <c:pt idx="755">
                  <c:v>24824.01</c:v>
                </c:pt>
                <c:pt idx="756">
                  <c:v>24922.68</c:v>
                </c:pt>
                <c:pt idx="757">
                  <c:v>25075.13</c:v>
                </c:pt>
                <c:pt idx="758">
                  <c:v>25295.87</c:v>
                </c:pt>
                <c:pt idx="759">
                  <c:v>25283</c:v>
                </c:pt>
                <c:pt idx="760">
                  <c:v>25385.8</c:v>
                </c:pt>
                <c:pt idx="761">
                  <c:v>25369.13</c:v>
                </c:pt>
                <c:pt idx="762">
                  <c:v>25574.73</c:v>
                </c:pt>
                <c:pt idx="763">
                  <c:v>25803.19</c:v>
                </c:pt>
                <c:pt idx="764">
                  <c:v>25792.86</c:v>
                </c:pt>
                <c:pt idx="765">
                  <c:v>26115.65</c:v>
                </c:pt>
                <c:pt idx="766">
                  <c:v>26017.81</c:v>
                </c:pt>
                <c:pt idx="767">
                  <c:v>26071.72</c:v>
                </c:pt>
                <c:pt idx="768">
                  <c:v>26214.6</c:v>
                </c:pt>
                <c:pt idx="769">
                  <c:v>26210.81</c:v>
                </c:pt>
                <c:pt idx="770">
                  <c:v>26252.12</c:v>
                </c:pt>
                <c:pt idx="771">
                  <c:v>26392.79</c:v>
                </c:pt>
                <c:pt idx="772">
                  <c:v>26616.71</c:v>
                </c:pt>
                <c:pt idx="773">
                  <c:v>26439.48</c:v>
                </c:pt>
                <c:pt idx="774">
                  <c:v>26076.89</c:v>
                </c:pt>
                <c:pt idx="775">
                  <c:v>26149.39</c:v>
                </c:pt>
                <c:pt idx="776">
                  <c:v>26186.71</c:v>
                </c:pt>
                <c:pt idx="777">
                  <c:v>25520.959999999999</c:v>
                </c:pt>
                <c:pt idx="778">
                  <c:v>24345.75</c:v>
                </c:pt>
                <c:pt idx="779">
                  <c:v>24912.77</c:v>
                </c:pt>
                <c:pt idx="780">
                  <c:v>24893.35</c:v>
                </c:pt>
                <c:pt idx="781">
                  <c:v>23860.46</c:v>
                </c:pt>
                <c:pt idx="782">
                  <c:v>24190.9</c:v>
                </c:pt>
                <c:pt idx="783">
                  <c:v>24601.27</c:v>
                </c:pt>
                <c:pt idx="784">
                  <c:v>24640.45</c:v>
                </c:pt>
                <c:pt idx="785">
                  <c:v>24893.49</c:v>
                </c:pt>
                <c:pt idx="786">
                  <c:v>25200.37</c:v>
                </c:pt>
                <c:pt idx="787">
                  <c:v>25219.38</c:v>
                </c:pt>
                <c:pt idx="788">
                  <c:v>24964.75</c:v>
                </c:pt>
                <c:pt idx="789">
                  <c:v>24797.78</c:v>
                </c:pt>
                <c:pt idx="790">
                  <c:v>24962.48</c:v>
                </c:pt>
                <c:pt idx="791">
                  <c:v>25309.99</c:v>
                </c:pt>
                <c:pt idx="792">
                  <c:v>25709.27</c:v>
                </c:pt>
                <c:pt idx="793">
                  <c:v>25410.03</c:v>
                </c:pt>
                <c:pt idx="794">
                  <c:v>25420.33</c:v>
                </c:pt>
              </c:numCache>
            </c:numRef>
          </c:yVal>
          <c:smooth val="0"/>
          <c:extLst xmlns:c16r2="http://schemas.microsoft.com/office/drawing/2015/06/chart">
            <c:ext xmlns:c16="http://schemas.microsoft.com/office/drawing/2014/chart" uri="{C3380CC4-5D6E-409C-BE32-E72D297353CC}">
              <c16:uniqueId val="{00000000-34B2-4F8E-A22A-3BAD811277C1}"/>
            </c:ext>
          </c:extLst>
        </c:ser>
        <c:dLbls>
          <c:showLegendKey val="0"/>
          <c:showVal val="0"/>
          <c:showCatName val="0"/>
          <c:showSerName val="0"/>
          <c:showPercent val="0"/>
          <c:showBubbleSize val="0"/>
        </c:dLbls>
        <c:axId val="216669288"/>
        <c:axId val="407388584"/>
      </c:scatterChart>
      <c:valAx>
        <c:axId val="216669288"/>
        <c:scaling>
          <c:orientation val="minMax"/>
          <c:max val="43157"/>
          <c:min val="42006"/>
        </c:scaling>
        <c:delete val="0"/>
        <c:axPos val="b"/>
        <c:numFmt formatCode="[$-80A]\ mmm&quot; &quot;yy;@" sourceLinked="0"/>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407388584"/>
        <c:crosses val="autoZero"/>
        <c:crossBetween val="midCat"/>
        <c:majorUnit val="280"/>
      </c:valAx>
      <c:valAx>
        <c:axId val="407388584"/>
        <c:scaling>
          <c:orientation val="minMax"/>
          <c:min val="14650"/>
        </c:scaling>
        <c:delete val="0"/>
        <c:axPos val="l"/>
        <c:title>
          <c:tx>
            <c:rich>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r>
                  <a:rPr lang="en-US" sz="700" b="1">
                    <a:solidFill>
                      <a:schemeClr val="tx1"/>
                    </a:solidFill>
                    <a:latin typeface="Century Gothic" panose="020B0502020202020204" pitchFamily="34" charset="0"/>
                  </a:rPr>
                  <a:t>Nivel índice</a:t>
                </a:r>
              </a:p>
            </c:rich>
          </c:tx>
          <c:layout/>
          <c:overlay val="0"/>
          <c:spPr>
            <a:noFill/>
            <a:ln>
              <a:noFill/>
            </a:ln>
            <a:effectLst/>
          </c:spPr>
          <c:txPr>
            <a:bodyPr rot="-54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title>
        <c:numFmt formatCode="#,##0" sourceLinked="0"/>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700" b="1" i="0" u="none" strike="noStrike" kern="1200" baseline="0">
                <a:solidFill>
                  <a:schemeClr val="tx1"/>
                </a:solidFill>
                <a:latin typeface="Century Gothic" panose="020B0502020202020204" pitchFamily="34" charset="0"/>
                <a:ea typeface="+mn-ea"/>
                <a:cs typeface="+mn-cs"/>
              </a:defRPr>
            </a:pPr>
            <a:endParaRPr lang="es-MX"/>
          </a:p>
        </c:txPr>
        <c:crossAx val="216669288"/>
        <c:crosses val="autoZero"/>
        <c:crossBetween val="midCat"/>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0.10811</cdr:x>
      <cdr:y>0.23909</cdr:y>
    </cdr:from>
    <cdr:to>
      <cdr:x>0.4228</cdr:x>
      <cdr:y>0.30372</cdr:y>
    </cdr:to>
    <cdr:sp macro="" textlink="">
      <cdr:nvSpPr>
        <cdr:cNvPr id="2" name="Cerrar llave 1">
          <a:extLst xmlns:a="http://schemas.openxmlformats.org/drawingml/2006/main">
            <a:ext uri="{FF2B5EF4-FFF2-40B4-BE49-F238E27FC236}">
              <a16:creationId xmlns:a16="http://schemas.microsoft.com/office/drawing/2014/main" xmlns="" id="{CE769913-1A8B-4816-9E6E-52848D295EE8}"/>
            </a:ext>
          </a:extLst>
        </cdr:cNvPr>
        <cdr:cNvSpPr/>
      </cdr:nvSpPr>
      <cdr:spPr>
        <a:xfrm xmlns:a="http://schemas.openxmlformats.org/drawingml/2006/main" rot="16200000">
          <a:off x="1332776" y="-152135"/>
          <a:ext cx="163429" cy="1676855"/>
        </a:xfrm>
        <a:prstGeom xmlns:a="http://schemas.openxmlformats.org/drawingml/2006/main" prst="rightBrace">
          <a:avLst>
            <a:gd name="adj1" fmla="val 8333"/>
            <a:gd name="adj2" fmla="val 49208"/>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s-MX"/>
        </a:p>
      </cdr:txBody>
    </cdr:sp>
  </cdr:relSizeAnchor>
  <cdr:relSizeAnchor xmlns:cdr="http://schemas.openxmlformats.org/drawingml/2006/chartDrawing">
    <cdr:from>
      <cdr:x>0.05211</cdr:x>
      <cdr:y>0.1526</cdr:y>
    </cdr:from>
    <cdr:to>
      <cdr:x>0.78159</cdr:x>
      <cdr:y>0.23553</cdr:y>
    </cdr:to>
    <cdr:sp macro="" textlink="">
      <cdr:nvSpPr>
        <cdr:cNvPr id="3" name="CuadroTexto 2">
          <a:extLst xmlns:a="http://schemas.openxmlformats.org/drawingml/2006/main">
            <a:ext uri="{FF2B5EF4-FFF2-40B4-BE49-F238E27FC236}">
              <a16:creationId xmlns:a16="http://schemas.microsoft.com/office/drawing/2014/main" xmlns="" id="{2BF30939-EECF-4F8D-AA55-7FDC5B45C1DB}"/>
            </a:ext>
          </a:extLst>
        </cdr:cNvPr>
        <cdr:cNvSpPr txBox="1"/>
      </cdr:nvSpPr>
      <cdr:spPr>
        <a:xfrm xmlns:a="http://schemas.openxmlformats.org/drawingml/2006/main">
          <a:off x="266428" y="385874"/>
          <a:ext cx="3729507" cy="20970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MX" sz="900" b="1" dirty="0">
              <a:latin typeface="Century Gothic" panose="020B0502020202020204" pitchFamily="34" charset="0"/>
            </a:rPr>
            <a:t>88% del</a:t>
          </a:r>
          <a:r>
            <a:rPr lang="es-MX" sz="900" b="1" baseline="0" dirty="0">
              <a:latin typeface="Century Gothic" panose="020B0502020202020204" pitchFamily="34" charset="0"/>
            </a:rPr>
            <a:t> total de Bonos Bancarios Estructurados ($1,315 </a:t>
          </a:r>
          <a:r>
            <a:rPr lang="es-MX" sz="900" b="1" baseline="0" dirty="0" err="1">
              <a:latin typeface="Century Gothic" panose="020B0502020202020204" pitchFamily="34" charset="0"/>
            </a:rPr>
            <a:t>mdp</a:t>
          </a:r>
          <a:r>
            <a:rPr lang="es-MX" sz="900" b="1" baseline="0" dirty="0">
              <a:latin typeface="Century Gothic" panose="020B0502020202020204" pitchFamily="34" charset="0"/>
            </a:rPr>
            <a:t>)</a:t>
          </a:r>
          <a:endParaRPr lang="es-MX" sz="900" b="1" dirty="0">
            <a:latin typeface="Century Gothic" panose="020B0502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0.19166</cdr:x>
      <cdr:y>0.22153</cdr:y>
    </cdr:from>
    <cdr:to>
      <cdr:x>0.70386</cdr:x>
      <cdr:y>0.36041</cdr:y>
    </cdr:to>
    <cdr:sp macro="" textlink="">
      <cdr:nvSpPr>
        <cdr:cNvPr id="2" name="CuadroTexto 2">
          <a:extLst xmlns:a="http://schemas.openxmlformats.org/drawingml/2006/main">
            <a:ext uri="{FF2B5EF4-FFF2-40B4-BE49-F238E27FC236}">
              <a16:creationId xmlns:a16="http://schemas.microsoft.com/office/drawing/2014/main" xmlns="" id="{00000000-0008-0000-0500-000003000000}"/>
            </a:ext>
          </a:extLst>
        </cdr:cNvPr>
        <cdr:cNvSpPr txBox="1"/>
      </cdr:nvSpPr>
      <cdr:spPr>
        <a:xfrm xmlns:a="http://schemas.openxmlformats.org/drawingml/2006/main">
          <a:off x="598787" y="395044"/>
          <a:ext cx="1600200" cy="24765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s-MX" sz="800" b="1" dirty="0">
              <a:solidFill>
                <a:schemeClr val="tx1"/>
              </a:solidFill>
              <a:latin typeface="Century Ghotic"/>
            </a:rPr>
            <a:t>Nivel Actual Subyacente</a:t>
          </a:r>
        </a:p>
      </cdr:txBody>
    </cdr:sp>
  </cdr:relSizeAnchor>
</c:userShapes>
</file>

<file path=ppt/drawings/drawing3.xml><?xml version="1.0" encoding="utf-8"?>
<c:userShapes xmlns:c="http://schemas.openxmlformats.org/drawingml/2006/chart">
  <cdr:relSizeAnchor xmlns:cdr="http://schemas.openxmlformats.org/drawingml/2006/chartDrawing">
    <cdr:from>
      <cdr:x>0.62767</cdr:x>
      <cdr:y>0.49494</cdr:y>
    </cdr:from>
    <cdr:to>
      <cdr:x>0.86392</cdr:x>
      <cdr:y>0.69844</cdr:y>
    </cdr:to>
    <cdr:sp macro="" textlink="">
      <cdr:nvSpPr>
        <cdr:cNvPr id="2" name="CuadroTexto 2">
          <a:extLst xmlns:a="http://schemas.openxmlformats.org/drawingml/2006/main">
            <a:ext uri="{FF2B5EF4-FFF2-40B4-BE49-F238E27FC236}">
              <a16:creationId xmlns:a16="http://schemas.microsoft.com/office/drawing/2014/main" xmlns="" id="{00000000-0008-0000-0700-000003000000}"/>
            </a:ext>
          </a:extLst>
        </cdr:cNvPr>
        <cdr:cNvSpPr txBox="1"/>
      </cdr:nvSpPr>
      <cdr:spPr>
        <a:xfrm xmlns:a="http://schemas.openxmlformats.org/drawingml/2006/main">
          <a:off x="1960962" y="882583"/>
          <a:ext cx="738082" cy="362876"/>
        </a:xfrm>
        <a:prstGeom xmlns:a="http://schemas.openxmlformats.org/drawingml/2006/main" prst="rect">
          <a:avLst/>
        </a:prstGeom>
        <a:solidFill xmlns:a="http://schemas.openxmlformats.org/drawingml/2006/main">
          <a:schemeClr val="lt1"/>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s-MX" sz="800" b="1" dirty="0">
              <a:solidFill>
                <a:schemeClr val="tx1"/>
              </a:solidFill>
            </a:rPr>
            <a:t>Nivel Actual Subyacente</a:t>
          </a:r>
        </a:p>
      </cdr:txBody>
    </cdr:sp>
  </cdr:relSizeAnchor>
</c:userShapes>
</file>

<file path=ppt/drawings/drawing4.xml><?xml version="1.0" encoding="utf-8"?>
<c:userShapes xmlns:c="http://schemas.openxmlformats.org/drawingml/2006/chart">
  <cdr:relSizeAnchor xmlns:cdr="http://schemas.openxmlformats.org/drawingml/2006/chartDrawing">
    <cdr:from>
      <cdr:x>0.26533</cdr:x>
      <cdr:y>0.16152</cdr:y>
    </cdr:from>
    <cdr:to>
      <cdr:x>0.67387</cdr:x>
      <cdr:y>0.3004</cdr:y>
    </cdr:to>
    <cdr:sp macro="" textlink="">
      <cdr:nvSpPr>
        <cdr:cNvPr id="2" name="CuadroTexto 13">
          <a:extLst xmlns:a="http://schemas.openxmlformats.org/drawingml/2006/main">
            <a:ext uri="{FF2B5EF4-FFF2-40B4-BE49-F238E27FC236}">
              <a16:creationId xmlns:a16="http://schemas.microsoft.com/office/drawing/2014/main" xmlns="" id="{00000000-0008-0000-0300-00000E000000}"/>
            </a:ext>
          </a:extLst>
        </cdr:cNvPr>
        <cdr:cNvSpPr txBox="1"/>
      </cdr:nvSpPr>
      <cdr:spPr>
        <a:xfrm xmlns:a="http://schemas.openxmlformats.org/drawingml/2006/main">
          <a:off x="828943" y="288032"/>
          <a:ext cx="1276350" cy="247650"/>
        </a:xfrm>
        <a:prstGeom xmlns:a="http://schemas.openxmlformats.org/drawingml/2006/main" prst="rect">
          <a:avLst/>
        </a:prstGeom>
        <a:solidFill xmlns:a="http://schemas.openxmlformats.org/drawingml/2006/main">
          <a:schemeClr val="lt1"/>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s-MX" sz="800" b="1" dirty="0">
              <a:solidFill>
                <a:schemeClr val="tx1"/>
              </a:solidFill>
            </a:rPr>
            <a:t>Nivel Actual Subyacente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0"/>
            <a:ext cx="3037840" cy="464820"/>
          </a:xfrm>
          <a:prstGeom prst="rect">
            <a:avLst/>
          </a:prstGeom>
        </p:spPr>
        <p:txBody>
          <a:bodyPr vert="horz" lIns="93171" tIns="46586" rIns="93171" bIns="46586" rtlCol="0"/>
          <a:lstStyle>
            <a:lvl1pPr algn="l">
              <a:defRPr sz="1200"/>
            </a:lvl1pPr>
          </a:lstStyle>
          <a:p>
            <a:endParaRPr lang="es-MX" dirty="0"/>
          </a:p>
        </p:txBody>
      </p:sp>
      <p:sp>
        <p:nvSpPr>
          <p:cNvPr id="3" name="2 Marcador de fecha"/>
          <p:cNvSpPr>
            <a:spLocks noGrp="1"/>
          </p:cNvSpPr>
          <p:nvPr>
            <p:ph type="dt" idx="1"/>
          </p:nvPr>
        </p:nvSpPr>
        <p:spPr>
          <a:xfrm>
            <a:off x="3970940" y="0"/>
            <a:ext cx="3037840" cy="464820"/>
          </a:xfrm>
          <a:prstGeom prst="rect">
            <a:avLst/>
          </a:prstGeom>
        </p:spPr>
        <p:txBody>
          <a:bodyPr vert="horz" lIns="93171" tIns="46586" rIns="93171" bIns="46586" rtlCol="0"/>
          <a:lstStyle>
            <a:lvl1pPr algn="r">
              <a:defRPr sz="1200"/>
            </a:lvl1pPr>
          </a:lstStyle>
          <a:p>
            <a:fld id="{933ECA54-C588-4B01-BB97-20E740457BA8}" type="datetimeFigureOut">
              <a:rPr lang="es-MX" smtClean="0"/>
              <a:t>06/03/2018</a:t>
            </a:fld>
            <a:endParaRPr lang="es-MX" dirty="0"/>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1" tIns="46586" rIns="93171" bIns="46586" rtlCol="0" anchor="ctr"/>
          <a:lstStyle/>
          <a:p>
            <a:endParaRPr lang="es-MX" dirty="0"/>
          </a:p>
        </p:txBody>
      </p:sp>
      <p:sp>
        <p:nvSpPr>
          <p:cNvPr id="5" name="4 Marcador de notas"/>
          <p:cNvSpPr>
            <a:spLocks noGrp="1"/>
          </p:cNvSpPr>
          <p:nvPr>
            <p:ph type="body" sz="quarter" idx="3"/>
          </p:nvPr>
        </p:nvSpPr>
        <p:spPr>
          <a:xfrm>
            <a:off x="701041" y="4415792"/>
            <a:ext cx="5608320" cy="4183380"/>
          </a:xfrm>
          <a:prstGeom prst="rect">
            <a:avLst/>
          </a:prstGeom>
        </p:spPr>
        <p:txBody>
          <a:bodyPr vert="horz" lIns="93171" tIns="46586" rIns="93171" bIns="46586"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1" y="8829967"/>
            <a:ext cx="3037840" cy="464820"/>
          </a:xfrm>
          <a:prstGeom prst="rect">
            <a:avLst/>
          </a:prstGeom>
        </p:spPr>
        <p:txBody>
          <a:bodyPr vert="horz" lIns="93171" tIns="46586" rIns="93171" bIns="46586"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970940" y="8829967"/>
            <a:ext cx="3037840" cy="464820"/>
          </a:xfrm>
          <a:prstGeom prst="rect">
            <a:avLst/>
          </a:prstGeom>
        </p:spPr>
        <p:txBody>
          <a:bodyPr vert="horz" lIns="93171" tIns="46586" rIns="93171" bIns="46586" rtlCol="0" anchor="b"/>
          <a:lstStyle>
            <a:lvl1pPr algn="r">
              <a:defRPr sz="1200"/>
            </a:lvl1pPr>
          </a:lstStyle>
          <a:p>
            <a:fld id="{2761212F-37AF-44B0-BA5B-17659E3AB7C7}" type="slidenum">
              <a:rPr lang="es-MX" smtClean="0"/>
              <a:t>‹Nº›</a:t>
            </a:fld>
            <a:endParaRPr lang="es-MX" dirty="0"/>
          </a:p>
        </p:txBody>
      </p:sp>
    </p:spTree>
    <p:extLst>
      <p:ext uri="{BB962C8B-B14F-4D97-AF65-F5344CB8AC3E}">
        <p14:creationId xmlns:p14="http://schemas.microsoft.com/office/powerpoint/2010/main" val="1508348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9</a:t>
            </a:fld>
            <a:endParaRPr lang="es-MX" dirty="0"/>
          </a:p>
        </p:txBody>
      </p:sp>
    </p:spTree>
    <p:extLst>
      <p:ext uri="{BB962C8B-B14F-4D97-AF65-F5344CB8AC3E}">
        <p14:creationId xmlns:p14="http://schemas.microsoft.com/office/powerpoint/2010/main" val="3137436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A800D66-B5D4-4504-A2B2-CDF88B324EC5}" type="slidenum">
              <a:rPr lang="es-MX" smtClean="0"/>
              <a:t>10</a:t>
            </a:fld>
            <a:endParaRPr lang="es-MX" dirty="0"/>
          </a:p>
        </p:txBody>
      </p:sp>
    </p:spTree>
    <p:extLst>
      <p:ext uri="{BB962C8B-B14F-4D97-AF65-F5344CB8AC3E}">
        <p14:creationId xmlns:p14="http://schemas.microsoft.com/office/powerpoint/2010/main" val="8249801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3463595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631819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1796608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755490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887138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1771903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3706473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804482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dirty="0">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324231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defTabSz="457200">
              <a:defRPr/>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pPr defTabSz="457200" fontAlgn="base">
              <a:spcBef>
                <a:spcPct val="0"/>
              </a:spcBef>
              <a:spcAft>
                <a:spcPct val="0"/>
              </a:spcAft>
            </a:pPr>
            <a:fld id="{EA7C98A2-C6F5-4145-A038-7818A4CD901D}" type="slidenum">
              <a:rPr lang="es-ES" altLang="es-MX"/>
              <a:pPr defTabSz="457200" fontAlgn="base">
                <a:spcBef>
                  <a:spcPct val="0"/>
                </a:spcBef>
                <a:spcAft>
                  <a:spcPct val="0"/>
                </a:spcAft>
              </a:pPr>
              <a:t>‹Nº›</a:t>
            </a:fld>
            <a:endParaRPr lang="es-ES" altLang="es-MX" dirty="0"/>
          </a:p>
        </p:txBody>
      </p:sp>
    </p:spTree>
    <p:extLst>
      <p:ext uri="{BB962C8B-B14F-4D97-AF65-F5344CB8AC3E}">
        <p14:creationId xmlns:p14="http://schemas.microsoft.com/office/powerpoint/2010/main" val="5994048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3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31640" y="2780928"/>
            <a:ext cx="5726112" cy="1190464"/>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sz="2800" dirty="0">
                <a:latin typeface="Century Gothic" pitchFamily="34" charset="0"/>
              </a:rPr>
              <a:t>Informe y estrategia del FANVIT</a:t>
            </a:r>
            <a:endParaRPr lang="es-MX" altLang="es-MX" sz="2800" dirty="0">
              <a:latin typeface="Century Gothic" pitchFamily="34" charset="0"/>
            </a:endParaRP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Marzo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269670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s-MX" sz="2000" b="1" dirty="0">
                <a:latin typeface="Century Gothic" panose="020B0502020202020204" pitchFamily="34" charset="0"/>
              </a:rPr>
              <a:t>Informe y estrategia del FANVIT</a:t>
            </a:r>
          </a:p>
        </p:txBody>
      </p:sp>
      <p:sp>
        <p:nvSpPr>
          <p:cNvPr id="3" name="2 Marcador de contenido"/>
          <p:cNvSpPr>
            <a:spLocks noGrp="1"/>
          </p:cNvSpPr>
          <p:nvPr>
            <p:ph idx="1"/>
          </p:nvPr>
        </p:nvSpPr>
        <p:spPr>
          <a:xfrm>
            <a:off x="457199" y="780823"/>
            <a:ext cx="8505750" cy="5798152"/>
          </a:xfrm>
        </p:spPr>
        <p:txBody>
          <a:bodyPr/>
          <a:lstStyle/>
          <a:p>
            <a:pPr marL="0" indent="0" algn="just">
              <a:buClr>
                <a:srgbClr val="C00000"/>
              </a:buClr>
              <a:buNone/>
            </a:pPr>
            <a:r>
              <a:rPr lang="es-MX" sz="1400" b="1" u="sng" dirty="0"/>
              <a:t>Resultados FANVIT</a:t>
            </a:r>
            <a:endParaRPr lang="es-MX" sz="1400" dirty="0"/>
          </a:p>
          <a:p>
            <a:pPr lvl="0" algn="just">
              <a:buClr>
                <a:srgbClr val="C00000"/>
              </a:buClr>
            </a:pPr>
            <a:r>
              <a:rPr lang="es-MX" sz="1400" dirty="0"/>
              <a:t>Activos en administración terminaron febrero en 128,783 mdp.</a:t>
            </a:r>
          </a:p>
          <a:p>
            <a:pPr lvl="0" algn="just">
              <a:buClr>
                <a:srgbClr val="C00000"/>
              </a:buClr>
            </a:pPr>
            <a:r>
              <a:rPr lang="es-MX" sz="1400" dirty="0"/>
              <a:t>Resultado 2018 al cierre de febrero es de +469 mdp que equivale a un rendimiento del 2.19% descontando gastos acumulados en el año.</a:t>
            </a:r>
          </a:p>
          <a:p>
            <a:pPr lvl="0" algn="just">
              <a:buClr>
                <a:srgbClr val="C00000"/>
              </a:buClr>
            </a:pPr>
            <a:r>
              <a:rPr lang="es-MX" sz="1400" dirty="0"/>
              <a:t>En febrero se tuvo una minusvalía de 116 mdp.</a:t>
            </a:r>
          </a:p>
          <a:p>
            <a:pPr lvl="0" algn="just">
              <a:buClr>
                <a:srgbClr val="C00000"/>
              </a:buClr>
            </a:pPr>
            <a:r>
              <a:rPr lang="es-MX" sz="1400" dirty="0"/>
              <a:t>El plazo promedio ponderado de las inversiones en valores gubernamentales es de 6.3 años.</a:t>
            </a:r>
          </a:p>
          <a:p>
            <a:pPr marL="0" indent="0" algn="just">
              <a:buClr>
                <a:srgbClr val="C00000"/>
              </a:buClr>
              <a:buNone/>
            </a:pPr>
            <a:r>
              <a:rPr lang="es-MX" sz="1400" b="1" u="sng" dirty="0"/>
              <a:t>Composición del FANVIT</a:t>
            </a:r>
            <a:endParaRPr lang="es-MX" sz="1400" dirty="0"/>
          </a:p>
          <a:p>
            <a:pPr lvl="0" algn="just">
              <a:buClr>
                <a:srgbClr val="C00000"/>
              </a:buClr>
            </a:pPr>
            <a:r>
              <a:rPr lang="es-MX" sz="1400" b="1" dirty="0"/>
              <a:t>Liquidez y deuda: 85.5%.</a:t>
            </a:r>
            <a:r>
              <a:rPr lang="es-MX" sz="1400" dirty="0"/>
              <a:t> Dentro de este tipo de activos, se encuentra dividido de la siguiente manera: 59.1% Gubernamental (13.0% tasa fija, 22.3% udizado y 23.8% revisable) y 16.6% corporativos. Se tiene 7.3% de liquidez.</a:t>
            </a:r>
          </a:p>
          <a:p>
            <a:pPr lvl="0" algn="just">
              <a:buClr>
                <a:srgbClr val="C00000"/>
              </a:buClr>
            </a:pPr>
            <a:r>
              <a:rPr lang="es-MX" sz="1400" b="1" dirty="0"/>
              <a:t>Renta variable: 11.5%</a:t>
            </a:r>
            <a:r>
              <a:rPr lang="es-MX" sz="1400" dirty="0"/>
              <a:t>. Incluye una quinta parte nacional y el resto internacional (básicamente EU, Europa y Asia). Esto incluye bonos bancarios estructurados.</a:t>
            </a:r>
          </a:p>
          <a:p>
            <a:pPr lvl="0" algn="just">
              <a:buClr>
                <a:srgbClr val="C00000"/>
              </a:buClr>
            </a:pPr>
            <a:r>
              <a:rPr lang="es-MX" sz="1400" b="1" dirty="0"/>
              <a:t>Fibras 2.6%.</a:t>
            </a:r>
            <a:r>
              <a:rPr lang="es-MX" sz="1400" dirty="0"/>
              <a:t> Básicamente industriales y diversificadas (6 Fibras en total). </a:t>
            </a:r>
          </a:p>
          <a:p>
            <a:pPr lvl="0" algn="just">
              <a:buClr>
                <a:srgbClr val="C00000"/>
              </a:buClr>
            </a:pPr>
            <a:r>
              <a:rPr lang="es-MX" sz="1400" b="1" dirty="0"/>
              <a:t>CKDs 0.3% pagado</a:t>
            </a:r>
            <a:r>
              <a:rPr lang="es-MX" sz="1400" dirty="0"/>
              <a:t>. Añadiendo el porcentaje comprometido, el total es de 1.4%.</a:t>
            </a:r>
          </a:p>
          <a:p>
            <a:pPr marL="0" indent="0" algn="just">
              <a:buClr>
                <a:srgbClr val="C00000"/>
              </a:buClr>
              <a:buNone/>
            </a:pPr>
            <a:r>
              <a:rPr lang="es-MX" sz="1400" b="1" u="sng" dirty="0"/>
              <a:t>Análisis de sensibilidad</a:t>
            </a:r>
            <a:endParaRPr lang="es-MX" sz="1400" dirty="0"/>
          </a:p>
          <a:p>
            <a:pPr lvl="0" algn="just">
              <a:buClr>
                <a:srgbClr val="C00000"/>
              </a:buClr>
            </a:pPr>
            <a:r>
              <a:rPr lang="es-MX" sz="1400" dirty="0"/>
              <a:t>En deuda, se mantuvo la sensibilidad del portafolio respecto al mes anterior. Actualmente por cada punto base que aumenten las tasas de interés, el portafolio ve disminuido su valor en -40.7 mdp. </a:t>
            </a:r>
          </a:p>
          <a:p>
            <a:pPr lvl="0" algn="just">
              <a:buClr>
                <a:srgbClr val="C00000"/>
              </a:buClr>
            </a:pPr>
            <a:r>
              <a:rPr lang="es-MX" sz="1400" dirty="0"/>
              <a:t>En renta variable, la sensibilidad se conservó como un mecanismo de diversificación de manera que por cada 1% que desciendan los instrumentos de renta variable en los que invierte el Fanvit, el valor del portafolio disminuye -173.2 mdp. </a:t>
            </a:r>
          </a:p>
          <a:p>
            <a:pPr lvl="0" algn="just">
              <a:buClr>
                <a:srgbClr val="C00000"/>
              </a:buClr>
            </a:pPr>
            <a:r>
              <a:rPr lang="es-MX" sz="1400" dirty="0"/>
              <a:t>La sensibilidad del portafolio de tipo de cambio se mantuvo, donde una apreciación del tipo de cambio de 1% implica una caída de -123.6 mdp en el portafolio. </a:t>
            </a:r>
          </a:p>
          <a:p>
            <a:pPr marL="0" indent="0" algn="just">
              <a:buClr>
                <a:srgbClr val="C00000"/>
              </a:buClr>
              <a:buNone/>
            </a:pPr>
            <a:endParaRPr lang="es-MX" sz="1400" dirty="0"/>
          </a:p>
        </p:txBody>
      </p:sp>
      <p:sp>
        <p:nvSpPr>
          <p:cNvPr id="8" name="3 Marcador de número de diapositiva"/>
          <p:cNvSpPr>
            <a:spLocks noGrp="1"/>
          </p:cNvSpPr>
          <p:nvPr>
            <p:ph type="sldNum" sz="quarter" idx="12"/>
          </p:nvPr>
        </p:nvSpPr>
        <p:spPr>
          <a:xfrm>
            <a:off x="8410651" y="6492875"/>
            <a:ext cx="552298" cy="365125"/>
          </a:xfrm>
        </p:spPr>
        <p:txBody>
          <a:bodyPr/>
          <a:lstStyle/>
          <a:p>
            <a:pPr algn="ctr"/>
            <a:fld id="{05E83AA4-A00D-4AA0-8FE8-B93C9F3EC141}" type="slidenum">
              <a:rPr lang="es-ES" altLang="es-MX" smtClean="0">
                <a:latin typeface="Century Gothic" panose="020B0502020202020204" pitchFamily="34" charset="0"/>
              </a:rPr>
              <a:pPr algn="ctr"/>
              <a:t>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3684670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55784"/>
            <a:ext cx="8401050" cy="6197601"/>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Fija</a:t>
            </a:r>
            <a:endParaRPr lang="es-MX" sz="1400" dirty="0"/>
          </a:p>
          <a:p>
            <a:pPr algn="just">
              <a:buClr>
                <a:srgbClr val="C00000"/>
              </a:buClr>
            </a:pPr>
            <a:r>
              <a:rPr lang="es-ES" sz="1400" dirty="0"/>
              <a:t>Durante febrero se continuó con una estrategia altamente defensiva para el portafolio de acuerdo a las condiciones actuales del mercado local, en donde aun no se tiene claridad en las negociaciones del TLCAN y las elecciones presidenciales en México. Derivado de estas situaciones esperamos que la volatilidad continúe e incluso se acentué durante el primer semestre de 2018. Se propone continuar con la estrategia defensiva e ir reduciendo de manera ordenada la concentración del portafolio en instrumentos gubernamentales a tasa revisable con el propósito de acumular recursos disponibles para realizar compras en momentos de estrés en el mercado, siempre y cuando cumplan con el perfil de riesgo deseado.</a:t>
            </a:r>
          </a:p>
          <a:p>
            <a:pPr algn="just">
              <a:buClr>
                <a:srgbClr val="C00000"/>
              </a:buClr>
            </a:pPr>
            <a:r>
              <a:rPr lang="es-ES" sz="1400" dirty="0"/>
              <a:t>Durante el periodo se realizaron operaciones de venta en la parte corta de los bonos M (Jun 21) por $879.7 millones de pesos con el propósito de anticiparnos al movimiento de alza en la tasa de interés objetivo por parte de Banco de México, la cual se concretó el 8 de febrero con un alza de 25 puntos base. Se continuó con ventas por $1,000.3 </a:t>
            </a:r>
            <a:r>
              <a:rPr lang="es-ES" sz="1400" dirty="0" err="1"/>
              <a:t>mdp</a:t>
            </a:r>
            <a:r>
              <a:rPr lang="es-ES" sz="1400" dirty="0"/>
              <a:t> a lo largo de la parte larga de la curva de bonos M (M34-M47), buscando disminuir el riesgo del portafolio derivado de los riesgos previamente mencionados. Los recursos generados por estas ventas se invirtieron en bonos del gobierno federal </a:t>
            </a:r>
            <a:r>
              <a:rPr lang="es-ES" sz="1400" dirty="0" err="1"/>
              <a:t>udizados</a:t>
            </a:r>
            <a:r>
              <a:rPr lang="es-ES" sz="1400" dirty="0"/>
              <a:t> de corto y mediano plazo (S19-S28), protegiendo al portafolio de las presiones inflacionarias observadas durante los últimos meses, se realizaron compras por $3,402.1 millones de pesos, manteniendo un plazo promedio ponderado del portafolio por debajo de los 6.5 años.</a:t>
            </a:r>
          </a:p>
          <a:p>
            <a:pPr algn="just">
              <a:buClr>
                <a:srgbClr val="C00000"/>
              </a:buClr>
            </a:pPr>
            <a:r>
              <a:rPr lang="es-ES" sz="1400" dirty="0"/>
              <a:t>Se continuó con la reestructura de deuda corporativa del portafolio, se realizaron ventas por $251.5 millones de pesos en papeles que no van de acuerdo con el perfil de riesgo deseado. </a:t>
            </a:r>
          </a:p>
          <a:p>
            <a:pPr algn="just">
              <a:buClr>
                <a:srgbClr val="C00000"/>
              </a:buClr>
            </a:pPr>
            <a:r>
              <a:rPr lang="es-ES" sz="1400" dirty="0"/>
              <a:t>Se participó en la oferta pública primaria de la emisión de deuda a tasa revisable de la banca de desarrollo BANOB 18 con $432.9 millones de pesos.</a:t>
            </a:r>
          </a:p>
        </p:txBody>
      </p:sp>
      <p:sp>
        <p:nvSpPr>
          <p:cNvPr id="6" name="3 Marcador de número de diapositiva"/>
          <p:cNvSpPr>
            <a:spLocks noGrp="1"/>
          </p:cNvSpPr>
          <p:nvPr>
            <p:ph type="sldNum" sz="quarter" idx="12"/>
          </p:nvPr>
        </p:nvSpPr>
        <p:spPr>
          <a:xfrm>
            <a:off x="8134502" y="6365875"/>
            <a:ext cx="55229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996539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0" algn="just">
              <a:buClr>
                <a:srgbClr val="C00000"/>
              </a:buClr>
            </a:pPr>
            <a:r>
              <a:rPr lang="es-ES" sz="1400" dirty="0"/>
              <a:t>Renta variable internacional ha mostrado alta volatilidad debido principalmente a las preocupaciones por las altas valuaciones que presentan los índices, el incremento de las tasas en Estados Unidos, la resolución del tema fiscal en Estados Unidos, medidas proteccionistas (propuesta, por parte de Trump, de aranceles a importaciones de acero y aluminio) y buenos datos económicos que soportan la expectativa de crecimiento global. En renta variable nacional se ha observado preocupación explicada principalmente por la incertidumbre entre los inversionistas sobre la resolución del TLC y las elecciones presidenciales. Actualmente se tiene 11.5% del total de los activos (lo anterior incluyendo Bonos Bancarios Estructurados y Bonos Convertibles).</a:t>
            </a:r>
          </a:p>
          <a:p>
            <a:pPr lvl="0" algn="just">
              <a:buClr>
                <a:srgbClr val="C00000"/>
              </a:buClr>
            </a:pPr>
            <a:r>
              <a:rPr lang="es-ES" sz="1400" dirty="0"/>
              <a:t>Durante el periodo, se ha incrementado la participación en renta variable internacional en </a:t>
            </a:r>
            <a:r>
              <a:rPr lang="es-ES" sz="1400" dirty="0" err="1"/>
              <a:t>ETF´s</a:t>
            </a:r>
            <a:r>
              <a:rPr lang="es-ES" sz="1400" dirty="0"/>
              <a:t> defensivos (EUA) aprovechando los niveles de tipo de cambio, manteniendo un portafolio diversificado y buscando optimizar las condiciones de riesgo rendimiento. Se privilegiaría la parte internacional sobre la nacional debido a mejores perspectivas de retorno. Las principales regiones donde se tiene participación son:</a:t>
            </a:r>
          </a:p>
          <a:p>
            <a:pPr lvl="0" algn="just">
              <a:buClr>
                <a:srgbClr val="C00000"/>
              </a:buClr>
            </a:pPr>
            <a:endParaRPr lang="es-ES" sz="1400" dirty="0"/>
          </a:p>
          <a:p>
            <a:pPr lvl="1" algn="just">
              <a:buClr>
                <a:srgbClr val="C00000"/>
              </a:buClr>
            </a:pPr>
            <a:r>
              <a:rPr lang="es-ES" sz="1400" dirty="0"/>
              <a:t>En México después de los resultados corporativos se ha observado un mejor dinamismo a nivel operativo a pesar de algunas presiones en costos, así como afectaciones en las utilidades netas por cargos extraordinarios y pérdidas cambiarias. En general mejores condiciones de precio y sinergias operativas aumentaron la rentabilidad operativa. Representa el 0.9% del total de los activos (3.5% incluyendo Fibras).</a:t>
            </a:r>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4</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62063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654050"/>
            <a:ext cx="8477250" cy="5702300"/>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Renta Variable y Bonos Bancarios Estructurados </a:t>
            </a:r>
          </a:p>
          <a:p>
            <a:pPr marL="0" indent="0" algn="just">
              <a:buClr>
                <a:srgbClr val="C00000"/>
              </a:buClr>
              <a:buNone/>
            </a:pPr>
            <a:endParaRPr lang="es-MX" sz="1400" b="1" dirty="0"/>
          </a:p>
          <a:p>
            <a:pPr lvl="1" algn="just">
              <a:buClr>
                <a:srgbClr val="C00000"/>
              </a:buClr>
            </a:pPr>
            <a:r>
              <a:rPr lang="es-ES" sz="1400" dirty="0"/>
              <a:t>Los mercados accionarios en EUA han seguido mostrando alta volatilidad debido: a) buenos resultados corporativos y buenos datos económicos (crecimiento económico sostenido); b) resolución de la propuesta de reforma fiscal del Presidente Trump en Estados unidos; c) preocupación por altas valuaciones; d) incremento de las tasas de interés; y e) propuestas de medidas proteccionistas. Suma el 6.1% del total de los activos (incluyendo Bonos Bancarios Estructurados y ETF referenciado a “Bonos del tesoro de EU de corto plazo)).</a:t>
            </a:r>
          </a:p>
          <a:p>
            <a:pPr lvl="1" algn="just">
              <a:buClr>
                <a:srgbClr val="C00000"/>
              </a:buClr>
            </a:pPr>
            <a:r>
              <a:rPr lang="es-ES" sz="1400" dirty="0"/>
              <a:t>Europa presenta atractivas valuaciones y buenas perspectivas en resultados corporativos como en crecimiento económico en el mediano-largo plazo. La política monetaria divergiría en relación a EUA. Significa el 1.4% del total de los activos (2.2% si se incluyen Bonos Bancarios Estructurados).</a:t>
            </a:r>
          </a:p>
          <a:p>
            <a:pPr lvl="1" algn="just">
              <a:buClr>
                <a:srgbClr val="C00000"/>
              </a:buClr>
            </a:pPr>
            <a:r>
              <a:rPr lang="es-ES" sz="1400" dirty="0"/>
              <a:t>En Japón se espera que se mantenga su ritmo de crecimiento y suba la inflación en los siguientes años aunado de reportes corporativos favorables (utilidades). Los anteriores factores, aunados a una política económica expansiva y valuaciones atractivas, apuntan a mantener una perspectiva constructiva sobre la renta variable del país. Representa el 1.8% del total de los activos.</a:t>
            </a:r>
          </a:p>
          <a:p>
            <a:pPr lvl="1" algn="just">
              <a:buClr>
                <a:srgbClr val="C00000"/>
              </a:buClr>
            </a:pPr>
            <a:endParaRPr lang="es-ES" sz="1400" dirty="0"/>
          </a:p>
          <a:p>
            <a:pPr lvl="1" algn="just">
              <a:buClr>
                <a:srgbClr val="C00000"/>
              </a:buClr>
            </a:pPr>
            <a:endParaRPr lang="es-ES"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5</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24036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1000" y="1230114"/>
            <a:ext cx="8477250" cy="3567038"/>
          </a:xfrm>
        </p:spPr>
        <p:txBody>
          <a:bodyPr/>
          <a:lstStyle/>
          <a:p>
            <a:pPr marL="0" indent="0">
              <a:buNone/>
            </a:pPr>
            <a:r>
              <a:rPr lang="es-MX" sz="1400" b="1" dirty="0"/>
              <a:t>Divisas </a:t>
            </a:r>
            <a:endParaRPr lang="es-MX" sz="1400" dirty="0"/>
          </a:p>
          <a:p>
            <a:pPr algn="just">
              <a:buClr>
                <a:srgbClr val="C00000"/>
              </a:buClr>
            </a:pPr>
            <a:r>
              <a:rPr lang="es-MX" sz="1400" dirty="0">
                <a:cs typeface="Times New Roman"/>
              </a:rPr>
              <a:t>La probabilidad que el peso contra el dólar rompa hacia la alza el intervalo formado en el 2018 cada vez es más alta debido al riesgo latente de que la Fed acelere el ritmo de subidas de tasas, una mala negociación del TLCAN y las elecciones presidenciales. </a:t>
            </a:r>
          </a:p>
          <a:p>
            <a:pPr algn="just">
              <a:buClr>
                <a:srgbClr val="C00000"/>
              </a:buClr>
            </a:pPr>
            <a:endParaRPr lang="es-MX" sz="1400" dirty="0">
              <a:cs typeface="Times New Roman"/>
            </a:endParaRPr>
          </a:p>
          <a:p>
            <a:pPr algn="just">
              <a:buClr>
                <a:srgbClr val="C00000"/>
              </a:buClr>
            </a:pPr>
            <a:r>
              <a:rPr lang="es-MX" sz="1400" dirty="0">
                <a:cs typeface="Times New Roman"/>
              </a:rPr>
              <a:t>Recomendamos conservar la exposición actual en valores vinculados directa o indirectamente (inversiones en divisas y/o valores de renta variable internacional) a otras monedas con el propósito de diversificar al FANVIT para enfrentar cualquier incremento de la volatilidad. </a:t>
            </a:r>
          </a:p>
          <a:p>
            <a:pPr marL="0" lvl="0" indent="0" algn="just">
              <a:buClr>
                <a:srgbClr val="C00000"/>
              </a:buClr>
              <a:buNone/>
            </a:pPr>
            <a:endParaRPr lang="es-MX" sz="1400" dirty="0"/>
          </a:p>
          <a:p>
            <a:pPr lvl="0" algn="just">
              <a:buClr>
                <a:srgbClr val="C00000"/>
              </a:buClr>
            </a:pPr>
            <a:r>
              <a:rPr lang="es-MX" sz="1400" dirty="0"/>
              <a:t>La sensibilidad se mantuvo en -123.6 </a:t>
            </a:r>
            <a:r>
              <a:rPr lang="es-MX" sz="1400" dirty="0" err="1"/>
              <a:t>mdp</a:t>
            </a:r>
            <a:r>
              <a:rPr lang="es-MX" sz="1400" dirty="0"/>
              <a:t>. La actual sensibilidad al tipo de cambio, significa mayor exposición a otras divisas y por lo tanto vuelve al FANVIT un portafolio más defensivo ante choques externos.</a:t>
            </a:r>
          </a:p>
          <a:p>
            <a:pPr lvl="1" algn="just">
              <a:buClr>
                <a:srgbClr val="C00000"/>
              </a:buClr>
            </a:pPr>
            <a:endParaRPr lang="es-MX" sz="1400" dirty="0"/>
          </a:p>
        </p:txBody>
      </p:sp>
      <p:sp>
        <p:nvSpPr>
          <p:cNvPr id="5"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72305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9323" y="949035"/>
            <a:ext cx="8953995" cy="6368397"/>
          </a:xfrm>
        </p:spPr>
        <p:txBody>
          <a:bodyPr/>
          <a:lstStyle/>
          <a:p>
            <a:pPr marL="0" indent="0" algn="just">
              <a:buClr>
                <a:srgbClr val="C00000"/>
              </a:buClr>
              <a:buNone/>
            </a:pPr>
            <a:r>
              <a:rPr lang="es-MX" sz="1400" b="1" u="sng" dirty="0"/>
              <a:t>Estrategia </a:t>
            </a:r>
            <a:endParaRPr lang="es-MX" sz="1400" dirty="0"/>
          </a:p>
          <a:p>
            <a:pPr marL="0" indent="0" algn="just">
              <a:buClr>
                <a:srgbClr val="C00000"/>
              </a:buClr>
              <a:buNone/>
            </a:pPr>
            <a:r>
              <a:rPr lang="es-MX" sz="1400" b="1" dirty="0"/>
              <a:t>Fibras </a:t>
            </a:r>
          </a:p>
          <a:p>
            <a:pPr algn="just">
              <a:buClr>
                <a:srgbClr val="C00000"/>
              </a:buClr>
            </a:pPr>
            <a:r>
              <a:rPr lang="es-MX" sz="1400" dirty="0"/>
              <a:t>Esta clase de activo se va a mantener bajo presión en un entorno de ciclo restrictivo por parte de Banxico. No obstante, el sector de Fibras tiene valuaciones atractivas dado que las empresas cotizan por debajo de su valor neto de activos. </a:t>
            </a:r>
          </a:p>
          <a:p>
            <a:pPr algn="just">
              <a:buClr>
                <a:srgbClr val="C00000"/>
              </a:buClr>
            </a:pPr>
            <a:r>
              <a:rPr lang="es-MX" sz="1400" dirty="0"/>
              <a:t>Al tener el portafolio más exposición al sector industrial, ha hecho defensiva nuestra posición en Fibras a pesar de la turbulencia reciente por la incertidumbre de la renegociación del TLCAN. Esto se debe a que, dado que sus ingresos están denominados mayoritariamente en dólares, son más capaces de mantener sus márgenes y dividendos atractivos. </a:t>
            </a:r>
          </a:p>
          <a:p>
            <a:pPr marL="0" indent="0" algn="just">
              <a:buClr>
                <a:srgbClr val="C00000"/>
              </a:buClr>
              <a:buNone/>
            </a:pPr>
            <a:r>
              <a:rPr lang="es-MX" sz="1400" b="1" dirty="0"/>
              <a:t>CKD’s</a:t>
            </a:r>
          </a:p>
          <a:p>
            <a:pPr algn="just">
              <a:buClr>
                <a:srgbClr val="C00000"/>
              </a:buClr>
            </a:pPr>
            <a:endParaRPr lang="es-MX" sz="1400" dirty="0"/>
          </a:p>
          <a:p>
            <a:pPr algn="just">
              <a:buClr>
                <a:srgbClr val="C00000"/>
              </a:buClr>
            </a:pPr>
            <a:r>
              <a:rPr lang="es-MX" sz="1400" dirty="0"/>
              <a:t>En total se han hecho inversiones en 7 CKD’s: </a:t>
            </a:r>
          </a:p>
          <a:p>
            <a:pPr lvl="1" algn="just">
              <a:buClr>
                <a:srgbClr val="C00000"/>
              </a:buClr>
            </a:pPr>
            <a:r>
              <a:rPr lang="es-MX" sz="1400" dirty="0"/>
              <a:t>5 de bienes raíces (Walton, Prudential, IGS, Alignmex, Quiero casa ) </a:t>
            </a:r>
          </a:p>
          <a:p>
            <a:pPr lvl="1" algn="just">
              <a:buClr>
                <a:srgbClr val="C00000"/>
              </a:buClr>
            </a:pPr>
            <a:r>
              <a:rPr lang="es-MX" sz="1400" dirty="0"/>
              <a:t>2 de infraestructura (CKD Interacciones y EXI).</a:t>
            </a:r>
          </a:p>
          <a:p>
            <a:pPr algn="just">
              <a:buClr>
                <a:srgbClr val="C00000"/>
              </a:buClr>
            </a:pPr>
            <a:r>
              <a:rPr lang="es-MX" sz="1400" dirty="0"/>
              <a:t>El monto comprometido es de 1,850 mdp (1.43% Fanvit):</a:t>
            </a:r>
          </a:p>
          <a:p>
            <a:pPr lvl="1" algn="just">
              <a:buClr>
                <a:srgbClr val="C00000"/>
              </a:buClr>
            </a:pPr>
            <a:r>
              <a:rPr lang="es-MX" sz="1400" dirty="0"/>
              <a:t>471 mdp pagados (0.36%) </a:t>
            </a:r>
          </a:p>
          <a:p>
            <a:pPr lvl="1" algn="just">
              <a:buClr>
                <a:srgbClr val="C00000"/>
              </a:buClr>
            </a:pPr>
            <a:r>
              <a:rPr lang="es-MX" sz="1400" dirty="0"/>
              <a:t>1,379 mdp por pagar (1.07%).</a:t>
            </a:r>
          </a:p>
          <a:p>
            <a:pPr algn="just">
              <a:buClr>
                <a:srgbClr val="C00000"/>
              </a:buClr>
            </a:pPr>
            <a:r>
              <a:rPr lang="es-MX" sz="1400" dirty="0"/>
              <a:t>La inversión en el CKD Ainda por 300 mdp se realizará la segunda semana de marzo.</a:t>
            </a:r>
          </a:p>
          <a:p>
            <a:pPr algn="just">
              <a:buClr>
                <a:srgbClr val="C00000"/>
              </a:buClr>
            </a:pPr>
            <a:r>
              <a:rPr lang="es-MX" sz="1400" dirty="0"/>
              <a:t>Estamos analizando oportunidades de inversión en CKD’s de deuda para complementar la diversificación del portafolio.</a:t>
            </a:r>
          </a:p>
          <a:p>
            <a:pPr marL="0" indent="0" algn="just">
              <a:buClr>
                <a:srgbClr val="C00000"/>
              </a:buClr>
              <a:buNone/>
            </a:pPr>
            <a:endParaRPr lang="es-MX" sz="1400" b="1" dirty="0"/>
          </a:p>
        </p:txBody>
      </p:sp>
      <p:sp>
        <p:nvSpPr>
          <p:cNvPr id="8" name="3 Marcador de número de diapositiva"/>
          <p:cNvSpPr>
            <a:spLocks noGrp="1"/>
          </p:cNvSpPr>
          <p:nvPr>
            <p:ph type="sldNum" sz="quarter" idx="12"/>
          </p:nvPr>
        </p:nvSpPr>
        <p:spPr>
          <a:xfrm>
            <a:off x="8172400" y="6309320"/>
            <a:ext cx="552298" cy="365125"/>
          </a:xfrm>
        </p:spPr>
        <p:txBody>
          <a:bodyPr/>
          <a:lstStyle/>
          <a:p>
            <a:pPr algn="ctr"/>
            <a:fld id="{05E83AA4-A00D-4AA0-8FE8-B93C9F3EC141}" type="slidenum">
              <a:rPr lang="es-ES" altLang="es-MX" smtClean="0">
                <a:latin typeface="Century Gothic" panose="020B0502020202020204" pitchFamily="34" charset="0"/>
              </a:rPr>
              <a:pPr algn="ctr"/>
              <a:t>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028954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Cartera</a:t>
            </a:r>
            <a:br>
              <a:rPr lang="es-MX" sz="2000" b="1" dirty="0">
                <a:latin typeface="Century Gothic" panose="020B0502020202020204" pitchFamily="34" charset="0"/>
              </a:rPr>
            </a:br>
            <a:endParaRPr lang="es-MX" sz="2000" b="1" dirty="0">
              <a:latin typeface="Century Gothic" panose="020B0502020202020204"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a:latin typeface="Century Gothic" pitchFamily="34" charset="0"/>
              </a:rPr>
              <a:t>Marzo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413288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6401" y="166929"/>
            <a:ext cx="4906108" cy="354013"/>
          </a:xfrm>
        </p:spPr>
        <p:txBody>
          <a:bodyPr/>
          <a:lstStyle/>
          <a:p>
            <a:pPr algn="ctr"/>
            <a:r>
              <a:rPr lang="es-MX" sz="2000" b="1" dirty="0">
                <a:latin typeface="Century Gothic" panose="020B0502020202020204" pitchFamily="34" charset="0"/>
              </a:rPr>
              <a:t>Resultado FANVIT </a:t>
            </a:r>
            <a:r>
              <a:rPr lang="es-MX" sz="1400" b="1" dirty="0">
                <a:latin typeface="Century Gothic" panose="020B0502020202020204" pitchFamily="34" charset="0"/>
              </a:rPr>
              <a:t>al 28 de febrero de 2018</a:t>
            </a:r>
            <a:endParaRPr lang="es-MX" sz="20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pPr algn="ctr"/>
              <a:t>9</a:t>
            </a:fld>
            <a:endParaRPr lang="es-ES" altLang="es-MX" dirty="0"/>
          </a:p>
        </p:txBody>
      </p:sp>
      <p:sp>
        <p:nvSpPr>
          <p:cNvPr id="5" name="CuadroTexto 4"/>
          <p:cNvSpPr txBox="1"/>
          <p:nvPr/>
        </p:nvSpPr>
        <p:spPr>
          <a:xfrm>
            <a:off x="4009395" y="6323598"/>
            <a:ext cx="4708116" cy="338554"/>
          </a:xfrm>
          <a:prstGeom prst="rect">
            <a:avLst/>
          </a:prstGeom>
          <a:noFill/>
        </p:spPr>
        <p:txBody>
          <a:bodyPr wrap="square" rtlCol="0">
            <a:spAutoFit/>
          </a:bodyPr>
          <a:lstStyle/>
          <a:p>
            <a:r>
              <a:rPr lang="es-MX" sz="800" b="1" dirty="0"/>
              <a:t>* Rendimiento anualizado. Suponemos el rendimiento del FANVIT (con gastos) si hubiera invertido únicamente en los activos graficados</a:t>
            </a:r>
          </a:p>
        </p:txBody>
      </p:sp>
      <p:sp>
        <p:nvSpPr>
          <p:cNvPr id="32" name="CuadroTexto 31"/>
          <p:cNvSpPr txBox="1"/>
          <p:nvPr/>
        </p:nvSpPr>
        <p:spPr>
          <a:xfrm>
            <a:off x="0" y="6394595"/>
            <a:ext cx="5255740" cy="338554"/>
          </a:xfrm>
          <a:prstGeom prst="rect">
            <a:avLst/>
          </a:prstGeom>
          <a:noFill/>
        </p:spPr>
        <p:txBody>
          <a:bodyPr wrap="square" rtlCol="0">
            <a:spAutoFit/>
          </a:bodyPr>
          <a:lstStyle/>
          <a:p>
            <a:r>
              <a:rPr lang="es-MX" sz="800" b="1" dirty="0"/>
              <a:t>Fecha: 28 de febrero 2018. * Suma de Activos Netos de las Siefores al 31 de enero.</a:t>
            </a:r>
          </a:p>
          <a:p>
            <a:r>
              <a:rPr lang="es-MX" sz="800" b="1" dirty="0"/>
              <a:t>** VaR Paramétrico al 99% de confianza horizonte a un día.</a:t>
            </a:r>
          </a:p>
        </p:txBody>
      </p:sp>
      <p:sp>
        <p:nvSpPr>
          <p:cNvPr id="18" name="CuadroTexto 17"/>
          <p:cNvSpPr txBox="1"/>
          <p:nvPr/>
        </p:nvSpPr>
        <p:spPr>
          <a:xfrm>
            <a:off x="0" y="3640961"/>
            <a:ext cx="4120295" cy="1077218"/>
          </a:xfrm>
          <a:prstGeom prst="rect">
            <a:avLst/>
          </a:prstGeom>
          <a:noFill/>
        </p:spPr>
        <p:txBody>
          <a:bodyPr wrap="square" rtlCol="0">
            <a:spAutoFit/>
          </a:bodyPr>
          <a:lstStyle/>
          <a:p>
            <a:r>
              <a:rPr lang="es-MX" sz="800" b="1" dirty="0"/>
              <a:t>El VaR histórico es a horizonte de 1 día con el 99% de confianza ** Sensibilidad por aumento de 1pb en tasas (PV01). *** Sensibilidad por disminución de 1% en Renta Variable (RV). </a:t>
            </a:r>
          </a:p>
          <a:p>
            <a:r>
              <a:rPr lang="es-MX" sz="800" b="1" dirty="0"/>
              <a:t>**** Sensibilidad por disminución de 1% en el dólar.</a:t>
            </a:r>
          </a:p>
          <a:p>
            <a:r>
              <a:rPr lang="es-MX" sz="800" b="1" dirty="0"/>
              <a:t>^ La atribución al rendimiento es bruto, por lo tanto a los activos netos se le suman los gastos no equiparables, cupones pendientes y compras/ventas por liquidar que equivalen a 48 </a:t>
            </a:r>
            <a:r>
              <a:rPr lang="es-MX" sz="800" b="1" dirty="0" err="1"/>
              <a:t>mdp</a:t>
            </a:r>
            <a:r>
              <a:rPr lang="es-MX" sz="800" b="1" dirty="0"/>
              <a:t>, Resultado proporcionado por el área de Riesgos, el resultado podría variar no más del 1% por redondeos.</a:t>
            </a:r>
          </a:p>
          <a:p>
            <a:pPr marL="171450" indent="-171450">
              <a:buFont typeface="Arial" panose="020B0604020202020204" pitchFamily="34" charset="0"/>
              <a:buChar char="•"/>
            </a:pPr>
            <a:endParaRPr lang="es-MX" sz="800" b="1" dirty="0"/>
          </a:p>
        </p:txBody>
      </p:sp>
      <p:sp>
        <p:nvSpPr>
          <p:cNvPr id="13" name="2 Marcador de contenido"/>
          <p:cNvSpPr txBox="1">
            <a:spLocks/>
          </p:cNvSpPr>
          <p:nvPr/>
        </p:nvSpPr>
        <p:spPr>
          <a:xfrm>
            <a:off x="0" y="6617956"/>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28 de febrero de 2018.</a:t>
            </a:r>
          </a:p>
        </p:txBody>
      </p:sp>
      <p:sp>
        <p:nvSpPr>
          <p:cNvPr id="12" name="CuadroTexto 11"/>
          <p:cNvSpPr txBox="1"/>
          <p:nvPr/>
        </p:nvSpPr>
        <p:spPr>
          <a:xfrm>
            <a:off x="3776074" y="3425517"/>
            <a:ext cx="4716816" cy="215444"/>
          </a:xfrm>
          <a:prstGeom prst="rect">
            <a:avLst/>
          </a:prstGeom>
          <a:noFill/>
        </p:spPr>
        <p:txBody>
          <a:bodyPr wrap="square" rtlCol="0">
            <a:spAutoFit/>
          </a:bodyPr>
          <a:lstStyle/>
          <a:p>
            <a:r>
              <a:rPr lang="es-MX" sz="800" b="1" dirty="0"/>
              <a:t>Calculado del 31 dic 2017 al 28 de febrero del 2018 con base en el “valor del portafolio”.</a:t>
            </a:r>
          </a:p>
        </p:txBody>
      </p:sp>
      <p:pic>
        <p:nvPicPr>
          <p:cNvPr id="8" name="Imagen 7"/>
          <p:cNvPicPr>
            <a:picLocks noChangeAspect="1"/>
          </p:cNvPicPr>
          <p:nvPr/>
        </p:nvPicPr>
        <p:blipFill>
          <a:blip r:embed="rId3"/>
          <a:stretch>
            <a:fillRect/>
          </a:stretch>
        </p:blipFill>
        <p:spPr>
          <a:xfrm>
            <a:off x="74621" y="4518379"/>
            <a:ext cx="3599604" cy="1889845"/>
          </a:xfrm>
          <a:prstGeom prst="rect">
            <a:avLst/>
          </a:prstGeom>
        </p:spPr>
      </p:pic>
      <p:pic>
        <p:nvPicPr>
          <p:cNvPr id="11" name="Imagen 10"/>
          <p:cNvPicPr>
            <a:picLocks noChangeAspect="1"/>
          </p:cNvPicPr>
          <p:nvPr/>
        </p:nvPicPr>
        <p:blipFill>
          <a:blip r:embed="rId4"/>
          <a:stretch>
            <a:fillRect/>
          </a:stretch>
        </p:blipFill>
        <p:spPr>
          <a:xfrm>
            <a:off x="4009395" y="3640961"/>
            <a:ext cx="5126785" cy="2718135"/>
          </a:xfrm>
          <a:prstGeom prst="rect">
            <a:avLst/>
          </a:prstGeom>
        </p:spPr>
      </p:pic>
      <p:pic>
        <p:nvPicPr>
          <p:cNvPr id="14" name="Imagen 13"/>
          <p:cNvPicPr>
            <a:picLocks noChangeAspect="1"/>
          </p:cNvPicPr>
          <p:nvPr/>
        </p:nvPicPr>
        <p:blipFill>
          <a:blip r:embed="rId5"/>
          <a:stretch>
            <a:fillRect/>
          </a:stretch>
        </p:blipFill>
        <p:spPr>
          <a:xfrm>
            <a:off x="3784959" y="562691"/>
            <a:ext cx="3940888" cy="2862825"/>
          </a:xfrm>
          <a:prstGeom prst="rect">
            <a:avLst/>
          </a:prstGeom>
        </p:spPr>
      </p:pic>
      <p:pic>
        <p:nvPicPr>
          <p:cNvPr id="6" name="Imagen 5">
            <a:extLst>
              <a:ext uri="{FF2B5EF4-FFF2-40B4-BE49-F238E27FC236}">
                <a16:creationId xmlns:a16="http://schemas.microsoft.com/office/drawing/2014/main" xmlns="" id="{E0C9B8BB-C8FF-4DDE-BB07-71E88C2B8523}"/>
              </a:ext>
            </a:extLst>
          </p:cNvPr>
          <p:cNvPicPr>
            <a:picLocks noChangeAspect="1"/>
          </p:cNvPicPr>
          <p:nvPr/>
        </p:nvPicPr>
        <p:blipFill>
          <a:blip r:embed="rId6"/>
          <a:stretch>
            <a:fillRect/>
          </a:stretch>
        </p:blipFill>
        <p:spPr>
          <a:xfrm>
            <a:off x="74621" y="562690"/>
            <a:ext cx="3504359" cy="3107615"/>
          </a:xfrm>
          <a:prstGeom prst="rect">
            <a:avLst/>
          </a:prstGeom>
        </p:spPr>
      </p:pic>
    </p:spTree>
    <p:extLst>
      <p:ext uri="{BB962C8B-B14F-4D97-AF65-F5344CB8AC3E}">
        <p14:creationId xmlns:p14="http://schemas.microsoft.com/office/powerpoint/2010/main" val="3150155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3" y="175650"/>
            <a:ext cx="7504677" cy="1251670"/>
          </a:xfrm>
        </p:spPr>
        <p:txBody>
          <a:bodyPr/>
          <a:lstStyle/>
          <a:p>
            <a:r>
              <a:rPr lang="es-MX" sz="2000" b="1" dirty="0">
                <a:latin typeface="Century Gothic" panose="020B0502020202020204" pitchFamily="34" charset="0"/>
              </a:rPr>
              <a:t>Resultado FANVIT </a:t>
            </a:r>
            <a:r>
              <a:rPr lang="es-MX" sz="1400" b="1" dirty="0">
                <a:latin typeface="Century Gothic" panose="020B0502020202020204" pitchFamily="34" charset="0"/>
              </a:rPr>
              <a:t>al 28 de febrero de 2018</a:t>
            </a:r>
            <a:br>
              <a:rPr lang="es-MX" sz="1400" b="1" dirty="0">
                <a:latin typeface="Century Gothic" panose="020B0502020202020204" pitchFamily="34" charset="0"/>
              </a:rPr>
            </a:br>
            <a:r>
              <a:rPr lang="es-MX" sz="2000" b="1" dirty="0">
                <a:latin typeface="Century Gothic" panose="020B0502020202020204" pitchFamily="34" charset="0"/>
              </a:rPr>
              <a:t>Plazo Promedio Ponderado y Tasa de Rendimiento a Vencimiento</a:t>
            </a:r>
            <a:br>
              <a:rPr lang="es-MX" sz="2000" b="1" dirty="0">
                <a:latin typeface="Century Gothic" panose="020B0502020202020204" pitchFamily="34" charset="0"/>
              </a:rPr>
            </a:br>
            <a:endParaRPr lang="es-MX" sz="1400" b="1" dirty="0">
              <a:latin typeface="Century Gothic" panose="020B0502020202020204" pitchFamily="34" charset="0"/>
            </a:endParaRPr>
          </a:p>
        </p:txBody>
      </p:sp>
      <p:sp>
        <p:nvSpPr>
          <p:cNvPr id="4" name="Marcador de número de diapositiva 3"/>
          <p:cNvSpPr>
            <a:spLocks noGrp="1"/>
          </p:cNvSpPr>
          <p:nvPr>
            <p:ph type="sldNum" sz="quarter" idx="12"/>
          </p:nvPr>
        </p:nvSpPr>
        <p:spPr>
          <a:xfrm>
            <a:off x="8391524" y="6492875"/>
            <a:ext cx="752475" cy="365125"/>
          </a:xfrm>
        </p:spPr>
        <p:txBody>
          <a:bodyPr/>
          <a:lstStyle/>
          <a:p>
            <a:pPr algn="ctr"/>
            <a:fld id="{05E83AA4-A00D-4AA0-8FE8-B93C9F3EC141}" type="slidenum">
              <a:rPr lang="es-ES" altLang="es-MX" smtClean="0"/>
              <a:pPr algn="ctr"/>
              <a:t>10</a:t>
            </a:fld>
            <a:endParaRPr lang="es-ES" altLang="es-MX" dirty="0"/>
          </a:p>
        </p:txBody>
      </p:sp>
      <p:pic>
        <p:nvPicPr>
          <p:cNvPr id="6" name="Imagen 5"/>
          <p:cNvPicPr>
            <a:picLocks noChangeAspect="1"/>
          </p:cNvPicPr>
          <p:nvPr/>
        </p:nvPicPr>
        <p:blipFill>
          <a:blip r:embed="rId3"/>
          <a:stretch>
            <a:fillRect/>
          </a:stretch>
        </p:blipFill>
        <p:spPr>
          <a:xfrm>
            <a:off x="89918" y="1517937"/>
            <a:ext cx="8771409" cy="4322691"/>
          </a:xfrm>
          <a:prstGeom prst="rect">
            <a:avLst/>
          </a:prstGeom>
        </p:spPr>
      </p:pic>
      <p:sp>
        <p:nvSpPr>
          <p:cNvPr id="7" name="2 Marcador de contenido">
            <a:extLst>
              <a:ext uri="{FF2B5EF4-FFF2-40B4-BE49-F238E27FC236}">
                <a16:creationId xmlns:a16="http://schemas.microsoft.com/office/drawing/2014/main" xmlns="" id="{AE571A9D-82A2-40E3-BFBA-B93EE27E18FA}"/>
              </a:ext>
            </a:extLst>
          </p:cNvPr>
          <p:cNvSpPr txBox="1">
            <a:spLocks/>
          </p:cNvSpPr>
          <p:nvPr/>
        </p:nvSpPr>
        <p:spPr>
          <a:xfrm>
            <a:off x="0" y="6617956"/>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28 de febrero de 2018.</a:t>
            </a:r>
          </a:p>
        </p:txBody>
      </p:sp>
    </p:spTree>
    <p:extLst>
      <p:ext uri="{BB962C8B-B14F-4D97-AF65-F5344CB8AC3E}">
        <p14:creationId xmlns:p14="http://schemas.microsoft.com/office/powerpoint/2010/main" val="518897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número de diapositiva"/>
          <p:cNvSpPr>
            <a:spLocks noGrp="1"/>
          </p:cNvSpPr>
          <p:nvPr>
            <p:ph type="sldNum" sz="quarter" idx="12"/>
          </p:nvPr>
        </p:nvSpPr>
        <p:spPr>
          <a:xfrm>
            <a:off x="6709874" y="6379955"/>
            <a:ext cx="2133600" cy="365125"/>
          </a:xfrm>
        </p:spPr>
        <p:txBody>
          <a:bodyPr/>
          <a:lstStyle/>
          <a:p>
            <a:fld id="{05E83AA4-A00D-4AA0-8FE8-B93C9F3EC141}" type="slidenum">
              <a:rPr lang="es-ES" altLang="es-MX" smtClean="0"/>
              <a:pPr/>
              <a:t>11</a:t>
            </a:fld>
            <a:endParaRPr lang="es-ES" altLang="es-MX" dirty="0"/>
          </a:p>
        </p:txBody>
      </p:sp>
      <p:sp>
        <p:nvSpPr>
          <p:cNvPr id="9" name="CuadroTexto 8"/>
          <p:cNvSpPr txBox="1"/>
          <p:nvPr/>
        </p:nvSpPr>
        <p:spPr>
          <a:xfrm>
            <a:off x="4554795" y="6329947"/>
            <a:ext cx="3221879" cy="338554"/>
          </a:xfrm>
          <a:prstGeom prst="rect">
            <a:avLst/>
          </a:prstGeom>
          <a:noFill/>
        </p:spPr>
        <p:txBody>
          <a:bodyPr wrap="square" rtlCol="0">
            <a:spAutoFit/>
          </a:bodyPr>
          <a:lstStyle/>
          <a:p>
            <a:r>
              <a:rPr lang="es-MX" sz="800" b="1" dirty="0">
                <a:solidFill>
                  <a:prstClr val="black"/>
                </a:solidFill>
              </a:rPr>
              <a:t>* En monedas se está contabilizando “Renta Variable en Divisas” más la chequera en dólares. La suma de los porcentajes será superior al 100%</a:t>
            </a:r>
          </a:p>
        </p:txBody>
      </p:sp>
      <p:sp>
        <p:nvSpPr>
          <p:cNvPr id="2" name="1 Título"/>
          <p:cNvSpPr>
            <a:spLocks noGrp="1"/>
          </p:cNvSpPr>
          <p:nvPr>
            <p:ph type="title"/>
          </p:nvPr>
        </p:nvSpPr>
        <p:spPr>
          <a:xfrm>
            <a:off x="457200" y="177504"/>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28 de febrero de 2018</a:t>
            </a:r>
            <a:endParaRPr lang="es-MX" sz="2000" b="1" dirty="0">
              <a:latin typeface="Century Gothic" panose="020B0502020202020204" pitchFamily="34" charset="0"/>
            </a:endParaRPr>
          </a:p>
        </p:txBody>
      </p:sp>
      <p:sp>
        <p:nvSpPr>
          <p:cNvPr id="7" name="2 Marcador de contenido">
            <a:extLst>
              <a:ext uri="{FF2B5EF4-FFF2-40B4-BE49-F238E27FC236}">
                <a16:creationId xmlns:a16="http://schemas.microsoft.com/office/drawing/2014/main" xmlns="" id="{EF18AB58-F467-4703-B9FD-5A29D971F253}"/>
              </a:ext>
            </a:extLst>
          </p:cNvPr>
          <p:cNvSpPr txBox="1">
            <a:spLocks/>
          </p:cNvSpPr>
          <p:nvPr/>
        </p:nvSpPr>
        <p:spPr>
          <a:xfrm>
            <a:off x="-23078" y="6610422"/>
            <a:ext cx="7448204" cy="253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1000" dirty="0">
                <a:solidFill>
                  <a:prstClr val="black"/>
                </a:solidFill>
                <a:latin typeface="Century Gothic" panose="020B0502020202020204" pitchFamily="34" charset="0"/>
              </a:rPr>
              <a:t>Fuente: Elaborado por la Gerencia Sr. Coordinación de Inversiones del Infonavit con datos al 28 de febrero de 2018.</a:t>
            </a:r>
          </a:p>
        </p:txBody>
      </p:sp>
      <p:pic>
        <p:nvPicPr>
          <p:cNvPr id="4" name="Imagen 3"/>
          <p:cNvPicPr>
            <a:picLocks noChangeAspect="1"/>
          </p:cNvPicPr>
          <p:nvPr/>
        </p:nvPicPr>
        <p:blipFill>
          <a:blip r:embed="rId2"/>
          <a:stretch>
            <a:fillRect/>
          </a:stretch>
        </p:blipFill>
        <p:spPr>
          <a:xfrm>
            <a:off x="127958" y="640863"/>
            <a:ext cx="7484225" cy="5734453"/>
          </a:xfrm>
          <a:prstGeom prst="rect">
            <a:avLst/>
          </a:prstGeom>
        </p:spPr>
      </p:pic>
    </p:spTree>
    <p:extLst>
      <p:ext uri="{BB962C8B-B14F-4D97-AF65-F5344CB8AC3E}">
        <p14:creationId xmlns:p14="http://schemas.microsoft.com/office/powerpoint/2010/main" val="2184464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contenido 2"/>
          <p:cNvSpPr>
            <a:spLocks noGrp="1"/>
          </p:cNvSpPr>
          <p:nvPr>
            <p:ph idx="1"/>
          </p:nvPr>
        </p:nvSpPr>
        <p:spPr>
          <a:xfrm>
            <a:off x="600891" y="1232452"/>
            <a:ext cx="8229600" cy="5194227"/>
          </a:xfrm>
        </p:spPr>
        <p:txBody>
          <a:bodyPr>
            <a:normAutofit/>
          </a:bodyPr>
          <a:lstStyle/>
          <a:p>
            <a:pPr marL="0" indent="0" algn="just">
              <a:buClr>
                <a:srgbClr val="C00000"/>
              </a:buClr>
              <a:buNone/>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continuó con la reestructuración del portafolio de deuda corporativa realizando ventas por $251.5 </a:t>
            </a:r>
            <a:r>
              <a:rPr lang="x-none" sz="1400" dirty="0" err="1">
                <a:latin typeface="Century Gothic" panose="020B0502020202020204" pitchFamily="34" charset="0"/>
              </a:rPr>
              <a:t>mdp</a:t>
            </a:r>
            <a:r>
              <a:rPr lang="x-none" sz="1400" dirty="0">
                <a:latin typeface="Century Gothic" panose="020B0502020202020204" pitchFamily="34" charset="0"/>
              </a:rPr>
              <a:t>, se participó en la emisión primaria de banca de desarrollo a tasa revisable por $432.9 </a:t>
            </a:r>
            <a:r>
              <a:rPr lang="x-none" sz="1400" dirty="0" err="1">
                <a:latin typeface="Century Gothic" panose="020B0502020202020204" pitchFamily="34" charset="0"/>
              </a:rPr>
              <a:t>mdp</a:t>
            </a:r>
            <a:r>
              <a:rPr lang="x-none" sz="1400" dirty="0">
                <a:latin typeface="Century Gothic" panose="020B0502020202020204" pitchFamily="34" charset="0"/>
              </a:rPr>
              <a:t>.</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r>
              <a:rPr lang="x-none" sz="1400" dirty="0">
                <a:latin typeface="Century Gothic" panose="020B0502020202020204" pitchFamily="34" charset="0"/>
              </a:rPr>
              <a:t>Se participó en la emisión publica inicial de la fibra E de la CFE con $247 </a:t>
            </a:r>
            <a:r>
              <a:rPr lang="x-none" sz="1400" dirty="0" err="1">
                <a:latin typeface="Century Gothic" panose="020B0502020202020204" pitchFamily="34" charset="0"/>
              </a:rPr>
              <a:t>mdp</a:t>
            </a:r>
            <a:r>
              <a:rPr lang="x-none" sz="1400" dirty="0">
                <a:latin typeface="Century Gothic" panose="020B0502020202020204" pitchFamily="34" charset="0"/>
              </a:rPr>
              <a:t> a $19 pesos por acción.</a:t>
            </a: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algn="just">
              <a:buClr>
                <a:srgbClr val="C00000"/>
              </a:buClr>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4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p:txBody>
      </p:sp>
      <p:sp>
        <p:nvSpPr>
          <p:cNvPr id="3" name="2 Marcador de número de diapositiva"/>
          <p:cNvSpPr>
            <a:spLocks noGrp="1"/>
          </p:cNvSpPr>
          <p:nvPr>
            <p:ph type="sldNum" sz="quarter" idx="12"/>
          </p:nvPr>
        </p:nvSpPr>
        <p:spPr>
          <a:xfrm>
            <a:off x="8297771" y="6368223"/>
            <a:ext cx="491706" cy="365125"/>
          </a:xfrm>
        </p:spPr>
        <p:txBody>
          <a:bodyPr/>
          <a:lstStyle/>
          <a:p>
            <a:pPr algn="ctr"/>
            <a:fld id="{05E83AA4-A00D-4AA0-8FE8-B93C9F3EC141}" type="slidenum">
              <a:rPr lang="es-ES" altLang="es-MX" smtClean="0">
                <a:latin typeface="Century Gothic" panose="020B0502020202020204" pitchFamily="34" charset="0"/>
              </a:rPr>
              <a:pPr algn="ctr"/>
              <a:t>12</a:t>
            </a:fld>
            <a:endParaRPr lang="es-ES" altLang="es-MX" dirty="0">
              <a:latin typeface="Century Gothic" panose="020B0502020202020204" pitchFamily="34" charset="0"/>
            </a:endParaRPr>
          </a:p>
        </p:txBody>
      </p:sp>
      <p:sp>
        <p:nvSpPr>
          <p:cNvPr id="9" name="CuadroTexto 8"/>
          <p:cNvSpPr txBox="1"/>
          <p:nvPr/>
        </p:nvSpPr>
        <p:spPr>
          <a:xfrm>
            <a:off x="641904" y="6429391"/>
            <a:ext cx="8147573" cy="253916"/>
          </a:xfrm>
          <a:prstGeom prst="rect">
            <a:avLst/>
          </a:prstGeom>
          <a:noFill/>
        </p:spPr>
        <p:txBody>
          <a:bodyPr wrap="square" rtlCol="0">
            <a:spAutoFit/>
          </a:bodyPr>
          <a:lstStyle/>
          <a:p>
            <a:r>
              <a:rPr lang="x-none" sz="1050" dirty="0"/>
              <a:t>*Cifras en millones de pesos.</a:t>
            </a:r>
            <a:endParaRPr lang="es-MX" sz="1050" dirty="0"/>
          </a:p>
        </p:txBody>
      </p:sp>
      <p:sp>
        <p:nvSpPr>
          <p:cNvPr id="15" name="Título 1"/>
          <p:cNvSpPr>
            <a:spLocks noGrp="1"/>
          </p:cNvSpPr>
          <p:nvPr>
            <p:ph type="title"/>
          </p:nvPr>
        </p:nvSpPr>
        <p:spPr>
          <a:xfrm>
            <a:off x="457199" y="274638"/>
            <a:ext cx="7121471" cy="631825"/>
          </a:xfrm>
        </p:spPr>
        <p:txBody>
          <a:bodyPr>
            <a:noAutofit/>
          </a:body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del 1 al 28 de febrero de 2018.</a:t>
            </a:r>
            <a:endParaRPr lang="es-MX" sz="1400" b="1" dirty="0">
              <a:latin typeface="Century Gothic" panose="020B0502020202020204" pitchFamily="34" charset="0"/>
            </a:endParaRPr>
          </a:p>
        </p:txBody>
      </p:sp>
      <p:pic>
        <p:nvPicPr>
          <p:cNvPr id="5" name="Imagen 4">
            <a:extLst>
              <a:ext uri="{FF2B5EF4-FFF2-40B4-BE49-F238E27FC236}">
                <a16:creationId xmlns:a16="http://schemas.microsoft.com/office/drawing/2014/main" xmlns="" id="{7DE7293D-414D-45EB-AAB8-738845DDCC31}"/>
              </a:ext>
            </a:extLst>
          </p:cNvPr>
          <p:cNvPicPr>
            <a:picLocks noChangeAspect="1"/>
          </p:cNvPicPr>
          <p:nvPr/>
        </p:nvPicPr>
        <p:blipFill>
          <a:blip r:embed="rId2"/>
          <a:stretch>
            <a:fillRect/>
          </a:stretch>
        </p:blipFill>
        <p:spPr>
          <a:xfrm>
            <a:off x="3081337" y="2132856"/>
            <a:ext cx="2981325" cy="1353733"/>
          </a:xfrm>
          <a:prstGeom prst="rect">
            <a:avLst/>
          </a:prstGeom>
        </p:spPr>
      </p:pic>
      <p:pic>
        <p:nvPicPr>
          <p:cNvPr id="6" name="Imagen 5">
            <a:extLst>
              <a:ext uri="{FF2B5EF4-FFF2-40B4-BE49-F238E27FC236}">
                <a16:creationId xmlns:a16="http://schemas.microsoft.com/office/drawing/2014/main" xmlns="" id="{00E27289-06A7-4F86-89DD-C7D306905DE7}"/>
              </a:ext>
            </a:extLst>
          </p:cNvPr>
          <p:cNvPicPr>
            <a:picLocks noChangeAspect="1"/>
          </p:cNvPicPr>
          <p:nvPr/>
        </p:nvPicPr>
        <p:blipFill>
          <a:blip r:embed="rId3"/>
          <a:stretch>
            <a:fillRect/>
          </a:stretch>
        </p:blipFill>
        <p:spPr>
          <a:xfrm>
            <a:off x="3081336" y="4550469"/>
            <a:ext cx="2981325" cy="781733"/>
          </a:xfrm>
          <a:prstGeom prst="rect">
            <a:avLst/>
          </a:prstGeom>
        </p:spPr>
      </p:pic>
    </p:spTree>
    <p:extLst>
      <p:ext uri="{BB962C8B-B14F-4D97-AF65-F5344CB8AC3E}">
        <p14:creationId xmlns:p14="http://schemas.microsoft.com/office/powerpoint/2010/main" val="4107289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5E83AA4-A00D-4AA0-8FE8-B93C9F3EC141}" type="slidenum">
              <a:rPr lang="es-ES" altLang="es-MX" smtClean="0"/>
              <a:pPr/>
              <a:t>13</a:t>
            </a:fld>
            <a:endParaRPr lang="es-ES" altLang="es-MX" dirty="0"/>
          </a:p>
        </p:txBody>
      </p:sp>
      <p:sp>
        <p:nvSpPr>
          <p:cNvPr id="6" name="Marcador de contenido 2"/>
          <p:cNvSpPr>
            <a:spLocks noGrp="1"/>
          </p:cNvSpPr>
          <p:nvPr>
            <p:ph idx="1"/>
          </p:nvPr>
        </p:nvSpPr>
        <p:spPr>
          <a:xfrm>
            <a:off x="457200" y="1331905"/>
            <a:ext cx="8229600" cy="5389570"/>
          </a:xfrm>
        </p:spPr>
        <p:txBody>
          <a:bodyPr>
            <a:normAutofit/>
          </a:bodyPr>
          <a:lstStyle/>
          <a:p>
            <a:pPr algn="just">
              <a:buClr>
                <a:srgbClr val="C00000"/>
              </a:buClr>
            </a:pPr>
            <a:r>
              <a:rPr lang="x-none" sz="1400" dirty="0">
                <a:latin typeface="Century Gothic" panose="020B0502020202020204" pitchFamily="34" charset="0"/>
              </a:rPr>
              <a:t>Se realizaron ventas en la zona corta de la curva de bonos M, buscando estructurar un portafolio altamente defensivo ante las posibles alzas por parte de Banxico y la alta volatilidad esperada durante los próximos meses, los recursos derivados de las ventas de los últimos periodos se han reinvertido en bonos gubernamentales </a:t>
            </a:r>
            <a:r>
              <a:rPr lang="x-none" sz="1400" dirty="0" err="1">
                <a:latin typeface="Century Gothic" panose="020B0502020202020204" pitchFamily="34" charset="0"/>
              </a:rPr>
              <a:t>udizados</a:t>
            </a:r>
            <a:r>
              <a:rPr lang="x-none" sz="1400" dirty="0">
                <a:latin typeface="Century Gothic" panose="020B0502020202020204" pitchFamily="34" charset="0"/>
              </a:rPr>
              <a:t> sin incrementar el plazo promedio ponderado del portafolio.</a:t>
            </a: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x-none" sz="1600" dirty="0">
              <a:latin typeface="Century Gothic" panose="020B0502020202020204" pitchFamily="34" charset="0"/>
            </a:endParaRPr>
          </a:p>
          <a:p>
            <a:pPr marL="0" indent="0" algn="just">
              <a:buClr>
                <a:srgbClr val="C00000"/>
              </a:buClr>
              <a:buNone/>
            </a:pPr>
            <a:endParaRPr lang="es-MX" sz="1400" dirty="0">
              <a:latin typeface="Century Gothic" panose="020B0502020202020204" pitchFamily="34" charset="0"/>
            </a:endParaRPr>
          </a:p>
        </p:txBody>
      </p:sp>
      <p:sp>
        <p:nvSpPr>
          <p:cNvPr id="9" name="CuadroTexto 8"/>
          <p:cNvSpPr txBox="1"/>
          <p:nvPr/>
        </p:nvSpPr>
        <p:spPr>
          <a:xfrm>
            <a:off x="683568" y="6452876"/>
            <a:ext cx="8147573" cy="253916"/>
          </a:xfrm>
          <a:prstGeom prst="rect">
            <a:avLst/>
          </a:prstGeom>
          <a:noFill/>
        </p:spPr>
        <p:txBody>
          <a:bodyPr wrap="square" rtlCol="0">
            <a:spAutoFit/>
          </a:bodyPr>
          <a:lstStyle/>
          <a:p>
            <a:r>
              <a:rPr lang="x-none" sz="1050" dirty="0"/>
              <a:t>*Montos en millones de pesos.</a:t>
            </a:r>
            <a:endParaRPr lang="es-MX" sz="1050" dirty="0"/>
          </a:p>
        </p:txBody>
      </p:sp>
      <p:sp>
        <p:nvSpPr>
          <p:cNvPr id="10" name="Título 1"/>
          <p:cNvSpPr txBox="1">
            <a:spLocks/>
          </p:cNvSpPr>
          <p:nvPr/>
        </p:nvSpPr>
        <p:spPr bwMode="auto">
          <a:xfrm>
            <a:off x="609599" y="427038"/>
            <a:ext cx="7121471"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2000" b="1" dirty="0">
                <a:latin typeface="Century Gothic" panose="020B0502020202020204" pitchFamily="34" charset="0"/>
              </a:rPr>
              <a:t>Operaciones relevantes </a:t>
            </a:r>
            <a:br>
              <a:rPr lang="es-MX" sz="2000" b="1" dirty="0">
                <a:latin typeface="Century Gothic" panose="020B0502020202020204" pitchFamily="34" charset="0"/>
              </a:rPr>
            </a:br>
            <a:r>
              <a:rPr lang="es-MX" sz="2000" b="1" dirty="0">
                <a:latin typeface="Century Gothic" panose="020B0502020202020204" pitchFamily="34" charset="0"/>
              </a:rPr>
              <a:t>FANVIT del 1 al 28 de febrero de 2018.</a:t>
            </a:r>
            <a:endParaRPr lang="es-MX" sz="1400" b="1" dirty="0">
              <a:latin typeface="Century Gothic" panose="020B0502020202020204" pitchFamily="34" charset="0"/>
            </a:endParaRPr>
          </a:p>
        </p:txBody>
      </p:sp>
      <p:pic>
        <p:nvPicPr>
          <p:cNvPr id="3" name="Imagen 2">
            <a:extLst>
              <a:ext uri="{FF2B5EF4-FFF2-40B4-BE49-F238E27FC236}">
                <a16:creationId xmlns:a16="http://schemas.microsoft.com/office/drawing/2014/main" xmlns="" id="{F7868BCA-BEAE-4154-87B3-90A6D3836247}"/>
              </a:ext>
            </a:extLst>
          </p:cNvPr>
          <p:cNvPicPr>
            <a:picLocks noChangeAspect="1"/>
          </p:cNvPicPr>
          <p:nvPr/>
        </p:nvPicPr>
        <p:blipFill>
          <a:blip r:embed="rId2"/>
          <a:stretch>
            <a:fillRect/>
          </a:stretch>
        </p:blipFill>
        <p:spPr>
          <a:xfrm>
            <a:off x="3131840" y="2564904"/>
            <a:ext cx="3057525" cy="1925733"/>
          </a:xfrm>
          <a:prstGeom prst="rect">
            <a:avLst/>
          </a:prstGeom>
        </p:spPr>
      </p:pic>
    </p:spTree>
    <p:extLst>
      <p:ext uri="{BB962C8B-B14F-4D97-AF65-F5344CB8AC3E}">
        <p14:creationId xmlns:p14="http://schemas.microsoft.com/office/powerpoint/2010/main" val="3567554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1A3217A-DFBB-45B6-9441-5EDE17E8E098}"/>
              </a:ext>
            </a:extLst>
          </p:cNvPr>
          <p:cNvSpPr>
            <a:spLocks noGrp="1"/>
          </p:cNvSpPr>
          <p:nvPr>
            <p:ph type="title"/>
          </p:nvPr>
        </p:nvSpPr>
        <p:spPr>
          <a:xfrm>
            <a:off x="457200" y="274638"/>
            <a:ext cx="5562600" cy="631825"/>
          </a:xfrm>
        </p:spPr>
        <p:txBody>
          <a:bodyPr/>
          <a:lstStyle/>
          <a:p>
            <a:r>
              <a:rPr lang="es-MX" sz="2000" b="1" dirty="0">
                <a:latin typeface="Century Gothic" panose="020B0502020202020204" pitchFamily="34" charset="0"/>
              </a:rPr>
              <a:t>Bonos Bancarios Estructurados</a:t>
            </a:r>
            <a:endParaRPr lang="en-US" sz="2000" b="1" dirty="0">
              <a:latin typeface="Century Gothic" panose="020B0502020202020204" pitchFamily="34" charset="0"/>
            </a:endParaRPr>
          </a:p>
        </p:txBody>
      </p:sp>
      <p:sp>
        <p:nvSpPr>
          <p:cNvPr id="6" name="1 Título">
            <a:extLst>
              <a:ext uri="{FF2B5EF4-FFF2-40B4-BE49-F238E27FC236}">
                <a16:creationId xmlns:a16="http://schemas.microsoft.com/office/drawing/2014/main" xmlns="" id="{B85F4E7C-1FC5-4740-82ED-58A95BC9E90F}"/>
              </a:ext>
            </a:extLst>
          </p:cNvPr>
          <p:cNvSpPr txBox="1">
            <a:spLocks/>
          </p:cNvSpPr>
          <p:nvPr/>
        </p:nvSpPr>
        <p:spPr bwMode="auto">
          <a:xfrm>
            <a:off x="457200" y="656941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28 de febrero de 2018.</a:t>
            </a:r>
            <a:endParaRPr lang="es-MX" sz="1000" dirty="0">
              <a:solidFill>
                <a:schemeClr val="tx1"/>
              </a:solidFill>
              <a:latin typeface="Century Gothic" panose="020B0502020202020204" pitchFamily="34" charset="0"/>
            </a:endParaRPr>
          </a:p>
        </p:txBody>
      </p:sp>
      <p:sp>
        <p:nvSpPr>
          <p:cNvPr id="10" name="Rectángulo 9">
            <a:extLst>
              <a:ext uri="{FF2B5EF4-FFF2-40B4-BE49-F238E27FC236}">
                <a16:creationId xmlns:a16="http://schemas.microsoft.com/office/drawing/2014/main" xmlns="" id="{41B4E8B7-026B-4A1C-A42B-F57C37D5FB08}"/>
              </a:ext>
            </a:extLst>
          </p:cNvPr>
          <p:cNvSpPr/>
          <p:nvPr/>
        </p:nvSpPr>
        <p:spPr>
          <a:xfrm>
            <a:off x="1187624" y="6043354"/>
            <a:ext cx="6677038" cy="553998"/>
          </a:xfrm>
          <a:prstGeom prst="rect">
            <a:avLst/>
          </a:prstGeom>
          <a:ln>
            <a:noFill/>
          </a:ln>
        </p:spPr>
        <p:txBody>
          <a:bodyPr wrap="square">
            <a:spAutoFit/>
          </a:bodyPr>
          <a:lstStyle/>
          <a:p>
            <a:pPr marL="0" lvl="2" algn="ctr">
              <a:buClr>
                <a:srgbClr val="C00000"/>
              </a:buClr>
            </a:pPr>
            <a:r>
              <a:rPr lang="es-ES" sz="1500" dirty="0">
                <a:latin typeface="Century Ghotic"/>
              </a:rPr>
              <a:t>Se propone monitorear los precios de mercado de este activo con el propósito de vencer anticipadamente, en momentos de </a:t>
            </a:r>
            <a:r>
              <a:rPr lang="es-ES" sz="1500" dirty="0" smtClean="0">
                <a:latin typeface="Century Ghotic"/>
              </a:rPr>
              <a:t>oportunidad. </a:t>
            </a:r>
            <a:endParaRPr lang="es-ES" sz="1500" dirty="0">
              <a:latin typeface="Century Ghotic"/>
              <a:ea typeface="Calibri"/>
              <a:cs typeface="Times New Roman"/>
            </a:endParaRPr>
          </a:p>
        </p:txBody>
      </p:sp>
      <p:sp>
        <p:nvSpPr>
          <p:cNvPr id="7" name="3 Marcador de número de diapositiva"/>
          <p:cNvSpPr>
            <a:spLocks noGrp="1"/>
          </p:cNvSpPr>
          <p:nvPr>
            <p:ph type="sldNum" sz="quarter" idx="12"/>
          </p:nvPr>
        </p:nvSpPr>
        <p:spPr>
          <a:xfrm>
            <a:off x="8134502" y="6483105"/>
            <a:ext cx="552298" cy="365125"/>
          </a:xfrm>
        </p:spPr>
        <p:txBody>
          <a:bodyPr/>
          <a:lstStyle/>
          <a:p>
            <a:pPr algn="ctr"/>
            <a:fld id="{05E83AA4-A00D-4AA0-8FE8-B93C9F3EC141}" type="slidenum">
              <a:rPr lang="es-ES" altLang="es-MX" smtClean="0">
                <a:latin typeface="Century Gothic" panose="020B0502020202020204" pitchFamily="34" charset="0"/>
              </a:rPr>
              <a:pPr algn="ctr"/>
              <a:t>14</a:t>
            </a:fld>
            <a:endParaRPr lang="es-ES" altLang="es-MX" dirty="0">
              <a:latin typeface="Century Gothic" panose="020B0502020202020204" pitchFamily="34" charset="0"/>
            </a:endParaRPr>
          </a:p>
        </p:txBody>
      </p:sp>
      <p:sp>
        <p:nvSpPr>
          <p:cNvPr id="8" name="Rectángulo 7">
            <a:extLst>
              <a:ext uri="{FF2B5EF4-FFF2-40B4-BE49-F238E27FC236}">
                <a16:creationId xmlns:a16="http://schemas.microsoft.com/office/drawing/2014/main" xmlns="" id="{41B4E8B7-026B-4A1C-A42B-F57C37D5FB08}"/>
              </a:ext>
            </a:extLst>
          </p:cNvPr>
          <p:cNvSpPr/>
          <p:nvPr/>
        </p:nvSpPr>
        <p:spPr>
          <a:xfrm>
            <a:off x="899592" y="1218818"/>
            <a:ext cx="7632848" cy="784830"/>
          </a:xfrm>
          <a:prstGeom prst="rect">
            <a:avLst/>
          </a:prstGeom>
          <a:ln>
            <a:noFill/>
          </a:ln>
        </p:spPr>
        <p:txBody>
          <a:bodyPr wrap="square">
            <a:spAutoFit/>
          </a:bodyPr>
          <a:lstStyle/>
          <a:p>
            <a:pPr marL="0" lvl="2" algn="ctr">
              <a:buClr>
                <a:srgbClr val="C00000"/>
              </a:buClr>
            </a:pPr>
            <a:r>
              <a:rPr lang="es-ES" sz="1500" dirty="0">
                <a:latin typeface="Century Ghotic"/>
              </a:rPr>
              <a:t>Se </a:t>
            </a:r>
            <a:r>
              <a:rPr lang="es-ES" sz="1500" dirty="0" smtClean="0">
                <a:latin typeface="Century Ghotic"/>
              </a:rPr>
              <a:t>tienen 11 notas estructuradas iniciadas antes de 2016 y que suman un valor de 1,450 mdp. Dos notas son de TIIE (290 mdp) y el resto son de renta variable de Estados Unidos y Europa ligadas a índices y sectores.</a:t>
            </a:r>
          </a:p>
        </p:txBody>
      </p:sp>
      <p:graphicFrame>
        <p:nvGraphicFramePr>
          <p:cNvPr id="12" name="Tabla 11"/>
          <p:cNvGraphicFramePr>
            <a:graphicFrameLocks noGrp="1"/>
          </p:cNvGraphicFramePr>
          <p:nvPr>
            <p:extLst>
              <p:ext uri="{D42A27DB-BD31-4B8C-83A1-F6EECF244321}">
                <p14:modId xmlns:p14="http://schemas.microsoft.com/office/powerpoint/2010/main" val="1513038959"/>
              </p:ext>
            </p:extLst>
          </p:nvPr>
        </p:nvGraphicFramePr>
        <p:xfrm>
          <a:off x="457200" y="2057493"/>
          <a:ext cx="8229601" cy="3963795"/>
        </p:xfrm>
        <a:graphic>
          <a:graphicData uri="http://schemas.openxmlformats.org/drawingml/2006/table">
            <a:tbl>
              <a:tblPr/>
              <a:tblGrid>
                <a:gridCol w="876782"/>
                <a:gridCol w="755248"/>
                <a:gridCol w="564266"/>
                <a:gridCol w="824696"/>
                <a:gridCol w="399327"/>
                <a:gridCol w="816015"/>
                <a:gridCol w="408008"/>
                <a:gridCol w="442732"/>
                <a:gridCol w="442732"/>
                <a:gridCol w="503499"/>
                <a:gridCol w="442732"/>
                <a:gridCol w="1753564"/>
              </a:tblGrid>
              <a:tr h="540393">
                <a:tc>
                  <a:txBody>
                    <a:bodyPr/>
                    <a:lstStyle/>
                    <a:p>
                      <a:pPr algn="ctr" fontAlgn="ctr"/>
                      <a:r>
                        <a:rPr lang="es-MX" sz="800" b="1" i="0" u="none" strike="noStrike">
                          <a:solidFill>
                            <a:srgbClr val="FFFFFF"/>
                          </a:solidFill>
                          <a:effectLst/>
                          <a:latin typeface="Century Gothic" panose="020B0502020202020204" pitchFamily="34" charset="0"/>
                        </a:rPr>
                        <a:t>Nota Estructurada</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Subyacente</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Fecha de Emisión</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Fecha de Vencimiento</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Plazo (años)</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Plazo a Vencimiento (años)</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Monto (mdp)</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 FANVIT</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Precio de Compra</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Precio Actual (vector)</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l" fontAlgn="b"/>
                      <a:r>
                        <a:rPr lang="es-MX" sz="800" b="1" i="0" u="none" strike="noStrike">
                          <a:solidFill>
                            <a:srgbClr val="FFFFFF"/>
                          </a:solidFill>
                          <a:effectLst/>
                          <a:latin typeface="Century Gothic" panose="020B0502020202020204" pitchFamily="34" charset="0"/>
                        </a:rPr>
                        <a:t>Rend.</a:t>
                      </a:r>
                      <a:endParaRPr lang="es-MX" sz="800" b="0" i="0" u="none" strike="noStrike">
                        <a:solidFill>
                          <a:srgbClr val="000000"/>
                        </a:solidFill>
                        <a:effectLst/>
                        <a:latin typeface="Calibri" panose="020F0502020204030204" pitchFamily="34" charset="0"/>
                      </a:endParaRP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c>
                  <a:txBody>
                    <a:bodyPr/>
                    <a:lstStyle/>
                    <a:p>
                      <a:pPr algn="ctr" fontAlgn="ctr"/>
                      <a:r>
                        <a:rPr lang="es-MX" sz="800" b="1" i="0" u="none" strike="noStrike">
                          <a:solidFill>
                            <a:srgbClr val="FFFFFF"/>
                          </a:solidFill>
                          <a:effectLst/>
                          <a:latin typeface="Century Gothic" panose="020B0502020202020204" pitchFamily="34" charset="0"/>
                        </a:rPr>
                        <a:t>Descripción</a:t>
                      </a:r>
                    </a:p>
                  </a:txBody>
                  <a:tcPr marL="0" marR="0" marT="0" marB="0" anchor="ctr">
                    <a:lnL>
                      <a:noFill/>
                    </a:lnL>
                    <a:lnR>
                      <a:noFill/>
                    </a:lnR>
                    <a:lnT>
                      <a:noFill/>
                    </a:lnT>
                    <a:lnB w="6350" cap="flat" cmpd="sng" algn="ctr">
                      <a:solidFill>
                        <a:srgbClr val="000000"/>
                      </a:solidFill>
                      <a:prstDash val="dot"/>
                      <a:round/>
                      <a:headEnd type="none" w="med" len="med"/>
                      <a:tailEnd type="none" w="med" len="med"/>
                    </a:lnB>
                    <a:solidFill>
                      <a:srgbClr val="203764"/>
                    </a:solidFill>
                  </a:tcPr>
                </a:tc>
              </a:tr>
              <a:tr h="292984">
                <a:tc>
                  <a:txBody>
                    <a:bodyPr/>
                    <a:lstStyle/>
                    <a:p>
                      <a:pPr algn="ctr" fontAlgn="ctr"/>
                      <a:r>
                        <a:rPr lang="es-MX" sz="800" b="0" i="0" u="none" strike="noStrike">
                          <a:solidFill>
                            <a:srgbClr val="000000"/>
                          </a:solidFill>
                          <a:effectLst/>
                          <a:latin typeface="Century Gothic" panose="020B0502020202020204" pitchFamily="34" charset="0"/>
                        </a:rPr>
                        <a:t>JBSAN S00706</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Dow Jones</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20/10/2015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19/10/2018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0.6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150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0.12%</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113.1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13.1%</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sz="800" b="0" i="0" u="none" strike="noStrike">
                          <a:solidFill>
                            <a:srgbClr val="000000"/>
                          </a:solidFill>
                          <a:effectLst/>
                          <a:latin typeface="Century Gothic" panose="020B0502020202020204" pitchFamily="34" charset="0"/>
                        </a:rPr>
                        <a:t>Call Spread Dow Jones Industrial Average.</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343768">
                <a:tc>
                  <a:txBody>
                    <a:bodyPr/>
                    <a:lstStyle/>
                    <a:p>
                      <a:pPr algn="ctr" fontAlgn="ctr"/>
                      <a:r>
                        <a:rPr lang="es-MX" sz="800" b="0" i="0" u="none" strike="noStrike">
                          <a:solidFill>
                            <a:srgbClr val="000000"/>
                          </a:solidFill>
                          <a:effectLst/>
                          <a:latin typeface="Century Gothic" panose="020B0502020202020204" pitchFamily="34" charset="0"/>
                        </a:rPr>
                        <a:t>99SCOTIAB 7-15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IXM/SX5E</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06/05/2015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07/05/2018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0.2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80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0.06%</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108.8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8.8%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"Call Spread" ligado al comportamiento del IXM (50%) Y SX5E (50%).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86473">
                <a:tc>
                  <a:txBody>
                    <a:bodyPr/>
                    <a:lstStyle/>
                    <a:p>
                      <a:pPr algn="ctr" fontAlgn="ctr"/>
                      <a:r>
                        <a:rPr lang="es-MX" sz="800" b="0" i="0" u="none" strike="noStrike">
                          <a:solidFill>
                            <a:srgbClr val="000000"/>
                          </a:solidFill>
                          <a:effectLst/>
                          <a:latin typeface="Century Gothic" panose="020B0502020202020204" pitchFamily="34" charset="0"/>
                        </a:rPr>
                        <a:t>JBSAN S00684</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25/09/2015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27/09/2018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0.6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125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0.10%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107.9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7.9%</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Rendimiento ligado al Índice Eurostoxx 50 " CALL SPREAD”.</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86473">
                <a:tc>
                  <a:txBody>
                    <a:bodyPr/>
                    <a:lstStyle/>
                    <a:p>
                      <a:pPr algn="ctr" fontAlgn="ctr"/>
                      <a:r>
                        <a:rPr lang="es-MX" sz="800" b="0" i="0" u="none" strike="noStrike">
                          <a:solidFill>
                            <a:srgbClr val="000000"/>
                          </a:solidFill>
                          <a:effectLst/>
                          <a:latin typeface="Century Gothic" panose="020B0502020202020204" pitchFamily="34" charset="0"/>
                        </a:rPr>
                        <a:t>JBSAN S00654</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28/08/2015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30/08/2018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0.5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125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0.10%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104.9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4.9%</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Rendimiento ligado al Índice Eurostoxx 50 " CALL SPREAD”.</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86473">
                <a:tc>
                  <a:txBody>
                    <a:bodyPr/>
                    <a:lstStyle/>
                    <a:p>
                      <a:pPr algn="ctr" fontAlgn="ctr"/>
                      <a:r>
                        <a:rPr lang="es-MX" sz="800" b="0" i="0" u="none" strike="noStrike">
                          <a:solidFill>
                            <a:srgbClr val="000000"/>
                          </a:solidFill>
                          <a:effectLst/>
                          <a:latin typeface="Century Gothic" panose="020B0502020202020204" pitchFamily="34" charset="0"/>
                        </a:rPr>
                        <a:t>JBSAN S00680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18/09/2015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20/09/2018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0.6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0.08%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103.6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3.6%</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Rendimiento ligado al Índice Eurostoxx 50 " CALL SPREAD”.</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86473">
                <a:tc>
                  <a:txBody>
                    <a:bodyPr/>
                    <a:lstStyle/>
                    <a:p>
                      <a:pPr algn="ctr" fontAlgn="ctr"/>
                      <a:r>
                        <a:rPr lang="es-MX" sz="800" b="0" i="0" u="none" strike="noStrike">
                          <a:solidFill>
                            <a:srgbClr val="000000"/>
                          </a:solidFill>
                          <a:effectLst/>
                          <a:latin typeface="Century Gothic" panose="020B0502020202020204" pitchFamily="34" charset="0"/>
                        </a:rPr>
                        <a:t>JBSAN S00626</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Ser. Públicos Europa</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13/07/2015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12/07/2018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0.4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125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0.10%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Rendimiento ligado al Índice EUROSTOXX UTILITIES (SX6E).</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86473">
                <a:tc>
                  <a:txBody>
                    <a:bodyPr/>
                    <a:lstStyle/>
                    <a:p>
                      <a:pPr algn="ctr" fontAlgn="ctr"/>
                      <a:r>
                        <a:rPr lang="es-MX" sz="800" b="0" i="0" u="none" strike="noStrike">
                          <a:solidFill>
                            <a:srgbClr val="000000"/>
                          </a:solidFill>
                          <a:effectLst/>
                          <a:latin typeface="Century Gothic" panose="020B0502020202020204" pitchFamily="34" charset="0"/>
                        </a:rPr>
                        <a:t>JBSAN S00567</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13/05/2015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16/05/2018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0.2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150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0.12%</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99.0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Rendimiento ligado al Índice Eurostoxx 50 " CALL SPREAD”.</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86473">
                <a:tc>
                  <a:txBody>
                    <a:bodyPr/>
                    <a:lstStyle/>
                    <a:p>
                      <a:pPr algn="ctr" fontAlgn="ctr"/>
                      <a:r>
                        <a:rPr lang="es-MX" sz="800" b="0" i="0" u="none" strike="noStrike">
                          <a:solidFill>
                            <a:srgbClr val="000000"/>
                          </a:solidFill>
                          <a:effectLst/>
                          <a:latin typeface="Century Gothic" panose="020B0502020202020204" pitchFamily="34" charset="0"/>
                        </a:rPr>
                        <a:t>JBACOMER S5108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27/11/2015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23/11/2018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0.7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170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0.13%</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98.0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Rendimiento ligado al Índice Eurostoxx 50 " CALL SPREAD”.</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86473">
                <a:tc>
                  <a:txBody>
                    <a:bodyPr/>
                    <a:lstStyle/>
                    <a:p>
                      <a:pPr algn="ctr" fontAlgn="ctr"/>
                      <a:r>
                        <a:rPr lang="es-MX" sz="800" b="0" i="0" u="none" strike="noStrike">
                          <a:solidFill>
                            <a:srgbClr val="000000"/>
                          </a:solidFill>
                          <a:effectLst/>
                          <a:latin typeface="Century Gothic" panose="020B0502020202020204" pitchFamily="34" charset="0"/>
                        </a:rPr>
                        <a:t>JBACOMER S5109</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TIIE28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26/11/2015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07/06/2018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2.6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0.3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170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0.13%</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97.9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-2.1%</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“Rango Acumulable” ligado a TIIE 28d.</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29179">
                <a:tc>
                  <a:txBody>
                    <a:bodyPr/>
                    <a:lstStyle/>
                    <a:p>
                      <a:pPr algn="ctr" fontAlgn="ctr"/>
                      <a:r>
                        <a:rPr lang="es-MX" sz="800" b="0" i="0" u="none" strike="noStrike">
                          <a:solidFill>
                            <a:srgbClr val="000000"/>
                          </a:solidFill>
                          <a:effectLst/>
                          <a:latin typeface="Century Gothic" panose="020B0502020202020204" pitchFamily="34" charset="0"/>
                        </a:rPr>
                        <a:t>99SCOTIAB 19-15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TIIE28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04/12/2015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15/06/2018</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2.6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0.3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120</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0.09%</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97.8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-2.2%</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“Rango Acumulable” ligado a TIIE 28d.</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86473">
                <a:tc>
                  <a:txBody>
                    <a:bodyPr/>
                    <a:lstStyle/>
                    <a:p>
                      <a:pPr algn="ctr" fontAlgn="ctr"/>
                      <a:r>
                        <a:rPr lang="es-MX" sz="800" b="0" i="0" u="none" strike="noStrike">
                          <a:solidFill>
                            <a:srgbClr val="000000"/>
                          </a:solidFill>
                          <a:effectLst/>
                          <a:latin typeface="Century Gothic" panose="020B0502020202020204" pitchFamily="34" charset="0"/>
                        </a:rPr>
                        <a:t>JBSAN S00727</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Salud Europa</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11/11/2015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14/11/2019</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4.1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1.7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175</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0.14%</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100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89.4 </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-10.6%</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800" b="0" i="0" u="none" strike="noStrike">
                          <a:solidFill>
                            <a:srgbClr val="000000"/>
                          </a:solidFill>
                          <a:effectLst/>
                          <a:latin typeface="Century Gothic" panose="020B0502020202020204" pitchFamily="34" charset="0"/>
                        </a:rPr>
                        <a:t>Índice INDICE STOXX EUROPE 600 Health Care (SXDP) “CALL SPREAD”.</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9747">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1" i="0" u="none" strike="noStrike">
                          <a:solidFill>
                            <a:srgbClr val="000000"/>
                          </a:solidFill>
                          <a:effectLst/>
                          <a:latin typeface="Century Gothic" panose="020B0502020202020204" pitchFamily="34" charset="0"/>
                        </a:rPr>
                        <a:t>1,490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1" i="0" u="none" strike="noStrike">
                          <a:solidFill>
                            <a:srgbClr val="000000"/>
                          </a:solidFill>
                          <a:effectLst/>
                          <a:latin typeface="Century Gothic" panose="020B0502020202020204" pitchFamily="34" charset="0"/>
                        </a:rPr>
                        <a:t>1.2%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0" i="0" u="none" strike="noStrike">
                          <a:solidFill>
                            <a:srgbClr val="C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1" i="0" u="none" strike="noStrike">
                          <a:solidFill>
                            <a:srgbClr val="000000"/>
                          </a:solidFill>
                          <a:effectLst/>
                          <a:latin typeface="Century Gothic" panose="020B0502020202020204" pitchFamily="34" charset="0"/>
                        </a:rPr>
                        <a:t>1.12%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A6A6A6"/>
                    </a:solidFill>
                  </a:tcPr>
                </a:tc>
              </a:tr>
            </a:tbl>
          </a:graphicData>
        </a:graphic>
      </p:graphicFrame>
      <p:sp>
        <p:nvSpPr>
          <p:cNvPr id="13" name="Flecha: hacia abajo 1">
            <a:extLst>
              <a:ext uri="{FF2B5EF4-FFF2-40B4-BE49-F238E27FC236}">
                <a16:creationId xmlns="" xmlns:xdr="http://schemas.openxmlformats.org/drawingml/2006/spreadsheetDrawing" xmlns:a16="http://schemas.microsoft.com/office/drawing/2014/main" xmlns:lc="http://schemas.openxmlformats.org/drawingml/2006/lockedCanvas" id="{83EA1675-81B9-46AC-BFDA-8C9900FE0B60}"/>
              </a:ext>
            </a:extLst>
          </p:cNvPr>
          <p:cNvSpPr/>
          <p:nvPr/>
        </p:nvSpPr>
        <p:spPr>
          <a:xfrm>
            <a:off x="11596688" y="3128959"/>
            <a:ext cx="461962" cy="28575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MX" sz="1100"/>
          </a:p>
        </p:txBody>
      </p:sp>
    </p:spTree>
    <p:extLst>
      <p:ext uri="{BB962C8B-B14F-4D97-AF65-F5344CB8AC3E}">
        <p14:creationId xmlns:p14="http://schemas.microsoft.com/office/powerpoint/2010/main" val="2320386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6496498" cy="631524"/>
          </a:xfrm>
        </p:spPr>
        <p:txBody>
          <a:bodyPr>
            <a:normAutofit/>
          </a:bodyPr>
          <a:lstStyle/>
          <a:p>
            <a:r>
              <a:rPr lang="es-ES" sz="2000" b="1" dirty="0">
                <a:latin typeface="Century Gothic" panose="020B0502020202020204" pitchFamily="34" charset="0"/>
              </a:rPr>
              <a:t>Expectativas por clases de activo</a:t>
            </a:r>
            <a:endParaRPr lang="es-MX" sz="2000" b="1" dirty="0">
              <a:latin typeface="Century Gothic" panose="020B0502020202020204" pitchFamily="34" charset="0"/>
            </a:endParaRPr>
          </a:p>
        </p:txBody>
      </p:sp>
      <p:sp>
        <p:nvSpPr>
          <p:cNvPr id="3" name="CuadroTexto 2"/>
          <p:cNvSpPr txBox="1"/>
          <p:nvPr/>
        </p:nvSpPr>
        <p:spPr>
          <a:xfrm>
            <a:off x="222791" y="6521436"/>
            <a:ext cx="3169457" cy="200055"/>
          </a:xfrm>
          <a:prstGeom prst="rect">
            <a:avLst/>
          </a:prstGeom>
          <a:noFill/>
        </p:spPr>
        <p:txBody>
          <a:bodyPr wrap="none" rtlCol="0">
            <a:spAutoFit/>
          </a:bodyPr>
          <a:lstStyle/>
          <a:p>
            <a:pPr defTabSz="457200" eaLnBrk="0" fontAlgn="base" hangingPunct="0">
              <a:spcBef>
                <a:spcPct val="0"/>
              </a:spcBef>
              <a:spcAft>
                <a:spcPct val="0"/>
              </a:spcAft>
            </a:pPr>
            <a:r>
              <a:rPr lang="es-MX" sz="700" dirty="0">
                <a:solidFill>
                  <a:prstClr val="black"/>
                </a:solidFill>
                <a:latin typeface="Century Gothic" panose="020B0502020202020204" pitchFamily="34" charset="0"/>
              </a:rPr>
              <a:t>*Incluye papeles donde el emisor es un corporativo o un fideicomiso</a:t>
            </a:r>
          </a:p>
        </p:txBody>
      </p:sp>
      <p:sp>
        <p:nvSpPr>
          <p:cNvPr id="25" name="3 Marcador de número de diapositiva"/>
          <p:cNvSpPr>
            <a:spLocks noGrp="1"/>
          </p:cNvSpPr>
          <p:nvPr>
            <p:ph type="sldNum" sz="quarter" idx="12"/>
          </p:nvPr>
        </p:nvSpPr>
        <p:spPr>
          <a:xfrm>
            <a:off x="8134502" y="6483105"/>
            <a:ext cx="552298" cy="365125"/>
          </a:xfrm>
        </p:spPr>
        <p:txBody>
          <a:bodyPr/>
          <a:lstStyle/>
          <a:p>
            <a:pPr algn="ctr"/>
            <a:fld id="{05E83AA4-A00D-4AA0-8FE8-B93C9F3EC141}" type="slidenum">
              <a:rPr lang="es-ES" altLang="es-MX" smtClean="0">
                <a:latin typeface="Century Gothic" panose="020B0502020202020204" pitchFamily="34" charset="0"/>
              </a:rPr>
              <a:pPr algn="ctr"/>
              <a:t>15</a:t>
            </a:fld>
            <a:endParaRPr lang="es-ES" altLang="es-MX" dirty="0">
              <a:latin typeface="Century Gothic" panose="020B0502020202020204" pitchFamily="34" charset="0"/>
            </a:endParaRPr>
          </a:p>
        </p:txBody>
      </p:sp>
      <p:sp>
        <p:nvSpPr>
          <p:cNvPr id="26" name="Rectángulo 25">
            <a:extLst>
              <a:ext uri="{FF2B5EF4-FFF2-40B4-BE49-F238E27FC236}">
                <a16:creationId xmlns:a16="http://schemas.microsoft.com/office/drawing/2014/main" xmlns="" id="{9FF08499-1D8A-4FEC-BDFC-22CCA085E84A}"/>
              </a:ext>
            </a:extLst>
          </p:cNvPr>
          <p:cNvSpPr/>
          <p:nvPr/>
        </p:nvSpPr>
        <p:spPr>
          <a:xfrm>
            <a:off x="2254316"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Nominal</a:t>
            </a:r>
          </a:p>
        </p:txBody>
      </p:sp>
      <p:sp>
        <p:nvSpPr>
          <p:cNvPr id="27" name="Rectángulo 26">
            <a:extLst>
              <a:ext uri="{FF2B5EF4-FFF2-40B4-BE49-F238E27FC236}">
                <a16:creationId xmlns:a16="http://schemas.microsoft.com/office/drawing/2014/main" xmlns="" id="{EC2813D3-46B6-4775-9B7B-9FBA997EB50B}"/>
              </a:ext>
            </a:extLst>
          </p:cNvPr>
          <p:cNvSpPr/>
          <p:nvPr/>
        </p:nvSpPr>
        <p:spPr>
          <a:xfrm>
            <a:off x="262552" y="172014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Gubernamental</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59.1%</a:t>
            </a:r>
          </a:p>
        </p:txBody>
      </p:sp>
      <p:sp>
        <p:nvSpPr>
          <p:cNvPr id="28" name="Rectángulo 27">
            <a:extLst>
              <a:ext uri="{FF2B5EF4-FFF2-40B4-BE49-F238E27FC236}">
                <a16:creationId xmlns:a16="http://schemas.microsoft.com/office/drawing/2014/main" xmlns="" id="{4ACE727D-4E57-409C-86BD-63E6B4C731FC}"/>
              </a:ext>
            </a:extLst>
          </p:cNvPr>
          <p:cNvSpPr/>
          <p:nvPr/>
        </p:nvSpPr>
        <p:spPr>
          <a:xfrm>
            <a:off x="2254316" y="1720144"/>
            <a:ext cx="3038937"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Enfoque en operaciones de valor relativo y bajo riesgo.</a:t>
            </a:r>
          </a:p>
        </p:txBody>
      </p:sp>
      <p:sp>
        <p:nvSpPr>
          <p:cNvPr id="29" name="Rectángulo 28">
            <a:extLst>
              <a:ext uri="{FF2B5EF4-FFF2-40B4-BE49-F238E27FC236}">
                <a16:creationId xmlns:a16="http://schemas.microsoft.com/office/drawing/2014/main" xmlns="" id="{AEE17BEF-8A7B-4F8C-8AFF-74B620AF1B36}"/>
              </a:ext>
            </a:extLst>
          </p:cNvPr>
          <p:cNvSpPr/>
          <p:nvPr/>
        </p:nvSpPr>
        <p:spPr>
          <a:xfrm>
            <a:off x="3312060"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Real</a:t>
            </a:r>
          </a:p>
        </p:txBody>
      </p:sp>
      <p:sp>
        <p:nvSpPr>
          <p:cNvPr id="32" name="Rectángulo 31">
            <a:extLst>
              <a:ext uri="{FF2B5EF4-FFF2-40B4-BE49-F238E27FC236}">
                <a16:creationId xmlns:a16="http://schemas.microsoft.com/office/drawing/2014/main" xmlns="" id="{34C0689D-EB97-4DD8-B516-0625FAB8A4C6}"/>
              </a:ext>
            </a:extLst>
          </p:cNvPr>
          <p:cNvSpPr/>
          <p:nvPr/>
        </p:nvSpPr>
        <p:spPr>
          <a:xfrm>
            <a:off x="4369802" y="1307048"/>
            <a:ext cx="923450"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Tasa</a:t>
            </a:r>
          </a:p>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Variable</a:t>
            </a:r>
          </a:p>
        </p:txBody>
      </p:sp>
      <p:sp>
        <p:nvSpPr>
          <p:cNvPr id="33" name="Rectángulo 32">
            <a:extLst>
              <a:ext uri="{FF2B5EF4-FFF2-40B4-BE49-F238E27FC236}">
                <a16:creationId xmlns:a16="http://schemas.microsoft.com/office/drawing/2014/main" xmlns="" id="{68BBDB03-4A88-4A68-9C21-271064AC4DFA}"/>
              </a:ext>
            </a:extLst>
          </p:cNvPr>
          <p:cNvSpPr/>
          <p:nvPr/>
        </p:nvSpPr>
        <p:spPr>
          <a:xfrm>
            <a:off x="5617661" y="1708537"/>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La fortaleza de la economía de EU abre la posibilidad que la FED acelere su ritmo restrictivo durante este y el próximo año. En este contexto Banxico podría seguir subiendo su tasa de referencia. </a:t>
            </a:r>
          </a:p>
        </p:txBody>
      </p:sp>
      <p:sp>
        <p:nvSpPr>
          <p:cNvPr id="38" name="Rectángulo 37">
            <a:extLst>
              <a:ext uri="{FF2B5EF4-FFF2-40B4-BE49-F238E27FC236}">
                <a16:creationId xmlns:a16="http://schemas.microsoft.com/office/drawing/2014/main" xmlns="" id="{E06CB6A2-D48F-493F-BFFD-15B764FD7A3E}"/>
              </a:ext>
            </a:extLst>
          </p:cNvPr>
          <p:cNvSpPr/>
          <p:nvPr/>
        </p:nvSpPr>
        <p:spPr>
          <a:xfrm>
            <a:off x="262552" y="2660426"/>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Corporativos*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16.6%</a:t>
            </a:r>
          </a:p>
        </p:txBody>
      </p:sp>
      <p:sp>
        <p:nvSpPr>
          <p:cNvPr id="39" name="Rectángulo 38">
            <a:extLst>
              <a:ext uri="{FF2B5EF4-FFF2-40B4-BE49-F238E27FC236}">
                <a16:creationId xmlns:a16="http://schemas.microsoft.com/office/drawing/2014/main" xmlns="" id="{5E23F599-97B7-41D0-B1F8-802325F1DF55}"/>
              </a:ext>
            </a:extLst>
          </p:cNvPr>
          <p:cNvSpPr/>
          <p:nvPr/>
        </p:nvSpPr>
        <p:spPr>
          <a:xfrm>
            <a:off x="2227158" y="2660426"/>
            <a:ext cx="3038936"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400" dirty="0">
                <a:solidFill>
                  <a:prstClr val="black"/>
                </a:solidFill>
                <a:latin typeface="Century Gothic" panose="020B0502020202020204" pitchFamily="34" charset="0"/>
              </a:rPr>
              <a:t>Compras selectivas</a:t>
            </a:r>
          </a:p>
        </p:txBody>
      </p:sp>
      <p:sp>
        <p:nvSpPr>
          <p:cNvPr id="41" name="Rectángulo 40">
            <a:extLst>
              <a:ext uri="{FF2B5EF4-FFF2-40B4-BE49-F238E27FC236}">
                <a16:creationId xmlns:a16="http://schemas.microsoft.com/office/drawing/2014/main" xmlns="" id="{1F31DF8F-33DC-4D7C-8C62-0C7BBBD0447E}"/>
              </a:ext>
            </a:extLst>
          </p:cNvPr>
          <p:cNvSpPr/>
          <p:nvPr/>
        </p:nvSpPr>
        <p:spPr>
          <a:xfrm>
            <a:off x="5617662" y="2660426"/>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100" dirty="0">
                <a:solidFill>
                  <a:prstClr val="black"/>
                </a:solidFill>
                <a:latin typeface="Century Gothic" panose="020B0502020202020204" pitchFamily="34" charset="0"/>
              </a:rPr>
              <a:t>Se espera en el 1S18 la emisión de deuda corporativa y mantenga el diferencial de crédito en estos niveles. Se favorecen los cuasi gubernamentales ya que la tasa de referencia se empieza a ver atractiva.</a:t>
            </a:r>
          </a:p>
        </p:txBody>
      </p:sp>
      <p:sp>
        <p:nvSpPr>
          <p:cNvPr id="42" name="Rectángulo 41">
            <a:extLst>
              <a:ext uri="{FF2B5EF4-FFF2-40B4-BE49-F238E27FC236}">
                <a16:creationId xmlns:a16="http://schemas.microsoft.com/office/drawing/2014/main" xmlns="" id="{C824CA53-FAAC-4EAD-B3B7-F49E780DC119}"/>
              </a:ext>
            </a:extLst>
          </p:cNvPr>
          <p:cNvSpPr/>
          <p:nvPr/>
        </p:nvSpPr>
        <p:spPr>
          <a:xfrm>
            <a:off x="262552" y="374512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Renta Variable</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11.5%</a:t>
            </a:r>
          </a:p>
        </p:txBody>
      </p:sp>
      <p:sp>
        <p:nvSpPr>
          <p:cNvPr id="43" name="Rectángulo 42">
            <a:extLst>
              <a:ext uri="{FF2B5EF4-FFF2-40B4-BE49-F238E27FC236}">
                <a16:creationId xmlns:a16="http://schemas.microsoft.com/office/drawing/2014/main" xmlns="" id="{6664EF17-EE2E-471B-B24F-029732E2D5FC}"/>
              </a:ext>
            </a:extLst>
          </p:cNvPr>
          <p:cNvSpPr/>
          <p:nvPr/>
        </p:nvSpPr>
        <p:spPr>
          <a:xfrm>
            <a:off x="2254316" y="374512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44" name="Rectángulo 43">
            <a:extLst>
              <a:ext uri="{FF2B5EF4-FFF2-40B4-BE49-F238E27FC236}">
                <a16:creationId xmlns:a16="http://schemas.microsoft.com/office/drawing/2014/main" xmlns="" id="{E9AF6DD2-A9F0-48D2-A998-1BACA045A3B7}"/>
              </a:ext>
            </a:extLst>
          </p:cNvPr>
          <p:cNvSpPr/>
          <p:nvPr/>
        </p:nvSpPr>
        <p:spPr>
          <a:xfrm>
            <a:off x="5617662" y="374512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50" dirty="0">
                <a:solidFill>
                  <a:prstClr val="black"/>
                </a:solidFill>
                <a:latin typeface="Century Gothic" panose="020B0502020202020204" pitchFamily="34" charset="0"/>
              </a:rPr>
              <a:t>Renta variable internacional sigue mostrando fuerte crecimiento y el ajuste importante del valor de los índices disipan las preocupaciones sobre las valuaciones en términos de múltiplos (principalmente de EUA). </a:t>
            </a:r>
          </a:p>
        </p:txBody>
      </p:sp>
      <p:sp>
        <p:nvSpPr>
          <p:cNvPr id="48" name="Rectángulo 47">
            <a:extLst>
              <a:ext uri="{FF2B5EF4-FFF2-40B4-BE49-F238E27FC236}">
                <a16:creationId xmlns:a16="http://schemas.microsoft.com/office/drawing/2014/main" xmlns="" id="{ECC751ED-E91B-4EA8-BDD0-725B9A3DE919}"/>
              </a:ext>
            </a:extLst>
          </p:cNvPr>
          <p:cNvSpPr/>
          <p:nvPr/>
        </p:nvSpPr>
        <p:spPr>
          <a:xfrm>
            <a:off x="262552" y="5636013"/>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CKDs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0.3% (1.5%)</a:t>
            </a:r>
          </a:p>
        </p:txBody>
      </p:sp>
      <p:sp>
        <p:nvSpPr>
          <p:cNvPr id="49" name="Rectángulo 48">
            <a:extLst>
              <a:ext uri="{FF2B5EF4-FFF2-40B4-BE49-F238E27FC236}">
                <a16:creationId xmlns:a16="http://schemas.microsoft.com/office/drawing/2014/main" xmlns="" id="{8BD04EC6-9813-44ED-94C9-9F0C1E420BFB}"/>
              </a:ext>
            </a:extLst>
          </p:cNvPr>
          <p:cNvSpPr/>
          <p:nvPr/>
        </p:nvSpPr>
        <p:spPr>
          <a:xfrm>
            <a:off x="2254316" y="5636013"/>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dirty="0">
                <a:solidFill>
                  <a:prstClr val="black"/>
                </a:solidFill>
                <a:latin typeface="Century Gothic" panose="020B0502020202020204" pitchFamily="34" charset="0"/>
              </a:rPr>
              <a:t>Neutral</a:t>
            </a:r>
          </a:p>
        </p:txBody>
      </p:sp>
      <p:sp>
        <p:nvSpPr>
          <p:cNvPr id="53" name="Rectángulo 52">
            <a:extLst>
              <a:ext uri="{FF2B5EF4-FFF2-40B4-BE49-F238E27FC236}">
                <a16:creationId xmlns:a16="http://schemas.microsoft.com/office/drawing/2014/main" xmlns="" id="{D1330A89-6EC1-43F1-A260-0425EF5CB971}"/>
              </a:ext>
            </a:extLst>
          </p:cNvPr>
          <p:cNvSpPr/>
          <p:nvPr/>
        </p:nvSpPr>
        <p:spPr>
          <a:xfrm>
            <a:off x="5617662" y="5636013"/>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200" dirty="0">
                <a:solidFill>
                  <a:prstClr val="black"/>
                </a:solidFill>
                <a:latin typeface="Century Gothic" panose="020B0502020202020204" pitchFamily="34" charset="0"/>
              </a:rPr>
              <a:t>En etapa de bajo crecimiento, se pueden hallar oportunidades sectoriales en activos no convencionales.</a:t>
            </a:r>
          </a:p>
        </p:txBody>
      </p:sp>
      <p:sp>
        <p:nvSpPr>
          <p:cNvPr id="54" name="Rectángulo 53">
            <a:extLst>
              <a:ext uri="{FF2B5EF4-FFF2-40B4-BE49-F238E27FC236}">
                <a16:creationId xmlns:a16="http://schemas.microsoft.com/office/drawing/2014/main" xmlns="" id="{92CAEEA6-C6C1-48C2-A4ED-1F707AD22734}"/>
              </a:ext>
            </a:extLst>
          </p:cNvPr>
          <p:cNvSpPr/>
          <p:nvPr/>
        </p:nvSpPr>
        <p:spPr>
          <a:xfrm>
            <a:off x="262551" y="4684124"/>
            <a:ext cx="1846907" cy="87121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Fibras</a:t>
            </a:r>
          </a:p>
          <a:p>
            <a:pPr algn="ctr" defTabSz="457200" eaLnBrk="0" fontAlgn="base" hangingPunct="0">
              <a:spcBef>
                <a:spcPct val="0"/>
              </a:spcBef>
              <a:spcAft>
                <a:spcPct val="0"/>
              </a:spcAft>
            </a:pPr>
            <a:r>
              <a:rPr lang="es-MX" sz="1600" b="1" dirty="0">
                <a:solidFill>
                  <a:prstClr val="white"/>
                </a:solidFill>
                <a:latin typeface="Century Gothic" panose="020B0502020202020204" pitchFamily="34" charset="0"/>
              </a:rPr>
              <a:t>2.7%</a:t>
            </a:r>
          </a:p>
        </p:txBody>
      </p:sp>
      <p:sp>
        <p:nvSpPr>
          <p:cNvPr id="57" name="Rectángulo 56">
            <a:extLst>
              <a:ext uri="{FF2B5EF4-FFF2-40B4-BE49-F238E27FC236}">
                <a16:creationId xmlns:a16="http://schemas.microsoft.com/office/drawing/2014/main" xmlns="" id="{42AC57C7-C5CF-41AE-AF0E-6D7A143D863C}"/>
              </a:ext>
            </a:extLst>
          </p:cNvPr>
          <p:cNvSpPr/>
          <p:nvPr/>
        </p:nvSpPr>
        <p:spPr>
          <a:xfrm>
            <a:off x="2254315" y="4684124"/>
            <a:ext cx="923451"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dirty="0">
                <a:solidFill>
                  <a:srgbClr val="00B050"/>
                </a:solidFill>
                <a:latin typeface="Century Gothic" panose="020B0502020202020204" pitchFamily="34" charset="0"/>
              </a:rPr>
              <a:t>Atractivo</a:t>
            </a:r>
          </a:p>
        </p:txBody>
      </p:sp>
      <p:sp>
        <p:nvSpPr>
          <p:cNvPr id="58" name="Rectángulo 57">
            <a:extLst>
              <a:ext uri="{FF2B5EF4-FFF2-40B4-BE49-F238E27FC236}">
                <a16:creationId xmlns:a16="http://schemas.microsoft.com/office/drawing/2014/main" xmlns="" id="{E87C383F-5327-4979-B4E7-432CF8706B64}"/>
              </a:ext>
            </a:extLst>
          </p:cNvPr>
          <p:cNvSpPr/>
          <p:nvPr/>
        </p:nvSpPr>
        <p:spPr>
          <a:xfrm>
            <a:off x="5617661" y="4684124"/>
            <a:ext cx="3209462" cy="87121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defTabSz="457200" eaLnBrk="0" fontAlgn="base" hangingPunct="0">
              <a:spcBef>
                <a:spcPct val="0"/>
              </a:spcBef>
              <a:spcAft>
                <a:spcPct val="0"/>
              </a:spcAft>
            </a:pPr>
            <a:r>
              <a:rPr lang="es-MX" sz="1000" dirty="0">
                <a:solidFill>
                  <a:prstClr val="black"/>
                </a:solidFill>
                <a:latin typeface="Century Gothic" panose="020B0502020202020204" pitchFamily="34" charset="0"/>
              </a:rPr>
              <a:t>Las expectativa de revaluación de los activos es alta y esperamos que se de  una vez que Banxico finalice su ciclo restrictivo. No obstante, la atractiva tasa de dividendos del 7.7% justifica mantener y/o aumentar la exposición.</a:t>
            </a:r>
          </a:p>
        </p:txBody>
      </p:sp>
      <p:sp>
        <p:nvSpPr>
          <p:cNvPr id="59" name="Rectángulo 58">
            <a:extLst>
              <a:ext uri="{FF2B5EF4-FFF2-40B4-BE49-F238E27FC236}">
                <a16:creationId xmlns:a16="http://schemas.microsoft.com/office/drawing/2014/main" xmlns="" id="{23010369-84C5-42A4-B46E-0F0D101E7589}"/>
              </a:ext>
            </a:extLst>
          </p:cNvPr>
          <p:cNvSpPr/>
          <p:nvPr/>
        </p:nvSpPr>
        <p:spPr>
          <a:xfrm>
            <a:off x="262554" y="1307048"/>
            <a:ext cx="1846904" cy="35307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200" b="1" dirty="0">
                <a:solidFill>
                  <a:prstClr val="white"/>
                </a:solidFill>
                <a:latin typeface="Century Gothic" panose="020B0502020202020204" pitchFamily="34" charset="0"/>
              </a:rPr>
              <a:t>Tipo de activo y % en portafolio</a:t>
            </a:r>
          </a:p>
        </p:txBody>
      </p:sp>
    </p:spTree>
    <p:extLst>
      <p:ext uri="{BB962C8B-B14F-4D97-AF65-F5344CB8AC3E}">
        <p14:creationId xmlns:p14="http://schemas.microsoft.com/office/powerpoint/2010/main" val="713654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sz="2000" b="1" dirty="0">
                <a:latin typeface="Century Gothic" panose="020B0502020202020204" pitchFamily="34" charset="0"/>
              </a:rPr>
              <a:t>Estrategia FANVIT</a:t>
            </a:r>
          </a:p>
        </p:txBody>
      </p:sp>
      <p:sp>
        <p:nvSpPr>
          <p:cNvPr id="7" name="2 Marcador de contenido"/>
          <p:cNvSpPr>
            <a:spLocks noGrp="1"/>
          </p:cNvSpPr>
          <p:nvPr>
            <p:ph idx="1"/>
          </p:nvPr>
        </p:nvSpPr>
        <p:spPr>
          <a:xfrm>
            <a:off x="6239" y="1240161"/>
            <a:ext cx="8568952" cy="4997151"/>
          </a:xfrm>
        </p:spPr>
        <p:txBody>
          <a:bodyPr/>
          <a:lstStyle/>
          <a:p>
            <a:pPr lvl="1" algn="just">
              <a:buClr>
                <a:srgbClr val="C00000"/>
              </a:buClr>
              <a:buFont typeface="Symbol"/>
              <a:buChar char=""/>
            </a:pPr>
            <a:r>
              <a:rPr lang="es-MX" sz="1300" dirty="0">
                <a:ea typeface="Calibri"/>
                <a:cs typeface="Times New Roman"/>
              </a:rPr>
              <a:t>Recomendamos mantener un intervalo entre 5.5 y 7.0 años el plazo promedio ponderado del portafolio (actual 6.3</a:t>
            </a:r>
            <a:r>
              <a:rPr lang="es-MX" sz="1300" dirty="0" smtClean="0">
                <a:ea typeface="Calibri"/>
                <a:cs typeface="Times New Roman"/>
              </a:rPr>
              <a:t>).</a:t>
            </a:r>
          </a:p>
          <a:p>
            <a:pPr lvl="1" algn="just">
              <a:buClr>
                <a:srgbClr val="C00000"/>
              </a:buClr>
              <a:buFont typeface="Symbol"/>
              <a:buChar char=""/>
            </a:pPr>
            <a:endParaRPr lang="es-MX" sz="1300" dirty="0">
              <a:ea typeface="Calibri"/>
              <a:cs typeface="Times New Roman"/>
            </a:endParaRPr>
          </a:p>
          <a:p>
            <a:pPr lvl="1" algn="just">
              <a:buClr>
                <a:srgbClr val="C00000"/>
              </a:buClr>
              <a:buFont typeface="Symbol"/>
              <a:buChar char=""/>
            </a:pPr>
            <a:r>
              <a:rPr lang="es-MX" sz="1300" dirty="0">
                <a:ea typeface="Calibri"/>
                <a:cs typeface="Times New Roman"/>
              </a:rPr>
              <a:t>Mantener hasta un 11.8% del Activo Neto en Renta Variable con las siguientes propuestas:</a:t>
            </a:r>
          </a:p>
          <a:p>
            <a:pPr lvl="2" algn="just">
              <a:buClr>
                <a:srgbClr val="C00000"/>
              </a:buClr>
              <a:buFont typeface="Courier New" panose="02070309020205020404" pitchFamily="49" charset="0"/>
              <a:buChar char="o"/>
            </a:pPr>
            <a:r>
              <a:rPr lang="es-ES" sz="1300" dirty="0">
                <a:ea typeface="Calibri"/>
                <a:cs typeface="Times New Roman"/>
              </a:rPr>
              <a:t>Estados Unidos: Intercambiar (hasta el 1.8% del Activo Neto) posición de instrumentos relacionados a Bonos del Tesoro de corto plazo por instrumentos con mejores perspectivas (momento, valor, tecnología, materiales, Financieros, Industriales, consumo básico y servicios públicos) en momentos de oportunidad.</a:t>
            </a:r>
          </a:p>
          <a:p>
            <a:pPr lvl="2" algn="just">
              <a:buClr>
                <a:srgbClr val="C00000"/>
              </a:buClr>
              <a:buFont typeface="Courier New" panose="02070309020205020404" pitchFamily="49" charset="0"/>
              <a:buChar char="o"/>
            </a:pPr>
            <a:r>
              <a:rPr lang="es-ES" sz="1300" dirty="0">
                <a:ea typeface="Calibri"/>
                <a:cs typeface="Times New Roman"/>
              </a:rPr>
              <a:t>Europa y Asia: Intercambiar (hasta el 1.8% del Activo Neto) posición de Bonos del Tesoro de corto plazo para mantener la estructura actual del portafolio.</a:t>
            </a:r>
          </a:p>
          <a:p>
            <a:pPr lvl="2" algn="just">
              <a:buClr>
                <a:srgbClr val="C00000"/>
              </a:buClr>
              <a:buFont typeface="Courier New" panose="02070309020205020404" pitchFamily="49" charset="0"/>
              <a:buChar char="o"/>
            </a:pPr>
            <a:r>
              <a:rPr lang="es-ES" sz="1300" dirty="0">
                <a:ea typeface="Calibri"/>
                <a:cs typeface="Times New Roman"/>
              </a:rPr>
              <a:t>México: mantener/reducir exposición en momentos de oportunidad y de forma gradual.</a:t>
            </a:r>
          </a:p>
          <a:p>
            <a:pPr lvl="2" algn="just">
              <a:buClr>
                <a:srgbClr val="C00000"/>
              </a:buClr>
              <a:buFont typeface="Courier New" panose="02070309020205020404" pitchFamily="49" charset="0"/>
              <a:buChar char="o"/>
            </a:pPr>
            <a:r>
              <a:rPr lang="es-ES" sz="1300" dirty="0"/>
              <a:t>Bonos Bancarios Estructurados: monitorear los precios de mercado de este activo para en momentos de oportunidad vencer </a:t>
            </a:r>
            <a:r>
              <a:rPr lang="es-ES" sz="1300" dirty="0" smtClean="0"/>
              <a:t>anticipadamente. </a:t>
            </a:r>
          </a:p>
          <a:p>
            <a:pPr lvl="2" algn="just">
              <a:buClr>
                <a:srgbClr val="C00000"/>
              </a:buClr>
              <a:buFont typeface="Courier New" panose="02070309020205020404" pitchFamily="49" charset="0"/>
              <a:buChar char="o"/>
            </a:pPr>
            <a:endParaRPr lang="es-ES" sz="1300" dirty="0">
              <a:ea typeface="Calibri"/>
              <a:cs typeface="Times New Roman"/>
            </a:endParaRPr>
          </a:p>
          <a:p>
            <a:pPr lvl="1" algn="just">
              <a:buClr>
                <a:srgbClr val="C00000"/>
              </a:buClr>
              <a:buFont typeface="Symbol"/>
              <a:buChar char=""/>
            </a:pPr>
            <a:r>
              <a:rPr lang="es-MX" sz="1300" dirty="0">
                <a:ea typeface="Calibri"/>
                <a:cs typeface="Times New Roman"/>
              </a:rPr>
              <a:t>Conservar el objetivo de hasta 4% en </a:t>
            </a:r>
            <a:r>
              <a:rPr lang="es-MX" sz="1300" dirty="0" smtClean="0">
                <a:ea typeface="Calibri"/>
                <a:cs typeface="Times New Roman"/>
              </a:rPr>
              <a:t>varias Fibras </a:t>
            </a:r>
            <a:r>
              <a:rPr lang="es-MX" sz="1300" dirty="0">
                <a:ea typeface="Calibri"/>
                <a:cs typeface="Times New Roman"/>
              </a:rPr>
              <a:t>diversificadas e industriales </a:t>
            </a:r>
            <a:r>
              <a:rPr lang="es-MX" sz="1300" dirty="0" smtClean="0">
                <a:ea typeface="Calibri"/>
                <a:cs typeface="Times New Roman"/>
              </a:rPr>
              <a:t>así como </a:t>
            </a:r>
            <a:r>
              <a:rPr lang="es-MX" sz="1300" dirty="0">
                <a:ea typeface="Calibri"/>
                <a:cs typeface="Times New Roman"/>
              </a:rPr>
              <a:t>FIBRA E. </a:t>
            </a:r>
            <a:endParaRPr lang="es-MX" sz="1300" dirty="0" smtClean="0">
              <a:ea typeface="Calibri"/>
              <a:cs typeface="Times New Roman"/>
            </a:endParaRPr>
          </a:p>
          <a:p>
            <a:pPr lvl="1" algn="just">
              <a:buClr>
                <a:srgbClr val="C00000"/>
              </a:buClr>
              <a:buFont typeface="Symbol"/>
              <a:buChar char=""/>
            </a:pPr>
            <a:endParaRPr lang="es-MX" sz="1300" dirty="0">
              <a:ea typeface="Calibri"/>
              <a:cs typeface="Times New Roman"/>
            </a:endParaRPr>
          </a:p>
          <a:p>
            <a:pPr lvl="1" algn="just">
              <a:buClr>
                <a:srgbClr val="C00000"/>
              </a:buClr>
              <a:buFont typeface="Symbol"/>
              <a:buChar char=""/>
            </a:pPr>
            <a:r>
              <a:rPr lang="es-MX" sz="1300" dirty="0">
                <a:ea typeface="Calibri"/>
                <a:cs typeface="Times New Roman"/>
              </a:rPr>
              <a:t>Continuar con la venta de corporativos que se encuentran identificados, así como los que exceden limites de la Coordinación General de Riesgos en forma paulatina y cuidando los niveles de precios</a:t>
            </a:r>
            <a:r>
              <a:rPr lang="es-MX" sz="1300" dirty="0" smtClean="0">
                <a:ea typeface="Calibri"/>
                <a:cs typeface="Times New Roman"/>
              </a:rPr>
              <a:t>.</a:t>
            </a:r>
          </a:p>
          <a:p>
            <a:pPr lvl="1" algn="just">
              <a:buClr>
                <a:srgbClr val="C00000"/>
              </a:buClr>
              <a:buFont typeface="Symbol"/>
              <a:buChar char=""/>
            </a:pPr>
            <a:endParaRPr lang="es-MX" sz="1300" dirty="0">
              <a:ea typeface="Calibri"/>
              <a:cs typeface="Times New Roman"/>
            </a:endParaRPr>
          </a:p>
          <a:p>
            <a:pPr lvl="1" algn="just">
              <a:buClr>
                <a:srgbClr val="C00000"/>
              </a:buClr>
              <a:buFont typeface="Symbol"/>
              <a:buChar char=""/>
            </a:pPr>
            <a:r>
              <a:rPr lang="es-MX" sz="1300" dirty="0">
                <a:cs typeface="Times New Roman"/>
              </a:rPr>
              <a:t>Aprovechar oportunidades de mercado que permitan mejorar la rentabilidad del portafolio</a:t>
            </a:r>
            <a:r>
              <a:rPr lang="es-MX" sz="1300" dirty="0" smtClean="0">
                <a:cs typeface="Times New Roman"/>
              </a:rPr>
              <a:t>.</a:t>
            </a:r>
          </a:p>
          <a:p>
            <a:pPr lvl="1" algn="just">
              <a:buClr>
                <a:srgbClr val="C00000"/>
              </a:buClr>
              <a:buFont typeface="Symbol"/>
              <a:buChar char=""/>
            </a:pPr>
            <a:endParaRPr lang="es-MX" sz="1300" dirty="0">
              <a:cs typeface="Times New Roman"/>
            </a:endParaRPr>
          </a:p>
          <a:p>
            <a:pPr lvl="1" algn="just">
              <a:buClr>
                <a:srgbClr val="C00000"/>
              </a:buClr>
              <a:buFont typeface="Symbol"/>
              <a:buChar char=""/>
            </a:pPr>
            <a:r>
              <a:rPr lang="es-MX" sz="1300" dirty="0">
                <a:ea typeface="Calibri"/>
                <a:cs typeface="Times New Roman"/>
              </a:rPr>
              <a:t>La estrategia debe quedar enmarcada en el Marco de Gestión</a:t>
            </a:r>
          </a:p>
        </p:txBody>
      </p:sp>
      <p:sp>
        <p:nvSpPr>
          <p:cNvPr id="6" name="3 Marcador de número de diapositiva"/>
          <p:cNvSpPr>
            <a:spLocks noGrp="1"/>
          </p:cNvSpPr>
          <p:nvPr>
            <p:ph type="sldNum" sz="quarter" idx="12"/>
          </p:nvPr>
        </p:nvSpPr>
        <p:spPr>
          <a:xfrm>
            <a:off x="8258857" y="6365875"/>
            <a:ext cx="552298" cy="365125"/>
          </a:xfrm>
        </p:spPr>
        <p:txBody>
          <a:bodyPr/>
          <a:lstStyle/>
          <a:p>
            <a:pPr algn="ctr"/>
            <a:fld id="{05E83AA4-A00D-4AA0-8FE8-B93C9F3EC141}" type="slidenum">
              <a:rPr lang="es-ES" altLang="es-MX" smtClean="0">
                <a:latin typeface="Century Gothic" panose="020B0502020202020204" pitchFamily="34" charset="0"/>
              </a:rPr>
              <a:pPr algn="ctr"/>
              <a:t>16</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734059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738681" y="2972160"/>
            <a:ext cx="5726112" cy="888888"/>
          </a:xfrm>
        </p:spPr>
        <p:txBody>
          <a:bodyPr/>
          <a:lstStyle/>
          <a:p>
            <a:r>
              <a:rPr lang="es-MX" altLang="es-MX" sz="2800" dirty="0">
                <a:latin typeface="Century Gothic" pitchFamily="34" charset="0"/>
              </a:rPr>
              <a:t>Anexos</a:t>
            </a: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Marzo 2018</a:t>
            </a:r>
          </a:p>
        </p:txBody>
      </p:sp>
      <p:sp>
        <p:nvSpPr>
          <p:cNvPr id="6" name="3 Marcador de número de diapositiva"/>
          <p:cNvSpPr>
            <a:spLocks noGrp="1"/>
          </p:cNvSpPr>
          <p:nvPr>
            <p:ph type="sldNum" sz="quarter" idx="12"/>
          </p:nvPr>
        </p:nvSpPr>
        <p:spPr>
          <a:xfrm>
            <a:off x="8134502" y="6365875"/>
            <a:ext cx="552298" cy="365125"/>
          </a:xfrm>
        </p:spPr>
        <p:txBody>
          <a:bodyPr/>
          <a:lstStyle/>
          <a:p>
            <a:pPr algn="ctr"/>
            <a:fld id="{05E83AA4-A00D-4AA0-8FE8-B93C9F3EC141}" type="slidenum">
              <a:rPr lang="es-ES" altLang="es-MX" smtClean="0">
                <a:latin typeface="Century Gothic" panose="020B0502020202020204" pitchFamily="34" charset="0"/>
              </a:rPr>
              <a:pPr algn="ctr"/>
              <a:t>17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062890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229"/>
            <a:ext cx="6419056" cy="631825"/>
          </a:xfrm>
        </p:spPr>
        <p:txBody>
          <a:bodyPr/>
          <a:lstStyle/>
          <a:p>
            <a:r>
              <a:rPr lang="es-MX" sz="2000" b="1" dirty="0">
                <a:latin typeface="Century Gothic" panose="020B0502020202020204" pitchFamily="34" charset="0"/>
              </a:rPr>
              <a:t>Cartera FANVIT </a:t>
            </a:r>
            <a:r>
              <a:rPr lang="es-MX" sz="1400" b="1" dirty="0">
                <a:latin typeface="Century Gothic" panose="020B0502020202020204" pitchFamily="34" charset="0"/>
              </a:rPr>
              <a:t>al 28 de febrero de 2018</a:t>
            </a:r>
          </a:p>
        </p:txBody>
      </p:sp>
      <p:sp>
        <p:nvSpPr>
          <p:cNvPr id="3" name="2 Marcador de número de diapositiva"/>
          <p:cNvSpPr>
            <a:spLocks noGrp="1"/>
          </p:cNvSpPr>
          <p:nvPr>
            <p:ph type="sldNum" sz="quarter" idx="12"/>
          </p:nvPr>
        </p:nvSpPr>
        <p:spPr/>
        <p:txBody>
          <a:bodyPr/>
          <a:lstStyle/>
          <a:p>
            <a:fld id="{05E83AA4-A00D-4AA0-8FE8-B93C9F3EC141}" type="slidenum">
              <a:rPr lang="es-ES" altLang="es-MX" smtClean="0"/>
              <a:pPr/>
              <a:t>18</a:t>
            </a:fld>
            <a:endParaRPr lang="es-ES" altLang="es-MX" dirty="0"/>
          </a:p>
        </p:txBody>
      </p:sp>
      <p:sp>
        <p:nvSpPr>
          <p:cNvPr id="6" name="1 Título"/>
          <p:cNvSpPr txBox="1">
            <a:spLocks/>
          </p:cNvSpPr>
          <p:nvPr/>
        </p:nvSpPr>
        <p:spPr bwMode="auto">
          <a:xfrm>
            <a:off x="0" y="6440643"/>
            <a:ext cx="7692724" cy="41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Los Bonos Estructurados con exposición a capitales se incluyen dentro del apartado de Renta Variable.</a:t>
            </a:r>
          </a:p>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a:t>
            </a:r>
            <a:r>
              <a:rPr lang="es-MX" sz="1000" dirty="0">
                <a:solidFill>
                  <a:prstClr val="black"/>
                </a:solidFill>
                <a:latin typeface="Century Gothic" panose="020B0502020202020204" pitchFamily="34" charset="0"/>
              </a:rPr>
              <a:t>Coordinación de Inversiones</a:t>
            </a:r>
            <a:r>
              <a:rPr lang="es-MX" sz="1000" dirty="0">
                <a:solidFill>
                  <a:schemeClr val="tx1"/>
                </a:solidFill>
                <a:latin typeface="Century Gothic" panose="020B0502020202020204" pitchFamily="34" charset="0"/>
              </a:rPr>
              <a:t> del Infonavit </a:t>
            </a:r>
            <a:r>
              <a:rPr lang="es-ES" sz="1000" dirty="0">
                <a:solidFill>
                  <a:schemeClr val="tx1"/>
                </a:solidFill>
                <a:latin typeface="Century Gothic" panose="020B0502020202020204" pitchFamily="34" charset="0"/>
              </a:rPr>
              <a:t>con datos al 28 de febrero de 2018.</a:t>
            </a:r>
            <a:endParaRPr lang="es-MX" sz="1000" dirty="0">
              <a:solidFill>
                <a:schemeClr val="tx1"/>
              </a:solidFill>
              <a:latin typeface="Century Gothic" panose="020B0502020202020204" pitchFamily="34" charset="0"/>
            </a:endParaRPr>
          </a:p>
        </p:txBody>
      </p:sp>
      <p:pic>
        <p:nvPicPr>
          <p:cNvPr id="4" name="Imagen 3"/>
          <p:cNvPicPr>
            <a:picLocks noChangeAspect="1"/>
          </p:cNvPicPr>
          <p:nvPr/>
        </p:nvPicPr>
        <p:blipFill>
          <a:blip r:embed="rId2"/>
          <a:stretch>
            <a:fillRect/>
          </a:stretch>
        </p:blipFill>
        <p:spPr>
          <a:xfrm>
            <a:off x="93140" y="797977"/>
            <a:ext cx="7644093" cy="5519297"/>
          </a:xfrm>
          <a:prstGeom prst="rect">
            <a:avLst/>
          </a:prstGeom>
        </p:spPr>
      </p:pic>
    </p:spTree>
    <p:extLst>
      <p:ext uri="{BB962C8B-B14F-4D97-AF65-F5344CB8AC3E}">
        <p14:creationId xmlns:p14="http://schemas.microsoft.com/office/powerpoint/2010/main" val="2194614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Renta Variable, Bonos Bancarios Estructurados y Bonos Convertibles FANVIT</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19</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con datos al 28 de febrero de 2017.</a:t>
            </a:r>
            <a:endParaRPr lang="es-MX" sz="1000" dirty="0">
              <a:solidFill>
                <a:schemeClr val="tx1"/>
              </a:solidFill>
              <a:latin typeface="Century Gothic" panose="020B0502020202020204" pitchFamily="34" charset="0"/>
            </a:endParaRPr>
          </a:p>
        </p:txBody>
      </p:sp>
      <p:graphicFrame>
        <p:nvGraphicFramePr>
          <p:cNvPr id="7" name="Tabla 6">
            <a:extLst>
              <a:ext uri="{FF2B5EF4-FFF2-40B4-BE49-F238E27FC236}">
                <a16:creationId xmlns:a16="http://schemas.microsoft.com/office/drawing/2014/main" xmlns="" id="{ED89D1DD-3B66-4AE6-A26A-F5BD0F5AD170}"/>
              </a:ext>
            </a:extLst>
          </p:cNvPr>
          <p:cNvGraphicFramePr>
            <a:graphicFrameLocks noGrp="1"/>
          </p:cNvGraphicFramePr>
          <p:nvPr>
            <p:extLst>
              <p:ext uri="{D42A27DB-BD31-4B8C-83A1-F6EECF244321}">
                <p14:modId xmlns:p14="http://schemas.microsoft.com/office/powerpoint/2010/main" val="4127389041"/>
              </p:ext>
            </p:extLst>
          </p:nvPr>
        </p:nvGraphicFramePr>
        <p:xfrm>
          <a:off x="251520" y="1481468"/>
          <a:ext cx="8784976" cy="4971866"/>
        </p:xfrm>
        <a:graphic>
          <a:graphicData uri="http://schemas.openxmlformats.org/drawingml/2006/table">
            <a:tbl>
              <a:tblPr/>
              <a:tblGrid>
                <a:gridCol w="797440">
                  <a:extLst>
                    <a:ext uri="{9D8B030D-6E8A-4147-A177-3AD203B41FA5}">
                      <a16:colId xmlns:a16="http://schemas.microsoft.com/office/drawing/2014/main" xmlns="" val="1550607387"/>
                    </a:ext>
                  </a:extLst>
                </a:gridCol>
                <a:gridCol w="913550">
                  <a:extLst>
                    <a:ext uri="{9D8B030D-6E8A-4147-A177-3AD203B41FA5}">
                      <a16:colId xmlns:a16="http://schemas.microsoft.com/office/drawing/2014/main" xmlns="" val="2712349970"/>
                    </a:ext>
                  </a:extLst>
                </a:gridCol>
                <a:gridCol w="1331986">
                  <a:extLst>
                    <a:ext uri="{9D8B030D-6E8A-4147-A177-3AD203B41FA5}">
                      <a16:colId xmlns:a16="http://schemas.microsoft.com/office/drawing/2014/main" xmlns="" val="4110935154"/>
                    </a:ext>
                  </a:extLst>
                </a:gridCol>
                <a:gridCol w="1051569">
                  <a:extLst>
                    <a:ext uri="{9D8B030D-6E8A-4147-A177-3AD203B41FA5}">
                      <a16:colId xmlns:a16="http://schemas.microsoft.com/office/drawing/2014/main" xmlns="" val="3674839913"/>
                    </a:ext>
                  </a:extLst>
                </a:gridCol>
                <a:gridCol w="368049">
                  <a:extLst>
                    <a:ext uri="{9D8B030D-6E8A-4147-A177-3AD203B41FA5}">
                      <a16:colId xmlns:a16="http://schemas.microsoft.com/office/drawing/2014/main" xmlns="" val="315280134"/>
                    </a:ext>
                  </a:extLst>
                </a:gridCol>
                <a:gridCol w="464443">
                  <a:extLst>
                    <a:ext uri="{9D8B030D-6E8A-4147-A177-3AD203B41FA5}">
                      <a16:colId xmlns:a16="http://schemas.microsoft.com/office/drawing/2014/main" xmlns="" val="549158285"/>
                    </a:ext>
                  </a:extLst>
                </a:gridCol>
                <a:gridCol w="414054">
                  <a:extLst>
                    <a:ext uri="{9D8B030D-6E8A-4147-A177-3AD203B41FA5}">
                      <a16:colId xmlns:a16="http://schemas.microsoft.com/office/drawing/2014/main" xmlns="" val="1273300383"/>
                    </a:ext>
                  </a:extLst>
                </a:gridCol>
                <a:gridCol w="657231">
                  <a:extLst>
                    <a:ext uri="{9D8B030D-6E8A-4147-A177-3AD203B41FA5}">
                      <a16:colId xmlns:a16="http://schemas.microsoft.com/office/drawing/2014/main" xmlns="" val="2001563716"/>
                    </a:ext>
                  </a:extLst>
                </a:gridCol>
                <a:gridCol w="841254">
                  <a:extLst>
                    <a:ext uri="{9D8B030D-6E8A-4147-A177-3AD203B41FA5}">
                      <a16:colId xmlns:a16="http://schemas.microsoft.com/office/drawing/2014/main" xmlns="" val="1811740386"/>
                    </a:ext>
                  </a:extLst>
                </a:gridCol>
                <a:gridCol w="617796">
                  <a:extLst>
                    <a:ext uri="{9D8B030D-6E8A-4147-A177-3AD203B41FA5}">
                      <a16:colId xmlns:a16="http://schemas.microsoft.com/office/drawing/2014/main" xmlns="" val="3216798657"/>
                    </a:ext>
                  </a:extLst>
                </a:gridCol>
                <a:gridCol w="808393">
                  <a:extLst>
                    <a:ext uri="{9D8B030D-6E8A-4147-A177-3AD203B41FA5}">
                      <a16:colId xmlns:a16="http://schemas.microsoft.com/office/drawing/2014/main" xmlns="" val="492029663"/>
                    </a:ext>
                  </a:extLst>
                </a:gridCol>
                <a:gridCol w="519211">
                  <a:extLst>
                    <a:ext uri="{9D8B030D-6E8A-4147-A177-3AD203B41FA5}">
                      <a16:colId xmlns:a16="http://schemas.microsoft.com/office/drawing/2014/main" xmlns="" val="1462003775"/>
                    </a:ext>
                  </a:extLst>
                </a:gridCol>
              </a:tblGrid>
              <a:tr h="114401">
                <a:tc rowSpan="3">
                  <a:txBody>
                    <a:bodyPr/>
                    <a:lstStyle/>
                    <a:p>
                      <a:pPr algn="ctr" fontAlgn="ctr"/>
                      <a:r>
                        <a:rPr lang="es-MX" sz="700" b="1" i="0" u="none" strike="noStrike" dirty="0">
                          <a:solidFill>
                            <a:srgbClr val="002060"/>
                          </a:solidFill>
                          <a:effectLst/>
                          <a:latin typeface="Century Gothic" panose="020B0502020202020204" pitchFamily="34" charset="0"/>
                        </a:rPr>
                        <a:t>Región</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a:solidFill>
                            <a:srgbClr val="002060"/>
                          </a:solidFill>
                          <a:effectLst/>
                          <a:latin typeface="Century Gothic" panose="020B0502020202020204" pitchFamily="34" charset="0"/>
                        </a:rPr>
                        <a:t>Moneda</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a:solidFill>
                            <a:srgbClr val="002060"/>
                          </a:solidFill>
                          <a:effectLst/>
                          <a:latin typeface="Century Gothic" panose="020B0502020202020204" pitchFamily="34" charset="0"/>
                        </a:rPr>
                        <a:t>Instrumento</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a:solidFill>
                            <a:srgbClr val="002060"/>
                          </a:solidFill>
                          <a:effectLst/>
                          <a:latin typeface="Century Gothic" panose="020B0502020202020204" pitchFamily="34" charset="0"/>
                        </a:rPr>
                        <a:t>Subyacente</a:t>
                      </a:r>
                    </a:p>
                  </a:txBody>
                  <a:tcPr marL="5207" marR="5207" marT="5207" marB="0" anchor="ctr">
                    <a:lnL>
                      <a:noFill/>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a:solidFill>
                            <a:srgbClr val="002060"/>
                          </a:solidFill>
                          <a:effectLst/>
                          <a:latin typeface="Century Gothic" panose="020B0502020202020204" pitchFamily="34" charset="0"/>
                        </a:rPr>
                        <a:t>Monto (mdp)</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a:solidFill>
                            <a:srgbClr val="002060"/>
                          </a:solidFill>
                          <a:effectLst/>
                          <a:latin typeface="Century Gothic" panose="020B0502020202020204" pitchFamily="34" charset="0"/>
                        </a:rPr>
                        <a:t>% Activo Neto</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rowSpan="3">
                  <a:txBody>
                    <a:bodyPr/>
                    <a:lstStyle/>
                    <a:p>
                      <a:pPr algn="ctr" fontAlgn="ctr"/>
                      <a:r>
                        <a:rPr lang="es-MX" sz="700" b="1" i="0" u="none" strike="noStrike">
                          <a:solidFill>
                            <a:srgbClr val="002060"/>
                          </a:solidFill>
                          <a:effectLst/>
                          <a:latin typeface="Century Gothic" panose="020B0502020202020204" pitchFamily="34" charset="0"/>
                        </a:rPr>
                        <a:t>% RV</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gridSpan="2">
                  <a:txBody>
                    <a:bodyPr/>
                    <a:lstStyle/>
                    <a:p>
                      <a:pPr algn="ctr" fontAlgn="ctr"/>
                      <a:r>
                        <a:rPr lang="es-MX" sz="700" b="1" i="0" u="none" strike="noStrike">
                          <a:solidFill>
                            <a:srgbClr val="002060"/>
                          </a:solidFill>
                          <a:effectLst/>
                          <a:latin typeface="Century Gothic" panose="020B0502020202020204" pitchFamily="34" charset="0"/>
                        </a:rPr>
                        <a:t>Rend. en su moneda</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hMerge="1">
                  <a:txBody>
                    <a:bodyPr/>
                    <a:lstStyle/>
                    <a:p>
                      <a:endParaRPr lang="es-MX"/>
                    </a:p>
                  </a:txBody>
                  <a:tcPr/>
                </a:tc>
                <a:tc gridSpan="2">
                  <a:txBody>
                    <a:bodyPr/>
                    <a:lstStyle/>
                    <a:p>
                      <a:pPr algn="ctr" fontAlgn="ctr"/>
                      <a:r>
                        <a:rPr lang="es-MX" sz="700" b="1" i="0" u="none" strike="noStrike">
                          <a:solidFill>
                            <a:srgbClr val="002060"/>
                          </a:solidFill>
                          <a:effectLst/>
                          <a:latin typeface="Century Gothic" panose="020B0502020202020204" pitchFamily="34" charset="0"/>
                        </a:rPr>
                        <a:t>Rend. en pesos</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hMerge="1">
                  <a:txBody>
                    <a:bodyPr/>
                    <a:lstStyle/>
                    <a:p>
                      <a:endParaRPr lang="es-MX"/>
                    </a:p>
                  </a:txBody>
                  <a:tcPr/>
                </a:tc>
                <a:tc rowSpan="3">
                  <a:txBody>
                    <a:bodyPr/>
                    <a:lstStyle/>
                    <a:p>
                      <a:pPr algn="ctr" fontAlgn="ctr"/>
                      <a:r>
                        <a:rPr lang="es-MX" sz="700" b="1" i="0" u="none" strike="noStrike">
                          <a:solidFill>
                            <a:srgbClr val="002060"/>
                          </a:solidFill>
                          <a:effectLst/>
                          <a:latin typeface="Century Gothic" panose="020B0502020202020204" pitchFamily="34" charset="0"/>
                        </a:rPr>
                        <a:t>Rend. Ponderado Total</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76409773"/>
                  </a:ext>
                </a:extLst>
              </a:tr>
              <a:tr h="207066">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Rendimiento</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Rend. Ponderado</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Rendimiento</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Rend. Ponderado</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777804443"/>
                  </a:ext>
                </a:extLst>
              </a:tr>
              <a:tr h="120121">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28/02/2018</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28/02/2018</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28/02/2018</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28/02/2018</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xmlns="" val="3500618691"/>
                  </a:ext>
                </a:extLst>
              </a:tr>
              <a:tr h="120121">
                <a:tc rowSpan="3">
                  <a:txBody>
                    <a:bodyPr/>
                    <a:lstStyle/>
                    <a:p>
                      <a:pPr algn="ctr" fontAlgn="ctr"/>
                      <a:r>
                        <a:rPr lang="es-MX" sz="700" b="1" i="0" u="none" strike="noStrike">
                          <a:solidFill>
                            <a:srgbClr val="002060"/>
                          </a:solidFill>
                          <a:effectLst/>
                          <a:latin typeface="Century Gothic" panose="020B0502020202020204" pitchFamily="34" charset="0"/>
                        </a:rPr>
                        <a:t>México</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Pesos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2_CEMEX_09</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Convertible Cemex</a:t>
                      </a:r>
                    </a:p>
                  </a:txBody>
                  <a:tcPr marL="5207" marR="5207" marT="5207" marB="0" anchor="ctr">
                    <a:lnL>
                      <a:noFill/>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580.7</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0.5%</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3">
                  <a:txBody>
                    <a:bodyPr/>
                    <a:lstStyle/>
                    <a:p>
                      <a:pPr algn="ctr" fontAlgn="ctr"/>
                      <a:r>
                        <a:rPr lang="es-MX" sz="700" b="0" i="0" u="none" strike="noStrike">
                          <a:solidFill>
                            <a:srgbClr val="002060"/>
                          </a:solidFill>
                          <a:effectLst/>
                          <a:latin typeface="Century Gothic" panose="020B0502020202020204" pitchFamily="34" charset="0"/>
                        </a:rPr>
                        <a:t>8.1%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-11.9%</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-0.5%</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-11.9%</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-0.5%</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rowSpan="3">
                  <a:txBody>
                    <a:bodyPr/>
                    <a:lstStyle/>
                    <a:p>
                      <a:pPr algn="ctr" fontAlgn="ctr"/>
                      <a:r>
                        <a:rPr lang="es-MX" sz="700" b="1" i="0" u="none" strike="noStrike">
                          <a:solidFill>
                            <a:srgbClr val="002060"/>
                          </a:solidFill>
                          <a:effectLst/>
                          <a:latin typeface="Century Gothic" panose="020B0502020202020204" pitchFamily="34" charset="0"/>
                        </a:rPr>
                        <a:t>-0.6%</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82452596"/>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1B_MEXRISK_ISHRS</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MSCI México Risk</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432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-3.5%</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-3.5%</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623190010"/>
                  </a:ext>
                </a:extLst>
              </a:tr>
              <a:tr h="12012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1B_ILCTRAC_ISHRS</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IPC "Large Cap" </a:t>
                      </a:r>
                    </a:p>
                  </a:txBody>
                  <a:tcPr marL="5207" marR="5207" marT="5207"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192</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-4.3%</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-4.3%</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xmlns="" val="4078883492"/>
                  </a:ext>
                </a:extLst>
              </a:tr>
              <a:tr h="120121">
                <a:tc rowSpan="10">
                  <a:txBody>
                    <a:bodyPr/>
                    <a:lstStyle/>
                    <a:p>
                      <a:pPr algn="ctr" fontAlgn="ctr"/>
                      <a:r>
                        <a:rPr lang="es-MX" sz="700" b="1" i="0" u="none" strike="noStrike">
                          <a:solidFill>
                            <a:srgbClr val="002060"/>
                          </a:solidFill>
                          <a:effectLst/>
                          <a:latin typeface="Century Gothic" panose="020B0502020202020204" pitchFamily="34" charset="0"/>
                        </a:rPr>
                        <a:t>Estados Unidos</a:t>
                      </a:r>
                    </a:p>
                  </a:txBody>
                  <a:tcPr marL="5207" marR="5207" marT="5207"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1I_IVV_*</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S&amp;P 500 Index</a:t>
                      </a:r>
                    </a:p>
                  </a:txBody>
                  <a:tcPr marL="5207" marR="5207" marT="5207"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1,904</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1.5%</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700" b="0" i="0" u="none" strike="noStrike">
                          <a:solidFill>
                            <a:srgbClr val="002060"/>
                          </a:solidFill>
                          <a:effectLst/>
                          <a:latin typeface="Century Gothic" panose="020B0502020202020204" pitchFamily="34" charset="0"/>
                        </a:rPr>
                        <a:t>36.8%</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1.7%</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-2.6%</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-0.3%</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10">
                  <a:txBody>
                    <a:bodyPr/>
                    <a:lstStyle/>
                    <a:p>
                      <a:pPr algn="ctr" fontAlgn="ctr"/>
                      <a:r>
                        <a:rPr lang="es-MX" sz="700" b="1" i="0" u="none" strike="noStrike">
                          <a:solidFill>
                            <a:srgbClr val="002060"/>
                          </a:solidFill>
                          <a:effectLst/>
                          <a:latin typeface="Century Gothic" panose="020B0502020202020204" pitchFamily="34" charset="0"/>
                        </a:rPr>
                        <a:t>-1.4%</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703859691"/>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1I_USMV_*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1" u="sng" strike="noStrike">
                          <a:solidFill>
                            <a:srgbClr val="002060"/>
                          </a:solidFill>
                          <a:effectLst/>
                          <a:latin typeface="Century Gothic" panose="020B0502020202020204" pitchFamily="34" charset="0"/>
                        </a:rPr>
                        <a:t>Minima Volatilidad</a:t>
                      </a:r>
                    </a:p>
                  </a:txBody>
                  <a:tcPr marL="5207" marR="5207" marT="5207" marB="0" anchor="ctr">
                    <a:lnL>
                      <a:noFill/>
                    </a:lnL>
                    <a:lnR>
                      <a:noFill/>
                    </a:lnR>
                    <a:lnT>
                      <a:noFill/>
                    </a:lnT>
                    <a:lnB>
                      <a:noFill/>
                    </a:lnB>
                    <a:solidFill>
                      <a:srgbClr val="D9D9D9"/>
                    </a:solidFill>
                  </a:tcPr>
                </a:tc>
                <a:tc>
                  <a:txBody>
                    <a:bodyPr/>
                    <a:lstStyle/>
                    <a:p>
                      <a:pPr algn="ctr" fontAlgn="ctr"/>
                      <a:r>
                        <a:rPr lang="es-MX" sz="700" b="0" i="1" u="sng" strike="noStrike">
                          <a:solidFill>
                            <a:srgbClr val="002060"/>
                          </a:solidFill>
                          <a:effectLst/>
                          <a:latin typeface="Century Gothic" panose="020B0502020202020204" pitchFamily="34" charset="0"/>
                        </a:rPr>
                        <a:t>1,116</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0.9%</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-0.9%</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-5.1%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-0.4%</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1200050851"/>
                  </a:ext>
                </a:extLst>
              </a:tr>
              <a:tr h="12012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1I_XLU_*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Servicios Públicos</a:t>
                      </a:r>
                    </a:p>
                  </a:txBody>
                  <a:tcPr marL="5207" marR="5207" marT="5207" marB="0" anchor="ctr">
                    <a:lnL>
                      <a:noFill/>
                    </a:lnL>
                    <a:lnR>
                      <a:noFill/>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379</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-6.9%</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-10.8%</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-0.3%</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478856365"/>
                  </a:ext>
                </a:extLst>
              </a:tr>
              <a:tr h="12584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1I_XLK_*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Sector Tecnología</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359</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6.6%</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1.7%</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3101065652"/>
                  </a:ext>
                </a:extLst>
              </a:tr>
              <a:tr h="12584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1I_QQQ_*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NASDAQ Index</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346</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7.4%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2.8%</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247733907"/>
                  </a:ext>
                </a:extLst>
              </a:tr>
              <a:tr h="12012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1I_XLF_*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Sector Financiero</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268</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0.2%</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3.4%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-0.9%</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4099120727"/>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1I_XLP_*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Consumo Básico</a:t>
                      </a:r>
                    </a:p>
                  </a:txBody>
                  <a:tcPr marL="5207" marR="5207" marT="5207" marB="0" anchor="ctr">
                    <a:lnL>
                      <a:noFill/>
                    </a:lnL>
                    <a:lnR>
                      <a:noFill/>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394</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-6.1%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-10.1%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-0.3%</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708607379"/>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1I_XLI_*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Sector Industrial</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144</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dirty="0">
                          <a:solidFill>
                            <a:srgbClr val="002060"/>
                          </a:solidFill>
                          <a:effectLst/>
                          <a:latin typeface="Century Gothic" panose="020B0502020202020204" pitchFamily="34" charset="0"/>
                        </a:rPr>
                        <a:t>1.3%</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-3.3%</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2435316953"/>
                  </a:ext>
                </a:extLst>
              </a:tr>
              <a:tr h="12012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1I_XLB_*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Sector Materiales</a:t>
                      </a:r>
                    </a:p>
                  </a:txBody>
                  <a:tcPr marL="5207" marR="5207" marT="5207" marB="0" anchor="ctr">
                    <a:lnL>
                      <a:noFill/>
                    </a:lnL>
                    <a:lnR>
                      <a:noFill/>
                    </a:lnR>
                    <a:lnT>
                      <a:noFill/>
                    </a:lnT>
                    <a:lnB>
                      <a:noFill/>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354</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-1.5%</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-5.6%</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3873888963"/>
                  </a:ext>
                </a:extLst>
              </a:tr>
              <a:tr h="12584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J_BSAN_S00706</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Dow Jones</a:t>
                      </a:r>
                    </a:p>
                  </a:txBody>
                  <a:tcPr marL="5207" marR="5207" marT="5207"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170</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-1.7%</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-1.7%</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xmlns="" val="3160528178"/>
                  </a:ext>
                </a:extLst>
              </a:tr>
              <a:tr h="120121">
                <a:tc rowSpan="9">
                  <a:txBody>
                    <a:bodyPr/>
                    <a:lstStyle/>
                    <a:p>
                      <a:pPr algn="ctr" fontAlgn="ctr"/>
                      <a:r>
                        <a:rPr lang="es-MX" sz="700" b="1" i="0" u="none" strike="noStrike">
                          <a:solidFill>
                            <a:srgbClr val="002060"/>
                          </a:solidFill>
                          <a:effectLst/>
                          <a:latin typeface="Century Gothic" panose="020B0502020202020204" pitchFamily="34" charset="0"/>
                        </a:rPr>
                        <a:t>Europa</a:t>
                      </a:r>
                    </a:p>
                  </a:txBody>
                  <a:tcPr marL="5207" marR="5207" marT="5207" marB="0" vert="vert27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Euros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1I_SX7EEX_N</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Sector Bancario Europa</a:t>
                      </a:r>
                    </a:p>
                  </a:txBody>
                  <a:tcPr marL="5207" marR="5207" marT="5207"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33</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0.0%</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9">
                  <a:txBody>
                    <a:bodyPr/>
                    <a:lstStyle/>
                    <a:p>
                      <a:pPr algn="ctr" fontAlgn="ctr"/>
                      <a:r>
                        <a:rPr lang="es-MX" sz="700" b="0" i="0" u="none" strike="noStrike">
                          <a:solidFill>
                            <a:srgbClr val="002060"/>
                          </a:solidFill>
                          <a:effectLst/>
                          <a:latin typeface="Century Gothic" panose="020B0502020202020204" pitchFamily="34" charset="0"/>
                        </a:rPr>
                        <a:t>18.8%</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3.1%</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0.5%</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9">
                  <a:txBody>
                    <a:bodyPr/>
                    <a:lstStyle/>
                    <a:p>
                      <a:pPr algn="ctr" fontAlgn="ctr"/>
                      <a:r>
                        <a:rPr lang="es-MX" sz="700" b="1" i="0" u="none" strike="noStrike">
                          <a:solidFill>
                            <a:srgbClr val="002060"/>
                          </a:solidFill>
                          <a:effectLst/>
                          <a:latin typeface="Century Gothic" panose="020B0502020202020204" pitchFamily="34" charset="0"/>
                        </a:rPr>
                        <a:t>-0.6%</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35091335"/>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1I_HEZU_*</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1,787</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1.4%</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-0.5%</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-0.1%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-4.7%</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-0.6%</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2153374733"/>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J_BSAN_S00626</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Ser. Públicos Europa</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125</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3697908124"/>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J_BSAN_S00727</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Salud Europa</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156</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0.3%</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2921888890"/>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J_BACOMER_S5108</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167</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-0.2%</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-0.2%</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180162308"/>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J_BSAN_S00567</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149</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2330886193"/>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J_BSAN_S00654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131</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vMerge="1">
                  <a:txBody>
                    <a:bodyPr/>
                    <a:lstStyle/>
                    <a:p>
                      <a:endParaRPr lang="es-MX"/>
                    </a:p>
                  </a:txBody>
                  <a:tcPr/>
                </a:tc>
                <a:extLst>
                  <a:ext uri="{0D108BD9-81ED-4DB2-BD59-A6C34878D82A}">
                    <a16:rowId xmlns:a16="http://schemas.microsoft.com/office/drawing/2014/main" xmlns="" val="602232701"/>
                  </a:ext>
                </a:extLst>
              </a:tr>
              <a:tr h="11440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J_BSAN_S00680</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104</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-0.4%</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vMerge="1">
                  <a:txBody>
                    <a:bodyPr/>
                    <a:lstStyle/>
                    <a:p>
                      <a:endParaRPr lang="es-MX"/>
                    </a:p>
                  </a:txBody>
                  <a:tcPr/>
                </a:tc>
                <a:extLst>
                  <a:ext uri="{0D108BD9-81ED-4DB2-BD59-A6C34878D82A}">
                    <a16:rowId xmlns:a16="http://schemas.microsoft.com/office/drawing/2014/main" xmlns="" val="3181296693"/>
                  </a:ext>
                </a:extLst>
              </a:tr>
              <a:tr h="12012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Pesos/Euro</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J_BSAN_S00684</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Euro Stoxx 50</a:t>
                      </a:r>
                    </a:p>
                  </a:txBody>
                  <a:tcPr marL="5207" marR="5207" marT="5207" marB="0" anchor="ctr">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135</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-0.4%</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-0.4%</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vMerge="1">
                  <a:txBody>
                    <a:bodyPr/>
                    <a:lstStyle/>
                    <a:p>
                      <a:endParaRPr lang="es-MX"/>
                    </a:p>
                  </a:txBody>
                  <a:tcPr/>
                </a:tc>
                <a:extLst>
                  <a:ext uri="{0D108BD9-81ED-4DB2-BD59-A6C34878D82A}">
                    <a16:rowId xmlns:a16="http://schemas.microsoft.com/office/drawing/2014/main" xmlns="" val="92136553"/>
                  </a:ext>
                </a:extLst>
              </a:tr>
              <a:tr h="125841">
                <a:tc>
                  <a:txBody>
                    <a:bodyPr/>
                    <a:lstStyle/>
                    <a:p>
                      <a:pPr algn="ctr" fontAlgn="ctr"/>
                      <a:r>
                        <a:rPr lang="es-MX" sz="700" b="1" i="0" u="none" strike="noStrike">
                          <a:solidFill>
                            <a:srgbClr val="002060"/>
                          </a:solidFill>
                          <a:effectLst/>
                          <a:latin typeface="Century Gothic" panose="020B0502020202020204" pitchFamily="34" charset="0"/>
                        </a:rPr>
                        <a:t>Asia</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1I_DXJ_*</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NIKKEI Index</a:t>
                      </a:r>
                    </a:p>
                  </a:txBody>
                  <a:tcPr marL="5207" marR="5207" marT="5207"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2,256</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1.8%</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15.3%</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-3.7%</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-0.6%</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-7.8%</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-1.2%</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a:solidFill>
                            <a:srgbClr val="002060"/>
                          </a:solidFill>
                          <a:effectLst/>
                          <a:latin typeface="Century Gothic" panose="020B0502020202020204" pitchFamily="34" charset="0"/>
                        </a:rPr>
                        <a:t>-1.2%</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171263860"/>
                  </a:ext>
                </a:extLst>
              </a:tr>
              <a:tr h="120121">
                <a:tc rowSpan="2">
                  <a:txBody>
                    <a:bodyPr/>
                    <a:lstStyle/>
                    <a:p>
                      <a:pPr algn="ctr" fontAlgn="ctr"/>
                      <a:r>
                        <a:rPr lang="es-MX" sz="700" b="1" i="0" u="none" strike="noStrike">
                          <a:solidFill>
                            <a:srgbClr val="002060"/>
                          </a:solidFill>
                          <a:effectLst/>
                          <a:latin typeface="Century Gothic" panose="020B0502020202020204" pitchFamily="34" charset="0"/>
                        </a:rPr>
                        <a:t>Global</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Dólares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1I_XMX_*</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Global Equity</a:t>
                      </a:r>
                    </a:p>
                  </a:txBody>
                  <a:tcPr marL="5207" marR="5207" marT="5207"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637</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0.5%</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2">
                  <a:txBody>
                    <a:bodyPr/>
                    <a:lstStyle/>
                    <a:p>
                      <a:pPr algn="ctr" fontAlgn="ctr"/>
                      <a:r>
                        <a:rPr lang="es-MX" sz="700" b="0" i="0" u="none" strike="noStrike">
                          <a:solidFill>
                            <a:srgbClr val="002060"/>
                          </a:solidFill>
                          <a:effectLst/>
                          <a:latin typeface="Century Gothic" panose="020B0502020202020204" pitchFamily="34" charset="0"/>
                        </a:rPr>
                        <a:t>4.9%</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3.7%</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0.2%</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-0.7%</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rowSpan="2">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703987735"/>
                  </a:ext>
                </a:extLst>
              </a:tr>
              <a:tr h="120121">
                <a:tc vMerge="1">
                  <a:txBody>
                    <a:bodyPr/>
                    <a:lstStyle/>
                    <a:p>
                      <a:endParaRPr lang="es-MX"/>
                    </a:p>
                  </a:txBody>
                  <a:tcPr/>
                </a:tc>
                <a:tc>
                  <a:txBody>
                    <a:bodyPr/>
                    <a:lstStyle/>
                    <a:p>
                      <a:pPr algn="ctr" fontAlgn="ctr"/>
                      <a:r>
                        <a:rPr lang="es-MX" sz="700" b="1" i="0" u="none" strike="noStrike">
                          <a:solidFill>
                            <a:srgbClr val="002060"/>
                          </a:solidFill>
                          <a:effectLst/>
                          <a:latin typeface="Century Gothic" panose="020B0502020202020204" pitchFamily="34" charset="0"/>
                        </a:rPr>
                        <a:t>Pesos/Dólares/Euros</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99_SCOTIAB_7-15</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Financiero(EUA)/Europa</a:t>
                      </a:r>
                    </a:p>
                  </a:txBody>
                  <a:tcPr marL="5207" marR="5207" marT="5207" marB="0" anchor="ctr">
                    <a:lnL>
                      <a:noFill/>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87</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0.1%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tc>
                  <a:txBody>
                    <a:bodyPr/>
                    <a:lstStyle/>
                    <a:p>
                      <a:pPr algn="ctr" fontAlgn="ctr"/>
                      <a:r>
                        <a:rPr lang="es-MX" sz="700" b="0" i="0" u="none" strike="noStrike">
                          <a:solidFill>
                            <a:srgbClr val="002060"/>
                          </a:solidFill>
                          <a:effectLst/>
                          <a:latin typeface="Century Gothic" panose="020B0502020202020204" pitchFamily="34" charset="0"/>
                        </a:rPr>
                        <a:t>1.1%</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0" i="0" u="none" strike="noStrike">
                          <a:solidFill>
                            <a:srgbClr val="002060"/>
                          </a:solidFill>
                          <a:effectLst/>
                          <a:latin typeface="Century Gothic" panose="020B0502020202020204" pitchFamily="34" charset="0"/>
                        </a:rPr>
                        <a:t>1.1%</a:t>
                      </a:r>
                    </a:p>
                  </a:txBody>
                  <a:tcPr marL="5207" marR="5207" marT="5207"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vMerge="1">
                  <a:txBody>
                    <a:bodyPr/>
                    <a:lstStyle/>
                    <a:p>
                      <a:endParaRPr lang="es-MX"/>
                    </a:p>
                  </a:txBody>
                  <a:tcPr/>
                </a:tc>
                <a:extLst>
                  <a:ext uri="{0D108BD9-81ED-4DB2-BD59-A6C34878D82A}">
                    <a16:rowId xmlns:a16="http://schemas.microsoft.com/office/drawing/2014/main" xmlns="" val="526168662"/>
                  </a:ext>
                </a:extLst>
              </a:tr>
              <a:tr h="125841">
                <a:tc>
                  <a:txBody>
                    <a:bodyPr/>
                    <a:lstStyle/>
                    <a:p>
                      <a:pPr algn="ctr" fontAlgn="b"/>
                      <a:r>
                        <a:rPr lang="es-MX" sz="700" b="1" i="0" u="none" strike="noStrike">
                          <a:solidFill>
                            <a:srgbClr val="002060"/>
                          </a:solidFill>
                          <a:effectLst/>
                          <a:latin typeface="Century Gothic" panose="020B0502020202020204" pitchFamily="34" charset="0"/>
                        </a:rPr>
                        <a:t>"Treasuries"</a:t>
                      </a:r>
                    </a:p>
                  </a:txBody>
                  <a:tcPr marL="5207" marR="5207" marT="5207" marB="0" anchor="b">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Dólares</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1I_SHV_*</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"Treasury" 3-6 meses</a:t>
                      </a:r>
                    </a:p>
                  </a:txBody>
                  <a:tcPr marL="5207" marR="5207" marT="5207"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1" u="sng" strike="noStrike">
                          <a:solidFill>
                            <a:srgbClr val="002060"/>
                          </a:solidFill>
                          <a:effectLst/>
                          <a:latin typeface="Century Gothic" panose="020B0502020202020204" pitchFamily="34" charset="0"/>
                        </a:rPr>
                        <a:t>2,379</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1.8%</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16.1%</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0.0%</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dirty="0">
                          <a:solidFill>
                            <a:srgbClr val="002060"/>
                          </a:solidFill>
                          <a:effectLst/>
                          <a:latin typeface="Century Gothic" panose="020B0502020202020204" pitchFamily="34" charset="0"/>
                        </a:rPr>
                        <a:t>-</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0" i="0" u="none" strike="noStrike">
                          <a:solidFill>
                            <a:srgbClr val="002060"/>
                          </a:solidFill>
                          <a:effectLst/>
                          <a:latin typeface="Century Gothic" panose="020B0502020202020204" pitchFamily="34" charset="0"/>
                        </a:rPr>
                        <a:t>-4.2%</a:t>
                      </a:r>
                    </a:p>
                  </a:txBody>
                  <a:tcPr marL="5207" marR="5207" marT="5207"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-0.7%</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-0.7%</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96220946"/>
                  </a:ext>
                </a:extLst>
              </a:tr>
              <a:tr h="120121">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r" fontAlgn="b"/>
                      <a:r>
                        <a:rPr lang="es-MX" sz="700" b="1" i="0" u="none" strike="noStrike">
                          <a:solidFill>
                            <a:srgbClr val="002060"/>
                          </a:solidFill>
                          <a:effectLst/>
                          <a:latin typeface="Century Gothic" panose="020B0502020202020204" pitchFamily="34" charset="0"/>
                        </a:rPr>
                        <a:t>14,785.3</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11.5%</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100.0%</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-0.94%</a:t>
                      </a:r>
                    </a:p>
                  </a:txBody>
                  <a:tcPr marL="5207" marR="5207" marT="5207"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-4.46%</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-4.46%</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2071191392"/>
                  </a:ext>
                </a:extLst>
              </a:tr>
              <a:tr h="114401">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ctr" fontAlgn="ctr"/>
                      <a:r>
                        <a:rPr lang="es-MX" sz="700" b="1" i="0" u="none" strike="noStrike">
                          <a:solidFill>
                            <a:srgbClr val="00206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l" fontAlgn="b"/>
                      <a:r>
                        <a:rPr lang="es-MX" sz="700" b="0"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 </a:t>
                      </a:r>
                    </a:p>
                  </a:txBody>
                  <a:tcPr marL="5207" marR="5207" marT="5207" marB="0" anchor="b">
                    <a:lnL>
                      <a:noFill/>
                    </a:lnL>
                    <a:lnR>
                      <a:noFill/>
                    </a:lnR>
                    <a:lnT>
                      <a:noFill/>
                    </a:lnT>
                    <a:lnB>
                      <a:noFill/>
                    </a:lnB>
                    <a:solidFill>
                      <a:srgbClr val="FFFFFF"/>
                    </a:solidFill>
                  </a:tcPr>
                </a:tc>
                <a:extLst>
                  <a:ext uri="{0D108BD9-81ED-4DB2-BD59-A6C34878D82A}">
                    <a16:rowId xmlns:a16="http://schemas.microsoft.com/office/drawing/2014/main" xmlns="" val="371788638"/>
                  </a:ext>
                </a:extLst>
              </a:tr>
              <a:tr h="120121">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ctr" fontAlgn="b"/>
                      <a:r>
                        <a:rPr lang="es-MX" sz="700" b="1" i="0" u="none" strike="noStrike">
                          <a:solidFill>
                            <a:srgbClr val="000000"/>
                          </a:solidFill>
                          <a:effectLst/>
                          <a:latin typeface="Calibri" panose="020F0502020204030204" pitchFamily="34" charset="0"/>
                        </a:rPr>
                        <a:t>Rend.</a:t>
                      </a:r>
                    </a:p>
                  </a:txBody>
                  <a:tcPr marL="5207" marR="5207" marT="5207"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ctr" fontAlgn="b"/>
                      <a:r>
                        <a:rPr lang="es-MX" sz="700" b="1" i="0" u="none" strike="noStrike">
                          <a:solidFill>
                            <a:srgbClr val="000000"/>
                          </a:solidFill>
                          <a:effectLst/>
                          <a:latin typeface="Calibri" panose="020F0502020204030204" pitchFamily="34" charset="0"/>
                        </a:rPr>
                        <a:t>Rend.</a:t>
                      </a:r>
                    </a:p>
                  </a:txBody>
                  <a:tcPr marL="5207" marR="5207" marT="5207" marB="0" anchor="b">
                    <a:lnL>
                      <a:noFill/>
                    </a:lnL>
                    <a:lnR>
                      <a:noFill/>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extLst>
                  <a:ext uri="{0D108BD9-81ED-4DB2-BD59-A6C34878D82A}">
                    <a16:rowId xmlns:a16="http://schemas.microsoft.com/office/drawing/2014/main" xmlns="" val="1274244102"/>
                  </a:ext>
                </a:extLst>
              </a:tr>
              <a:tr h="120121">
                <a:tc rowSpan="3">
                  <a:txBody>
                    <a:bodyPr/>
                    <a:lstStyle/>
                    <a:p>
                      <a:pPr algn="ctr" fontAlgn="ctr"/>
                      <a:r>
                        <a:rPr lang="es-MX" sz="700" b="1" i="0" u="none" strike="noStrike">
                          <a:solidFill>
                            <a:srgbClr val="002060"/>
                          </a:solidFill>
                          <a:effectLst/>
                          <a:latin typeface="Century Gothic" panose="020B0502020202020204" pitchFamily="34" charset="0"/>
                        </a:rPr>
                        <a:t>Estados Unidos</a:t>
                      </a:r>
                    </a:p>
                  </a:txBody>
                  <a:tcPr marL="5207" marR="5207" marT="5207"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SXP Index</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1.5%</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-2.7%</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ctr" fontAlgn="b"/>
                      <a:r>
                        <a:rPr lang="es-MX" sz="700" b="0" i="0" u="none" strike="noStrike">
                          <a:solidFill>
                            <a:srgbClr val="000000"/>
                          </a:solidFill>
                          <a:effectLst/>
                          <a:latin typeface="Century Gothic" panose="020B050202020202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91946717"/>
                  </a:ext>
                </a:extLst>
              </a:tr>
              <a:tr h="114401">
                <a:tc vMerge="1">
                  <a:txBody>
                    <a:bodyPr/>
                    <a:lstStyle/>
                    <a:p>
                      <a:endParaRPr lang="es-MX"/>
                    </a:p>
                  </a:txBody>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Nasdaq Index</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5.4%</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1.0%</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0000"/>
                          </a:solidFill>
                          <a:effectLst/>
                          <a:latin typeface="Century Gothic" panose="020B050202020202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90827947"/>
                  </a:ext>
                </a:extLst>
              </a:tr>
              <a:tr h="120121">
                <a:tc vMerge="1">
                  <a:txBody>
                    <a:bodyPr/>
                    <a:lstStyle/>
                    <a:p>
                      <a:endParaRPr lang="es-MX"/>
                    </a:p>
                  </a:txBody>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Dow Jones</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1.3%</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-3.0%</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b"/>
                      <a:r>
                        <a:rPr lang="es-MX" sz="700" b="0" i="0" u="none" strike="noStrike">
                          <a:solidFill>
                            <a:srgbClr val="000000"/>
                          </a:solidFill>
                          <a:effectLst/>
                          <a:latin typeface="Century Gothic" panose="020B050202020202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1918096401"/>
                  </a:ext>
                </a:extLst>
              </a:tr>
              <a:tr h="125841">
                <a:tc>
                  <a:txBody>
                    <a:bodyPr/>
                    <a:lstStyle/>
                    <a:p>
                      <a:pPr algn="ctr" fontAlgn="ctr"/>
                      <a:r>
                        <a:rPr lang="es-MX" sz="700" b="1" i="0" u="none" strike="noStrike">
                          <a:solidFill>
                            <a:srgbClr val="002060"/>
                          </a:solidFill>
                          <a:effectLst/>
                          <a:latin typeface="Century Gothic" panose="020B0502020202020204" pitchFamily="34" charset="0"/>
                        </a:rPr>
                        <a:t>México</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dirty="0" err="1">
                          <a:solidFill>
                            <a:srgbClr val="002060"/>
                          </a:solidFill>
                          <a:effectLst/>
                          <a:latin typeface="Century Gothic" panose="020B0502020202020204" pitchFamily="34" charset="0"/>
                        </a:rPr>
                        <a:t>Mexbol</a:t>
                      </a:r>
                      <a:r>
                        <a:rPr lang="es-MX" sz="700" b="1" i="0" u="none" strike="noStrike" dirty="0">
                          <a:solidFill>
                            <a:srgbClr val="002060"/>
                          </a:solidFill>
                          <a:effectLst/>
                          <a:latin typeface="Century Gothic" panose="020B0502020202020204" pitchFamily="34" charset="0"/>
                        </a:rPr>
                        <a:t> </a:t>
                      </a:r>
                      <a:r>
                        <a:rPr lang="es-MX" sz="700" b="1" i="0" u="none" strike="noStrike" dirty="0" err="1">
                          <a:solidFill>
                            <a:srgbClr val="002060"/>
                          </a:solidFill>
                          <a:effectLst/>
                          <a:latin typeface="Century Gothic" panose="020B0502020202020204" pitchFamily="34" charset="0"/>
                        </a:rPr>
                        <a:t>Index</a:t>
                      </a:r>
                      <a:endParaRPr lang="es-MX" sz="700" b="1" i="0" u="none" strike="noStrike" dirty="0">
                        <a:solidFill>
                          <a:srgbClr val="002060"/>
                        </a:solidFill>
                        <a:effectLst/>
                        <a:latin typeface="Century Gothic" panose="020B0502020202020204" pitchFamily="34" charset="0"/>
                      </a:endParaRP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ctr" fontAlgn="ctr"/>
                      <a:r>
                        <a:rPr lang="es-MX" sz="700" b="0" i="0" u="none" strike="noStrike" dirty="0">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dirty="0">
                          <a:solidFill>
                            <a:srgbClr val="002060"/>
                          </a:solidFill>
                          <a:effectLst/>
                          <a:latin typeface="Century Gothic" panose="020B0502020202020204" pitchFamily="34" charset="0"/>
                        </a:rPr>
                        <a:t>0.3% (en dólares)</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-3.9%</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601592183"/>
                  </a:ext>
                </a:extLst>
              </a:tr>
              <a:tr h="125841">
                <a:tc>
                  <a:txBody>
                    <a:bodyPr/>
                    <a:lstStyle/>
                    <a:p>
                      <a:pPr algn="ctr" fontAlgn="ctr"/>
                      <a:r>
                        <a:rPr lang="es-MX" sz="700" b="1" i="0" u="none" strike="noStrike">
                          <a:solidFill>
                            <a:srgbClr val="002060"/>
                          </a:solidFill>
                          <a:effectLst/>
                          <a:latin typeface="Century Gothic" panose="020B0502020202020204" pitchFamily="34" charset="0"/>
                        </a:rPr>
                        <a:t>Europa</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Euro Stoxx 50 Index</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-1.9%</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-4.5%</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71802328"/>
                  </a:ext>
                </a:extLst>
              </a:tr>
              <a:tr h="125841">
                <a:tc>
                  <a:txBody>
                    <a:bodyPr/>
                    <a:lstStyle/>
                    <a:p>
                      <a:pPr algn="ctr" fontAlgn="ctr"/>
                      <a:r>
                        <a:rPr lang="es-MX" sz="700" b="1" i="0" u="none" strike="noStrike">
                          <a:solidFill>
                            <a:srgbClr val="002060"/>
                          </a:solidFill>
                          <a:effectLst/>
                          <a:latin typeface="Century Gothic" panose="020B0502020202020204" pitchFamily="34" charset="0"/>
                        </a:rPr>
                        <a:t>Asia</a:t>
                      </a:r>
                    </a:p>
                  </a:txBody>
                  <a:tcPr marL="5207" marR="5207" marT="5207"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Nikkei Index</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ctr" fontAlgn="ctr"/>
                      <a:r>
                        <a:rPr lang="es-MX" sz="700" b="0" i="0" u="none" strike="noStrike">
                          <a:solidFill>
                            <a:srgbClr val="000000"/>
                          </a:solidFill>
                          <a:effectLst/>
                          <a:latin typeface="Century Gothic" panose="020B0502020202020204" pitchFamily="34" charset="0"/>
                        </a:rPr>
                        <a:t> </a:t>
                      </a:r>
                    </a:p>
                  </a:txBody>
                  <a:tcPr marL="5207" marR="5207" marT="5207"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-3.1%</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-1.9%</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xmlns="" val="3554478809"/>
                  </a:ext>
                </a:extLst>
              </a:tr>
              <a:tr h="120121">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MXN Curncy</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-4.2%</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extLst>
                  <a:ext uri="{0D108BD9-81ED-4DB2-BD59-A6C34878D82A}">
                    <a16:rowId xmlns:a16="http://schemas.microsoft.com/office/drawing/2014/main" xmlns="" val="1148446752"/>
                  </a:ext>
                </a:extLst>
              </a:tr>
              <a:tr h="114401">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EUR Curncy</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1.6%</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extLst>
                  <a:ext uri="{0D108BD9-81ED-4DB2-BD59-A6C34878D82A}">
                    <a16:rowId xmlns:a16="http://schemas.microsoft.com/office/drawing/2014/main" xmlns="" val="1530613176"/>
                  </a:ext>
                </a:extLst>
              </a:tr>
              <a:tr h="120121">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1" i="0" u="none" strike="noStrike">
                          <a:solidFill>
                            <a:srgbClr val="002060"/>
                          </a:solidFill>
                          <a:effectLst/>
                          <a:latin typeface="Century Gothic" panose="020B0502020202020204" pitchFamily="34" charset="0"/>
                        </a:rPr>
                        <a:t>JPY Curncy</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b"/>
                      <a:r>
                        <a:rPr lang="es-MX" sz="700" b="0" i="0" u="none" strike="noStrike">
                          <a:solidFill>
                            <a:srgbClr val="002060"/>
                          </a:solidFill>
                          <a:effectLst/>
                          <a:latin typeface="Century Gothic" panose="020B0502020202020204" pitchFamily="34" charset="0"/>
                        </a:rPr>
                        <a:t>-5.3%</a:t>
                      </a:r>
                    </a:p>
                  </a:txBody>
                  <a:tcPr marL="5207" marR="5207" marT="5207" marB="0" anchor="b">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9D9D9"/>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s-MX" sz="700" b="0" i="0" u="none" strike="noStrike">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tc>
                  <a:txBody>
                    <a:bodyPr/>
                    <a:lstStyle/>
                    <a:p>
                      <a:pPr algn="l" fontAlgn="b"/>
                      <a:r>
                        <a:rPr lang="es-MX" sz="700" b="0" i="0" u="none" strike="noStrike" dirty="0">
                          <a:solidFill>
                            <a:srgbClr val="000000"/>
                          </a:solidFill>
                          <a:effectLst/>
                          <a:latin typeface="Calibri" panose="020F0502020204030204" pitchFamily="34" charset="0"/>
                        </a:rPr>
                        <a:t> </a:t>
                      </a:r>
                    </a:p>
                  </a:txBody>
                  <a:tcPr marL="5207" marR="5207" marT="5207" marB="0" anchor="b">
                    <a:lnL>
                      <a:noFill/>
                    </a:lnL>
                    <a:lnR>
                      <a:noFill/>
                    </a:lnR>
                    <a:lnT>
                      <a:noFill/>
                    </a:lnT>
                    <a:lnB>
                      <a:noFill/>
                    </a:lnB>
                    <a:solidFill>
                      <a:srgbClr val="FFFFFF"/>
                    </a:solidFill>
                  </a:tcPr>
                </a:tc>
                <a:extLst>
                  <a:ext uri="{0D108BD9-81ED-4DB2-BD59-A6C34878D82A}">
                    <a16:rowId xmlns:a16="http://schemas.microsoft.com/office/drawing/2014/main" xmlns="" val="2427177939"/>
                  </a:ext>
                </a:extLst>
              </a:tr>
            </a:tbl>
          </a:graphicData>
        </a:graphic>
      </p:graphicFrame>
    </p:spTree>
    <p:extLst>
      <p:ext uri="{BB962C8B-B14F-4D97-AF65-F5344CB8AC3E}">
        <p14:creationId xmlns:p14="http://schemas.microsoft.com/office/powerpoint/2010/main" val="1841735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323528" y="620688"/>
            <a:ext cx="5472608" cy="631825"/>
          </a:xfrm>
        </p:spPr>
        <p:txBody>
          <a:bodyPr/>
          <a:lstStyle/>
          <a:p>
            <a:pPr algn="just"/>
            <a:r>
              <a:rPr lang="es-MX" sz="1800" b="1" dirty="0">
                <a:latin typeface="Century Gothic" panose="020B0502020202020204" pitchFamily="34" charset="0"/>
              </a:rPr>
              <a:t>Renta Variable, Bonos Bancarios Estructurados y Bonos Convertibles (11.5%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20</a:t>
            </a:fld>
            <a:endParaRPr lang="es-ES" altLang="es-MX" dirty="0">
              <a:latin typeface="Century Gothic" panose="020B0502020202020204" pitchFamily="34" charset="0"/>
            </a:endParaRPr>
          </a:p>
        </p:txBody>
      </p:sp>
      <p:sp>
        <p:nvSpPr>
          <p:cNvPr id="6" name="1 Título"/>
          <p:cNvSpPr txBox="1">
            <a:spLocks/>
          </p:cNvSpPr>
          <p:nvPr/>
        </p:nvSpPr>
        <p:spPr bwMode="auto">
          <a:xfrm>
            <a:off x="594639" y="6471561"/>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con datos al 28 de febrero de 2017.</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a16="http://schemas.microsoft.com/office/drawing/2014/main" xmlns="" id="{7AD5DCAD-E6A6-4F50-903E-9B83871592DC}"/>
              </a:ext>
            </a:extLst>
          </p:cNvPr>
          <p:cNvSpPr txBox="1"/>
          <p:nvPr/>
        </p:nvSpPr>
        <p:spPr>
          <a:xfrm>
            <a:off x="159858" y="1988840"/>
            <a:ext cx="8824284" cy="3247043"/>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000" dirty="0">
                <a:latin typeface="Century Gothic" panose="020B0502020202020204" pitchFamily="34" charset="0"/>
              </a:rPr>
              <a:t>La exposición en </a:t>
            </a:r>
            <a:r>
              <a:rPr lang="es-MX" sz="1000" b="1" dirty="0">
                <a:latin typeface="Century Gothic" panose="020B0502020202020204" pitchFamily="34" charset="0"/>
              </a:rPr>
              <a:t>Renta Variable </a:t>
            </a:r>
            <a:r>
              <a:rPr lang="es-MX" sz="1000" dirty="0">
                <a:latin typeface="Century Gothic" panose="020B0502020202020204" pitchFamily="34" charset="0"/>
              </a:rPr>
              <a:t>del FANVIT es de </a:t>
            </a:r>
            <a:r>
              <a:rPr lang="es-MX" sz="1000" b="1" dirty="0">
                <a:latin typeface="Century Gothic" panose="020B0502020202020204" pitchFamily="34" charset="0"/>
              </a:rPr>
              <a:t>$13,562.4 </a:t>
            </a:r>
            <a:r>
              <a:rPr lang="es-MX" sz="1000" b="1" dirty="0" err="1">
                <a:latin typeface="Century Gothic" panose="020B0502020202020204" pitchFamily="34" charset="0"/>
              </a:rPr>
              <a:t>mpd</a:t>
            </a:r>
            <a:r>
              <a:rPr lang="es-MX" sz="1000" b="1" dirty="0">
                <a:latin typeface="Century Gothic" panose="020B0502020202020204" pitchFamily="34" charset="0"/>
              </a:rPr>
              <a:t> </a:t>
            </a:r>
            <a:r>
              <a:rPr lang="es-MX" sz="1000" dirty="0">
                <a:latin typeface="Century Gothic" panose="020B0502020202020204" pitchFamily="34" charset="0"/>
              </a:rPr>
              <a:t>(</a:t>
            </a:r>
            <a:r>
              <a:rPr lang="es-MX" sz="1000" b="1" dirty="0">
                <a:latin typeface="Century Gothic" panose="020B0502020202020204" pitchFamily="34" charset="0"/>
              </a:rPr>
              <a:t>10.5%</a:t>
            </a:r>
            <a:r>
              <a:rPr lang="es-MX" sz="1000" dirty="0">
                <a:latin typeface="Century Gothic" panose="020B0502020202020204" pitchFamily="34" charset="0"/>
              </a:rPr>
              <a:t> del total del Activo Neto), incluyendo Bonos Bancarios Estructurados el monto </a:t>
            </a:r>
            <a:r>
              <a:rPr lang="es-MX" sz="1000" b="1" dirty="0">
                <a:latin typeface="Century Gothic" panose="020B0502020202020204" pitchFamily="34" charset="0"/>
              </a:rPr>
              <a:t>$15,184 </a:t>
            </a:r>
            <a:r>
              <a:rPr lang="es-MX" sz="1000" b="1" dirty="0" err="1">
                <a:latin typeface="Century Gothic" panose="020B0502020202020204" pitchFamily="34" charset="0"/>
              </a:rPr>
              <a:t>mdp</a:t>
            </a:r>
            <a:r>
              <a:rPr lang="es-MX" sz="1000" b="1" dirty="0">
                <a:latin typeface="Century Gothic" panose="020B0502020202020204" pitchFamily="34" charset="0"/>
              </a:rPr>
              <a:t> </a:t>
            </a:r>
            <a:r>
              <a:rPr lang="es-MX" sz="1000" dirty="0">
                <a:latin typeface="Century Gothic" panose="020B0502020202020204" pitchFamily="34" charset="0"/>
              </a:rPr>
              <a:t>(</a:t>
            </a:r>
            <a:r>
              <a:rPr lang="es-MX" sz="1000" b="1" dirty="0">
                <a:latin typeface="Century Gothic" panose="020B0502020202020204" pitchFamily="34" charset="0"/>
              </a:rPr>
              <a:t>11.5% </a:t>
            </a:r>
            <a:r>
              <a:rPr lang="es-MX" sz="1000" dirty="0">
                <a:latin typeface="Century Gothic" panose="020B0502020202020204" pitchFamily="34" charset="0"/>
              </a:rPr>
              <a:t>del total de Activo Neto).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000" dirty="0">
                <a:latin typeface="Century Gothic" panose="020B0502020202020204" pitchFamily="34" charset="0"/>
              </a:rPr>
              <a:t>Del monto anterior </a:t>
            </a:r>
            <a:r>
              <a:rPr lang="es-MX" sz="1000" b="1" dirty="0">
                <a:latin typeface="Century Gothic" panose="020B0502020202020204" pitchFamily="34" charset="0"/>
              </a:rPr>
              <a:t>$1,204.1 mdp </a:t>
            </a:r>
            <a:r>
              <a:rPr lang="es-MX" sz="1000" dirty="0">
                <a:latin typeface="Century Gothic" panose="020B0502020202020204" pitchFamily="34" charset="0"/>
              </a:rPr>
              <a:t>corresponde a </a:t>
            </a:r>
            <a:r>
              <a:rPr lang="es-MX" sz="1000" b="1" dirty="0">
                <a:latin typeface="Century Gothic" panose="020B0502020202020204" pitchFamily="34" charset="0"/>
              </a:rPr>
              <a:t>renta variable nacional </a:t>
            </a:r>
            <a:r>
              <a:rPr lang="es-MX" sz="1000" dirty="0">
                <a:latin typeface="Century Gothic" panose="020B0502020202020204" pitchFamily="34" charset="0"/>
              </a:rPr>
              <a:t>(0.9% del total del Activo Neto), </a:t>
            </a:r>
            <a:r>
              <a:rPr lang="es-MX" sz="1000" b="1" dirty="0">
                <a:latin typeface="Century Gothic" panose="020B0502020202020204" pitchFamily="34" charset="0"/>
              </a:rPr>
              <a:t>$13,581 mdp </a:t>
            </a:r>
            <a:r>
              <a:rPr lang="es-MX" sz="1000" dirty="0">
                <a:latin typeface="Century Gothic" panose="020B0502020202020204" pitchFamily="34" charset="0"/>
              </a:rPr>
              <a:t>en </a:t>
            </a:r>
            <a:r>
              <a:rPr lang="es-MX" sz="1000" b="1" dirty="0">
                <a:latin typeface="Century Gothic" panose="020B0502020202020204" pitchFamily="34" charset="0"/>
              </a:rPr>
              <a:t>renta variable y Bonos Bancarios Estructurados  internacionales </a:t>
            </a:r>
            <a:r>
              <a:rPr lang="es-MX" sz="1000" dirty="0">
                <a:latin typeface="Century Gothic" panose="020B0502020202020204" pitchFamily="34" charset="0"/>
              </a:rPr>
              <a:t>(10.8% del total del Activo Neto)</a:t>
            </a:r>
            <a:r>
              <a:rPr lang="es-MX" sz="1000" b="1" dirty="0">
                <a:latin typeface="Century Gothic" panose="020B0502020202020204" pitchFamily="34" charset="0"/>
              </a:rPr>
              <a:t>.</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000" dirty="0">
                <a:latin typeface="Century Gothic" panose="020B0502020202020204" pitchFamily="34" charset="0"/>
              </a:rPr>
              <a:t>Renta variable internacional y Bonos Bancarios Estructurados esta compuesto por </a:t>
            </a:r>
            <a:r>
              <a:rPr lang="es-MX" sz="1000" b="1" dirty="0">
                <a:latin typeface="Century Gothic" panose="020B0502020202020204" pitchFamily="34" charset="0"/>
              </a:rPr>
              <a:t>$5,436 mdp </a:t>
            </a:r>
            <a:r>
              <a:rPr lang="es-MX" sz="1000" dirty="0">
                <a:latin typeface="Century Gothic" panose="020B0502020202020204" pitchFamily="34" charset="0"/>
              </a:rPr>
              <a:t>en </a:t>
            </a:r>
            <a:r>
              <a:rPr lang="es-MX" sz="1000" b="1" dirty="0">
                <a:latin typeface="Century Gothic" panose="020B0502020202020204" pitchFamily="34" charset="0"/>
              </a:rPr>
              <a:t>Estados Unidos </a:t>
            </a:r>
            <a:r>
              <a:rPr lang="es-MX" sz="1000" dirty="0">
                <a:latin typeface="Century Gothic" panose="020B0502020202020204" pitchFamily="34" charset="0"/>
              </a:rPr>
              <a:t>(4.2% del total de Activos Netos),</a:t>
            </a:r>
            <a:r>
              <a:rPr lang="es-MX" sz="1000" b="1" dirty="0">
                <a:latin typeface="Century Gothic" panose="020B0502020202020204" pitchFamily="34" charset="0"/>
              </a:rPr>
              <a:t> $2,786 mpd</a:t>
            </a:r>
            <a:r>
              <a:rPr lang="es-MX" sz="1000" dirty="0">
                <a:latin typeface="Century Gothic" panose="020B0502020202020204" pitchFamily="34" charset="0"/>
              </a:rPr>
              <a:t> en </a:t>
            </a:r>
            <a:r>
              <a:rPr lang="es-MX" sz="1000" b="1" dirty="0">
                <a:latin typeface="Century Gothic" panose="020B0502020202020204" pitchFamily="34" charset="0"/>
              </a:rPr>
              <a:t>Europa</a:t>
            </a:r>
            <a:r>
              <a:rPr lang="es-MX" sz="1000" dirty="0">
                <a:latin typeface="Century Gothic" panose="020B0502020202020204" pitchFamily="34" charset="0"/>
              </a:rPr>
              <a:t> (2.2% del total de Activos Netos), </a:t>
            </a:r>
            <a:r>
              <a:rPr lang="es-MX" sz="1000" b="1" dirty="0">
                <a:latin typeface="Century Gothic" panose="020B0502020202020204" pitchFamily="34" charset="0"/>
              </a:rPr>
              <a:t>$2,256 mdp </a:t>
            </a:r>
            <a:r>
              <a:rPr lang="es-MX" sz="1000" dirty="0">
                <a:latin typeface="Century Gothic" panose="020B0502020202020204" pitchFamily="34" charset="0"/>
              </a:rPr>
              <a:t>en </a:t>
            </a:r>
            <a:r>
              <a:rPr lang="es-MX" sz="1000" b="1" dirty="0">
                <a:latin typeface="Century Gothic" panose="020B0502020202020204" pitchFamily="34" charset="0"/>
              </a:rPr>
              <a:t>Asia </a:t>
            </a:r>
            <a:r>
              <a:rPr lang="es-MX" sz="1000" dirty="0">
                <a:latin typeface="Century Gothic" panose="020B0502020202020204" pitchFamily="34" charset="0"/>
              </a:rPr>
              <a:t>(1.8% del total de Activos Netos),  </a:t>
            </a:r>
            <a:r>
              <a:rPr lang="es-MX" sz="1000" b="1" dirty="0">
                <a:latin typeface="Century Gothic" panose="020B0502020202020204" pitchFamily="34" charset="0"/>
              </a:rPr>
              <a:t>$637 mdp </a:t>
            </a:r>
            <a:r>
              <a:rPr lang="es-MX" sz="1000" dirty="0">
                <a:latin typeface="Century Gothic" panose="020B0502020202020204" pitchFamily="34" charset="0"/>
              </a:rPr>
              <a:t>en </a:t>
            </a:r>
            <a:r>
              <a:rPr lang="es-MX" sz="1000" b="1" dirty="0">
                <a:latin typeface="Century Gothic" panose="020B0502020202020204" pitchFamily="34" charset="0"/>
              </a:rPr>
              <a:t>índices globales  </a:t>
            </a:r>
            <a:r>
              <a:rPr lang="es-MX" sz="1000" dirty="0">
                <a:latin typeface="Century Gothic" panose="020B0502020202020204" pitchFamily="34" charset="0"/>
              </a:rPr>
              <a:t>(0.5% del total de Activos Netos) y </a:t>
            </a:r>
            <a:r>
              <a:rPr lang="es-MX" sz="1000" b="1" dirty="0">
                <a:latin typeface="Century Gothic" panose="020B0502020202020204" pitchFamily="34" charset="0"/>
              </a:rPr>
              <a:t>$2,379 </a:t>
            </a:r>
            <a:r>
              <a:rPr lang="es-MX" sz="1000" b="1" dirty="0" err="1">
                <a:latin typeface="Century Gothic" panose="020B0502020202020204" pitchFamily="34" charset="0"/>
              </a:rPr>
              <a:t>mdp</a:t>
            </a:r>
            <a:r>
              <a:rPr lang="es-MX" sz="1000" b="1" dirty="0">
                <a:latin typeface="Century Gothic" panose="020B0502020202020204" pitchFamily="34" charset="0"/>
              </a:rPr>
              <a:t> </a:t>
            </a:r>
            <a:r>
              <a:rPr lang="es-MX" sz="1000" dirty="0">
                <a:latin typeface="Century Gothic" panose="020B0502020202020204" pitchFamily="34" charset="0"/>
              </a:rPr>
              <a:t>en </a:t>
            </a:r>
            <a:r>
              <a:rPr lang="es-MX" sz="1000" b="1" dirty="0">
                <a:latin typeface="Century Gothic" panose="020B0502020202020204" pitchFamily="34" charset="0"/>
              </a:rPr>
              <a:t>“</a:t>
            </a:r>
            <a:r>
              <a:rPr lang="es-MX" sz="1000" b="1" dirty="0" err="1">
                <a:latin typeface="Century Gothic" panose="020B0502020202020204" pitchFamily="34" charset="0"/>
              </a:rPr>
              <a:t>Treasuries</a:t>
            </a:r>
            <a:r>
              <a:rPr lang="es-MX" sz="1000" b="1" dirty="0">
                <a:latin typeface="Century Gothic" panose="020B0502020202020204" pitchFamily="34" charset="0"/>
              </a:rPr>
              <a:t>” 3-6 meses </a:t>
            </a:r>
            <a:r>
              <a:rPr lang="es-MX" sz="1000" dirty="0">
                <a:latin typeface="Century Gothic" panose="020B0502020202020204" pitchFamily="34" charset="0"/>
              </a:rPr>
              <a:t>(1.8% del total de Activos Netos)  .</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000" dirty="0">
                <a:latin typeface="Century Gothic" panose="020B0502020202020204" pitchFamily="34" charset="0"/>
              </a:rPr>
              <a:t>Los </a:t>
            </a:r>
            <a:r>
              <a:rPr lang="es-MX" sz="1000" b="1" dirty="0">
                <a:latin typeface="Century Gothic" panose="020B0502020202020204" pitchFamily="34" charset="0"/>
              </a:rPr>
              <a:t>bonos bancarios estructurados referenciados a renta variable </a:t>
            </a:r>
            <a:r>
              <a:rPr lang="es-MX" sz="1000" dirty="0">
                <a:latin typeface="Century Gothic" panose="020B0502020202020204" pitchFamily="34" charset="0"/>
              </a:rPr>
              <a:t>representan un monto de </a:t>
            </a:r>
            <a:r>
              <a:rPr lang="es-MX" sz="1000" b="1" dirty="0">
                <a:latin typeface="Century Gothic" panose="020B0502020202020204" pitchFamily="34" charset="0"/>
              </a:rPr>
              <a:t>$1,507 mpd </a:t>
            </a:r>
            <a:r>
              <a:rPr lang="es-MX" sz="1000" dirty="0">
                <a:latin typeface="Century Gothic" panose="020B0502020202020204" pitchFamily="34" charset="0"/>
              </a:rPr>
              <a:t>del FANVIT (</a:t>
            </a:r>
            <a:r>
              <a:rPr lang="es-MX" sz="1000" b="1" dirty="0">
                <a:latin typeface="Century Gothic" panose="020B0502020202020204" pitchFamily="34" charset="0"/>
              </a:rPr>
              <a:t>1.2%</a:t>
            </a:r>
            <a:r>
              <a:rPr lang="es-MX" sz="1000" dirty="0">
                <a:latin typeface="Century Gothic" panose="020B0502020202020204" pitchFamily="34" charset="0"/>
              </a:rPr>
              <a:t> del total de la cartera), incluyendo las referenciadas a TIIE28.</a:t>
            </a:r>
          </a:p>
          <a:p>
            <a:pPr marL="285750" indent="-285750" algn="just">
              <a:lnSpc>
                <a:spcPct val="150000"/>
              </a:lnSpc>
              <a:spcBef>
                <a:spcPts val="600"/>
              </a:spcBef>
              <a:spcAft>
                <a:spcPts val="600"/>
              </a:spcAft>
              <a:buClr>
                <a:srgbClr val="C00000"/>
              </a:buClr>
              <a:buFont typeface="Arial" panose="020B0604020202020204" pitchFamily="34" charset="0"/>
              <a:buChar char="•"/>
            </a:pPr>
            <a:r>
              <a:rPr lang="es-MX" sz="1000" dirty="0">
                <a:latin typeface="Century Gothic" panose="020B0502020202020204" pitchFamily="34" charset="0"/>
              </a:rPr>
              <a:t>En Bonos Bancarios Estructurados </a:t>
            </a:r>
            <a:r>
              <a:rPr lang="es-MX" sz="1000" b="1" dirty="0">
                <a:latin typeface="Century Gothic" panose="020B0502020202020204" pitchFamily="34" charset="0"/>
              </a:rPr>
              <a:t>referenciados a TIIE28 </a:t>
            </a:r>
            <a:r>
              <a:rPr lang="es-MX" sz="1000" dirty="0">
                <a:latin typeface="Century Gothic" panose="020B0502020202020204" pitchFamily="34" charset="0"/>
              </a:rPr>
              <a:t>se tiene una exposición de </a:t>
            </a:r>
            <a:r>
              <a:rPr lang="es-MX" sz="1000" b="1" dirty="0">
                <a:latin typeface="Century Gothic" panose="020B0502020202020204" pitchFamily="34" charset="0"/>
              </a:rPr>
              <a:t>$284 mdp</a:t>
            </a:r>
            <a:r>
              <a:rPr lang="es-MX" sz="1000" dirty="0">
                <a:latin typeface="Century Gothic" panose="020B0502020202020204" pitchFamily="34" charset="0"/>
              </a:rPr>
              <a:t> a </a:t>
            </a:r>
            <a:r>
              <a:rPr lang="es-MX" sz="1000" b="1" dirty="0">
                <a:latin typeface="Century Gothic" panose="020B0502020202020204" pitchFamily="34" charset="0"/>
              </a:rPr>
              <a:t>Bonos Bancarios Estructurados referenciados a TIIE28 (</a:t>
            </a:r>
            <a:r>
              <a:rPr lang="es-MX" sz="1000" dirty="0">
                <a:latin typeface="Century Gothic" panose="020B0502020202020204" pitchFamily="34" charset="0"/>
              </a:rPr>
              <a:t>0.2% del total de Activos Netos</a:t>
            </a:r>
            <a:r>
              <a:rPr lang="es-MX" sz="1000" b="1" dirty="0">
                <a:latin typeface="Century Gothic" panose="020B0502020202020204" pitchFamily="34" charset="0"/>
              </a:rPr>
              <a:t>).</a:t>
            </a:r>
            <a:endParaRPr lang="es-MX" sz="1000" dirty="0">
              <a:latin typeface="Century Gothic" panose="020B0502020202020204" pitchFamily="34" charset="0"/>
            </a:endParaRPr>
          </a:p>
        </p:txBody>
      </p:sp>
    </p:spTree>
    <p:extLst>
      <p:ext uri="{BB962C8B-B14F-4D97-AF65-F5344CB8AC3E}">
        <p14:creationId xmlns:p14="http://schemas.microsoft.com/office/powerpoint/2010/main" val="2540317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sz="2000" b="1" dirty="0">
                <a:latin typeface="Century Gothic" panose="020B0502020202020204" pitchFamily="34" charset="0"/>
              </a:rPr>
              <a:t>Fibras FANVIT (2.6% del Activo Neto)</a:t>
            </a:r>
          </a:p>
        </p:txBody>
      </p:sp>
      <p:sp>
        <p:nvSpPr>
          <p:cNvPr id="2" name="1 Marcador de número de diapositiva"/>
          <p:cNvSpPr>
            <a:spLocks noGrp="1"/>
          </p:cNvSpPr>
          <p:nvPr>
            <p:ph type="sldNum" sz="quarter" idx="12"/>
          </p:nvPr>
        </p:nvSpPr>
        <p:spPr/>
        <p:txBody>
          <a:bodyPr/>
          <a:lstStyle/>
          <a:p>
            <a:fld id="{05E83AA4-A00D-4AA0-8FE8-B93C9F3EC141}" type="slidenum">
              <a:rPr lang="es-ES" altLang="es-MX" smtClean="0">
                <a:latin typeface="Century Gothic" panose="020B0502020202020204" pitchFamily="34" charset="0"/>
              </a:rPr>
              <a:pPr/>
              <a:t>21</a:t>
            </a:fld>
            <a:endParaRPr lang="es-ES" altLang="es-MX" dirty="0">
              <a:latin typeface="Century Gothic" panose="020B0502020202020204" pitchFamily="34" charset="0"/>
            </a:endParaRPr>
          </a:p>
        </p:txBody>
      </p:sp>
      <p:sp>
        <p:nvSpPr>
          <p:cNvPr id="6" name="1 Título"/>
          <p:cNvSpPr txBox="1">
            <a:spLocks/>
          </p:cNvSpPr>
          <p:nvPr/>
        </p:nvSpPr>
        <p:spPr bwMode="auto">
          <a:xfrm>
            <a:off x="457200" y="652943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con datos al 28 de febrero de 2018.</a:t>
            </a:r>
            <a:endParaRPr lang="es-MX" sz="1000" dirty="0">
              <a:solidFill>
                <a:schemeClr val="tx1"/>
              </a:solidFill>
              <a:latin typeface="Century Gothic" panose="020B0502020202020204" pitchFamily="34" charset="0"/>
            </a:endParaRPr>
          </a:p>
        </p:txBody>
      </p:sp>
      <p:sp>
        <p:nvSpPr>
          <p:cNvPr id="8" name="CuadroTexto 7">
            <a:extLst>
              <a:ext uri="{FF2B5EF4-FFF2-40B4-BE49-F238E27FC236}">
                <a16:creationId xmlns:a16="http://schemas.microsoft.com/office/drawing/2014/main" xmlns="" id="{619EE4C3-B9FC-4E2C-B3B9-32C327D5B321}"/>
              </a:ext>
            </a:extLst>
          </p:cNvPr>
          <p:cNvSpPr txBox="1"/>
          <p:nvPr/>
        </p:nvSpPr>
        <p:spPr>
          <a:xfrm>
            <a:off x="230931" y="4348214"/>
            <a:ext cx="8682138" cy="2339102"/>
          </a:xfrm>
          <a:prstGeom prst="rect">
            <a:avLst/>
          </a:prstGeom>
          <a:noFill/>
        </p:spPr>
        <p:txBody>
          <a:bodyPr wrap="square" rtlCol="0">
            <a:spAutoFit/>
          </a:bodyPr>
          <a:lstStyle/>
          <a:p>
            <a:pPr marL="28575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de FIBRAS presenta una exposición de 2.6% del Activo Neto, distribuido en seis instrumentos. La mayor concentración esta en Terra13 con un monto de $1,109 mdp (0.9% del Activo Neto y 35.0% de la exposición a este activo), en tanto la Fibra de menor exposición es FibraHD con $3 mdp.</a:t>
            </a:r>
          </a:p>
          <a:p>
            <a:pPr marL="285750" lvl="0" indent="-285750" algn="just">
              <a:lnSpc>
                <a:spcPct val="150000"/>
              </a:lnSpc>
              <a:spcBef>
                <a:spcPts val="600"/>
              </a:spcBef>
              <a:spcAft>
                <a:spcPts val="600"/>
              </a:spcAft>
              <a:buClr>
                <a:srgbClr val="C00000"/>
              </a:buClr>
              <a:buFont typeface="Arial" panose="020B0604020202020204" pitchFamily="34" charset="0"/>
              <a:buChar char="•"/>
            </a:pPr>
            <a:r>
              <a:rPr lang="es-MX" sz="1200" dirty="0">
                <a:latin typeface="Century Gothic" panose="020B0502020202020204" pitchFamily="34" charset="0"/>
              </a:rPr>
              <a:t>El portafolio tiene más exposición al </a:t>
            </a:r>
            <a:r>
              <a:rPr lang="es-MX" sz="1200" b="1" dirty="0">
                <a:latin typeface="Century Gothic" panose="020B0502020202020204" pitchFamily="34" charset="0"/>
              </a:rPr>
              <a:t>sector industrial </a:t>
            </a:r>
            <a:r>
              <a:rPr lang="es-MX" sz="1200" dirty="0">
                <a:latin typeface="Century Gothic" panose="020B0502020202020204" pitchFamily="34" charset="0"/>
              </a:rPr>
              <a:t>a pesar de la turbulencia reciente por la incertidumbre de la renegociación del TLC. Esta mayor exposición se debe a que, dado que sus ingresos están denominados mayoritariamente en dólares, son más capaces de mantener sus márgenes y dividendos atractivos.    </a:t>
            </a:r>
          </a:p>
          <a:p>
            <a:pPr marL="285750" indent="-285750" algn="just">
              <a:lnSpc>
                <a:spcPct val="150000"/>
              </a:lnSpc>
              <a:spcBef>
                <a:spcPts val="600"/>
              </a:spcBef>
              <a:spcAft>
                <a:spcPts val="600"/>
              </a:spcAft>
              <a:buClr>
                <a:srgbClr val="C00000"/>
              </a:buClr>
              <a:buFont typeface="Arial" panose="020B0604020202020204" pitchFamily="34" charset="0"/>
              <a:buChar char="•"/>
            </a:pPr>
            <a:endParaRPr lang="es-MX" sz="1200" dirty="0">
              <a:latin typeface="Century Gothic" panose="020B0502020202020204" pitchFamily="34" charset="0"/>
            </a:endParaRPr>
          </a:p>
        </p:txBody>
      </p:sp>
      <p:graphicFrame>
        <p:nvGraphicFramePr>
          <p:cNvPr id="11" name="Tabla 10">
            <a:extLst>
              <a:ext uri="{FF2B5EF4-FFF2-40B4-BE49-F238E27FC236}">
                <a16:creationId xmlns:a16="http://schemas.microsoft.com/office/drawing/2014/main" xmlns="" id="{DA79DE24-09ED-44CE-B90C-07CCCA871611}"/>
              </a:ext>
            </a:extLst>
          </p:cNvPr>
          <p:cNvGraphicFramePr>
            <a:graphicFrameLocks noGrp="1"/>
          </p:cNvGraphicFramePr>
          <p:nvPr>
            <p:extLst>
              <p:ext uri="{D42A27DB-BD31-4B8C-83A1-F6EECF244321}">
                <p14:modId xmlns:p14="http://schemas.microsoft.com/office/powerpoint/2010/main" val="4085478427"/>
              </p:ext>
            </p:extLst>
          </p:nvPr>
        </p:nvGraphicFramePr>
        <p:xfrm>
          <a:off x="1835696" y="1700161"/>
          <a:ext cx="5904656" cy="2428875"/>
        </p:xfrm>
        <a:graphic>
          <a:graphicData uri="http://schemas.openxmlformats.org/drawingml/2006/table">
            <a:tbl>
              <a:tblPr/>
              <a:tblGrid>
                <a:gridCol w="1326734">
                  <a:extLst>
                    <a:ext uri="{9D8B030D-6E8A-4147-A177-3AD203B41FA5}">
                      <a16:colId xmlns:a16="http://schemas.microsoft.com/office/drawing/2014/main" xmlns="" val="4133731894"/>
                    </a:ext>
                  </a:extLst>
                </a:gridCol>
                <a:gridCol w="912130">
                  <a:extLst>
                    <a:ext uri="{9D8B030D-6E8A-4147-A177-3AD203B41FA5}">
                      <a16:colId xmlns:a16="http://schemas.microsoft.com/office/drawing/2014/main" xmlns="" val="2806141070"/>
                    </a:ext>
                  </a:extLst>
                </a:gridCol>
                <a:gridCol w="860303">
                  <a:extLst>
                    <a:ext uri="{9D8B030D-6E8A-4147-A177-3AD203B41FA5}">
                      <a16:colId xmlns:a16="http://schemas.microsoft.com/office/drawing/2014/main" xmlns="" val="2149688904"/>
                    </a:ext>
                  </a:extLst>
                </a:gridCol>
                <a:gridCol w="1064151">
                  <a:extLst>
                    <a:ext uri="{9D8B030D-6E8A-4147-A177-3AD203B41FA5}">
                      <a16:colId xmlns:a16="http://schemas.microsoft.com/office/drawing/2014/main" xmlns="" val="2668705991"/>
                    </a:ext>
                  </a:extLst>
                </a:gridCol>
                <a:gridCol w="912130">
                  <a:extLst>
                    <a:ext uri="{9D8B030D-6E8A-4147-A177-3AD203B41FA5}">
                      <a16:colId xmlns:a16="http://schemas.microsoft.com/office/drawing/2014/main" xmlns="" val="687764743"/>
                    </a:ext>
                  </a:extLst>
                </a:gridCol>
                <a:gridCol w="829208">
                  <a:extLst>
                    <a:ext uri="{9D8B030D-6E8A-4147-A177-3AD203B41FA5}">
                      <a16:colId xmlns:a16="http://schemas.microsoft.com/office/drawing/2014/main" xmlns="" val="97413861"/>
                    </a:ext>
                  </a:extLst>
                </a:gridCol>
              </a:tblGrid>
              <a:tr h="342900">
                <a:tc>
                  <a:txBody>
                    <a:bodyPr/>
                    <a:lstStyle/>
                    <a:p>
                      <a:pPr algn="ctr" fontAlgn="ctr"/>
                      <a:r>
                        <a:rPr lang="es-MX" sz="1000" b="1" i="0" u="none" strike="noStrike">
                          <a:solidFill>
                            <a:srgbClr val="1F4E78"/>
                          </a:solidFill>
                          <a:effectLst/>
                          <a:latin typeface="Century Gothic" panose="020B0502020202020204" pitchFamily="34" charset="0"/>
                        </a:rPr>
                        <a:t>Instrumento</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Monto (mdp)</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 Portafolio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Costo Prom Unit. Adq.</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Valor Actual</a:t>
                      </a:r>
                    </a:p>
                  </a:txBody>
                  <a:tcPr marL="9525" marR="9525" marT="9525" marB="0" anchor="ctr">
                    <a:lnL>
                      <a:noFill/>
                    </a:lnL>
                    <a:lnR>
                      <a:noFill/>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1F4E78"/>
                          </a:solidFill>
                          <a:effectLst/>
                          <a:latin typeface="Century Gothic" panose="020B0502020202020204" pitchFamily="34" charset="0"/>
                        </a:rPr>
                        <a:t>Rendimiento</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305453076"/>
                  </a:ext>
                </a:extLst>
              </a:tr>
              <a:tr h="219075">
                <a:tc>
                  <a:txBody>
                    <a:bodyPr/>
                    <a:lstStyle/>
                    <a:p>
                      <a:pPr algn="ctr" fontAlgn="b"/>
                      <a:r>
                        <a:rPr lang="es-MX" sz="1100" b="0" i="0" u="none" strike="noStrike">
                          <a:solidFill>
                            <a:srgbClr val="1F4E78"/>
                          </a:solidFill>
                          <a:effectLst/>
                          <a:latin typeface="Century Gothic" panose="020B0502020202020204" pitchFamily="34" charset="0"/>
                        </a:rPr>
                        <a:t>CF_FIBRAMQ_12</a:t>
                      </a:r>
                    </a:p>
                  </a:txBody>
                  <a:tcPr marL="9525" marR="9525" marT="9525" marB="0" anchor="b">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534</a:t>
                      </a:r>
                    </a:p>
                  </a:txBody>
                  <a:tcPr marL="9525" marR="9525" marT="9525"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0.4%</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20.8</a:t>
                      </a:r>
                    </a:p>
                  </a:txBody>
                  <a:tcPr marL="9525" marR="9525" marT="9525" marB="0" anchor="ctr">
                    <a:lnL w="19050" cap="flat" cmpd="sng" algn="ctr">
                      <a:solidFill>
                        <a:srgbClr val="C00000"/>
                      </a:solidFill>
                      <a:prstDash val="solid"/>
                      <a:round/>
                      <a:headEnd type="none" w="med" len="med"/>
                      <a:tailEnd type="none" w="med" len="med"/>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20.0</a:t>
                      </a:r>
                    </a:p>
                  </a:txBody>
                  <a:tcPr marL="9525" marR="9525" marT="9525" marB="0" anchor="ctr">
                    <a:lnL>
                      <a:noFill/>
                    </a:lnL>
                    <a:lnR>
                      <a:noFill/>
                    </a:lnR>
                    <a:lnT w="19050" cap="flat" cmpd="sng" algn="ctr">
                      <a:solidFill>
                        <a:srgbClr val="C00000"/>
                      </a:solidFill>
                      <a:prstDash val="solid"/>
                      <a:round/>
                      <a:headEnd type="none" w="med" len="med"/>
                      <a:tailEnd type="none" w="med" len="med"/>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-3.8%</a:t>
                      </a:r>
                    </a:p>
                  </a:txBody>
                  <a:tcPr marL="9525" marR="9525" marT="9525" marB="0" anchor="ctr">
                    <a:lnL>
                      <a:noFill/>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756655224"/>
                  </a:ext>
                </a:extLst>
              </a:tr>
              <a:tr h="209550">
                <a:tc>
                  <a:txBody>
                    <a:bodyPr/>
                    <a:lstStyle/>
                    <a:p>
                      <a:pPr algn="ctr" fontAlgn="b"/>
                      <a:r>
                        <a:rPr lang="es-MX" sz="1100" b="0" i="0" u="none" strike="noStrike">
                          <a:solidFill>
                            <a:srgbClr val="1F4E78"/>
                          </a:solidFill>
                          <a:effectLst/>
                          <a:latin typeface="Century Gothic" panose="020B0502020202020204" pitchFamily="34" charset="0"/>
                        </a:rPr>
                        <a:t>CF_FIBRAPL_14</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408</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34.0</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35.4</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4.0%</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xmlns="" val="668024098"/>
                  </a:ext>
                </a:extLst>
              </a:tr>
              <a:tr h="209550">
                <a:tc>
                  <a:txBody>
                    <a:bodyPr/>
                    <a:lstStyle/>
                    <a:p>
                      <a:pPr algn="ctr" fontAlgn="b"/>
                      <a:r>
                        <a:rPr lang="es-MX" sz="1100" b="0" i="0" u="none" strike="noStrike">
                          <a:solidFill>
                            <a:srgbClr val="1F4E78"/>
                          </a:solidFill>
                          <a:effectLst/>
                          <a:latin typeface="Century Gothic" panose="020B0502020202020204" pitchFamily="34" charset="0"/>
                        </a:rPr>
                        <a:t>CF_FUNO_11</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706</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0.5%</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28.6</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26.6</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-7.2%</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955365134"/>
                  </a:ext>
                </a:extLst>
              </a:tr>
              <a:tr h="209550">
                <a:tc>
                  <a:txBody>
                    <a:bodyPr/>
                    <a:lstStyle/>
                    <a:p>
                      <a:pPr algn="ctr" fontAlgn="b"/>
                      <a:r>
                        <a:rPr lang="es-MX" sz="1100" b="0" i="0" u="none" strike="noStrike" dirty="0">
                          <a:solidFill>
                            <a:srgbClr val="1F4E78"/>
                          </a:solidFill>
                          <a:effectLst/>
                          <a:latin typeface="Century Gothic" panose="020B0502020202020204" pitchFamily="34" charset="0"/>
                        </a:rPr>
                        <a:t>FE_FCFE_18*</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240</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dirty="0">
                          <a:solidFill>
                            <a:srgbClr val="1F4E78"/>
                          </a:solidFill>
                          <a:effectLst/>
                          <a:latin typeface="Century Gothic" panose="020B0502020202020204" pitchFamily="34" charset="0"/>
                        </a:rPr>
                        <a:t>0.2%</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19.0</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19.7</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3.7%</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xmlns="" val="1517454156"/>
                  </a:ext>
                </a:extLst>
              </a:tr>
              <a:tr h="209550">
                <a:tc>
                  <a:txBody>
                    <a:bodyPr/>
                    <a:lstStyle/>
                    <a:p>
                      <a:pPr algn="ctr" fontAlgn="b"/>
                      <a:r>
                        <a:rPr lang="es-MX" sz="1100" b="0" i="0" u="none" strike="noStrike">
                          <a:solidFill>
                            <a:srgbClr val="1F4E78"/>
                          </a:solidFill>
                          <a:effectLst/>
                          <a:latin typeface="Century Gothic" panose="020B0502020202020204" pitchFamily="34" charset="0"/>
                        </a:rPr>
                        <a:t>CF_TERRA_13</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1,109</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0.9%</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29.9</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28.3</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-5.6%</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216670574"/>
                  </a:ext>
                </a:extLst>
              </a:tr>
              <a:tr h="209550">
                <a:tc>
                  <a:txBody>
                    <a:bodyPr/>
                    <a:lstStyle/>
                    <a:p>
                      <a:pPr algn="ctr" fontAlgn="b"/>
                      <a:r>
                        <a:rPr lang="es-MX" sz="1100" b="0" i="0" u="none" strike="noStrike" dirty="0">
                          <a:solidFill>
                            <a:srgbClr val="1F4E78"/>
                          </a:solidFill>
                          <a:effectLst/>
                          <a:latin typeface="Century Gothic" panose="020B0502020202020204" pitchFamily="34" charset="0"/>
                        </a:rPr>
                        <a:t>CF_FMTY_14</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405</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12.3</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12.3</a:t>
                      </a:r>
                    </a:p>
                  </a:txBody>
                  <a:tcPr marL="9525" marR="9525" marT="9525" marB="0" anchor="ctr">
                    <a:lnL>
                      <a:noFill/>
                    </a:lnL>
                    <a:lnR>
                      <a:noFill/>
                    </a:lnR>
                    <a:lnT>
                      <a:noFill/>
                    </a:lnT>
                    <a:lnB>
                      <a:noFill/>
                    </a:lnB>
                    <a:solidFill>
                      <a:srgbClr val="D9D9D9"/>
                    </a:solidFill>
                  </a:tcPr>
                </a:tc>
                <a:tc>
                  <a:txBody>
                    <a:bodyPr/>
                    <a:lstStyle/>
                    <a:p>
                      <a:pPr algn="ctr" fontAlgn="ctr"/>
                      <a:r>
                        <a:rPr lang="es-MX" sz="1000" b="0" i="0" u="none" strike="noStrike">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xmlns="" val="2595970194"/>
                  </a:ext>
                </a:extLst>
              </a:tr>
              <a:tr h="209550">
                <a:tc>
                  <a:txBody>
                    <a:bodyPr/>
                    <a:lstStyle/>
                    <a:p>
                      <a:pPr algn="ctr" fontAlgn="b"/>
                      <a:r>
                        <a:rPr lang="es-MX" sz="1100" b="0" i="0" u="none" strike="noStrike">
                          <a:solidFill>
                            <a:srgbClr val="1F4E78"/>
                          </a:solidFill>
                          <a:effectLst/>
                          <a:latin typeface="Century Gothic" panose="020B0502020202020204" pitchFamily="34" charset="0"/>
                        </a:rPr>
                        <a:t>CF_FIBRAHD_15</a:t>
                      </a:r>
                    </a:p>
                  </a:txBody>
                  <a:tcPr marL="9525" marR="9525" marT="9525" marB="0" anchor="b">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3</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dirty="0">
                          <a:solidFill>
                            <a:srgbClr val="1F4E78"/>
                          </a:solidFill>
                          <a:effectLst/>
                          <a:latin typeface="Century Gothic" panose="020B0502020202020204" pitchFamily="34" charset="0"/>
                        </a:rPr>
                        <a:t>0.0%</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9.3</a:t>
                      </a:r>
                    </a:p>
                  </a:txBody>
                  <a:tcPr marL="9525" marR="9525" marT="9525" marB="0" anchor="ctr">
                    <a:lnL w="19050" cap="flat" cmpd="sng" algn="ctr">
                      <a:solidFill>
                        <a:srgbClr val="C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9.4</a:t>
                      </a:r>
                    </a:p>
                  </a:txBody>
                  <a:tcPr marL="9525" marR="9525" marT="9525" marB="0" anchor="ctr">
                    <a:lnL>
                      <a:noFill/>
                    </a:lnL>
                    <a:lnR>
                      <a:noFill/>
                    </a:lnR>
                    <a:lnT>
                      <a:noFill/>
                    </a:lnT>
                    <a:lnB>
                      <a:noFill/>
                    </a:lnB>
                    <a:solidFill>
                      <a:srgbClr val="FFFFFF"/>
                    </a:solidFill>
                  </a:tcPr>
                </a:tc>
                <a:tc>
                  <a:txBody>
                    <a:bodyPr/>
                    <a:lstStyle/>
                    <a:p>
                      <a:pPr algn="ctr" fontAlgn="ctr"/>
                      <a:r>
                        <a:rPr lang="es-MX" sz="1000" b="0" i="0" u="none" strike="noStrike">
                          <a:solidFill>
                            <a:srgbClr val="1F4E78"/>
                          </a:solidFill>
                          <a:effectLst/>
                          <a:latin typeface="Century Gothic" panose="020B0502020202020204" pitchFamily="34" charset="0"/>
                        </a:rPr>
                        <a:t>0.3%</a:t>
                      </a:r>
                    </a:p>
                  </a:txBody>
                  <a:tcPr marL="9525" marR="9525" marT="9525" marB="0" anchor="ctr">
                    <a:lnL>
                      <a:noFill/>
                    </a:lnL>
                    <a:lnR w="19050" cap="flat" cmpd="sng" algn="ctr">
                      <a:solidFill>
                        <a:srgbClr val="C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568258321"/>
                  </a:ext>
                </a:extLst>
              </a:tr>
              <a:tr h="200025">
                <a:tc>
                  <a:txBody>
                    <a:bodyPr/>
                    <a:lstStyle/>
                    <a:p>
                      <a:pPr algn="ctr" fontAlgn="b"/>
                      <a:r>
                        <a:rPr lang="es-MX" sz="1000" b="0" i="0" u="none" strike="noStrike">
                          <a:solidFill>
                            <a:srgbClr val="1F4E78"/>
                          </a:solidFill>
                          <a:effectLst/>
                          <a:latin typeface="Century Gothic" panose="020B0502020202020204" pitchFamily="34" charset="0"/>
                        </a:rPr>
                        <a:t> </a:t>
                      </a:r>
                    </a:p>
                  </a:txBody>
                  <a:tcPr marL="9525" marR="9525" marT="9525" marB="0" anchor="b">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0" i="0" u="none" strike="noStrike">
                          <a:solidFill>
                            <a:srgbClr val="1F4E78"/>
                          </a:solidFill>
                          <a:effectLst/>
                          <a:latin typeface="Century Gothic" panose="020B0502020202020204" pitchFamily="34" charset="0"/>
                        </a:rPr>
                        <a:t>3,406</a:t>
                      </a:r>
                    </a:p>
                  </a:txBody>
                  <a:tcPr marL="9525" marR="9525" marT="9525" marB="0" anchor="ctr">
                    <a:lnL>
                      <a:noFill/>
                    </a:lnL>
                    <a:lnR>
                      <a:noFill/>
                    </a:lnR>
                    <a:lnT>
                      <a:noFill/>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0" i="0" u="none" strike="noStrike">
                          <a:solidFill>
                            <a:srgbClr val="1F4E78"/>
                          </a:solidFill>
                          <a:effectLst/>
                          <a:latin typeface="Century Gothic" panose="020B0502020202020204" pitchFamily="34" charset="0"/>
                        </a:rPr>
                        <a:t>2.6%</a:t>
                      </a:r>
                    </a:p>
                  </a:txBody>
                  <a:tcPr marL="9525" marR="9525" marT="952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0" i="0" u="none" strike="noStrike">
                          <a:solidFill>
                            <a:srgbClr val="1F4E78"/>
                          </a:solidFill>
                          <a:effectLst/>
                          <a:latin typeface="Century Gothic" panose="020B0502020202020204" pitchFamily="34" charset="0"/>
                        </a:rPr>
                        <a:t> </a:t>
                      </a:r>
                    </a:p>
                  </a:txBody>
                  <a:tcPr marL="9525" marR="9525" marT="9525" marB="0" anchor="ctr">
                    <a:lnL w="19050" cap="flat" cmpd="sng" algn="ctr">
                      <a:solidFill>
                        <a:srgbClr val="C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0" i="0" u="none" strike="noStrike">
                          <a:solidFill>
                            <a:srgbClr val="1F4E78"/>
                          </a:solidFill>
                          <a:effectLst/>
                          <a:latin typeface="Century Gothic" panose="020B0502020202020204" pitchFamily="34" charset="0"/>
                        </a:rPr>
                        <a:t> </a:t>
                      </a:r>
                    </a:p>
                  </a:txBody>
                  <a:tcPr marL="9525" marR="9525" marT="9525" marB="0" anchor="ctr">
                    <a:lnL>
                      <a:noFill/>
                    </a:lnL>
                    <a:lnR>
                      <a:noFill/>
                    </a:lnR>
                    <a:lnT>
                      <a:noFill/>
                    </a:lnT>
                    <a:lnB w="19050" cap="flat" cmpd="sng" algn="ctr">
                      <a:solidFill>
                        <a:srgbClr val="C00000"/>
                      </a:solidFill>
                      <a:prstDash val="solid"/>
                      <a:round/>
                      <a:headEnd type="none" w="med" len="med"/>
                      <a:tailEnd type="none" w="med" len="med"/>
                    </a:lnB>
                    <a:solidFill>
                      <a:srgbClr val="A6A6A6"/>
                    </a:solidFill>
                  </a:tcPr>
                </a:tc>
                <a:tc>
                  <a:txBody>
                    <a:bodyPr/>
                    <a:lstStyle/>
                    <a:p>
                      <a:pPr algn="ctr" fontAlgn="ctr"/>
                      <a:r>
                        <a:rPr lang="es-MX" sz="1000" b="0" i="0" u="none" strike="noStrike">
                          <a:solidFill>
                            <a:srgbClr val="1F4E78"/>
                          </a:solidFill>
                          <a:effectLst/>
                          <a:latin typeface="Century Gothic" panose="020B0502020202020204" pitchFamily="34" charset="0"/>
                        </a:rPr>
                        <a:t>-8.9%</a:t>
                      </a:r>
                    </a:p>
                  </a:txBody>
                  <a:tcPr marL="9525" marR="9525" marT="9525" marB="0" anchor="ctr">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A6A6A6"/>
                    </a:solidFill>
                  </a:tcPr>
                </a:tc>
                <a:extLst>
                  <a:ext uri="{0D108BD9-81ED-4DB2-BD59-A6C34878D82A}">
                    <a16:rowId xmlns:a16="http://schemas.microsoft.com/office/drawing/2014/main" xmlns="" val="1013293881"/>
                  </a:ext>
                </a:extLst>
              </a:tr>
              <a:tr h="209550">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0" i="0" u="none" strike="noStrike">
                          <a:solidFill>
                            <a:srgbClr val="000000"/>
                          </a:solidFill>
                          <a:effectLst/>
                          <a:latin typeface="Century Gothic" panose="020B0502020202020204" pitchFamily="34" charset="0"/>
                        </a:rPr>
                        <a:t> </a:t>
                      </a:r>
                    </a:p>
                  </a:txBody>
                  <a:tcPr marL="9525" marR="9525" marT="9525" marB="0" anchor="ctr">
                    <a:lnL>
                      <a:noFill/>
                    </a:lnL>
                    <a:lnR>
                      <a:noFill/>
                    </a:lnR>
                    <a:lnT w="19050" cap="flat" cmpd="sng" algn="ctr">
                      <a:solidFill>
                        <a:srgbClr val="C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192829253"/>
                  </a:ext>
                </a:extLst>
              </a:tr>
              <a:tr h="200025">
                <a:tc>
                  <a:txBody>
                    <a:bodyPr/>
                    <a:lstStyle/>
                    <a:p>
                      <a:pPr algn="ctr" fontAlgn="ctr"/>
                      <a:r>
                        <a:rPr lang="es-MX" sz="1000" b="1" i="0" u="none" strike="noStrike">
                          <a:solidFill>
                            <a:srgbClr val="000000"/>
                          </a:solidFill>
                          <a:effectLst/>
                          <a:latin typeface="Century Gothic" panose="020B0502020202020204" pitchFamily="34" charset="0"/>
                        </a:rPr>
                        <a:t>Fibras</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3,406</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2.6%</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Total</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a:solidFill>
                            <a:srgbClr val="000000"/>
                          </a:solidFill>
                          <a:effectLst/>
                          <a:latin typeface="Century Gothic" panose="020B0502020202020204" pitchFamily="34"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MX" sz="1000" b="1" i="0" u="none" strike="noStrike" dirty="0">
                          <a:solidFill>
                            <a:srgbClr val="000000"/>
                          </a:solidFill>
                          <a:effectLst/>
                          <a:latin typeface="Century Gothic" panose="020B0502020202020204" pitchFamily="34" charset="0"/>
                        </a:rPr>
                        <a:t>-3.2%</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498179801"/>
                  </a:ext>
                </a:extLst>
              </a:tr>
            </a:tbl>
          </a:graphicData>
        </a:graphic>
      </p:graphicFrame>
      <p:sp>
        <p:nvSpPr>
          <p:cNvPr id="12" name="1 Título">
            <a:extLst>
              <a:ext uri="{FF2B5EF4-FFF2-40B4-BE49-F238E27FC236}">
                <a16:creationId xmlns:a16="http://schemas.microsoft.com/office/drawing/2014/main" xmlns="" id="{85A487CE-2397-44A1-ABA5-42860F5BD4D6}"/>
              </a:ext>
            </a:extLst>
          </p:cNvPr>
          <p:cNvSpPr txBox="1">
            <a:spLocks/>
          </p:cNvSpPr>
          <p:nvPr/>
        </p:nvSpPr>
        <p:spPr bwMode="auto">
          <a:xfrm>
            <a:off x="457200" y="6311547"/>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MX" sz="900" dirty="0">
                <a:solidFill>
                  <a:schemeClr val="tx1"/>
                </a:solidFill>
                <a:latin typeface="Century Gothic" panose="020B0502020202020204" pitchFamily="34" charset="0"/>
              </a:rPr>
              <a:t>* Catalogado como Fibra de acuerdo a la clasificación de Riesgos</a:t>
            </a:r>
            <a:r>
              <a:rPr lang="es-MX" sz="1000" dirty="0">
                <a:solidFill>
                  <a:schemeClr val="tx1"/>
                </a:solidFill>
                <a:latin typeface="Century Gothic" panose="020B0502020202020204" pitchFamily="34" charset="0"/>
              </a:rPr>
              <a:t>.</a:t>
            </a:r>
          </a:p>
        </p:txBody>
      </p:sp>
    </p:spTree>
    <p:extLst>
      <p:ext uri="{BB962C8B-B14F-4D97-AF65-F5344CB8AC3E}">
        <p14:creationId xmlns:p14="http://schemas.microsoft.com/office/powerpoint/2010/main" val="1526711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r>
              <a:rPr lang="en-US" sz="2000" b="1" dirty="0">
                <a:latin typeface="Century Gothic" panose="020B0502020202020204" pitchFamily="34" charset="0"/>
              </a:rPr>
              <a:t>Fibra HD</a:t>
            </a:r>
            <a:endParaRPr lang="es-MX" sz="2000" b="1" dirty="0">
              <a:latin typeface="Century Gothic" panose="020B0502020202020204" pitchFamily="34" charset="0"/>
            </a:endParaRPr>
          </a:p>
        </p:txBody>
      </p:sp>
      <p:sp>
        <p:nvSpPr>
          <p:cNvPr id="24" name="23 CuadroTexto"/>
          <p:cNvSpPr txBox="1"/>
          <p:nvPr/>
        </p:nvSpPr>
        <p:spPr>
          <a:xfrm>
            <a:off x="1723272" y="470629"/>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95536" y="1228081"/>
            <a:ext cx="8352928" cy="4154984"/>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200" b="1" dirty="0">
                <a:latin typeface="Century Gothic" panose="020B0502020202020204" pitchFamily="34" charset="0"/>
              </a:rPr>
              <a:t>26 de febrero de 2018. Reenvío Reporte Trimestral 2017-4.</a:t>
            </a:r>
          </a:p>
          <a:p>
            <a:pPr marL="285750" indent="-285750">
              <a:buClr>
                <a:srgbClr val="C00000"/>
              </a:buClr>
              <a:buFont typeface="Arial" panose="020B0604020202020204" pitchFamily="34" charset="0"/>
              <a:buChar char="•"/>
            </a:pPr>
            <a:endParaRPr lang="es-MX" sz="1200" b="1" dirty="0">
              <a:latin typeface="Century Gothic" panose="020B0502020202020204" pitchFamily="34" charset="0"/>
            </a:endParaRPr>
          </a:p>
          <a:p>
            <a:pPr algn="just">
              <a:buClr>
                <a:srgbClr val="C00000"/>
              </a:buClr>
            </a:pPr>
            <a:r>
              <a:rPr lang="es-ES" sz="1200" dirty="0">
                <a:latin typeface="Century Gothic" panose="020B0502020202020204" pitchFamily="34" charset="0"/>
              </a:rPr>
              <a:t>En cumplimiento con las disposiciones normativas de la Circular Única de Emisoras, el día de hoy se realizó el reenvío del Reporte Trimestral de información financiera correspondiente al Cuarto Trimestre de 2017.</a:t>
            </a:r>
          </a:p>
          <a:p>
            <a:pPr algn="just">
              <a:buClr>
                <a:srgbClr val="C00000"/>
              </a:buClr>
            </a:pPr>
            <a:endParaRPr lang="es-ES" sz="1200" dirty="0">
              <a:latin typeface="Century Gothic" panose="020B0502020202020204" pitchFamily="34" charset="0"/>
            </a:endParaRPr>
          </a:p>
          <a:p>
            <a:pPr algn="just">
              <a:buClr>
                <a:srgbClr val="C00000"/>
              </a:buClr>
            </a:pPr>
            <a:r>
              <a:rPr lang="es-ES" sz="1200" dirty="0">
                <a:latin typeface="Century Gothic" panose="020B0502020202020204" pitchFamily="34" charset="0"/>
              </a:rPr>
              <a:t>Cabe señalar que, en el reenvío de este Reporte Trimestral correspondiente al Cuarto Trimestre de 2017, no se modificó cifra alguna que pudiera inducir a error a los inversionistas y público en general. El motivo del reenvío de dicho Reporte Trimestral fue debido a un cambio al documento </a:t>
            </a:r>
            <a:r>
              <a:rPr lang="es-ES" sz="1200" dirty="0" err="1">
                <a:latin typeface="Century Gothic" panose="020B0502020202020204" pitchFamily="34" charset="0"/>
              </a:rPr>
              <a:t>Abax</a:t>
            </a:r>
            <a:r>
              <a:rPr lang="es-ES" sz="1200" dirty="0">
                <a:latin typeface="Century Gothic" panose="020B0502020202020204" pitchFamily="34" charset="0"/>
              </a:rPr>
              <a:t> XBRL.</a:t>
            </a:r>
          </a:p>
          <a:p>
            <a:pPr algn="just">
              <a:buClr>
                <a:srgbClr val="C00000"/>
              </a:buClr>
            </a:pPr>
            <a:endParaRPr lang="es-MX" sz="1200" dirty="0">
              <a:latin typeface="Century Gothic" panose="020B0502020202020204" pitchFamily="34" charset="0"/>
            </a:endParaRPr>
          </a:p>
          <a:p>
            <a:pPr marL="285750" indent="-285750">
              <a:buClr>
                <a:srgbClr val="C00000"/>
              </a:buClr>
              <a:buFont typeface="Arial" panose="020B0604020202020204" pitchFamily="34" charset="0"/>
              <a:buChar char="•"/>
            </a:pPr>
            <a:r>
              <a:rPr lang="es-ES" sz="1200" b="1" dirty="0">
                <a:latin typeface="Century Gothic" panose="020B0502020202020204" pitchFamily="34" charset="0"/>
              </a:rPr>
              <a:t>23 de febrero de 2018. FIBRAHD anuncia monto a ser pagado respecto de la distribución en efectivo correspondiente al mes de enero de 2018.</a:t>
            </a:r>
          </a:p>
          <a:p>
            <a:pPr>
              <a:buClr>
                <a:srgbClr val="C00000"/>
              </a:buClr>
            </a:pPr>
            <a:endParaRPr lang="es-MX" sz="1200" b="1" dirty="0">
              <a:latin typeface="Century Gothic" panose="020B0502020202020204" pitchFamily="34" charset="0"/>
            </a:endParaRPr>
          </a:p>
          <a:p>
            <a:pPr algn="just">
              <a:buClr>
                <a:srgbClr val="C00000"/>
              </a:buClr>
            </a:pPr>
            <a:r>
              <a:rPr lang="es-MX" sz="1200" dirty="0">
                <a:latin typeface="Century Gothic" panose="020B0502020202020204" pitchFamily="34" charset="0"/>
              </a:rPr>
              <a:t>FIBRAHD informa que en la sesión del Comité Técnico celebrada el día 22 de febrero de 2018 se acordó pagar una distribución en efectivo, correspondiente al mes de enero de 2018, por un monto total de $23,071,026.00 entre el total de </a:t>
            </a:r>
            <a:r>
              <a:rPr lang="es-MX" sz="1200" dirty="0" err="1">
                <a:latin typeface="Century Gothic" panose="020B0502020202020204" pitchFamily="34" charset="0"/>
              </a:rPr>
              <a:t>CBFIs</a:t>
            </a:r>
            <a:r>
              <a:rPr lang="es-MX" sz="1200" dirty="0">
                <a:latin typeface="Century Gothic" panose="020B0502020202020204" pitchFamily="34" charset="0"/>
              </a:rPr>
              <a:t> equivale a .06666959900 centavos por CBFI.</a:t>
            </a:r>
          </a:p>
          <a:p>
            <a:pPr algn="just">
              <a:buClr>
                <a:srgbClr val="C00000"/>
              </a:buClr>
            </a:pPr>
            <a:endParaRPr lang="es-MX" sz="1200" dirty="0">
              <a:latin typeface="Century Gothic" panose="020B0502020202020204" pitchFamily="34" charset="0"/>
            </a:endParaRPr>
          </a:p>
          <a:p>
            <a:pPr algn="just">
              <a:buClr>
                <a:srgbClr val="C00000"/>
              </a:buClr>
            </a:pPr>
            <a:r>
              <a:rPr lang="es-MX" sz="1200" dirty="0">
                <a:latin typeface="Century Gothic" panose="020B0502020202020204" pitchFamily="34" charset="0"/>
              </a:rPr>
              <a:t>El pago de la distribución en efectivo correspondiente al mes de diciembre se hará en una sola exhibición y se efectuará el día 5 de marzo de 2018.</a:t>
            </a:r>
          </a:p>
          <a:p>
            <a:pPr algn="just">
              <a:buClr>
                <a:srgbClr val="C00000"/>
              </a:buClr>
            </a:pPr>
            <a:endParaRPr lang="es-MX" sz="1200" dirty="0">
              <a:latin typeface="Century Gothic" panose="020B0502020202020204" pitchFamily="34" charset="0"/>
            </a:endParaRPr>
          </a:p>
          <a:p>
            <a:pPr algn="just">
              <a:buClr>
                <a:srgbClr val="C00000"/>
              </a:buClr>
            </a:pPr>
            <a:r>
              <a:rPr lang="es-MX" sz="1200" dirty="0">
                <a:latin typeface="Century Gothic" panose="020B0502020202020204" pitchFamily="34" charset="0"/>
              </a:rPr>
              <a:t>El ex derecho se aplica el 1 de marzo de 2018.</a:t>
            </a:r>
          </a:p>
          <a:p>
            <a:pPr algn="just">
              <a:buClr>
                <a:srgbClr val="C00000"/>
              </a:buClr>
            </a:pPr>
            <a:endParaRPr lang="es-MX" sz="1200" dirty="0">
              <a:latin typeface="Century Gothic" panose="020B0502020202020204" pitchFamily="34" charset="0"/>
            </a:endParaRPr>
          </a:p>
          <a:p>
            <a:pPr algn="just">
              <a:buClr>
                <a:srgbClr val="C00000"/>
              </a:buClr>
            </a:pPr>
            <a:r>
              <a:rPr lang="es-MX" sz="1200" dirty="0">
                <a:latin typeface="Century Gothic" panose="020B0502020202020204" pitchFamily="34" charset="0"/>
              </a:rPr>
              <a:t>El registro se hará el 2 de marzo de 2018</a:t>
            </a: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22</a:t>
            </a:fld>
            <a:endParaRPr lang="es-ES" altLang="es-MX" dirty="0"/>
          </a:p>
        </p:txBody>
      </p:sp>
      <p:sp>
        <p:nvSpPr>
          <p:cNvPr id="6" name="CuadroTexto 5">
            <a:extLst>
              <a:ext uri="{FF2B5EF4-FFF2-40B4-BE49-F238E27FC236}">
                <a16:creationId xmlns:a16="http://schemas.microsoft.com/office/drawing/2014/main" xmlns=""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Tree>
    <p:extLst>
      <p:ext uri="{BB962C8B-B14F-4D97-AF65-F5344CB8AC3E}">
        <p14:creationId xmlns:p14="http://schemas.microsoft.com/office/powerpoint/2010/main" val="3889079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bwMode="auto">
          <a:xfrm>
            <a:off x="155849" y="427305"/>
            <a:ext cx="6096000" cy="63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n-US" sz="2000" b="1" dirty="0" err="1">
                <a:latin typeface="Century Gothic" panose="020B0502020202020204" pitchFamily="34" charset="0"/>
              </a:rPr>
              <a:t>Fibra</a:t>
            </a:r>
            <a:r>
              <a:rPr lang="en-US" sz="2000" b="1" dirty="0">
                <a:latin typeface="Century Gothic" panose="020B0502020202020204" pitchFamily="34" charset="0"/>
              </a:rPr>
              <a:t> Macquarie</a:t>
            </a:r>
          </a:p>
          <a:p>
            <a:endParaRPr lang="es-MX" sz="2000" b="1" dirty="0">
              <a:latin typeface="Century Gothic" panose="020B0502020202020204" pitchFamily="34" charset="0"/>
            </a:endParaRPr>
          </a:p>
        </p:txBody>
      </p:sp>
      <p:sp>
        <p:nvSpPr>
          <p:cNvPr id="24" name="23 CuadroTexto"/>
          <p:cNvSpPr txBox="1"/>
          <p:nvPr/>
        </p:nvSpPr>
        <p:spPr>
          <a:xfrm>
            <a:off x="190442" y="725351"/>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C00000"/>
              </a:buClr>
            </a:pPr>
            <a:endParaRPr lang="es-MX"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23</a:t>
            </a:fld>
            <a:endParaRPr lang="es-ES" altLang="es-MX" dirty="0"/>
          </a:p>
        </p:txBody>
      </p:sp>
      <p:sp>
        <p:nvSpPr>
          <p:cNvPr id="6" name="CuadroTexto 5">
            <a:extLst>
              <a:ext uri="{FF2B5EF4-FFF2-40B4-BE49-F238E27FC236}">
                <a16:creationId xmlns:a16="http://schemas.microsoft.com/office/drawing/2014/main" xmlns="" id="{D8183FE8-2D46-4FE2-A570-1A15B04450F1}"/>
              </a:ext>
            </a:extLst>
          </p:cNvPr>
          <p:cNvSpPr txBox="1"/>
          <p:nvPr/>
        </p:nvSpPr>
        <p:spPr>
          <a:xfrm>
            <a:off x="323528" y="6237312"/>
            <a:ext cx="3312368" cy="246221"/>
          </a:xfrm>
          <a:prstGeom prst="rect">
            <a:avLst/>
          </a:prstGeom>
          <a:noFill/>
        </p:spPr>
        <p:txBody>
          <a:bodyPr wrap="square" rtlCol="0">
            <a:spAutoFit/>
          </a:bodyPr>
          <a:lstStyle/>
          <a:p>
            <a:r>
              <a:rPr lang="en-US" sz="1000" dirty="0">
                <a:latin typeface="Century Gothic" panose="020B0502020202020204" pitchFamily="34" charset="0"/>
              </a:rPr>
              <a:t>Fuente: Bolsa Mexicana de </a:t>
            </a:r>
            <a:r>
              <a:rPr lang="en-US" sz="1000" dirty="0" err="1">
                <a:latin typeface="Century Gothic" panose="020B0502020202020204" pitchFamily="34" charset="0"/>
              </a:rPr>
              <a:t>Valores</a:t>
            </a:r>
            <a:endParaRPr lang="en-US" sz="1000" dirty="0">
              <a:latin typeface="Century Gothic" panose="020B0502020202020204" pitchFamily="34" charset="0"/>
            </a:endParaRPr>
          </a:p>
        </p:txBody>
      </p:sp>
      <p:sp>
        <p:nvSpPr>
          <p:cNvPr id="13" name="CuadroTexto 4">
            <a:extLst>
              <a:ext uri="{FF2B5EF4-FFF2-40B4-BE49-F238E27FC236}">
                <a16:creationId xmlns:a16="http://schemas.microsoft.com/office/drawing/2014/main" xmlns="" id="{CF7679A8-68B6-4D2C-AA7B-F4A762ADB399}"/>
              </a:ext>
            </a:extLst>
          </p:cNvPr>
          <p:cNvSpPr txBox="1"/>
          <p:nvPr/>
        </p:nvSpPr>
        <p:spPr>
          <a:xfrm>
            <a:off x="395536" y="1628507"/>
            <a:ext cx="8352928" cy="3600986"/>
          </a:xfrm>
          <a:prstGeom prst="rect">
            <a:avLst/>
          </a:prstGeom>
          <a:noFill/>
        </p:spPr>
        <p:txBody>
          <a:bodyPr wrap="square" rtlCol="0">
            <a:sp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Clr>
                <a:srgbClr val="C00000"/>
              </a:buClr>
              <a:buFont typeface="Arial" panose="020B0604020202020204" pitchFamily="34" charset="0"/>
              <a:buChar char="•"/>
            </a:pPr>
            <a:r>
              <a:rPr lang="es-MX" sz="1000" b="1" dirty="0">
                <a:latin typeface="Century Gothic" panose="020B0502020202020204" pitchFamily="34" charset="0"/>
              </a:rPr>
              <a:t>22 de febrero de 2018. FIBRA </a:t>
            </a:r>
            <a:r>
              <a:rPr lang="es-MX" sz="1000" b="1" dirty="0" err="1">
                <a:latin typeface="Century Gothic" panose="020B0502020202020204" pitchFamily="34" charset="0"/>
              </a:rPr>
              <a:t>Macquarie</a:t>
            </a:r>
            <a:r>
              <a:rPr lang="es-MX" sz="1000" b="1" dirty="0">
                <a:latin typeface="Century Gothic" panose="020B0502020202020204" pitchFamily="34" charset="0"/>
              </a:rPr>
              <a:t> México (BMV:FIBRAMQ) Cuarto Trimestre 2017 Información Suplementaria.</a:t>
            </a:r>
          </a:p>
          <a:p>
            <a:pPr marL="285750" indent="-285750">
              <a:buClr>
                <a:srgbClr val="C00000"/>
              </a:buClr>
              <a:buFont typeface="Arial" panose="020B0604020202020204" pitchFamily="34" charset="0"/>
              <a:buChar char="•"/>
            </a:pPr>
            <a:endParaRPr lang="es-MX" sz="1000" b="1" dirty="0">
              <a:latin typeface="Century Gothic" panose="020B0502020202020204" pitchFamily="34" charset="0"/>
            </a:endParaRPr>
          </a:p>
          <a:p>
            <a:pPr marL="285750" indent="-285750">
              <a:buClr>
                <a:srgbClr val="C00000"/>
              </a:buClr>
              <a:buFont typeface="Arial" panose="020B0604020202020204" pitchFamily="34" charset="0"/>
              <a:buChar char="•"/>
            </a:pPr>
            <a:r>
              <a:rPr lang="es-MX" sz="1000" b="1" dirty="0">
                <a:latin typeface="Century Gothic" panose="020B0502020202020204" pitchFamily="34" charset="0"/>
              </a:rPr>
              <a:t>22 de febrero de 2018. Fibra </a:t>
            </a:r>
            <a:r>
              <a:rPr lang="es-MX" sz="1000" b="1" dirty="0" err="1">
                <a:latin typeface="Century Gothic" panose="020B0502020202020204" pitchFamily="34" charset="0"/>
              </a:rPr>
              <a:t>Macquarie</a:t>
            </a:r>
            <a:r>
              <a:rPr lang="es-MX" sz="1000" b="1" dirty="0">
                <a:latin typeface="Century Gothic" panose="020B0502020202020204" pitchFamily="34" charset="0"/>
              </a:rPr>
              <a:t> México reporta resultados del cuarto trimestre y año completo 2017.</a:t>
            </a: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000" dirty="0">
              <a:latin typeface="Century Gothic" panose="020B0502020202020204" pitchFamily="34" charset="0"/>
            </a:endParaRPr>
          </a:p>
          <a:p>
            <a:pPr algn="just">
              <a:buClr>
                <a:srgbClr val="C00000"/>
              </a:buClr>
            </a:pPr>
            <a:r>
              <a:rPr lang="es-MX" sz="1000" dirty="0">
                <a:latin typeface="Century Gothic" panose="020B0502020202020204" pitchFamily="34" charset="0"/>
              </a:rPr>
              <a:t>– FIBRA </a:t>
            </a:r>
            <a:r>
              <a:rPr lang="es-MX" sz="1000" dirty="0" err="1">
                <a:latin typeface="Century Gothic" panose="020B0502020202020204" pitchFamily="34" charset="0"/>
              </a:rPr>
              <a:t>Macquarie</a:t>
            </a:r>
            <a:r>
              <a:rPr lang="es-MX" sz="1000" dirty="0">
                <a:latin typeface="Century Gothic" panose="020B0502020202020204" pitchFamily="34" charset="0"/>
              </a:rPr>
              <a:t> México (FIBRAMQ) (BMV: FIBRAMQ), propietaria de uno de los portafolios más grandes de propiedades industriales y comerciales en México, anunció sus resultados financieros y operativos para el trimestre y el año terminado el 31 de diciembre de 2017.</a:t>
            </a:r>
          </a:p>
          <a:p>
            <a:pPr algn="just">
              <a:buClr>
                <a:srgbClr val="C00000"/>
              </a:buClr>
            </a:pPr>
            <a:endParaRPr lang="es-MX" sz="1000" dirty="0">
              <a:latin typeface="Century Gothic" panose="020B0502020202020204" pitchFamily="34" charset="0"/>
            </a:endParaRPr>
          </a:p>
          <a:p>
            <a:pPr marL="628650" lvl="1" indent="-171450" algn="just">
              <a:buClr>
                <a:srgbClr val="C00000"/>
              </a:buClr>
              <a:buFont typeface="Arial" panose="020B0604020202020204" pitchFamily="34" charset="0"/>
              <a:buChar char="•"/>
            </a:pPr>
            <a:r>
              <a:rPr lang="es-MX" sz="1000" dirty="0">
                <a:latin typeface="Century Gothic" panose="020B0502020202020204" pitchFamily="34" charset="0"/>
              </a:rPr>
              <a:t>Reportó un AFFO por certificado de </a:t>
            </a:r>
            <a:r>
              <a:rPr lang="es-MX" sz="1000" dirty="0" err="1">
                <a:latin typeface="Century Gothic" panose="020B0502020202020204" pitchFamily="34" charset="0"/>
              </a:rPr>
              <a:t>Ps</a:t>
            </a:r>
            <a:r>
              <a:rPr lang="es-MX" sz="1000" dirty="0">
                <a:latin typeface="Century Gothic" panose="020B0502020202020204" pitchFamily="34" charset="0"/>
              </a:rPr>
              <a:t> 0.5363 comparado con </a:t>
            </a:r>
            <a:r>
              <a:rPr lang="es-MX" sz="1000" dirty="0" err="1">
                <a:latin typeface="Century Gothic" panose="020B0502020202020204" pitchFamily="34" charset="0"/>
              </a:rPr>
              <a:t>Ps</a:t>
            </a:r>
            <a:r>
              <a:rPr lang="es-MX" sz="1000" dirty="0">
                <a:latin typeface="Century Gothic" panose="020B0502020202020204" pitchFamily="34" charset="0"/>
              </a:rPr>
              <a:t> 0.5531 en el mismo trimestre comparable, debido a que el crecimiento positivo del ingreso operativo neto a mismas tiendas fue contrarrestado por el movimiento en el tipo de cambio. </a:t>
            </a:r>
          </a:p>
          <a:p>
            <a:pPr marL="628650" lvl="1" indent="-171450" algn="just">
              <a:buClr>
                <a:srgbClr val="C00000"/>
              </a:buClr>
              <a:buFont typeface="Arial" panose="020B0604020202020204" pitchFamily="34" charset="0"/>
              <a:buChar char="•"/>
            </a:pPr>
            <a:r>
              <a:rPr lang="es-MX" sz="1000" dirty="0">
                <a:latin typeface="Century Gothic" panose="020B0502020202020204" pitchFamily="34" charset="0"/>
              </a:rPr>
              <a:t>Ejecutó el volumen trimestral más alto de renovaciones de arrendamientos industriales en la historia de FIBRAMQ </a:t>
            </a:r>
          </a:p>
          <a:p>
            <a:pPr marL="628650" lvl="1" indent="-171450" algn="just">
              <a:buClr>
                <a:srgbClr val="C00000"/>
              </a:buClr>
              <a:buFont typeface="Arial" panose="020B0604020202020204" pitchFamily="34" charset="0"/>
              <a:buChar char="•"/>
            </a:pPr>
            <a:r>
              <a:rPr lang="es-MX" sz="1000" dirty="0">
                <a:latin typeface="Century Gothic" panose="020B0502020202020204" pitchFamily="34" charset="0"/>
              </a:rPr>
              <a:t>Incrementó los precios promedio de las rentas, con un aumento en el segmento industrial de 2.8% A/A y en el segmento comercial de 5.2% A/A </a:t>
            </a:r>
          </a:p>
          <a:p>
            <a:pPr marL="628650" lvl="1" indent="-171450" algn="just">
              <a:buClr>
                <a:srgbClr val="C00000"/>
              </a:buClr>
              <a:buFont typeface="Arial" panose="020B0604020202020204" pitchFamily="34" charset="0"/>
              <a:buChar char="•"/>
            </a:pPr>
            <a:r>
              <a:rPr lang="es-MX" sz="1000" dirty="0">
                <a:latin typeface="Century Gothic" panose="020B0502020202020204" pitchFamily="34" charset="0"/>
              </a:rPr>
              <a:t>Autorizó una distribución de efectivo trimestral de </a:t>
            </a:r>
            <a:r>
              <a:rPr lang="es-MX" sz="1000" dirty="0" err="1">
                <a:latin typeface="Century Gothic" panose="020B0502020202020204" pitchFamily="34" charset="0"/>
              </a:rPr>
              <a:t>Ps</a:t>
            </a:r>
            <a:r>
              <a:rPr lang="es-MX" sz="1000" dirty="0">
                <a:latin typeface="Century Gothic" panose="020B0502020202020204" pitchFamily="34" charset="0"/>
              </a:rPr>
              <a:t> 0.375 por certificado </a:t>
            </a:r>
          </a:p>
          <a:p>
            <a:pPr marL="628650" lvl="1" indent="-171450" algn="just">
              <a:buClr>
                <a:srgbClr val="C00000"/>
              </a:buClr>
              <a:buFont typeface="Arial" panose="020B0604020202020204" pitchFamily="34" charset="0"/>
              <a:buChar char="•"/>
            </a:pPr>
            <a:r>
              <a:rPr lang="es-MX" sz="1000" dirty="0">
                <a:latin typeface="Century Gothic" panose="020B0502020202020204" pitchFamily="34" charset="0"/>
              </a:rPr>
              <a:t>Continuó con el programa de recompras de certificados bursátiles, recomprando 8.1 millones de certificados durante el trimestre, para cancelación </a:t>
            </a:r>
          </a:p>
          <a:p>
            <a:pPr marL="628650" lvl="1" indent="-171450" algn="just">
              <a:buClr>
                <a:srgbClr val="C00000"/>
              </a:buClr>
              <a:buFont typeface="Arial" panose="020B0604020202020204" pitchFamily="34" charset="0"/>
              <a:buChar char="•"/>
            </a:pPr>
            <a:r>
              <a:rPr lang="es-MX" sz="1000" dirty="0">
                <a:latin typeface="Century Gothic" panose="020B0502020202020204" pitchFamily="34" charset="0"/>
              </a:rPr>
              <a:t>Salió de dos mercados no estratégicos en los que tenía un solo activo, Villahermosa y Durango, al vender dos propiedades por un total de US$22.3 millones</a:t>
            </a:r>
          </a:p>
          <a:p>
            <a:pPr marL="285750" indent="-285750">
              <a:buClr>
                <a:srgbClr val="C00000"/>
              </a:buClr>
              <a:buFont typeface="Arial" panose="020B0604020202020204" pitchFamily="34" charset="0"/>
              <a:buChar char="•"/>
            </a:pP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a:p>
            <a:pPr marL="285750" indent="-285750">
              <a:buClr>
                <a:srgbClr val="C00000"/>
              </a:buClr>
              <a:buFont typeface="Arial" panose="020B0604020202020204" pitchFamily="34" charset="0"/>
              <a:buChar char="•"/>
            </a:pPr>
            <a:endParaRPr lang="es-MX" sz="1400" dirty="0">
              <a:latin typeface="Century Gothic" panose="020B0502020202020204" pitchFamily="34" charset="0"/>
            </a:endParaRPr>
          </a:p>
        </p:txBody>
      </p:sp>
    </p:spTree>
    <p:extLst>
      <p:ext uri="{BB962C8B-B14F-4D97-AF65-F5344CB8AC3E}">
        <p14:creationId xmlns:p14="http://schemas.microsoft.com/office/powerpoint/2010/main" val="15337236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Uno</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473948" y="1475934"/>
            <a:ext cx="8352928" cy="4093428"/>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000" b="1" dirty="0">
                <a:latin typeface="Century Gothic" panose="020B0502020202020204" pitchFamily="34" charset="0"/>
              </a:rPr>
              <a:t>22 de febrero de 2018. FIBRA UNO - RESULTADOS TRIMESTRALES 4T2017.</a:t>
            </a:r>
          </a:p>
          <a:p>
            <a:pPr>
              <a:buClr>
                <a:srgbClr val="C00000"/>
              </a:buClr>
            </a:pPr>
            <a:endParaRPr lang="es-MX" sz="1000" b="1" dirty="0">
              <a:latin typeface="Century Gothic" panose="020B0502020202020204" pitchFamily="34" charset="0"/>
            </a:endParaRPr>
          </a:p>
          <a:p>
            <a:pPr algn="just">
              <a:buClr>
                <a:srgbClr val="C00000"/>
              </a:buClr>
            </a:pPr>
            <a:r>
              <a:rPr lang="es-MX" sz="1000" dirty="0">
                <a:latin typeface="Century Gothic" panose="020B0502020202020204" pitchFamily="34" charset="0"/>
              </a:rPr>
              <a:t>Fibra Uno anuncia exitosa oferta global de 365 millones de CBFIs.</a:t>
            </a:r>
          </a:p>
          <a:p>
            <a:pPr>
              <a:buClr>
                <a:srgbClr val="C00000"/>
              </a:buClr>
            </a:pP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000" b="1" dirty="0">
                <a:latin typeface="Century Gothic" panose="020B0502020202020204" pitchFamily="34" charset="0"/>
              </a:rPr>
              <a:t>19 de febrero de 2018. FIBRA UNO reporta que sus propiedades no </a:t>
            </a:r>
            <a:r>
              <a:rPr lang="es-MX" sz="1000" b="1" dirty="0" err="1">
                <a:latin typeface="Century Gothic" panose="020B0502020202020204" pitchFamily="34" charset="0"/>
              </a:rPr>
              <a:t>sufrieton</a:t>
            </a:r>
            <a:r>
              <a:rPr lang="es-MX" sz="1000" b="1" dirty="0">
                <a:latin typeface="Century Gothic" panose="020B0502020202020204" pitchFamily="34" charset="0"/>
              </a:rPr>
              <a:t> daños tras sismos.</a:t>
            </a:r>
            <a:endParaRPr lang="es-MX" sz="1000" dirty="0">
              <a:latin typeface="Century Gothic" panose="020B0502020202020204" pitchFamily="34" charset="0"/>
            </a:endParaRPr>
          </a:p>
          <a:p>
            <a:pPr>
              <a:buClr>
                <a:srgbClr val="C00000"/>
              </a:buClr>
            </a:pPr>
            <a:endParaRPr lang="es-MX" sz="1000" dirty="0">
              <a:latin typeface="Century Gothic" panose="020B0502020202020204" pitchFamily="34" charset="0"/>
            </a:endParaRPr>
          </a:p>
          <a:p>
            <a:pPr algn="just">
              <a:buClr>
                <a:srgbClr val="C00000"/>
              </a:buClr>
            </a:pPr>
            <a:r>
              <a:rPr lang="es-MX" sz="1000" dirty="0">
                <a:latin typeface="Century Gothic" panose="020B0502020202020204" pitchFamily="34" charset="0"/>
              </a:rPr>
              <a:t>Fibra Uno (BMV: FUNO11) (“FUNO” o “Fideicomiso F/1401”), el primer y mayor Fideicomiso de Inversión en Bienes Raíces en México anuncia que, después de hacer la inspección correspondiente a sus propiedades en las zonas afectadas por los sismos del pasado viernes 16 y lunes 19 de febrero, no se reportan daños significativos. </a:t>
            </a:r>
          </a:p>
          <a:p>
            <a:pPr algn="just">
              <a:buClr>
                <a:srgbClr val="C00000"/>
              </a:buClr>
            </a:pP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000" b="1" dirty="0">
                <a:latin typeface="Century Gothic" panose="020B0502020202020204" pitchFamily="34" charset="0"/>
              </a:rPr>
              <a:t>12 de febrero de 2018. FIBRA UNO anuncia pago de distribución del 4T17 por PS. 0.5107.</a:t>
            </a:r>
            <a:endParaRPr lang="es-MX" sz="1000" dirty="0">
              <a:latin typeface="Century Gothic" panose="020B0502020202020204" pitchFamily="34" charset="0"/>
            </a:endParaRPr>
          </a:p>
          <a:p>
            <a:pPr>
              <a:buClr>
                <a:srgbClr val="C00000"/>
              </a:buClr>
            </a:pPr>
            <a:endParaRPr lang="es-MX" sz="1000" dirty="0">
              <a:latin typeface="Century Gothic" panose="020B0502020202020204" pitchFamily="34" charset="0"/>
            </a:endParaRPr>
          </a:p>
          <a:p>
            <a:pPr algn="just">
              <a:buClr>
                <a:srgbClr val="C00000"/>
              </a:buClr>
            </a:pPr>
            <a:r>
              <a:rPr lang="es-MX" sz="1000" dirty="0">
                <a:latin typeface="Century Gothic" panose="020B0502020202020204" pitchFamily="34" charset="0"/>
              </a:rPr>
              <a:t>Fibra Uno (BMV: FUNO11) (“FUNO” o “Fideicomiso F/1401”), el primer y mayor Fideicomiso de Inversión en Bienes Raíces en México anuncia que hoy pago a los tendedores de Certificados Bursátiles Fiduciarios (</a:t>
            </a:r>
            <a:r>
              <a:rPr lang="es-MX" sz="1000" dirty="0" err="1">
                <a:latin typeface="Century Gothic" panose="020B0502020202020204" pitchFamily="34" charset="0"/>
              </a:rPr>
              <a:t>CBFIs</a:t>
            </a:r>
            <a:r>
              <a:rPr lang="es-MX" sz="1000" dirty="0">
                <a:latin typeface="Century Gothic" panose="020B0502020202020204" pitchFamily="34" charset="0"/>
              </a:rPr>
              <a:t>) la distribución correspondiente al periodo del</a:t>
            </a:r>
          </a:p>
          <a:p>
            <a:pPr algn="just">
              <a:buClr>
                <a:srgbClr val="C00000"/>
              </a:buClr>
            </a:pPr>
            <a:r>
              <a:rPr lang="es-MX" sz="1000" dirty="0">
                <a:latin typeface="Century Gothic" panose="020B0502020202020204" pitchFamily="34" charset="0"/>
              </a:rPr>
              <a:t>1º de octubre al 31 de diciembre de 2017 por un monto de </a:t>
            </a:r>
            <a:r>
              <a:rPr lang="es-MX" sz="1000" dirty="0" err="1">
                <a:latin typeface="Century Gothic" panose="020B0502020202020204" pitchFamily="34" charset="0"/>
              </a:rPr>
              <a:t>Ps</a:t>
            </a:r>
            <a:r>
              <a:rPr lang="es-MX" sz="1000" dirty="0">
                <a:latin typeface="Century Gothic" panose="020B0502020202020204" pitchFamily="34" charset="0"/>
              </a:rPr>
              <a:t>. 2,020.68 millones, o </a:t>
            </a:r>
            <a:r>
              <a:rPr lang="es-MX" sz="1000" dirty="0" err="1">
                <a:latin typeface="Century Gothic" panose="020B0502020202020204" pitchFamily="34" charset="0"/>
              </a:rPr>
              <a:t>Ps</a:t>
            </a:r>
            <a:r>
              <a:rPr lang="es-MX" sz="1000" dirty="0">
                <a:latin typeface="Century Gothic" panose="020B0502020202020204" pitchFamily="34" charset="0"/>
              </a:rPr>
              <a:t>. 0.5107 por CBFI. Del total, Ps.0.3305 corresponden a la distribución del resultado fiscal neto, mientras que </a:t>
            </a:r>
            <a:r>
              <a:rPr lang="es-MX" sz="1000" dirty="0" err="1">
                <a:latin typeface="Century Gothic" panose="020B0502020202020204" pitchFamily="34" charset="0"/>
              </a:rPr>
              <a:t>Ps</a:t>
            </a:r>
            <a:r>
              <a:rPr lang="es-MX" sz="1000" dirty="0">
                <a:latin typeface="Century Gothic" panose="020B0502020202020204" pitchFamily="34" charset="0"/>
              </a:rPr>
              <a:t>. 0.1802 corresponden a reembolso de capital. Cabe mencionar que durante el periodo habían 3,956,776,551 </a:t>
            </a:r>
            <a:r>
              <a:rPr lang="es-MX" sz="1000" dirty="0" err="1">
                <a:latin typeface="Century Gothic" panose="020B0502020202020204" pitchFamily="34" charset="0"/>
              </a:rPr>
              <a:t>CBFIs</a:t>
            </a:r>
            <a:r>
              <a:rPr lang="es-MX" sz="1000" dirty="0">
                <a:latin typeface="Century Gothic" panose="020B0502020202020204" pitchFamily="34" charset="0"/>
              </a:rPr>
              <a:t> en circulación.</a:t>
            </a:r>
          </a:p>
          <a:p>
            <a:pPr algn="just">
              <a:buClr>
                <a:srgbClr val="C00000"/>
              </a:buClr>
            </a:pP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000" b="1" dirty="0">
                <a:latin typeface="Century Gothic" panose="020B0502020202020204" pitchFamily="34" charset="0"/>
              </a:rPr>
              <a:t>08 de febrero de 2018. FIBRA UNO anuncia pago de distribución del 4T17 por PS. 0.5107.</a:t>
            </a:r>
            <a:endParaRPr lang="es-MX" sz="1000" dirty="0">
              <a:latin typeface="Century Gothic" panose="020B0502020202020204" pitchFamily="34" charset="0"/>
            </a:endParaRPr>
          </a:p>
          <a:p>
            <a:pPr>
              <a:buClr>
                <a:srgbClr val="C00000"/>
              </a:buClr>
            </a:pPr>
            <a:endParaRPr lang="es-MX" sz="1000" dirty="0">
              <a:latin typeface="Century Gothic" panose="020B0502020202020204" pitchFamily="34" charset="0"/>
            </a:endParaRPr>
          </a:p>
          <a:p>
            <a:pPr algn="just">
              <a:buClr>
                <a:srgbClr val="C00000"/>
              </a:buClr>
            </a:pPr>
            <a:r>
              <a:rPr lang="es-MX" sz="1000" dirty="0">
                <a:latin typeface="Century Gothic" panose="020B0502020202020204" pitchFamily="34" charset="0"/>
              </a:rPr>
              <a:t>Fibra Uno (BMV: FUNO11) (“FUNO” o “Fideicomiso F/1401”), el primer y mayor Fideicomiso de Inversión en Bienes Raíces en México anuncia hoy que el 12 de febrero de 2018 pagará a los tendedores de Certificados Bursátiles Fiduciarios (</a:t>
            </a:r>
            <a:r>
              <a:rPr lang="es-MX" sz="1000" dirty="0" err="1">
                <a:latin typeface="Century Gothic" panose="020B0502020202020204" pitchFamily="34" charset="0"/>
              </a:rPr>
              <a:t>CBFIs</a:t>
            </a:r>
            <a:r>
              <a:rPr lang="es-MX" sz="1000" dirty="0">
                <a:latin typeface="Century Gothic" panose="020B0502020202020204" pitchFamily="34" charset="0"/>
              </a:rPr>
              <a:t>) la distribución correspondiente al periodo del 1º de octubre al 31 de diciembre de 2017 por un monto de </a:t>
            </a:r>
            <a:r>
              <a:rPr lang="es-MX" sz="1000" dirty="0" err="1">
                <a:latin typeface="Century Gothic" panose="020B0502020202020204" pitchFamily="34" charset="0"/>
              </a:rPr>
              <a:t>Ps</a:t>
            </a:r>
            <a:r>
              <a:rPr lang="es-MX" sz="1000" dirty="0">
                <a:latin typeface="Century Gothic" panose="020B0502020202020204" pitchFamily="34" charset="0"/>
              </a:rPr>
              <a:t>. 2,020.68 millones, o </a:t>
            </a:r>
            <a:r>
              <a:rPr lang="es-MX" sz="1000" dirty="0" err="1">
                <a:latin typeface="Century Gothic" panose="020B0502020202020204" pitchFamily="34" charset="0"/>
              </a:rPr>
              <a:t>Ps</a:t>
            </a:r>
            <a:r>
              <a:rPr lang="es-MX" sz="1000" dirty="0">
                <a:latin typeface="Century Gothic" panose="020B0502020202020204" pitchFamily="34" charset="0"/>
              </a:rPr>
              <a:t>. 0.5107 por CBFI. Del total, Ps.0.3305 corresponden a la distribución del resultado fiscal neto, mientras que </a:t>
            </a:r>
            <a:r>
              <a:rPr lang="es-MX" sz="1000" dirty="0" err="1">
                <a:latin typeface="Century Gothic" panose="020B0502020202020204" pitchFamily="34" charset="0"/>
              </a:rPr>
              <a:t>Ps</a:t>
            </a:r>
            <a:r>
              <a:rPr lang="es-MX" sz="1000" dirty="0">
                <a:latin typeface="Century Gothic" panose="020B0502020202020204" pitchFamily="34" charset="0"/>
              </a:rPr>
              <a:t>. 0.1802 corresponden a reembolso de capital. Cabe mencionar que durante el periodo habían 3,956,776,551 </a:t>
            </a:r>
            <a:r>
              <a:rPr lang="es-MX" sz="1000" dirty="0" err="1">
                <a:latin typeface="Century Gothic" panose="020B0502020202020204" pitchFamily="34" charset="0"/>
              </a:rPr>
              <a:t>CBFIs</a:t>
            </a:r>
            <a:r>
              <a:rPr lang="es-MX" sz="1000" dirty="0">
                <a:latin typeface="Century Gothic" panose="020B0502020202020204" pitchFamily="34" charset="0"/>
              </a:rPr>
              <a:t> en circulación.</a:t>
            </a:r>
          </a:p>
          <a:p>
            <a:pPr algn="just">
              <a:buClr>
                <a:srgbClr val="C00000"/>
              </a:buClr>
            </a:pPr>
            <a:endParaRPr lang="es-MX" sz="10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24</a:t>
            </a:fld>
            <a:endParaRPr lang="es-ES" altLang="es-MX" dirty="0"/>
          </a:p>
        </p:txBody>
      </p:sp>
    </p:spTree>
    <p:extLst>
      <p:ext uri="{BB962C8B-B14F-4D97-AF65-F5344CB8AC3E}">
        <p14:creationId xmlns:p14="http://schemas.microsoft.com/office/powerpoint/2010/main" val="1612319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6096000" cy="631524"/>
          </a:xfrm>
        </p:spPr>
        <p:txBody>
          <a:bodyPr>
            <a:normAutofit/>
          </a:bodyPr>
          <a:lstStyle/>
          <a:p>
            <a:r>
              <a:rPr lang="en-US" sz="2000" b="1" dirty="0">
                <a:latin typeface="Century Gothic" panose="020B0502020202020204" pitchFamily="34" charset="0"/>
              </a:rPr>
              <a:t>Fibra Terra</a:t>
            </a:r>
            <a:endParaRPr lang="es-MX" sz="2000" b="1" dirty="0">
              <a:latin typeface="Century Gothic" panose="020B0502020202020204" pitchFamily="34" charset="0"/>
            </a:endParaRPr>
          </a:p>
        </p:txBody>
      </p:sp>
      <p:sp>
        <p:nvSpPr>
          <p:cNvPr id="24" name="23 CuadroTexto"/>
          <p:cNvSpPr txBox="1"/>
          <p:nvPr/>
        </p:nvSpPr>
        <p:spPr>
          <a:xfrm>
            <a:off x="394666" y="908720"/>
            <a:ext cx="1805302"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Eventos relevantes</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a:latin typeface="Century Gothic" panose="020B0502020202020204" pitchFamily="34" charset="0"/>
            </a:endParaRPr>
          </a:p>
        </p:txBody>
      </p:sp>
      <p:sp>
        <p:nvSpPr>
          <p:cNvPr id="5" name="CuadroTexto 4">
            <a:extLst>
              <a:ext uri="{FF2B5EF4-FFF2-40B4-BE49-F238E27FC236}">
                <a16:creationId xmlns:a16="http://schemas.microsoft.com/office/drawing/2014/main" xmlns="" id="{CF7679A8-68B6-4D2C-AA7B-F4A762ADB399}"/>
              </a:ext>
            </a:extLst>
          </p:cNvPr>
          <p:cNvSpPr txBox="1"/>
          <p:nvPr/>
        </p:nvSpPr>
        <p:spPr>
          <a:xfrm>
            <a:off x="394666" y="1285497"/>
            <a:ext cx="8352928" cy="3016210"/>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s-MX" sz="1000" b="1" dirty="0">
                <a:latin typeface="Century Gothic" panose="020B0502020202020204" pitchFamily="34" charset="0"/>
              </a:rPr>
              <a:t>27 de febrero de 2018. Reporte de resultados del cuarto trimestre 2017</a:t>
            </a:r>
          </a:p>
          <a:p>
            <a:pPr>
              <a:buClr>
                <a:srgbClr val="C00000"/>
              </a:buClr>
            </a:pPr>
            <a:endParaRPr lang="es-MX" sz="1000" b="1" dirty="0">
              <a:latin typeface="Century Gothic" panose="020B0502020202020204" pitchFamily="34" charset="0"/>
            </a:endParaRPr>
          </a:p>
          <a:p>
            <a:pPr algn="just">
              <a:buClr>
                <a:srgbClr val="C00000"/>
              </a:buClr>
            </a:pPr>
            <a:r>
              <a:rPr lang="es-MX" sz="1000" dirty="0" err="1">
                <a:latin typeface="Century Gothic" panose="020B0502020202020204" pitchFamily="34" charset="0"/>
              </a:rPr>
              <a:t>Terrafina</a:t>
            </a:r>
            <a:r>
              <a:rPr lang="es-MX" sz="1000" dirty="0">
                <a:latin typeface="Century Gothic" panose="020B0502020202020204" pitchFamily="34" charset="0"/>
              </a:rPr>
              <a:t>® (BMV: TERRA13) (“TERRA” o “la Compañía”), fideicomiso de inversión líder en bienes raíces industriales (“FIBRA”), asesorado externamente por PGIM Real Estate y dedicado a adquirir, desarrollar, arrendar y administrar propiedades inmobiliarias industriales en México, anunció hoy sus resultados del cuarto trimestre 2017 (4T17) y del año completo 2017.</a:t>
            </a:r>
          </a:p>
          <a:p>
            <a:pPr>
              <a:buClr>
                <a:srgbClr val="C00000"/>
              </a:buClr>
            </a:pPr>
            <a:endParaRPr lang="es-MX" sz="1000" dirty="0">
              <a:latin typeface="Century Gothic" panose="020B0502020202020204" pitchFamily="34" charset="0"/>
            </a:endParaRPr>
          </a:p>
          <a:p>
            <a:pPr marL="285750" indent="-285750">
              <a:buClr>
                <a:srgbClr val="C00000"/>
              </a:buClr>
              <a:buFont typeface="Arial" panose="020B0604020202020204" pitchFamily="34" charset="0"/>
              <a:buChar char="•"/>
            </a:pPr>
            <a:r>
              <a:rPr lang="es-MX" sz="1000" b="1" dirty="0">
                <a:latin typeface="Century Gothic" panose="020B0502020202020204" pitchFamily="34" charset="0"/>
              </a:rPr>
              <a:t>06 de febrero de 2018. </a:t>
            </a:r>
            <a:r>
              <a:rPr lang="es-MX" sz="1000" b="1" dirty="0" err="1">
                <a:latin typeface="Century Gothic" panose="020B0502020202020204" pitchFamily="34" charset="0"/>
              </a:rPr>
              <a:t>Terrafina</a:t>
            </a:r>
            <a:r>
              <a:rPr lang="es-MX" sz="1000" b="1" dirty="0">
                <a:latin typeface="Century Gothic" panose="020B0502020202020204" pitchFamily="34" charset="0"/>
              </a:rPr>
              <a:t> concluye exitosamente la renegociación de términos y condiciones para línea de crédito revolvente.</a:t>
            </a:r>
            <a:endParaRPr lang="es-MX" sz="1000" dirty="0">
              <a:latin typeface="Century Gothic" panose="020B0502020202020204" pitchFamily="34" charset="0"/>
            </a:endParaRPr>
          </a:p>
          <a:p>
            <a:pPr>
              <a:buClr>
                <a:srgbClr val="C00000"/>
              </a:buClr>
            </a:pPr>
            <a:endParaRPr lang="es-MX" sz="1000" dirty="0">
              <a:latin typeface="Century Gothic" panose="020B0502020202020204" pitchFamily="34" charset="0"/>
            </a:endParaRPr>
          </a:p>
          <a:p>
            <a:pPr algn="just">
              <a:buClr>
                <a:srgbClr val="C00000"/>
              </a:buClr>
            </a:pPr>
            <a:r>
              <a:rPr lang="es-MX" sz="1000" dirty="0">
                <a:latin typeface="Century Gothic" panose="020B0502020202020204" pitchFamily="34" charset="0"/>
              </a:rPr>
              <a:t>Ciudad de México, 6 de febrero de 2018 - </a:t>
            </a:r>
            <a:r>
              <a:rPr lang="es-MX" sz="1000" dirty="0" err="1">
                <a:latin typeface="Century Gothic" panose="020B0502020202020204" pitchFamily="34" charset="0"/>
              </a:rPr>
              <a:t>Terrafina</a:t>
            </a:r>
            <a:r>
              <a:rPr lang="es-MX" sz="1000" dirty="0">
                <a:latin typeface="Century Gothic" panose="020B0502020202020204" pitchFamily="34" charset="0"/>
              </a:rPr>
              <a:t> ("TERRA" o "la Compañía") (BMV: TERRA13), fideicomiso de inversión líder en bienes raíces industriales ("FIBRA"), asesorado externamente por PGIM Real Estate y dedicado a adquirir, desarrollar, rentar y administrar propiedades inmobiliarias industriales en México, anunció hoy la exitosa renegociación de términos y condiciones para su línea de crédito revolvente.</a:t>
            </a:r>
          </a:p>
          <a:p>
            <a:pPr algn="just">
              <a:buClr>
                <a:srgbClr val="C00000"/>
              </a:buClr>
            </a:pPr>
            <a:endParaRPr lang="es-MX" sz="1000" dirty="0">
              <a:latin typeface="Century Gothic" panose="020B0502020202020204" pitchFamily="34" charset="0"/>
            </a:endParaRPr>
          </a:p>
          <a:p>
            <a:pPr algn="just">
              <a:buClr>
                <a:srgbClr val="C00000"/>
              </a:buClr>
            </a:pPr>
            <a:r>
              <a:rPr lang="es-MX" sz="1000" dirty="0">
                <a:latin typeface="Century Gothic" panose="020B0502020202020204" pitchFamily="34" charset="0"/>
              </a:rPr>
              <a:t>Los principales cambios para el crédito revolvente sindicado incluyen: 1) la extensión del plazo de vencimiento al 2023 (vencimiento a cuatro años con la posibilidad de extenderse hasta un año adicional); 2) una reducción de 20 puntos base en la tasa de interés (de LIBOR más 265 puntos base a LIBOR más 245 puntos base) y; 3) un ajuste en el monto de la línea de crédito de US$375 millones a US$300 millones, con la opción de incrementar la línea hasta US$400 millones.</a:t>
            </a:r>
          </a:p>
          <a:p>
            <a:pPr>
              <a:buClr>
                <a:srgbClr val="C00000"/>
              </a:buClr>
            </a:pPr>
            <a:endParaRPr lang="es-MX" sz="1000" dirty="0">
              <a:latin typeface="Century Gothic" panose="020B0502020202020204" pitchFamily="34" charset="0"/>
            </a:endParaRPr>
          </a:p>
        </p:txBody>
      </p:sp>
      <p:sp>
        <p:nvSpPr>
          <p:cNvPr id="4" name="3 Marcador de número de diapositiva"/>
          <p:cNvSpPr>
            <a:spLocks noGrp="1"/>
          </p:cNvSpPr>
          <p:nvPr>
            <p:ph type="sldNum" sz="quarter" idx="12"/>
          </p:nvPr>
        </p:nvSpPr>
        <p:spPr/>
        <p:txBody>
          <a:bodyPr/>
          <a:lstStyle/>
          <a:p>
            <a:fld id="{05E83AA4-A00D-4AA0-8FE8-B93C9F3EC141}" type="slidenum">
              <a:rPr lang="es-ES" altLang="es-MX" smtClean="0"/>
              <a:pPr/>
              <a:t>25</a:t>
            </a:fld>
            <a:endParaRPr lang="es-ES" altLang="es-MX" dirty="0"/>
          </a:p>
        </p:txBody>
      </p:sp>
    </p:spTree>
    <p:extLst>
      <p:ext uri="{BB962C8B-B14F-4D97-AF65-F5344CB8AC3E}">
        <p14:creationId xmlns:p14="http://schemas.microsoft.com/office/powerpoint/2010/main" val="40355025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Actualización de los CKD’s en cartera</a:t>
            </a:r>
            <a:endParaRPr lang="es-MX" sz="2000" b="1" dirty="0">
              <a:latin typeface="Century Gothic" panose="020B0502020202020204" pitchFamily="34" charset="0"/>
              <a:ea typeface="+mj-ea"/>
            </a:endParaRPr>
          </a:p>
        </p:txBody>
      </p:sp>
      <p:sp>
        <p:nvSpPr>
          <p:cNvPr id="62" name="3 Marcador de número de diapositiva"/>
          <p:cNvSpPr>
            <a:spLocks noGrp="1"/>
          </p:cNvSpPr>
          <p:nvPr>
            <p:ph type="sldNum" sz="quarter" idx="12"/>
          </p:nvPr>
        </p:nvSpPr>
        <p:spPr>
          <a:xfrm>
            <a:off x="8460432" y="6403506"/>
            <a:ext cx="468923" cy="365125"/>
          </a:xfrm>
        </p:spPr>
        <p:txBody>
          <a:bodyPr/>
          <a:lstStyle/>
          <a:p>
            <a:pPr algn="ctr"/>
            <a:fld id="{05E83AA4-A00D-4AA0-8FE8-B93C9F3EC141}" type="slidenum">
              <a:rPr lang="es-ES" altLang="es-MX" smtClean="0">
                <a:latin typeface="Century Gothic" panose="020B0502020202020204" pitchFamily="34" charset="0"/>
              </a:rPr>
              <a:pPr algn="ctr"/>
              <a:t>26</a:t>
            </a:fld>
            <a:endParaRPr lang="es-ES" altLang="es-MX" dirty="0">
              <a:latin typeface="Century Gothic" panose="020B0502020202020204" pitchFamily="34" charset="0"/>
            </a:endParaRPr>
          </a:p>
        </p:txBody>
      </p:sp>
      <p:sp>
        <p:nvSpPr>
          <p:cNvPr id="64" name="2 Marcador de contenido"/>
          <p:cNvSpPr txBox="1">
            <a:spLocks/>
          </p:cNvSpPr>
          <p:nvPr/>
        </p:nvSpPr>
        <p:spPr>
          <a:xfrm>
            <a:off x="179512" y="6468411"/>
            <a:ext cx="7467638" cy="23531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0"/>
              </a:spcBef>
              <a:spcAft>
                <a:spcPts val="600"/>
              </a:spcAft>
              <a:buClr>
                <a:srgbClr val="CD0000"/>
              </a:buClr>
              <a:buSzPct val="110000"/>
              <a:buFont typeface="Arial"/>
              <a:buNone/>
            </a:pPr>
            <a:r>
              <a:rPr lang="es-MX" sz="900" dirty="0">
                <a:solidFill>
                  <a:prstClr val="black"/>
                </a:solidFill>
                <a:latin typeface="Century Gothic" panose="020B0502020202020204" pitchFamily="34" charset="0"/>
              </a:rPr>
              <a:t>Elaborado por la Gerencia Sr. de Coordinación de Inversiones del Infonavit con datos de PiP.</a:t>
            </a:r>
            <a:br>
              <a:rPr lang="es-MX" sz="900" dirty="0">
                <a:solidFill>
                  <a:prstClr val="black"/>
                </a:solidFill>
                <a:latin typeface="Century Gothic" panose="020B0502020202020204" pitchFamily="34" charset="0"/>
              </a:rPr>
            </a:br>
            <a:endParaRPr lang="es-MX" sz="900" dirty="0">
              <a:solidFill>
                <a:prstClr val="black"/>
              </a:solidFill>
              <a:latin typeface="Century Gothic" panose="020B0502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4201312523"/>
              </p:ext>
            </p:extLst>
          </p:nvPr>
        </p:nvGraphicFramePr>
        <p:xfrm>
          <a:off x="735643" y="1196752"/>
          <a:ext cx="7865792" cy="5230705"/>
        </p:xfrm>
        <a:graphic>
          <a:graphicData uri="http://schemas.openxmlformats.org/drawingml/2006/table">
            <a:tbl>
              <a:tblPr/>
              <a:tblGrid>
                <a:gridCol w="1802577">
                  <a:extLst>
                    <a:ext uri="{9D8B030D-6E8A-4147-A177-3AD203B41FA5}">
                      <a16:colId xmlns:a16="http://schemas.microsoft.com/office/drawing/2014/main" xmlns="" val="20000"/>
                    </a:ext>
                  </a:extLst>
                </a:gridCol>
                <a:gridCol w="1109279">
                  <a:extLst>
                    <a:ext uri="{9D8B030D-6E8A-4147-A177-3AD203B41FA5}">
                      <a16:colId xmlns:a16="http://schemas.microsoft.com/office/drawing/2014/main" xmlns="" val="20001"/>
                    </a:ext>
                  </a:extLst>
                </a:gridCol>
                <a:gridCol w="1121884">
                  <a:extLst>
                    <a:ext uri="{9D8B030D-6E8A-4147-A177-3AD203B41FA5}">
                      <a16:colId xmlns:a16="http://schemas.microsoft.com/office/drawing/2014/main" xmlns="" val="20002"/>
                    </a:ext>
                  </a:extLst>
                </a:gridCol>
                <a:gridCol w="794142">
                  <a:extLst>
                    <a:ext uri="{9D8B030D-6E8A-4147-A177-3AD203B41FA5}">
                      <a16:colId xmlns:a16="http://schemas.microsoft.com/office/drawing/2014/main" xmlns="" val="20003"/>
                    </a:ext>
                  </a:extLst>
                </a:gridCol>
                <a:gridCol w="794142">
                  <a:extLst>
                    <a:ext uri="{9D8B030D-6E8A-4147-A177-3AD203B41FA5}">
                      <a16:colId xmlns:a16="http://schemas.microsoft.com/office/drawing/2014/main" xmlns="" val="20004"/>
                    </a:ext>
                  </a:extLst>
                </a:gridCol>
                <a:gridCol w="1121884">
                  <a:extLst>
                    <a:ext uri="{9D8B030D-6E8A-4147-A177-3AD203B41FA5}">
                      <a16:colId xmlns:a16="http://schemas.microsoft.com/office/drawing/2014/main" xmlns="" val="20005"/>
                    </a:ext>
                  </a:extLst>
                </a:gridCol>
                <a:gridCol w="1121884">
                  <a:extLst>
                    <a:ext uri="{9D8B030D-6E8A-4147-A177-3AD203B41FA5}">
                      <a16:colId xmlns:a16="http://schemas.microsoft.com/office/drawing/2014/main" xmlns="" val="20006"/>
                    </a:ext>
                  </a:extLst>
                </a:gridCol>
              </a:tblGrid>
              <a:tr h="300828">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endParaRPr lang="es-MX" sz="900" b="0" i="0" u="none" strike="noStrike" dirty="0">
                        <a:solidFill>
                          <a:srgbClr val="000000"/>
                        </a:solidFill>
                        <a:effectLst/>
                        <a:latin typeface="Century Gothic" panose="020B0502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r>
                        <a:rPr lang="es-MX" sz="900" b="1" i="0" u="none" strike="noStrike" dirty="0">
                          <a:solidFill>
                            <a:srgbClr val="000000"/>
                          </a:solidFill>
                          <a:effectLst/>
                          <a:latin typeface="Century Gothic" panose="020B0502020202020204" pitchFamily="34" charset="0"/>
                        </a:rPr>
                        <a:t>al 28 </a:t>
                      </a:r>
                      <a:r>
                        <a:rPr lang="es-MX" sz="900" b="1" i="0" u="none" strike="noStrike" baseline="0" dirty="0">
                          <a:solidFill>
                            <a:srgbClr val="000000"/>
                          </a:solidFill>
                          <a:effectLst/>
                          <a:latin typeface="Century Gothic" panose="020B0502020202020204" pitchFamily="34" charset="0"/>
                        </a:rPr>
                        <a:t>de febrero </a:t>
                      </a:r>
                      <a:r>
                        <a:rPr lang="es-MX" sz="900" b="1" i="0" u="none" strike="noStrike" dirty="0">
                          <a:solidFill>
                            <a:srgbClr val="000000"/>
                          </a:solidFill>
                          <a:effectLst/>
                          <a:latin typeface="Century Gothic" panose="020B0502020202020204" pitchFamily="34" charset="0"/>
                        </a:rPr>
                        <a:t>de 2018</a:t>
                      </a:r>
                    </a:p>
                  </a:txBody>
                  <a:tcPr marL="0" marR="0" marT="0" marB="0" anchor="ctr">
                    <a:lnL w="6350" cap="flat" cmpd="sng" algn="ctr">
                      <a:solidFill>
                        <a:srgbClr val="FFFFFF"/>
                      </a:solidFill>
                      <a:prstDash val="solid"/>
                      <a:round/>
                      <a:headEnd type="none" w="med" len="med"/>
                      <a:tailEnd type="none" w="med" len="med"/>
                    </a:lnL>
                    <a:lnR>
                      <a:noFill/>
                    </a:lnR>
                    <a:lnT>
                      <a:noFill/>
                    </a:lnT>
                    <a:lnB>
                      <a:noFill/>
                    </a:lnB>
                  </a:tcPr>
                </a:tc>
                <a:tc hMerge="1">
                  <a:txBody>
                    <a:bodyPr/>
                    <a:lstStyle/>
                    <a:p>
                      <a:endParaRPr lang="es-MX"/>
                    </a:p>
                  </a:txBody>
                  <a:tcPr/>
                </a:tc>
                <a:extLst>
                  <a:ext uri="{0D108BD9-81ED-4DB2-BD59-A6C34878D82A}">
                    <a16:rowId xmlns:a16="http://schemas.microsoft.com/office/drawing/2014/main" xmlns="" val="10000"/>
                  </a:ext>
                </a:extLst>
              </a:tr>
              <a:tr h="194756">
                <a:tc rowSpan="2">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Precalif.</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Fecha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inversión</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gridSpan="2">
                  <a:txBody>
                    <a:bodyPr/>
                    <a:lstStyle/>
                    <a:p>
                      <a:pPr algn="ctr" fontAlgn="ctr"/>
                      <a:r>
                        <a:rPr lang="es-MX" sz="900" b="1" i="0" u="none" strike="noStrike" dirty="0">
                          <a:solidFill>
                            <a:srgbClr val="FFFFFF"/>
                          </a:solidFill>
                          <a:effectLst/>
                          <a:latin typeface="Century Gothic" panose="020B0502020202020204" pitchFamily="34" charset="0"/>
                        </a:rPr>
                        <a:t>Comprometido</a:t>
                      </a:r>
                    </a:p>
                  </a:txBody>
                  <a:tcPr marL="0" marR="0" marT="0" marB="0" anchor="ctr">
                    <a:lnL>
                      <a:noFill/>
                    </a:lnL>
                    <a:lnR>
                      <a:noFill/>
                    </a:lnR>
                    <a:lnT>
                      <a:noFill/>
                    </a:lnT>
                    <a:lnB>
                      <a:noFill/>
                    </a:lnB>
                    <a:solidFill>
                      <a:srgbClr val="C00000"/>
                    </a:solidFill>
                  </a:tcPr>
                </a:tc>
                <a:tc hMerge="1">
                  <a:txBody>
                    <a:bodyPr/>
                    <a:lstStyle/>
                    <a:p>
                      <a:endParaRPr lang="es-MX"/>
                    </a:p>
                  </a:txBody>
                  <a:tcPr/>
                </a:tc>
                <a:tc rowSpan="2">
                  <a:txBody>
                    <a:bodyPr/>
                    <a:lstStyle/>
                    <a:p>
                      <a:pPr algn="ctr" fontAlgn="ctr"/>
                      <a:r>
                        <a:rPr lang="es-MX" sz="900" b="1" i="0" u="none" strike="noStrike" dirty="0">
                          <a:solidFill>
                            <a:srgbClr val="FFFFFF"/>
                          </a:solidFill>
                          <a:effectLst/>
                          <a:latin typeface="Century Gothic" panose="020B0502020202020204" pitchFamily="34" charset="0"/>
                        </a:rPr>
                        <a:t>Llamado</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rowSpan="2">
                  <a:txBody>
                    <a:bodyPr/>
                    <a:lstStyle/>
                    <a:p>
                      <a:pPr algn="ctr" fontAlgn="ctr"/>
                      <a:r>
                        <a:rPr lang="es-MX" sz="900" b="1" i="0" u="none" strike="noStrike" dirty="0">
                          <a:solidFill>
                            <a:srgbClr val="FFFFFF"/>
                          </a:solidFill>
                          <a:effectLst/>
                          <a:latin typeface="Century Gothic" panose="020B0502020202020204" pitchFamily="34" charset="0"/>
                        </a:rPr>
                        <a:t>TIR</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extLst>
                  <a:ext uri="{0D108BD9-81ED-4DB2-BD59-A6C34878D82A}">
                    <a16:rowId xmlns:a16="http://schemas.microsoft.com/office/drawing/2014/main" xmlns="" val="10001"/>
                  </a:ext>
                </a:extLst>
              </a:tr>
              <a:tr h="257354">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900" b="1" i="0" u="none" strike="noStrike" dirty="0">
                          <a:solidFill>
                            <a:srgbClr val="FFFFFF"/>
                          </a:solidFill>
                          <a:effectLst/>
                          <a:latin typeface="Century Gothic" panose="020B0502020202020204" pitchFamily="34" charset="0"/>
                        </a:rPr>
                        <a:t>mdp</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a:txBody>
                    <a:bodyPr/>
                    <a:lstStyle/>
                    <a:p>
                      <a:pPr algn="ctr" fontAlgn="ctr"/>
                      <a:r>
                        <a:rPr lang="es-MX" sz="900" b="1" i="0" u="none" strike="noStrike" dirty="0">
                          <a:solidFill>
                            <a:srgbClr val="FFFFFF"/>
                          </a:solidFill>
                          <a:effectLst/>
                          <a:latin typeface="Century Gothic" panose="020B0502020202020204" pitchFamily="34" charset="0"/>
                        </a:rPr>
                        <a:t>% del 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C00000"/>
                    </a:solidFill>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xmlns="" val="10002"/>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05-ago-16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31%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-3.6%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3"/>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9.1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19-dic-16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4.3%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28-abr-17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5"/>
                  </a:ext>
                </a:extLst>
              </a:tr>
              <a:tr h="542535">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8.8</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09-may-17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tc>
                  <a:txBody>
                    <a:bodyPr/>
                    <a:lstStyle/>
                    <a:p>
                      <a:pPr algn="ctr" fontAlgn="ctr"/>
                      <a:r>
                        <a:rPr lang="es-MX" sz="1000" b="0" i="0" u="none" strike="noStrike" dirty="0">
                          <a:solidFill>
                            <a:srgbClr val="000000"/>
                          </a:solidFill>
                          <a:effectLst/>
                          <a:latin typeface="Century Gothic" panose="020B0502020202020204" pitchFamily="34" charset="0"/>
                        </a:rPr>
                        <a:t>7.4%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-3.3%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542535">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7.1</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19-may-17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27.0%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7"/>
                  </a:ext>
                </a:extLst>
              </a:tr>
              <a:tr h="542535">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6.6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31-may-17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5.4%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chemeClr val="tx1"/>
                          </a:solidFill>
                          <a:effectLst/>
                          <a:latin typeface="Century Gothic" panose="020B0502020202020204" pitchFamily="34" charset="0"/>
                        </a:rPr>
                        <a:t>0.9%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639912">
                <a:tc>
                  <a:txBody>
                    <a:bodyPr/>
                    <a:lstStyle/>
                    <a:p>
                      <a:pPr algn="l" fontAlgn="b"/>
                      <a:r>
                        <a:rPr lang="es-MX" sz="900" b="1" i="0" u="none" strike="noStrike" dirty="0">
                          <a:solidFill>
                            <a:srgbClr val="203764"/>
                          </a:solidFill>
                          <a:effectLst/>
                          <a:latin typeface="Century Gothic" panose="020B0502020202020204" pitchFamily="34" charset="0"/>
                        </a:rPr>
                        <a:t> </a:t>
                      </a:r>
                      <a:endParaRPr lang="es-MX" sz="9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000" b="0" i="0" u="none" strike="noStrike" dirty="0">
                          <a:solidFill>
                            <a:srgbClr val="000000"/>
                          </a:solidFill>
                          <a:effectLst/>
                          <a:latin typeface="Century Gothic" panose="020B0502020202020204" pitchFamily="34" charset="0"/>
                        </a:rPr>
                        <a:t>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06-sep-17</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rgbClr val="000000"/>
                          </a:solidFill>
                          <a:effectLst/>
                          <a:latin typeface="Century Gothic" panose="020B0502020202020204" pitchFamily="34" charset="0"/>
                        </a:rPr>
                        <a:t>10.0%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2F2F2"/>
                    </a:solidFill>
                  </a:tcPr>
                </a:tc>
                <a:tc>
                  <a:txBody>
                    <a:bodyPr/>
                    <a:lstStyle/>
                    <a:p>
                      <a:pPr algn="ctr" fontAlgn="ctr"/>
                      <a:r>
                        <a:rPr lang="es-MX" sz="1000" b="0" i="0" u="none" strike="noStrike" dirty="0">
                          <a:solidFill>
                            <a:schemeClr val="tx1"/>
                          </a:solidFill>
                          <a:effectLst/>
                          <a:latin typeface="Century Gothic" panose="020B0502020202020204" pitchFamily="34" charset="0"/>
                        </a:rPr>
                        <a:t>2.9%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9"/>
                  </a:ext>
                </a:extLst>
              </a:tr>
              <a:tr h="158355">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A6A6A6"/>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0"/>
                  </a:ext>
                </a:extLst>
              </a:tr>
              <a:tr h="424290">
                <a:tc>
                  <a:txBody>
                    <a:bodyPr/>
                    <a:lstStyle/>
                    <a:p>
                      <a:pPr algn="ctr" fontAlgn="ctr"/>
                      <a:r>
                        <a:rPr lang="es-MX" sz="900" b="1" i="0" u="none" strike="noStrike" dirty="0">
                          <a:solidFill>
                            <a:srgbClr val="C00000"/>
                          </a:solidFill>
                          <a:effectLst/>
                          <a:latin typeface="Century Gothic" panose="020B0502020202020204" pitchFamily="34" charset="0"/>
                        </a:rPr>
                        <a:t>Total</a:t>
                      </a:r>
                    </a:p>
                  </a:txBody>
                  <a:tcPr marL="0" marR="0" marT="0" marB="0" anchor="ctr">
                    <a:lnL>
                      <a:noFill/>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1"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203764"/>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1,850 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000000"/>
                          </a:solidFill>
                          <a:effectLst/>
                          <a:latin typeface="Century Gothic" panose="020B0502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459.7 mdp</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ctr"/>
                      <a:r>
                        <a:rPr lang="es-MX" sz="900" b="0" i="0" u="none" strike="noStrike" dirty="0">
                          <a:solidFill>
                            <a:srgbClr val="C00000"/>
                          </a:solidFill>
                          <a:effectLst/>
                          <a:latin typeface="Century Gothic" panose="020B0502020202020204" pitchFamily="34" charset="0"/>
                        </a:rPr>
                        <a:t>0.05%</a:t>
                      </a:r>
                    </a:p>
                  </a:txBody>
                  <a:tcPr marL="0" marR="0" marT="0" marB="0" anchor="ctr">
                    <a:lnL w="6350" cap="flat" cmpd="sng" algn="ctr">
                      <a:solidFill>
                        <a:srgbClr val="FFFFFF"/>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11"/>
                  </a:ext>
                </a:extLst>
              </a:tr>
            </a:tbl>
          </a:graphicData>
        </a:graphic>
      </p:graphicFrame>
      <p:pic>
        <p:nvPicPr>
          <p:cNvPr id="7" name="Imagen 6"/>
          <p:cNvPicPr>
            <a:picLocks noChangeAspect="1"/>
          </p:cNvPicPr>
          <p:nvPr/>
        </p:nvPicPr>
        <p:blipFill>
          <a:blip r:embed="rId2"/>
          <a:stretch>
            <a:fillRect/>
          </a:stretch>
        </p:blipFill>
        <p:spPr>
          <a:xfrm>
            <a:off x="777968" y="2005725"/>
            <a:ext cx="1722959" cy="349899"/>
          </a:xfrm>
          <a:prstGeom prst="rect">
            <a:avLst/>
          </a:prstGeom>
        </p:spPr>
      </p:pic>
      <p:pic>
        <p:nvPicPr>
          <p:cNvPr id="8" name="Imagen 7"/>
          <p:cNvPicPr>
            <a:picLocks noChangeAspect="1"/>
          </p:cNvPicPr>
          <p:nvPr/>
        </p:nvPicPr>
        <p:blipFill rotWithShape="1">
          <a:blip r:embed="rId3"/>
          <a:srcRect l="8190" t="18518" r="6652" b="22223"/>
          <a:stretch/>
        </p:blipFill>
        <p:spPr>
          <a:xfrm>
            <a:off x="823002" y="2514715"/>
            <a:ext cx="1681235" cy="481787"/>
          </a:xfrm>
          <a:prstGeom prst="rect">
            <a:avLst/>
          </a:prstGeom>
        </p:spPr>
      </p:pic>
      <p:pic>
        <p:nvPicPr>
          <p:cNvPr id="9" name="Imagen 8"/>
          <p:cNvPicPr>
            <a:picLocks noChangeAspect="1"/>
          </p:cNvPicPr>
          <p:nvPr/>
        </p:nvPicPr>
        <p:blipFill rotWithShape="1">
          <a:blip r:embed="rId4"/>
          <a:srcRect l="4457" t="31276" r="6833" b="24398"/>
          <a:stretch/>
        </p:blipFill>
        <p:spPr>
          <a:xfrm>
            <a:off x="889520" y="3055237"/>
            <a:ext cx="1496230" cy="495452"/>
          </a:xfrm>
          <a:prstGeom prst="rect">
            <a:avLst/>
          </a:prstGeom>
        </p:spPr>
      </p:pic>
      <p:pic>
        <p:nvPicPr>
          <p:cNvPr id="10" name="Imagen 9"/>
          <p:cNvPicPr>
            <a:picLocks noChangeAspect="1"/>
          </p:cNvPicPr>
          <p:nvPr/>
        </p:nvPicPr>
        <p:blipFill rotWithShape="1">
          <a:blip r:embed="rId5"/>
          <a:srcRect l="-7750" t="9657" r="-1239" b="-374"/>
          <a:stretch/>
        </p:blipFill>
        <p:spPr>
          <a:xfrm>
            <a:off x="1313801" y="3619144"/>
            <a:ext cx="575796" cy="492849"/>
          </a:xfrm>
          <a:prstGeom prst="rect">
            <a:avLst/>
          </a:prstGeom>
        </p:spPr>
      </p:pic>
      <p:pic>
        <p:nvPicPr>
          <p:cNvPr id="11" name="Imagen 10"/>
          <p:cNvPicPr>
            <a:picLocks noChangeAspect="1"/>
          </p:cNvPicPr>
          <p:nvPr/>
        </p:nvPicPr>
        <p:blipFill rotWithShape="1">
          <a:blip r:embed="rId6"/>
          <a:srcRect l="7313" t="1594"/>
          <a:stretch/>
        </p:blipFill>
        <p:spPr>
          <a:xfrm>
            <a:off x="846543" y="4227637"/>
            <a:ext cx="1510312" cy="363748"/>
          </a:xfrm>
          <a:prstGeom prst="rect">
            <a:avLst/>
          </a:prstGeom>
        </p:spPr>
      </p:pic>
      <p:pic>
        <p:nvPicPr>
          <p:cNvPr id="12" name="Imagen 11"/>
          <p:cNvPicPr>
            <a:picLocks noChangeAspect="1"/>
          </p:cNvPicPr>
          <p:nvPr/>
        </p:nvPicPr>
        <p:blipFill rotWithShape="1">
          <a:blip r:embed="rId7"/>
          <a:srcRect r="56743"/>
          <a:stretch/>
        </p:blipFill>
        <p:spPr>
          <a:xfrm>
            <a:off x="742031" y="5238457"/>
            <a:ext cx="1719335" cy="584063"/>
          </a:xfrm>
          <a:prstGeom prst="rect">
            <a:avLst/>
          </a:prstGeom>
        </p:spPr>
      </p:pic>
      <p:pic>
        <p:nvPicPr>
          <p:cNvPr id="13" name="Imagen 12"/>
          <p:cNvPicPr>
            <a:picLocks noChangeAspect="1"/>
          </p:cNvPicPr>
          <p:nvPr/>
        </p:nvPicPr>
        <p:blipFill rotWithShape="1">
          <a:blip r:embed="rId8"/>
          <a:srcRect l="4981"/>
          <a:stretch/>
        </p:blipFill>
        <p:spPr>
          <a:xfrm>
            <a:off x="1099769" y="4721934"/>
            <a:ext cx="991082" cy="436223"/>
          </a:xfrm>
          <a:prstGeom prst="rect">
            <a:avLst/>
          </a:prstGeom>
        </p:spPr>
      </p:pic>
    </p:spTree>
    <p:extLst>
      <p:ext uri="{BB962C8B-B14F-4D97-AF65-F5344CB8AC3E}">
        <p14:creationId xmlns:p14="http://schemas.microsoft.com/office/powerpoint/2010/main" val="42515240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Se tienen siete CKD’s en el Fanvit</a:t>
            </a:r>
            <a:endParaRPr lang="es-MX" sz="2000" b="1" dirty="0">
              <a:latin typeface="Century Gothic" panose="020B0502020202020204" pitchFamily="34" charset="0"/>
              <a:ea typeface="+mj-ea"/>
            </a:endParaRPr>
          </a:p>
        </p:txBody>
      </p:sp>
      <p:sp>
        <p:nvSpPr>
          <p:cNvPr id="8" name="2 Marcador de contenido"/>
          <p:cNvSpPr>
            <a:spLocks noGrp="1"/>
          </p:cNvSpPr>
          <p:nvPr>
            <p:ph idx="1"/>
          </p:nvPr>
        </p:nvSpPr>
        <p:spPr>
          <a:xfrm>
            <a:off x="371475" y="1054526"/>
            <a:ext cx="8315325" cy="1312799"/>
          </a:xfrm>
          <a:noFill/>
        </p:spPr>
        <p:txBody>
          <a:bodyPr>
            <a:noAutofit/>
          </a:bodyPr>
          <a:lstStyle/>
          <a:p>
            <a:pPr indent="-285750" algn="just">
              <a:spcBef>
                <a:spcPts val="0"/>
              </a:spcBef>
              <a:spcAft>
                <a:spcPts val="600"/>
              </a:spcAft>
              <a:buClr>
                <a:srgbClr val="CD0000"/>
              </a:buClr>
              <a:buSzPct val="110000"/>
            </a:pPr>
            <a:r>
              <a:rPr lang="es-MX" sz="1400" b="1" dirty="0">
                <a:latin typeface="Century Gothic" panose="020B0502020202020204" pitchFamily="34" charset="0"/>
              </a:rPr>
              <a:t>Se han comprometido 1,850 mdp en 7 CKD’s</a:t>
            </a:r>
          </a:p>
          <a:p>
            <a:pPr indent="-285750" algn="just">
              <a:spcBef>
                <a:spcPts val="0"/>
              </a:spcBef>
              <a:spcAft>
                <a:spcPts val="600"/>
              </a:spcAft>
              <a:buClr>
                <a:srgbClr val="CD0000"/>
              </a:buClr>
              <a:buSzPct val="110000"/>
            </a:pPr>
            <a:r>
              <a:rPr lang="es-MX" sz="1400" dirty="0">
                <a:latin typeface="Century Gothic" panose="020B0502020202020204" pitchFamily="34" charset="0"/>
              </a:rPr>
              <a:t>En total, el monto comprometido en CKD’s es el </a:t>
            </a:r>
            <a:r>
              <a:rPr lang="es-MX" sz="1400" b="1" dirty="0">
                <a:latin typeface="Century Gothic" panose="020B0502020202020204" pitchFamily="34" charset="0"/>
              </a:rPr>
              <a:t>1.4% del Fanvit</a:t>
            </a:r>
          </a:p>
          <a:p>
            <a:pPr indent="-285750" algn="just">
              <a:spcBef>
                <a:spcPts val="0"/>
              </a:spcBef>
              <a:spcAft>
                <a:spcPts val="600"/>
              </a:spcAft>
              <a:buClr>
                <a:srgbClr val="CD0000"/>
              </a:buClr>
              <a:buSzPct val="110000"/>
            </a:pPr>
            <a:r>
              <a:rPr lang="es-MX" sz="1400" dirty="0">
                <a:latin typeface="Century Gothic" panose="020B0502020202020204" pitchFamily="34" charset="0"/>
              </a:rPr>
              <a:t>El </a:t>
            </a:r>
            <a:r>
              <a:rPr lang="es-MX" sz="1400" b="1" dirty="0">
                <a:latin typeface="Century Gothic" panose="020B0502020202020204" pitchFamily="34" charset="0"/>
              </a:rPr>
              <a:t>consumo es del 48% </a:t>
            </a:r>
            <a:r>
              <a:rPr lang="es-MX" sz="1400" dirty="0">
                <a:latin typeface="Century Gothic" panose="020B0502020202020204" pitchFamily="34" charset="0"/>
              </a:rPr>
              <a:t>del monto asignado para CKD’s* </a:t>
            </a:r>
          </a:p>
          <a:p>
            <a:pPr indent="-285750" algn="just">
              <a:spcBef>
                <a:spcPts val="0"/>
              </a:spcBef>
              <a:spcAft>
                <a:spcPts val="600"/>
              </a:spcAft>
              <a:buClr>
                <a:srgbClr val="CD0000"/>
              </a:buClr>
              <a:buSzPct val="110000"/>
            </a:pPr>
            <a:r>
              <a:rPr lang="es-MX" sz="1400" dirty="0">
                <a:latin typeface="Century Gothic" panose="020B0502020202020204" pitchFamily="34" charset="0"/>
              </a:rPr>
              <a:t>Actualmente se tiene participación en dos sectores: Bienes raíces e Infraestructura</a:t>
            </a: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indent="-285750" algn="just">
              <a:spcBef>
                <a:spcPts val="0"/>
              </a:spcBef>
              <a:spcAft>
                <a:spcPts val="600"/>
              </a:spcAft>
              <a:buClr>
                <a:srgbClr val="CD0000"/>
              </a:buClr>
              <a:buSzPct val="110000"/>
            </a:pPr>
            <a:endParaRPr lang="es-MX" sz="1400" dirty="0">
              <a:latin typeface="Century Gothic" panose="020B0502020202020204" pitchFamily="34" charset="0"/>
            </a:endParaRPr>
          </a:p>
          <a:p>
            <a:pPr lvl="1" algn="just">
              <a:spcBef>
                <a:spcPts val="0"/>
              </a:spcBef>
              <a:spcAft>
                <a:spcPts val="600"/>
              </a:spcAft>
              <a:buClr>
                <a:srgbClr val="CD0000"/>
              </a:buClr>
              <a:buSzPct val="110000"/>
              <a:buFont typeface="Arial" panose="020B0604020202020204" pitchFamily="34" charset="0"/>
              <a:buChar char="•"/>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a:p>
            <a:pPr lvl="1" algn="just">
              <a:spcBef>
                <a:spcPts val="0"/>
              </a:spcBef>
              <a:spcAft>
                <a:spcPts val="600"/>
              </a:spcAft>
              <a:buClr>
                <a:srgbClr val="CD0000"/>
              </a:buClr>
              <a:buSzPct val="110000"/>
            </a:pPr>
            <a:endParaRPr lang="es-MX" sz="1600" dirty="0">
              <a:latin typeface="Century Gothic" panose="020B0502020202020204" pitchFamily="34" charset="0"/>
            </a:endParaRPr>
          </a:p>
        </p:txBody>
      </p:sp>
      <p:sp>
        <p:nvSpPr>
          <p:cNvPr id="7" name="Rectángulo 6"/>
          <p:cNvSpPr/>
          <p:nvPr/>
        </p:nvSpPr>
        <p:spPr>
          <a:xfrm>
            <a:off x="247198" y="6403855"/>
            <a:ext cx="8563878" cy="369332"/>
          </a:xfrm>
          <a:prstGeom prst="rect">
            <a:avLst/>
          </a:prstGeom>
        </p:spPr>
        <p:txBody>
          <a:bodyPr wrap="square">
            <a:spAutoFit/>
          </a:bodyPr>
          <a:lstStyle/>
          <a:p>
            <a:pPr defTabSz="457200" eaLnBrk="0" fontAlgn="base" hangingPunct="0">
              <a:spcBef>
                <a:spcPct val="0"/>
              </a:spcBef>
              <a:spcAft>
                <a:spcPts val="600"/>
              </a:spcAft>
              <a:buClr>
                <a:srgbClr val="CD0000"/>
              </a:buClr>
              <a:buSzPct val="110000"/>
            </a:pPr>
            <a:r>
              <a:rPr lang="es-MX" sz="900" dirty="0">
                <a:solidFill>
                  <a:prstClr val="black"/>
                </a:solidFill>
                <a:latin typeface="Century Gothic" panose="020B0502020202020204" pitchFamily="34" charset="0"/>
              </a:rPr>
              <a:t>*Con base en los límites asignados por la Coordinación General de Riesgos se puede invertir el 3% del Fanvit en CKD’s, equivalente a </a:t>
            </a:r>
            <a:r>
              <a:rPr lang="es-MX" sz="900" b="1" dirty="0">
                <a:solidFill>
                  <a:prstClr val="black"/>
                </a:solidFill>
                <a:latin typeface="Century Gothic" panose="020B0502020202020204" pitchFamily="34" charset="0"/>
              </a:rPr>
              <a:t>3,851 mdp </a:t>
            </a:r>
            <a:r>
              <a:rPr lang="es-MX" sz="900" dirty="0">
                <a:solidFill>
                  <a:prstClr val="black"/>
                </a:solidFill>
                <a:latin typeface="Century Gothic" panose="020B0502020202020204" pitchFamily="34" charset="0"/>
              </a:rPr>
              <a:t>al 28 de febrero de 2018</a:t>
            </a:r>
          </a:p>
        </p:txBody>
      </p:sp>
      <p:sp>
        <p:nvSpPr>
          <p:cNvPr id="4" name="Rectángulo 3"/>
          <p:cNvSpPr/>
          <p:nvPr/>
        </p:nvSpPr>
        <p:spPr>
          <a:xfrm>
            <a:off x="1048918"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3" name="Rectángulo 12"/>
          <p:cNvSpPr/>
          <p:nvPr/>
        </p:nvSpPr>
        <p:spPr>
          <a:xfrm>
            <a:off x="2551412" y="2892666"/>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15" name="Rectángulo 14"/>
          <p:cNvSpPr/>
          <p:nvPr/>
        </p:nvSpPr>
        <p:spPr>
          <a:xfrm>
            <a:off x="1138758" y="5514160"/>
            <a:ext cx="1080745"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Bienes raíces</a:t>
            </a:r>
          </a:p>
        </p:txBody>
      </p:sp>
      <p:sp>
        <p:nvSpPr>
          <p:cNvPr id="19" name="Rectángulo 18"/>
          <p:cNvSpPr/>
          <p:nvPr/>
        </p:nvSpPr>
        <p:spPr>
          <a:xfrm>
            <a:off x="2842881" y="5369544"/>
            <a:ext cx="644728" cy="507831"/>
          </a:xfrm>
          <a:prstGeom prst="rect">
            <a:avLst/>
          </a:prstGeom>
        </p:spPr>
        <p:txBody>
          <a:bodyPr wrap="none">
            <a:spAutoFit/>
          </a:bodyPr>
          <a:lstStyle/>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Deuda</a:t>
            </a:r>
          </a:p>
          <a:p>
            <a:pPr algn="ctr"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y otros</a:t>
            </a:r>
          </a:p>
        </p:txBody>
      </p:sp>
      <p:sp>
        <p:nvSpPr>
          <p:cNvPr id="20" name="Rectángulo 19"/>
          <p:cNvSpPr/>
          <p:nvPr/>
        </p:nvSpPr>
        <p:spPr>
          <a:xfrm>
            <a:off x="1047771" y="4675543"/>
            <a:ext cx="1227600"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Walton:         300</a:t>
            </a:r>
          </a:p>
        </p:txBody>
      </p:sp>
      <p:sp>
        <p:nvSpPr>
          <p:cNvPr id="21" name="Rectángulo 20"/>
          <p:cNvSpPr/>
          <p:nvPr/>
        </p:nvSpPr>
        <p:spPr>
          <a:xfrm>
            <a:off x="1047006" y="4322333"/>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PruMex:         200</a:t>
            </a:r>
          </a:p>
        </p:txBody>
      </p:sp>
      <p:cxnSp>
        <p:nvCxnSpPr>
          <p:cNvPr id="24" name="Conector recto 23"/>
          <p:cNvCxnSpPr/>
          <p:nvPr/>
        </p:nvCxnSpPr>
        <p:spPr>
          <a:xfrm>
            <a:off x="1065769" y="3632587"/>
            <a:ext cx="1205017" cy="0"/>
          </a:xfrm>
          <a:prstGeom prst="line">
            <a:avLst/>
          </a:prstGeom>
          <a:ln w="12700">
            <a:solidFill>
              <a:schemeClr val="accent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Conector recto 24"/>
          <p:cNvCxnSpPr/>
          <p:nvPr/>
        </p:nvCxnSpPr>
        <p:spPr>
          <a:xfrm>
            <a:off x="1049045" y="4323241"/>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Conector recto 29"/>
          <p:cNvCxnSpPr/>
          <p:nvPr/>
        </p:nvCxnSpPr>
        <p:spPr>
          <a:xfrm>
            <a:off x="1062727" y="4673415"/>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Rectángulo 30"/>
          <p:cNvSpPr/>
          <p:nvPr/>
        </p:nvSpPr>
        <p:spPr>
          <a:xfrm>
            <a:off x="1043608" y="396631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IGS:                200</a:t>
            </a:r>
          </a:p>
        </p:txBody>
      </p:sp>
      <p:sp>
        <p:nvSpPr>
          <p:cNvPr id="35" name="Rectángulo 34"/>
          <p:cNvSpPr/>
          <p:nvPr/>
        </p:nvSpPr>
        <p:spPr>
          <a:xfrm>
            <a:off x="1044214" y="3617146"/>
            <a:ext cx="1227667" cy="351082"/>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1000" dirty="0">
                <a:solidFill>
                  <a:prstClr val="white"/>
                </a:solidFill>
                <a:latin typeface="Century Gothic" panose="020B0502020202020204" pitchFamily="34" charset="0"/>
              </a:rPr>
              <a:t>Alignmex</a:t>
            </a:r>
            <a:r>
              <a:rPr lang="es-MX" sz="105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200</a:t>
            </a:r>
          </a:p>
        </p:txBody>
      </p:sp>
      <p:cxnSp>
        <p:nvCxnSpPr>
          <p:cNvPr id="36" name="Conector recto 35"/>
          <p:cNvCxnSpPr/>
          <p:nvPr/>
        </p:nvCxnSpPr>
        <p:spPr>
          <a:xfrm>
            <a:off x="1054801" y="3983930"/>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0" name="Rectángulo 39"/>
          <p:cNvSpPr/>
          <p:nvPr/>
        </p:nvSpPr>
        <p:spPr>
          <a:xfrm>
            <a:off x="1051659" y="243712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1F497D"/>
                </a:solidFill>
                <a:latin typeface="Century Gothic" panose="020B0502020202020204" pitchFamily="34" charset="0"/>
              </a:rPr>
              <a:t>1,200 mdp</a:t>
            </a:r>
          </a:p>
        </p:txBody>
      </p:sp>
      <p:sp>
        <p:nvSpPr>
          <p:cNvPr id="34" name="Rectángulo 33"/>
          <p:cNvSpPr/>
          <p:nvPr/>
        </p:nvSpPr>
        <p:spPr>
          <a:xfrm>
            <a:off x="5547681" y="288478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39" name="Rectángulo 38"/>
          <p:cNvSpPr/>
          <p:nvPr/>
        </p:nvSpPr>
        <p:spPr>
          <a:xfrm>
            <a:off x="5555161" y="4494249"/>
            <a:ext cx="1227667" cy="591866"/>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GFI: 350</a:t>
            </a:r>
          </a:p>
        </p:txBody>
      </p:sp>
      <p:sp>
        <p:nvSpPr>
          <p:cNvPr id="42" name="Rectángulo 41"/>
          <p:cNvSpPr/>
          <p:nvPr/>
        </p:nvSpPr>
        <p:spPr>
          <a:xfrm>
            <a:off x="5593158" y="5478303"/>
            <a:ext cx="1165704"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Infraestructura</a:t>
            </a:r>
          </a:p>
        </p:txBody>
      </p:sp>
      <p:sp>
        <p:nvSpPr>
          <p:cNvPr id="45" name="Rectángulo 44"/>
          <p:cNvSpPr/>
          <p:nvPr/>
        </p:nvSpPr>
        <p:spPr>
          <a:xfrm>
            <a:off x="5551888" y="4058796"/>
            <a:ext cx="1227667" cy="432000"/>
          </a:xfrm>
          <a:prstGeom prst="rect">
            <a:avLst/>
          </a:prstGeom>
          <a:solidFill>
            <a:srgbClr val="E95D1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050" dirty="0">
                <a:solidFill>
                  <a:prstClr val="white"/>
                </a:solidFill>
                <a:latin typeface="Century Gothic" panose="020B0502020202020204" pitchFamily="34" charset="0"/>
              </a:rPr>
              <a:t>EXI: 300</a:t>
            </a:r>
          </a:p>
        </p:txBody>
      </p:sp>
      <p:cxnSp>
        <p:nvCxnSpPr>
          <p:cNvPr id="46" name="Conector recto 45"/>
          <p:cNvCxnSpPr/>
          <p:nvPr/>
        </p:nvCxnSpPr>
        <p:spPr>
          <a:xfrm>
            <a:off x="5560514" y="449613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47" name="Rectángulo 46"/>
          <p:cNvSpPr/>
          <p:nvPr/>
        </p:nvSpPr>
        <p:spPr>
          <a:xfrm>
            <a:off x="5560514" y="2430272"/>
            <a:ext cx="1240139" cy="407916"/>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r>
              <a:rPr lang="es-MX" sz="1100" b="1" dirty="0">
                <a:solidFill>
                  <a:srgbClr val="F79646"/>
                </a:solidFill>
                <a:latin typeface="Century Gothic" panose="020B0502020202020204" pitchFamily="34" charset="0"/>
              </a:rPr>
              <a:t>650 mdp</a:t>
            </a:r>
          </a:p>
        </p:txBody>
      </p:sp>
      <p:sp>
        <p:nvSpPr>
          <p:cNvPr id="50" name="Rectángulo 49"/>
          <p:cNvSpPr/>
          <p:nvPr/>
        </p:nvSpPr>
        <p:spPr>
          <a:xfrm>
            <a:off x="4048945" y="2891633"/>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1" name="Rectángulo 50"/>
          <p:cNvSpPr/>
          <p:nvPr/>
        </p:nvSpPr>
        <p:spPr>
          <a:xfrm>
            <a:off x="4039043" y="5514160"/>
            <a:ext cx="1249060"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Capital privado</a:t>
            </a:r>
          </a:p>
        </p:txBody>
      </p:sp>
      <p:sp>
        <p:nvSpPr>
          <p:cNvPr id="52" name="Rectángulo 51"/>
          <p:cNvSpPr/>
          <p:nvPr/>
        </p:nvSpPr>
        <p:spPr>
          <a:xfrm>
            <a:off x="7044188" y="2890720"/>
            <a:ext cx="1227667" cy="2201332"/>
          </a:xfrm>
          <a:prstGeom prst="rect">
            <a:avLst/>
          </a:prstGeom>
          <a:no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0" fontAlgn="base" hangingPunct="0">
              <a:spcBef>
                <a:spcPct val="0"/>
              </a:spcBef>
              <a:spcAft>
                <a:spcPct val="0"/>
              </a:spcAft>
            </a:pPr>
            <a:endParaRPr lang="es-MX" dirty="0">
              <a:solidFill>
                <a:prstClr val="white"/>
              </a:solidFill>
            </a:endParaRPr>
          </a:p>
        </p:txBody>
      </p:sp>
      <p:sp>
        <p:nvSpPr>
          <p:cNvPr id="53" name="Rectángulo 52"/>
          <p:cNvSpPr/>
          <p:nvPr/>
        </p:nvSpPr>
        <p:spPr>
          <a:xfrm>
            <a:off x="7309207" y="5514160"/>
            <a:ext cx="697627" cy="261610"/>
          </a:xfrm>
          <a:prstGeom prst="rect">
            <a:avLst/>
          </a:prstGeom>
        </p:spPr>
        <p:txBody>
          <a:bodyPr wrap="none">
            <a:spAutoFit/>
          </a:bodyPr>
          <a:lstStyle/>
          <a:p>
            <a:pPr algn="just" defTabSz="457200" eaLnBrk="0" fontAlgn="base" hangingPunct="0">
              <a:spcBef>
                <a:spcPct val="0"/>
              </a:spcBef>
              <a:spcAft>
                <a:spcPts val="600"/>
              </a:spcAft>
              <a:buClr>
                <a:srgbClr val="CD0000"/>
              </a:buClr>
              <a:buSzPct val="110000"/>
            </a:pPr>
            <a:r>
              <a:rPr lang="es-MX" sz="1100" b="1" dirty="0">
                <a:solidFill>
                  <a:prstClr val="black"/>
                </a:solidFill>
                <a:latin typeface="Century Gothic" panose="020B0502020202020204" pitchFamily="34" charset="0"/>
              </a:rPr>
              <a:t>Energía</a:t>
            </a:r>
          </a:p>
        </p:txBody>
      </p:sp>
      <p:sp>
        <p:nvSpPr>
          <p:cNvPr id="29" name="Rectángulo 28"/>
          <p:cNvSpPr/>
          <p:nvPr/>
        </p:nvSpPr>
        <p:spPr>
          <a:xfrm>
            <a:off x="1043608" y="3147018"/>
            <a:ext cx="1227667" cy="468000"/>
          </a:xfrm>
          <a:prstGeom prst="rect">
            <a:avLst/>
          </a:prstGeom>
          <a:solidFill>
            <a:schemeClr val="tx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eaLnBrk="0" fontAlgn="base" hangingPunct="0">
              <a:spcBef>
                <a:spcPct val="0"/>
              </a:spcBef>
              <a:spcAft>
                <a:spcPct val="0"/>
              </a:spcAft>
            </a:pPr>
            <a:r>
              <a:rPr lang="es-MX" sz="900" dirty="0">
                <a:solidFill>
                  <a:prstClr val="white"/>
                </a:solidFill>
                <a:latin typeface="Century Gothic" panose="020B0502020202020204" pitchFamily="34" charset="0"/>
              </a:rPr>
              <a:t>Quiero casa:</a:t>
            </a:r>
            <a:r>
              <a:rPr lang="es-MX" sz="800" dirty="0">
                <a:solidFill>
                  <a:prstClr val="white"/>
                </a:solidFill>
                <a:latin typeface="Century Gothic" panose="020B0502020202020204" pitchFamily="34" charset="0"/>
              </a:rPr>
              <a:t>  </a:t>
            </a:r>
            <a:r>
              <a:rPr lang="es-MX" sz="900" dirty="0">
                <a:solidFill>
                  <a:prstClr val="white"/>
                </a:solidFill>
                <a:latin typeface="Century Gothic" panose="020B0502020202020204" pitchFamily="34" charset="0"/>
              </a:rPr>
              <a:t> </a:t>
            </a:r>
            <a:r>
              <a:rPr lang="es-MX" sz="1000" dirty="0">
                <a:solidFill>
                  <a:prstClr val="white"/>
                </a:solidFill>
                <a:latin typeface="Century Gothic" panose="020B0502020202020204" pitchFamily="34" charset="0"/>
              </a:rPr>
              <a:t>300</a:t>
            </a:r>
          </a:p>
        </p:txBody>
      </p:sp>
      <p:cxnSp>
        <p:nvCxnSpPr>
          <p:cNvPr id="32" name="Conector recto 31"/>
          <p:cNvCxnSpPr/>
          <p:nvPr/>
        </p:nvCxnSpPr>
        <p:spPr>
          <a:xfrm>
            <a:off x="1058074" y="3573016"/>
            <a:ext cx="1205017" cy="0"/>
          </a:xfrm>
          <a:prstGeom prst="line">
            <a:avLst/>
          </a:prstGeom>
          <a:ln w="1270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33"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27</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824456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1827" y="288000"/>
            <a:ext cx="7407462" cy="631524"/>
          </a:xfrm>
        </p:spPr>
        <p:txBody>
          <a:bodyPr vert="horz" lIns="91440" tIns="45720" rIns="91440" bIns="45720" rtlCol="0" anchor="ctr">
            <a:normAutofit/>
          </a:bodyPr>
          <a:lstStyle/>
          <a:p>
            <a:r>
              <a:rPr lang="es-ES" sz="2000" b="1" dirty="0">
                <a:latin typeface="Century Gothic" panose="020B0502020202020204" pitchFamily="34" charset="0"/>
                <a:ea typeface="+mj-ea"/>
              </a:rPr>
              <a:t>Resumen de las características de CKD’s aprobados</a:t>
            </a:r>
            <a:endParaRPr lang="es-MX" sz="2000" b="1" dirty="0">
              <a:latin typeface="Century Gothic" panose="020B0502020202020204" pitchFamily="34" charset="0"/>
              <a:ea typeface="+mj-ea"/>
            </a:endParaRPr>
          </a:p>
        </p:txBody>
      </p:sp>
      <p:sp>
        <p:nvSpPr>
          <p:cNvPr id="4" name="CuadroTexto 3"/>
          <p:cNvSpPr txBox="1"/>
          <p:nvPr/>
        </p:nvSpPr>
        <p:spPr>
          <a:xfrm>
            <a:off x="26634" y="5614255"/>
            <a:ext cx="176213" cy="369332"/>
          </a:xfrm>
          <a:prstGeom prst="rect">
            <a:avLst/>
          </a:prstGeom>
          <a:noFill/>
        </p:spPr>
        <p:txBody>
          <a:bodyPr wrap="square" rtlCol="0">
            <a:spAutoFit/>
          </a:bodyPr>
          <a:lstStyle/>
          <a:p>
            <a:pPr defTabSz="457200" eaLnBrk="0" fontAlgn="base" hangingPunct="0">
              <a:spcBef>
                <a:spcPct val="0"/>
              </a:spcBef>
              <a:spcAft>
                <a:spcPct val="0"/>
              </a:spcAft>
            </a:pPr>
            <a:r>
              <a:rPr lang="es-MX" dirty="0">
                <a:solidFill>
                  <a:prstClr val="black"/>
                </a:solidFill>
              </a:rPr>
              <a:t>*</a:t>
            </a:r>
          </a:p>
        </p:txBody>
      </p:sp>
      <p:sp>
        <p:nvSpPr>
          <p:cNvPr id="6" name="Rectángulo 5"/>
          <p:cNvSpPr/>
          <p:nvPr/>
        </p:nvSpPr>
        <p:spPr>
          <a:xfrm>
            <a:off x="34888" y="6480812"/>
            <a:ext cx="8651912" cy="369332"/>
          </a:xfrm>
          <a:prstGeom prst="rect">
            <a:avLst/>
          </a:prstGeom>
        </p:spPr>
        <p:txBody>
          <a:bodyPr wrap="square">
            <a:spAutoFit/>
          </a:bodyPr>
          <a:lstStyle/>
          <a:p>
            <a:pPr defTabSz="457200" fontAlgn="base">
              <a:spcAft>
                <a:spcPts val="600"/>
              </a:spcAft>
              <a:buClr>
                <a:srgbClr val="CD0000"/>
              </a:buClr>
              <a:buSzPct val="110000"/>
            </a:pPr>
            <a:r>
              <a:rPr lang="es-MX" sz="900" dirty="0">
                <a:solidFill>
                  <a:prstClr val="black"/>
                </a:solidFill>
                <a:latin typeface="Century Gothic" panose="020B0502020202020204" pitchFamily="34" charset="0"/>
              </a:rPr>
              <a:t>*Monto aprobado, inversión a realizar en marzo. ** Se toma el promedio del intervalo para fines comparativos cuando la comisión, el preferente o la TIR esperada estén dados por intervalo.   (I): Infraestructura, (E): Energía, (BR): Bienes raíces</a:t>
            </a:r>
          </a:p>
        </p:txBody>
      </p:sp>
      <p:graphicFrame>
        <p:nvGraphicFramePr>
          <p:cNvPr id="5" name="Tabla 4"/>
          <p:cNvGraphicFramePr>
            <a:graphicFrameLocks noGrp="1"/>
          </p:cNvGraphicFramePr>
          <p:nvPr>
            <p:extLst/>
          </p:nvPr>
        </p:nvGraphicFramePr>
        <p:xfrm>
          <a:off x="331436" y="1265613"/>
          <a:ext cx="8562398" cy="5224504"/>
        </p:xfrm>
        <a:graphic>
          <a:graphicData uri="http://schemas.openxmlformats.org/drawingml/2006/table">
            <a:tbl>
              <a:tblPr/>
              <a:tblGrid>
                <a:gridCol w="1482352">
                  <a:extLst>
                    <a:ext uri="{9D8B030D-6E8A-4147-A177-3AD203B41FA5}">
                      <a16:colId xmlns:a16="http://schemas.microsoft.com/office/drawing/2014/main" xmlns="" val="20000"/>
                    </a:ext>
                  </a:extLst>
                </a:gridCol>
                <a:gridCol w="456109">
                  <a:extLst>
                    <a:ext uri="{9D8B030D-6E8A-4147-A177-3AD203B41FA5}">
                      <a16:colId xmlns:a16="http://schemas.microsoft.com/office/drawing/2014/main" xmlns="" val="20001"/>
                    </a:ext>
                  </a:extLst>
                </a:gridCol>
                <a:gridCol w="735993">
                  <a:extLst>
                    <a:ext uri="{9D8B030D-6E8A-4147-A177-3AD203B41FA5}">
                      <a16:colId xmlns:a16="http://schemas.microsoft.com/office/drawing/2014/main" xmlns="" val="20002"/>
                    </a:ext>
                  </a:extLst>
                </a:gridCol>
                <a:gridCol w="735993">
                  <a:extLst>
                    <a:ext uri="{9D8B030D-6E8A-4147-A177-3AD203B41FA5}">
                      <a16:colId xmlns:a16="http://schemas.microsoft.com/office/drawing/2014/main" xmlns="" val="20003"/>
                    </a:ext>
                  </a:extLst>
                </a:gridCol>
                <a:gridCol w="735993">
                  <a:extLst>
                    <a:ext uri="{9D8B030D-6E8A-4147-A177-3AD203B41FA5}">
                      <a16:colId xmlns:a16="http://schemas.microsoft.com/office/drawing/2014/main" xmlns="" val="20004"/>
                    </a:ext>
                  </a:extLst>
                </a:gridCol>
                <a:gridCol w="735993">
                  <a:extLst>
                    <a:ext uri="{9D8B030D-6E8A-4147-A177-3AD203B41FA5}">
                      <a16:colId xmlns:a16="http://schemas.microsoft.com/office/drawing/2014/main" xmlns="" val="20005"/>
                    </a:ext>
                  </a:extLst>
                </a:gridCol>
                <a:gridCol w="735993">
                  <a:extLst>
                    <a:ext uri="{9D8B030D-6E8A-4147-A177-3AD203B41FA5}">
                      <a16:colId xmlns:a16="http://schemas.microsoft.com/office/drawing/2014/main" xmlns="" val="20006"/>
                    </a:ext>
                  </a:extLst>
                </a:gridCol>
                <a:gridCol w="735993">
                  <a:extLst>
                    <a:ext uri="{9D8B030D-6E8A-4147-A177-3AD203B41FA5}">
                      <a16:colId xmlns:a16="http://schemas.microsoft.com/office/drawing/2014/main" xmlns="" val="20007"/>
                    </a:ext>
                  </a:extLst>
                </a:gridCol>
                <a:gridCol w="735993">
                  <a:extLst>
                    <a:ext uri="{9D8B030D-6E8A-4147-A177-3AD203B41FA5}">
                      <a16:colId xmlns:a16="http://schemas.microsoft.com/office/drawing/2014/main" xmlns="" val="20008"/>
                    </a:ext>
                  </a:extLst>
                </a:gridCol>
                <a:gridCol w="735993">
                  <a:extLst>
                    <a:ext uri="{9D8B030D-6E8A-4147-A177-3AD203B41FA5}">
                      <a16:colId xmlns:a16="http://schemas.microsoft.com/office/drawing/2014/main" xmlns="" val="20009"/>
                    </a:ext>
                  </a:extLst>
                </a:gridCol>
                <a:gridCol w="735993">
                  <a:extLst>
                    <a:ext uri="{9D8B030D-6E8A-4147-A177-3AD203B41FA5}">
                      <a16:colId xmlns:a16="http://schemas.microsoft.com/office/drawing/2014/main" xmlns="" val="20010"/>
                    </a:ext>
                  </a:extLst>
                </a:gridCol>
              </a:tblGrid>
              <a:tr h="430649">
                <a:tc>
                  <a:txBody>
                    <a:bodyPr/>
                    <a:lstStyle/>
                    <a:p>
                      <a:pPr algn="ctr" fontAlgn="ctr"/>
                      <a:r>
                        <a:rPr lang="es-MX" sz="900" b="1" i="0" u="none" strike="noStrike" dirty="0">
                          <a:solidFill>
                            <a:srgbClr val="FFFFFF"/>
                          </a:solidFill>
                          <a:effectLst/>
                          <a:latin typeface="Century Gothic" panose="020B0502020202020204" pitchFamily="34" charset="0"/>
                        </a:rPr>
                        <a:t>CKD</a:t>
                      </a:r>
                    </a:p>
                  </a:txBody>
                  <a:tcPr marL="0" marR="0" marT="0" marB="0" anchor="ctr">
                    <a:lnL>
                      <a:noFill/>
                    </a:lnL>
                    <a:lnR>
                      <a:noFill/>
                    </a:lnR>
                    <a:lnT>
                      <a:noFill/>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Sector</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Monto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Preferente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Comisión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Tamaño (mdp)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Coinversión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Tasa neta esp</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Periodo inversión (años)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Plazo </a:t>
                      </a:r>
                      <a:br>
                        <a:rPr lang="es-MX" sz="900" b="1" i="0" u="none" strike="noStrike" dirty="0">
                          <a:solidFill>
                            <a:srgbClr val="FFFFFF"/>
                          </a:solidFill>
                          <a:effectLst/>
                          <a:latin typeface="Century Gothic" panose="020B0502020202020204" pitchFamily="34" charset="0"/>
                        </a:rPr>
                      </a:br>
                      <a:r>
                        <a:rPr lang="es-MX" sz="900" b="1" i="0" u="none" strike="noStrike" dirty="0">
                          <a:solidFill>
                            <a:srgbClr val="FFFFFF"/>
                          </a:solidFill>
                          <a:effectLst/>
                          <a:latin typeface="Century Gothic" panose="020B0502020202020204" pitchFamily="34" charset="0"/>
                        </a:rPr>
                        <a:t>(años)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tc>
                  <a:txBody>
                    <a:bodyPr/>
                    <a:lstStyle/>
                    <a:p>
                      <a:pPr algn="ctr" fontAlgn="ctr"/>
                      <a:r>
                        <a:rPr lang="es-MX" sz="900" b="1" i="0" u="none" strike="noStrike" dirty="0">
                          <a:solidFill>
                            <a:srgbClr val="FFFFFF"/>
                          </a:solidFill>
                          <a:effectLst/>
                          <a:latin typeface="Century Gothic" panose="020B0502020202020204" pitchFamily="34" charset="0"/>
                        </a:rPr>
                        <a:t>Apalancam.</a:t>
                      </a:r>
                    </a:p>
                    <a:p>
                      <a:pPr algn="ctr" fontAlgn="ctr"/>
                      <a:r>
                        <a:rPr lang="es-MX" sz="900" b="1" i="0" u="none" strike="noStrike" dirty="0">
                          <a:solidFill>
                            <a:srgbClr val="FFFFFF"/>
                          </a:solidFill>
                          <a:effectLst/>
                          <a:latin typeface="Century Gothic" panose="020B0502020202020204" pitchFamily="34" charset="0"/>
                        </a:rPr>
                        <a:t>máx</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203764"/>
                    </a:solidFill>
                  </a:tcPr>
                </a:tc>
                <a:extLst>
                  <a:ext uri="{0D108BD9-81ED-4DB2-BD59-A6C34878D82A}">
                    <a16:rowId xmlns:a16="http://schemas.microsoft.com/office/drawing/2014/main" xmlns="" val="10000"/>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14.5%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1"/>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50894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4,422</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3"/>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2,700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70%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508949">
                <a:tc>
                  <a:txBody>
                    <a:bodyPr/>
                    <a:lstStyle/>
                    <a:p>
                      <a:pPr algn="ctr" fontAlgn="ctr"/>
                      <a:r>
                        <a:rPr lang="es-MX" sz="800" b="1" i="0" u="none" strike="noStrike" dirty="0">
                          <a:solidFill>
                            <a:srgbClr val="203764"/>
                          </a:solidFill>
                          <a:effectLst/>
                          <a:latin typeface="Century Gothic" panose="020B0502020202020204" pitchFamily="34" charset="0"/>
                        </a:rPr>
                        <a:t> </a:t>
                      </a: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200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9%</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1.25%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2,000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16.0%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5"/>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4,755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528524">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BR</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30%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17.5%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4</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10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tc>
                  <a:txBody>
                    <a:bodyPr/>
                    <a:lstStyle/>
                    <a:p>
                      <a:pPr algn="ctr" fontAlgn="ctr"/>
                      <a:r>
                        <a:rPr lang="es-MX" sz="1100" b="0" i="0" u="none" strike="noStrike" dirty="0">
                          <a:solidFill>
                            <a:srgbClr val="000000"/>
                          </a:solidFill>
                          <a:effectLst/>
                          <a:latin typeface="Century Gothic" panose="020B0502020202020204" pitchFamily="34" charset="0"/>
                        </a:rPr>
                        <a:t>65%</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DF1F9"/>
                    </a:solidFill>
                  </a:tcPr>
                </a:tc>
                <a:extLst>
                  <a:ext uri="{0D108BD9-81ED-4DB2-BD59-A6C34878D82A}">
                    <a16:rowId xmlns:a16="http://schemas.microsoft.com/office/drawing/2014/main" xmlns="" val="10007"/>
                  </a:ext>
                </a:extLst>
              </a:tr>
              <a:tr h="600299">
                <a:tc>
                  <a:txBody>
                    <a:bodyPr/>
                    <a:lstStyle/>
                    <a:p>
                      <a:pPr algn="l" fontAlgn="b"/>
                      <a:r>
                        <a:rPr lang="es-MX" sz="800" b="1" i="0" u="none" strike="noStrike" dirty="0">
                          <a:solidFill>
                            <a:srgbClr val="203764"/>
                          </a:solidFill>
                          <a:effectLst/>
                          <a:latin typeface="Century Gothic" panose="020B0502020202020204" pitchFamily="34" charset="0"/>
                        </a:rPr>
                        <a:t> </a:t>
                      </a:r>
                      <a:endParaRPr lang="es-MX" sz="800" b="0" i="0" u="none" strike="noStrike" dirty="0">
                        <a:solidFill>
                          <a:srgbClr val="000000"/>
                        </a:solidFill>
                        <a:effectLst/>
                        <a:latin typeface="Calibri" panose="020F0502020204030204" pitchFamily="34" charset="0"/>
                      </a:endParaRPr>
                    </a:p>
                  </a:txBody>
                  <a:tcPr marL="0" marR="0" marT="0" marB="0" anchor="ctr">
                    <a:lnL>
                      <a:noFill/>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E,I</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300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10.5%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5,000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18.0%</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15</a:t>
                      </a:r>
                    </a:p>
                  </a:txBody>
                  <a:tcPr marL="0" marR="0" marT="0"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60%</a:t>
                      </a:r>
                    </a:p>
                  </a:txBody>
                  <a:tcPr marL="0" marR="0" marT="0" marB="0" anchor="ctr">
                    <a:lnL w="6350" cap="flat" cmpd="sng" algn="ctr">
                      <a:solidFill>
                        <a:srgbClr val="A6A6A6"/>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08"/>
                  </a:ext>
                </a:extLst>
              </a:tr>
              <a:tr h="143549">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tc>
                  <a:txBody>
                    <a:bodyPr/>
                    <a:lstStyle/>
                    <a:p>
                      <a:pPr algn="ctr" fontAlgn="ctr"/>
                      <a:r>
                        <a:rPr lang="es-MX" sz="11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w="254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r h="352348">
                <a:tc>
                  <a:txBody>
                    <a:bodyPr/>
                    <a:lstStyle/>
                    <a:p>
                      <a:pPr algn="ctr" fontAlgn="ctr"/>
                      <a:r>
                        <a:rPr lang="es-MX" sz="1200" b="1" i="0" u="none" strike="noStrike" dirty="0">
                          <a:solidFill>
                            <a:srgbClr val="203764"/>
                          </a:solidFill>
                          <a:effectLst/>
                          <a:latin typeface="Century Gothic" panose="020B0502020202020204" pitchFamily="34" charset="0"/>
                        </a:rPr>
                        <a:t>Promedio</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 </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269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9.8%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4,172</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15.8%</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4.5</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11.9</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MX" sz="1100" b="0" i="0" u="none" strike="noStrike" dirty="0">
                          <a:solidFill>
                            <a:srgbClr val="203764"/>
                          </a:solidFill>
                          <a:effectLst/>
                          <a:latin typeface="Century Gothic" panose="020B0502020202020204" pitchFamily="34" charset="0"/>
                        </a:rPr>
                        <a:t>61%</a:t>
                      </a:r>
                    </a:p>
                  </a:txBody>
                  <a:tcPr marL="0" marR="0" marT="0" marB="0" anchor="ctr">
                    <a:lnL>
                      <a:noFill/>
                    </a:lnL>
                    <a:lnR>
                      <a:noFill/>
                    </a:lnR>
                    <a:lnT w="25400" cap="flat" cmpd="dbl"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0010"/>
                  </a:ext>
                </a:extLst>
              </a:tr>
            </a:tbl>
          </a:graphicData>
        </a:graphic>
      </p:graphicFrame>
      <p:pic>
        <p:nvPicPr>
          <p:cNvPr id="9" name="Imagen 8"/>
          <p:cNvPicPr>
            <a:picLocks noChangeAspect="1"/>
          </p:cNvPicPr>
          <p:nvPr/>
        </p:nvPicPr>
        <p:blipFill>
          <a:blip r:embed="rId2"/>
          <a:stretch>
            <a:fillRect/>
          </a:stretch>
        </p:blipFill>
        <p:spPr>
          <a:xfrm>
            <a:off x="331436" y="1816861"/>
            <a:ext cx="1435173" cy="291455"/>
          </a:xfrm>
          <a:prstGeom prst="rect">
            <a:avLst/>
          </a:prstGeom>
        </p:spPr>
      </p:pic>
      <p:pic>
        <p:nvPicPr>
          <p:cNvPr id="10" name="Imagen 9"/>
          <p:cNvPicPr>
            <a:picLocks noChangeAspect="1"/>
          </p:cNvPicPr>
          <p:nvPr/>
        </p:nvPicPr>
        <p:blipFill rotWithShape="1">
          <a:blip r:embed="rId3"/>
          <a:srcRect l="8190" t="18518" r="6652" b="22223"/>
          <a:stretch/>
        </p:blipFill>
        <p:spPr>
          <a:xfrm>
            <a:off x="315041" y="2270190"/>
            <a:ext cx="1388208" cy="397815"/>
          </a:xfrm>
          <a:prstGeom prst="rect">
            <a:avLst/>
          </a:prstGeom>
        </p:spPr>
      </p:pic>
      <p:pic>
        <p:nvPicPr>
          <p:cNvPr id="11" name="Imagen 10"/>
          <p:cNvPicPr>
            <a:picLocks noChangeAspect="1"/>
          </p:cNvPicPr>
          <p:nvPr/>
        </p:nvPicPr>
        <p:blipFill rotWithShape="1">
          <a:blip r:embed="rId4"/>
          <a:srcRect l="4457" t="31276" r="6833" b="24398"/>
          <a:stretch/>
        </p:blipFill>
        <p:spPr>
          <a:xfrm>
            <a:off x="416113" y="2753333"/>
            <a:ext cx="1255604" cy="415771"/>
          </a:xfrm>
          <a:prstGeom prst="rect">
            <a:avLst/>
          </a:prstGeom>
        </p:spPr>
      </p:pic>
      <p:pic>
        <p:nvPicPr>
          <p:cNvPr id="13" name="Imagen 12"/>
          <p:cNvPicPr>
            <a:picLocks noChangeAspect="1"/>
          </p:cNvPicPr>
          <p:nvPr/>
        </p:nvPicPr>
        <p:blipFill rotWithShape="1">
          <a:blip r:embed="rId5"/>
          <a:srcRect l="-7750" t="3476" r="-1239" b="1909"/>
          <a:stretch/>
        </p:blipFill>
        <p:spPr>
          <a:xfrm>
            <a:off x="774561" y="3240608"/>
            <a:ext cx="538708" cy="474453"/>
          </a:xfrm>
          <a:prstGeom prst="rect">
            <a:avLst/>
          </a:prstGeom>
        </p:spPr>
      </p:pic>
      <p:pic>
        <p:nvPicPr>
          <p:cNvPr id="14" name="Imagen 13"/>
          <p:cNvPicPr>
            <a:picLocks noChangeAspect="1"/>
          </p:cNvPicPr>
          <p:nvPr/>
        </p:nvPicPr>
        <p:blipFill rotWithShape="1">
          <a:blip r:embed="rId6"/>
          <a:srcRect l="7313" t="1594"/>
          <a:stretch/>
        </p:blipFill>
        <p:spPr>
          <a:xfrm>
            <a:off x="420948" y="3838955"/>
            <a:ext cx="1245934" cy="298361"/>
          </a:xfrm>
          <a:prstGeom prst="rect">
            <a:avLst/>
          </a:prstGeom>
        </p:spPr>
      </p:pic>
      <p:pic>
        <p:nvPicPr>
          <p:cNvPr id="15" name="Imagen 14"/>
          <p:cNvPicPr>
            <a:picLocks noChangeAspect="1"/>
          </p:cNvPicPr>
          <p:nvPr/>
        </p:nvPicPr>
        <p:blipFill rotWithShape="1">
          <a:blip r:embed="rId7"/>
          <a:srcRect l="4981"/>
          <a:stretch/>
        </p:blipFill>
        <p:spPr>
          <a:xfrm>
            <a:off x="669582" y="4396419"/>
            <a:ext cx="748665" cy="330130"/>
          </a:xfrm>
          <a:prstGeom prst="rect">
            <a:avLst/>
          </a:prstGeom>
        </p:spPr>
      </p:pic>
      <p:pic>
        <p:nvPicPr>
          <p:cNvPr id="16" name="Imagen 15"/>
          <p:cNvPicPr>
            <a:picLocks noChangeAspect="1"/>
          </p:cNvPicPr>
          <p:nvPr/>
        </p:nvPicPr>
        <p:blipFill rotWithShape="1">
          <a:blip r:embed="rId8"/>
          <a:srcRect r="56743"/>
          <a:stretch/>
        </p:blipFill>
        <p:spPr>
          <a:xfrm>
            <a:off x="390353" y="4878684"/>
            <a:ext cx="1297042" cy="435110"/>
          </a:xfrm>
          <a:prstGeom prst="rect">
            <a:avLst/>
          </a:prstGeom>
        </p:spPr>
      </p:pic>
      <p:pic>
        <p:nvPicPr>
          <p:cNvPr id="17" name="Imagen 16" descr="Resultado de imagen para ainda"/>
          <p:cNvPicPr>
            <a:picLocks noChangeAspect="1" noChangeArrowheads="1"/>
          </p:cNvPicPr>
          <p:nvPr/>
        </p:nvPicPr>
        <p:blipFill rotWithShape="1">
          <a:blip r:embed="rId9">
            <a:extLst>
              <a:ext uri="{28A0092B-C50C-407E-A947-70E740481C1C}">
                <a14:useLocalDpi xmlns:a14="http://schemas.microsoft.com/office/drawing/2010/main" val="0"/>
              </a:ext>
            </a:extLst>
          </a:blip>
          <a:srcRect t="23577" b="37078"/>
          <a:stretch/>
        </p:blipFill>
        <p:spPr bwMode="auto">
          <a:xfrm>
            <a:off x="443502" y="5396786"/>
            <a:ext cx="1259747" cy="493124"/>
          </a:xfrm>
          <a:prstGeom prst="rect">
            <a:avLst/>
          </a:prstGeom>
          <a:noFill/>
          <a:extLst>
            <a:ext uri="{909E8E84-426E-40DD-AFC4-6F175D3DCCD1}">
              <a14:hiddenFill xmlns:a14="http://schemas.microsoft.com/office/drawing/2010/main">
                <a:solidFill>
                  <a:srgbClr val="FFFFFF"/>
                </a:solidFill>
              </a14:hiddenFill>
            </a:ext>
          </a:extLst>
        </p:spPr>
      </p:pic>
      <p:sp>
        <p:nvSpPr>
          <p:cNvPr id="19" name="3 Marcador de número de diapositiva"/>
          <p:cNvSpPr>
            <a:spLocks noGrp="1"/>
          </p:cNvSpPr>
          <p:nvPr>
            <p:ph type="sldNum" sz="quarter" idx="12"/>
          </p:nvPr>
        </p:nvSpPr>
        <p:spPr>
          <a:xfrm>
            <a:off x="8492946" y="6480812"/>
            <a:ext cx="552298" cy="365125"/>
          </a:xfrm>
        </p:spPr>
        <p:txBody>
          <a:bodyPr/>
          <a:lstStyle/>
          <a:p>
            <a:pPr algn="ctr"/>
            <a:fld id="{05E83AA4-A00D-4AA0-8FE8-B93C9F3EC141}" type="slidenum">
              <a:rPr lang="es-ES" altLang="es-MX" smtClean="0">
                <a:latin typeface="Century Gothic" panose="020B0502020202020204" pitchFamily="34" charset="0"/>
              </a:rPr>
              <a:pPr algn="ctr"/>
              <a:t>28</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609830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sz="2000" b="1" dirty="0">
                <a:latin typeface="Century Gothic" panose="020B0502020202020204" pitchFamily="34" charset="0"/>
              </a:rPr>
              <a:t>CKD’s</a:t>
            </a:r>
            <a:endParaRPr lang="es-MX" sz="2000" b="1" dirty="0">
              <a:latin typeface="Century Gothic" panose="020B0502020202020204" pitchFamily="34" charset="0"/>
            </a:endParaRPr>
          </a:p>
        </p:txBody>
      </p:sp>
      <p:sp>
        <p:nvSpPr>
          <p:cNvPr id="24" name="23 CuadroTexto"/>
          <p:cNvSpPr txBox="1"/>
          <p:nvPr/>
        </p:nvSpPr>
        <p:spPr>
          <a:xfrm>
            <a:off x="394666" y="908720"/>
            <a:ext cx="3576620" cy="307777"/>
          </a:xfrm>
          <a:prstGeom prst="rect">
            <a:avLst/>
          </a:prstGeom>
          <a:noFill/>
        </p:spPr>
        <p:txBody>
          <a:bodyPr wrap="none" rtlCol="0">
            <a:spAutoFit/>
          </a:bodyPr>
          <a:lstStyle/>
          <a:p>
            <a:r>
              <a:rPr lang="es-MX" sz="1400" dirty="0">
                <a:solidFill>
                  <a:srgbClr val="CD0000"/>
                </a:solidFill>
                <a:latin typeface="Century Gothic" panose="020B0502020202020204" pitchFamily="34" charset="0"/>
                <a:ea typeface="+mj-ea"/>
                <a:cs typeface="Myriad Pro"/>
              </a:rPr>
              <a:t>Comparación TIR: Primer Trimestre 2018</a:t>
            </a:r>
          </a:p>
        </p:txBody>
      </p:sp>
      <p:sp>
        <p:nvSpPr>
          <p:cNvPr id="3" name="2 Rectángulo"/>
          <p:cNvSpPr/>
          <p:nvPr/>
        </p:nvSpPr>
        <p:spPr>
          <a:xfrm>
            <a:off x="539552" y="2708920"/>
            <a:ext cx="538462" cy="144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xmlns="" id="{CA3A3F68-3F00-46B5-BF0D-D54B386A390A}"/>
              </a:ext>
            </a:extLst>
          </p:cNvPr>
          <p:cNvSpPr txBox="1"/>
          <p:nvPr/>
        </p:nvSpPr>
        <p:spPr>
          <a:xfrm>
            <a:off x="532641" y="5185546"/>
            <a:ext cx="7067128" cy="246221"/>
          </a:xfrm>
          <a:prstGeom prst="rect">
            <a:avLst/>
          </a:prstGeom>
          <a:noFill/>
        </p:spPr>
        <p:txBody>
          <a:bodyPr wrap="square" rtlCol="0">
            <a:spAutoFit/>
          </a:bodyPr>
          <a:lstStyle/>
          <a:p>
            <a:r>
              <a:rPr lang="es-MX" sz="1000" dirty="0">
                <a:solidFill>
                  <a:schemeClr val="tx1">
                    <a:lumMod val="65000"/>
                    <a:lumOff val="35000"/>
                  </a:schemeClr>
                </a:solidFill>
                <a:latin typeface="Century Gothic" panose="020B0502020202020204" pitchFamily="34" charset="0"/>
              </a:rPr>
              <a:t>*Trimestre en curso: datos correspondientes al 28 de febrero de 2018.</a:t>
            </a:r>
          </a:p>
        </p:txBody>
      </p:sp>
      <p:pic>
        <p:nvPicPr>
          <p:cNvPr id="4" name="Imagen 3">
            <a:extLst>
              <a:ext uri="{FF2B5EF4-FFF2-40B4-BE49-F238E27FC236}">
                <a16:creationId xmlns:a16="http://schemas.microsoft.com/office/drawing/2014/main" xmlns="" id="{ECA43A86-6181-435A-935A-DCD6FAFFC29A}"/>
              </a:ext>
            </a:extLst>
          </p:cNvPr>
          <p:cNvPicPr>
            <a:picLocks noChangeAspect="1"/>
          </p:cNvPicPr>
          <p:nvPr/>
        </p:nvPicPr>
        <p:blipFill>
          <a:blip r:embed="rId2"/>
          <a:stretch>
            <a:fillRect/>
          </a:stretch>
        </p:blipFill>
        <p:spPr>
          <a:xfrm>
            <a:off x="447698" y="1633572"/>
            <a:ext cx="8248603" cy="3590855"/>
          </a:xfrm>
          <a:prstGeom prst="rect">
            <a:avLst/>
          </a:prstGeom>
        </p:spPr>
      </p:pic>
      <p:sp>
        <p:nvSpPr>
          <p:cNvPr id="7" name="3 Marcador de número de diapositiva"/>
          <p:cNvSpPr>
            <a:spLocks noGrp="1"/>
          </p:cNvSpPr>
          <p:nvPr>
            <p:ph type="sldNum" sz="quarter" idx="12"/>
          </p:nvPr>
        </p:nvSpPr>
        <p:spPr>
          <a:xfrm>
            <a:off x="8420152" y="6309320"/>
            <a:ext cx="552298" cy="365125"/>
          </a:xfrm>
        </p:spPr>
        <p:txBody>
          <a:bodyPr/>
          <a:lstStyle/>
          <a:p>
            <a:pPr algn="ctr"/>
            <a:fld id="{05E83AA4-A00D-4AA0-8FE8-B93C9F3EC141}" type="slidenum">
              <a:rPr lang="es-ES" altLang="es-MX" smtClean="0">
                <a:latin typeface="Century Gothic" panose="020B0502020202020204" pitchFamily="34" charset="0"/>
              </a:rPr>
              <a:pPr algn="ctr"/>
              <a:t>29</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403282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1A3217A-DFBB-45B6-9441-5EDE17E8E098}"/>
              </a:ext>
            </a:extLst>
          </p:cNvPr>
          <p:cNvSpPr>
            <a:spLocks noGrp="1"/>
          </p:cNvSpPr>
          <p:nvPr>
            <p:ph type="title"/>
          </p:nvPr>
        </p:nvSpPr>
        <p:spPr/>
        <p:txBody>
          <a:bodyPr/>
          <a:lstStyle/>
          <a:p>
            <a:r>
              <a:rPr lang="es-MX" sz="2000" b="1" dirty="0">
                <a:latin typeface="Century Gothic" panose="020B0502020202020204" pitchFamily="34" charset="0"/>
              </a:rPr>
              <a:t>Bonos Bancarios Estructurados</a:t>
            </a:r>
            <a:endParaRPr lang="en-US" sz="2000" b="1" dirty="0">
              <a:latin typeface="Century Gothic" panose="020B0502020202020204" pitchFamily="34" charset="0"/>
            </a:endParaRPr>
          </a:p>
        </p:txBody>
      </p:sp>
      <p:graphicFrame>
        <p:nvGraphicFramePr>
          <p:cNvPr id="4" name="Gráfico 3">
            <a:extLst>
              <a:ext uri="{FF2B5EF4-FFF2-40B4-BE49-F238E27FC236}">
                <a16:creationId xmlns:a16="http://schemas.microsoft.com/office/drawing/2014/main" xmlns="" id="{1280E67B-5C73-4D53-AA01-CD2188ED95FC}"/>
              </a:ext>
            </a:extLst>
          </p:cNvPr>
          <p:cNvGraphicFramePr>
            <a:graphicFrameLocks/>
          </p:cNvGraphicFramePr>
          <p:nvPr>
            <p:extLst/>
          </p:nvPr>
        </p:nvGraphicFramePr>
        <p:xfrm>
          <a:off x="0" y="1340768"/>
          <a:ext cx="5112568" cy="2528688"/>
        </p:xfrm>
        <a:graphic>
          <a:graphicData uri="http://schemas.openxmlformats.org/drawingml/2006/chart">
            <c:chart xmlns:c="http://schemas.openxmlformats.org/drawingml/2006/chart" xmlns:r="http://schemas.openxmlformats.org/officeDocument/2006/relationships" r:id="rId2"/>
          </a:graphicData>
        </a:graphic>
      </p:graphicFrame>
      <p:sp>
        <p:nvSpPr>
          <p:cNvPr id="5" name="CuadroTexto 4">
            <a:extLst>
              <a:ext uri="{FF2B5EF4-FFF2-40B4-BE49-F238E27FC236}">
                <a16:creationId xmlns:a16="http://schemas.microsoft.com/office/drawing/2014/main" xmlns="" id="{C266644B-E84F-4FEA-81A0-3249B25D0100}"/>
              </a:ext>
            </a:extLst>
          </p:cNvPr>
          <p:cNvSpPr txBox="1"/>
          <p:nvPr/>
        </p:nvSpPr>
        <p:spPr>
          <a:xfrm>
            <a:off x="2687516" y="2437617"/>
            <a:ext cx="1420094" cy="81915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s-MX" sz="900" dirty="0">
                <a:solidFill>
                  <a:schemeClr val="accent2"/>
                </a:solidFill>
                <a:latin typeface="Century Ghotic"/>
              </a:rPr>
              <a:t>JBSAN S00727 ("</a:t>
            </a:r>
            <a:r>
              <a:rPr lang="es-MX" sz="900" dirty="0" err="1">
                <a:solidFill>
                  <a:schemeClr val="accent2"/>
                </a:solidFill>
                <a:latin typeface="Century Ghotic"/>
              </a:rPr>
              <a:t>call</a:t>
            </a:r>
            <a:r>
              <a:rPr lang="es-MX" sz="900" dirty="0">
                <a:solidFill>
                  <a:schemeClr val="accent2"/>
                </a:solidFill>
                <a:latin typeface="Century Ghotic"/>
              </a:rPr>
              <a:t> spread" Salud Europa)  nocional</a:t>
            </a:r>
            <a:r>
              <a:rPr lang="es-MX" sz="900" baseline="0" dirty="0">
                <a:solidFill>
                  <a:schemeClr val="accent2"/>
                </a:solidFill>
                <a:latin typeface="Century Ghotic"/>
              </a:rPr>
              <a:t> </a:t>
            </a:r>
            <a:r>
              <a:rPr lang="es-MX" sz="900" b="1" baseline="0" dirty="0">
                <a:solidFill>
                  <a:schemeClr val="accent2"/>
                </a:solidFill>
                <a:latin typeface="Century Ghotic"/>
              </a:rPr>
              <a:t>$175 </a:t>
            </a:r>
            <a:r>
              <a:rPr lang="es-MX" sz="900" b="1" baseline="0" dirty="0" err="1">
                <a:solidFill>
                  <a:schemeClr val="accent2"/>
                </a:solidFill>
                <a:latin typeface="Century Ghotic"/>
              </a:rPr>
              <a:t>mdp</a:t>
            </a:r>
            <a:r>
              <a:rPr lang="es-MX" sz="900" baseline="0" dirty="0">
                <a:solidFill>
                  <a:schemeClr val="accent2"/>
                </a:solidFill>
                <a:latin typeface="Century Ghotic"/>
              </a:rPr>
              <a:t>.</a:t>
            </a:r>
            <a:endParaRPr lang="es-MX" sz="900" dirty="0">
              <a:solidFill>
                <a:schemeClr val="accent2"/>
              </a:solidFill>
              <a:latin typeface="Century Ghotic"/>
            </a:endParaRPr>
          </a:p>
        </p:txBody>
      </p:sp>
      <p:sp>
        <p:nvSpPr>
          <p:cNvPr id="6" name="Rectángulo 5">
            <a:extLst>
              <a:ext uri="{FF2B5EF4-FFF2-40B4-BE49-F238E27FC236}">
                <a16:creationId xmlns:a16="http://schemas.microsoft.com/office/drawing/2014/main" xmlns="" id="{3C124C91-4A6B-4B26-BAF8-38F72141A80F}"/>
              </a:ext>
            </a:extLst>
          </p:cNvPr>
          <p:cNvSpPr/>
          <p:nvPr/>
        </p:nvSpPr>
        <p:spPr>
          <a:xfrm>
            <a:off x="4529719" y="2086243"/>
            <a:ext cx="532144" cy="18958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MX" sz="1100"/>
          </a:p>
        </p:txBody>
      </p:sp>
      <p:cxnSp>
        <p:nvCxnSpPr>
          <p:cNvPr id="7" name="Conector recto de flecha 6">
            <a:extLst>
              <a:ext uri="{FF2B5EF4-FFF2-40B4-BE49-F238E27FC236}">
                <a16:creationId xmlns:a16="http://schemas.microsoft.com/office/drawing/2014/main" xmlns="" id="{8A571E7D-A36A-45BD-93BA-E547F05BA095}"/>
              </a:ext>
            </a:extLst>
          </p:cNvPr>
          <p:cNvCxnSpPr>
            <a:cxnSpLocks/>
          </p:cNvCxnSpPr>
          <p:nvPr/>
        </p:nvCxnSpPr>
        <p:spPr>
          <a:xfrm>
            <a:off x="4049125" y="2852936"/>
            <a:ext cx="425547" cy="0"/>
          </a:xfrm>
          <a:prstGeom prst="straightConnector1">
            <a:avLst/>
          </a:prstGeom>
          <a:ln w="254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0" name="Gráfico 9">
            <a:extLst>
              <a:ext uri="{FF2B5EF4-FFF2-40B4-BE49-F238E27FC236}">
                <a16:creationId xmlns:a16="http://schemas.microsoft.com/office/drawing/2014/main" xmlns="" id="{00000000-0008-0000-0500-000002000000}"/>
              </a:ext>
            </a:extLst>
          </p:cNvPr>
          <p:cNvGraphicFramePr>
            <a:graphicFrameLocks/>
          </p:cNvGraphicFramePr>
          <p:nvPr>
            <p:extLst/>
          </p:nvPr>
        </p:nvGraphicFramePr>
        <p:xfrm>
          <a:off x="5652120" y="1988840"/>
          <a:ext cx="3124200" cy="1783213"/>
        </p:xfrm>
        <a:graphic>
          <a:graphicData uri="http://schemas.openxmlformats.org/drawingml/2006/chart">
            <c:chart xmlns:c="http://schemas.openxmlformats.org/drawingml/2006/chart" xmlns:r="http://schemas.openxmlformats.org/officeDocument/2006/relationships" r:id="rId3"/>
          </a:graphicData>
        </a:graphic>
      </p:graphicFrame>
      <p:cxnSp>
        <p:nvCxnSpPr>
          <p:cNvPr id="13" name="Conector recto de flecha 12">
            <a:extLst>
              <a:ext uri="{FF2B5EF4-FFF2-40B4-BE49-F238E27FC236}">
                <a16:creationId xmlns:a16="http://schemas.microsoft.com/office/drawing/2014/main" xmlns="" id="{1295CA10-973C-4862-802B-BF75F0E3E133}"/>
              </a:ext>
            </a:extLst>
          </p:cNvPr>
          <p:cNvCxnSpPr>
            <a:cxnSpLocks/>
          </p:cNvCxnSpPr>
          <p:nvPr/>
        </p:nvCxnSpPr>
        <p:spPr>
          <a:xfrm>
            <a:off x="6480212" y="3256768"/>
            <a:ext cx="252028" cy="0"/>
          </a:xfrm>
          <a:prstGeom prst="straightConnector1">
            <a:avLst/>
          </a:prstGeom>
          <a:ln w="9525">
            <a:solidFill>
              <a:schemeClr val="accent2"/>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4" name="CuadroTexto 13">
            <a:extLst>
              <a:ext uri="{FF2B5EF4-FFF2-40B4-BE49-F238E27FC236}">
                <a16:creationId xmlns:a16="http://schemas.microsoft.com/office/drawing/2014/main" xmlns="" id="{8E6A6A0A-BBDF-4DA5-A335-95E150451A8D}"/>
              </a:ext>
            </a:extLst>
          </p:cNvPr>
          <p:cNvSpPr txBox="1"/>
          <p:nvPr/>
        </p:nvSpPr>
        <p:spPr>
          <a:xfrm>
            <a:off x="6426206" y="3006304"/>
            <a:ext cx="360040" cy="215444"/>
          </a:xfrm>
          <a:prstGeom prst="rect">
            <a:avLst/>
          </a:prstGeom>
          <a:noFill/>
        </p:spPr>
        <p:txBody>
          <a:bodyPr wrap="square" rtlCol="0">
            <a:spAutoFit/>
          </a:bodyPr>
          <a:lstStyle/>
          <a:p>
            <a:r>
              <a:rPr lang="es-MX" sz="800" dirty="0">
                <a:solidFill>
                  <a:schemeClr val="accent2"/>
                </a:solidFill>
                <a:latin typeface="Century Ghotic"/>
              </a:rPr>
              <a:t>13%</a:t>
            </a:r>
          </a:p>
        </p:txBody>
      </p:sp>
      <p:cxnSp>
        <p:nvCxnSpPr>
          <p:cNvPr id="16" name="Conector recto de flecha 15">
            <a:extLst>
              <a:ext uri="{FF2B5EF4-FFF2-40B4-BE49-F238E27FC236}">
                <a16:creationId xmlns:a16="http://schemas.microsoft.com/office/drawing/2014/main" xmlns="" id="{0ED93681-B85F-4AB5-B93B-FEE912274D6A}"/>
              </a:ext>
            </a:extLst>
          </p:cNvPr>
          <p:cNvCxnSpPr>
            <a:cxnSpLocks/>
          </p:cNvCxnSpPr>
          <p:nvPr/>
        </p:nvCxnSpPr>
        <p:spPr>
          <a:xfrm>
            <a:off x="5226573" y="2847192"/>
            <a:ext cx="425547" cy="0"/>
          </a:xfrm>
          <a:prstGeom prst="straightConnector1">
            <a:avLst/>
          </a:prstGeom>
          <a:ln w="254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7" name="Gráfico 16">
            <a:extLst>
              <a:ext uri="{FF2B5EF4-FFF2-40B4-BE49-F238E27FC236}">
                <a16:creationId xmlns:a16="http://schemas.microsoft.com/office/drawing/2014/main" xmlns="" id="{00000000-0008-0000-0700-000002000000}"/>
              </a:ext>
            </a:extLst>
          </p:cNvPr>
          <p:cNvGraphicFramePr>
            <a:graphicFrameLocks/>
          </p:cNvGraphicFramePr>
          <p:nvPr>
            <p:extLst/>
          </p:nvPr>
        </p:nvGraphicFramePr>
        <p:xfrm>
          <a:off x="3221662" y="4353617"/>
          <a:ext cx="3124200" cy="17832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Gráfico 18">
            <a:extLst>
              <a:ext uri="{FF2B5EF4-FFF2-40B4-BE49-F238E27FC236}">
                <a16:creationId xmlns:a16="http://schemas.microsoft.com/office/drawing/2014/main" xmlns="" id="{00000000-0008-0000-0300-00000D000000}"/>
              </a:ext>
            </a:extLst>
          </p:cNvPr>
          <p:cNvGraphicFramePr>
            <a:graphicFrameLocks/>
          </p:cNvGraphicFramePr>
          <p:nvPr>
            <p:extLst/>
          </p:nvPr>
        </p:nvGraphicFramePr>
        <p:xfrm>
          <a:off x="97461" y="4353617"/>
          <a:ext cx="3124201" cy="1783212"/>
        </p:xfrm>
        <a:graphic>
          <a:graphicData uri="http://schemas.openxmlformats.org/drawingml/2006/chart">
            <c:chart xmlns:c="http://schemas.openxmlformats.org/drawingml/2006/chart" xmlns:r="http://schemas.openxmlformats.org/officeDocument/2006/relationships" r:id="rId5"/>
          </a:graphicData>
        </a:graphic>
      </p:graphicFrame>
      <p:cxnSp>
        <p:nvCxnSpPr>
          <p:cNvPr id="21" name="Conector recto de flecha 20">
            <a:extLst>
              <a:ext uri="{FF2B5EF4-FFF2-40B4-BE49-F238E27FC236}">
                <a16:creationId xmlns:a16="http://schemas.microsoft.com/office/drawing/2014/main" xmlns="" id="{7B2BCDB9-8286-4279-8899-82838BC37965}"/>
              </a:ext>
            </a:extLst>
          </p:cNvPr>
          <p:cNvCxnSpPr/>
          <p:nvPr/>
        </p:nvCxnSpPr>
        <p:spPr>
          <a:xfrm>
            <a:off x="1619672" y="3849561"/>
            <a:ext cx="0" cy="504056"/>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Conector recto de flecha 21">
            <a:extLst>
              <a:ext uri="{FF2B5EF4-FFF2-40B4-BE49-F238E27FC236}">
                <a16:creationId xmlns:a16="http://schemas.microsoft.com/office/drawing/2014/main" xmlns="" id="{13E21060-1CA8-4FBF-9E89-05F0F629CF5E}"/>
              </a:ext>
            </a:extLst>
          </p:cNvPr>
          <p:cNvCxnSpPr>
            <a:cxnSpLocks/>
          </p:cNvCxnSpPr>
          <p:nvPr/>
        </p:nvCxnSpPr>
        <p:spPr>
          <a:xfrm>
            <a:off x="4107610" y="4101589"/>
            <a:ext cx="0" cy="252028"/>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25" name="Conector recto 24">
            <a:extLst>
              <a:ext uri="{FF2B5EF4-FFF2-40B4-BE49-F238E27FC236}">
                <a16:creationId xmlns:a16="http://schemas.microsoft.com/office/drawing/2014/main" xmlns="" id="{ABD7AEED-67A0-4266-AF26-59D3C7543105}"/>
              </a:ext>
            </a:extLst>
          </p:cNvPr>
          <p:cNvCxnSpPr/>
          <p:nvPr/>
        </p:nvCxnSpPr>
        <p:spPr>
          <a:xfrm>
            <a:off x="1835696" y="3869456"/>
            <a:ext cx="0" cy="207616"/>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6" name="Conector recto 25">
            <a:extLst>
              <a:ext uri="{FF2B5EF4-FFF2-40B4-BE49-F238E27FC236}">
                <a16:creationId xmlns:a16="http://schemas.microsoft.com/office/drawing/2014/main" xmlns="" id="{3D37C87E-63B7-4145-9229-14F686F47374}"/>
              </a:ext>
            </a:extLst>
          </p:cNvPr>
          <p:cNvCxnSpPr>
            <a:cxnSpLocks/>
          </p:cNvCxnSpPr>
          <p:nvPr/>
        </p:nvCxnSpPr>
        <p:spPr>
          <a:xfrm>
            <a:off x="1835696" y="4077072"/>
            <a:ext cx="2271914" cy="24517"/>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sp>
        <p:nvSpPr>
          <p:cNvPr id="29" name="CuadroTexto 28">
            <a:extLst>
              <a:ext uri="{FF2B5EF4-FFF2-40B4-BE49-F238E27FC236}">
                <a16:creationId xmlns:a16="http://schemas.microsoft.com/office/drawing/2014/main" xmlns="" id="{2B1971B3-5932-42E8-A343-0F43539C5D29}"/>
              </a:ext>
            </a:extLst>
          </p:cNvPr>
          <p:cNvSpPr txBox="1"/>
          <p:nvPr/>
        </p:nvSpPr>
        <p:spPr>
          <a:xfrm>
            <a:off x="6606226" y="4521647"/>
            <a:ext cx="2407593" cy="1447144"/>
          </a:xfrm>
          <a:prstGeom prst="rect">
            <a:avLst/>
          </a:prstGeom>
          <a:noFill/>
          <a:ln>
            <a:solidFill>
              <a:schemeClr val="accent1"/>
            </a:solidFill>
          </a:ln>
        </p:spPr>
        <p:txBody>
          <a:bodyPr wrap="square" rtlCol="0">
            <a:spAutoFit/>
          </a:bodyPr>
          <a:lstStyle/>
          <a:p>
            <a:pPr algn="ctr"/>
            <a:r>
              <a:rPr lang="es-MX" sz="1500" u="sng" dirty="0">
                <a:solidFill>
                  <a:schemeClr val="tx2"/>
                </a:solidFill>
                <a:latin typeface="Century Ghotic"/>
              </a:rPr>
              <a:t>Propuesta</a:t>
            </a:r>
            <a:r>
              <a:rPr lang="es-MX" sz="1500" dirty="0">
                <a:solidFill>
                  <a:schemeClr val="tx2"/>
                </a:solidFill>
                <a:latin typeface="Century Ghotic"/>
              </a:rPr>
              <a:t>: vencer anticipadamente los Bonos Bancarios Estructurados </a:t>
            </a:r>
            <a:r>
              <a:rPr lang="es-MX" sz="1500" dirty="0">
                <a:solidFill>
                  <a:schemeClr val="accent2"/>
                </a:solidFill>
                <a:latin typeface="Century Ghotic"/>
              </a:rPr>
              <a:t>JBSAN S00727</a:t>
            </a:r>
            <a:r>
              <a:rPr lang="es-MX" sz="1500" dirty="0">
                <a:solidFill>
                  <a:schemeClr val="tx2"/>
                </a:solidFill>
                <a:latin typeface="Century Ghotic"/>
              </a:rPr>
              <a:t>, </a:t>
            </a:r>
            <a:r>
              <a:rPr lang="es-MX" sz="1500" dirty="0">
                <a:solidFill>
                  <a:srgbClr val="00B050"/>
                </a:solidFill>
                <a:latin typeface="Century Ghotic"/>
              </a:rPr>
              <a:t>JBSAN S00684</a:t>
            </a:r>
            <a:r>
              <a:rPr lang="es-MX" sz="1500" dirty="0">
                <a:solidFill>
                  <a:schemeClr val="tx2"/>
                </a:solidFill>
                <a:latin typeface="Century Ghotic"/>
              </a:rPr>
              <a:t> y </a:t>
            </a:r>
            <a:r>
              <a:rPr lang="es-MX" sz="1500" dirty="0">
                <a:solidFill>
                  <a:srgbClr val="00B050"/>
                </a:solidFill>
                <a:latin typeface="Century Ghotic"/>
              </a:rPr>
              <a:t>JBSAN S00706</a:t>
            </a:r>
            <a:r>
              <a:rPr lang="es-MX" sz="1500" dirty="0">
                <a:solidFill>
                  <a:schemeClr val="tx2"/>
                </a:solidFill>
                <a:latin typeface="Century Ghotic"/>
              </a:rPr>
              <a:t>.</a:t>
            </a:r>
          </a:p>
        </p:txBody>
      </p:sp>
      <p:sp>
        <p:nvSpPr>
          <p:cNvPr id="30" name="1 Título">
            <a:extLst>
              <a:ext uri="{FF2B5EF4-FFF2-40B4-BE49-F238E27FC236}">
                <a16:creationId xmlns:a16="http://schemas.microsoft.com/office/drawing/2014/main" xmlns="" id="{A4650DCB-040E-4A84-A6F0-5B29BF3B0E23}"/>
              </a:ext>
            </a:extLst>
          </p:cNvPr>
          <p:cNvSpPr txBox="1">
            <a:spLocks/>
          </p:cNvSpPr>
          <p:nvPr/>
        </p:nvSpPr>
        <p:spPr bwMode="auto">
          <a:xfrm>
            <a:off x="457200" y="656941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26 de febrero de 2018.</a:t>
            </a:r>
            <a:endParaRPr lang="es-MX" sz="1000" dirty="0">
              <a:solidFill>
                <a:schemeClr val="tx1"/>
              </a:solidFill>
              <a:latin typeface="Century Gothic" panose="020B0502020202020204" pitchFamily="34" charset="0"/>
            </a:endParaRPr>
          </a:p>
        </p:txBody>
      </p:sp>
      <p:sp>
        <p:nvSpPr>
          <p:cNvPr id="20" name="3 Marcador de número de diapositiva"/>
          <p:cNvSpPr>
            <a:spLocks noGrp="1"/>
          </p:cNvSpPr>
          <p:nvPr>
            <p:ph type="sldNum" sz="quarter" idx="12"/>
          </p:nvPr>
        </p:nvSpPr>
        <p:spPr>
          <a:xfrm>
            <a:off x="8461521" y="6362171"/>
            <a:ext cx="552298" cy="365125"/>
          </a:xfrm>
        </p:spPr>
        <p:txBody>
          <a:bodyPr/>
          <a:lstStyle/>
          <a:p>
            <a:pPr algn="ctr"/>
            <a:fld id="{05E83AA4-A00D-4AA0-8FE8-B93C9F3EC141}" type="slidenum">
              <a:rPr lang="es-ES" altLang="es-MX" smtClean="0">
                <a:latin typeface="Century Gothic" panose="020B0502020202020204" pitchFamily="34" charset="0"/>
              </a:rPr>
              <a:pPr algn="ctr"/>
              <a:t>30</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2806014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1A3217A-DFBB-45B6-9441-5EDE17E8E098}"/>
              </a:ext>
            </a:extLst>
          </p:cNvPr>
          <p:cNvSpPr>
            <a:spLocks noGrp="1"/>
          </p:cNvSpPr>
          <p:nvPr>
            <p:ph type="title"/>
          </p:nvPr>
        </p:nvSpPr>
        <p:spPr>
          <a:xfrm>
            <a:off x="457200" y="274638"/>
            <a:ext cx="5562600" cy="6318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s-MX" sz="2000" b="1" dirty="0">
                <a:latin typeface="Century Gothic" panose="020B0502020202020204" pitchFamily="34" charset="0"/>
              </a:rPr>
              <a:t>Bonos Bancarios Estructurados</a:t>
            </a:r>
            <a:endParaRPr lang="en-US" sz="2000" b="1" dirty="0">
              <a:latin typeface="Century Gothic" panose="020B0502020202020204" pitchFamily="34" charset="0"/>
            </a:endParaRPr>
          </a:p>
        </p:txBody>
      </p:sp>
      <p:graphicFrame>
        <p:nvGraphicFramePr>
          <p:cNvPr id="4" name="Tabla 3">
            <a:extLst>
              <a:ext uri="{FF2B5EF4-FFF2-40B4-BE49-F238E27FC236}">
                <a16:creationId xmlns:a16="http://schemas.microsoft.com/office/drawing/2014/main" xmlns="" id="{3DCBB21F-77ED-4EDA-AEAC-3955ADCEC3C2}"/>
              </a:ext>
            </a:extLst>
          </p:cNvPr>
          <p:cNvGraphicFramePr>
            <a:graphicFrameLocks noGrp="1"/>
          </p:cNvGraphicFramePr>
          <p:nvPr>
            <p:extLst/>
          </p:nvPr>
        </p:nvGraphicFramePr>
        <p:xfrm>
          <a:off x="457200" y="1484784"/>
          <a:ext cx="8229600" cy="3096349"/>
        </p:xfrm>
        <a:graphic>
          <a:graphicData uri="http://schemas.openxmlformats.org/drawingml/2006/table">
            <a:tbl>
              <a:tblPr/>
              <a:tblGrid>
                <a:gridCol w="1025104">
                  <a:extLst>
                    <a:ext uri="{9D8B030D-6E8A-4147-A177-3AD203B41FA5}">
                      <a16:colId xmlns:a16="http://schemas.microsoft.com/office/drawing/2014/main" xmlns="" val="874639006"/>
                    </a:ext>
                  </a:extLst>
                </a:gridCol>
                <a:gridCol w="1161087">
                  <a:extLst>
                    <a:ext uri="{9D8B030D-6E8A-4147-A177-3AD203B41FA5}">
                      <a16:colId xmlns:a16="http://schemas.microsoft.com/office/drawing/2014/main" xmlns="" val="512070392"/>
                    </a:ext>
                  </a:extLst>
                </a:gridCol>
                <a:gridCol w="745292">
                  <a:extLst>
                    <a:ext uri="{9D8B030D-6E8A-4147-A177-3AD203B41FA5}">
                      <a16:colId xmlns:a16="http://schemas.microsoft.com/office/drawing/2014/main" xmlns="" val="2194808455"/>
                    </a:ext>
                  </a:extLst>
                </a:gridCol>
                <a:gridCol w="491632">
                  <a:extLst>
                    <a:ext uri="{9D8B030D-6E8A-4147-A177-3AD203B41FA5}">
                      <a16:colId xmlns:a16="http://schemas.microsoft.com/office/drawing/2014/main" xmlns="" val="1997047500"/>
                    </a:ext>
                  </a:extLst>
                </a:gridCol>
                <a:gridCol w="732218">
                  <a:extLst>
                    <a:ext uri="{9D8B030D-6E8A-4147-A177-3AD203B41FA5}">
                      <a16:colId xmlns:a16="http://schemas.microsoft.com/office/drawing/2014/main" xmlns="" val="3014667907"/>
                    </a:ext>
                  </a:extLst>
                </a:gridCol>
                <a:gridCol w="690376">
                  <a:extLst>
                    <a:ext uri="{9D8B030D-6E8A-4147-A177-3AD203B41FA5}">
                      <a16:colId xmlns:a16="http://schemas.microsoft.com/office/drawing/2014/main" xmlns="" val="1224410125"/>
                    </a:ext>
                  </a:extLst>
                </a:gridCol>
                <a:gridCol w="481171">
                  <a:extLst>
                    <a:ext uri="{9D8B030D-6E8A-4147-A177-3AD203B41FA5}">
                      <a16:colId xmlns:a16="http://schemas.microsoft.com/office/drawing/2014/main" xmlns="" val="1741985932"/>
                    </a:ext>
                  </a:extLst>
                </a:gridCol>
                <a:gridCol w="627615">
                  <a:extLst>
                    <a:ext uri="{9D8B030D-6E8A-4147-A177-3AD203B41FA5}">
                      <a16:colId xmlns:a16="http://schemas.microsoft.com/office/drawing/2014/main" xmlns="" val="2399226801"/>
                    </a:ext>
                  </a:extLst>
                </a:gridCol>
                <a:gridCol w="525628">
                  <a:extLst>
                    <a:ext uri="{9D8B030D-6E8A-4147-A177-3AD203B41FA5}">
                      <a16:colId xmlns:a16="http://schemas.microsoft.com/office/drawing/2014/main" xmlns="" val="3389781143"/>
                    </a:ext>
                  </a:extLst>
                </a:gridCol>
                <a:gridCol w="1121862">
                  <a:extLst>
                    <a:ext uri="{9D8B030D-6E8A-4147-A177-3AD203B41FA5}">
                      <a16:colId xmlns:a16="http://schemas.microsoft.com/office/drawing/2014/main" xmlns="" val="238959928"/>
                    </a:ext>
                  </a:extLst>
                </a:gridCol>
                <a:gridCol w="627615">
                  <a:extLst>
                    <a:ext uri="{9D8B030D-6E8A-4147-A177-3AD203B41FA5}">
                      <a16:colId xmlns:a16="http://schemas.microsoft.com/office/drawing/2014/main" xmlns="" val="2373588359"/>
                    </a:ext>
                  </a:extLst>
                </a:gridCol>
              </a:tblGrid>
              <a:tr h="507898">
                <a:tc>
                  <a:txBody>
                    <a:bodyPr/>
                    <a:lstStyle/>
                    <a:p>
                      <a:pPr algn="ctr" fontAlgn="ctr"/>
                      <a:r>
                        <a:rPr lang="es-MX" sz="800" b="1" i="0" u="none" strike="noStrike" dirty="0">
                          <a:solidFill>
                            <a:srgbClr val="FFFFFF"/>
                          </a:solidFill>
                          <a:effectLst/>
                          <a:latin typeface="Century Gothic" panose="020B0502020202020204" pitchFamily="34" charset="0"/>
                        </a:rPr>
                        <a:t>Nota Estructurada</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a:solidFill>
                            <a:srgbClr val="FFFFFF"/>
                          </a:solidFill>
                          <a:effectLst/>
                          <a:latin typeface="Century Gothic" panose="020B0502020202020204" pitchFamily="34" charset="0"/>
                        </a:rPr>
                        <a:t>Subyacente</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a:solidFill>
                            <a:srgbClr val="FFFFFF"/>
                          </a:solidFill>
                          <a:effectLst/>
                          <a:latin typeface="Century Gothic" panose="020B0502020202020204" pitchFamily="34" charset="0"/>
                        </a:rPr>
                        <a:t>Fecha de Vencimiento</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a:solidFill>
                            <a:srgbClr val="FFFFFF"/>
                          </a:solidFill>
                          <a:effectLst/>
                          <a:latin typeface="Century Gothic" panose="020B0502020202020204" pitchFamily="34" charset="0"/>
                        </a:rPr>
                        <a:t>Plazo Emision (años)</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a:solidFill>
                            <a:srgbClr val="FFFFFF"/>
                          </a:solidFill>
                          <a:effectLst/>
                          <a:latin typeface="Century Gothic" panose="020B0502020202020204" pitchFamily="34" charset="0"/>
                        </a:rPr>
                        <a:t>Plazo a Vencimiento (años)</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a:solidFill>
                            <a:srgbClr val="FFFFFF"/>
                          </a:solidFill>
                          <a:effectLst/>
                          <a:latin typeface="Century Gothic" panose="020B0502020202020204" pitchFamily="34" charset="0"/>
                        </a:rPr>
                        <a:t>Monto de Colocación (mdp)</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dirty="0">
                          <a:solidFill>
                            <a:srgbClr val="FFFFFF"/>
                          </a:solidFill>
                          <a:effectLst/>
                          <a:latin typeface="Century Gothic" panose="020B0502020202020204" pitchFamily="34" charset="0"/>
                        </a:rPr>
                        <a:t>Precio</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dirty="0">
                          <a:solidFill>
                            <a:srgbClr val="FFFFFF"/>
                          </a:solidFill>
                          <a:effectLst/>
                          <a:latin typeface="Century Gothic" panose="020B0502020202020204" pitchFamily="34" charset="0"/>
                        </a:rPr>
                        <a:t>Monto Actual (</a:t>
                      </a:r>
                      <a:r>
                        <a:rPr lang="es-MX" sz="800" b="1" i="0" u="none" strike="noStrike" dirty="0" err="1">
                          <a:solidFill>
                            <a:srgbClr val="FFFFFF"/>
                          </a:solidFill>
                          <a:effectLst/>
                          <a:latin typeface="Century Gothic" panose="020B0502020202020204" pitchFamily="34" charset="0"/>
                        </a:rPr>
                        <a:t>mdp</a:t>
                      </a:r>
                      <a:r>
                        <a:rPr lang="es-MX" sz="800" b="1" i="0" u="none" strike="noStrike" dirty="0">
                          <a:solidFill>
                            <a:srgbClr val="FFFFFF"/>
                          </a:solidFill>
                          <a:effectLst/>
                          <a:latin typeface="Century Gothic" panose="020B0502020202020204" pitchFamily="34" charset="0"/>
                        </a:rPr>
                        <a:t>)</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a:solidFill>
                            <a:srgbClr val="FFFFFF"/>
                          </a:solidFill>
                          <a:effectLst/>
                          <a:latin typeface="Century Gothic" panose="020B0502020202020204" pitchFamily="34" charset="0"/>
                        </a:rPr>
                        <a:t>Rend. Efectivo</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a:solidFill>
                            <a:srgbClr val="FFFFFF"/>
                          </a:solidFill>
                          <a:effectLst/>
                          <a:latin typeface="Century Gothic" panose="020B0502020202020204" pitchFamily="34" charset="0"/>
                        </a:rPr>
                        <a:t>Ganancia/Perdida  (mdp)</a:t>
                      </a:r>
                    </a:p>
                  </a:txBody>
                  <a:tcPr marL="0" marR="0" marT="0" marB="0" anchor="ctr">
                    <a:lnL>
                      <a:noFill/>
                    </a:lnL>
                    <a:lnR>
                      <a:noFill/>
                    </a:lnR>
                    <a:lnT>
                      <a:noFill/>
                    </a:lnT>
                    <a:lnB>
                      <a:noFill/>
                    </a:lnB>
                    <a:solidFill>
                      <a:srgbClr val="1F4E78"/>
                    </a:solidFill>
                  </a:tcPr>
                </a:tc>
                <a:tc>
                  <a:txBody>
                    <a:bodyPr/>
                    <a:lstStyle/>
                    <a:p>
                      <a:pPr algn="ctr" fontAlgn="ctr"/>
                      <a:r>
                        <a:rPr lang="es-MX" sz="800" b="1" i="0" u="none" strike="noStrike">
                          <a:solidFill>
                            <a:srgbClr val="FFFFFF"/>
                          </a:solidFill>
                          <a:effectLst/>
                          <a:latin typeface="Century Gothic" panose="020B0502020202020204" pitchFamily="34" charset="0"/>
                        </a:rPr>
                        <a:t>Propuesta</a:t>
                      </a:r>
                    </a:p>
                  </a:txBody>
                  <a:tcPr marL="0" marR="0" marT="0" marB="0" anchor="ctr">
                    <a:lnL>
                      <a:noFill/>
                    </a:lnL>
                    <a:lnR>
                      <a:noFill/>
                    </a:lnR>
                    <a:lnT>
                      <a:noFill/>
                    </a:lnT>
                    <a:lnB>
                      <a:noFill/>
                    </a:lnB>
                    <a:solidFill>
                      <a:srgbClr val="1F4E78"/>
                    </a:solidFill>
                  </a:tcPr>
                </a:tc>
                <a:extLst>
                  <a:ext uri="{0D108BD9-81ED-4DB2-BD59-A6C34878D82A}">
                    <a16:rowId xmlns:a16="http://schemas.microsoft.com/office/drawing/2014/main" xmlns="" val="3734438382"/>
                  </a:ext>
                </a:extLst>
              </a:tr>
              <a:tr h="134624">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s-MX" sz="800" b="0" i="0" u="none" strike="noStrike">
                          <a:solidFill>
                            <a:srgbClr val="000000"/>
                          </a:solidFill>
                          <a:effectLst/>
                          <a:latin typeface="Century Gothic" panose="020B0502020202020204" pitchFamily="34" charset="0"/>
                        </a:rPr>
                        <a:t> </a:t>
                      </a:r>
                    </a:p>
                  </a:txBody>
                  <a:tcPr marL="0" marR="0" marT="0" marB="0" anchor="b">
                    <a:lnL>
                      <a:noFill/>
                    </a:lnL>
                    <a:lnR>
                      <a:noFill/>
                    </a:lnR>
                    <a:lnT>
                      <a:noFill/>
                    </a:lnT>
                    <a:lnB>
                      <a:noFill/>
                    </a:lnB>
                    <a:solidFill>
                      <a:srgbClr val="FFFFFF"/>
                    </a:solidFill>
                  </a:tcPr>
                </a:tc>
                <a:extLst>
                  <a:ext uri="{0D108BD9-81ED-4DB2-BD59-A6C34878D82A}">
                    <a16:rowId xmlns:a16="http://schemas.microsoft.com/office/drawing/2014/main" xmlns="" val="171246631"/>
                  </a:ext>
                </a:extLst>
              </a:tr>
              <a:tr h="140743">
                <a:tc>
                  <a:txBody>
                    <a:bodyPr/>
                    <a:lstStyle/>
                    <a:p>
                      <a:pPr algn="ctr" fontAlgn="ctr"/>
                      <a:r>
                        <a:rPr lang="es-MX" sz="800" b="0" i="0" u="none" strike="noStrike" dirty="0">
                          <a:solidFill>
                            <a:srgbClr val="C00000"/>
                          </a:solidFill>
                          <a:effectLst/>
                          <a:latin typeface="Century Gothic" panose="020B0502020202020204" pitchFamily="34" charset="0"/>
                        </a:rPr>
                        <a:t>JBSAN S00727</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C00000"/>
                          </a:solidFill>
                          <a:effectLst/>
                          <a:latin typeface="Century Gothic" panose="020B0502020202020204" pitchFamily="34" charset="0"/>
                        </a:rPr>
                        <a:t>Salud Europa</a:t>
                      </a:r>
                    </a:p>
                  </a:txBody>
                  <a:tcPr marL="0" marR="0" marT="0" marB="0" anchor="ctr">
                    <a:lnL>
                      <a:noFill/>
                    </a:lnL>
                    <a:lnR>
                      <a:noFill/>
                    </a:lnR>
                    <a:lnT>
                      <a:noFill/>
                    </a:lnT>
                    <a:lnB>
                      <a:noFill/>
                    </a:lnB>
                    <a:solidFill>
                      <a:srgbClr val="D9D9D9"/>
                    </a:solidFill>
                  </a:tcPr>
                </a:tc>
                <a:tc>
                  <a:txBody>
                    <a:bodyPr/>
                    <a:lstStyle/>
                    <a:p>
                      <a:pPr algn="ctr" fontAlgn="ctr"/>
                      <a:r>
                        <a:rPr lang="es-MX" sz="800" b="1" i="0" u="none" strike="noStrike" dirty="0">
                          <a:solidFill>
                            <a:srgbClr val="C00000"/>
                          </a:solidFill>
                          <a:effectLst/>
                          <a:latin typeface="Century Gothic" panose="020B0502020202020204" pitchFamily="34" charset="0"/>
                        </a:rPr>
                        <a:t>14/11/2019</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C00000"/>
                          </a:solidFill>
                          <a:effectLst/>
                          <a:latin typeface="Century Gothic" panose="020B0502020202020204" pitchFamily="34" charset="0"/>
                        </a:rPr>
                        <a:t>4.1 </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dirty="0">
                          <a:solidFill>
                            <a:srgbClr val="C00000"/>
                          </a:solidFill>
                          <a:effectLst/>
                          <a:latin typeface="Century Gothic" panose="020B0502020202020204" pitchFamily="34" charset="0"/>
                        </a:rPr>
                        <a:t>1.7 </a:t>
                      </a:r>
                    </a:p>
                  </a:txBody>
                  <a:tcPr marL="0" marR="0" marT="0" marB="0" anchor="ctr">
                    <a:lnL>
                      <a:noFill/>
                    </a:lnL>
                    <a:lnR>
                      <a:noFill/>
                    </a:lnR>
                    <a:lnT>
                      <a:noFill/>
                    </a:lnT>
                    <a:lnB>
                      <a:noFill/>
                    </a:lnB>
                    <a:solidFill>
                      <a:srgbClr val="D9D9D9"/>
                    </a:solidFill>
                  </a:tcPr>
                </a:tc>
                <a:tc>
                  <a:txBody>
                    <a:bodyPr/>
                    <a:lstStyle/>
                    <a:p>
                      <a:pPr algn="ctr" fontAlgn="ctr"/>
                      <a:r>
                        <a:rPr lang="es-MX" sz="800" b="1" i="0" u="none" strike="noStrike" dirty="0">
                          <a:solidFill>
                            <a:srgbClr val="C00000"/>
                          </a:solidFill>
                          <a:effectLst/>
                          <a:latin typeface="Century Gothic" panose="020B0502020202020204" pitchFamily="34" charset="0"/>
                        </a:rPr>
                        <a:t>175.0</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C00000"/>
                          </a:solidFill>
                          <a:effectLst/>
                          <a:latin typeface="Century Gothic" panose="020B0502020202020204" pitchFamily="34" charset="0"/>
                        </a:rPr>
                        <a:t>86.9 </a:t>
                      </a:r>
                    </a:p>
                  </a:txBody>
                  <a:tcPr marL="0" marR="0" marT="0" marB="0" anchor="ctr">
                    <a:lnL>
                      <a:noFill/>
                    </a:lnL>
                    <a:lnR>
                      <a:noFill/>
                    </a:lnR>
                    <a:lnT>
                      <a:noFill/>
                    </a:lnT>
                    <a:lnB>
                      <a:noFill/>
                    </a:lnB>
                    <a:solidFill>
                      <a:srgbClr val="D9D9D9"/>
                    </a:solidFill>
                  </a:tcPr>
                </a:tc>
                <a:tc>
                  <a:txBody>
                    <a:bodyPr/>
                    <a:lstStyle/>
                    <a:p>
                      <a:pPr algn="ctr" fontAlgn="ctr"/>
                      <a:r>
                        <a:rPr lang="es-MX" sz="800" b="1" i="0" u="none" strike="noStrike">
                          <a:solidFill>
                            <a:srgbClr val="C00000"/>
                          </a:solidFill>
                          <a:effectLst/>
                          <a:latin typeface="Century Gothic" panose="020B0502020202020204" pitchFamily="34" charset="0"/>
                        </a:rPr>
                        <a:t>152.1 </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C00000"/>
                          </a:solidFill>
                          <a:effectLst/>
                          <a:latin typeface="Century Gothic" panose="020B0502020202020204" pitchFamily="34" charset="0"/>
                        </a:rPr>
                        <a:t>-13%</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dirty="0">
                          <a:solidFill>
                            <a:srgbClr val="C00000"/>
                          </a:solidFill>
                          <a:effectLst/>
                          <a:latin typeface="Century Gothic" panose="020B0502020202020204" pitchFamily="34" charset="0"/>
                        </a:rPr>
                        <a:t>-22.89 </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dirty="0">
                          <a:solidFill>
                            <a:srgbClr val="C00000"/>
                          </a:solidFill>
                          <a:effectLst/>
                          <a:latin typeface="Century Gothic" panose="020B0502020202020204" pitchFamily="34" charset="0"/>
                        </a:rPr>
                        <a:t>Vender</a:t>
                      </a:r>
                    </a:p>
                  </a:txBody>
                  <a:tcPr marL="0" marR="0" marT="0" marB="0" anchor="ctr">
                    <a:lnL>
                      <a:noFill/>
                    </a:lnL>
                    <a:lnR>
                      <a:noFill/>
                    </a:lnR>
                    <a:lnT>
                      <a:noFill/>
                    </a:lnT>
                    <a:lnB>
                      <a:noFill/>
                    </a:lnB>
                    <a:solidFill>
                      <a:srgbClr val="D9D9D9"/>
                    </a:solidFill>
                  </a:tcPr>
                </a:tc>
                <a:extLst>
                  <a:ext uri="{0D108BD9-81ED-4DB2-BD59-A6C34878D82A}">
                    <a16:rowId xmlns:a16="http://schemas.microsoft.com/office/drawing/2014/main" xmlns="" val="3914929489"/>
                  </a:ext>
                </a:extLst>
              </a:tr>
              <a:tr h="140743">
                <a:tc>
                  <a:txBody>
                    <a:bodyPr/>
                    <a:lstStyle/>
                    <a:p>
                      <a:pPr algn="ctr" fontAlgn="ctr"/>
                      <a:r>
                        <a:rPr lang="es-MX" sz="800" b="0" i="0" u="none" strike="noStrike">
                          <a:solidFill>
                            <a:srgbClr val="00B050"/>
                          </a:solidFill>
                          <a:effectLst/>
                          <a:latin typeface="Century Gothic" panose="020B0502020202020204" pitchFamily="34" charset="0"/>
                        </a:rPr>
                        <a:t>JBSAN S00706</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Dow Jones</a:t>
                      </a:r>
                    </a:p>
                  </a:txBody>
                  <a:tcPr marL="0" marR="0" marT="0" marB="0" anchor="ctr">
                    <a:lnL>
                      <a:noFill/>
                    </a:lnL>
                    <a:lnR>
                      <a:noFill/>
                    </a:lnR>
                    <a:lnT>
                      <a:noFill/>
                    </a:lnT>
                    <a:lnB>
                      <a:noFill/>
                    </a:lnB>
                    <a:solidFill>
                      <a:srgbClr val="D9D9D9"/>
                    </a:solidFill>
                  </a:tcPr>
                </a:tc>
                <a:tc>
                  <a:txBody>
                    <a:bodyPr/>
                    <a:lstStyle/>
                    <a:p>
                      <a:pPr algn="ctr" fontAlgn="ctr"/>
                      <a:r>
                        <a:rPr lang="es-MX" sz="800" b="1" i="0" u="none" strike="noStrike" dirty="0">
                          <a:solidFill>
                            <a:srgbClr val="00B050"/>
                          </a:solidFill>
                          <a:effectLst/>
                          <a:latin typeface="Century Gothic" panose="020B0502020202020204" pitchFamily="34" charset="0"/>
                        </a:rPr>
                        <a:t>19/10/2018</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3.0 </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0.6 </a:t>
                      </a:r>
                    </a:p>
                  </a:txBody>
                  <a:tcPr marL="0" marR="0" marT="0" marB="0" anchor="ctr">
                    <a:lnL>
                      <a:noFill/>
                    </a:lnL>
                    <a:lnR>
                      <a:noFill/>
                    </a:lnR>
                    <a:lnT>
                      <a:noFill/>
                    </a:lnT>
                    <a:lnB>
                      <a:noFill/>
                    </a:lnB>
                    <a:solidFill>
                      <a:srgbClr val="D9D9D9"/>
                    </a:solidFill>
                  </a:tcPr>
                </a:tc>
                <a:tc>
                  <a:txBody>
                    <a:bodyPr/>
                    <a:lstStyle/>
                    <a:p>
                      <a:pPr algn="ctr" fontAlgn="ctr"/>
                      <a:r>
                        <a:rPr lang="es-MX" sz="800" b="1" i="0" u="none" strike="noStrike">
                          <a:solidFill>
                            <a:srgbClr val="00B050"/>
                          </a:solidFill>
                          <a:effectLst/>
                          <a:latin typeface="Century Gothic" panose="020B0502020202020204" pitchFamily="34" charset="0"/>
                        </a:rPr>
                        <a:t>150.0</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111.4 </a:t>
                      </a:r>
                    </a:p>
                  </a:txBody>
                  <a:tcPr marL="0" marR="0" marT="0" marB="0" anchor="ctr">
                    <a:lnL>
                      <a:noFill/>
                    </a:lnL>
                    <a:lnR>
                      <a:noFill/>
                    </a:lnR>
                    <a:lnT>
                      <a:noFill/>
                    </a:lnT>
                    <a:lnB>
                      <a:noFill/>
                    </a:lnB>
                    <a:solidFill>
                      <a:srgbClr val="D9D9D9"/>
                    </a:solidFill>
                  </a:tcPr>
                </a:tc>
                <a:tc>
                  <a:txBody>
                    <a:bodyPr/>
                    <a:lstStyle/>
                    <a:p>
                      <a:pPr algn="ctr" fontAlgn="ctr"/>
                      <a:r>
                        <a:rPr lang="es-MX" sz="800" b="1" i="0" u="none" strike="noStrike">
                          <a:solidFill>
                            <a:srgbClr val="00B050"/>
                          </a:solidFill>
                          <a:effectLst/>
                          <a:latin typeface="Century Gothic" panose="020B0502020202020204" pitchFamily="34" charset="0"/>
                        </a:rPr>
                        <a:t>167.1 </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11%</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17.06 </a:t>
                      </a:r>
                    </a:p>
                  </a:txBody>
                  <a:tcPr marL="0" marR="0" marT="0" marB="0" anchor="ctr">
                    <a:lnL>
                      <a:noFill/>
                    </a:lnL>
                    <a:lnR>
                      <a:noFill/>
                    </a:lnR>
                    <a:lnT>
                      <a:noFill/>
                    </a:lnT>
                    <a:lnB>
                      <a:noFill/>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Vender</a:t>
                      </a:r>
                    </a:p>
                  </a:txBody>
                  <a:tcPr marL="0" marR="0" marT="0" marB="0" anchor="ctr">
                    <a:lnL>
                      <a:noFill/>
                    </a:lnL>
                    <a:lnR>
                      <a:noFill/>
                    </a:lnR>
                    <a:lnT>
                      <a:noFill/>
                    </a:lnT>
                    <a:lnB>
                      <a:noFill/>
                    </a:lnB>
                    <a:solidFill>
                      <a:srgbClr val="D9D9D9"/>
                    </a:solidFill>
                  </a:tcPr>
                </a:tc>
                <a:extLst>
                  <a:ext uri="{0D108BD9-81ED-4DB2-BD59-A6C34878D82A}">
                    <a16:rowId xmlns:a16="http://schemas.microsoft.com/office/drawing/2014/main" xmlns="" val="678888598"/>
                  </a:ext>
                </a:extLst>
              </a:tr>
              <a:tr h="134624">
                <a:tc>
                  <a:txBody>
                    <a:bodyPr/>
                    <a:lstStyle/>
                    <a:p>
                      <a:pPr algn="ctr" fontAlgn="ctr"/>
                      <a:r>
                        <a:rPr lang="es-MX" sz="800" b="0" i="0" u="none" strike="noStrike">
                          <a:solidFill>
                            <a:srgbClr val="00B050"/>
                          </a:solidFill>
                          <a:effectLst/>
                          <a:latin typeface="Century Gothic" panose="020B0502020202020204" pitchFamily="34" charset="0"/>
                        </a:rPr>
                        <a:t>JBSAN S00684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Euro Stoxx 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1" i="0" u="none" strike="noStrike">
                          <a:solidFill>
                            <a:srgbClr val="00B050"/>
                          </a:solidFill>
                          <a:effectLst/>
                          <a:latin typeface="Century Gothic" panose="020B0502020202020204" pitchFamily="34" charset="0"/>
                        </a:rPr>
                        <a:t>27/09/2018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3.1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0.6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1" i="0" u="none" strike="noStrike">
                          <a:solidFill>
                            <a:srgbClr val="00B050"/>
                          </a:solidFill>
                          <a:effectLst/>
                          <a:latin typeface="Century Gothic" panose="020B0502020202020204" pitchFamily="34" charset="0"/>
                        </a:rPr>
                        <a:t>125.0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105.6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1" i="0" u="none" strike="noStrike">
                          <a:solidFill>
                            <a:srgbClr val="00B050"/>
                          </a:solidFill>
                          <a:effectLst/>
                          <a:latin typeface="Century Gothic" panose="020B0502020202020204" pitchFamily="34" charset="0"/>
                        </a:rPr>
                        <a:t>132.0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7.03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MX" sz="800" b="0" i="0" u="none" strike="noStrike">
                          <a:solidFill>
                            <a:srgbClr val="00B050"/>
                          </a:solidFill>
                          <a:effectLst/>
                          <a:latin typeface="Century Gothic" panose="020B0502020202020204" pitchFamily="34" charset="0"/>
                        </a:rPr>
                        <a:t>Vender</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890900273"/>
                  </a:ext>
                </a:extLst>
              </a:tr>
              <a:tr h="134624">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450.0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451.2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0.3%</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1.20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xmlns="" val="1940599593"/>
                  </a:ext>
                </a:extLst>
              </a:tr>
              <a:tr h="134624">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1445915439"/>
                  </a:ext>
                </a:extLst>
              </a:tr>
              <a:tr h="134624">
                <a:tc>
                  <a:txBody>
                    <a:bodyPr/>
                    <a:lstStyle/>
                    <a:p>
                      <a:pPr algn="ctr" fontAlgn="ctr"/>
                      <a:r>
                        <a:rPr lang="es-MX" sz="800" b="0" i="0" u="none" strike="noStrike">
                          <a:solidFill>
                            <a:srgbClr val="000000"/>
                          </a:solidFill>
                          <a:effectLst/>
                          <a:latin typeface="Century Gothic" panose="020B0502020202020204" pitchFamily="34" charset="0"/>
                        </a:rPr>
                        <a:t>JBSAN S00567</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16/05/2018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150.0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97.0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145.4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-4.57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Mantener</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530410325"/>
                  </a:ext>
                </a:extLst>
              </a:tr>
              <a:tr h="134624">
                <a:tc>
                  <a:txBody>
                    <a:bodyPr/>
                    <a:lstStyle/>
                    <a:p>
                      <a:pPr algn="ctr" fontAlgn="ctr"/>
                      <a:r>
                        <a:rPr lang="es-MX" sz="800" b="0" i="0" u="none" strike="noStrike">
                          <a:solidFill>
                            <a:srgbClr val="000000"/>
                          </a:solidFill>
                          <a:effectLst/>
                          <a:latin typeface="Century Gothic" panose="020B0502020202020204" pitchFamily="34" charset="0"/>
                        </a:rPr>
                        <a:t>JBSAN S00654</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30/08/2018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104.6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130.7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5.71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Mantener</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4091531816"/>
                  </a:ext>
                </a:extLst>
              </a:tr>
              <a:tr h="146862">
                <a:tc>
                  <a:txBody>
                    <a:bodyPr/>
                    <a:lstStyle/>
                    <a:p>
                      <a:pPr algn="ctr" fontAlgn="ctr"/>
                      <a:r>
                        <a:rPr lang="es-MX" sz="800" b="0" i="0" u="none" strike="noStrike">
                          <a:solidFill>
                            <a:srgbClr val="000000"/>
                          </a:solidFill>
                          <a:effectLst/>
                          <a:latin typeface="Century Gothic" panose="020B0502020202020204" pitchFamily="34" charset="0"/>
                        </a:rPr>
                        <a:t>JBSAN S00626</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Ser. Públicos Europa</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12/07/2018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125.0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98.1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122.7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-2.33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Mantener</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3399517185"/>
                  </a:ext>
                </a:extLst>
              </a:tr>
              <a:tr h="134624">
                <a:tc>
                  <a:txBody>
                    <a:bodyPr/>
                    <a:lstStyle/>
                    <a:p>
                      <a:pPr algn="ctr" fontAlgn="ctr"/>
                      <a:r>
                        <a:rPr lang="es-MX" sz="800" b="0" i="0" u="none" strike="noStrike">
                          <a:solidFill>
                            <a:srgbClr val="000000"/>
                          </a:solidFill>
                          <a:effectLst/>
                          <a:latin typeface="Century Gothic" panose="020B0502020202020204" pitchFamily="34" charset="0"/>
                        </a:rPr>
                        <a:t>JBSAN S00680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20/09/2018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3.1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100.0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102.9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102.9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2.91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Mantener</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3769512556"/>
                  </a:ext>
                </a:extLst>
              </a:tr>
              <a:tr h="134624">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500.0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501.7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0.3%</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1.73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1486056915"/>
                  </a:ext>
                </a:extLst>
              </a:tr>
              <a:tr h="134624">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2993087924"/>
                  </a:ext>
                </a:extLst>
              </a:tr>
              <a:tr h="134624">
                <a:tc>
                  <a:txBody>
                    <a:bodyPr/>
                    <a:lstStyle/>
                    <a:p>
                      <a:pPr algn="ctr" fontAlgn="ctr"/>
                      <a:r>
                        <a:rPr lang="es-MX" sz="800" b="0" i="0" u="none" strike="noStrike">
                          <a:solidFill>
                            <a:srgbClr val="000000"/>
                          </a:solidFill>
                          <a:effectLst/>
                          <a:latin typeface="Century Gothic" panose="020B0502020202020204" pitchFamily="34" charset="0"/>
                        </a:rPr>
                        <a:t>JBACOMER S5108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Euro Stoxx 50</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23/11/2018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170.0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98.3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167.05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-2.95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Mantener</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4088262146"/>
                  </a:ext>
                </a:extLst>
              </a:tr>
              <a:tr h="134624">
                <a:tc>
                  <a:txBody>
                    <a:bodyPr/>
                    <a:lstStyle/>
                    <a:p>
                      <a:pPr algn="ctr" fontAlgn="ctr"/>
                      <a:r>
                        <a:rPr lang="es-MX" sz="800" b="1" i="0" u="none" strike="noStrike">
                          <a:solidFill>
                            <a:srgbClr val="000000"/>
                          </a:solidFill>
                          <a:effectLst/>
                          <a:latin typeface="Century Gothic" panose="020B0502020202020204" pitchFamily="34" charset="0"/>
                        </a:rPr>
                        <a:t>99SCOTIAB 7-15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IXM/SX5E</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07/05/2018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80.0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110.0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88.00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0.10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8.00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Mantener</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358726640"/>
                  </a:ext>
                </a:extLst>
              </a:tr>
              <a:tr h="134624">
                <a:tc>
                  <a:txBody>
                    <a:bodyPr/>
                    <a:lstStyle/>
                    <a:p>
                      <a:pPr algn="ctr" fontAlgn="ctr"/>
                      <a:r>
                        <a:rPr lang="es-MX" sz="800" b="1" i="0" u="none" strike="noStrike">
                          <a:solidFill>
                            <a:srgbClr val="000000"/>
                          </a:solidFill>
                          <a:effectLst/>
                          <a:latin typeface="Century Gothic" panose="020B0502020202020204" pitchFamily="34" charset="0"/>
                        </a:rPr>
                        <a:t>99SCOTIAB 19-15</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TIIE28</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15/06/2018</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2.6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0.3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120.0</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97.7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117.26</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-0.02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-2.74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Mantener</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3394246581"/>
                  </a:ext>
                </a:extLst>
              </a:tr>
              <a:tr h="134624">
                <a:tc>
                  <a:txBody>
                    <a:bodyPr/>
                    <a:lstStyle/>
                    <a:p>
                      <a:pPr algn="ctr" fontAlgn="ctr"/>
                      <a:r>
                        <a:rPr lang="es-MX" sz="800" b="0" i="0" u="none" strike="noStrike">
                          <a:solidFill>
                            <a:srgbClr val="000000"/>
                          </a:solidFill>
                          <a:effectLst/>
                          <a:latin typeface="Century Gothic" panose="020B0502020202020204" pitchFamily="34" charset="0"/>
                        </a:rPr>
                        <a:t>JBACOMER S5109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TIIE28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07/06/2018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2.6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0.3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170.0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97.9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166.40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-0.02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-3.60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Mantener</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137331738"/>
                  </a:ext>
                </a:extLst>
              </a:tr>
              <a:tr h="140743">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540.0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538.7</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-0.2%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-1.29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xmlns="" val="3569996743"/>
                  </a:ext>
                </a:extLst>
              </a:tr>
              <a:tr h="134624">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xmlns="" val="1923186049"/>
                  </a:ext>
                </a:extLst>
              </a:tr>
              <a:tr h="134624">
                <a:tc>
                  <a:txBody>
                    <a:bodyPr/>
                    <a:lstStyle/>
                    <a:p>
                      <a:pPr algn="ctr" fontAlgn="ctr"/>
                      <a:r>
                        <a:rPr lang="es-MX" sz="800" b="1" i="0" u="none" strike="noStrike">
                          <a:solidFill>
                            <a:srgbClr val="000000"/>
                          </a:solidFill>
                          <a:effectLst/>
                          <a:latin typeface="Century Gothic" panose="020B0502020202020204" pitchFamily="34" charset="0"/>
                        </a:rPr>
                        <a:t>Total</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0"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1,490.0</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1,491.6</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a:solidFill>
                            <a:srgbClr val="000000"/>
                          </a:solidFill>
                          <a:effectLst/>
                          <a:latin typeface="Century Gothic" panose="020B0502020202020204" pitchFamily="34" charset="0"/>
                        </a:rPr>
                        <a:t>0.1%</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1.64 </a:t>
                      </a:r>
                    </a:p>
                  </a:txBody>
                  <a:tcPr marL="0" marR="0" marT="0" marB="0" anchor="ctr">
                    <a:lnL>
                      <a:noFill/>
                    </a:lnL>
                    <a:lnR>
                      <a:noFill/>
                    </a:lnR>
                    <a:lnT>
                      <a:noFill/>
                    </a:lnT>
                    <a:lnB>
                      <a:noFill/>
                    </a:lnB>
                    <a:solidFill>
                      <a:srgbClr val="F2F2F2"/>
                    </a:solidFill>
                  </a:tcPr>
                </a:tc>
                <a:tc>
                  <a:txBody>
                    <a:bodyPr/>
                    <a:lstStyle/>
                    <a:p>
                      <a:pPr algn="ctr" fontAlgn="ctr"/>
                      <a:r>
                        <a:rPr lang="es-MX" sz="800" b="1" i="0" u="none" strike="noStrike" dirty="0">
                          <a:solidFill>
                            <a:srgbClr val="000000"/>
                          </a:solidFill>
                          <a:effectLst/>
                          <a:latin typeface="Century Gothic" panose="020B0502020202020204" pitchFamily="34" charset="0"/>
                        </a:rPr>
                        <a:t> </a:t>
                      </a:r>
                    </a:p>
                  </a:txBody>
                  <a:tcPr marL="0" marR="0" marT="0" marB="0" anchor="ctr">
                    <a:lnL>
                      <a:noFill/>
                    </a:lnL>
                    <a:lnR>
                      <a:noFill/>
                    </a:lnR>
                    <a:lnT>
                      <a:noFill/>
                    </a:lnT>
                    <a:lnB>
                      <a:noFill/>
                    </a:lnB>
                    <a:solidFill>
                      <a:srgbClr val="F2F2F2"/>
                    </a:solidFill>
                  </a:tcPr>
                </a:tc>
                <a:extLst>
                  <a:ext uri="{0D108BD9-81ED-4DB2-BD59-A6C34878D82A}">
                    <a16:rowId xmlns:a16="http://schemas.microsoft.com/office/drawing/2014/main" xmlns="" val="179416380"/>
                  </a:ext>
                </a:extLst>
              </a:tr>
            </a:tbl>
          </a:graphicData>
        </a:graphic>
      </p:graphicFrame>
      <p:sp>
        <p:nvSpPr>
          <p:cNvPr id="6" name="1 Título">
            <a:extLst>
              <a:ext uri="{FF2B5EF4-FFF2-40B4-BE49-F238E27FC236}">
                <a16:creationId xmlns:a16="http://schemas.microsoft.com/office/drawing/2014/main" xmlns="" id="{B85F4E7C-1FC5-4740-82ED-58A95BC9E90F}"/>
              </a:ext>
            </a:extLst>
          </p:cNvPr>
          <p:cNvSpPr txBox="1">
            <a:spLocks/>
          </p:cNvSpPr>
          <p:nvPr/>
        </p:nvSpPr>
        <p:spPr bwMode="auto">
          <a:xfrm>
            <a:off x="457200" y="6569415"/>
            <a:ext cx="7407462" cy="31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a:lstStyle>
          <a:p>
            <a:r>
              <a:rPr lang="es-ES" sz="1000" dirty="0">
                <a:solidFill>
                  <a:schemeClr val="tx1"/>
                </a:solidFill>
                <a:latin typeface="Century Gothic" panose="020B0502020202020204" pitchFamily="34" charset="0"/>
              </a:rPr>
              <a:t>Fuente:</a:t>
            </a:r>
            <a:r>
              <a:rPr lang="es-MX" sz="1000" dirty="0">
                <a:solidFill>
                  <a:schemeClr val="tx1"/>
                </a:solidFill>
                <a:latin typeface="Century Gothic" panose="020B0502020202020204" pitchFamily="34" charset="0"/>
              </a:rPr>
              <a:t> Elaborado por la Gerencia Sr. de Coordinación de Inversiones del Infonavit </a:t>
            </a:r>
            <a:r>
              <a:rPr lang="es-ES" sz="1000" dirty="0">
                <a:solidFill>
                  <a:schemeClr val="tx1"/>
                </a:solidFill>
                <a:latin typeface="Century Gothic" panose="020B0502020202020204" pitchFamily="34" charset="0"/>
              </a:rPr>
              <a:t> con datos al 26 de febrero de 2018.</a:t>
            </a:r>
            <a:endParaRPr lang="es-MX" sz="1000" dirty="0">
              <a:solidFill>
                <a:schemeClr val="tx1"/>
              </a:solidFill>
              <a:latin typeface="Century Gothic" panose="020B0502020202020204" pitchFamily="34" charset="0"/>
            </a:endParaRPr>
          </a:p>
        </p:txBody>
      </p:sp>
      <p:graphicFrame>
        <p:nvGraphicFramePr>
          <p:cNvPr id="7" name="Gráfico 6">
            <a:extLst>
              <a:ext uri="{FF2B5EF4-FFF2-40B4-BE49-F238E27FC236}">
                <a16:creationId xmlns:a16="http://schemas.microsoft.com/office/drawing/2014/main" xmlns="" id="{3DC46043-1868-43D8-A9C2-6E60ED044901}"/>
              </a:ext>
            </a:extLst>
          </p:cNvPr>
          <p:cNvGraphicFramePr>
            <a:graphicFrameLocks/>
          </p:cNvGraphicFramePr>
          <p:nvPr>
            <p:extLst/>
          </p:nvPr>
        </p:nvGraphicFramePr>
        <p:xfrm>
          <a:off x="134964" y="4777387"/>
          <a:ext cx="2942418" cy="178621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áfico 7">
            <a:extLst>
              <a:ext uri="{FF2B5EF4-FFF2-40B4-BE49-F238E27FC236}">
                <a16:creationId xmlns:a16="http://schemas.microsoft.com/office/drawing/2014/main" xmlns="" id="{EAF1D737-87BB-45DF-B6F2-CFE1EAABDFA4}"/>
              </a:ext>
            </a:extLst>
          </p:cNvPr>
          <p:cNvGraphicFramePr>
            <a:graphicFrameLocks/>
          </p:cNvGraphicFramePr>
          <p:nvPr>
            <p:extLst/>
          </p:nvPr>
        </p:nvGraphicFramePr>
        <p:xfrm>
          <a:off x="3077382" y="4783206"/>
          <a:ext cx="2942418" cy="17862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áfico 8">
            <a:extLst>
              <a:ext uri="{FF2B5EF4-FFF2-40B4-BE49-F238E27FC236}">
                <a16:creationId xmlns:a16="http://schemas.microsoft.com/office/drawing/2014/main" xmlns="" id="{B7F24CAB-8B83-47F9-93D3-F8F9E98A5840}"/>
              </a:ext>
            </a:extLst>
          </p:cNvPr>
          <p:cNvGraphicFramePr>
            <a:graphicFrameLocks/>
          </p:cNvGraphicFramePr>
          <p:nvPr>
            <p:extLst/>
          </p:nvPr>
        </p:nvGraphicFramePr>
        <p:xfrm>
          <a:off x="6019800" y="4775318"/>
          <a:ext cx="2942418" cy="1785075"/>
        </p:xfrm>
        <a:graphic>
          <a:graphicData uri="http://schemas.openxmlformats.org/drawingml/2006/chart">
            <c:chart xmlns:c="http://schemas.openxmlformats.org/drawingml/2006/chart" xmlns:r="http://schemas.openxmlformats.org/officeDocument/2006/relationships" r:id="rId4"/>
          </a:graphicData>
        </a:graphic>
      </p:graphicFrame>
      <p:sp>
        <p:nvSpPr>
          <p:cNvPr id="10" name="3 Marcador de número de diapositiva"/>
          <p:cNvSpPr>
            <a:spLocks noGrp="1"/>
          </p:cNvSpPr>
          <p:nvPr>
            <p:ph type="sldNum" sz="quarter" idx="12"/>
          </p:nvPr>
        </p:nvSpPr>
        <p:spPr>
          <a:xfrm>
            <a:off x="8586211" y="6495842"/>
            <a:ext cx="552298" cy="365125"/>
          </a:xfrm>
        </p:spPr>
        <p:txBody>
          <a:bodyPr/>
          <a:lstStyle/>
          <a:p>
            <a:pPr algn="ctr"/>
            <a:fld id="{05E83AA4-A00D-4AA0-8FE8-B93C9F3EC141}" type="slidenum">
              <a:rPr lang="es-ES" altLang="es-MX" smtClean="0">
                <a:latin typeface="Century Gothic" panose="020B0502020202020204" pitchFamily="34" charset="0"/>
              </a:rPr>
              <a:pPr algn="ctr"/>
              <a:t>31</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42068874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1376731" y="2972160"/>
            <a:ext cx="5726112" cy="888888"/>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sz="2800" dirty="0">
                <a:latin typeface="Century Gothic" pitchFamily="34" charset="0"/>
              </a:rPr>
              <a:t>Informe y estrategia del FANVIT</a:t>
            </a:r>
            <a:endParaRPr lang="es-MX" altLang="es-MX" sz="2800" dirty="0">
              <a:latin typeface="Century Gothic" pitchFamily="34" charset="0"/>
            </a:endParaRPr>
          </a:p>
        </p:txBody>
      </p:sp>
      <p:sp>
        <p:nvSpPr>
          <p:cNvPr id="3" name="Subtítulo 2"/>
          <p:cNvSpPr>
            <a:spLocks noGrp="1"/>
          </p:cNvSpPr>
          <p:nvPr>
            <p:ph type="subTitle" idx="1"/>
          </p:nvPr>
        </p:nvSpPr>
        <p:spPr>
          <a:xfrm>
            <a:off x="1649856" y="3949843"/>
            <a:ext cx="6253162" cy="560387"/>
          </a:xfrm>
        </p:spPr>
        <p:txBody>
          <a:bodyPr rtlCol="0">
            <a:normAutofit/>
          </a:bodyPr>
          <a:lstStyle/>
          <a:p>
            <a:pPr fontAlgn="auto">
              <a:spcAft>
                <a:spcPts val="0"/>
              </a:spcAft>
              <a:defRPr/>
            </a:pPr>
            <a:r>
              <a:rPr lang="es-ES" dirty="0">
                <a:latin typeface="Century Gothic" pitchFamily="34" charset="0"/>
              </a:rPr>
              <a:t>Marzo 2018</a:t>
            </a:r>
          </a:p>
        </p:txBody>
      </p:sp>
      <p:sp>
        <p:nvSpPr>
          <p:cNvPr id="6" name="3 Marcador de número de diapositiva"/>
          <p:cNvSpPr>
            <a:spLocks noGrp="1"/>
          </p:cNvSpPr>
          <p:nvPr>
            <p:ph type="sldNum" sz="quarter" idx="12"/>
          </p:nvPr>
        </p:nvSpPr>
        <p:spPr>
          <a:xfrm>
            <a:off x="8134502" y="6365875"/>
            <a:ext cx="552298" cy="365125"/>
          </a:xfrm>
        </p:spPr>
        <p:txBody>
          <a:bodyPr vert="horz" wrap="square" lIns="91440" tIns="45720" rIns="91440" bIns="45720" numCol="1" anchor="ctr" anchorCtr="0" compatLnSpc="1">
            <a:prstTxWarp prst="textNoShape">
              <a:avLst/>
            </a:prstTxWarp>
          </a:bodyPr>
          <a:lstStyle/>
          <a:p>
            <a:pPr algn="ctr"/>
            <a:fld id="{05E83AA4-A00D-4AA0-8FE8-B93C9F3EC141}" type="slidenum">
              <a:rPr lang="es-ES" altLang="es-MX">
                <a:latin typeface="Century Gothic" panose="020B0502020202020204" pitchFamily="34" charset="0"/>
              </a:rPr>
              <a:pPr algn="ctr"/>
              <a:t>32</a:t>
            </a:fld>
            <a:endParaRPr lang="es-ES" altLang="es-MX" dirty="0">
              <a:latin typeface="Century Gothic" panose="020B0502020202020204" pitchFamily="34" charset="0"/>
            </a:endParaRPr>
          </a:p>
        </p:txBody>
      </p:sp>
    </p:spTree>
    <p:extLst>
      <p:ext uri="{BB962C8B-B14F-4D97-AF65-F5344CB8AC3E}">
        <p14:creationId xmlns:p14="http://schemas.microsoft.com/office/powerpoint/2010/main" val="1349262231"/>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1838</TotalTime>
  <Words>6003</Words>
  <Application>Microsoft Office PowerPoint</Application>
  <PresentationFormat>Presentación en pantalla (4:3)</PresentationFormat>
  <Paragraphs>1392</Paragraphs>
  <Slides>32</Slides>
  <Notes>2</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32</vt:i4>
      </vt:variant>
    </vt:vector>
  </HeadingPairs>
  <TitlesOfParts>
    <vt:vector size="42" baseType="lpstr">
      <vt:lpstr>Arial</vt:lpstr>
      <vt:lpstr>Calibri</vt:lpstr>
      <vt:lpstr>Century Ghotic</vt:lpstr>
      <vt:lpstr>Century Gothic</vt:lpstr>
      <vt:lpstr>Courier New</vt:lpstr>
      <vt:lpstr>Myriad Pro</vt:lpstr>
      <vt:lpstr>Myriad Pro Light</vt:lpstr>
      <vt:lpstr>Symbol</vt:lpstr>
      <vt:lpstr>Times New Roman</vt:lpstr>
      <vt:lpstr>1_Tema de Office</vt:lpstr>
      <vt:lpstr>Comité de Inversiones Informe y estrategia del FANVIT</vt:lpstr>
      <vt:lpstr>Informe y estrategia del FANVIT</vt:lpstr>
      <vt:lpstr>Presentación de PowerPoint</vt:lpstr>
      <vt:lpstr>Presentación de PowerPoint</vt:lpstr>
      <vt:lpstr>Presentación de PowerPoint</vt:lpstr>
      <vt:lpstr>Presentación de PowerPoint</vt:lpstr>
      <vt:lpstr>Presentación de PowerPoint</vt:lpstr>
      <vt:lpstr>Cartera </vt:lpstr>
      <vt:lpstr>Resultado FANVIT al 28 de febrero de 2018</vt:lpstr>
      <vt:lpstr>Resultado FANVIT al 28 de febrero de 2018 Plazo Promedio Ponderado y Tasa de Rendimiento a Vencimiento </vt:lpstr>
      <vt:lpstr>Cartera FANVIT al 28 de febrero de 2018</vt:lpstr>
      <vt:lpstr>Operaciones relevantes  FANVIT del 1 al 28 de febrero de 2018.</vt:lpstr>
      <vt:lpstr>Presentación de PowerPoint</vt:lpstr>
      <vt:lpstr>Bonos Bancarios Estructurados</vt:lpstr>
      <vt:lpstr>Expectativas por clases de activo</vt:lpstr>
      <vt:lpstr>Estrategia FANVIT</vt:lpstr>
      <vt:lpstr>Anexos</vt:lpstr>
      <vt:lpstr>Cartera FANVIT al 28 de febrero de 2018</vt:lpstr>
      <vt:lpstr>Renta Variable, Bonos Bancarios Estructurados y Bonos Convertibles FANVIT</vt:lpstr>
      <vt:lpstr>Renta Variable, Bonos Bancarios Estructurados y Bonos Convertibles (11.5% del Activo Neto)</vt:lpstr>
      <vt:lpstr>Fibras FANVIT (2.6% del Activo Neto)</vt:lpstr>
      <vt:lpstr>Fibra HD</vt:lpstr>
      <vt:lpstr>Presentación de PowerPoint</vt:lpstr>
      <vt:lpstr>Fibra Uno</vt:lpstr>
      <vt:lpstr>Fibra Terra</vt:lpstr>
      <vt:lpstr>Actualización de los CKD’s en cartera</vt:lpstr>
      <vt:lpstr>Se tienen siete CKD’s en el Fanvit</vt:lpstr>
      <vt:lpstr>Resumen de las características de CKD’s aprobados</vt:lpstr>
      <vt:lpstr>CKD’s</vt:lpstr>
      <vt:lpstr>Bonos Bancarios Estructurados</vt:lpstr>
      <vt:lpstr>Bonos Bancarios Estructurados</vt:lpstr>
      <vt:lpstr>Comité de Inversiones Informe y estrategia del FANVIT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de Inversiones Sesión Número 039</dc:title>
  <dc:creator>Trumbley Arroyo Paula Susana</dc:creator>
  <cp:lastModifiedBy>Hanono Castañeda Jacobo Arturo</cp:lastModifiedBy>
  <cp:revision>173</cp:revision>
  <cp:lastPrinted>2018-03-06T22:53:23Z</cp:lastPrinted>
  <dcterms:created xsi:type="dcterms:W3CDTF">2017-10-17T18:57:07Z</dcterms:created>
  <dcterms:modified xsi:type="dcterms:W3CDTF">2018-03-06T22:54:45Z</dcterms:modified>
</cp:coreProperties>
</file>