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72"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89" r:id="rId19"/>
    <p:sldId id="290" r:id="rId20"/>
    <p:sldId id="291" r:id="rId21"/>
    <p:sldId id="292" r:id="rId22"/>
    <p:sldId id="293" r:id="rId23"/>
    <p:sldId id="294" r:id="rId24"/>
    <p:sldId id="295" r:id="rId25"/>
    <p:sldId id="296" r:id="rId26"/>
    <p:sldId id="297" r:id="rId27"/>
    <p:sldId id="298" r:id="rId28"/>
    <p:sldId id="299" r:id="rId29"/>
    <p:sldId id="300" r:id="rId30"/>
    <p:sldId id="310" r:id="rId31"/>
    <p:sldId id="301" r:id="rId32"/>
    <p:sldId id="302" r:id="rId33"/>
    <p:sldId id="303" r:id="rId34"/>
    <p:sldId id="304" r:id="rId35"/>
    <p:sldId id="305" r:id="rId36"/>
    <p:sldId id="306" r:id="rId37"/>
    <p:sldId id="307" r:id="rId38"/>
    <p:sldId id="308" r:id="rId39"/>
    <p:sldId id="309" r:id="rId40"/>
    <p:sldId id="271" r:id="rId41"/>
  </p:sldIdLst>
  <p:sldSz cx="9144000" cy="6858000" type="screen4x3"/>
  <p:notesSz cx="6950075" cy="9236075"/>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944" y="-4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172.25.25.3\u\shared\cvvr\Varios\Copia%20de%20emisiones%20corporativas%2020180228.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72.25.25.3\u\shared\cvvr\Fibras\fibras%20descuento%20nav.xlsx"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1" Type="http://schemas.openxmlformats.org/officeDocument/2006/relationships/oleObject" Target="Libro6"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Century Gothic" panose="020B0502020202020204" pitchFamily="34" charset="0"/>
                <a:ea typeface="+mn-ea"/>
                <a:cs typeface="+mn-cs"/>
              </a:defRPr>
            </a:pPr>
            <a:r>
              <a:rPr lang="en-US" sz="1600" b="1" dirty="0">
                <a:solidFill>
                  <a:schemeClr val="tx1"/>
                </a:solidFill>
              </a:rPr>
              <a:t>Monto de </a:t>
            </a:r>
            <a:r>
              <a:rPr lang="en-US" sz="1600" b="1" dirty="0" err="1">
                <a:solidFill>
                  <a:schemeClr val="tx1"/>
                </a:solidFill>
              </a:rPr>
              <a:t>emisiones</a:t>
            </a:r>
            <a:r>
              <a:rPr lang="en-US" sz="1600" b="1">
                <a:solidFill>
                  <a:schemeClr val="tx1"/>
                </a:solidFill>
              </a:rPr>
              <a:t> corporativas</a:t>
            </a:r>
            <a:r>
              <a:rPr lang="en-US" sz="1600" b="1" baseline="0">
                <a:solidFill>
                  <a:schemeClr val="tx1"/>
                </a:solidFill>
              </a:rPr>
              <a:t> de largo plazo</a:t>
            </a:r>
            <a:endParaRPr lang="en-US" sz="1600" b="1">
              <a:solidFill>
                <a:schemeClr val="tx1"/>
              </a:solidFill>
            </a:endParaRPr>
          </a:p>
        </c:rich>
      </c:tx>
      <c:layout/>
      <c:overlay val="0"/>
      <c:spPr>
        <a:noFill/>
        <a:ln>
          <a:noFill/>
        </a:ln>
        <a:effectLst/>
      </c:spPr>
    </c:title>
    <c:autoTitleDeleted val="0"/>
    <c:plotArea>
      <c:layout/>
      <c:barChart>
        <c:barDir val="col"/>
        <c:grouping val="stacked"/>
        <c:varyColors val="0"/>
        <c:ser>
          <c:idx val="0"/>
          <c:order val="0"/>
          <c:tx>
            <c:strRef>
              <c:f>'[Copia de emisiones corporativas 20180228.xlsx]Hoja7'!$B$1</c:f>
              <c:strCache>
                <c:ptCount val="1"/>
                <c:pt idx="0">
                  <c:v>Bonos M Bruta(Yield)</c:v>
                </c:pt>
              </c:strCache>
            </c:strRef>
          </c:tx>
          <c:spPr>
            <a:solidFill>
              <a:srgbClr val="C00000"/>
            </a:solidFill>
            <a:ln>
              <a:noFill/>
            </a:ln>
            <a:effectLst/>
          </c:spPr>
          <c:invertIfNegative val="0"/>
          <c:cat>
            <c:numRef>
              <c:f>'[Copia de emisiones corporativas 20180228.xlsx]Hoja7'!$A$2:$A$25</c:f>
              <c:numCache>
                <c:formatCode>mmm\-yy</c:formatCode>
                <c:ptCount val="24"/>
                <c:pt idx="0">
                  <c:v>42430</c:v>
                </c:pt>
                <c:pt idx="1">
                  <c:v>42461</c:v>
                </c:pt>
                <c:pt idx="2">
                  <c:v>42491</c:v>
                </c:pt>
                <c:pt idx="3">
                  <c:v>42522</c:v>
                </c:pt>
                <c:pt idx="4">
                  <c:v>42552</c:v>
                </c:pt>
                <c:pt idx="5">
                  <c:v>42583</c:v>
                </c:pt>
                <c:pt idx="6">
                  <c:v>42614</c:v>
                </c:pt>
                <c:pt idx="7">
                  <c:v>42644</c:v>
                </c:pt>
                <c:pt idx="8">
                  <c:v>42675</c:v>
                </c:pt>
                <c:pt idx="9">
                  <c:v>42705</c:v>
                </c:pt>
                <c:pt idx="10">
                  <c:v>42736</c:v>
                </c:pt>
                <c:pt idx="11">
                  <c:v>42767</c:v>
                </c:pt>
                <c:pt idx="12">
                  <c:v>42795</c:v>
                </c:pt>
                <c:pt idx="13">
                  <c:v>42826</c:v>
                </c:pt>
                <c:pt idx="14">
                  <c:v>42856</c:v>
                </c:pt>
                <c:pt idx="15">
                  <c:v>42887</c:v>
                </c:pt>
                <c:pt idx="16">
                  <c:v>42917</c:v>
                </c:pt>
                <c:pt idx="17">
                  <c:v>42948</c:v>
                </c:pt>
                <c:pt idx="18">
                  <c:v>42979</c:v>
                </c:pt>
                <c:pt idx="19">
                  <c:v>43009</c:v>
                </c:pt>
                <c:pt idx="20">
                  <c:v>43040</c:v>
                </c:pt>
                <c:pt idx="21">
                  <c:v>43070</c:v>
                </c:pt>
                <c:pt idx="22">
                  <c:v>43101</c:v>
                </c:pt>
                <c:pt idx="23">
                  <c:v>43132</c:v>
                </c:pt>
              </c:numCache>
            </c:numRef>
          </c:cat>
          <c:val>
            <c:numRef>
              <c:f>'[Copia de emisiones corporativas 20180228.xlsx]Hoja7'!$B$2:$B$25</c:f>
              <c:numCache>
                <c:formatCode>_(* #,##0.00_);_(* \(#,##0.00\);_(* "-"??_);_(@_)</c:formatCode>
                <c:ptCount val="24"/>
                <c:pt idx="0">
                  <c:v>0</c:v>
                </c:pt>
                <c:pt idx="1">
                  <c:v>5500000000</c:v>
                </c:pt>
                <c:pt idx="2">
                  <c:v>2500000000</c:v>
                </c:pt>
                <c:pt idx="3">
                  <c:v>105000000</c:v>
                </c:pt>
                <c:pt idx="4">
                  <c:v>3260000000</c:v>
                </c:pt>
                <c:pt idx="5">
                  <c:v>4589500000</c:v>
                </c:pt>
                <c:pt idx="6">
                  <c:v>8000000000</c:v>
                </c:pt>
                <c:pt idx="7">
                  <c:v>1256000000</c:v>
                </c:pt>
                <c:pt idx="8">
                  <c:v>30500000</c:v>
                </c:pt>
                <c:pt idx="9">
                  <c:v>3050000000</c:v>
                </c:pt>
                <c:pt idx="10">
                  <c:v>0</c:v>
                </c:pt>
                <c:pt idx="11">
                  <c:v>0</c:v>
                </c:pt>
                <c:pt idx="12">
                  <c:v>2775000000</c:v>
                </c:pt>
                <c:pt idx="13">
                  <c:v>2500000000</c:v>
                </c:pt>
                <c:pt idx="14">
                  <c:v>412500000</c:v>
                </c:pt>
                <c:pt idx="15">
                  <c:v>12085000000</c:v>
                </c:pt>
                <c:pt idx="16">
                  <c:v>11100000000</c:v>
                </c:pt>
                <c:pt idx="17">
                  <c:v>3500000000</c:v>
                </c:pt>
                <c:pt idx="18">
                  <c:v>19685932000</c:v>
                </c:pt>
                <c:pt idx="19">
                  <c:v>22220000000</c:v>
                </c:pt>
                <c:pt idx="20">
                  <c:v>31650000</c:v>
                </c:pt>
                <c:pt idx="21">
                  <c:v>3700000000</c:v>
                </c:pt>
                <c:pt idx="22">
                  <c:v>25500000</c:v>
                </c:pt>
                <c:pt idx="23">
                  <c:v>2130000000</c:v>
                </c:pt>
              </c:numCache>
            </c:numRef>
          </c:val>
          <c:extLst xmlns:c16r2="http://schemas.microsoft.com/office/drawing/2015/06/chart">
            <c:ext xmlns:c16="http://schemas.microsoft.com/office/drawing/2014/chart" uri="{C3380CC4-5D6E-409C-BE32-E72D297353CC}">
              <c16:uniqueId val="{00000000-43D3-4675-9C0D-EA896624F938}"/>
            </c:ext>
          </c:extLst>
        </c:ser>
        <c:ser>
          <c:idx val="1"/>
          <c:order val="1"/>
          <c:tx>
            <c:strRef>
              <c:f>'[Copia de emisiones corporativas 20180228.xlsx]Hoja7'!$C$1</c:f>
              <c:strCache>
                <c:ptCount val="1"/>
                <c:pt idx="0">
                  <c:v>Real Bruta (Yield)</c:v>
                </c:pt>
              </c:strCache>
            </c:strRef>
          </c:tx>
          <c:spPr>
            <a:solidFill>
              <a:schemeClr val="bg1">
                <a:lumMod val="50000"/>
              </a:schemeClr>
            </a:solidFill>
            <a:ln>
              <a:noFill/>
            </a:ln>
            <a:effectLst/>
          </c:spPr>
          <c:invertIfNegative val="0"/>
          <c:cat>
            <c:numRef>
              <c:f>'[Copia de emisiones corporativas 20180228.xlsx]Hoja7'!$A$2:$A$25</c:f>
              <c:numCache>
                <c:formatCode>mmm\-yy</c:formatCode>
                <c:ptCount val="24"/>
                <c:pt idx="0">
                  <c:v>42430</c:v>
                </c:pt>
                <c:pt idx="1">
                  <c:v>42461</c:v>
                </c:pt>
                <c:pt idx="2">
                  <c:v>42491</c:v>
                </c:pt>
                <c:pt idx="3">
                  <c:v>42522</c:v>
                </c:pt>
                <c:pt idx="4">
                  <c:v>42552</c:v>
                </c:pt>
                <c:pt idx="5">
                  <c:v>42583</c:v>
                </c:pt>
                <c:pt idx="6">
                  <c:v>42614</c:v>
                </c:pt>
                <c:pt idx="7">
                  <c:v>42644</c:v>
                </c:pt>
                <c:pt idx="8">
                  <c:v>42675</c:v>
                </c:pt>
                <c:pt idx="9">
                  <c:v>42705</c:v>
                </c:pt>
                <c:pt idx="10">
                  <c:v>42736</c:v>
                </c:pt>
                <c:pt idx="11">
                  <c:v>42767</c:v>
                </c:pt>
                <c:pt idx="12">
                  <c:v>42795</c:v>
                </c:pt>
                <c:pt idx="13">
                  <c:v>42826</c:v>
                </c:pt>
                <c:pt idx="14">
                  <c:v>42856</c:v>
                </c:pt>
                <c:pt idx="15">
                  <c:v>42887</c:v>
                </c:pt>
                <c:pt idx="16">
                  <c:v>42917</c:v>
                </c:pt>
                <c:pt idx="17">
                  <c:v>42948</c:v>
                </c:pt>
                <c:pt idx="18">
                  <c:v>42979</c:v>
                </c:pt>
                <c:pt idx="19">
                  <c:v>43009</c:v>
                </c:pt>
                <c:pt idx="20">
                  <c:v>43040</c:v>
                </c:pt>
                <c:pt idx="21">
                  <c:v>43070</c:v>
                </c:pt>
                <c:pt idx="22">
                  <c:v>43101</c:v>
                </c:pt>
                <c:pt idx="23">
                  <c:v>43132</c:v>
                </c:pt>
              </c:numCache>
            </c:numRef>
          </c:cat>
          <c:val>
            <c:numRef>
              <c:f>'[Copia de emisiones corporativas 20180228.xlsx]Hoja7'!$C$2:$C$25</c:f>
              <c:numCache>
                <c:formatCode>_(* #,##0.00_);_(* \(#,##0.00\);_(* "-"??_);_(@_)</c:formatCode>
                <c:ptCount val="24"/>
                <c:pt idx="0">
                  <c:v>0</c:v>
                </c:pt>
                <c:pt idx="1">
                  <c:v>2495362558.7153997</c:v>
                </c:pt>
                <c:pt idx="2">
                  <c:v>0</c:v>
                </c:pt>
                <c:pt idx="3">
                  <c:v>0</c:v>
                </c:pt>
                <c:pt idx="4">
                  <c:v>0</c:v>
                </c:pt>
                <c:pt idx="5">
                  <c:v>0</c:v>
                </c:pt>
                <c:pt idx="6">
                  <c:v>0</c:v>
                </c:pt>
                <c:pt idx="7">
                  <c:v>10000010679.4002</c:v>
                </c:pt>
                <c:pt idx="8">
                  <c:v>0</c:v>
                </c:pt>
                <c:pt idx="9">
                  <c:v>0</c:v>
                </c:pt>
                <c:pt idx="10">
                  <c:v>0</c:v>
                </c:pt>
                <c:pt idx="11">
                  <c:v>0</c:v>
                </c:pt>
                <c:pt idx="12">
                  <c:v>0</c:v>
                </c:pt>
                <c:pt idx="13">
                  <c:v>0</c:v>
                </c:pt>
                <c:pt idx="14">
                  <c:v>0</c:v>
                </c:pt>
                <c:pt idx="15">
                  <c:v>0</c:v>
                </c:pt>
                <c:pt idx="16">
                  <c:v>3362793393.2174997</c:v>
                </c:pt>
                <c:pt idx="17">
                  <c:v>6845834010.1230001</c:v>
                </c:pt>
                <c:pt idx="18">
                  <c:v>0</c:v>
                </c:pt>
                <c:pt idx="19">
                  <c:v>6099999487.5329599</c:v>
                </c:pt>
                <c:pt idx="20">
                  <c:v>3154115958.1199999</c:v>
                </c:pt>
                <c:pt idx="21">
                  <c:v>0</c:v>
                </c:pt>
                <c:pt idx="22">
                  <c:v>0</c:v>
                </c:pt>
                <c:pt idx="23">
                  <c:v>0</c:v>
                </c:pt>
              </c:numCache>
            </c:numRef>
          </c:val>
          <c:extLst xmlns:c16r2="http://schemas.microsoft.com/office/drawing/2015/06/chart">
            <c:ext xmlns:c16="http://schemas.microsoft.com/office/drawing/2014/chart" uri="{C3380CC4-5D6E-409C-BE32-E72D297353CC}">
              <c16:uniqueId val="{00000001-43D3-4675-9C0D-EA896624F938}"/>
            </c:ext>
          </c:extLst>
        </c:ser>
        <c:ser>
          <c:idx val="2"/>
          <c:order val="2"/>
          <c:tx>
            <c:strRef>
              <c:f>'[Copia de emisiones corporativas 20180228.xlsx]Hoja7'!$D$1</c:f>
              <c:strCache>
                <c:ptCount val="1"/>
                <c:pt idx="0">
                  <c:v>TIIE28</c:v>
                </c:pt>
              </c:strCache>
            </c:strRef>
          </c:tx>
          <c:spPr>
            <a:solidFill>
              <a:srgbClr val="00B050"/>
            </a:solidFill>
            <a:ln>
              <a:noFill/>
            </a:ln>
            <a:effectLst/>
          </c:spPr>
          <c:invertIfNegative val="0"/>
          <c:cat>
            <c:numRef>
              <c:f>'[Copia de emisiones corporativas 20180228.xlsx]Hoja7'!$A$2:$A$25</c:f>
              <c:numCache>
                <c:formatCode>mmm\-yy</c:formatCode>
                <c:ptCount val="24"/>
                <c:pt idx="0">
                  <c:v>42430</c:v>
                </c:pt>
                <c:pt idx="1">
                  <c:v>42461</c:v>
                </c:pt>
                <c:pt idx="2">
                  <c:v>42491</c:v>
                </c:pt>
                <c:pt idx="3">
                  <c:v>42522</c:v>
                </c:pt>
                <c:pt idx="4">
                  <c:v>42552</c:v>
                </c:pt>
                <c:pt idx="5">
                  <c:v>42583</c:v>
                </c:pt>
                <c:pt idx="6">
                  <c:v>42614</c:v>
                </c:pt>
                <c:pt idx="7">
                  <c:v>42644</c:v>
                </c:pt>
                <c:pt idx="8">
                  <c:v>42675</c:v>
                </c:pt>
                <c:pt idx="9">
                  <c:v>42705</c:v>
                </c:pt>
                <c:pt idx="10">
                  <c:v>42736</c:v>
                </c:pt>
                <c:pt idx="11">
                  <c:v>42767</c:v>
                </c:pt>
                <c:pt idx="12">
                  <c:v>42795</c:v>
                </c:pt>
                <c:pt idx="13">
                  <c:v>42826</c:v>
                </c:pt>
                <c:pt idx="14">
                  <c:v>42856</c:v>
                </c:pt>
                <c:pt idx="15">
                  <c:v>42887</c:v>
                </c:pt>
                <c:pt idx="16">
                  <c:v>42917</c:v>
                </c:pt>
                <c:pt idx="17">
                  <c:v>42948</c:v>
                </c:pt>
                <c:pt idx="18">
                  <c:v>42979</c:v>
                </c:pt>
                <c:pt idx="19">
                  <c:v>43009</c:v>
                </c:pt>
                <c:pt idx="20">
                  <c:v>43040</c:v>
                </c:pt>
                <c:pt idx="21">
                  <c:v>43070</c:v>
                </c:pt>
                <c:pt idx="22">
                  <c:v>43101</c:v>
                </c:pt>
                <c:pt idx="23">
                  <c:v>43132</c:v>
                </c:pt>
              </c:numCache>
            </c:numRef>
          </c:cat>
          <c:val>
            <c:numRef>
              <c:f>'[Copia de emisiones corporativas 20180228.xlsx]Hoja7'!$D$2:$D$25</c:f>
              <c:numCache>
                <c:formatCode>_(* #,##0.00_);_(* \(#,##0.00\);_(* "-"??_);_(@_)</c:formatCode>
                <c:ptCount val="24"/>
                <c:pt idx="0">
                  <c:v>13400000000</c:v>
                </c:pt>
                <c:pt idx="1">
                  <c:v>7133750000</c:v>
                </c:pt>
                <c:pt idx="2">
                  <c:v>4850000000</c:v>
                </c:pt>
                <c:pt idx="3">
                  <c:v>2563772000</c:v>
                </c:pt>
                <c:pt idx="4">
                  <c:v>5000000000</c:v>
                </c:pt>
                <c:pt idx="5">
                  <c:v>2191000000</c:v>
                </c:pt>
                <c:pt idx="6">
                  <c:v>6110533000</c:v>
                </c:pt>
                <c:pt idx="7">
                  <c:v>9955000000</c:v>
                </c:pt>
                <c:pt idx="8">
                  <c:v>1500000000</c:v>
                </c:pt>
                <c:pt idx="9">
                  <c:v>5265000000</c:v>
                </c:pt>
                <c:pt idx="10">
                  <c:v>0</c:v>
                </c:pt>
                <c:pt idx="11">
                  <c:v>1190000000</c:v>
                </c:pt>
                <c:pt idx="12">
                  <c:v>9179999900</c:v>
                </c:pt>
                <c:pt idx="13">
                  <c:v>7450000000</c:v>
                </c:pt>
                <c:pt idx="14">
                  <c:v>13170000000</c:v>
                </c:pt>
                <c:pt idx="15">
                  <c:v>16550000000</c:v>
                </c:pt>
                <c:pt idx="16">
                  <c:v>10800000000</c:v>
                </c:pt>
                <c:pt idx="17">
                  <c:v>5910000000</c:v>
                </c:pt>
                <c:pt idx="18">
                  <c:v>18500000000</c:v>
                </c:pt>
                <c:pt idx="19">
                  <c:v>16107000000</c:v>
                </c:pt>
                <c:pt idx="20">
                  <c:v>15140000000</c:v>
                </c:pt>
                <c:pt idx="21">
                  <c:v>11759500000</c:v>
                </c:pt>
                <c:pt idx="22">
                  <c:v>495432400</c:v>
                </c:pt>
                <c:pt idx="23">
                  <c:v>7960000000</c:v>
                </c:pt>
              </c:numCache>
            </c:numRef>
          </c:val>
          <c:extLst xmlns:c16r2="http://schemas.microsoft.com/office/drawing/2015/06/chart">
            <c:ext xmlns:c16="http://schemas.microsoft.com/office/drawing/2014/chart" uri="{C3380CC4-5D6E-409C-BE32-E72D297353CC}">
              <c16:uniqueId val="{00000002-43D3-4675-9C0D-EA896624F938}"/>
            </c:ext>
          </c:extLst>
        </c:ser>
        <c:ser>
          <c:idx val="3"/>
          <c:order val="3"/>
          <c:tx>
            <c:strRef>
              <c:f>'[Copia de emisiones corporativas 20180228.xlsx]Hoja7'!$E$1</c:f>
              <c:strCache>
                <c:ptCount val="1"/>
                <c:pt idx="0">
                  <c:v>TIIE91</c:v>
                </c:pt>
              </c:strCache>
            </c:strRef>
          </c:tx>
          <c:spPr>
            <a:solidFill>
              <a:srgbClr val="0070C0"/>
            </a:solidFill>
            <a:ln>
              <a:noFill/>
            </a:ln>
            <a:effectLst/>
          </c:spPr>
          <c:invertIfNegative val="0"/>
          <c:cat>
            <c:numRef>
              <c:f>'[Copia de emisiones corporativas 20180228.xlsx]Hoja7'!$A$2:$A$25</c:f>
              <c:numCache>
                <c:formatCode>mmm\-yy</c:formatCode>
                <c:ptCount val="24"/>
                <c:pt idx="0">
                  <c:v>42430</c:v>
                </c:pt>
                <c:pt idx="1">
                  <c:v>42461</c:v>
                </c:pt>
                <c:pt idx="2">
                  <c:v>42491</c:v>
                </c:pt>
                <c:pt idx="3">
                  <c:v>42522</c:v>
                </c:pt>
                <c:pt idx="4">
                  <c:v>42552</c:v>
                </c:pt>
                <c:pt idx="5">
                  <c:v>42583</c:v>
                </c:pt>
                <c:pt idx="6">
                  <c:v>42614</c:v>
                </c:pt>
                <c:pt idx="7">
                  <c:v>42644</c:v>
                </c:pt>
                <c:pt idx="8">
                  <c:v>42675</c:v>
                </c:pt>
                <c:pt idx="9">
                  <c:v>42705</c:v>
                </c:pt>
                <c:pt idx="10">
                  <c:v>42736</c:v>
                </c:pt>
                <c:pt idx="11">
                  <c:v>42767</c:v>
                </c:pt>
                <c:pt idx="12">
                  <c:v>42795</c:v>
                </c:pt>
                <c:pt idx="13">
                  <c:v>42826</c:v>
                </c:pt>
                <c:pt idx="14">
                  <c:v>42856</c:v>
                </c:pt>
                <c:pt idx="15">
                  <c:v>42887</c:v>
                </c:pt>
                <c:pt idx="16">
                  <c:v>42917</c:v>
                </c:pt>
                <c:pt idx="17">
                  <c:v>42948</c:v>
                </c:pt>
                <c:pt idx="18">
                  <c:v>42979</c:v>
                </c:pt>
                <c:pt idx="19">
                  <c:v>43009</c:v>
                </c:pt>
                <c:pt idx="20">
                  <c:v>43040</c:v>
                </c:pt>
                <c:pt idx="21">
                  <c:v>43070</c:v>
                </c:pt>
                <c:pt idx="22">
                  <c:v>43101</c:v>
                </c:pt>
                <c:pt idx="23">
                  <c:v>43132</c:v>
                </c:pt>
              </c:numCache>
            </c:numRef>
          </c:cat>
          <c:val>
            <c:numRef>
              <c:f>'[Copia de emisiones corporativas 20180228.xlsx]Hoja7'!$E$2:$E$25</c:f>
              <c:numCache>
                <c:formatCode>_(* #,##0.00_);_(* \(#,##0.00\);_(* "-"??_);_(@_)</c:formatCode>
                <c:ptCount val="24"/>
                <c:pt idx="0">
                  <c:v>0</c:v>
                </c:pt>
                <c:pt idx="1">
                  <c:v>0</c:v>
                </c:pt>
                <c:pt idx="2">
                  <c:v>0</c:v>
                </c:pt>
                <c:pt idx="3">
                  <c:v>0</c:v>
                </c:pt>
                <c:pt idx="4">
                  <c:v>0</c:v>
                </c:pt>
                <c:pt idx="5">
                  <c:v>0</c:v>
                </c:pt>
                <c:pt idx="6">
                  <c:v>0</c:v>
                </c:pt>
                <c:pt idx="7">
                  <c:v>0</c:v>
                </c:pt>
                <c:pt idx="8">
                  <c:v>0</c:v>
                </c:pt>
                <c:pt idx="9">
                  <c:v>227622900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extLst xmlns:c16r2="http://schemas.microsoft.com/office/drawing/2015/06/chart">
            <c:ext xmlns:c16="http://schemas.microsoft.com/office/drawing/2014/chart" uri="{C3380CC4-5D6E-409C-BE32-E72D297353CC}">
              <c16:uniqueId val="{00000003-43D3-4675-9C0D-EA896624F938}"/>
            </c:ext>
          </c:extLst>
        </c:ser>
        <c:dLbls>
          <c:showLegendKey val="0"/>
          <c:showVal val="0"/>
          <c:showCatName val="0"/>
          <c:showSerName val="0"/>
          <c:showPercent val="0"/>
          <c:showBubbleSize val="0"/>
        </c:dLbls>
        <c:gapWidth val="150"/>
        <c:overlap val="100"/>
        <c:axId val="158868608"/>
        <c:axId val="159269248"/>
      </c:barChart>
      <c:dateAx>
        <c:axId val="15886860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159269248"/>
        <c:crosses val="autoZero"/>
        <c:auto val="1"/>
        <c:lblOffset val="100"/>
        <c:baseTimeUnit val="months"/>
      </c:dateAx>
      <c:valAx>
        <c:axId val="159269248"/>
        <c:scaling>
          <c:orientation val="minMax"/>
        </c:scaling>
        <c:delete val="0"/>
        <c:axPos val="l"/>
        <c:majorGridlines>
          <c:spPr>
            <a:ln w="9525" cap="flat" cmpd="sng" algn="ctr">
              <a:solidFill>
                <a:schemeClr val="bg1">
                  <a:lumMod val="95000"/>
                </a:schemeClr>
              </a:solidFill>
              <a:round/>
            </a:ln>
            <a:effectLst/>
          </c:spPr>
        </c:majorGridlines>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158868608"/>
        <c:crosses val="autoZero"/>
        <c:crossBetween val="between"/>
        <c:dispUnits>
          <c:builtInUnit val="millions"/>
          <c:dispUnitsLbl>
            <c:layout>
              <c:manualLayout>
                <c:xMode val="edge"/>
                <c:yMode val="edge"/>
                <c:x val="1.0259403655140475E-2"/>
                <c:y val="0.32275190333110376"/>
              </c:manualLayout>
            </c:layout>
            <c:tx>
              <c:rich>
                <a:bodyPr rot="-5400000" spcFirstLastPara="1" vertOverflow="ellipsis" vert="horz"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r>
                    <a:rPr lang="en-US" b="1" dirty="0" err="1"/>
                    <a:t>mdp</a:t>
                  </a:r>
                  <a:endParaRPr lang="en-US" b="1" dirty="0"/>
                </a:p>
              </c:rich>
            </c:tx>
            <c:spPr>
              <a:noFill/>
              <a:ln>
                <a:noFill/>
              </a:ln>
              <a:effectLst/>
            </c:spPr>
          </c:dispUnitsLbl>
        </c:dispUnits>
      </c:valAx>
      <c:spPr>
        <a:noFill/>
        <a:ln>
          <a:noFill/>
        </a:ln>
        <a:effectLst/>
      </c:spPr>
    </c:plotArea>
    <c:legend>
      <c:legendPos val="b"/>
      <c:legendEntry>
        <c:idx val="0"/>
        <c:txPr>
          <a:bodyPr rot="0" spcFirstLastPara="1" vertOverflow="ellipsis" vert="horz" wrap="square" anchor="ctr" anchorCtr="1"/>
          <a:lstStyle/>
          <a:p>
            <a:pPr>
              <a:defRPr sz="1200" b="0" i="0" u="none" strike="noStrike" kern="1200" baseline="0">
                <a:solidFill>
                  <a:srgbClr val="C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200" b="0" i="0" u="none" strike="noStrike" kern="1200" baseline="0">
                <a:solidFill>
                  <a:srgbClr val="00B050"/>
                </a:solidFill>
                <a:latin typeface="Century Gothic" panose="020B0502020202020204" pitchFamily="34" charset="0"/>
                <a:ea typeface="+mn-ea"/>
                <a:cs typeface="+mn-cs"/>
              </a:defRPr>
            </a:pPr>
            <a:endParaRPr lang="es-MX"/>
          </a:p>
        </c:txPr>
      </c:legendEntry>
      <c:legendEntry>
        <c:idx val="3"/>
        <c:txPr>
          <a:bodyPr rot="0" spcFirstLastPara="1" vertOverflow="ellipsis" vert="horz" wrap="square" anchor="ctr" anchorCtr="1"/>
          <a:lstStyle/>
          <a:p>
            <a:pPr>
              <a:defRPr sz="1200" b="0" i="0" u="none" strike="noStrike" kern="1200" baseline="0">
                <a:solidFill>
                  <a:srgbClr val="0070C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ysClr val="windowText" lastClr="000000"/>
          </a:solidFill>
          <a:latin typeface="Century Gothic" panose="020B0502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n-US" b="1" dirty="0"/>
              <a:t>Valor de </a:t>
            </a:r>
            <a:r>
              <a:rPr lang="en-US" b="1" dirty="0" err="1"/>
              <a:t>capitalización</a:t>
            </a:r>
            <a:r>
              <a:rPr lang="en-US" b="1" dirty="0"/>
              <a:t> de las </a:t>
            </a:r>
            <a:r>
              <a:rPr lang="en-US" b="1" dirty="0" err="1"/>
              <a:t>Fibras</a:t>
            </a:r>
            <a:r>
              <a:rPr lang="en-US" b="1" baseline="0" dirty="0"/>
              <a:t> (</a:t>
            </a:r>
            <a:r>
              <a:rPr lang="en-US" b="1" baseline="0" dirty="0" err="1"/>
              <a:t>mdp</a:t>
            </a:r>
            <a:r>
              <a:rPr lang="en-US" b="1" baseline="0" dirty="0"/>
              <a:t>)</a:t>
            </a:r>
            <a:endParaRPr lang="en-US" b="1" dirty="0"/>
          </a:p>
        </c:rich>
      </c:tx>
      <c:layout/>
      <c:overlay val="0"/>
      <c:spPr>
        <a:noFill/>
        <a:ln>
          <a:noFill/>
        </a:ln>
        <a:effectLst/>
      </c:spPr>
    </c:title>
    <c:autoTitleDeleted val="0"/>
    <c:plotArea>
      <c:layout/>
      <c:barChart>
        <c:barDir val="col"/>
        <c:grouping val="clustered"/>
        <c:varyColors val="0"/>
        <c:ser>
          <c:idx val="0"/>
          <c:order val="0"/>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'[fibras descuento nav.xlsx]market cap'!$AI$3:$AI$14</c:f>
              <c:strCache>
                <c:ptCount val="12"/>
                <c:pt idx="0">
                  <c:v>Funo</c:v>
                </c:pt>
                <c:pt idx="1">
                  <c:v>Danhos</c:v>
                </c:pt>
                <c:pt idx="2">
                  <c:v>Prologis</c:v>
                </c:pt>
                <c:pt idx="3">
                  <c:v>Terrafina</c:v>
                </c:pt>
                <c:pt idx="4">
                  <c:v>Macquarie</c:v>
                </c:pt>
                <c:pt idx="5">
                  <c:v>Hotelera</c:v>
                </c:pt>
                <c:pt idx="6">
                  <c:v>Monterrey</c:v>
                </c:pt>
                <c:pt idx="7">
                  <c:v>Shop</c:v>
                </c:pt>
                <c:pt idx="8">
                  <c:v>Finn</c:v>
                </c:pt>
                <c:pt idx="9">
                  <c:v>Nova</c:v>
                </c:pt>
                <c:pt idx="10">
                  <c:v>Plus</c:v>
                </c:pt>
                <c:pt idx="11">
                  <c:v>HD</c:v>
                </c:pt>
              </c:strCache>
            </c:strRef>
          </c:cat>
          <c:val>
            <c:numRef>
              <c:f>'[fibras descuento nav.xlsx]market cap'!$AJ$3:$AJ$14</c:f>
              <c:numCache>
                <c:formatCode>#,##0</c:formatCode>
                <c:ptCount val="12"/>
                <c:pt idx="0">
                  <c:v>108138.7031</c:v>
                </c:pt>
                <c:pt idx="1">
                  <c:v>42680.535000000003</c:v>
                </c:pt>
                <c:pt idx="2">
                  <c:v>22353.808400000002</c:v>
                </c:pt>
                <c:pt idx="3">
                  <c:v>22172.140200000002</c:v>
                </c:pt>
                <c:pt idx="4">
                  <c:v>16275.951800000001</c:v>
                </c:pt>
                <c:pt idx="5">
                  <c:v>8609.8433000000005</c:v>
                </c:pt>
                <c:pt idx="6">
                  <c:v>8037.0252</c:v>
                </c:pt>
                <c:pt idx="7">
                  <c:v>5485.1630999999998</c:v>
                </c:pt>
                <c:pt idx="8">
                  <c:v>5236.2325000000001</c:v>
                </c:pt>
                <c:pt idx="9">
                  <c:v>4717</c:v>
                </c:pt>
                <c:pt idx="10">
                  <c:v>3635</c:v>
                </c:pt>
                <c:pt idx="11">
                  <c:v>3006.4140000000002</c:v>
                </c:pt>
              </c:numCache>
            </c:numRef>
          </c:val>
          <c:extLst xmlns:c16r2="http://schemas.microsoft.com/office/drawing/2015/06/chart">
            <c:ext xmlns:c16="http://schemas.microsoft.com/office/drawing/2014/chart" uri="{C3380CC4-5D6E-409C-BE32-E72D297353CC}">
              <c16:uniqueId val="{00000000-579E-4AE9-8D2A-4DEB3FBDB797}"/>
            </c:ext>
          </c:extLst>
        </c:ser>
        <c:dLbls>
          <c:showLegendKey val="0"/>
          <c:showVal val="0"/>
          <c:showCatName val="0"/>
          <c:showSerName val="0"/>
          <c:showPercent val="0"/>
          <c:showBubbleSize val="0"/>
        </c:dLbls>
        <c:gapWidth val="219"/>
        <c:overlap val="-27"/>
        <c:axId val="178712960"/>
        <c:axId val="178715648"/>
      </c:barChart>
      <c:catAx>
        <c:axId val="17871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78715648"/>
        <c:crosses val="autoZero"/>
        <c:auto val="1"/>
        <c:lblAlgn val="ctr"/>
        <c:lblOffset val="100"/>
        <c:noMultiLvlLbl val="0"/>
      </c:catAx>
      <c:valAx>
        <c:axId val="178715648"/>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endParaRPr lang="es-MX"/>
          </a:p>
        </c:txPr>
        <c:crossAx val="17871296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n-US" b="1"/>
              <a:t>Ingresos comerciales por pasajero (USD)</a:t>
            </a:r>
          </a:p>
        </c:rich>
      </c:tx>
      <c:layout/>
      <c:overlay val="0"/>
      <c:spPr>
        <a:noFill/>
        <a:ln>
          <a:noFill/>
        </a:ln>
        <a:effectLst/>
      </c:spPr>
    </c:title>
    <c:autoTitleDeleted val="0"/>
    <c:plotArea>
      <c:layout/>
      <c:barChart>
        <c:barDir val="col"/>
        <c:grouping val="clustered"/>
        <c:varyColors val="0"/>
        <c:ser>
          <c:idx val="0"/>
          <c:order val="0"/>
          <c:spPr>
            <a:solidFill>
              <a:schemeClr val="accent1"/>
            </a:solidFill>
            <a:ln>
              <a:solidFill>
                <a:srgbClr val="0070C0"/>
              </a:solidFill>
            </a:ln>
            <a:effectLst/>
          </c:spPr>
          <c:invertIfNegative val="0"/>
          <c:dPt>
            <c:idx val="10"/>
            <c:invertIfNegative val="0"/>
            <c:bubble3D val="0"/>
            <c:spPr>
              <a:solidFill>
                <a:srgbClr val="00B050"/>
              </a:solidFill>
              <a:ln>
                <a:solidFill>
                  <a:srgbClr val="00B050"/>
                </a:solidFill>
              </a:ln>
              <a:effectLst/>
            </c:spPr>
            <c:extLst xmlns:c16r2="http://schemas.microsoft.com/office/drawing/2015/06/chart">
              <c:ext xmlns:c16="http://schemas.microsoft.com/office/drawing/2014/chart" uri="{C3380CC4-5D6E-409C-BE32-E72D297353CC}">
                <c16:uniqueId val="{00000001-530A-4A49-A5FF-D31183528CC2}"/>
              </c:ext>
            </c:extLst>
          </c:dPt>
          <c:dPt>
            <c:idx val="15"/>
            <c:invertIfNegative val="0"/>
            <c:bubble3D val="0"/>
            <c:spPr>
              <a:solidFill>
                <a:srgbClr val="FF0000"/>
              </a:solidFill>
              <a:ln>
                <a:solidFill>
                  <a:srgbClr val="FF0000"/>
                </a:solidFill>
              </a:ln>
              <a:effectLst/>
            </c:spPr>
            <c:extLst xmlns:c16r2="http://schemas.microsoft.com/office/drawing/2015/06/chart">
              <c:ext xmlns:c16="http://schemas.microsoft.com/office/drawing/2014/chart" uri="{C3380CC4-5D6E-409C-BE32-E72D297353CC}">
                <c16:uniqueId val="{00000003-530A-4A49-A5FF-D31183528CC2}"/>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Hoja1!$D$4:$D$21</c:f>
              <c:strCache>
                <c:ptCount val="18"/>
                <c:pt idx="0">
                  <c:v>Narita</c:v>
                </c:pt>
                <c:pt idx="1">
                  <c:v>Frankfurt</c:v>
                </c:pt>
                <c:pt idx="2">
                  <c:v>Heathrow</c:v>
                </c:pt>
                <c:pt idx="3">
                  <c:v>Hong Kong</c:v>
                </c:pt>
                <c:pt idx="4">
                  <c:v>Singapur</c:v>
                </c:pt>
                <c:pt idx="5">
                  <c:v>Amsterdam</c:v>
                </c:pt>
                <c:pt idx="6">
                  <c:v>CDG</c:v>
                </c:pt>
                <c:pt idx="7">
                  <c:v>Shanghai</c:v>
                </c:pt>
                <c:pt idx="8">
                  <c:v>Estambul</c:v>
                </c:pt>
                <c:pt idx="9">
                  <c:v>Toronto</c:v>
                </c:pt>
                <c:pt idx="10">
                  <c:v>Cancún</c:v>
                </c:pt>
                <c:pt idx="11">
                  <c:v>Miami</c:v>
                </c:pt>
                <c:pt idx="12">
                  <c:v>Madrid</c:v>
                </c:pt>
                <c:pt idx="13">
                  <c:v>JFK</c:v>
                </c:pt>
                <c:pt idx="14">
                  <c:v>Lisboa</c:v>
                </c:pt>
                <c:pt idx="15">
                  <c:v>AICM</c:v>
                </c:pt>
                <c:pt idx="16">
                  <c:v>Monterrey</c:v>
                </c:pt>
                <c:pt idx="17">
                  <c:v>Guadalajara</c:v>
                </c:pt>
              </c:strCache>
            </c:strRef>
          </c:cat>
          <c:val>
            <c:numRef>
              <c:f>Hoja1!$E$4:$E$21</c:f>
              <c:numCache>
                <c:formatCode>General</c:formatCode>
                <c:ptCount val="18"/>
                <c:pt idx="0">
                  <c:v>26.7</c:v>
                </c:pt>
                <c:pt idx="1">
                  <c:v>25</c:v>
                </c:pt>
                <c:pt idx="2">
                  <c:v>21.3</c:v>
                </c:pt>
                <c:pt idx="3">
                  <c:v>20.8</c:v>
                </c:pt>
                <c:pt idx="4">
                  <c:v>17.5</c:v>
                </c:pt>
                <c:pt idx="5">
                  <c:v>17</c:v>
                </c:pt>
                <c:pt idx="6">
                  <c:v>12.9</c:v>
                </c:pt>
                <c:pt idx="7">
                  <c:v>8.1999999999999993</c:v>
                </c:pt>
                <c:pt idx="8">
                  <c:v>8</c:v>
                </c:pt>
                <c:pt idx="9">
                  <c:v>7.4</c:v>
                </c:pt>
                <c:pt idx="10">
                  <c:v>7.1</c:v>
                </c:pt>
                <c:pt idx="11">
                  <c:v>6.9</c:v>
                </c:pt>
                <c:pt idx="12">
                  <c:v>5.9</c:v>
                </c:pt>
                <c:pt idx="13">
                  <c:v>5.6</c:v>
                </c:pt>
                <c:pt idx="14">
                  <c:v>5.0999999999999996</c:v>
                </c:pt>
                <c:pt idx="15">
                  <c:v>3.7</c:v>
                </c:pt>
                <c:pt idx="16">
                  <c:v>3.3</c:v>
                </c:pt>
                <c:pt idx="17">
                  <c:v>2.7</c:v>
                </c:pt>
              </c:numCache>
            </c:numRef>
          </c:val>
          <c:extLst xmlns:c16r2="http://schemas.microsoft.com/office/drawing/2015/06/chart">
            <c:ext xmlns:c16="http://schemas.microsoft.com/office/drawing/2014/chart" uri="{C3380CC4-5D6E-409C-BE32-E72D297353CC}">
              <c16:uniqueId val="{00000004-530A-4A49-A5FF-D31183528CC2}"/>
            </c:ext>
          </c:extLst>
        </c:ser>
        <c:dLbls>
          <c:showLegendKey val="0"/>
          <c:showVal val="0"/>
          <c:showCatName val="0"/>
          <c:showSerName val="0"/>
          <c:showPercent val="0"/>
          <c:showBubbleSize val="0"/>
        </c:dLbls>
        <c:gapWidth val="219"/>
        <c:overlap val="-27"/>
        <c:axId val="281979904"/>
        <c:axId val="325550080"/>
      </c:barChart>
      <c:lineChart>
        <c:grouping val="standard"/>
        <c:varyColors val="0"/>
        <c:ser>
          <c:idx val="1"/>
          <c:order val="1"/>
          <c:spPr>
            <a:ln w="28575" cap="rnd">
              <a:solidFill>
                <a:schemeClr val="tx1"/>
              </a:solidFill>
              <a:prstDash val="sysDash"/>
              <a:round/>
            </a:ln>
            <a:effectLst/>
          </c:spPr>
          <c:marker>
            <c:symbol val="none"/>
          </c:marker>
          <c:val>
            <c:numRef>
              <c:f>Hoja1!$F$4:$F$21</c:f>
              <c:numCache>
                <c:formatCode>General</c:formatCode>
                <c:ptCount val="18"/>
                <c:pt idx="0">
                  <c:v>11.4</c:v>
                </c:pt>
                <c:pt idx="1">
                  <c:v>11.4</c:v>
                </c:pt>
                <c:pt idx="2">
                  <c:v>11.4</c:v>
                </c:pt>
                <c:pt idx="3">
                  <c:v>11.4</c:v>
                </c:pt>
                <c:pt idx="4">
                  <c:v>11.4</c:v>
                </c:pt>
                <c:pt idx="5">
                  <c:v>11.4</c:v>
                </c:pt>
                <c:pt idx="6">
                  <c:v>11.4</c:v>
                </c:pt>
                <c:pt idx="7">
                  <c:v>11.4</c:v>
                </c:pt>
                <c:pt idx="8">
                  <c:v>11.4</c:v>
                </c:pt>
                <c:pt idx="9">
                  <c:v>11.4</c:v>
                </c:pt>
                <c:pt idx="10">
                  <c:v>11.4</c:v>
                </c:pt>
                <c:pt idx="11">
                  <c:v>11.4</c:v>
                </c:pt>
                <c:pt idx="12">
                  <c:v>11.4</c:v>
                </c:pt>
                <c:pt idx="13">
                  <c:v>11.4</c:v>
                </c:pt>
                <c:pt idx="14">
                  <c:v>11.4</c:v>
                </c:pt>
                <c:pt idx="15">
                  <c:v>11.4</c:v>
                </c:pt>
                <c:pt idx="16">
                  <c:v>11.4</c:v>
                </c:pt>
                <c:pt idx="17">
                  <c:v>11.4</c:v>
                </c:pt>
              </c:numCache>
            </c:numRef>
          </c:val>
          <c:smooth val="0"/>
          <c:extLst xmlns:c16r2="http://schemas.microsoft.com/office/drawing/2015/06/chart">
            <c:ext xmlns:c16="http://schemas.microsoft.com/office/drawing/2014/chart" uri="{C3380CC4-5D6E-409C-BE32-E72D297353CC}">
              <c16:uniqueId val="{00000005-530A-4A49-A5FF-D31183528CC2}"/>
            </c:ext>
          </c:extLst>
        </c:ser>
        <c:dLbls>
          <c:showLegendKey val="0"/>
          <c:showVal val="0"/>
          <c:showCatName val="0"/>
          <c:showSerName val="0"/>
          <c:showPercent val="0"/>
          <c:showBubbleSize val="0"/>
        </c:dLbls>
        <c:marker val="1"/>
        <c:smooth val="0"/>
        <c:axId val="281979904"/>
        <c:axId val="325550080"/>
      </c:lineChart>
      <c:catAx>
        <c:axId val="28197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325550080"/>
        <c:crosses val="autoZero"/>
        <c:auto val="1"/>
        <c:lblAlgn val="ctr"/>
        <c:lblOffset val="100"/>
        <c:noMultiLvlLbl val="0"/>
      </c:catAx>
      <c:valAx>
        <c:axId val="325550080"/>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28197990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n-US" b="1" dirty="0" err="1"/>
              <a:t>Tasa</a:t>
            </a:r>
            <a:r>
              <a:rPr lang="en-US" b="1" dirty="0"/>
              <a:t> de </a:t>
            </a:r>
            <a:r>
              <a:rPr lang="en-US" b="1" dirty="0" err="1"/>
              <a:t>rendimiento</a:t>
            </a:r>
            <a:r>
              <a:rPr lang="en-US" b="1" dirty="0"/>
              <a:t> </a:t>
            </a:r>
            <a:r>
              <a:rPr lang="en-US" b="1" dirty="0" err="1"/>
              <a:t>en</a:t>
            </a:r>
            <a:r>
              <a:rPr lang="en-US" b="1" dirty="0"/>
              <a:t> USD de la </a:t>
            </a:r>
            <a:r>
              <a:rPr lang="en-US" b="1" dirty="0" err="1"/>
              <a:t>deuda</a:t>
            </a:r>
            <a:r>
              <a:rPr lang="en-US" b="1" dirty="0"/>
              <a:t> del NAICM </a:t>
            </a:r>
            <a:r>
              <a:rPr lang="en-US" b="1" dirty="0" err="1"/>
              <a:t>emitida</a:t>
            </a:r>
            <a:r>
              <a:rPr lang="en-US" b="1" dirty="0"/>
              <a:t> </a:t>
            </a:r>
            <a:r>
              <a:rPr lang="en-US" b="1" dirty="0" err="1"/>
              <a:t>en</a:t>
            </a:r>
            <a:r>
              <a:rPr lang="en-US" b="1" dirty="0"/>
              <a:t> </a:t>
            </a:r>
            <a:r>
              <a:rPr lang="en-US" b="1" dirty="0" err="1"/>
              <a:t>noviembre</a:t>
            </a:r>
            <a:r>
              <a:rPr lang="en-US" b="1" dirty="0"/>
              <a:t> 2017</a:t>
            </a:r>
          </a:p>
        </c:rich>
      </c:tx>
      <c:layout/>
      <c:overlay val="0"/>
      <c:spPr>
        <a:noFill/>
        <a:ln>
          <a:noFill/>
        </a:ln>
        <a:effectLst/>
      </c:spPr>
    </c:title>
    <c:autoTitleDeleted val="0"/>
    <c:plotArea>
      <c:layout/>
      <c:lineChart>
        <c:grouping val="standard"/>
        <c:varyColors val="0"/>
        <c:ser>
          <c:idx val="0"/>
          <c:order val="0"/>
          <c:spPr>
            <a:ln w="28575" cap="rnd">
              <a:solidFill>
                <a:srgbClr val="0070C0"/>
              </a:solidFill>
              <a:round/>
            </a:ln>
            <a:effectLst/>
          </c:spPr>
          <c:marker>
            <c:symbol val="none"/>
          </c:marker>
          <c:dLbls>
            <c:dLbl>
              <c:idx val="0"/>
              <c:layout>
                <c:manualLayout>
                  <c:x val="-3.0946663303958372E-2"/>
                  <c:y val="-0.10193225020819863"/>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9A0F-4E37-8314-2C2472C8A825}"/>
                </c:ext>
              </c:extLst>
            </c:dLbl>
            <c:dLbl>
              <c:idx val="73"/>
              <c:layout>
                <c:manualLayout>
                  <c:x val="-2.7851996973562648E-2"/>
                  <c:y val="9.785496019987068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A0F-4E37-8314-2C2472C8A825}"/>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70C0"/>
                    </a:solidFill>
                    <a:latin typeface="Century Gothic" panose="020B0502020202020204" pitchFamily="34" charset="0"/>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Hoja3!$B$3:$B$76</c:f>
              <c:numCache>
                <c:formatCode>dd\-mm\-yy</c:formatCode>
                <c:ptCount val="74"/>
                <c:pt idx="0" formatCode="dd\-mmm\-yy">
                  <c:v>43054</c:v>
                </c:pt>
                <c:pt idx="1">
                  <c:v>43055</c:v>
                </c:pt>
                <c:pt idx="2">
                  <c:v>43056</c:v>
                </c:pt>
                <c:pt idx="3">
                  <c:v>43059</c:v>
                </c:pt>
                <c:pt idx="4">
                  <c:v>43060</c:v>
                </c:pt>
                <c:pt idx="5">
                  <c:v>43061</c:v>
                </c:pt>
                <c:pt idx="6">
                  <c:v>43063</c:v>
                </c:pt>
                <c:pt idx="7">
                  <c:v>43066</c:v>
                </c:pt>
                <c:pt idx="8">
                  <c:v>43067</c:v>
                </c:pt>
                <c:pt idx="9">
                  <c:v>43068</c:v>
                </c:pt>
                <c:pt idx="10">
                  <c:v>43069</c:v>
                </c:pt>
                <c:pt idx="11">
                  <c:v>43070</c:v>
                </c:pt>
                <c:pt idx="12">
                  <c:v>43073</c:v>
                </c:pt>
                <c:pt idx="13">
                  <c:v>43074</c:v>
                </c:pt>
                <c:pt idx="14">
                  <c:v>43075</c:v>
                </c:pt>
                <c:pt idx="15">
                  <c:v>43076</c:v>
                </c:pt>
                <c:pt idx="16">
                  <c:v>43077</c:v>
                </c:pt>
                <c:pt idx="17">
                  <c:v>43080</c:v>
                </c:pt>
                <c:pt idx="18">
                  <c:v>43081</c:v>
                </c:pt>
                <c:pt idx="19">
                  <c:v>43082</c:v>
                </c:pt>
                <c:pt idx="20">
                  <c:v>43083</c:v>
                </c:pt>
                <c:pt idx="21">
                  <c:v>43084</c:v>
                </c:pt>
                <c:pt idx="22">
                  <c:v>43087</c:v>
                </c:pt>
                <c:pt idx="23">
                  <c:v>43088</c:v>
                </c:pt>
                <c:pt idx="24">
                  <c:v>43089</c:v>
                </c:pt>
                <c:pt idx="25">
                  <c:v>43090</c:v>
                </c:pt>
                <c:pt idx="26">
                  <c:v>43091</c:v>
                </c:pt>
                <c:pt idx="27">
                  <c:v>43095</c:v>
                </c:pt>
                <c:pt idx="28">
                  <c:v>43096</c:v>
                </c:pt>
                <c:pt idx="29">
                  <c:v>43097</c:v>
                </c:pt>
                <c:pt idx="30">
                  <c:v>43098</c:v>
                </c:pt>
                <c:pt idx="31">
                  <c:v>43102</c:v>
                </c:pt>
                <c:pt idx="32">
                  <c:v>43103</c:v>
                </c:pt>
                <c:pt idx="33">
                  <c:v>43104</c:v>
                </c:pt>
                <c:pt idx="34">
                  <c:v>43105</c:v>
                </c:pt>
                <c:pt idx="35">
                  <c:v>43108</c:v>
                </c:pt>
                <c:pt idx="36">
                  <c:v>43109</c:v>
                </c:pt>
                <c:pt idx="37">
                  <c:v>43110</c:v>
                </c:pt>
                <c:pt idx="38">
                  <c:v>43111</c:v>
                </c:pt>
                <c:pt idx="39">
                  <c:v>43112</c:v>
                </c:pt>
                <c:pt idx="40">
                  <c:v>43116</c:v>
                </c:pt>
                <c:pt idx="41">
                  <c:v>43117</c:v>
                </c:pt>
                <c:pt idx="42">
                  <c:v>43118</c:v>
                </c:pt>
                <c:pt idx="43">
                  <c:v>43119</c:v>
                </c:pt>
                <c:pt idx="44">
                  <c:v>43122</c:v>
                </c:pt>
                <c:pt idx="45">
                  <c:v>43123</c:v>
                </c:pt>
                <c:pt idx="46">
                  <c:v>43124</c:v>
                </c:pt>
                <c:pt idx="47">
                  <c:v>43125</c:v>
                </c:pt>
                <c:pt idx="48">
                  <c:v>43126</c:v>
                </c:pt>
                <c:pt idx="49">
                  <c:v>43129</c:v>
                </c:pt>
                <c:pt idx="50">
                  <c:v>43130</c:v>
                </c:pt>
                <c:pt idx="51">
                  <c:v>43131</c:v>
                </c:pt>
                <c:pt idx="52">
                  <c:v>43132</c:v>
                </c:pt>
                <c:pt idx="53">
                  <c:v>43133</c:v>
                </c:pt>
                <c:pt idx="54">
                  <c:v>43136</c:v>
                </c:pt>
                <c:pt idx="55">
                  <c:v>43137</c:v>
                </c:pt>
                <c:pt idx="56">
                  <c:v>43138</c:v>
                </c:pt>
                <c:pt idx="57">
                  <c:v>43139</c:v>
                </c:pt>
                <c:pt idx="58">
                  <c:v>43140</c:v>
                </c:pt>
                <c:pt idx="59">
                  <c:v>43143</c:v>
                </c:pt>
                <c:pt idx="60">
                  <c:v>43144</c:v>
                </c:pt>
                <c:pt idx="61">
                  <c:v>43145</c:v>
                </c:pt>
                <c:pt idx="62">
                  <c:v>43146</c:v>
                </c:pt>
                <c:pt idx="63">
                  <c:v>43147</c:v>
                </c:pt>
                <c:pt idx="64">
                  <c:v>43151</c:v>
                </c:pt>
                <c:pt idx="65">
                  <c:v>43152</c:v>
                </c:pt>
                <c:pt idx="66">
                  <c:v>43153</c:v>
                </c:pt>
                <c:pt idx="67">
                  <c:v>43154</c:v>
                </c:pt>
                <c:pt idx="68">
                  <c:v>43157</c:v>
                </c:pt>
                <c:pt idx="69">
                  <c:v>43158</c:v>
                </c:pt>
                <c:pt idx="70">
                  <c:v>43159</c:v>
                </c:pt>
                <c:pt idx="71">
                  <c:v>43160</c:v>
                </c:pt>
                <c:pt idx="72">
                  <c:v>43161</c:v>
                </c:pt>
                <c:pt idx="73">
                  <c:v>43164</c:v>
                </c:pt>
              </c:numCache>
            </c:numRef>
          </c:cat>
          <c:val>
            <c:numRef>
              <c:f>Hoja3!$C$3:$C$76</c:f>
              <c:numCache>
                <c:formatCode>General</c:formatCode>
                <c:ptCount val="74"/>
                <c:pt idx="0">
                  <c:v>5.6129999999999995</c:v>
                </c:pt>
                <c:pt idx="1">
                  <c:v>5.6619999999999999</c:v>
                </c:pt>
                <c:pt idx="2">
                  <c:v>5.6260000000000003</c:v>
                </c:pt>
                <c:pt idx="3">
                  <c:v>5.6120000000000001</c:v>
                </c:pt>
                <c:pt idx="4">
                  <c:v>5.5309999999999997</c:v>
                </c:pt>
                <c:pt idx="5">
                  <c:v>5.5490000000000004</c:v>
                </c:pt>
                <c:pt idx="6">
                  <c:v>5.577</c:v>
                </c:pt>
                <c:pt idx="7">
                  <c:v>5.5449999999999999</c:v>
                </c:pt>
                <c:pt idx="8">
                  <c:v>5.4610000000000003</c:v>
                </c:pt>
                <c:pt idx="9">
                  <c:v>5.4809999999999999</c:v>
                </c:pt>
                <c:pt idx="10">
                  <c:v>5.4749999999999996</c:v>
                </c:pt>
                <c:pt idx="11">
                  <c:v>5.4580000000000002</c:v>
                </c:pt>
                <c:pt idx="12">
                  <c:v>5.4870000000000001</c:v>
                </c:pt>
                <c:pt idx="13">
                  <c:v>5.4219999999999997</c:v>
                </c:pt>
                <c:pt idx="14">
                  <c:v>5.4809999999999999</c:v>
                </c:pt>
                <c:pt idx="15">
                  <c:v>5.5149999999999997</c:v>
                </c:pt>
                <c:pt idx="16">
                  <c:v>5.516</c:v>
                </c:pt>
                <c:pt idx="17">
                  <c:v>5.5270000000000001</c:v>
                </c:pt>
                <c:pt idx="18">
                  <c:v>5.5259999999999998</c:v>
                </c:pt>
                <c:pt idx="19">
                  <c:v>5.5350000000000001</c:v>
                </c:pt>
                <c:pt idx="20">
                  <c:v>5.5259999999999998</c:v>
                </c:pt>
                <c:pt idx="21">
                  <c:v>5.5460000000000003</c:v>
                </c:pt>
                <c:pt idx="22">
                  <c:v>5.5519999999999996</c:v>
                </c:pt>
                <c:pt idx="23">
                  <c:v>5.5430000000000001</c:v>
                </c:pt>
                <c:pt idx="24">
                  <c:v>5.5910000000000002</c:v>
                </c:pt>
                <c:pt idx="25">
                  <c:v>5.5739999999999998</c:v>
                </c:pt>
                <c:pt idx="26">
                  <c:v>5.609</c:v>
                </c:pt>
                <c:pt idx="27">
                  <c:v>5.59</c:v>
                </c:pt>
                <c:pt idx="28">
                  <c:v>5.5510000000000002</c:v>
                </c:pt>
                <c:pt idx="29">
                  <c:v>5.5670000000000002</c:v>
                </c:pt>
                <c:pt idx="30">
                  <c:v>5.5609999999999999</c:v>
                </c:pt>
                <c:pt idx="31">
                  <c:v>5.5739999999999998</c:v>
                </c:pt>
                <c:pt idx="32">
                  <c:v>5.5570000000000004</c:v>
                </c:pt>
                <c:pt idx="33">
                  <c:v>5.5469999999999997</c:v>
                </c:pt>
                <c:pt idx="34">
                  <c:v>5.5510000000000002</c:v>
                </c:pt>
                <c:pt idx="35">
                  <c:v>5.5649999999999995</c:v>
                </c:pt>
                <c:pt idx="36">
                  <c:v>5.6150000000000002</c:v>
                </c:pt>
                <c:pt idx="37">
                  <c:v>5.5990000000000002</c:v>
                </c:pt>
                <c:pt idx="38">
                  <c:v>5.6609999999999996</c:v>
                </c:pt>
                <c:pt idx="39">
                  <c:v>5.641</c:v>
                </c:pt>
                <c:pt idx="40">
                  <c:v>5.64</c:v>
                </c:pt>
                <c:pt idx="41">
                  <c:v>5.6760000000000002</c:v>
                </c:pt>
                <c:pt idx="42">
                  <c:v>5.6749999999999998</c:v>
                </c:pt>
                <c:pt idx="43">
                  <c:v>5.7080000000000002</c:v>
                </c:pt>
                <c:pt idx="44">
                  <c:v>5.7219999999999995</c:v>
                </c:pt>
                <c:pt idx="45">
                  <c:v>5.7130000000000001</c:v>
                </c:pt>
                <c:pt idx="46">
                  <c:v>5.7690000000000001</c:v>
                </c:pt>
                <c:pt idx="47">
                  <c:v>5.7480000000000002</c:v>
                </c:pt>
                <c:pt idx="48">
                  <c:v>5.7370000000000001</c:v>
                </c:pt>
                <c:pt idx="49">
                  <c:v>5.6539999999999999</c:v>
                </c:pt>
                <c:pt idx="50">
                  <c:v>5.7430000000000003</c:v>
                </c:pt>
                <c:pt idx="51">
                  <c:v>5.7240000000000002</c:v>
                </c:pt>
                <c:pt idx="52">
                  <c:v>5.7329999999999997</c:v>
                </c:pt>
                <c:pt idx="53">
                  <c:v>5.7859999999999996</c:v>
                </c:pt>
                <c:pt idx="54">
                  <c:v>5.8449999999999998</c:v>
                </c:pt>
                <c:pt idx="55">
                  <c:v>5.859</c:v>
                </c:pt>
                <c:pt idx="56">
                  <c:v>5.8769999999999998</c:v>
                </c:pt>
                <c:pt idx="57">
                  <c:v>5.96</c:v>
                </c:pt>
                <c:pt idx="58">
                  <c:v>6.1539999999999999</c:v>
                </c:pt>
                <c:pt idx="59">
                  <c:v>6.0709999999999997</c:v>
                </c:pt>
                <c:pt idx="60">
                  <c:v>6.0570000000000004</c:v>
                </c:pt>
                <c:pt idx="61">
                  <c:v>6.0949999999999998</c:v>
                </c:pt>
                <c:pt idx="62">
                  <c:v>6.0679999999999996</c:v>
                </c:pt>
                <c:pt idx="63">
                  <c:v>5.9969999999999999</c:v>
                </c:pt>
                <c:pt idx="64">
                  <c:v>5.9889999999999999</c:v>
                </c:pt>
                <c:pt idx="65">
                  <c:v>6.0119999999999996</c:v>
                </c:pt>
                <c:pt idx="66">
                  <c:v>5.9859999999999998</c:v>
                </c:pt>
                <c:pt idx="67">
                  <c:v>5.9610000000000003</c:v>
                </c:pt>
                <c:pt idx="68">
                  <c:v>5.952</c:v>
                </c:pt>
                <c:pt idx="69">
                  <c:v>5.93</c:v>
                </c:pt>
                <c:pt idx="70">
                  <c:v>5.93</c:v>
                </c:pt>
                <c:pt idx="71">
                  <c:v>5.944</c:v>
                </c:pt>
                <c:pt idx="72">
                  <c:v>5.968</c:v>
                </c:pt>
                <c:pt idx="73">
                  <c:v>5.968</c:v>
                </c:pt>
              </c:numCache>
            </c:numRef>
          </c:val>
          <c:smooth val="0"/>
          <c:extLst xmlns:c16r2="http://schemas.microsoft.com/office/drawing/2015/06/chart">
            <c:ext xmlns:c16="http://schemas.microsoft.com/office/drawing/2014/chart" uri="{C3380CC4-5D6E-409C-BE32-E72D297353CC}">
              <c16:uniqueId val="{00000000-9A0F-4E37-8314-2C2472C8A825}"/>
            </c:ext>
          </c:extLst>
        </c:ser>
        <c:dLbls>
          <c:showLegendKey val="0"/>
          <c:showVal val="0"/>
          <c:showCatName val="0"/>
          <c:showSerName val="0"/>
          <c:showPercent val="0"/>
          <c:showBubbleSize val="0"/>
        </c:dLbls>
        <c:marker val="1"/>
        <c:smooth val="0"/>
        <c:axId val="366217088"/>
        <c:axId val="369737728"/>
      </c:lineChart>
      <c:dateAx>
        <c:axId val="366217088"/>
        <c:scaling>
          <c:orientation val="minMax"/>
        </c:scaling>
        <c:delete val="0"/>
        <c:axPos val="b"/>
        <c:numFmt formatCode="dd\-mmm"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369737728"/>
        <c:crosses val="autoZero"/>
        <c:auto val="1"/>
        <c:lblOffset val="100"/>
        <c:baseTimeUnit val="days"/>
        <c:majorUnit val="14"/>
        <c:majorTimeUnit val="days"/>
      </c:dateAx>
      <c:valAx>
        <c:axId val="369737728"/>
        <c:scaling>
          <c:orientation val="minMax"/>
          <c:min val="5.4"/>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366217088"/>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n-US" b="1" dirty="0"/>
              <a:t>Tasa de </a:t>
            </a:r>
            <a:r>
              <a:rPr lang="en-US" b="1" dirty="0" err="1"/>
              <a:t>rendimiento</a:t>
            </a:r>
            <a:r>
              <a:rPr lang="en-US" b="1" dirty="0"/>
              <a:t> de la deuda NAICM en USD (por vencimiento)</a:t>
            </a:r>
          </a:p>
        </c:rich>
      </c:tx>
      <c:layout/>
      <c:overlay val="0"/>
      <c:spPr>
        <a:noFill/>
        <a:ln>
          <a:noFill/>
        </a:ln>
        <a:effectLst/>
      </c:spPr>
    </c:title>
    <c:autoTitleDeleted val="0"/>
    <c:plotArea>
      <c:layout/>
      <c:lineChart>
        <c:grouping val="standard"/>
        <c:varyColors val="0"/>
        <c:ser>
          <c:idx val="0"/>
          <c:order val="0"/>
          <c:tx>
            <c:v>2026</c:v>
          </c:tx>
          <c:spPr>
            <a:ln w="28575" cap="rnd">
              <a:solidFill>
                <a:schemeClr val="accent1"/>
              </a:solidFill>
              <a:round/>
            </a:ln>
            <a:effectLst/>
          </c:spPr>
          <c:marker>
            <c:symbol val="none"/>
          </c:marker>
          <c:cat>
            <c:numRef>
              <c:f>Hoja2!$L$3:$L$81</c:f>
              <c:numCache>
                <c:formatCode>dd\-mm\-yy</c:formatCode>
                <c:ptCount val="79"/>
                <c:pt idx="0" formatCode="dd\-mmm\-yy">
                  <c:v>43054</c:v>
                </c:pt>
                <c:pt idx="1">
                  <c:v>43055</c:v>
                </c:pt>
                <c:pt idx="2">
                  <c:v>43056</c:v>
                </c:pt>
                <c:pt idx="3">
                  <c:v>43059</c:v>
                </c:pt>
                <c:pt idx="4">
                  <c:v>43060</c:v>
                </c:pt>
                <c:pt idx="5">
                  <c:v>43061</c:v>
                </c:pt>
                <c:pt idx="6">
                  <c:v>43063</c:v>
                </c:pt>
                <c:pt idx="7">
                  <c:v>43066</c:v>
                </c:pt>
                <c:pt idx="8">
                  <c:v>43067</c:v>
                </c:pt>
                <c:pt idx="9">
                  <c:v>43068</c:v>
                </c:pt>
                <c:pt idx="10">
                  <c:v>43069</c:v>
                </c:pt>
                <c:pt idx="11">
                  <c:v>43070</c:v>
                </c:pt>
                <c:pt idx="12">
                  <c:v>43073</c:v>
                </c:pt>
                <c:pt idx="13">
                  <c:v>43074</c:v>
                </c:pt>
                <c:pt idx="14">
                  <c:v>43075</c:v>
                </c:pt>
                <c:pt idx="15">
                  <c:v>43076</c:v>
                </c:pt>
                <c:pt idx="16">
                  <c:v>43077</c:v>
                </c:pt>
                <c:pt idx="17">
                  <c:v>43080</c:v>
                </c:pt>
                <c:pt idx="18">
                  <c:v>43081</c:v>
                </c:pt>
                <c:pt idx="19">
                  <c:v>43082</c:v>
                </c:pt>
                <c:pt idx="20">
                  <c:v>43083</c:v>
                </c:pt>
                <c:pt idx="21">
                  <c:v>43084</c:v>
                </c:pt>
                <c:pt idx="22">
                  <c:v>43087</c:v>
                </c:pt>
                <c:pt idx="23">
                  <c:v>43088</c:v>
                </c:pt>
                <c:pt idx="24">
                  <c:v>43089</c:v>
                </c:pt>
                <c:pt idx="25">
                  <c:v>43090</c:v>
                </c:pt>
                <c:pt idx="26">
                  <c:v>43091</c:v>
                </c:pt>
                <c:pt idx="27">
                  <c:v>43095</c:v>
                </c:pt>
                <c:pt idx="28">
                  <c:v>43096</c:v>
                </c:pt>
                <c:pt idx="29">
                  <c:v>43097</c:v>
                </c:pt>
                <c:pt idx="30">
                  <c:v>43098</c:v>
                </c:pt>
                <c:pt idx="31">
                  <c:v>43102</c:v>
                </c:pt>
                <c:pt idx="32">
                  <c:v>43103</c:v>
                </c:pt>
                <c:pt idx="33">
                  <c:v>43104</c:v>
                </c:pt>
                <c:pt idx="34">
                  <c:v>43105</c:v>
                </c:pt>
                <c:pt idx="35">
                  <c:v>43108</c:v>
                </c:pt>
                <c:pt idx="36">
                  <c:v>43109</c:v>
                </c:pt>
                <c:pt idx="37">
                  <c:v>43110</c:v>
                </c:pt>
                <c:pt idx="38">
                  <c:v>43111</c:v>
                </c:pt>
                <c:pt idx="39">
                  <c:v>43112</c:v>
                </c:pt>
                <c:pt idx="40">
                  <c:v>43116</c:v>
                </c:pt>
                <c:pt idx="41">
                  <c:v>43117</c:v>
                </c:pt>
                <c:pt idx="42">
                  <c:v>43118</c:v>
                </c:pt>
                <c:pt idx="43">
                  <c:v>43119</c:v>
                </c:pt>
                <c:pt idx="44">
                  <c:v>43122</c:v>
                </c:pt>
                <c:pt idx="45">
                  <c:v>43123</c:v>
                </c:pt>
                <c:pt idx="46">
                  <c:v>43124</c:v>
                </c:pt>
                <c:pt idx="47">
                  <c:v>43125</c:v>
                </c:pt>
                <c:pt idx="48">
                  <c:v>43126</c:v>
                </c:pt>
                <c:pt idx="49">
                  <c:v>43129</c:v>
                </c:pt>
                <c:pt idx="50">
                  <c:v>43130</c:v>
                </c:pt>
                <c:pt idx="51">
                  <c:v>43131</c:v>
                </c:pt>
                <c:pt idx="52">
                  <c:v>43132</c:v>
                </c:pt>
                <c:pt idx="53">
                  <c:v>43133</c:v>
                </c:pt>
                <c:pt idx="54">
                  <c:v>43136</c:v>
                </c:pt>
                <c:pt idx="55">
                  <c:v>43137</c:v>
                </c:pt>
                <c:pt idx="56">
                  <c:v>43138</c:v>
                </c:pt>
                <c:pt idx="57">
                  <c:v>43139</c:v>
                </c:pt>
                <c:pt idx="58">
                  <c:v>43140</c:v>
                </c:pt>
                <c:pt idx="59">
                  <c:v>43143</c:v>
                </c:pt>
                <c:pt idx="60">
                  <c:v>43144</c:v>
                </c:pt>
                <c:pt idx="61">
                  <c:v>43145</c:v>
                </c:pt>
                <c:pt idx="62">
                  <c:v>43146</c:v>
                </c:pt>
                <c:pt idx="63">
                  <c:v>43147</c:v>
                </c:pt>
                <c:pt idx="64">
                  <c:v>43151</c:v>
                </c:pt>
                <c:pt idx="65">
                  <c:v>43152</c:v>
                </c:pt>
                <c:pt idx="66">
                  <c:v>43153</c:v>
                </c:pt>
                <c:pt idx="67">
                  <c:v>43154</c:v>
                </c:pt>
                <c:pt idx="68">
                  <c:v>43157</c:v>
                </c:pt>
                <c:pt idx="69">
                  <c:v>43158</c:v>
                </c:pt>
                <c:pt idx="70">
                  <c:v>43159</c:v>
                </c:pt>
                <c:pt idx="71">
                  <c:v>43160</c:v>
                </c:pt>
                <c:pt idx="72">
                  <c:v>43161</c:v>
                </c:pt>
                <c:pt idx="73">
                  <c:v>43164</c:v>
                </c:pt>
                <c:pt idx="74">
                  <c:v>43165</c:v>
                </c:pt>
                <c:pt idx="75">
                  <c:v>43166</c:v>
                </c:pt>
                <c:pt idx="76">
                  <c:v>43167</c:v>
                </c:pt>
                <c:pt idx="77">
                  <c:v>43168</c:v>
                </c:pt>
                <c:pt idx="78">
                  <c:v>43171</c:v>
                </c:pt>
              </c:numCache>
            </c:numRef>
          </c:cat>
          <c:val>
            <c:numRef>
              <c:f>Hoja2!$M$3:$M$81</c:f>
              <c:numCache>
                <c:formatCode>General</c:formatCode>
                <c:ptCount val="79"/>
                <c:pt idx="0">
                  <c:v>3.96</c:v>
                </c:pt>
                <c:pt idx="1">
                  <c:v>4.0129999999999999</c:v>
                </c:pt>
                <c:pt idx="2">
                  <c:v>3.9849999999999999</c:v>
                </c:pt>
                <c:pt idx="3">
                  <c:v>3.7919999999999998</c:v>
                </c:pt>
                <c:pt idx="4">
                  <c:v>3.859</c:v>
                </c:pt>
                <c:pt idx="5">
                  <c:v>3.8279999999999998</c:v>
                </c:pt>
                <c:pt idx="6">
                  <c:v>3.8519999999999999</c:v>
                </c:pt>
                <c:pt idx="7">
                  <c:v>3.8490000000000002</c:v>
                </c:pt>
                <c:pt idx="8">
                  <c:v>3.8029999999999999</c:v>
                </c:pt>
                <c:pt idx="9">
                  <c:v>3.8319999999999999</c:v>
                </c:pt>
                <c:pt idx="10">
                  <c:v>3.782</c:v>
                </c:pt>
                <c:pt idx="11">
                  <c:v>3.7749999999999999</c:v>
                </c:pt>
                <c:pt idx="12">
                  <c:v>3.7450000000000001</c:v>
                </c:pt>
                <c:pt idx="13">
                  <c:v>3.657</c:v>
                </c:pt>
                <c:pt idx="14">
                  <c:v>3.7240000000000002</c:v>
                </c:pt>
                <c:pt idx="15">
                  <c:v>3.75</c:v>
                </c:pt>
                <c:pt idx="16">
                  <c:v>3.7410000000000001</c:v>
                </c:pt>
                <c:pt idx="17">
                  <c:v>3.7519999999999998</c:v>
                </c:pt>
                <c:pt idx="18">
                  <c:v>3.8940000000000001</c:v>
                </c:pt>
                <c:pt idx="19">
                  <c:v>3.7829999999999999</c:v>
                </c:pt>
                <c:pt idx="20">
                  <c:v>3.8040000000000003</c:v>
                </c:pt>
                <c:pt idx="21">
                  <c:v>3.8069999999999999</c:v>
                </c:pt>
                <c:pt idx="22">
                  <c:v>3.8460000000000001</c:v>
                </c:pt>
                <c:pt idx="23">
                  <c:v>3.8289999999999997</c:v>
                </c:pt>
                <c:pt idx="24">
                  <c:v>3.8439999999999999</c:v>
                </c:pt>
                <c:pt idx="25">
                  <c:v>3.9329999999999998</c:v>
                </c:pt>
                <c:pt idx="26">
                  <c:v>3.79</c:v>
                </c:pt>
                <c:pt idx="27">
                  <c:v>3.8050000000000002</c:v>
                </c:pt>
                <c:pt idx="28">
                  <c:v>3.7770000000000001</c:v>
                </c:pt>
                <c:pt idx="29">
                  <c:v>3.9290000000000003</c:v>
                </c:pt>
                <c:pt idx="30">
                  <c:v>3.9020000000000001</c:v>
                </c:pt>
                <c:pt idx="31">
                  <c:v>3.8439999999999999</c:v>
                </c:pt>
                <c:pt idx="32">
                  <c:v>3.8460000000000001</c:v>
                </c:pt>
                <c:pt idx="33">
                  <c:v>3.851</c:v>
                </c:pt>
                <c:pt idx="34">
                  <c:v>3.863</c:v>
                </c:pt>
                <c:pt idx="35">
                  <c:v>3.915</c:v>
                </c:pt>
                <c:pt idx="36">
                  <c:v>3.887</c:v>
                </c:pt>
                <c:pt idx="37">
                  <c:v>3.8940000000000001</c:v>
                </c:pt>
                <c:pt idx="38">
                  <c:v>3.9779999999999998</c:v>
                </c:pt>
                <c:pt idx="39">
                  <c:v>3.9489999999999998</c:v>
                </c:pt>
                <c:pt idx="40">
                  <c:v>3.9929999999999999</c:v>
                </c:pt>
                <c:pt idx="41">
                  <c:v>4.0369999999999999</c:v>
                </c:pt>
                <c:pt idx="42">
                  <c:v>4.0659999999999998</c:v>
                </c:pt>
                <c:pt idx="43">
                  <c:v>4.0960000000000001</c:v>
                </c:pt>
                <c:pt idx="44">
                  <c:v>4.0570000000000004</c:v>
                </c:pt>
                <c:pt idx="45">
                  <c:v>3.9939999999999998</c:v>
                </c:pt>
                <c:pt idx="46">
                  <c:v>4.1479999999999997</c:v>
                </c:pt>
                <c:pt idx="47">
                  <c:v>4.1020000000000003</c:v>
                </c:pt>
                <c:pt idx="48">
                  <c:v>4.1760000000000002</c:v>
                </c:pt>
                <c:pt idx="49">
                  <c:v>4.1100000000000003</c:v>
                </c:pt>
                <c:pt idx="50">
                  <c:v>4.1280000000000001</c:v>
                </c:pt>
                <c:pt idx="51">
                  <c:v>4.0940000000000003</c:v>
                </c:pt>
                <c:pt idx="52">
                  <c:v>4.1920000000000002</c:v>
                </c:pt>
                <c:pt idx="53">
                  <c:v>4.2080000000000002</c:v>
                </c:pt>
                <c:pt idx="54">
                  <c:v>4.2809999999999997</c:v>
                </c:pt>
                <c:pt idx="55">
                  <c:v>4.29</c:v>
                </c:pt>
                <c:pt idx="56">
                  <c:v>4.3310000000000004</c:v>
                </c:pt>
                <c:pt idx="57">
                  <c:v>4.4329999999999998</c:v>
                </c:pt>
                <c:pt idx="58">
                  <c:v>4.58</c:v>
                </c:pt>
                <c:pt idx="59">
                  <c:v>4.5640000000000001</c:v>
                </c:pt>
                <c:pt idx="60">
                  <c:v>4.5730000000000004</c:v>
                </c:pt>
                <c:pt idx="61">
                  <c:v>4.6059999999999999</c:v>
                </c:pt>
                <c:pt idx="62">
                  <c:v>4.5969999999999995</c:v>
                </c:pt>
                <c:pt idx="63">
                  <c:v>4.617</c:v>
                </c:pt>
                <c:pt idx="64">
                  <c:v>4.5529999999999999</c:v>
                </c:pt>
                <c:pt idx="65">
                  <c:v>4.5890000000000004</c:v>
                </c:pt>
                <c:pt idx="66">
                  <c:v>4.524</c:v>
                </c:pt>
                <c:pt idx="67">
                  <c:v>4.4879999999999995</c:v>
                </c:pt>
                <c:pt idx="68">
                  <c:v>4.4889999999999999</c:v>
                </c:pt>
                <c:pt idx="69">
                  <c:v>4.4989999999999997</c:v>
                </c:pt>
                <c:pt idx="70">
                  <c:v>4.4749999999999996</c:v>
                </c:pt>
                <c:pt idx="71">
                  <c:v>4.53</c:v>
                </c:pt>
                <c:pt idx="72">
                  <c:v>4.5430000000000001</c:v>
                </c:pt>
                <c:pt idx="73">
                  <c:v>4.5640000000000001</c:v>
                </c:pt>
                <c:pt idx="74">
                  <c:v>4.5179999999999998</c:v>
                </c:pt>
                <c:pt idx="75">
                  <c:v>4.577</c:v>
                </c:pt>
                <c:pt idx="76">
                  <c:v>4.5759999999999996</c:v>
                </c:pt>
                <c:pt idx="77">
                  <c:v>4.6109999999999998</c:v>
                </c:pt>
                <c:pt idx="78">
                  <c:v>4.6079999999999997</c:v>
                </c:pt>
              </c:numCache>
            </c:numRef>
          </c:val>
          <c:smooth val="0"/>
          <c:extLst xmlns:c16r2="http://schemas.microsoft.com/office/drawing/2015/06/chart">
            <c:ext xmlns:c16="http://schemas.microsoft.com/office/drawing/2014/chart" uri="{C3380CC4-5D6E-409C-BE32-E72D297353CC}">
              <c16:uniqueId val="{00000000-7031-4D0C-A779-F5BB05BB4C6A}"/>
            </c:ext>
          </c:extLst>
        </c:ser>
        <c:ser>
          <c:idx val="1"/>
          <c:order val="1"/>
          <c:tx>
            <c:v>2028</c:v>
          </c:tx>
          <c:spPr>
            <a:ln w="28575" cap="rnd">
              <a:solidFill>
                <a:srgbClr val="C00000"/>
              </a:solidFill>
              <a:round/>
            </a:ln>
            <a:effectLst/>
          </c:spPr>
          <c:marker>
            <c:symbol val="none"/>
          </c:marker>
          <c:cat>
            <c:numRef>
              <c:f>Hoja2!$L$3:$L$81</c:f>
              <c:numCache>
                <c:formatCode>dd\-mm\-yy</c:formatCode>
                <c:ptCount val="79"/>
                <c:pt idx="0" formatCode="dd\-mmm\-yy">
                  <c:v>43054</c:v>
                </c:pt>
                <c:pt idx="1">
                  <c:v>43055</c:v>
                </c:pt>
                <c:pt idx="2">
                  <c:v>43056</c:v>
                </c:pt>
                <c:pt idx="3">
                  <c:v>43059</c:v>
                </c:pt>
                <c:pt idx="4">
                  <c:v>43060</c:v>
                </c:pt>
                <c:pt idx="5">
                  <c:v>43061</c:v>
                </c:pt>
                <c:pt idx="6">
                  <c:v>43063</c:v>
                </c:pt>
                <c:pt idx="7">
                  <c:v>43066</c:v>
                </c:pt>
                <c:pt idx="8">
                  <c:v>43067</c:v>
                </c:pt>
                <c:pt idx="9">
                  <c:v>43068</c:v>
                </c:pt>
                <c:pt idx="10">
                  <c:v>43069</c:v>
                </c:pt>
                <c:pt idx="11">
                  <c:v>43070</c:v>
                </c:pt>
                <c:pt idx="12">
                  <c:v>43073</c:v>
                </c:pt>
                <c:pt idx="13">
                  <c:v>43074</c:v>
                </c:pt>
                <c:pt idx="14">
                  <c:v>43075</c:v>
                </c:pt>
                <c:pt idx="15">
                  <c:v>43076</c:v>
                </c:pt>
                <c:pt idx="16">
                  <c:v>43077</c:v>
                </c:pt>
                <c:pt idx="17">
                  <c:v>43080</c:v>
                </c:pt>
                <c:pt idx="18">
                  <c:v>43081</c:v>
                </c:pt>
                <c:pt idx="19">
                  <c:v>43082</c:v>
                </c:pt>
                <c:pt idx="20">
                  <c:v>43083</c:v>
                </c:pt>
                <c:pt idx="21">
                  <c:v>43084</c:v>
                </c:pt>
                <c:pt idx="22">
                  <c:v>43087</c:v>
                </c:pt>
                <c:pt idx="23">
                  <c:v>43088</c:v>
                </c:pt>
                <c:pt idx="24">
                  <c:v>43089</c:v>
                </c:pt>
                <c:pt idx="25">
                  <c:v>43090</c:v>
                </c:pt>
                <c:pt idx="26">
                  <c:v>43091</c:v>
                </c:pt>
                <c:pt idx="27">
                  <c:v>43095</c:v>
                </c:pt>
                <c:pt idx="28">
                  <c:v>43096</c:v>
                </c:pt>
                <c:pt idx="29">
                  <c:v>43097</c:v>
                </c:pt>
                <c:pt idx="30">
                  <c:v>43098</c:v>
                </c:pt>
                <c:pt idx="31">
                  <c:v>43102</c:v>
                </c:pt>
                <c:pt idx="32">
                  <c:v>43103</c:v>
                </c:pt>
                <c:pt idx="33">
                  <c:v>43104</c:v>
                </c:pt>
                <c:pt idx="34">
                  <c:v>43105</c:v>
                </c:pt>
                <c:pt idx="35">
                  <c:v>43108</c:v>
                </c:pt>
                <c:pt idx="36">
                  <c:v>43109</c:v>
                </c:pt>
                <c:pt idx="37">
                  <c:v>43110</c:v>
                </c:pt>
                <c:pt idx="38">
                  <c:v>43111</c:v>
                </c:pt>
                <c:pt idx="39">
                  <c:v>43112</c:v>
                </c:pt>
                <c:pt idx="40">
                  <c:v>43116</c:v>
                </c:pt>
                <c:pt idx="41">
                  <c:v>43117</c:v>
                </c:pt>
                <c:pt idx="42">
                  <c:v>43118</c:v>
                </c:pt>
                <c:pt idx="43">
                  <c:v>43119</c:v>
                </c:pt>
                <c:pt idx="44">
                  <c:v>43122</c:v>
                </c:pt>
                <c:pt idx="45">
                  <c:v>43123</c:v>
                </c:pt>
                <c:pt idx="46">
                  <c:v>43124</c:v>
                </c:pt>
                <c:pt idx="47">
                  <c:v>43125</c:v>
                </c:pt>
                <c:pt idx="48">
                  <c:v>43126</c:v>
                </c:pt>
                <c:pt idx="49">
                  <c:v>43129</c:v>
                </c:pt>
                <c:pt idx="50">
                  <c:v>43130</c:v>
                </c:pt>
                <c:pt idx="51">
                  <c:v>43131</c:v>
                </c:pt>
                <c:pt idx="52">
                  <c:v>43132</c:v>
                </c:pt>
                <c:pt idx="53">
                  <c:v>43133</c:v>
                </c:pt>
                <c:pt idx="54">
                  <c:v>43136</c:v>
                </c:pt>
                <c:pt idx="55">
                  <c:v>43137</c:v>
                </c:pt>
                <c:pt idx="56">
                  <c:v>43138</c:v>
                </c:pt>
                <c:pt idx="57">
                  <c:v>43139</c:v>
                </c:pt>
                <c:pt idx="58">
                  <c:v>43140</c:v>
                </c:pt>
                <c:pt idx="59">
                  <c:v>43143</c:v>
                </c:pt>
                <c:pt idx="60">
                  <c:v>43144</c:v>
                </c:pt>
                <c:pt idx="61">
                  <c:v>43145</c:v>
                </c:pt>
                <c:pt idx="62">
                  <c:v>43146</c:v>
                </c:pt>
                <c:pt idx="63">
                  <c:v>43147</c:v>
                </c:pt>
                <c:pt idx="64">
                  <c:v>43151</c:v>
                </c:pt>
                <c:pt idx="65">
                  <c:v>43152</c:v>
                </c:pt>
                <c:pt idx="66">
                  <c:v>43153</c:v>
                </c:pt>
                <c:pt idx="67">
                  <c:v>43154</c:v>
                </c:pt>
                <c:pt idx="68">
                  <c:v>43157</c:v>
                </c:pt>
                <c:pt idx="69">
                  <c:v>43158</c:v>
                </c:pt>
                <c:pt idx="70">
                  <c:v>43159</c:v>
                </c:pt>
                <c:pt idx="71">
                  <c:v>43160</c:v>
                </c:pt>
                <c:pt idx="72">
                  <c:v>43161</c:v>
                </c:pt>
                <c:pt idx="73">
                  <c:v>43164</c:v>
                </c:pt>
                <c:pt idx="74">
                  <c:v>43165</c:v>
                </c:pt>
                <c:pt idx="75">
                  <c:v>43166</c:v>
                </c:pt>
                <c:pt idx="76">
                  <c:v>43167</c:v>
                </c:pt>
                <c:pt idx="77">
                  <c:v>43168</c:v>
                </c:pt>
                <c:pt idx="78">
                  <c:v>43171</c:v>
                </c:pt>
              </c:numCache>
            </c:numRef>
          </c:cat>
          <c:val>
            <c:numRef>
              <c:f>Hoja2!$N$3:$N$81</c:f>
              <c:numCache>
                <c:formatCode>General</c:formatCode>
                <c:ptCount val="79"/>
                <c:pt idx="0">
                  <c:v>4.1370000000000005</c:v>
                </c:pt>
                <c:pt idx="1">
                  <c:v>4.1749999999999998</c:v>
                </c:pt>
                <c:pt idx="2">
                  <c:v>4.1379999999999999</c:v>
                </c:pt>
                <c:pt idx="3">
                  <c:v>4.133</c:v>
                </c:pt>
                <c:pt idx="4">
                  <c:v>4.0949999999999998</c:v>
                </c:pt>
                <c:pt idx="5">
                  <c:v>4.0419999999999998</c:v>
                </c:pt>
                <c:pt idx="6">
                  <c:v>4.03</c:v>
                </c:pt>
                <c:pt idx="7">
                  <c:v>4.024</c:v>
                </c:pt>
                <c:pt idx="8">
                  <c:v>3.98</c:v>
                </c:pt>
                <c:pt idx="9">
                  <c:v>3.9779999999999998</c:v>
                </c:pt>
                <c:pt idx="10">
                  <c:v>3.9470000000000001</c:v>
                </c:pt>
                <c:pt idx="11">
                  <c:v>3.9329999999999998</c:v>
                </c:pt>
                <c:pt idx="12">
                  <c:v>3.9630000000000001</c:v>
                </c:pt>
                <c:pt idx="13">
                  <c:v>3.9370000000000003</c:v>
                </c:pt>
                <c:pt idx="14">
                  <c:v>3.9050000000000002</c:v>
                </c:pt>
                <c:pt idx="15">
                  <c:v>3.9510000000000001</c:v>
                </c:pt>
                <c:pt idx="16">
                  <c:v>4.0060000000000002</c:v>
                </c:pt>
                <c:pt idx="17">
                  <c:v>4.0090000000000003</c:v>
                </c:pt>
                <c:pt idx="18">
                  <c:v>4.0140000000000002</c:v>
                </c:pt>
                <c:pt idx="19">
                  <c:v>3.9980000000000002</c:v>
                </c:pt>
                <c:pt idx="20">
                  <c:v>4.0049999999999999</c:v>
                </c:pt>
                <c:pt idx="21">
                  <c:v>4.03</c:v>
                </c:pt>
                <c:pt idx="22">
                  <c:v>4.0659999999999998</c:v>
                </c:pt>
                <c:pt idx="23">
                  <c:v>4.0140000000000002</c:v>
                </c:pt>
                <c:pt idx="24">
                  <c:v>4.0369999999999999</c:v>
                </c:pt>
                <c:pt idx="25">
                  <c:v>3.992</c:v>
                </c:pt>
                <c:pt idx="26">
                  <c:v>3.9820000000000002</c:v>
                </c:pt>
                <c:pt idx="27">
                  <c:v>3.9929999999999999</c:v>
                </c:pt>
                <c:pt idx="28">
                  <c:v>3.9550000000000001</c:v>
                </c:pt>
                <c:pt idx="29">
                  <c:v>3.9699999999999998</c:v>
                </c:pt>
                <c:pt idx="30">
                  <c:v>3.95</c:v>
                </c:pt>
                <c:pt idx="31">
                  <c:v>4.0010000000000003</c:v>
                </c:pt>
                <c:pt idx="32">
                  <c:v>4.0019999999999998</c:v>
                </c:pt>
                <c:pt idx="33">
                  <c:v>3.952</c:v>
                </c:pt>
                <c:pt idx="34">
                  <c:v>3.9750000000000001</c:v>
                </c:pt>
                <c:pt idx="35">
                  <c:v>3.9809999999999999</c:v>
                </c:pt>
                <c:pt idx="36">
                  <c:v>4.0220000000000002</c:v>
                </c:pt>
                <c:pt idx="37">
                  <c:v>4.0529999999999999</c:v>
                </c:pt>
                <c:pt idx="38">
                  <c:v>4.0919999999999996</c:v>
                </c:pt>
                <c:pt idx="39">
                  <c:v>4.1370000000000005</c:v>
                </c:pt>
                <c:pt idx="40">
                  <c:v>4.1189999999999998</c:v>
                </c:pt>
                <c:pt idx="41">
                  <c:v>4.1529999999999996</c:v>
                </c:pt>
                <c:pt idx="42">
                  <c:v>4.1449999999999996</c:v>
                </c:pt>
                <c:pt idx="43">
                  <c:v>4.1820000000000004</c:v>
                </c:pt>
                <c:pt idx="44">
                  <c:v>4.1660000000000004</c:v>
                </c:pt>
                <c:pt idx="45">
                  <c:v>4.21</c:v>
                </c:pt>
                <c:pt idx="46">
                  <c:v>4.2290000000000001</c:v>
                </c:pt>
                <c:pt idx="47">
                  <c:v>4.2229999999999999</c:v>
                </c:pt>
                <c:pt idx="48">
                  <c:v>4.2370000000000001</c:v>
                </c:pt>
                <c:pt idx="49">
                  <c:v>4.274</c:v>
                </c:pt>
                <c:pt idx="50">
                  <c:v>4.2670000000000003</c:v>
                </c:pt>
                <c:pt idx="51">
                  <c:v>4.2439999999999998</c:v>
                </c:pt>
                <c:pt idx="52">
                  <c:v>4.2809999999999997</c:v>
                </c:pt>
                <c:pt idx="53">
                  <c:v>4.3369999999999997</c:v>
                </c:pt>
                <c:pt idx="54">
                  <c:v>4.4160000000000004</c:v>
                </c:pt>
                <c:pt idx="55">
                  <c:v>4.43</c:v>
                </c:pt>
                <c:pt idx="56">
                  <c:v>4.4859999999999998</c:v>
                </c:pt>
                <c:pt idx="57">
                  <c:v>4.601</c:v>
                </c:pt>
                <c:pt idx="58">
                  <c:v>4.8309999999999995</c:v>
                </c:pt>
                <c:pt idx="59">
                  <c:v>4.7949999999999999</c:v>
                </c:pt>
                <c:pt idx="60">
                  <c:v>4.7610000000000001</c:v>
                </c:pt>
                <c:pt idx="61">
                  <c:v>4.8</c:v>
                </c:pt>
                <c:pt idx="62">
                  <c:v>4.7990000000000004</c:v>
                </c:pt>
                <c:pt idx="63">
                  <c:v>4.726</c:v>
                </c:pt>
                <c:pt idx="64">
                  <c:v>4.7379999999999995</c:v>
                </c:pt>
                <c:pt idx="65">
                  <c:v>4.7489999999999997</c:v>
                </c:pt>
                <c:pt idx="66">
                  <c:v>4.742</c:v>
                </c:pt>
                <c:pt idx="67">
                  <c:v>4.7409999999999997</c:v>
                </c:pt>
                <c:pt idx="68">
                  <c:v>4.6760000000000002</c:v>
                </c:pt>
                <c:pt idx="69">
                  <c:v>4.673</c:v>
                </c:pt>
                <c:pt idx="70">
                  <c:v>4.6520000000000001</c:v>
                </c:pt>
                <c:pt idx="71">
                  <c:v>4.6909999999999998</c:v>
                </c:pt>
                <c:pt idx="72">
                  <c:v>4.7270000000000003</c:v>
                </c:pt>
                <c:pt idx="73">
                  <c:v>4.6850000000000005</c:v>
                </c:pt>
                <c:pt idx="74">
                  <c:v>4.6390000000000002</c:v>
                </c:pt>
                <c:pt idx="75">
                  <c:v>4.68</c:v>
                </c:pt>
                <c:pt idx="76">
                  <c:v>4.6909999999999998</c:v>
                </c:pt>
                <c:pt idx="77">
                  <c:v>4.694</c:v>
                </c:pt>
                <c:pt idx="78">
                  <c:v>4.6870000000000003</c:v>
                </c:pt>
              </c:numCache>
            </c:numRef>
          </c:val>
          <c:smooth val="0"/>
          <c:extLst xmlns:c16r2="http://schemas.microsoft.com/office/drawing/2015/06/chart">
            <c:ext xmlns:c16="http://schemas.microsoft.com/office/drawing/2014/chart" uri="{C3380CC4-5D6E-409C-BE32-E72D297353CC}">
              <c16:uniqueId val="{00000001-7031-4D0C-A779-F5BB05BB4C6A}"/>
            </c:ext>
          </c:extLst>
        </c:ser>
        <c:ser>
          <c:idx val="2"/>
          <c:order val="2"/>
          <c:tx>
            <c:v>2046</c:v>
          </c:tx>
          <c:spPr>
            <a:ln w="28575" cap="rnd">
              <a:solidFill>
                <a:schemeClr val="accent3"/>
              </a:solidFill>
              <a:round/>
            </a:ln>
            <a:effectLst/>
          </c:spPr>
          <c:marker>
            <c:symbol val="none"/>
          </c:marker>
          <c:cat>
            <c:numRef>
              <c:f>Hoja2!$L$3:$L$81</c:f>
              <c:numCache>
                <c:formatCode>dd\-mm\-yy</c:formatCode>
                <c:ptCount val="79"/>
                <c:pt idx="0" formatCode="dd\-mmm\-yy">
                  <c:v>43054</c:v>
                </c:pt>
                <c:pt idx="1">
                  <c:v>43055</c:v>
                </c:pt>
                <c:pt idx="2">
                  <c:v>43056</c:v>
                </c:pt>
                <c:pt idx="3">
                  <c:v>43059</c:v>
                </c:pt>
                <c:pt idx="4">
                  <c:v>43060</c:v>
                </c:pt>
                <c:pt idx="5">
                  <c:v>43061</c:v>
                </c:pt>
                <c:pt idx="6">
                  <c:v>43063</c:v>
                </c:pt>
                <c:pt idx="7">
                  <c:v>43066</c:v>
                </c:pt>
                <c:pt idx="8">
                  <c:v>43067</c:v>
                </c:pt>
                <c:pt idx="9">
                  <c:v>43068</c:v>
                </c:pt>
                <c:pt idx="10">
                  <c:v>43069</c:v>
                </c:pt>
                <c:pt idx="11">
                  <c:v>43070</c:v>
                </c:pt>
                <c:pt idx="12">
                  <c:v>43073</c:v>
                </c:pt>
                <c:pt idx="13">
                  <c:v>43074</c:v>
                </c:pt>
                <c:pt idx="14">
                  <c:v>43075</c:v>
                </c:pt>
                <c:pt idx="15">
                  <c:v>43076</c:v>
                </c:pt>
                <c:pt idx="16">
                  <c:v>43077</c:v>
                </c:pt>
                <c:pt idx="17">
                  <c:v>43080</c:v>
                </c:pt>
                <c:pt idx="18">
                  <c:v>43081</c:v>
                </c:pt>
                <c:pt idx="19">
                  <c:v>43082</c:v>
                </c:pt>
                <c:pt idx="20">
                  <c:v>43083</c:v>
                </c:pt>
                <c:pt idx="21">
                  <c:v>43084</c:v>
                </c:pt>
                <c:pt idx="22">
                  <c:v>43087</c:v>
                </c:pt>
                <c:pt idx="23">
                  <c:v>43088</c:v>
                </c:pt>
                <c:pt idx="24">
                  <c:v>43089</c:v>
                </c:pt>
                <c:pt idx="25">
                  <c:v>43090</c:v>
                </c:pt>
                <c:pt idx="26">
                  <c:v>43091</c:v>
                </c:pt>
                <c:pt idx="27">
                  <c:v>43095</c:v>
                </c:pt>
                <c:pt idx="28">
                  <c:v>43096</c:v>
                </c:pt>
                <c:pt idx="29">
                  <c:v>43097</c:v>
                </c:pt>
                <c:pt idx="30">
                  <c:v>43098</c:v>
                </c:pt>
                <c:pt idx="31">
                  <c:v>43102</c:v>
                </c:pt>
                <c:pt idx="32">
                  <c:v>43103</c:v>
                </c:pt>
                <c:pt idx="33">
                  <c:v>43104</c:v>
                </c:pt>
                <c:pt idx="34">
                  <c:v>43105</c:v>
                </c:pt>
                <c:pt idx="35">
                  <c:v>43108</c:v>
                </c:pt>
                <c:pt idx="36">
                  <c:v>43109</c:v>
                </c:pt>
                <c:pt idx="37">
                  <c:v>43110</c:v>
                </c:pt>
                <c:pt idx="38">
                  <c:v>43111</c:v>
                </c:pt>
                <c:pt idx="39">
                  <c:v>43112</c:v>
                </c:pt>
                <c:pt idx="40">
                  <c:v>43116</c:v>
                </c:pt>
                <c:pt idx="41">
                  <c:v>43117</c:v>
                </c:pt>
                <c:pt idx="42">
                  <c:v>43118</c:v>
                </c:pt>
                <c:pt idx="43">
                  <c:v>43119</c:v>
                </c:pt>
                <c:pt idx="44">
                  <c:v>43122</c:v>
                </c:pt>
                <c:pt idx="45">
                  <c:v>43123</c:v>
                </c:pt>
                <c:pt idx="46">
                  <c:v>43124</c:v>
                </c:pt>
                <c:pt idx="47">
                  <c:v>43125</c:v>
                </c:pt>
                <c:pt idx="48">
                  <c:v>43126</c:v>
                </c:pt>
                <c:pt idx="49">
                  <c:v>43129</c:v>
                </c:pt>
                <c:pt idx="50">
                  <c:v>43130</c:v>
                </c:pt>
                <c:pt idx="51">
                  <c:v>43131</c:v>
                </c:pt>
                <c:pt idx="52">
                  <c:v>43132</c:v>
                </c:pt>
                <c:pt idx="53">
                  <c:v>43133</c:v>
                </c:pt>
                <c:pt idx="54">
                  <c:v>43136</c:v>
                </c:pt>
                <c:pt idx="55">
                  <c:v>43137</c:v>
                </c:pt>
                <c:pt idx="56">
                  <c:v>43138</c:v>
                </c:pt>
                <c:pt idx="57">
                  <c:v>43139</c:v>
                </c:pt>
                <c:pt idx="58">
                  <c:v>43140</c:v>
                </c:pt>
                <c:pt idx="59">
                  <c:v>43143</c:v>
                </c:pt>
                <c:pt idx="60">
                  <c:v>43144</c:v>
                </c:pt>
                <c:pt idx="61">
                  <c:v>43145</c:v>
                </c:pt>
                <c:pt idx="62">
                  <c:v>43146</c:v>
                </c:pt>
                <c:pt idx="63">
                  <c:v>43147</c:v>
                </c:pt>
                <c:pt idx="64">
                  <c:v>43151</c:v>
                </c:pt>
                <c:pt idx="65">
                  <c:v>43152</c:v>
                </c:pt>
                <c:pt idx="66">
                  <c:v>43153</c:v>
                </c:pt>
                <c:pt idx="67">
                  <c:v>43154</c:v>
                </c:pt>
                <c:pt idx="68">
                  <c:v>43157</c:v>
                </c:pt>
                <c:pt idx="69">
                  <c:v>43158</c:v>
                </c:pt>
                <c:pt idx="70">
                  <c:v>43159</c:v>
                </c:pt>
                <c:pt idx="71">
                  <c:v>43160</c:v>
                </c:pt>
                <c:pt idx="72">
                  <c:v>43161</c:v>
                </c:pt>
                <c:pt idx="73">
                  <c:v>43164</c:v>
                </c:pt>
                <c:pt idx="74">
                  <c:v>43165</c:v>
                </c:pt>
                <c:pt idx="75">
                  <c:v>43166</c:v>
                </c:pt>
                <c:pt idx="76">
                  <c:v>43167</c:v>
                </c:pt>
                <c:pt idx="77">
                  <c:v>43168</c:v>
                </c:pt>
                <c:pt idx="78">
                  <c:v>43171</c:v>
                </c:pt>
              </c:numCache>
            </c:numRef>
          </c:cat>
          <c:val>
            <c:numRef>
              <c:f>Hoja2!$O$3:$O$81</c:f>
              <c:numCache>
                <c:formatCode>General</c:formatCode>
                <c:ptCount val="79"/>
                <c:pt idx="0">
                  <c:v>5.5919999999999996</c:v>
                </c:pt>
                <c:pt idx="1">
                  <c:v>5.6929999999999996</c:v>
                </c:pt>
                <c:pt idx="2">
                  <c:v>5.6550000000000002</c:v>
                </c:pt>
                <c:pt idx="3">
                  <c:v>5.5979999999999999</c:v>
                </c:pt>
                <c:pt idx="4">
                  <c:v>5.5149999999999997</c:v>
                </c:pt>
                <c:pt idx="5">
                  <c:v>5.5309999999999997</c:v>
                </c:pt>
                <c:pt idx="6">
                  <c:v>5.5469999999999997</c:v>
                </c:pt>
                <c:pt idx="7">
                  <c:v>5.5730000000000004</c:v>
                </c:pt>
                <c:pt idx="8">
                  <c:v>5.5339999999999998</c:v>
                </c:pt>
                <c:pt idx="9">
                  <c:v>5.5540000000000003</c:v>
                </c:pt>
                <c:pt idx="10">
                  <c:v>5.4820000000000002</c:v>
                </c:pt>
                <c:pt idx="11">
                  <c:v>5.4119999999999999</c:v>
                </c:pt>
                <c:pt idx="12">
                  <c:v>5.4630000000000001</c:v>
                </c:pt>
                <c:pt idx="13">
                  <c:v>5.4450000000000003</c:v>
                </c:pt>
                <c:pt idx="14">
                  <c:v>5.4770000000000003</c:v>
                </c:pt>
                <c:pt idx="15">
                  <c:v>5.4850000000000003</c:v>
                </c:pt>
                <c:pt idx="16">
                  <c:v>5.4359999999999999</c:v>
                </c:pt>
                <c:pt idx="17">
                  <c:v>5.4459999999999997</c:v>
                </c:pt>
                <c:pt idx="18">
                  <c:v>5.53</c:v>
                </c:pt>
                <c:pt idx="19">
                  <c:v>5.5069999999999997</c:v>
                </c:pt>
                <c:pt idx="20">
                  <c:v>5.4530000000000003</c:v>
                </c:pt>
                <c:pt idx="21">
                  <c:v>5.4989999999999997</c:v>
                </c:pt>
                <c:pt idx="22">
                  <c:v>5.5490000000000004</c:v>
                </c:pt>
                <c:pt idx="23">
                  <c:v>5.5590000000000002</c:v>
                </c:pt>
                <c:pt idx="24">
                  <c:v>5.6150000000000002</c:v>
                </c:pt>
                <c:pt idx="25">
                  <c:v>5.6349999999999998</c:v>
                </c:pt>
                <c:pt idx="26">
                  <c:v>5.6180000000000003</c:v>
                </c:pt>
                <c:pt idx="27">
                  <c:v>5.5990000000000002</c:v>
                </c:pt>
                <c:pt idx="28">
                  <c:v>5.5430000000000001</c:v>
                </c:pt>
                <c:pt idx="29">
                  <c:v>5.5579999999999998</c:v>
                </c:pt>
                <c:pt idx="30">
                  <c:v>5.55</c:v>
                </c:pt>
                <c:pt idx="31">
                  <c:v>5.5759999999999996</c:v>
                </c:pt>
                <c:pt idx="32">
                  <c:v>5.5190000000000001</c:v>
                </c:pt>
                <c:pt idx="33">
                  <c:v>5.5490000000000004</c:v>
                </c:pt>
                <c:pt idx="34">
                  <c:v>5.5720000000000001</c:v>
                </c:pt>
                <c:pt idx="35">
                  <c:v>5.5960000000000001</c:v>
                </c:pt>
                <c:pt idx="36">
                  <c:v>5.6530000000000005</c:v>
                </c:pt>
                <c:pt idx="37">
                  <c:v>5.6040000000000001</c:v>
                </c:pt>
                <c:pt idx="38">
                  <c:v>5.585</c:v>
                </c:pt>
                <c:pt idx="39">
                  <c:v>5.5670000000000002</c:v>
                </c:pt>
                <c:pt idx="40">
                  <c:v>5.6260000000000003</c:v>
                </c:pt>
                <c:pt idx="41">
                  <c:v>5.657</c:v>
                </c:pt>
                <c:pt idx="42">
                  <c:v>5.702</c:v>
                </c:pt>
                <c:pt idx="43">
                  <c:v>5.6859999999999999</c:v>
                </c:pt>
                <c:pt idx="44">
                  <c:v>5.6959999999999997</c:v>
                </c:pt>
                <c:pt idx="45">
                  <c:v>5.7389999999999999</c:v>
                </c:pt>
                <c:pt idx="46">
                  <c:v>5.7869999999999999</c:v>
                </c:pt>
                <c:pt idx="47">
                  <c:v>5.7510000000000003</c:v>
                </c:pt>
                <c:pt idx="48">
                  <c:v>5.7469999999999999</c:v>
                </c:pt>
                <c:pt idx="49">
                  <c:v>5.7370000000000001</c:v>
                </c:pt>
                <c:pt idx="50">
                  <c:v>5.7480000000000002</c:v>
                </c:pt>
                <c:pt idx="51">
                  <c:v>5.7320000000000002</c:v>
                </c:pt>
                <c:pt idx="52">
                  <c:v>5.7530000000000001</c:v>
                </c:pt>
                <c:pt idx="53">
                  <c:v>5.7940000000000005</c:v>
                </c:pt>
                <c:pt idx="54">
                  <c:v>5.8559999999999999</c:v>
                </c:pt>
                <c:pt idx="55">
                  <c:v>5.8629999999999995</c:v>
                </c:pt>
                <c:pt idx="56">
                  <c:v>5.8730000000000002</c:v>
                </c:pt>
                <c:pt idx="57">
                  <c:v>5.9420000000000002</c:v>
                </c:pt>
                <c:pt idx="58">
                  <c:v>6.1239999999999997</c:v>
                </c:pt>
                <c:pt idx="59">
                  <c:v>6.056</c:v>
                </c:pt>
                <c:pt idx="60">
                  <c:v>6.0510000000000002</c:v>
                </c:pt>
                <c:pt idx="61">
                  <c:v>6.0750000000000002</c:v>
                </c:pt>
                <c:pt idx="62">
                  <c:v>6.0659999999999998</c:v>
                </c:pt>
                <c:pt idx="63">
                  <c:v>6</c:v>
                </c:pt>
                <c:pt idx="64">
                  <c:v>6.0049999999999999</c:v>
                </c:pt>
                <c:pt idx="65">
                  <c:v>6.0069999999999997</c:v>
                </c:pt>
                <c:pt idx="66">
                  <c:v>6.0250000000000004</c:v>
                </c:pt>
                <c:pt idx="67">
                  <c:v>5.9770000000000003</c:v>
                </c:pt>
                <c:pt idx="68">
                  <c:v>5.9649999999999999</c:v>
                </c:pt>
                <c:pt idx="69">
                  <c:v>5.9260000000000002</c:v>
                </c:pt>
                <c:pt idx="70">
                  <c:v>5.9089999999999998</c:v>
                </c:pt>
                <c:pt idx="71">
                  <c:v>5.9390000000000001</c:v>
                </c:pt>
                <c:pt idx="72">
                  <c:v>5.9589999999999996</c:v>
                </c:pt>
                <c:pt idx="73">
                  <c:v>5.9480000000000004</c:v>
                </c:pt>
                <c:pt idx="74">
                  <c:v>5.9190000000000005</c:v>
                </c:pt>
                <c:pt idx="75">
                  <c:v>5.9580000000000002</c:v>
                </c:pt>
                <c:pt idx="76">
                  <c:v>5.9619999999999997</c:v>
                </c:pt>
                <c:pt idx="77">
                  <c:v>5.9710000000000001</c:v>
                </c:pt>
                <c:pt idx="78">
                  <c:v>5.9580000000000002</c:v>
                </c:pt>
              </c:numCache>
            </c:numRef>
          </c:val>
          <c:smooth val="0"/>
          <c:extLst xmlns:c16r2="http://schemas.microsoft.com/office/drawing/2015/06/chart">
            <c:ext xmlns:c16="http://schemas.microsoft.com/office/drawing/2014/chart" uri="{C3380CC4-5D6E-409C-BE32-E72D297353CC}">
              <c16:uniqueId val="{00000002-7031-4D0C-A779-F5BB05BB4C6A}"/>
            </c:ext>
          </c:extLst>
        </c:ser>
        <c:ser>
          <c:idx val="3"/>
          <c:order val="3"/>
          <c:tx>
            <c:v>2047</c:v>
          </c:tx>
          <c:spPr>
            <a:ln w="28575" cap="rnd">
              <a:solidFill>
                <a:srgbClr val="00B050"/>
              </a:solidFill>
              <a:round/>
            </a:ln>
            <a:effectLst/>
          </c:spPr>
          <c:marker>
            <c:symbol val="none"/>
          </c:marker>
          <c:cat>
            <c:numRef>
              <c:f>Hoja2!$L$3:$L$81</c:f>
              <c:numCache>
                <c:formatCode>dd\-mm\-yy</c:formatCode>
                <c:ptCount val="79"/>
                <c:pt idx="0" formatCode="dd\-mmm\-yy">
                  <c:v>43054</c:v>
                </c:pt>
                <c:pt idx="1">
                  <c:v>43055</c:v>
                </c:pt>
                <c:pt idx="2">
                  <c:v>43056</c:v>
                </c:pt>
                <c:pt idx="3">
                  <c:v>43059</c:v>
                </c:pt>
                <c:pt idx="4">
                  <c:v>43060</c:v>
                </c:pt>
                <c:pt idx="5">
                  <c:v>43061</c:v>
                </c:pt>
                <c:pt idx="6">
                  <c:v>43063</c:v>
                </c:pt>
                <c:pt idx="7">
                  <c:v>43066</c:v>
                </c:pt>
                <c:pt idx="8">
                  <c:v>43067</c:v>
                </c:pt>
                <c:pt idx="9">
                  <c:v>43068</c:v>
                </c:pt>
                <c:pt idx="10">
                  <c:v>43069</c:v>
                </c:pt>
                <c:pt idx="11">
                  <c:v>43070</c:v>
                </c:pt>
                <c:pt idx="12">
                  <c:v>43073</c:v>
                </c:pt>
                <c:pt idx="13">
                  <c:v>43074</c:v>
                </c:pt>
                <c:pt idx="14">
                  <c:v>43075</c:v>
                </c:pt>
                <c:pt idx="15">
                  <c:v>43076</c:v>
                </c:pt>
                <c:pt idx="16">
                  <c:v>43077</c:v>
                </c:pt>
                <c:pt idx="17">
                  <c:v>43080</c:v>
                </c:pt>
                <c:pt idx="18">
                  <c:v>43081</c:v>
                </c:pt>
                <c:pt idx="19">
                  <c:v>43082</c:v>
                </c:pt>
                <c:pt idx="20">
                  <c:v>43083</c:v>
                </c:pt>
                <c:pt idx="21">
                  <c:v>43084</c:v>
                </c:pt>
                <c:pt idx="22">
                  <c:v>43087</c:v>
                </c:pt>
                <c:pt idx="23">
                  <c:v>43088</c:v>
                </c:pt>
                <c:pt idx="24">
                  <c:v>43089</c:v>
                </c:pt>
                <c:pt idx="25">
                  <c:v>43090</c:v>
                </c:pt>
                <c:pt idx="26">
                  <c:v>43091</c:v>
                </c:pt>
                <c:pt idx="27">
                  <c:v>43095</c:v>
                </c:pt>
                <c:pt idx="28">
                  <c:v>43096</c:v>
                </c:pt>
                <c:pt idx="29">
                  <c:v>43097</c:v>
                </c:pt>
                <c:pt idx="30">
                  <c:v>43098</c:v>
                </c:pt>
                <c:pt idx="31">
                  <c:v>43102</c:v>
                </c:pt>
                <c:pt idx="32">
                  <c:v>43103</c:v>
                </c:pt>
                <c:pt idx="33">
                  <c:v>43104</c:v>
                </c:pt>
                <c:pt idx="34">
                  <c:v>43105</c:v>
                </c:pt>
                <c:pt idx="35">
                  <c:v>43108</c:v>
                </c:pt>
                <c:pt idx="36">
                  <c:v>43109</c:v>
                </c:pt>
                <c:pt idx="37">
                  <c:v>43110</c:v>
                </c:pt>
                <c:pt idx="38">
                  <c:v>43111</c:v>
                </c:pt>
                <c:pt idx="39">
                  <c:v>43112</c:v>
                </c:pt>
                <c:pt idx="40">
                  <c:v>43116</c:v>
                </c:pt>
                <c:pt idx="41">
                  <c:v>43117</c:v>
                </c:pt>
                <c:pt idx="42">
                  <c:v>43118</c:v>
                </c:pt>
                <c:pt idx="43">
                  <c:v>43119</c:v>
                </c:pt>
                <c:pt idx="44">
                  <c:v>43122</c:v>
                </c:pt>
                <c:pt idx="45">
                  <c:v>43123</c:v>
                </c:pt>
                <c:pt idx="46">
                  <c:v>43124</c:v>
                </c:pt>
                <c:pt idx="47">
                  <c:v>43125</c:v>
                </c:pt>
                <c:pt idx="48">
                  <c:v>43126</c:v>
                </c:pt>
                <c:pt idx="49">
                  <c:v>43129</c:v>
                </c:pt>
                <c:pt idx="50">
                  <c:v>43130</c:v>
                </c:pt>
                <c:pt idx="51">
                  <c:v>43131</c:v>
                </c:pt>
                <c:pt idx="52">
                  <c:v>43132</c:v>
                </c:pt>
                <c:pt idx="53">
                  <c:v>43133</c:v>
                </c:pt>
                <c:pt idx="54">
                  <c:v>43136</c:v>
                </c:pt>
                <c:pt idx="55">
                  <c:v>43137</c:v>
                </c:pt>
                <c:pt idx="56">
                  <c:v>43138</c:v>
                </c:pt>
                <c:pt idx="57">
                  <c:v>43139</c:v>
                </c:pt>
                <c:pt idx="58">
                  <c:v>43140</c:v>
                </c:pt>
                <c:pt idx="59">
                  <c:v>43143</c:v>
                </c:pt>
                <c:pt idx="60">
                  <c:v>43144</c:v>
                </c:pt>
                <c:pt idx="61">
                  <c:v>43145</c:v>
                </c:pt>
                <c:pt idx="62">
                  <c:v>43146</c:v>
                </c:pt>
                <c:pt idx="63">
                  <c:v>43147</c:v>
                </c:pt>
                <c:pt idx="64">
                  <c:v>43151</c:v>
                </c:pt>
                <c:pt idx="65">
                  <c:v>43152</c:v>
                </c:pt>
                <c:pt idx="66">
                  <c:v>43153</c:v>
                </c:pt>
                <c:pt idx="67">
                  <c:v>43154</c:v>
                </c:pt>
                <c:pt idx="68">
                  <c:v>43157</c:v>
                </c:pt>
                <c:pt idx="69">
                  <c:v>43158</c:v>
                </c:pt>
                <c:pt idx="70">
                  <c:v>43159</c:v>
                </c:pt>
                <c:pt idx="71">
                  <c:v>43160</c:v>
                </c:pt>
                <c:pt idx="72">
                  <c:v>43161</c:v>
                </c:pt>
                <c:pt idx="73">
                  <c:v>43164</c:v>
                </c:pt>
                <c:pt idx="74">
                  <c:v>43165</c:v>
                </c:pt>
                <c:pt idx="75">
                  <c:v>43166</c:v>
                </c:pt>
                <c:pt idx="76">
                  <c:v>43167</c:v>
                </c:pt>
                <c:pt idx="77">
                  <c:v>43168</c:v>
                </c:pt>
                <c:pt idx="78">
                  <c:v>43171</c:v>
                </c:pt>
              </c:numCache>
            </c:numRef>
          </c:cat>
          <c:val>
            <c:numRef>
              <c:f>Hoja2!$P$3:$P$81</c:f>
              <c:numCache>
                <c:formatCode>General</c:formatCode>
                <c:ptCount val="79"/>
                <c:pt idx="0">
                  <c:v>5.6129999999999995</c:v>
                </c:pt>
                <c:pt idx="1">
                  <c:v>5.6619999999999999</c:v>
                </c:pt>
                <c:pt idx="2">
                  <c:v>5.6260000000000003</c:v>
                </c:pt>
                <c:pt idx="3">
                  <c:v>5.6120000000000001</c:v>
                </c:pt>
                <c:pt idx="4">
                  <c:v>5.5309999999999997</c:v>
                </c:pt>
                <c:pt idx="5">
                  <c:v>5.5490000000000004</c:v>
                </c:pt>
                <c:pt idx="6">
                  <c:v>5.577</c:v>
                </c:pt>
                <c:pt idx="7">
                  <c:v>5.5449999999999999</c:v>
                </c:pt>
                <c:pt idx="8">
                  <c:v>5.4610000000000003</c:v>
                </c:pt>
                <c:pt idx="9">
                  <c:v>5.4809999999999999</c:v>
                </c:pt>
                <c:pt idx="10">
                  <c:v>5.4749999999999996</c:v>
                </c:pt>
                <c:pt idx="11">
                  <c:v>5.4580000000000002</c:v>
                </c:pt>
                <c:pt idx="12">
                  <c:v>5.4870000000000001</c:v>
                </c:pt>
                <c:pt idx="13">
                  <c:v>5.4219999999999997</c:v>
                </c:pt>
                <c:pt idx="14">
                  <c:v>5.4809999999999999</c:v>
                </c:pt>
                <c:pt idx="15">
                  <c:v>5.5149999999999997</c:v>
                </c:pt>
                <c:pt idx="16">
                  <c:v>5.516</c:v>
                </c:pt>
                <c:pt idx="17">
                  <c:v>5.5270000000000001</c:v>
                </c:pt>
                <c:pt idx="18">
                  <c:v>5.5259999999999998</c:v>
                </c:pt>
                <c:pt idx="19">
                  <c:v>5.5350000000000001</c:v>
                </c:pt>
                <c:pt idx="20">
                  <c:v>5.5259999999999998</c:v>
                </c:pt>
                <c:pt idx="21">
                  <c:v>5.5460000000000003</c:v>
                </c:pt>
                <c:pt idx="22">
                  <c:v>5.5519999999999996</c:v>
                </c:pt>
                <c:pt idx="23">
                  <c:v>5.5430000000000001</c:v>
                </c:pt>
                <c:pt idx="24">
                  <c:v>5.5910000000000002</c:v>
                </c:pt>
                <c:pt idx="25">
                  <c:v>5.5739999999999998</c:v>
                </c:pt>
                <c:pt idx="26">
                  <c:v>5.609</c:v>
                </c:pt>
                <c:pt idx="27">
                  <c:v>5.59</c:v>
                </c:pt>
                <c:pt idx="28">
                  <c:v>5.5510000000000002</c:v>
                </c:pt>
                <c:pt idx="29">
                  <c:v>5.5670000000000002</c:v>
                </c:pt>
                <c:pt idx="30">
                  <c:v>5.5609999999999999</c:v>
                </c:pt>
                <c:pt idx="31">
                  <c:v>5.5739999999999998</c:v>
                </c:pt>
                <c:pt idx="32">
                  <c:v>5.5570000000000004</c:v>
                </c:pt>
                <c:pt idx="33">
                  <c:v>5.5469999999999997</c:v>
                </c:pt>
                <c:pt idx="34">
                  <c:v>5.5510000000000002</c:v>
                </c:pt>
                <c:pt idx="35">
                  <c:v>5.5649999999999995</c:v>
                </c:pt>
                <c:pt idx="36">
                  <c:v>5.6150000000000002</c:v>
                </c:pt>
                <c:pt idx="37">
                  <c:v>5.5990000000000002</c:v>
                </c:pt>
                <c:pt idx="38">
                  <c:v>5.6609999999999996</c:v>
                </c:pt>
                <c:pt idx="39">
                  <c:v>5.641</c:v>
                </c:pt>
                <c:pt idx="40">
                  <c:v>5.64</c:v>
                </c:pt>
                <c:pt idx="41">
                  <c:v>5.6760000000000002</c:v>
                </c:pt>
                <c:pt idx="42">
                  <c:v>5.6749999999999998</c:v>
                </c:pt>
                <c:pt idx="43">
                  <c:v>5.7080000000000002</c:v>
                </c:pt>
                <c:pt idx="44">
                  <c:v>5.7219999999999995</c:v>
                </c:pt>
                <c:pt idx="45">
                  <c:v>5.7130000000000001</c:v>
                </c:pt>
                <c:pt idx="46">
                  <c:v>5.7690000000000001</c:v>
                </c:pt>
                <c:pt idx="47">
                  <c:v>5.7480000000000002</c:v>
                </c:pt>
                <c:pt idx="48">
                  <c:v>5.7370000000000001</c:v>
                </c:pt>
                <c:pt idx="49">
                  <c:v>5.6539999999999999</c:v>
                </c:pt>
                <c:pt idx="50">
                  <c:v>5.7430000000000003</c:v>
                </c:pt>
                <c:pt idx="51">
                  <c:v>5.7240000000000002</c:v>
                </c:pt>
                <c:pt idx="52">
                  <c:v>5.7329999999999997</c:v>
                </c:pt>
                <c:pt idx="53">
                  <c:v>5.7859999999999996</c:v>
                </c:pt>
                <c:pt idx="54">
                  <c:v>5.8449999999999998</c:v>
                </c:pt>
                <c:pt idx="55">
                  <c:v>5.859</c:v>
                </c:pt>
                <c:pt idx="56">
                  <c:v>5.8769999999999998</c:v>
                </c:pt>
                <c:pt idx="57">
                  <c:v>5.96</c:v>
                </c:pt>
                <c:pt idx="58">
                  <c:v>6.1539999999999999</c:v>
                </c:pt>
                <c:pt idx="59">
                  <c:v>6.0709999999999997</c:v>
                </c:pt>
                <c:pt idx="60">
                  <c:v>6.0570000000000004</c:v>
                </c:pt>
                <c:pt idx="61">
                  <c:v>6.0949999999999998</c:v>
                </c:pt>
                <c:pt idx="62">
                  <c:v>6.0679999999999996</c:v>
                </c:pt>
                <c:pt idx="63">
                  <c:v>5.9969999999999999</c:v>
                </c:pt>
                <c:pt idx="64">
                  <c:v>5.9889999999999999</c:v>
                </c:pt>
                <c:pt idx="65">
                  <c:v>6.0119999999999996</c:v>
                </c:pt>
                <c:pt idx="66">
                  <c:v>5.9859999999999998</c:v>
                </c:pt>
                <c:pt idx="67">
                  <c:v>5.9610000000000003</c:v>
                </c:pt>
                <c:pt idx="68">
                  <c:v>5.952</c:v>
                </c:pt>
                <c:pt idx="69">
                  <c:v>5.93</c:v>
                </c:pt>
                <c:pt idx="70">
                  <c:v>5.93</c:v>
                </c:pt>
                <c:pt idx="71">
                  <c:v>5.944</c:v>
                </c:pt>
                <c:pt idx="72">
                  <c:v>5.968</c:v>
                </c:pt>
                <c:pt idx="73">
                  <c:v>5.944</c:v>
                </c:pt>
                <c:pt idx="74">
                  <c:v>5.9119999999999999</c:v>
                </c:pt>
                <c:pt idx="75">
                  <c:v>5.9660000000000002</c:v>
                </c:pt>
                <c:pt idx="76">
                  <c:v>5.9610000000000003</c:v>
                </c:pt>
                <c:pt idx="77">
                  <c:v>5.976</c:v>
                </c:pt>
                <c:pt idx="78">
                  <c:v>5.98</c:v>
                </c:pt>
              </c:numCache>
            </c:numRef>
          </c:val>
          <c:smooth val="0"/>
          <c:extLst xmlns:c16r2="http://schemas.microsoft.com/office/drawing/2015/06/chart">
            <c:ext xmlns:c16="http://schemas.microsoft.com/office/drawing/2014/chart" uri="{C3380CC4-5D6E-409C-BE32-E72D297353CC}">
              <c16:uniqueId val="{00000003-7031-4D0C-A779-F5BB05BB4C6A}"/>
            </c:ext>
          </c:extLst>
        </c:ser>
        <c:dLbls>
          <c:showLegendKey val="0"/>
          <c:showVal val="0"/>
          <c:showCatName val="0"/>
          <c:showSerName val="0"/>
          <c:showPercent val="0"/>
          <c:showBubbleSize val="0"/>
        </c:dLbls>
        <c:marker val="1"/>
        <c:smooth val="0"/>
        <c:axId val="102213120"/>
        <c:axId val="102214656"/>
      </c:lineChart>
      <c:dateAx>
        <c:axId val="102213120"/>
        <c:scaling>
          <c:orientation val="minMax"/>
        </c:scaling>
        <c:delete val="0"/>
        <c:axPos val="b"/>
        <c:numFmt formatCode="dd\-mmm\-yy"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2214656"/>
        <c:crosses val="autoZero"/>
        <c:auto val="1"/>
        <c:lblOffset val="100"/>
        <c:baseTimeUnit val="days"/>
      </c:dateAx>
      <c:valAx>
        <c:axId val="102214656"/>
        <c:scaling>
          <c:orientation val="minMax"/>
          <c:min val="3.5"/>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endParaRPr lang="es-MX"/>
          </a:p>
        </c:txPr>
        <c:crossAx val="10221312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n-US" b="1"/>
              <a:t>Premio en emisiones a 30 años vs UMS 30 años</a:t>
            </a:r>
          </a:p>
        </c:rich>
      </c:tx>
      <c:layout/>
      <c:overlay val="0"/>
      <c:spPr>
        <a:noFill/>
        <a:ln>
          <a:noFill/>
        </a:ln>
        <a:effectLst/>
      </c:spPr>
    </c:title>
    <c:autoTitleDeleted val="0"/>
    <c:plotArea>
      <c:layout/>
      <c:lineChart>
        <c:grouping val="standard"/>
        <c:varyColors val="0"/>
        <c:ser>
          <c:idx val="0"/>
          <c:order val="0"/>
          <c:tx>
            <c:v>Aeropuerto</c:v>
          </c:tx>
          <c:spPr>
            <a:ln w="28575" cap="rnd">
              <a:solidFill>
                <a:srgbClr val="0070C0"/>
              </a:solidFill>
              <a:round/>
            </a:ln>
            <a:effectLst/>
          </c:spPr>
          <c:marker>
            <c:symbol val="none"/>
          </c:marker>
          <c:cat>
            <c:numRef>
              <c:f>Hoja2!$AJ$3:$AJ$86</c:f>
              <c:numCache>
                <c:formatCode>dd\-mm\-yy</c:formatCode>
                <c:ptCount val="84"/>
                <c:pt idx="0" formatCode="dd\-mmm\-yy">
                  <c:v>43054</c:v>
                </c:pt>
                <c:pt idx="1">
                  <c:v>43055</c:v>
                </c:pt>
                <c:pt idx="2">
                  <c:v>43056</c:v>
                </c:pt>
                <c:pt idx="3">
                  <c:v>43059</c:v>
                </c:pt>
                <c:pt idx="4">
                  <c:v>43060</c:v>
                </c:pt>
                <c:pt idx="5">
                  <c:v>43061</c:v>
                </c:pt>
                <c:pt idx="6">
                  <c:v>43062</c:v>
                </c:pt>
                <c:pt idx="7">
                  <c:v>43063</c:v>
                </c:pt>
                <c:pt idx="8">
                  <c:v>43066</c:v>
                </c:pt>
                <c:pt idx="9">
                  <c:v>43067</c:v>
                </c:pt>
                <c:pt idx="10">
                  <c:v>43068</c:v>
                </c:pt>
                <c:pt idx="11">
                  <c:v>43069</c:v>
                </c:pt>
                <c:pt idx="12">
                  <c:v>43070</c:v>
                </c:pt>
                <c:pt idx="13">
                  <c:v>43073</c:v>
                </c:pt>
                <c:pt idx="14">
                  <c:v>43074</c:v>
                </c:pt>
                <c:pt idx="15">
                  <c:v>43075</c:v>
                </c:pt>
                <c:pt idx="16">
                  <c:v>43076</c:v>
                </c:pt>
                <c:pt idx="17">
                  <c:v>43077</c:v>
                </c:pt>
                <c:pt idx="18">
                  <c:v>43080</c:v>
                </c:pt>
                <c:pt idx="19">
                  <c:v>43081</c:v>
                </c:pt>
                <c:pt idx="20">
                  <c:v>43082</c:v>
                </c:pt>
                <c:pt idx="21">
                  <c:v>43083</c:v>
                </c:pt>
                <c:pt idx="22">
                  <c:v>43084</c:v>
                </c:pt>
                <c:pt idx="23">
                  <c:v>43087</c:v>
                </c:pt>
                <c:pt idx="24">
                  <c:v>43088</c:v>
                </c:pt>
                <c:pt idx="25">
                  <c:v>43089</c:v>
                </c:pt>
                <c:pt idx="26">
                  <c:v>43090</c:v>
                </c:pt>
                <c:pt idx="27">
                  <c:v>43091</c:v>
                </c:pt>
                <c:pt idx="28">
                  <c:v>43094</c:v>
                </c:pt>
                <c:pt idx="29">
                  <c:v>43095</c:v>
                </c:pt>
                <c:pt idx="30">
                  <c:v>43096</c:v>
                </c:pt>
                <c:pt idx="31">
                  <c:v>43097</c:v>
                </c:pt>
                <c:pt idx="32">
                  <c:v>43098</c:v>
                </c:pt>
                <c:pt idx="33">
                  <c:v>43101</c:v>
                </c:pt>
                <c:pt idx="34">
                  <c:v>43102</c:v>
                </c:pt>
                <c:pt idx="35">
                  <c:v>43103</c:v>
                </c:pt>
                <c:pt idx="36">
                  <c:v>43104</c:v>
                </c:pt>
                <c:pt idx="37">
                  <c:v>43105</c:v>
                </c:pt>
                <c:pt idx="38">
                  <c:v>43108</c:v>
                </c:pt>
                <c:pt idx="39">
                  <c:v>43109</c:v>
                </c:pt>
                <c:pt idx="40">
                  <c:v>43110</c:v>
                </c:pt>
                <c:pt idx="41">
                  <c:v>43111</c:v>
                </c:pt>
                <c:pt idx="42">
                  <c:v>43112</c:v>
                </c:pt>
                <c:pt idx="43">
                  <c:v>43115</c:v>
                </c:pt>
                <c:pt idx="44">
                  <c:v>43116</c:v>
                </c:pt>
                <c:pt idx="45">
                  <c:v>43117</c:v>
                </c:pt>
                <c:pt idx="46">
                  <c:v>43118</c:v>
                </c:pt>
                <c:pt idx="47">
                  <c:v>43119</c:v>
                </c:pt>
                <c:pt idx="48">
                  <c:v>43122</c:v>
                </c:pt>
                <c:pt idx="49">
                  <c:v>43123</c:v>
                </c:pt>
                <c:pt idx="50">
                  <c:v>43124</c:v>
                </c:pt>
                <c:pt idx="51">
                  <c:v>43125</c:v>
                </c:pt>
                <c:pt idx="52">
                  <c:v>43126</c:v>
                </c:pt>
                <c:pt idx="53">
                  <c:v>43129</c:v>
                </c:pt>
                <c:pt idx="54">
                  <c:v>43130</c:v>
                </c:pt>
                <c:pt idx="55">
                  <c:v>43131</c:v>
                </c:pt>
                <c:pt idx="56">
                  <c:v>43132</c:v>
                </c:pt>
                <c:pt idx="57">
                  <c:v>43133</c:v>
                </c:pt>
                <c:pt idx="58">
                  <c:v>43136</c:v>
                </c:pt>
                <c:pt idx="59">
                  <c:v>43137</c:v>
                </c:pt>
                <c:pt idx="60">
                  <c:v>43138</c:v>
                </c:pt>
                <c:pt idx="61">
                  <c:v>43139</c:v>
                </c:pt>
                <c:pt idx="62">
                  <c:v>43140</c:v>
                </c:pt>
                <c:pt idx="63">
                  <c:v>43143</c:v>
                </c:pt>
                <c:pt idx="64">
                  <c:v>43144</c:v>
                </c:pt>
                <c:pt idx="65">
                  <c:v>43145</c:v>
                </c:pt>
                <c:pt idx="66">
                  <c:v>43146</c:v>
                </c:pt>
                <c:pt idx="67">
                  <c:v>43147</c:v>
                </c:pt>
                <c:pt idx="68">
                  <c:v>43150</c:v>
                </c:pt>
                <c:pt idx="69">
                  <c:v>43151</c:v>
                </c:pt>
                <c:pt idx="70">
                  <c:v>43152</c:v>
                </c:pt>
                <c:pt idx="71">
                  <c:v>43153</c:v>
                </c:pt>
                <c:pt idx="72">
                  <c:v>43154</c:v>
                </c:pt>
                <c:pt idx="73">
                  <c:v>43157</c:v>
                </c:pt>
                <c:pt idx="74">
                  <c:v>43158</c:v>
                </c:pt>
                <c:pt idx="75">
                  <c:v>43159</c:v>
                </c:pt>
                <c:pt idx="76">
                  <c:v>43160</c:v>
                </c:pt>
                <c:pt idx="77">
                  <c:v>43161</c:v>
                </c:pt>
                <c:pt idx="78">
                  <c:v>43164</c:v>
                </c:pt>
                <c:pt idx="79">
                  <c:v>43165</c:v>
                </c:pt>
                <c:pt idx="80">
                  <c:v>43166</c:v>
                </c:pt>
                <c:pt idx="81">
                  <c:v>43167</c:v>
                </c:pt>
                <c:pt idx="82">
                  <c:v>43168</c:v>
                </c:pt>
                <c:pt idx="83">
                  <c:v>43171</c:v>
                </c:pt>
              </c:numCache>
            </c:numRef>
          </c:cat>
          <c:val>
            <c:numRef>
              <c:f>Hoja2!$AO$3:$AO$86</c:f>
              <c:numCache>
                <c:formatCode>General</c:formatCode>
                <c:ptCount val="84"/>
                <c:pt idx="0">
                  <c:v>0.86399999999999988</c:v>
                </c:pt>
                <c:pt idx="1">
                  <c:v>0.94500000000000028</c:v>
                </c:pt>
                <c:pt idx="2">
                  <c:v>0.9430000000000005</c:v>
                </c:pt>
                <c:pt idx="3">
                  <c:v>0.94700000000000006</c:v>
                </c:pt>
                <c:pt idx="4">
                  <c:v>0.90899999999999981</c:v>
                </c:pt>
                <c:pt idx="5">
                  <c:v>0.99100000000000055</c:v>
                </c:pt>
                <c:pt idx="6">
                  <c:v>0.99100000000000055</c:v>
                </c:pt>
                <c:pt idx="7">
                  <c:v>0.99899999999999967</c:v>
                </c:pt>
                <c:pt idx="8">
                  <c:v>1.0129999999999999</c:v>
                </c:pt>
                <c:pt idx="9">
                  <c:v>0.96400000000000041</c:v>
                </c:pt>
                <c:pt idx="10">
                  <c:v>0.90700000000000003</c:v>
                </c:pt>
                <c:pt idx="11">
                  <c:v>0.88999999999999968</c:v>
                </c:pt>
                <c:pt idx="12">
                  <c:v>0.89400000000000013</c:v>
                </c:pt>
                <c:pt idx="13">
                  <c:v>0.91199999999999992</c:v>
                </c:pt>
                <c:pt idx="14">
                  <c:v>0.85099999999999998</c:v>
                </c:pt>
                <c:pt idx="15">
                  <c:v>0.87399999999999967</c:v>
                </c:pt>
                <c:pt idx="16">
                  <c:v>0.89100000000000001</c:v>
                </c:pt>
                <c:pt idx="17">
                  <c:v>0.86800000000000033</c:v>
                </c:pt>
                <c:pt idx="18">
                  <c:v>0.79999999999999982</c:v>
                </c:pt>
                <c:pt idx="19">
                  <c:v>0.8019999999999996</c:v>
                </c:pt>
                <c:pt idx="20">
                  <c:v>0.87800000000000011</c:v>
                </c:pt>
                <c:pt idx="21">
                  <c:v>0.8620000000000001</c:v>
                </c:pt>
                <c:pt idx="22">
                  <c:v>0.90600000000000058</c:v>
                </c:pt>
                <c:pt idx="23">
                  <c:v>0.92499999999999982</c:v>
                </c:pt>
                <c:pt idx="24">
                  <c:v>0.87699999999999978</c:v>
                </c:pt>
                <c:pt idx="25">
                  <c:v>0.90899999999999981</c:v>
                </c:pt>
                <c:pt idx="26">
                  <c:v>0.88899999999999935</c:v>
                </c:pt>
                <c:pt idx="27">
                  <c:v>0.92799999999999994</c:v>
                </c:pt>
                <c:pt idx="28">
                  <c:v>0.92799999999999994</c:v>
                </c:pt>
                <c:pt idx="29">
                  <c:v>0.90399999999999991</c:v>
                </c:pt>
                <c:pt idx="30">
                  <c:v>0.89400000000000013</c:v>
                </c:pt>
                <c:pt idx="31">
                  <c:v>0.91100000000000048</c:v>
                </c:pt>
                <c:pt idx="32">
                  <c:v>0.90399999999999991</c:v>
                </c:pt>
                <c:pt idx="33">
                  <c:v>0.90399999999999991</c:v>
                </c:pt>
                <c:pt idx="34">
                  <c:v>0.89599999999999991</c:v>
                </c:pt>
                <c:pt idx="35">
                  <c:v>0.90399999999999991</c:v>
                </c:pt>
                <c:pt idx="36">
                  <c:v>0.87699999999999978</c:v>
                </c:pt>
                <c:pt idx="37">
                  <c:v>0.87999999999999989</c:v>
                </c:pt>
                <c:pt idx="38">
                  <c:v>0.89399999999999924</c:v>
                </c:pt>
                <c:pt idx="39">
                  <c:v>0.89000000000000057</c:v>
                </c:pt>
                <c:pt idx="40">
                  <c:v>0.82800000000000029</c:v>
                </c:pt>
                <c:pt idx="41">
                  <c:v>0.89599999999999991</c:v>
                </c:pt>
                <c:pt idx="42">
                  <c:v>0.89200000000000035</c:v>
                </c:pt>
                <c:pt idx="43">
                  <c:v>0.89200000000000035</c:v>
                </c:pt>
                <c:pt idx="44">
                  <c:v>0.91800000000000015</c:v>
                </c:pt>
                <c:pt idx="45">
                  <c:v>0.93599999999999994</c:v>
                </c:pt>
                <c:pt idx="46">
                  <c:v>0.91299999999999937</c:v>
                </c:pt>
                <c:pt idx="47">
                  <c:v>0.91500000000000004</c:v>
                </c:pt>
                <c:pt idx="48">
                  <c:v>0.94199999999999928</c:v>
                </c:pt>
                <c:pt idx="49">
                  <c:v>0.95800000000000018</c:v>
                </c:pt>
                <c:pt idx="50">
                  <c:v>1.0190000000000001</c:v>
                </c:pt>
                <c:pt idx="51">
                  <c:v>1.016</c:v>
                </c:pt>
                <c:pt idx="52">
                  <c:v>1.0099999999999998</c:v>
                </c:pt>
                <c:pt idx="53">
                  <c:v>0.9009999999999998</c:v>
                </c:pt>
                <c:pt idx="54">
                  <c:v>0.97700000000000031</c:v>
                </c:pt>
                <c:pt idx="55">
                  <c:v>1.0190000000000001</c:v>
                </c:pt>
                <c:pt idx="56">
                  <c:v>0.97199999999999953</c:v>
                </c:pt>
                <c:pt idx="57">
                  <c:v>0.9449999999999994</c:v>
                </c:pt>
                <c:pt idx="58">
                  <c:v>0.98099999999999987</c:v>
                </c:pt>
                <c:pt idx="59">
                  <c:v>0.99300000000000033</c:v>
                </c:pt>
                <c:pt idx="60">
                  <c:v>0.98899999999999988</c:v>
                </c:pt>
                <c:pt idx="61">
                  <c:v>0.95300000000000029</c:v>
                </c:pt>
                <c:pt idx="62">
                  <c:v>1.0339999999999998</c:v>
                </c:pt>
                <c:pt idx="63">
                  <c:v>0.98499999999999943</c:v>
                </c:pt>
                <c:pt idx="64">
                  <c:v>0.97599999999999998</c:v>
                </c:pt>
                <c:pt idx="65">
                  <c:v>0.97599999999999998</c:v>
                </c:pt>
                <c:pt idx="66">
                  <c:v>1.0589999999999993</c:v>
                </c:pt>
                <c:pt idx="67">
                  <c:v>1.04</c:v>
                </c:pt>
                <c:pt idx="68">
                  <c:v>1.04</c:v>
                </c:pt>
                <c:pt idx="69">
                  <c:v>0.96600000000000019</c:v>
                </c:pt>
                <c:pt idx="70">
                  <c:v>0.94099999999999984</c:v>
                </c:pt>
                <c:pt idx="71">
                  <c:v>0.93100000000000005</c:v>
                </c:pt>
                <c:pt idx="72">
                  <c:v>0.9350000000000005</c:v>
                </c:pt>
                <c:pt idx="73">
                  <c:v>0.98899999999999988</c:v>
                </c:pt>
                <c:pt idx="74">
                  <c:v>0.95199999999999996</c:v>
                </c:pt>
                <c:pt idx="75">
                  <c:v>0.93399999999999928</c:v>
                </c:pt>
                <c:pt idx="76">
                  <c:v>0.93700000000000028</c:v>
                </c:pt>
                <c:pt idx="77">
                  <c:v>0.97299999999999986</c:v>
                </c:pt>
                <c:pt idx="78">
                  <c:v>0.96300000000000008</c:v>
                </c:pt>
                <c:pt idx="79">
                  <c:v>0.92600000000000016</c:v>
                </c:pt>
                <c:pt idx="80">
                  <c:v>0.94000000000000039</c:v>
                </c:pt>
                <c:pt idx="81">
                  <c:v>0.96</c:v>
                </c:pt>
                <c:pt idx="82">
                  <c:v>0.97700000000000031</c:v>
                </c:pt>
                <c:pt idx="83">
                  <c:v>0.99400000000000066</c:v>
                </c:pt>
              </c:numCache>
            </c:numRef>
          </c:val>
          <c:smooth val="0"/>
          <c:extLst xmlns:c16r2="http://schemas.microsoft.com/office/drawing/2015/06/chart">
            <c:ext xmlns:c16="http://schemas.microsoft.com/office/drawing/2014/chart" uri="{C3380CC4-5D6E-409C-BE32-E72D297353CC}">
              <c16:uniqueId val="{00000000-D09F-49B5-B4A6-2B6036E38A31}"/>
            </c:ext>
          </c:extLst>
        </c:ser>
        <c:ser>
          <c:idx val="1"/>
          <c:order val="1"/>
          <c:tx>
            <c:v>Pemex</c:v>
          </c:tx>
          <c:spPr>
            <a:ln w="28575" cap="rnd">
              <a:solidFill>
                <a:srgbClr val="C00000"/>
              </a:solidFill>
              <a:round/>
            </a:ln>
            <a:effectLst/>
          </c:spPr>
          <c:marker>
            <c:symbol val="none"/>
          </c:marker>
          <c:cat>
            <c:numRef>
              <c:f>Hoja2!$AJ$3:$AJ$86</c:f>
              <c:numCache>
                <c:formatCode>dd\-mm\-yy</c:formatCode>
                <c:ptCount val="84"/>
                <c:pt idx="0" formatCode="dd\-mmm\-yy">
                  <c:v>43054</c:v>
                </c:pt>
                <c:pt idx="1">
                  <c:v>43055</c:v>
                </c:pt>
                <c:pt idx="2">
                  <c:v>43056</c:v>
                </c:pt>
                <c:pt idx="3">
                  <c:v>43059</c:v>
                </c:pt>
                <c:pt idx="4">
                  <c:v>43060</c:v>
                </c:pt>
                <c:pt idx="5">
                  <c:v>43061</c:v>
                </c:pt>
                <c:pt idx="6">
                  <c:v>43062</c:v>
                </c:pt>
                <c:pt idx="7">
                  <c:v>43063</c:v>
                </c:pt>
                <c:pt idx="8">
                  <c:v>43066</c:v>
                </c:pt>
                <c:pt idx="9">
                  <c:v>43067</c:v>
                </c:pt>
                <c:pt idx="10">
                  <c:v>43068</c:v>
                </c:pt>
                <c:pt idx="11">
                  <c:v>43069</c:v>
                </c:pt>
                <c:pt idx="12">
                  <c:v>43070</c:v>
                </c:pt>
                <c:pt idx="13">
                  <c:v>43073</c:v>
                </c:pt>
                <c:pt idx="14">
                  <c:v>43074</c:v>
                </c:pt>
                <c:pt idx="15">
                  <c:v>43075</c:v>
                </c:pt>
                <c:pt idx="16">
                  <c:v>43076</c:v>
                </c:pt>
                <c:pt idx="17">
                  <c:v>43077</c:v>
                </c:pt>
                <c:pt idx="18">
                  <c:v>43080</c:v>
                </c:pt>
                <c:pt idx="19">
                  <c:v>43081</c:v>
                </c:pt>
                <c:pt idx="20">
                  <c:v>43082</c:v>
                </c:pt>
                <c:pt idx="21">
                  <c:v>43083</c:v>
                </c:pt>
                <c:pt idx="22">
                  <c:v>43084</c:v>
                </c:pt>
                <c:pt idx="23">
                  <c:v>43087</c:v>
                </c:pt>
                <c:pt idx="24">
                  <c:v>43088</c:v>
                </c:pt>
                <c:pt idx="25">
                  <c:v>43089</c:v>
                </c:pt>
                <c:pt idx="26">
                  <c:v>43090</c:v>
                </c:pt>
                <c:pt idx="27">
                  <c:v>43091</c:v>
                </c:pt>
                <c:pt idx="28">
                  <c:v>43094</c:v>
                </c:pt>
                <c:pt idx="29">
                  <c:v>43095</c:v>
                </c:pt>
                <c:pt idx="30">
                  <c:v>43096</c:v>
                </c:pt>
                <c:pt idx="31">
                  <c:v>43097</c:v>
                </c:pt>
                <c:pt idx="32">
                  <c:v>43098</c:v>
                </c:pt>
                <c:pt idx="33">
                  <c:v>43101</c:v>
                </c:pt>
                <c:pt idx="34">
                  <c:v>43102</c:v>
                </c:pt>
                <c:pt idx="35">
                  <c:v>43103</c:v>
                </c:pt>
                <c:pt idx="36">
                  <c:v>43104</c:v>
                </c:pt>
                <c:pt idx="37">
                  <c:v>43105</c:v>
                </c:pt>
                <c:pt idx="38">
                  <c:v>43108</c:v>
                </c:pt>
                <c:pt idx="39">
                  <c:v>43109</c:v>
                </c:pt>
                <c:pt idx="40">
                  <c:v>43110</c:v>
                </c:pt>
                <c:pt idx="41">
                  <c:v>43111</c:v>
                </c:pt>
                <c:pt idx="42">
                  <c:v>43112</c:v>
                </c:pt>
                <c:pt idx="43">
                  <c:v>43115</c:v>
                </c:pt>
                <c:pt idx="44">
                  <c:v>43116</c:v>
                </c:pt>
                <c:pt idx="45">
                  <c:v>43117</c:v>
                </c:pt>
                <c:pt idx="46">
                  <c:v>43118</c:v>
                </c:pt>
                <c:pt idx="47">
                  <c:v>43119</c:v>
                </c:pt>
                <c:pt idx="48">
                  <c:v>43122</c:v>
                </c:pt>
                <c:pt idx="49">
                  <c:v>43123</c:v>
                </c:pt>
                <c:pt idx="50">
                  <c:v>43124</c:v>
                </c:pt>
                <c:pt idx="51">
                  <c:v>43125</c:v>
                </c:pt>
                <c:pt idx="52">
                  <c:v>43126</c:v>
                </c:pt>
                <c:pt idx="53">
                  <c:v>43129</c:v>
                </c:pt>
                <c:pt idx="54">
                  <c:v>43130</c:v>
                </c:pt>
                <c:pt idx="55">
                  <c:v>43131</c:v>
                </c:pt>
                <c:pt idx="56">
                  <c:v>43132</c:v>
                </c:pt>
                <c:pt idx="57">
                  <c:v>43133</c:v>
                </c:pt>
                <c:pt idx="58">
                  <c:v>43136</c:v>
                </c:pt>
                <c:pt idx="59">
                  <c:v>43137</c:v>
                </c:pt>
                <c:pt idx="60">
                  <c:v>43138</c:v>
                </c:pt>
                <c:pt idx="61">
                  <c:v>43139</c:v>
                </c:pt>
                <c:pt idx="62">
                  <c:v>43140</c:v>
                </c:pt>
                <c:pt idx="63">
                  <c:v>43143</c:v>
                </c:pt>
                <c:pt idx="64">
                  <c:v>43144</c:v>
                </c:pt>
                <c:pt idx="65">
                  <c:v>43145</c:v>
                </c:pt>
                <c:pt idx="66">
                  <c:v>43146</c:v>
                </c:pt>
                <c:pt idx="67">
                  <c:v>43147</c:v>
                </c:pt>
                <c:pt idx="68">
                  <c:v>43150</c:v>
                </c:pt>
                <c:pt idx="69">
                  <c:v>43151</c:v>
                </c:pt>
                <c:pt idx="70">
                  <c:v>43152</c:v>
                </c:pt>
                <c:pt idx="71">
                  <c:v>43153</c:v>
                </c:pt>
                <c:pt idx="72">
                  <c:v>43154</c:v>
                </c:pt>
                <c:pt idx="73">
                  <c:v>43157</c:v>
                </c:pt>
                <c:pt idx="74">
                  <c:v>43158</c:v>
                </c:pt>
                <c:pt idx="75">
                  <c:v>43159</c:v>
                </c:pt>
                <c:pt idx="76">
                  <c:v>43160</c:v>
                </c:pt>
                <c:pt idx="77">
                  <c:v>43161</c:v>
                </c:pt>
                <c:pt idx="78">
                  <c:v>43164</c:v>
                </c:pt>
                <c:pt idx="79">
                  <c:v>43165</c:v>
                </c:pt>
                <c:pt idx="80">
                  <c:v>43166</c:v>
                </c:pt>
                <c:pt idx="81">
                  <c:v>43167</c:v>
                </c:pt>
                <c:pt idx="82">
                  <c:v>43168</c:v>
                </c:pt>
                <c:pt idx="83">
                  <c:v>43171</c:v>
                </c:pt>
              </c:numCache>
            </c:numRef>
          </c:cat>
          <c:val>
            <c:numRef>
              <c:f>Hoja2!$AP$3:$AP$86</c:f>
              <c:numCache>
                <c:formatCode>General</c:formatCode>
                <c:ptCount val="84"/>
                <c:pt idx="0">
                  <c:v>1.7790000000000008</c:v>
                </c:pt>
                <c:pt idx="1">
                  <c:v>1.8110000000000008</c:v>
                </c:pt>
                <c:pt idx="2">
                  <c:v>1.8440000000000003</c:v>
                </c:pt>
                <c:pt idx="3">
                  <c:v>1.8630000000000004</c:v>
                </c:pt>
                <c:pt idx="4">
                  <c:v>1.8879999999999999</c:v>
                </c:pt>
                <c:pt idx="5">
                  <c:v>1.9610000000000003</c:v>
                </c:pt>
                <c:pt idx="6">
                  <c:v>1.9640000000000004</c:v>
                </c:pt>
                <c:pt idx="7">
                  <c:v>1.9429999999999996</c:v>
                </c:pt>
                <c:pt idx="8">
                  <c:v>1.9359999999999999</c:v>
                </c:pt>
                <c:pt idx="9">
                  <c:v>2.0060000000000002</c:v>
                </c:pt>
                <c:pt idx="10">
                  <c:v>1.9350000000000005</c:v>
                </c:pt>
                <c:pt idx="11">
                  <c:v>1.9370000000000003</c:v>
                </c:pt>
                <c:pt idx="12">
                  <c:v>1.9509999999999996</c:v>
                </c:pt>
                <c:pt idx="13">
                  <c:v>1.9489999999999998</c:v>
                </c:pt>
                <c:pt idx="14">
                  <c:v>1.9530000000000003</c:v>
                </c:pt>
                <c:pt idx="15">
                  <c:v>1.9139999999999997</c:v>
                </c:pt>
                <c:pt idx="16">
                  <c:v>1.907</c:v>
                </c:pt>
                <c:pt idx="17">
                  <c:v>1.8740000000000006</c:v>
                </c:pt>
                <c:pt idx="18">
                  <c:v>1.8069999999999995</c:v>
                </c:pt>
                <c:pt idx="19">
                  <c:v>1.8119999999999994</c:v>
                </c:pt>
                <c:pt idx="20">
                  <c:v>1.875</c:v>
                </c:pt>
                <c:pt idx="21">
                  <c:v>1.8630000000000004</c:v>
                </c:pt>
                <c:pt idx="22">
                  <c:v>1.8940000000000001</c:v>
                </c:pt>
                <c:pt idx="23">
                  <c:v>1.9000000000000004</c:v>
                </c:pt>
                <c:pt idx="24">
                  <c:v>1.8679999999999994</c:v>
                </c:pt>
                <c:pt idx="25">
                  <c:v>1.8519999999999994</c:v>
                </c:pt>
                <c:pt idx="26">
                  <c:v>1.8489999999999993</c:v>
                </c:pt>
                <c:pt idx="27">
                  <c:v>1.8440000000000003</c:v>
                </c:pt>
                <c:pt idx="28">
                  <c:v>1.8440000000000003</c:v>
                </c:pt>
                <c:pt idx="29">
                  <c:v>1.8410000000000002</c:v>
                </c:pt>
                <c:pt idx="30">
                  <c:v>1.87</c:v>
                </c:pt>
                <c:pt idx="31">
                  <c:v>1.8730000000000002</c:v>
                </c:pt>
                <c:pt idx="32">
                  <c:v>1.8719999999999999</c:v>
                </c:pt>
                <c:pt idx="33">
                  <c:v>1.8719999999999999</c:v>
                </c:pt>
                <c:pt idx="34">
                  <c:v>1.851</c:v>
                </c:pt>
                <c:pt idx="35">
                  <c:v>1.8659999999999997</c:v>
                </c:pt>
                <c:pt idx="36">
                  <c:v>1.8460000000000001</c:v>
                </c:pt>
                <c:pt idx="37">
                  <c:v>1.8449999999999998</c:v>
                </c:pt>
                <c:pt idx="38">
                  <c:v>1.8410000000000002</c:v>
                </c:pt>
                <c:pt idx="39">
                  <c:v>1.782</c:v>
                </c:pt>
                <c:pt idx="40">
                  <c:v>1.7380000000000004</c:v>
                </c:pt>
                <c:pt idx="41">
                  <c:v>1.7430000000000003</c:v>
                </c:pt>
                <c:pt idx="42">
                  <c:v>1.7700000000000005</c:v>
                </c:pt>
                <c:pt idx="43">
                  <c:v>1.7700000000000005</c:v>
                </c:pt>
                <c:pt idx="44">
                  <c:v>1.7930000000000001</c:v>
                </c:pt>
                <c:pt idx="45">
                  <c:v>1.7749999999999995</c:v>
                </c:pt>
                <c:pt idx="46">
                  <c:v>1.7449999999999992</c:v>
                </c:pt>
                <c:pt idx="47">
                  <c:v>1.7290000000000001</c:v>
                </c:pt>
                <c:pt idx="48">
                  <c:v>1.742</c:v>
                </c:pt>
                <c:pt idx="49">
                  <c:v>1.7629999999999999</c:v>
                </c:pt>
                <c:pt idx="50">
                  <c:v>1.7770000000000001</c:v>
                </c:pt>
                <c:pt idx="51">
                  <c:v>1.7969999999999997</c:v>
                </c:pt>
                <c:pt idx="52">
                  <c:v>1.7969999999999997</c:v>
                </c:pt>
                <c:pt idx="53">
                  <c:v>1.7699999999999996</c:v>
                </c:pt>
                <c:pt idx="54">
                  <c:v>1.7539999999999996</c:v>
                </c:pt>
                <c:pt idx="55">
                  <c:v>1.8099999999999996</c:v>
                </c:pt>
                <c:pt idx="56">
                  <c:v>1.7510000000000003</c:v>
                </c:pt>
                <c:pt idx="57">
                  <c:v>1.67</c:v>
                </c:pt>
                <c:pt idx="58">
                  <c:v>1.6580000000000004</c:v>
                </c:pt>
                <c:pt idx="59">
                  <c:v>1.657</c:v>
                </c:pt>
                <c:pt idx="60">
                  <c:v>1.6440000000000001</c:v>
                </c:pt>
                <c:pt idx="61">
                  <c:v>1.5710000000000006</c:v>
                </c:pt>
                <c:pt idx="62">
                  <c:v>1.4829999999999997</c:v>
                </c:pt>
                <c:pt idx="63">
                  <c:v>1.4879999999999995</c:v>
                </c:pt>
                <c:pt idx="64">
                  <c:v>1.5429999999999993</c:v>
                </c:pt>
                <c:pt idx="65">
                  <c:v>1.5300000000000002</c:v>
                </c:pt>
                <c:pt idx="66">
                  <c:v>1.601</c:v>
                </c:pt>
                <c:pt idx="67">
                  <c:v>1.6239999999999997</c:v>
                </c:pt>
                <c:pt idx="68">
                  <c:v>1.6290000000000004</c:v>
                </c:pt>
                <c:pt idx="69">
                  <c:v>1.5880000000000001</c:v>
                </c:pt>
                <c:pt idx="70">
                  <c:v>1.5440000000000005</c:v>
                </c:pt>
                <c:pt idx="71">
                  <c:v>1.5730000000000004</c:v>
                </c:pt>
                <c:pt idx="72">
                  <c:v>1.5940000000000003</c:v>
                </c:pt>
                <c:pt idx="73">
                  <c:v>1.6459999999999999</c:v>
                </c:pt>
                <c:pt idx="74">
                  <c:v>1.6349999999999998</c:v>
                </c:pt>
                <c:pt idx="75">
                  <c:v>1.6129999999999995</c:v>
                </c:pt>
                <c:pt idx="76">
                  <c:v>1.6120000000000001</c:v>
                </c:pt>
                <c:pt idx="77">
                  <c:v>1.6260000000000003</c:v>
                </c:pt>
                <c:pt idx="78">
                  <c:v>1.6400000000000006</c:v>
                </c:pt>
                <c:pt idx="79">
                  <c:v>1.6350000000000007</c:v>
                </c:pt>
                <c:pt idx="80">
                  <c:v>1.5920000000000005</c:v>
                </c:pt>
                <c:pt idx="81">
                  <c:v>1.6229999999999993</c:v>
                </c:pt>
                <c:pt idx="82">
                  <c:v>1.62</c:v>
                </c:pt>
                <c:pt idx="83">
                  <c:v>1.6370000000000005</c:v>
                </c:pt>
              </c:numCache>
            </c:numRef>
          </c:val>
          <c:smooth val="0"/>
          <c:extLst xmlns:c16r2="http://schemas.microsoft.com/office/drawing/2015/06/chart">
            <c:ext xmlns:c16="http://schemas.microsoft.com/office/drawing/2014/chart" uri="{C3380CC4-5D6E-409C-BE32-E72D297353CC}">
              <c16:uniqueId val="{00000001-D09F-49B5-B4A6-2B6036E38A31}"/>
            </c:ext>
          </c:extLst>
        </c:ser>
        <c:ser>
          <c:idx val="2"/>
          <c:order val="2"/>
          <c:tx>
            <c:v>CFE</c:v>
          </c:tx>
          <c:spPr>
            <a:ln w="28575" cap="rnd">
              <a:solidFill>
                <a:srgbClr val="00B050"/>
              </a:solidFill>
              <a:round/>
            </a:ln>
            <a:effectLst/>
          </c:spPr>
          <c:marker>
            <c:symbol val="none"/>
          </c:marker>
          <c:cat>
            <c:numRef>
              <c:f>Hoja2!$AJ$3:$AJ$86</c:f>
              <c:numCache>
                <c:formatCode>dd\-mm\-yy</c:formatCode>
                <c:ptCount val="84"/>
                <c:pt idx="0" formatCode="dd\-mmm\-yy">
                  <c:v>43054</c:v>
                </c:pt>
                <c:pt idx="1">
                  <c:v>43055</c:v>
                </c:pt>
                <c:pt idx="2">
                  <c:v>43056</c:v>
                </c:pt>
                <c:pt idx="3">
                  <c:v>43059</c:v>
                </c:pt>
                <c:pt idx="4">
                  <c:v>43060</c:v>
                </c:pt>
                <c:pt idx="5">
                  <c:v>43061</c:v>
                </c:pt>
                <c:pt idx="6">
                  <c:v>43062</c:v>
                </c:pt>
                <c:pt idx="7">
                  <c:v>43063</c:v>
                </c:pt>
                <c:pt idx="8">
                  <c:v>43066</c:v>
                </c:pt>
                <c:pt idx="9">
                  <c:v>43067</c:v>
                </c:pt>
                <c:pt idx="10">
                  <c:v>43068</c:v>
                </c:pt>
                <c:pt idx="11">
                  <c:v>43069</c:v>
                </c:pt>
                <c:pt idx="12">
                  <c:v>43070</c:v>
                </c:pt>
                <c:pt idx="13">
                  <c:v>43073</c:v>
                </c:pt>
                <c:pt idx="14">
                  <c:v>43074</c:v>
                </c:pt>
                <c:pt idx="15">
                  <c:v>43075</c:v>
                </c:pt>
                <c:pt idx="16">
                  <c:v>43076</c:v>
                </c:pt>
                <c:pt idx="17">
                  <c:v>43077</c:v>
                </c:pt>
                <c:pt idx="18">
                  <c:v>43080</c:v>
                </c:pt>
                <c:pt idx="19">
                  <c:v>43081</c:v>
                </c:pt>
                <c:pt idx="20">
                  <c:v>43082</c:v>
                </c:pt>
                <c:pt idx="21">
                  <c:v>43083</c:v>
                </c:pt>
                <c:pt idx="22">
                  <c:v>43084</c:v>
                </c:pt>
                <c:pt idx="23">
                  <c:v>43087</c:v>
                </c:pt>
                <c:pt idx="24">
                  <c:v>43088</c:v>
                </c:pt>
                <c:pt idx="25">
                  <c:v>43089</c:v>
                </c:pt>
                <c:pt idx="26">
                  <c:v>43090</c:v>
                </c:pt>
                <c:pt idx="27">
                  <c:v>43091</c:v>
                </c:pt>
                <c:pt idx="28">
                  <c:v>43094</c:v>
                </c:pt>
                <c:pt idx="29">
                  <c:v>43095</c:v>
                </c:pt>
                <c:pt idx="30">
                  <c:v>43096</c:v>
                </c:pt>
                <c:pt idx="31">
                  <c:v>43097</c:v>
                </c:pt>
                <c:pt idx="32">
                  <c:v>43098</c:v>
                </c:pt>
                <c:pt idx="33">
                  <c:v>43101</c:v>
                </c:pt>
                <c:pt idx="34">
                  <c:v>43102</c:v>
                </c:pt>
                <c:pt idx="35">
                  <c:v>43103</c:v>
                </c:pt>
                <c:pt idx="36">
                  <c:v>43104</c:v>
                </c:pt>
                <c:pt idx="37">
                  <c:v>43105</c:v>
                </c:pt>
                <c:pt idx="38">
                  <c:v>43108</c:v>
                </c:pt>
                <c:pt idx="39">
                  <c:v>43109</c:v>
                </c:pt>
                <c:pt idx="40">
                  <c:v>43110</c:v>
                </c:pt>
                <c:pt idx="41">
                  <c:v>43111</c:v>
                </c:pt>
                <c:pt idx="42">
                  <c:v>43112</c:v>
                </c:pt>
                <c:pt idx="43">
                  <c:v>43115</c:v>
                </c:pt>
                <c:pt idx="44">
                  <c:v>43116</c:v>
                </c:pt>
                <c:pt idx="45">
                  <c:v>43117</c:v>
                </c:pt>
                <c:pt idx="46">
                  <c:v>43118</c:v>
                </c:pt>
                <c:pt idx="47">
                  <c:v>43119</c:v>
                </c:pt>
                <c:pt idx="48">
                  <c:v>43122</c:v>
                </c:pt>
                <c:pt idx="49">
                  <c:v>43123</c:v>
                </c:pt>
                <c:pt idx="50">
                  <c:v>43124</c:v>
                </c:pt>
                <c:pt idx="51">
                  <c:v>43125</c:v>
                </c:pt>
                <c:pt idx="52">
                  <c:v>43126</c:v>
                </c:pt>
                <c:pt idx="53">
                  <c:v>43129</c:v>
                </c:pt>
                <c:pt idx="54">
                  <c:v>43130</c:v>
                </c:pt>
                <c:pt idx="55">
                  <c:v>43131</c:v>
                </c:pt>
                <c:pt idx="56">
                  <c:v>43132</c:v>
                </c:pt>
                <c:pt idx="57">
                  <c:v>43133</c:v>
                </c:pt>
                <c:pt idx="58">
                  <c:v>43136</c:v>
                </c:pt>
                <c:pt idx="59">
                  <c:v>43137</c:v>
                </c:pt>
                <c:pt idx="60">
                  <c:v>43138</c:v>
                </c:pt>
                <c:pt idx="61">
                  <c:v>43139</c:v>
                </c:pt>
                <c:pt idx="62">
                  <c:v>43140</c:v>
                </c:pt>
                <c:pt idx="63">
                  <c:v>43143</c:v>
                </c:pt>
                <c:pt idx="64">
                  <c:v>43144</c:v>
                </c:pt>
                <c:pt idx="65">
                  <c:v>43145</c:v>
                </c:pt>
                <c:pt idx="66">
                  <c:v>43146</c:v>
                </c:pt>
                <c:pt idx="67">
                  <c:v>43147</c:v>
                </c:pt>
                <c:pt idx="68">
                  <c:v>43150</c:v>
                </c:pt>
                <c:pt idx="69">
                  <c:v>43151</c:v>
                </c:pt>
                <c:pt idx="70">
                  <c:v>43152</c:v>
                </c:pt>
                <c:pt idx="71">
                  <c:v>43153</c:v>
                </c:pt>
                <c:pt idx="72">
                  <c:v>43154</c:v>
                </c:pt>
                <c:pt idx="73">
                  <c:v>43157</c:v>
                </c:pt>
                <c:pt idx="74">
                  <c:v>43158</c:v>
                </c:pt>
                <c:pt idx="75">
                  <c:v>43159</c:v>
                </c:pt>
                <c:pt idx="76">
                  <c:v>43160</c:v>
                </c:pt>
                <c:pt idx="77">
                  <c:v>43161</c:v>
                </c:pt>
                <c:pt idx="78">
                  <c:v>43164</c:v>
                </c:pt>
                <c:pt idx="79">
                  <c:v>43165</c:v>
                </c:pt>
                <c:pt idx="80">
                  <c:v>43166</c:v>
                </c:pt>
                <c:pt idx="81">
                  <c:v>43167</c:v>
                </c:pt>
                <c:pt idx="82">
                  <c:v>43168</c:v>
                </c:pt>
                <c:pt idx="83">
                  <c:v>43171</c:v>
                </c:pt>
              </c:numCache>
            </c:numRef>
          </c:cat>
          <c:val>
            <c:numRef>
              <c:f>Hoja2!$AQ$3:$AQ$86</c:f>
              <c:numCache>
                <c:formatCode>General</c:formatCode>
                <c:ptCount val="84"/>
                <c:pt idx="0">
                  <c:v>0.69000000000000039</c:v>
                </c:pt>
                <c:pt idx="1">
                  <c:v>0.71900000000000031</c:v>
                </c:pt>
                <c:pt idx="2">
                  <c:v>0.73300000000000054</c:v>
                </c:pt>
                <c:pt idx="3">
                  <c:v>0.75199999999999978</c:v>
                </c:pt>
                <c:pt idx="4">
                  <c:v>0.75900000000000034</c:v>
                </c:pt>
                <c:pt idx="5">
                  <c:v>0.8180000000000005</c:v>
                </c:pt>
                <c:pt idx="6">
                  <c:v>0.81599999999999984</c:v>
                </c:pt>
                <c:pt idx="7">
                  <c:v>0.79800000000000004</c:v>
                </c:pt>
                <c:pt idx="8">
                  <c:v>0.83800000000000008</c:v>
                </c:pt>
                <c:pt idx="9">
                  <c:v>0.84299999999999997</c:v>
                </c:pt>
                <c:pt idx="10">
                  <c:v>0.77500000000000036</c:v>
                </c:pt>
                <c:pt idx="11">
                  <c:v>0.77099999999999991</c:v>
                </c:pt>
                <c:pt idx="12">
                  <c:v>0.76799999999999979</c:v>
                </c:pt>
                <c:pt idx="13">
                  <c:v>0.76100000000000012</c:v>
                </c:pt>
                <c:pt idx="14">
                  <c:v>0.7370000000000001</c:v>
                </c:pt>
                <c:pt idx="15">
                  <c:v>0.7240000000000002</c:v>
                </c:pt>
                <c:pt idx="16">
                  <c:v>0.72200000000000042</c:v>
                </c:pt>
                <c:pt idx="17">
                  <c:v>0.70300000000000029</c:v>
                </c:pt>
                <c:pt idx="18">
                  <c:v>0.62899999999999956</c:v>
                </c:pt>
                <c:pt idx="19">
                  <c:v>0.64199999999999946</c:v>
                </c:pt>
                <c:pt idx="20">
                  <c:v>0.69599999999999973</c:v>
                </c:pt>
                <c:pt idx="21">
                  <c:v>0.68900000000000006</c:v>
                </c:pt>
                <c:pt idx="22">
                  <c:v>0.71500000000000075</c:v>
                </c:pt>
                <c:pt idx="23">
                  <c:v>0.73099999999999987</c:v>
                </c:pt>
                <c:pt idx="24">
                  <c:v>0.68799999999999972</c:v>
                </c:pt>
                <c:pt idx="25">
                  <c:v>0.67799999999999994</c:v>
                </c:pt>
                <c:pt idx="26">
                  <c:v>0.67599999999999927</c:v>
                </c:pt>
                <c:pt idx="27">
                  <c:v>0.67799999999999994</c:v>
                </c:pt>
                <c:pt idx="28">
                  <c:v>0.67799999999999994</c:v>
                </c:pt>
                <c:pt idx="29">
                  <c:v>0.67100000000000026</c:v>
                </c:pt>
                <c:pt idx="30">
                  <c:v>0.6980000000000004</c:v>
                </c:pt>
                <c:pt idx="31">
                  <c:v>0.69200000000000017</c:v>
                </c:pt>
                <c:pt idx="32">
                  <c:v>0.68100000000000005</c:v>
                </c:pt>
                <c:pt idx="33">
                  <c:v>0.6769999999999996</c:v>
                </c:pt>
                <c:pt idx="34">
                  <c:v>0.67400000000000038</c:v>
                </c:pt>
                <c:pt idx="35">
                  <c:v>0.69699999999999918</c:v>
                </c:pt>
                <c:pt idx="36">
                  <c:v>0.67900000000000027</c:v>
                </c:pt>
                <c:pt idx="37">
                  <c:v>0.67899999999999938</c:v>
                </c:pt>
                <c:pt idx="38">
                  <c:v>0.67799999999999994</c:v>
                </c:pt>
                <c:pt idx="39">
                  <c:v>0.63200000000000056</c:v>
                </c:pt>
                <c:pt idx="40">
                  <c:v>0.59600000000000009</c:v>
                </c:pt>
                <c:pt idx="41">
                  <c:v>0.60099999999999998</c:v>
                </c:pt>
                <c:pt idx="42">
                  <c:v>0.62300000000000022</c:v>
                </c:pt>
                <c:pt idx="43">
                  <c:v>0.62600000000000033</c:v>
                </c:pt>
                <c:pt idx="44">
                  <c:v>0.6460000000000008</c:v>
                </c:pt>
                <c:pt idx="45">
                  <c:v>0.63300000000000001</c:v>
                </c:pt>
                <c:pt idx="46">
                  <c:v>0.59899999999999931</c:v>
                </c:pt>
                <c:pt idx="47">
                  <c:v>0.58599999999999941</c:v>
                </c:pt>
                <c:pt idx="48">
                  <c:v>0.60599999999999987</c:v>
                </c:pt>
                <c:pt idx="49">
                  <c:v>0.63499999999999979</c:v>
                </c:pt>
                <c:pt idx="50">
                  <c:v>0.64799999999999969</c:v>
                </c:pt>
                <c:pt idx="51">
                  <c:v>0.64699999999999935</c:v>
                </c:pt>
                <c:pt idx="52">
                  <c:v>0.6379999999999999</c:v>
                </c:pt>
                <c:pt idx="53">
                  <c:v>0.62399999999999967</c:v>
                </c:pt>
                <c:pt idx="54">
                  <c:v>0.61899999999999977</c:v>
                </c:pt>
                <c:pt idx="55">
                  <c:v>0.66500000000000004</c:v>
                </c:pt>
                <c:pt idx="56">
                  <c:v>0.62000000000000011</c:v>
                </c:pt>
                <c:pt idx="57">
                  <c:v>0.56700000000000017</c:v>
                </c:pt>
                <c:pt idx="58">
                  <c:v>0.54300000000000015</c:v>
                </c:pt>
                <c:pt idx="59">
                  <c:v>0.55299999999999994</c:v>
                </c:pt>
                <c:pt idx="60">
                  <c:v>0.52000000000000046</c:v>
                </c:pt>
                <c:pt idx="61">
                  <c:v>0.43900000000000006</c:v>
                </c:pt>
                <c:pt idx="62">
                  <c:v>0.38300000000000001</c:v>
                </c:pt>
                <c:pt idx="63">
                  <c:v>0.4009999999999998</c:v>
                </c:pt>
                <c:pt idx="64">
                  <c:v>0.40299999999999958</c:v>
                </c:pt>
                <c:pt idx="65">
                  <c:v>0.39300000000000068</c:v>
                </c:pt>
                <c:pt idx="66">
                  <c:v>0.46199999999999974</c:v>
                </c:pt>
                <c:pt idx="67">
                  <c:v>0.5</c:v>
                </c:pt>
                <c:pt idx="68">
                  <c:v>0.5</c:v>
                </c:pt>
                <c:pt idx="69">
                  <c:v>0.44700000000000006</c:v>
                </c:pt>
                <c:pt idx="70">
                  <c:v>0.38200000000000056</c:v>
                </c:pt>
                <c:pt idx="71">
                  <c:v>0.40800000000000036</c:v>
                </c:pt>
                <c:pt idx="72">
                  <c:v>0.42600000000000016</c:v>
                </c:pt>
                <c:pt idx="73">
                  <c:v>0.47299999999999986</c:v>
                </c:pt>
                <c:pt idx="74">
                  <c:v>0.4430000000000005</c:v>
                </c:pt>
                <c:pt idx="75">
                  <c:v>0.43099999999999916</c:v>
                </c:pt>
                <c:pt idx="76">
                  <c:v>0.4170000000000007</c:v>
                </c:pt>
                <c:pt idx="77">
                  <c:v>0.43299999999999983</c:v>
                </c:pt>
                <c:pt idx="78">
                  <c:v>0.44500000000000028</c:v>
                </c:pt>
                <c:pt idx="79">
                  <c:v>0.42100000000000026</c:v>
                </c:pt>
                <c:pt idx="80">
                  <c:v>0.38600000000000012</c:v>
                </c:pt>
                <c:pt idx="81">
                  <c:v>0.40799999999999947</c:v>
                </c:pt>
                <c:pt idx="82">
                  <c:v>0.39599999999999991</c:v>
                </c:pt>
                <c:pt idx="83">
                  <c:v>0.41199999999999992</c:v>
                </c:pt>
              </c:numCache>
            </c:numRef>
          </c:val>
          <c:smooth val="0"/>
          <c:extLst xmlns:c16r2="http://schemas.microsoft.com/office/drawing/2015/06/chart">
            <c:ext xmlns:c16="http://schemas.microsoft.com/office/drawing/2014/chart" uri="{C3380CC4-5D6E-409C-BE32-E72D297353CC}">
              <c16:uniqueId val="{00000002-D09F-49B5-B4A6-2B6036E38A31}"/>
            </c:ext>
          </c:extLst>
        </c:ser>
        <c:dLbls>
          <c:showLegendKey val="0"/>
          <c:showVal val="0"/>
          <c:showCatName val="0"/>
          <c:showSerName val="0"/>
          <c:showPercent val="0"/>
          <c:showBubbleSize val="0"/>
        </c:dLbls>
        <c:marker val="1"/>
        <c:smooth val="0"/>
        <c:axId val="113787648"/>
        <c:axId val="113789184"/>
      </c:lineChart>
      <c:dateAx>
        <c:axId val="113787648"/>
        <c:scaling>
          <c:orientation val="minMax"/>
        </c:scaling>
        <c:delete val="0"/>
        <c:axPos val="b"/>
        <c:numFmt formatCode="dd\-mmm"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13789184"/>
        <c:crosses val="autoZero"/>
        <c:auto val="1"/>
        <c:lblOffset val="100"/>
        <c:baseTimeUnit val="days"/>
      </c:dateAx>
      <c:valAx>
        <c:axId val="113789184"/>
        <c:scaling>
          <c:orientation val="minMax"/>
          <c:max val="2"/>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1378764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050" b="0" i="0" u="none" strike="noStrike" kern="1200" baseline="0">
                <a:solidFill>
                  <a:srgbClr val="C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050" b="0" i="0" u="none" strike="noStrike" kern="1200" baseline="0">
                <a:solidFill>
                  <a:srgbClr val="00B05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s-MX" dirty="0"/>
          </a:p>
        </p:txBody>
      </p:sp>
      <p:sp>
        <p:nvSpPr>
          <p:cNvPr id="3" name="2 Marcador de fecha"/>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77878C2E-26EE-46F1-BE33-FCCB74369268}" type="datetimeFigureOut">
              <a:rPr lang="es-MX" smtClean="0"/>
              <a:t>12/03/2018</a:t>
            </a:fld>
            <a:endParaRPr lang="es-MX" dirty="0"/>
          </a:p>
        </p:txBody>
      </p:sp>
      <p:sp>
        <p:nvSpPr>
          <p:cNvPr id="4" name="3 Marcador de imagen de diapositiva"/>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s-MX" dirty="0"/>
          </a:p>
        </p:txBody>
      </p:sp>
      <p:sp>
        <p:nvSpPr>
          <p:cNvPr id="5" name="4 Marcador de notas"/>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9F347655-4224-4A2A-81CD-27E04E65F6D0}" type="slidenum">
              <a:rPr lang="es-MX" smtClean="0"/>
              <a:t>‹Nº›</a:t>
            </a:fld>
            <a:endParaRPr lang="es-MX" dirty="0"/>
          </a:p>
        </p:txBody>
      </p:sp>
    </p:spTree>
    <p:extLst>
      <p:ext uri="{BB962C8B-B14F-4D97-AF65-F5344CB8AC3E}">
        <p14:creationId xmlns:p14="http://schemas.microsoft.com/office/powerpoint/2010/main" val="2187157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055785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44264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1294727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1341948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511218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953400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818520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899538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1499226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33118707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2470" y="2852936"/>
            <a:ext cx="7253986" cy="1008112"/>
          </a:xfrm>
        </p:spPr>
        <p:txBody>
          <a:bodyPr/>
          <a:lstStyle/>
          <a:p>
            <a:r>
              <a:rPr lang="es-MX" altLang="es-MX" sz="2800" dirty="0">
                <a:solidFill>
                  <a:srgbClr val="FF0000"/>
                </a:solidFill>
                <a:latin typeface="Century Gothic" pitchFamily="34" charset="0"/>
              </a:rPr>
              <a:t>Comité de Inversiones</a:t>
            </a:r>
            <a:br>
              <a:rPr lang="es-MX" altLang="es-MX" sz="2800" dirty="0">
                <a:solidFill>
                  <a:srgbClr val="FF0000"/>
                </a:solidFill>
                <a:latin typeface="Century Gothic" pitchFamily="34" charset="0"/>
              </a:rPr>
            </a:br>
            <a:r>
              <a:rPr lang="es-MX" sz="2800" dirty="0" smtClean="0">
                <a:solidFill>
                  <a:srgbClr val="FF0000"/>
                </a:solidFill>
                <a:latin typeface="Century Gothic" panose="020B0502020202020204" pitchFamily="34" charset="0"/>
              </a:rPr>
              <a:t>Presentación y propuesta </a:t>
            </a:r>
            <a:r>
              <a:rPr lang="es-MX" sz="2800" dirty="0">
                <a:solidFill>
                  <a:srgbClr val="FF0000"/>
                </a:solidFill>
                <a:latin typeface="Century Gothic" panose="020B0502020202020204" pitchFamily="34" charset="0"/>
              </a:rPr>
              <a:t>de </a:t>
            </a:r>
            <a:r>
              <a:rPr lang="es-MX" sz="2800" dirty="0" smtClean="0">
                <a:solidFill>
                  <a:srgbClr val="FF0000"/>
                </a:solidFill>
                <a:latin typeface="Century Gothic" panose="020B0502020202020204" pitchFamily="34" charset="0"/>
              </a:rPr>
              <a:t>Fibra E Aeropuerto</a:t>
            </a:r>
            <a:endParaRPr lang="es-MX" altLang="es-MX" sz="2800" dirty="0">
              <a:solidFill>
                <a:srgbClr val="FF0000"/>
              </a:solidFill>
              <a:latin typeface="Century Gothic" pitchFamily="34" charset="0"/>
            </a:endParaRPr>
          </a:p>
        </p:txBody>
      </p:sp>
      <p:sp>
        <p:nvSpPr>
          <p:cNvPr id="3" name="Subtítulo 2"/>
          <p:cNvSpPr>
            <a:spLocks noGrp="1"/>
          </p:cNvSpPr>
          <p:nvPr>
            <p:ph type="subTitle" idx="1"/>
          </p:nvPr>
        </p:nvSpPr>
        <p:spPr>
          <a:xfrm>
            <a:off x="1475656" y="4221088"/>
            <a:ext cx="6253162" cy="560387"/>
          </a:xfrm>
        </p:spPr>
        <p:txBody>
          <a:bodyPr rtlCol="0">
            <a:normAutofit/>
          </a:bodyPr>
          <a:lstStyle/>
          <a:p>
            <a:pPr fontAlgn="auto">
              <a:spcAft>
                <a:spcPts val="0"/>
              </a:spcAft>
              <a:defRPr/>
            </a:pPr>
            <a:r>
              <a:rPr lang="es-ES" dirty="0" smtClean="0">
                <a:latin typeface="Century Gothic" pitchFamily="34" charset="0"/>
              </a:rPr>
              <a:t>Marzo </a:t>
            </a:r>
            <a:r>
              <a:rPr lang="es-ES" dirty="0">
                <a:latin typeface="Century Gothic" pitchFamily="34" charset="0"/>
              </a:rPr>
              <a:t>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607660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Se desaceleró el ritmo de colocación de deuda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Valmer</a:t>
            </a:r>
            <a:endParaRPr lang="es-MX" sz="900" dirty="0">
              <a:latin typeface="Century Gothic" pitchFamily="34" charset="0"/>
            </a:endParaRPr>
          </a:p>
        </p:txBody>
      </p:sp>
      <p:graphicFrame>
        <p:nvGraphicFramePr>
          <p:cNvPr id="14" name="Gráfico 13">
            <a:extLst>
              <a:ext uri="{FF2B5EF4-FFF2-40B4-BE49-F238E27FC236}">
                <a16:creationId xmlns="" xmlns:a16="http://schemas.microsoft.com/office/drawing/2014/main" id="{5D8ED27B-B89D-4FB7-9648-C3DD38FAE507}"/>
              </a:ext>
            </a:extLst>
          </p:cNvPr>
          <p:cNvGraphicFramePr>
            <a:graphicFrameLocks noGrp="1"/>
          </p:cNvGraphicFramePr>
          <p:nvPr>
            <p:extLst/>
          </p:nvPr>
        </p:nvGraphicFramePr>
        <p:xfrm>
          <a:off x="0" y="1661019"/>
          <a:ext cx="8881450" cy="4821261"/>
        </p:xfrm>
        <a:graphic>
          <a:graphicData uri="http://schemas.openxmlformats.org/drawingml/2006/chart">
            <c:chart xmlns:c="http://schemas.openxmlformats.org/drawingml/2006/chart" xmlns:r="http://schemas.openxmlformats.org/officeDocument/2006/relationships" r:id="rId2"/>
          </a:graphicData>
        </a:graphic>
      </p:graphicFrame>
      <p:sp>
        <p:nvSpPr>
          <p:cNvPr id="5" name="2 Marcador de contenido">
            <a:extLst>
              <a:ext uri="{FF2B5EF4-FFF2-40B4-BE49-F238E27FC236}">
                <a16:creationId xmlns="" xmlns:a16="http://schemas.microsoft.com/office/drawing/2014/main" id="{A6BBD390-926C-494A-BA63-04513B13EEA4}"/>
              </a:ext>
            </a:extLst>
          </p:cNvPr>
          <p:cNvSpPr>
            <a:spLocks noGrp="1"/>
          </p:cNvSpPr>
          <p:nvPr>
            <p:ph idx="1"/>
          </p:nvPr>
        </p:nvSpPr>
        <p:spPr>
          <a:xfrm>
            <a:off x="144000" y="1185924"/>
            <a:ext cx="8747499" cy="541345"/>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El ritmo de nuevas emisiones en el mercado de deuda es similar a lo que ha pasado con otro tipo de instrumentos financieros.</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a:t>
            </a:fld>
            <a:endParaRPr lang="es-ES" altLang="es-MX" dirty="0"/>
          </a:p>
        </p:txBody>
      </p:sp>
    </p:spTree>
    <p:extLst>
      <p:ext uri="{BB962C8B-B14F-4D97-AF65-F5344CB8AC3E}">
        <p14:creationId xmlns:p14="http://schemas.microsoft.com/office/powerpoint/2010/main" val="3766733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908752"/>
          </a:xfrm>
        </p:spPr>
        <p:txBody>
          <a:bodyPr>
            <a:noAutofit/>
          </a:bodyPr>
          <a:lstStyle/>
          <a:p>
            <a:r>
              <a:rPr lang="es-ES" sz="2000" b="1" dirty="0">
                <a:latin typeface="Century Gothic" panose="020B0502020202020204" pitchFamily="34" charset="0"/>
              </a:rPr>
              <a:t>El monto que habrá sido emitido entre febrero y marzo en Fibras ascenderá a ~90 mil </a:t>
            </a:r>
            <a:r>
              <a:rPr lang="es-ES" sz="2000" b="1" dirty="0" err="1">
                <a:latin typeface="Century Gothic" panose="020B0502020202020204" pitchFamily="34" charset="0"/>
              </a:rPr>
              <a:t>mdp</a:t>
            </a:r>
            <a:r>
              <a:rPr lang="es-ES" sz="2000" b="1" dirty="0">
                <a:latin typeface="Century Gothic" panose="020B0502020202020204" pitchFamily="34" charset="0"/>
              </a:rPr>
              <a:t>, equivalente al valor de capitalización de Terra, </a:t>
            </a:r>
            <a:r>
              <a:rPr lang="es-ES" sz="2000" b="1" dirty="0" err="1">
                <a:latin typeface="Century Gothic" panose="020B0502020202020204" pitchFamily="34" charset="0"/>
              </a:rPr>
              <a:t>Prologis</a:t>
            </a:r>
            <a:r>
              <a:rPr lang="es-ES" sz="2000" b="1" dirty="0">
                <a:latin typeface="Century Gothic" panose="020B0502020202020204" pitchFamily="34" charset="0"/>
              </a:rPr>
              <a:t> y </a:t>
            </a:r>
            <a:r>
              <a:rPr lang="es-ES" sz="2000" b="1" dirty="0" err="1">
                <a:latin typeface="Century Gothic" panose="020B0502020202020204" pitchFamily="34" charset="0"/>
              </a:rPr>
              <a:t>Danhos</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Bloomberg; prospectos de colocación y solicitudes de registro de fideicomisos próximos a emitir</a:t>
            </a:r>
            <a:endParaRPr lang="es-MX" sz="900" dirty="0">
              <a:latin typeface="Century Gothic" pitchFamily="34" charset="0"/>
            </a:endParaRPr>
          </a:p>
        </p:txBody>
      </p:sp>
      <p:graphicFrame>
        <p:nvGraphicFramePr>
          <p:cNvPr id="6" name="Gráfico 5">
            <a:extLst>
              <a:ext uri="{FF2B5EF4-FFF2-40B4-BE49-F238E27FC236}">
                <a16:creationId xmlns="" xmlns:a16="http://schemas.microsoft.com/office/drawing/2014/main" id="{60A153BC-E8C5-4B64-A89D-6BFDB6CC7C22}"/>
              </a:ext>
            </a:extLst>
          </p:cNvPr>
          <p:cNvGraphicFramePr>
            <a:graphicFrameLocks/>
          </p:cNvGraphicFramePr>
          <p:nvPr>
            <p:extLst/>
          </p:nvPr>
        </p:nvGraphicFramePr>
        <p:xfrm>
          <a:off x="298764" y="1305961"/>
          <a:ext cx="8519311" cy="2976328"/>
        </p:xfrm>
        <a:graphic>
          <a:graphicData uri="http://schemas.openxmlformats.org/drawingml/2006/chart">
            <c:chart xmlns:c="http://schemas.openxmlformats.org/drawingml/2006/chart" xmlns:r="http://schemas.openxmlformats.org/officeDocument/2006/relationships" r:id="rId2"/>
          </a:graphicData>
        </a:graphic>
      </p:graphicFrame>
      <p:sp>
        <p:nvSpPr>
          <p:cNvPr id="4" name="CuadroTexto 3">
            <a:extLst>
              <a:ext uri="{FF2B5EF4-FFF2-40B4-BE49-F238E27FC236}">
                <a16:creationId xmlns="" xmlns:a16="http://schemas.microsoft.com/office/drawing/2014/main" id="{D36CDDA4-426F-4162-B2EC-EE3754A71B58}"/>
              </a:ext>
            </a:extLst>
          </p:cNvPr>
          <p:cNvSpPr txBox="1"/>
          <p:nvPr/>
        </p:nvSpPr>
        <p:spPr>
          <a:xfrm>
            <a:off x="1913629" y="5223849"/>
            <a:ext cx="2453081" cy="646331"/>
          </a:xfrm>
          <a:prstGeom prst="rect">
            <a:avLst/>
          </a:prstGeom>
          <a:noFill/>
        </p:spPr>
        <p:txBody>
          <a:bodyPr wrap="square" rtlCol="0">
            <a:spAutoFit/>
          </a:bodyPr>
          <a:lstStyle/>
          <a:p>
            <a:r>
              <a:rPr lang="es-MX" sz="1200" b="1" dirty="0">
                <a:latin typeface="Century Gothic" panose="020B0502020202020204" pitchFamily="34" charset="0"/>
              </a:rPr>
              <a:t>Fibras emitidas o próximas a salir al mercado</a:t>
            </a:r>
            <a:r>
              <a:rPr lang="en-US" sz="1200" b="1" dirty="0">
                <a:latin typeface="Century Gothic" panose="020B0502020202020204" pitchFamily="34" charset="0"/>
              </a:rPr>
              <a:t> entre </a:t>
            </a:r>
            <a:r>
              <a:rPr lang="en-US" sz="1200" b="1" dirty="0" err="1">
                <a:latin typeface="Century Gothic" panose="020B0502020202020204" pitchFamily="34" charset="0"/>
              </a:rPr>
              <a:t>febrero</a:t>
            </a:r>
            <a:r>
              <a:rPr lang="en-US" sz="1200" b="1" dirty="0">
                <a:latin typeface="Century Gothic" panose="020B0502020202020204" pitchFamily="34" charset="0"/>
              </a:rPr>
              <a:t> y </a:t>
            </a:r>
            <a:r>
              <a:rPr lang="en-US" sz="1200" b="1" dirty="0" err="1">
                <a:latin typeface="Century Gothic" panose="020B0502020202020204" pitchFamily="34" charset="0"/>
              </a:rPr>
              <a:t>abril</a:t>
            </a:r>
            <a:r>
              <a:rPr lang="en-US" sz="1200" b="1" dirty="0">
                <a:latin typeface="Century Gothic" panose="020B0502020202020204" pitchFamily="34" charset="0"/>
              </a:rPr>
              <a:t> de 2018</a:t>
            </a:r>
            <a:endParaRPr lang="es-MX" sz="1200" b="1" dirty="0">
              <a:latin typeface="Century Gothic" panose="020B0502020202020204" pitchFamily="34" charset="0"/>
            </a:endParaRPr>
          </a:p>
        </p:txBody>
      </p:sp>
      <p:sp>
        <p:nvSpPr>
          <p:cNvPr id="7" name="Abrir llave 6">
            <a:extLst>
              <a:ext uri="{FF2B5EF4-FFF2-40B4-BE49-F238E27FC236}">
                <a16:creationId xmlns="" xmlns:a16="http://schemas.microsoft.com/office/drawing/2014/main" id="{09C1FF1F-5AFF-4053-8388-B83114BC3DAD}"/>
              </a:ext>
            </a:extLst>
          </p:cNvPr>
          <p:cNvSpPr/>
          <p:nvPr/>
        </p:nvSpPr>
        <p:spPr>
          <a:xfrm>
            <a:off x="4572000" y="4610367"/>
            <a:ext cx="276130" cy="1873293"/>
          </a:xfrm>
          <a:prstGeom prst="leftBrace">
            <a:avLst>
              <a:gd name="adj1" fmla="val 109972"/>
              <a:gd name="adj2" fmla="val 47584"/>
            </a:avLst>
          </a:prstGeom>
          <a:ln>
            <a:solidFill>
              <a:srgbClr val="C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8" name="Imagen 7">
            <a:extLst>
              <a:ext uri="{FF2B5EF4-FFF2-40B4-BE49-F238E27FC236}">
                <a16:creationId xmlns="" xmlns:a16="http://schemas.microsoft.com/office/drawing/2014/main" id="{48AF60B8-A350-4A5C-AC5B-878B2202A382}"/>
              </a:ext>
            </a:extLst>
          </p:cNvPr>
          <p:cNvPicPr>
            <a:picLocks noChangeAspect="1"/>
          </p:cNvPicPr>
          <p:nvPr/>
        </p:nvPicPr>
        <p:blipFill>
          <a:blip r:embed="rId3"/>
          <a:stretch>
            <a:fillRect/>
          </a:stretch>
        </p:blipFill>
        <p:spPr>
          <a:xfrm>
            <a:off x="5053420" y="4708079"/>
            <a:ext cx="1876425" cy="1677867"/>
          </a:xfrm>
          <a:prstGeom prst="rect">
            <a:avLst/>
          </a:prstGeom>
        </p:spPr>
      </p:pic>
      <p:sp>
        <p:nvSpPr>
          <p:cNvPr id="9" name="Rectángulo 8">
            <a:extLst>
              <a:ext uri="{FF2B5EF4-FFF2-40B4-BE49-F238E27FC236}">
                <a16:creationId xmlns="" xmlns:a16="http://schemas.microsoft.com/office/drawing/2014/main" id="{92F13156-FEF3-4505-967D-FE87729CBBD2}"/>
              </a:ext>
            </a:extLst>
          </p:cNvPr>
          <p:cNvSpPr/>
          <p:nvPr/>
        </p:nvSpPr>
        <p:spPr>
          <a:xfrm>
            <a:off x="2227152" y="2743199"/>
            <a:ext cx="5133315" cy="1611517"/>
          </a:xfrm>
          <a:prstGeom prst="rect">
            <a:avLst/>
          </a:prstGeom>
          <a:noFill/>
          <a:ln w="317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ángulo 10">
            <a:extLst>
              <a:ext uri="{FF2B5EF4-FFF2-40B4-BE49-F238E27FC236}">
                <a16:creationId xmlns="" xmlns:a16="http://schemas.microsoft.com/office/drawing/2014/main" id="{0DD8E5DD-FC56-416C-8D21-45E258AB3BFE}"/>
              </a:ext>
            </a:extLst>
          </p:cNvPr>
          <p:cNvSpPr/>
          <p:nvPr/>
        </p:nvSpPr>
        <p:spPr>
          <a:xfrm>
            <a:off x="1575304" y="2344847"/>
            <a:ext cx="2000816" cy="1937442"/>
          </a:xfrm>
          <a:prstGeom prst="rect">
            <a:avLst/>
          </a:prstGeom>
          <a:noFill/>
          <a:ln w="31750">
            <a:solidFill>
              <a:srgbClr val="00B0F0"/>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CuadroTexto 9">
            <a:extLst>
              <a:ext uri="{FF2B5EF4-FFF2-40B4-BE49-F238E27FC236}">
                <a16:creationId xmlns="" xmlns:a16="http://schemas.microsoft.com/office/drawing/2014/main" id="{D5CD853E-8F8A-4BEF-9BC1-4D212C434844}"/>
              </a:ext>
            </a:extLst>
          </p:cNvPr>
          <p:cNvSpPr txBox="1"/>
          <p:nvPr/>
        </p:nvSpPr>
        <p:spPr>
          <a:xfrm>
            <a:off x="5513561" y="2464664"/>
            <a:ext cx="1101584" cy="276999"/>
          </a:xfrm>
          <a:prstGeom prst="rect">
            <a:avLst/>
          </a:prstGeom>
          <a:noFill/>
        </p:spPr>
        <p:txBody>
          <a:bodyPr wrap="none" rtlCol="0">
            <a:spAutoFit/>
          </a:bodyPr>
          <a:lstStyle/>
          <a:p>
            <a:r>
              <a:rPr lang="es-MX" sz="1200" b="1" dirty="0">
                <a:latin typeface="Century Gothic" panose="020B0502020202020204" pitchFamily="34" charset="0"/>
              </a:rPr>
              <a:t>~90 mil </a:t>
            </a:r>
            <a:r>
              <a:rPr lang="es-MX" sz="1200" b="1" dirty="0" err="1">
                <a:latin typeface="Century Gothic" panose="020B0502020202020204" pitchFamily="34" charset="0"/>
              </a:rPr>
              <a:t>mdp</a:t>
            </a:r>
            <a:endParaRPr lang="en-US" sz="1200" b="1" dirty="0">
              <a:latin typeface="Century Gothic" panose="020B0502020202020204" pitchFamily="34" charset="0"/>
            </a:endParaRPr>
          </a:p>
        </p:txBody>
      </p:sp>
      <p:sp>
        <p:nvSpPr>
          <p:cNvPr id="13" name="CuadroTexto 12">
            <a:extLst>
              <a:ext uri="{FF2B5EF4-FFF2-40B4-BE49-F238E27FC236}">
                <a16:creationId xmlns="" xmlns:a16="http://schemas.microsoft.com/office/drawing/2014/main" id="{6CE8ED68-32E6-4FDA-80EF-6DEF13B4A4CF}"/>
              </a:ext>
            </a:extLst>
          </p:cNvPr>
          <p:cNvSpPr txBox="1"/>
          <p:nvPr/>
        </p:nvSpPr>
        <p:spPr>
          <a:xfrm>
            <a:off x="1913629" y="2085257"/>
            <a:ext cx="1101584" cy="276999"/>
          </a:xfrm>
          <a:prstGeom prst="rect">
            <a:avLst/>
          </a:prstGeom>
          <a:noFill/>
        </p:spPr>
        <p:txBody>
          <a:bodyPr wrap="none" rtlCol="0">
            <a:spAutoFit/>
          </a:bodyPr>
          <a:lstStyle/>
          <a:p>
            <a:r>
              <a:rPr lang="es-MX" sz="1200" b="1" dirty="0">
                <a:solidFill>
                  <a:srgbClr val="00B0F0"/>
                </a:solidFill>
                <a:latin typeface="Century Gothic" panose="020B0502020202020204" pitchFamily="34" charset="0"/>
              </a:rPr>
              <a:t>~90 mil </a:t>
            </a:r>
            <a:r>
              <a:rPr lang="es-MX" sz="1200" b="1" dirty="0" err="1">
                <a:solidFill>
                  <a:srgbClr val="00B0F0"/>
                </a:solidFill>
                <a:latin typeface="Century Gothic" panose="020B0502020202020204" pitchFamily="34" charset="0"/>
              </a:rPr>
              <a:t>mdp</a:t>
            </a:r>
            <a:endParaRPr lang="en-US" sz="1200" b="1" dirty="0">
              <a:solidFill>
                <a:srgbClr val="00B0F0"/>
              </a:solidFill>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3</a:t>
            </a:fld>
            <a:endParaRPr lang="es-ES" altLang="es-MX" dirty="0"/>
          </a:p>
        </p:txBody>
      </p:sp>
    </p:spTree>
    <p:extLst>
      <p:ext uri="{BB962C8B-B14F-4D97-AF65-F5344CB8AC3E}">
        <p14:creationId xmlns:p14="http://schemas.microsoft.com/office/powerpoint/2010/main" val="55426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Dadas las condiciones de incertidumbre en los mercados locales, los emisores están apresurándose a salir al mercado</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Bloomberg; prospectos de colocación y solicitudes de registro de fideicomisos próximos a emitir</a:t>
            </a:r>
            <a:endParaRPr lang="es-MX" sz="900" dirty="0">
              <a:latin typeface="Century Gothic" pitchFamily="34" charset="0"/>
            </a:endParaRPr>
          </a:p>
        </p:txBody>
      </p:sp>
      <p:pic>
        <p:nvPicPr>
          <p:cNvPr id="3" name="Imagen 2">
            <a:extLst>
              <a:ext uri="{FF2B5EF4-FFF2-40B4-BE49-F238E27FC236}">
                <a16:creationId xmlns="" xmlns:a16="http://schemas.microsoft.com/office/drawing/2014/main" id="{D3971EE0-2170-4AD2-A879-F81042E0B14F}"/>
              </a:ext>
            </a:extLst>
          </p:cNvPr>
          <p:cNvPicPr>
            <a:picLocks noChangeAspect="1"/>
          </p:cNvPicPr>
          <p:nvPr/>
        </p:nvPicPr>
        <p:blipFill rotWithShape="1">
          <a:blip r:embed="rId2"/>
          <a:srcRect l="15158" t="13446" r="20387"/>
          <a:stretch/>
        </p:blipFill>
        <p:spPr>
          <a:xfrm>
            <a:off x="3170167" y="2102533"/>
            <a:ext cx="5893806" cy="4287020"/>
          </a:xfrm>
          <a:prstGeom prst="rect">
            <a:avLst/>
          </a:prstGeom>
        </p:spPr>
      </p:pic>
      <p:sp>
        <p:nvSpPr>
          <p:cNvPr id="14" name="Abrir llave 13">
            <a:extLst>
              <a:ext uri="{FF2B5EF4-FFF2-40B4-BE49-F238E27FC236}">
                <a16:creationId xmlns="" xmlns:a16="http://schemas.microsoft.com/office/drawing/2014/main" id="{4F74F876-3D9E-44F8-9E83-265965ABD90C}"/>
              </a:ext>
            </a:extLst>
          </p:cNvPr>
          <p:cNvSpPr/>
          <p:nvPr/>
        </p:nvSpPr>
        <p:spPr>
          <a:xfrm>
            <a:off x="2902233" y="1397411"/>
            <a:ext cx="276130" cy="5102977"/>
          </a:xfrm>
          <a:prstGeom prst="leftBrace">
            <a:avLst>
              <a:gd name="adj1" fmla="val 109972"/>
              <a:gd name="adj2" fmla="val 47584"/>
            </a:avLst>
          </a:prstGeom>
          <a:ln>
            <a:solidFill>
              <a:srgbClr val="C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CuadroTexto 4">
            <a:extLst>
              <a:ext uri="{FF2B5EF4-FFF2-40B4-BE49-F238E27FC236}">
                <a16:creationId xmlns="" xmlns:a16="http://schemas.microsoft.com/office/drawing/2014/main" id="{3536876B-6A85-42B3-9884-DF8BAA599329}"/>
              </a:ext>
            </a:extLst>
          </p:cNvPr>
          <p:cNvSpPr txBox="1"/>
          <p:nvPr/>
        </p:nvSpPr>
        <p:spPr>
          <a:xfrm>
            <a:off x="3851866" y="1181968"/>
            <a:ext cx="4913525" cy="461665"/>
          </a:xfrm>
          <a:prstGeom prst="rect">
            <a:avLst/>
          </a:prstGeom>
          <a:noFill/>
        </p:spPr>
        <p:txBody>
          <a:bodyPr wrap="none" rtlCol="0">
            <a:spAutoFit/>
          </a:bodyPr>
          <a:lstStyle/>
          <a:p>
            <a:r>
              <a:rPr lang="es-MX" sz="1200" b="1" dirty="0">
                <a:latin typeface="Century Gothic" panose="020B0502020202020204" pitchFamily="34" charset="0"/>
              </a:rPr>
              <a:t>Ejemplo de los documentos de Solicitudes y Trámites de Listado</a:t>
            </a:r>
          </a:p>
          <a:p>
            <a:r>
              <a:rPr lang="es-MX" sz="1200" b="1" dirty="0">
                <a:latin typeface="Century Gothic" panose="020B0502020202020204" pitchFamily="34" charset="0"/>
              </a:rPr>
              <a:t>de la Fibra E del Nuevo Aeropuerto </a:t>
            </a:r>
            <a:endParaRPr lang="en-US" sz="1200" b="1" dirty="0">
              <a:latin typeface="Century Gothic" panose="020B0502020202020204" pitchFamily="34" charset="0"/>
            </a:endParaRPr>
          </a:p>
        </p:txBody>
      </p:sp>
      <p:cxnSp>
        <p:nvCxnSpPr>
          <p:cNvPr id="16" name="Conector recto de flecha 15">
            <a:extLst>
              <a:ext uri="{FF2B5EF4-FFF2-40B4-BE49-F238E27FC236}">
                <a16:creationId xmlns="" xmlns:a16="http://schemas.microsoft.com/office/drawing/2014/main" id="{67B45239-7598-425E-AF52-B8ED7AF2DD92}"/>
              </a:ext>
            </a:extLst>
          </p:cNvPr>
          <p:cNvCxnSpPr>
            <a:cxnSpLocks/>
          </p:cNvCxnSpPr>
          <p:nvPr/>
        </p:nvCxnSpPr>
        <p:spPr>
          <a:xfrm flipH="1">
            <a:off x="6017481" y="1672265"/>
            <a:ext cx="1" cy="40606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CuadroTexto 16">
            <a:extLst>
              <a:ext uri="{FF2B5EF4-FFF2-40B4-BE49-F238E27FC236}">
                <a16:creationId xmlns="" xmlns:a16="http://schemas.microsoft.com/office/drawing/2014/main" id="{C67B2627-C63F-4A6D-9952-61E882CF17DC}"/>
              </a:ext>
            </a:extLst>
          </p:cNvPr>
          <p:cNvSpPr txBox="1"/>
          <p:nvPr/>
        </p:nvSpPr>
        <p:spPr>
          <a:xfrm>
            <a:off x="143999" y="1625413"/>
            <a:ext cx="2795014" cy="5078313"/>
          </a:xfrm>
          <a:prstGeom prst="rect">
            <a:avLst/>
          </a:prstGeom>
          <a:noFill/>
        </p:spPr>
        <p:txBody>
          <a:bodyPr wrap="square" rtlCol="0">
            <a:spAutoFit/>
          </a:bodyPr>
          <a:lstStyle/>
          <a:p>
            <a:r>
              <a:rPr lang="es-MX" sz="1200" b="1" dirty="0">
                <a:latin typeface="Century Gothic" panose="020B0502020202020204" pitchFamily="34" charset="0"/>
              </a:rPr>
              <a:t>No están los términos finales de la colocación al 6 de marzo de 2018, donde destaca la ausencia de:</a:t>
            </a:r>
          </a:p>
          <a:p>
            <a:endParaRPr lang="es-MX" sz="1200" b="1" dirty="0">
              <a:latin typeface="Century Gothic" panose="020B0502020202020204" pitchFamily="34" charset="0"/>
            </a:endParaRPr>
          </a:p>
          <a:p>
            <a:pPr marL="228600" indent="-228600">
              <a:buAutoNum type="arabicPeriod"/>
            </a:pPr>
            <a:r>
              <a:rPr lang="es-MX" sz="1200" b="1" dirty="0">
                <a:latin typeface="Century Gothic" panose="020B0502020202020204" pitchFamily="34" charset="0"/>
              </a:rPr>
              <a:t>Miembros de los Comités de la Fibra</a:t>
            </a:r>
          </a:p>
          <a:p>
            <a:pPr marL="228600" indent="-228600">
              <a:buAutoNum type="arabicPeriod"/>
            </a:pPr>
            <a:r>
              <a:rPr lang="es-MX" sz="1200" b="1" dirty="0">
                <a:latin typeface="Century Gothic" panose="020B0502020202020204" pitchFamily="34" charset="0"/>
              </a:rPr>
              <a:t>Esquemas de incentivos para el Administrador</a:t>
            </a:r>
          </a:p>
          <a:p>
            <a:pPr marL="228600" indent="-228600">
              <a:buAutoNum type="arabicPeriod"/>
            </a:pPr>
            <a:r>
              <a:rPr lang="es-MX" sz="1200" b="1" dirty="0">
                <a:latin typeface="Century Gothic" panose="020B0502020202020204" pitchFamily="34" charset="0"/>
              </a:rPr>
              <a:t>Tasa de rendimiento que, por lo pronto, ronda el 10% real</a:t>
            </a:r>
          </a:p>
          <a:p>
            <a:pPr marL="228600" indent="-228600">
              <a:buAutoNum type="arabicPeriod"/>
            </a:pPr>
            <a:r>
              <a:rPr lang="es-MX" sz="1200" b="1" dirty="0">
                <a:latin typeface="Century Gothic" panose="020B0502020202020204" pitchFamily="34" charset="0"/>
              </a:rPr>
              <a:t>Intervalo de precios de colocación</a:t>
            </a:r>
          </a:p>
          <a:p>
            <a:pPr marL="228600" indent="-228600">
              <a:buAutoNum type="arabicPeriod"/>
            </a:pPr>
            <a:endParaRPr lang="es-MX" sz="1200" b="1" dirty="0">
              <a:latin typeface="Century Gothic" panose="020B0502020202020204" pitchFamily="34" charset="0"/>
            </a:endParaRPr>
          </a:p>
          <a:p>
            <a:r>
              <a:rPr lang="es-MX" sz="1200" b="1" dirty="0">
                <a:latin typeface="Century Gothic" panose="020B0502020202020204" pitchFamily="34" charset="0"/>
              </a:rPr>
              <a:t>Cabe destacar que el proyecto tiene cubiertas sus necesidades de fondeo para 2018 y 2019, pero se pretende salir al mercado como mecanismo de protección para el proyecto. </a:t>
            </a:r>
          </a:p>
          <a:p>
            <a:endParaRPr lang="es-MX" sz="1200" b="1" dirty="0">
              <a:latin typeface="Century Gothic" panose="020B0502020202020204" pitchFamily="34" charset="0"/>
            </a:endParaRPr>
          </a:p>
          <a:p>
            <a:r>
              <a:rPr lang="es-MX" sz="1200" b="1" dirty="0">
                <a:latin typeface="Century Gothic" panose="020B0502020202020204" pitchFamily="34" charset="0"/>
              </a:rPr>
              <a:t>Además de Citi y </a:t>
            </a:r>
            <a:r>
              <a:rPr lang="es-MX" sz="1200" b="1" dirty="0" err="1">
                <a:latin typeface="Century Gothic" panose="020B0502020202020204" pitchFamily="34" charset="0"/>
              </a:rPr>
              <a:t>Credit</a:t>
            </a:r>
            <a:r>
              <a:rPr lang="es-MX" sz="1200" b="1" dirty="0">
                <a:latin typeface="Century Gothic" panose="020B0502020202020204" pitchFamily="34" charset="0"/>
              </a:rPr>
              <a:t> </a:t>
            </a:r>
            <a:r>
              <a:rPr lang="es-MX" sz="1200" b="1" dirty="0" err="1">
                <a:latin typeface="Century Gothic" panose="020B0502020202020204" pitchFamily="34" charset="0"/>
              </a:rPr>
              <a:t>Suisse</a:t>
            </a:r>
            <a:r>
              <a:rPr lang="es-MX" sz="1200" b="1" dirty="0">
                <a:latin typeface="Century Gothic" panose="020B0502020202020204" pitchFamily="34" charset="0"/>
              </a:rPr>
              <a:t> como colocadores, se añadieron BTG, Banorte, Bancomer y Santander. </a:t>
            </a:r>
          </a:p>
          <a:p>
            <a:endParaRPr lang="es-MX" sz="1200" b="1" dirty="0">
              <a:latin typeface="Century Gothic" panose="020B0502020202020204" pitchFamily="34" charset="0"/>
            </a:endParaRPr>
          </a:p>
          <a:p>
            <a:pPr marL="228600" indent="-228600">
              <a:buAutoNum type="arabicPeriod"/>
            </a:pPr>
            <a:endParaRPr lang="en-US" sz="1200" b="1"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601256" y="6443114"/>
            <a:ext cx="2133600" cy="365125"/>
          </a:xfrm>
        </p:spPr>
        <p:txBody>
          <a:bodyPr/>
          <a:lstStyle/>
          <a:p>
            <a:fld id="{05E83AA4-A00D-4AA0-8FE8-B93C9F3EC141}" type="slidenum">
              <a:rPr lang="es-ES" altLang="es-MX" smtClean="0"/>
              <a:pPr/>
              <a:t>4</a:t>
            </a:fld>
            <a:endParaRPr lang="es-ES" altLang="es-MX" dirty="0"/>
          </a:p>
        </p:txBody>
      </p:sp>
    </p:spTree>
    <p:extLst>
      <p:ext uri="{BB962C8B-B14F-4D97-AF65-F5344CB8AC3E}">
        <p14:creationId xmlns:p14="http://schemas.microsoft.com/office/powerpoint/2010/main" val="926456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92449"/>
            <a:ext cx="7590301" cy="631524"/>
          </a:xfrm>
        </p:spPr>
        <p:txBody>
          <a:bodyPr>
            <a:noAutofit/>
          </a:bodyPr>
          <a:lstStyle/>
          <a:p>
            <a:r>
              <a:rPr lang="es-ES" sz="2000" b="1" dirty="0">
                <a:latin typeface="Century Gothic" panose="020B0502020202020204" pitchFamily="34" charset="0"/>
              </a:rPr>
              <a:t>El Nuevo Aeropuerto de la Ciudad de México se sustenta en el crecimiento de la demanda aérea</a:t>
            </a:r>
            <a:endParaRPr lang="es-MX" sz="2000" b="1" dirty="0">
              <a:latin typeface="Century Gothic" panose="020B0502020202020204" pitchFamily="34" charset="0"/>
            </a:endParaRPr>
          </a:p>
        </p:txBody>
      </p:sp>
      <p:pic>
        <p:nvPicPr>
          <p:cNvPr id="3" name="Imagen 2">
            <a:extLst>
              <a:ext uri="{FF2B5EF4-FFF2-40B4-BE49-F238E27FC236}">
                <a16:creationId xmlns="" xmlns:a16="http://schemas.microsoft.com/office/drawing/2014/main" id="{412A8703-DC09-4BB3-8252-992E53D63A58}"/>
              </a:ext>
            </a:extLst>
          </p:cNvPr>
          <p:cNvPicPr>
            <a:picLocks noChangeAspect="1"/>
          </p:cNvPicPr>
          <p:nvPr/>
        </p:nvPicPr>
        <p:blipFill rotWithShape="1">
          <a:blip r:embed="rId2"/>
          <a:srcRect l="3419" t="33267" r="5783" b="16139"/>
          <a:stretch/>
        </p:blipFill>
        <p:spPr>
          <a:xfrm>
            <a:off x="143997" y="3304522"/>
            <a:ext cx="8968819" cy="2706979"/>
          </a:xfrm>
          <a:prstGeom prst="rect">
            <a:avLst/>
          </a:prstGeom>
        </p:spPr>
      </p:pic>
      <p:cxnSp>
        <p:nvCxnSpPr>
          <p:cNvPr id="5" name="Conector recto 4">
            <a:extLst>
              <a:ext uri="{FF2B5EF4-FFF2-40B4-BE49-F238E27FC236}">
                <a16:creationId xmlns="" xmlns:a16="http://schemas.microsoft.com/office/drawing/2014/main" id="{327E701B-6084-443C-AFC7-68FCBAE84C4F}"/>
              </a:ext>
            </a:extLst>
          </p:cNvPr>
          <p:cNvCxnSpPr/>
          <p:nvPr/>
        </p:nvCxnSpPr>
        <p:spPr>
          <a:xfrm>
            <a:off x="552261" y="5024673"/>
            <a:ext cx="8560556" cy="0"/>
          </a:xfrm>
          <a:prstGeom prst="line">
            <a:avLst/>
          </a:prstGeom>
          <a:ln>
            <a:solidFill>
              <a:srgbClr val="0070C0"/>
            </a:solidFill>
            <a:prstDash val="sysDot"/>
          </a:ln>
          <a:effectLst/>
        </p:spPr>
        <p:style>
          <a:lnRef idx="2">
            <a:schemeClr val="accent1"/>
          </a:lnRef>
          <a:fillRef idx="0">
            <a:schemeClr val="accent1"/>
          </a:fillRef>
          <a:effectRef idx="1">
            <a:schemeClr val="accent1"/>
          </a:effectRef>
          <a:fontRef idx="minor">
            <a:schemeClr val="tx1"/>
          </a:fontRef>
        </p:style>
      </p:cxnSp>
      <p:sp>
        <p:nvSpPr>
          <p:cNvPr id="6" name="CuadroTexto 5">
            <a:extLst>
              <a:ext uri="{FF2B5EF4-FFF2-40B4-BE49-F238E27FC236}">
                <a16:creationId xmlns="" xmlns:a16="http://schemas.microsoft.com/office/drawing/2014/main" id="{9070F3E1-CCA0-499C-B068-51A743934DC3}"/>
              </a:ext>
            </a:extLst>
          </p:cNvPr>
          <p:cNvSpPr txBox="1"/>
          <p:nvPr/>
        </p:nvSpPr>
        <p:spPr>
          <a:xfrm>
            <a:off x="2803727" y="4979407"/>
            <a:ext cx="3536546"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45 millones de pasajeros (capacidad actual)</a:t>
            </a:r>
            <a:endParaRPr lang="en-US" sz="1200" b="1" dirty="0">
              <a:solidFill>
                <a:srgbClr val="0070C0"/>
              </a:solidFill>
              <a:latin typeface="Century Gothic" panose="020B0502020202020204" pitchFamily="34" charset="0"/>
            </a:endParaRPr>
          </a:p>
        </p:txBody>
      </p:sp>
      <p:cxnSp>
        <p:nvCxnSpPr>
          <p:cNvPr id="8" name="Conector recto 7">
            <a:extLst>
              <a:ext uri="{FF2B5EF4-FFF2-40B4-BE49-F238E27FC236}">
                <a16:creationId xmlns="" xmlns:a16="http://schemas.microsoft.com/office/drawing/2014/main" id="{F611912E-4A58-4362-9D7F-D0A5F6A50094}"/>
              </a:ext>
            </a:extLst>
          </p:cNvPr>
          <p:cNvCxnSpPr/>
          <p:nvPr/>
        </p:nvCxnSpPr>
        <p:spPr>
          <a:xfrm>
            <a:off x="552261" y="4925085"/>
            <a:ext cx="8560556" cy="0"/>
          </a:xfrm>
          <a:prstGeom prst="line">
            <a:avLst/>
          </a:prstGeom>
          <a:ln>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sp>
        <p:nvSpPr>
          <p:cNvPr id="9" name="CuadroTexto 8">
            <a:extLst>
              <a:ext uri="{FF2B5EF4-FFF2-40B4-BE49-F238E27FC236}">
                <a16:creationId xmlns="" xmlns:a16="http://schemas.microsoft.com/office/drawing/2014/main" id="{BBA464B2-9E69-42E3-A437-69DEE4DEE591}"/>
              </a:ext>
            </a:extLst>
          </p:cNvPr>
          <p:cNvSpPr txBox="1"/>
          <p:nvPr/>
        </p:nvSpPr>
        <p:spPr>
          <a:xfrm>
            <a:off x="3314760" y="4652614"/>
            <a:ext cx="4411785" cy="276999"/>
          </a:xfrm>
          <a:prstGeom prst="rect">
            <a:avLst/>
          </a:prstGeom>
          <a:noFill/>
        </p:spPr>
        <p:txBody>
          <a:bodyPr wrap="none" rtlCol="0">
            <a:spAutoFit/>
          </a:bodyPr>
          <a:lstStyle/>
          <a:p>
            <a:r>
              <a:rPr lang="es-MX" sz="1200" b="1" dirty="0">
                <a:solidFill>
                  <a:srgbClr val="FF0000"/>
                </a:solidFill>
                <a:latin typeface="Century Gothic" panose="020B0502020202020204" pitchFamily="34" charset="0"/>
              </a:rPr>
              <a:t>50 millones de pasajeros (capacidad máxima del AICM)</a:t>
            </a:r>
            <a:endParaRPr lang="en-US" sz="1200" b="1" dirty="0">
              <a:solidFill>
                <a:srgbClr val="FF0000"/>
              </a:solidFill>
              <a:latin typeface="Century Gothic" panose="020B0502020202020204" pitchFamily="34" charset="0"/>
            </a:endParaRPr>
          </a:p>
        </p:txBody>
      </p:sp>
      <p:sp>
        <p:nvSpPr>
          <p:cNvPr id="7" name="CuadroTexto 6">
            <a:extLst>
              <a:ext uri="{FF2B5EF4-FFF2-40B4-BE49-F238E27FC236}">
                <a16:creationId xmlns="" xmlns:a16="http://schemas.microsoft.com/office/drawing/2014/main" id="{F27158F8-9FD3-4413-A878-B0A94A9A550B}"/>
              </a:ext>
            </a:extLst>
          </p:cNvPr>
          <p:cNvSpPr txBox="1"/>
          <p:nvPr/>
        </p:nvSpPr>
        <p:spPr>
          <a:xfrm>
            <a:off x="55629" y="6590943"/>
            <a:ext cx="3137397" cy="215444"/>
          </a:xfrm>
          <a:prstGeom prst="rect">
            <a:avLst/>
          </a:prstGeom>
          <a:noFill/>
        </p:spPr>
        <p:txBody>
          <a:bodyPr wrap="none" rtlCol="0">
            <a:spAutoFit/>
          </a:bodyPr>
          <a:lstStyle/>
          <a:p>
            <a:r>
              <a:rPr lang="es-MX" sz="800" dirty="0">
                <a:latin typeface="Century Gothic" panose="020B0502020202020204" pitchFamily="34" charset="0"/>
              </a:rPr>
              <a:t>Fuente: Pronóstico de Demanda Aérea / </a:t>
            </a:r>
            <a:r>
              <a:rPr lang="es-MX" sz="800" dirty="0" err="1">
                <a:latin typeface="Century Gothic" panose="020B0502020202020204" pitchFamily="34" charset="0"/>
              </a:rPr>
              <a:t>Landrum</a:t>
            </a:r>
            <a:r>
              <a:rPr lang="es-MX" sz="800" dirty="0">
                <a:latin typeface="Century Gothic" panose="020B0502020202020204" pitchFamily="34" charset="0"/>
              </a:rPr>
              <a:t> &amp; Brown</a:t>
            </a:r>
            <a:endParaRPr lang="en-US" sz="800" dirty="0">
              <a:latin typeface="Century Gothic" panose="020B0502020202020204" pitchFamily="34" charset="0"/>
            </a:endParaRPr>
          </a:p>
        </p:txBody>
      </p:sp>
      <p:cxnSp>
        <p:nvCxnSpPr>
          <p:cNvPr id="11" name="Conector recto 10">
            <a:extLst>
              <a:ext uri="{FF2B5EF4-FFF2-40B4-BE49-F238E27FC236}">
                <a16:creationId xmlns="" xmlns:a16="http://schemas.microsoft.com/office/drawing/2014/main" id="{6CD23600-C948-48BA-AF17-620A60112B8F}"/>
              </a:ext>
            </a:extLst>
          </p:cNvPr>
          <p:cNvCxnSpPr/>
          <p:nvPr/>
        </p:nvCxnSpPr>
        <p:spPr>
          <a:xfrm>
            <a:off x="583444" y="4623944"/>
            <a:ext cx="8560556" cy="0"/>
          </a:xfrm>
          <a:prstGeom prst="line">
            <a:avLst/>
          </a:prstGeom>
          <a:ln>
            <a:solidFill>
              <a:srgbClr val="00B050"/>
            </a:solidFill>
            <a:prstDash val="lgDashDot"/>
          </a:ln>
          <a:effectLst/>
        </p:spPr>
        <p:style>
          <a:lnRef idx="2">
            <a:schemeClr val="accent1"/>
          </a:lnRef>
          <a:fillRef idx="0">
            <a:schemeClr val="accent1"/>
          </a:fillRef>
          <a:effectRef idx="1">
            <a:schemeClr val="accent1"/>
          </a:effectRef>
          <a:fontRef idx="minor">
            <a:schemeClr val="tx1"/>
          </a:fontRef>
        </p:style>
      </p:cxnSp>
      <p:sp>
        <p:nvSpPr>
          <p:cNvPr id="12" name="CuadroTexto 11">
            <a:extLst>
              <a:ext uri="{FF2B5EF4-FFF2-40B4-BE49-F238E27FC236}">
                <a16:creationId xmlns="" xmlns:a16="http://schemas.microsoft.com/office/drawing/2014/main" id="{27F8AA31-200B-4D09-89F9-A07DAF4FDDBF}"/>
              </a:ext>
            </a:extLst>
          </p:cNvPr>
          <p:cNvSpPr txBox="1"/>
          <p:nvPr/>
        </p:nvSpPr>
        <p:spPr>
          <a:xfrm>
            <a:off x="4690882" y="4346949"/>
            <a:ext cx="4350871" cy="276999"/>
          </a:xfrm>
          <a:prstGeom prst="rect">
            <a:avLst/>
          </a:prstGeom>
          <a:noFill/>
        </p:spPr>
        <p:txBody>
          <a:bodyPr wrap="none" rtlCol="0">
            <a:spAutoFit/>
          </a:bodyPr>
          <a:lstStyle/>
          <a:p>
            <a:r>
              <a:rPr lang="es-MX" sz="1200" b="1" dirty="0">
                <a:solidFill>
                  <a:srgbClr val="00B050"/>
                </a:solidFill>
                <a:latin typeface="Century Gothic" panose="020B0502020202020204" pitchFamily="34" charset="0"/>
              </a:rPr>
              <a:t>69 millones de pasajeros (capacidad inicial del NAICM)</a:t>
            </a:r>
            <a:endParaRPr lang="en-US" sz="1200" b="1" dirty="0">
              <a:solidFill>
                <a:srgbClr val="00B050"/>
              </a:solidFill>
              <a:latin typeface="Century Gothic" panose="020B0502020202020204" pitchFamily="34" charset="0"/>
            </a:endParaRPr>
          </a:p>
        </p:txBody>
      </p:sp>
      <p:cxnSp>
        <p:nvCxnSpPr>
          <p:cNvPr id="13" name="Conector recto 12">
            <a:extLst>
              <a:ext uri="{FF2B5EF4-FFF2-40B4-BE49-F238E27FC236}">
                <a16:creationId xmlns="" xmlns:a16="http://schemas.microsoft.com/office/drawing/2014/main" id="{1FFF3690-1E2F-4B81-AC70-C5A1D2641E7C}"/>
              </a:ext>
            </a:extLst>
          </p:cNvPr>
          <p:cNvCxnSpPr/>
          <p:nvPr/>
        </p:nvCxnSpPr>
        <p:spPr>
          <a:xfrm>
            <a:off x="552261" y="3718601"/>
            <a:ext cx="8560556" cy="0"/>
          </a:xfrm>
          <a:prstGeom prst="line">
            <a:avLst/>
          </a:prstGeom>
          <a:ln>
            <a:solidFill>
              <a:schemeClr val="tx2">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4" name="CuadroTexto 13">
            <a:extLst>
              <a:ext uri="{FF2B5EF4-FFF2-40B4-BE49-F238E27FC236}">
                <a16:creationId xmlns="" xmlns:a16="http://schemas.microsoft.com/office/drawing/2014/main" id="{491A3B3C-C891-4D31-BA58-C232AF0F1E0B}"/>
              </a:ext>
            </a:extLst>
          </p:cNvPr>
          <p:cNvSpPr txBox="1"/>
          <p:nvPr/>
        </p:nvSpPr>
        <p:spPr>
          <a:xfrm>
            <a:off x="4564031" y="3749195"/>
            <a:ext cx="4612160" cy="276999"/>
          </a:xfrm>
          <a:prstGeom prst="rect">
            <a:avLst/>
          </a:prstGeom>
          <a:noFill/>
        </p:spPr>
        <p:txBody>
          <a:bodyPr wrap="none" rtlCol="0">
            <a:spAutoFit/>
          </a:bodyPr>
          <a:lstStyle/>
          <a:p>
            <a:r>
              <a:rPr lang="es-MX" sz="1200" b="1" dirty="0">
                <a:solidFill>
                  <a:schemeClr val="tx2">
                    <a:lumMod val="60000"/>
                    <a:lumOff val="40000"/>
                  </a:schemeClr>
                </a:solidFill>
                <a:latin typeface="Century Gothic" panose="020B0502020202020204" pitchFamily="34" charset="0"/>
              </a:rPr>
              <a:t>125 millones de pasajeros (capacidad máxima del NAICM)</a:t>
            </a:r>
            <a:endParaRPr lang="en-US" sz="1200" b="1" dirty="0">
              <a:solidFill>
                <a:schemeClr val="tx2">
                  <a:lumMod val="60000"/>
                  <a:lumOff val="40000"/>
                </a:schemeClr>
              </a:solidFill>
              <a:latin typeface="Century Gothic" panose="020B0502020202020204" pitchFamily="34" charset="0"/>
            </a:endParaRPr>
          </a:p>
        </p:txBody>
      </p:sp>
      <p:sp>
        <p:nvSpPr>
          <p:cNvPr id="10" name="CuadroTexto 9">
            <a:extLst>
              <a:ext uri="{FF2B5EF4-FFF2-40B4-BE49-F238E27FC236}">
                <a16:creationId xmlns="" xmlns:a16="http://schemas.microsoft.com/office/drawing/2014/main" id="{43A708BD-6C39-4D44-9D88-26176D52FE7A}"/>
              </a:ext>
            </a:extLst>
          </p:cNvPr>
          <p:cNvSpPr txBox="1"/>
          <p:nvPr/>
        </p:nvSpPr>
        <p:spPr>
          <a:xfrm>
            <a:off x="1549815" y="2856448"/>
            <a:ext cx="6413935" cy="369332"/>
          </a:xfrm>
          <a:prstGeom prst="rect">
            <a:avLst/>
          </a:prstGeom>
          <a:noFill/>
        </p:spPr>
        <p:txBody>
          <a:bodyPr wrap="none" rtlCol="0">
            <a:spAutoFit/>
          </a:bodyPr>
          <a:lstStyle/>
          <a:p>
            <a:r>
              <a:rPr lang="es-MX" b="1" dirty="0">
                <a:latin typeface="Century Gothic" panose="020B0502020202020204" pitchFamily="34" charset="0"/>
              </a:rPr>
              <a:t>Pronóstico de demanda aérea de la Ciudad de México</a:t>
            </a:r>
            <a:endParaRPr lang="en-US" b="1" dirty="0">
              <a:latin typeface="Century Gothic" panose="020B0502020202020204" pitchFamily="34" charset="0"/>
            </a:endParaRPr>
          </a:p>
        </p:txBody>
      </p:sp>
      <p:sp>
        <p:nvSpPr>
          <p:cNvPr id="16" name="2 Marcador de contenido">
            <a:extLst>
              <a:ext uri="{FF2B5EF4-FFF2-40B4-BE49-F238E27FC236}">
                <a16:creationId xmlns="" xmlns:a16="http://schemas.microsoft.com/office/drawing/2014/main" id="{0068EE63-33F4-4E1A-9F64-EA371136823F}"/>
              </a:ext>
            </a:extLst>
          </p:cNvPr>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El aeropuerto actual opera a casi toda su capacidad con 45 millones de pasajeros por año. </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El nuevo aeropuerto arrancaría con la posibilidad de mover a 68 millones de pasajeros anualmente.</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5</a:t>
            </a:fld>
            <a:endParaRPr lang="es-ES" altLang="es-MX" dirty="0"/>
          </a:p>
        </p:txBody>
      </p:sp>
    </p:spTree>
    <p:extLst>
      <p:ext uri="{BB962C8B-B14F-4D97-AF65-F5344CB8AC3E}">
        <p14:creationId xmlns:p14="http://schemas.microsoft.com/office/powerpoint/2010/main" val="2360394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TUA vs Aeropuertos Mexicanos a diciembre 2017</a:t>
            </a:r>
            <a:endParaRPr lang="es-MX" sz="2000" b="1" dirty="0">
              <a:latin typeface="Century Gothic" panose="020B0502020202020204" pitchFamily="34" charset="0"/>
            </a:endParaRPr>
          </a:p>
        </p:txBody>
      </p:sp>
      <p:sp>
        <p:nvSpPr>
          <p:cNvPr id="12" name="CuadroTexto 11"/>
          <p:cNvSpPr txBox="1"/>
          <p:nvPr/>
        </p:nvSpPr>
        <p:spPr>
          <a:xfrm>
            <a:off x="143998" y="6678636"/>
            <a:ext cx="1052732" cy="360675"/>
          </a:xfrm>
          <a:prstGeom prst="rect">
            <a:avLst/>
          </a:prstGeom>
        </p:spPr>
        <p:txBody>
          <a:bodyPr wrap="none" rtlCol="0">
            <a:noAutofit/>
          </a:bodyPr>
          <a:lstStyle/>
          <a:p>
            <a:r>
              <a:rPr lang="es-ES" sz="800" dirty="0">
                <a:latin typeface="Century Gothic" pitchFamily="34" charset="0"/>
              </a:rPr>
              <a:t>Fuente: Fibra E NAICM, Presentación para inversionistas</a:t>
            </a:r>
            <a:endParaRPr lang="es-MX" sz="900" dirty="0">
              <a:latin typeface="Century Gothic" pitchFamily="34" charset="0"/>
            </a:endParaRPr>
          </a:p>
        </p:txBody>
      </p:sp>
      <p:pic>
        <p:nvPicPr>
          <p:cNvPr id="5" name="Imagen 4">
            <a:extLst>
              <a:ext uri="{FF2B5EF4-FFF2-40B4-BE49-F238E27FC236}">
                <a16:creationId xmlns="" xmlns:a16="http://schemas.microsoft.com/office/drawing/2014/main" id="{3BA09870-1DCE-4AB8-8E03-1C3E5E8BF16C}"/>
              </a:ext>
            </a:extLst>
          </p:cNvPr>
          <p:cNvPicPr>
            <a:picLocks noChangeAspect="1"/>
          </p:cNvPicPr>
          <p:nvPr/>
        </p:nvPicPr>
        <p:blipFill rotWithShape="1">
          <a:blip r:embed="rId2"/>
          <a:srcRect l="693" t="17144" r="1980" b="4622"/>
          <a:stretch/>
        </p:blipFill>
        <p:spPr>
          <a:xfrm>
            <a:off x="39049" y="2749435"/>
            <a:ext cx="9065902" cy="3947310"/>
          </a:xfrm>
          <a:prstGeom prst="rect">
            <a:avLst/>
          </a:prstGeom>
        </p:spPr>
      </p:pic>
      <p:sp>
        <p:nvSpPr>
          <p:cNvPr id="6" name="2 Marcador de contenido">
            <a:extLst>
              <a:ext uri="{FF2B5EF4-FFF2-40B4-BE49-F238E27FC236}">
                <a16:creationId xmlns="" xmlns:a16="http://schemas.microsoft.com/office/drawing/2014/main" id="{BE70BED5-B01A-461C-A420-BE933B2CB91B}"/>
              </a:ext>
            </a:extLst>
          </p:cNvPr>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La Tarifa de Uso de Aeropuerto (TUA) es el impuesto que se le aplica a los boletos de avión por el uso de las terminales aéreas.</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Esta tarifa es determinada por la SHCP y está expresada en USD, ajustada cada año por la inflación observada en EUA.</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Actualmente, se cobra una TUA nacional de USD23.20 e internacional de USD44.</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6962148" y="6602436"/>
            <a:ext cx="2133600" cy="365125"/>
          </a:xfrm>
        </p:spPr>
        <p:txBody>
          <a:bodyPr/>
          <a:lstStyle/>
          <a:p>
            <a:fld id="{05E83AA4-A00D-4AA0-8FE8-B93C9F3EC141}" type="slidenum">
              <a:rPr lang="es-ES" altLang="es-MX" smtClean="0"/>
              <a:pPr/>
              <a:t>6</a:t>
            </a:fld>
            <a:endParaRPr lang="es-ES" altLang="es-MX" dirty="0"/>
          </a:p>
        </p:txBody>
      </p:sp>
    </p:spTree>
    <p:extLst>
      <p:ext uri="{BB962C8B-B14F-4D97-AF65-F5344CB8AC3E}">
        <p14:creationId xmlns:p14="http://schemas.microsoft.com/office/powerpoint/2010/main" val="349752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TUA vs Aeropuertos Mexicanos a diciembre 2017</a:t>
            </a:r>
            <a:endParaRPr lang="es-MX" sz="2000" b="1" dirty="0">
              <a:latin typeface="Century Gothic" panose="020B0502020202020204" pitchFamily="34" charset="0"/>
            </a:endParaRPr>
          </a:p>
        </p:txBody>
      </p:sp>
      <p:sp>
        <p:nvSpPr>
          <p:cNvPr id="12" name="CuadroTexto 11"/>
          <p:cNvSpPr txBox="1"/>
          <p:nvPr/>
        </p:nvSpPr>
        <p:spPr>
          <a:xfrm>
            <a:off x="143998" y="6570000"/>
            <a:ext cx="1052732" cy="360675"/>
          </a:xfrm>
          <a:prstGeom prst="rect">
            <a:avLst/>
          </a:prstGeom>
        </p:spPr>
        <p:txBody>
          <a:bodyPr wrap="none" rtlCol="0">
            <a:noAutofit/>
          </a:bodyPr>
          <a:lstStyle/>
          <a:p>
            <a:r>
              <a:rPr lang="es-ES" sz="800" dirty="0">
                <a:latin typeface="Century Gothic" pitchFamily="34" charset="0"/>
              </a:rPr>
              <a:t>Fuente: Fibra E NAICM, Presentación para inversionistas</a:t>
            </a:r>
            <a:endParaRPr lang="es-MX" sz="900" dirty="0">
              <a:latin typeface="Century Gothic" pitchFamily="34" charset="0"/>
            </a:endParaRPr>
          </a:p>
        </p:txBody>
      </p:sp>
      <p:graphicFrame>
        <p:nvGraphicFramePr>
          <p:cNvPr id="10" name="Gráfico 9">
            <a:extLst>
              <a:ext uri="{FF2B5EF4-FFF2-40B4-BE49-F238E27FC236}">
                <a16:creationId xmlns="" xmlns:a16="http://schemas.microsoft.com/office/drawing/2014/main" id="{11FF94FE-A1F4-409E-A549-CCF9115AC16B}"/>
              </a:ext>
            </a:extLst>
          </p:cNvPr>
          <p:cNvGraphicFramePr>
            <a:graphicFrameLocks/>
          </p:cNvGraphicFramePr>
          <p:nvPr>
            <p:extLst/>
          </p:nvPr>
        </p:nvGraphicFramePr>
        <p:xfrm>
          <a:off x="561315" y="2659970"/>
          <a:ext cx="7758820" cy="3819526"/>
        </p:xfrm>
        <a:graphic>
          <a:graphicData uri="http://schemas.openxmlformats.org/drawingml/2006/chart">
            <c:chart xmlns:c="http://schemas.openxmlformats.org/drawingml/2006/chart" xmlns:r="http://schemas.openxmlformats.org/officeDocument/2006/relationships" r:id="rId2"/>
          </a:graphicData>
        </a:graphic>
      </p:graphicFrame>
      <p:sp>
        <p:nvSpPr>
          <p:cNvPr id="5" name="2 Marcador de contenido">
            <a:extLst>
              <a:ext uri="{FF2B5EF4-FFF2-40B4-BE49-F238E27FC236}">
                <a16:creationId xmlns="" xmlns:a16="http://schemas.microsoft.com/office/drawing/2014/main" id="{E47CEAEF-E26E-4D27-847A-0F08E58CCC83}"/>
              </a:ext>
            </a:extLst>
          </p:cNvPr>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La TUA representa generalmente el 70% de los ingresos de un aeropuerto. </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El 30% restante se reparte entre Ingresos aeronáuticos y comerciales, donde el AICM está rezagado frente a sus pares a nivel global. </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7</a:t>
            </a:fld>
            <a:endParaRPr lang="es-ES" altLang="es-MX" dirty="0"/>
          </a:p>
        </p:txBody>
      </p:sp>
    </p:spTree>
    <p:extLst>
      <p:ext uri="{BB962C8B-B14F-4D97-AF65-F5344CB8AC3E}">
        <p14:creationId xmlns:p14="http://schemas.microsoft.com/office/powerpoint/2010/main" val="654359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469070"/>
            <a:ext cx="7590301" cy="631524"/>
          </a:xfrm>
        </p:spPr>
        <p:txBody>
          <a:bodyPr>
            <a:noAutofit/>
          </a:bodyPr>
          <a:lstStyle/>
          <a:p>
            <a:r>
              <a:rPr lang="es-ES" sz="2000" b="1" dirty="0">
                <a:latin typeface="Century Gothic" panose="020B0502020202020204" pitchFamily="34" charset="0"/>
              </a:rPr>
              <a:t>El Nuevo Aeropuerto de la Ciudad de México abarcará una mayor superficie y también involucrará el desarrollo de vías de transportación, sistemas de agua, entre otros servicios</a:t>
            </a:r>
            <a:endParaRPr lang="es-MX" sz="2000" b="1" dirty="0">
              <a:latin typeface="Century Gothic" panose="020B0502020202020204" pitchFamily="34" charset="0"/>
            </a:endParaRPr>
          </a:p>
        </p:txBody>
      </p:sp>
      <p:pic>
        <p:nvPicPr>
          <p:cNvPr id="6" name="Imagen 5">
            <a:extLst>
              <a:ext uri="{FF2B5EF4-FFF2-40B4-BE49-F238E27FC236}">
                <a16:creationId xmlns="" xmlns:a16="http://schemas.microsoft.com/office/drawing/2014/main" id="{49075804-95C3-4EBF-8B14-2F2C55DCC5A9}"/>
              </a:ext>
            </a:extLst>
          </p:cNvPr>
          <p:cNvPicPr>
            <a:picLocks noChangeAspect="1"/>
          </p:cNvPicPr>
          <p:nvPr/>
        </p:nvPicPr>
        <p:blipFill rotWithShape="1">
          <a:blip r:embed="rId2"/>
          <a:srcRect l="4060" t="17509" r="50000" b="10472"/>
          <a:stretch/>
        </p:blipFill>
        <p:spPr>
          <a:xfrm>
            <a:off x="1874067" y="1629623"/>
            <a:ext cx="5725465" cy="4861711"/>
          </a:xfrm>
          <a:prstGeom prst="rect">
            <a:avLst/>
          </a:prstGeom>
        </p:spPr>
      </p:pic>
      <p:sp>
        <p:nvSpPr>
          <p:cNvPr id="10" name="CuadroTexto 9">
            <a:extLst>
              <a:ext uri="{FF2B5EF4-FFF2-40B4-BE49-F238E27FC236}">
                <a16:creationId xmlns="" xmlns:a16="http://schemas.microsoft.com/office/drawing/2014/main" id="{6AE31BC3-947D-4554-B44F-A38D538FB9EF}"/>
              </a:ext>
            </a:extLst>
          </p:cNvPr>
          <p:cNvSpPr txBox="1"/>
          <p:nvPr/>
        </p:nvSpPr>
        <p:spPr>
          <a:xfrm>
            <a:off x="143998" y="6624429"/>
            <a:ext cx="1125629" cy="246221"/>
          </a:xfrm>
          <a:prstGeom prst="rect">
            <a:avLst/>
          </a:prstGeom>
          <a:noFill/>
        </p:spPr>
        <p:txBody>
          <a:bodyPr wrap="none" rtlCol="0">
            <a:spAutoFit/>
          </a:bodyPr>
          <a:lstStyle/>
          <a:p>
            <a:r>
              <a:rPr lang="es-MX" sz="1000" dirty="0">
                <a:latin typeface="Century Gothic" panose="020B0502020202020204" pitchFamily="34" charset="0"/>
              </a:rPr>
              <a:t>Fuente: NAICM</a:t>
            </a:r>
            <a:endParaRPr lang="en-US" sz="1000"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8</a:t>
            </a:fld>
            <a:endParaRPr lang="es-ES" altLang="es-MX" dirty="0"/>
          </a:p>
        </p:txBody>
      </p:sp>
    </p:spTree>
    <p:extLst>
      <p:ext uri="{BB962C8B-B14F-4D97-AF65-F5344CB8AC3E}">
        <p14:creationId xmlns:p14="http://schemas.microsoft.com/office/powerpoint/2010/main" val="1865834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188640"/>
            <a:ext cx="7590301" cy="911954"/>
          </a:xfrm>
        </p:spPr>
        <p:txBody>
          <a:bodyPr>
            <a:noAutofit/>
          </a:bodyPr>
          <a:lstStyle/>
          <a:p>
            <a:r>
              <a:rPr lang="es-ES" sz="2000" b="1" dirty="0">
                <a:latin typeface="Century Gothic" panose="020B0502020202020204" pitchFamily="34" charset="0"/>
              </a:rPr>
              <a:t>La Fase I del NAICM contará con 3 pistas con operación simultánea </a:t>
            </a:r>
            <a:endParaRPr lang="es-MX" sz="2000" b="1" dirty="0">
              <a:latin typeface="Century Gothic" panose="020B0502020202020204" pitchFamily="34" charset="0"/>
            </a:endParaRPr>
          </a:p>
        </p:txBody>
      </p:sp>
      <p:pic>
        <p:nvPicPr>
          <p:cNvPr id="3" name="Imagen 2">
            <a:extLst>
              <a:ext uri="{FF2B5EF4-FFF2-40B4-BE49-F238E27FC236}">
                <a16:creationId xmlns="" xmlns:a16="http://schemas.microsoft.com/office/drawing/2014/main" id="{B73AA712-E477-4FCF-9F84-613FDBA3D5D4}"/>
              </a:ext>
            </a:extLst>
          </p:cNvPr>
          <p:cNvPicPr>
            <a:picLocks noChangeAspect="1"/>
          </p:cNvPicPr>
          <p:nvPr/>
        </p:nvPicPr>
        <p:blipFill rotWithShape="1">
          <a:blip r:embed="rId2"/>
          <a:srcRect l="47228" t="13122" r="26337" b="21074"/>
          <a:stretch/>
        </p:blipFill>
        <p:spPr>
          <a:xfrm>
            <a:off x="3662126" y="1893120"/>
            <a:ext cx="3576119" cy="4821734"/>
          </a:xfrm>
          <a:prstGeom prst="rect">
            <a:avLst/>
          </a:prstGeom>
        </p:spPr>
      </p:pic>
      <p:sp>
        <p:nvSpPr>
          <p:cNvPr id="7" name="2 Marcador de contenido">
            <a:extLst>
              <a:ext uri="{FF2B5EF4-FFF2-40B4-BE49-F238E27FC236}">
                <a16:creationId xmlns="" xmlns:a16="http://schemas.microsoft.com/office/drawing/2014/main" id="{DD2CC1AB-5CB7-4339-8203-6E9BAF86B9F4}"/>
              </a:ext>
            </a:extLst>
          </p:cNvPr>
          <p:cNvSpPr>
            <a:spLocks noGrp="1"/>
          </p:cNvSpPr>
          <p:nvPr>
            <p:ph idx="1"/>
          </p:nvPr>
        </p:nvSpPr>
        <p:spPr>
          <a:xfrm>
            <a:off x="144000" y="1149134"/>
            <a:ext cx="8747499" cy="911714"/>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Requiere una inversión de 13,300 </a:t>
            </a:r>
            <a:r>
              <a:rPr lang="es-ES" sz="1600" dirty="0" err="1">
                <a:latin typeface="Century Gothic" panose="020B0502020202020204" pitchFamily="34" charset="0"/>
              </a:rPr>
              <a:t>mdd</a:t>
            </a:r>
            <a:r>
              <a:rPr lang="es-ES" sz="1600" dirty="0">
                <a:latin typeface="Century Gothic" panose="020B0502020202020204" pitchFamily="34" charset="0"/>
              </a:rPr>
              <a:t> y podrá transportar a 69 millones de pasajeros inicialmente. </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Tendrá 126 posiciones para aeronaves.</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88D65617-9682-438B-9D79-1A575D902587}"/>
              </a:ext>
            </a:extLst>
          </p:cNvPr>
          <p:cNvSpPr txBox="1"/>
          <p:nvPr/>
        </p:nvSpPr>
        <p:spPr>
          <a:xfrm>
            <a:off x="143998" y="6624429"/>
            <a:ext cx="1125629" cy="246221"/>
          </a:xfrm>
          <a:prstGeom prst="rect">
            <a:avLst/>
          </a:prstGeom>
          <a:noFill/>
        </p:spPr>
        <p:txBody>
          <a:bodyPr wrap="none" rtlCol="0">
            <a:spAutoFit/>
          </a:bodyPr>
          <a:lstStyle/>
          <a:p>
            <a:r>
              <a:rPr lang="es-MX" sz="1000" dirty="0">
                <a:latin typeface="Century Gothic" panose="020B0502020202020204" pitchFamily="34" charset="0"/>
              </a:rPr>
              <a:t>Fuente: NAICM</a:t>
            </a:r>
            <a:endParaRPr lang="en-US" sz="10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9</a:t>
            </a:fld>
            <a:endParaRPr lang="es-ES" altLang="es-MX" dirty="0"/>
          </a:p>
        </p:txBody>
      </p:sp>
    </p:spTree>
    <p:extLst>
      <p:ext uri="{BB962C8B-B14F-4D97-AF65-F5344CB8AC3E}">
        <p14:creationId xmlns:p14="http://schemas.microsoft.com/office/powerpoint/2010/main" val="3360810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188640"/>
            <a:ext cx="7590301" cy="911954"/>
          </a:xfrm>
        </p:spPr>
        <p:txBody>
          <a:bodyPr>
            <a:noAutofit/>
          </a:bodyPr>
          <a:lstStyle/>
          <a:p>
            <a:r>
              <a:rPr lang="es-ES" sz="2000" b="1" dirty="0">
                <a:latin typeface="Century Gothic" panose="020B0502020202020204" pitchFamily="34" charset="0"/>
              </a:rPr>
              <a:t>Los avances de obra han consistido en el aplanamiento del terreno para la construcción del edificio principal de la terminal aérea</a:t>
            </a:r>
            <a:endParaRPr lang="es-MX" sz="2000" b="1" dirty="0">
              <a:latin typeface="Century Gothic" panose="020B0502020202020204" pitchFamily="34" charset="0"/>
            </a:endParaRPr>
          </a:p>
        </p:txBody>
      </p:sp>
      <p:pic>
        <p:nvPicPr>
          <p:cNvPr id="401412" name="Picture 4" descr="Imagen relacionada">
            <a:extLst>
              <a:ext uri="{FF2B5EF4-FFF2-40B4-BE49-F238E27FC236}">
                <a16:creationId xmlns="" xmlns:a16="http://schemas.microsoft.com/office/drawing/2014/main" id="{6BEDB1CB-8F30-4C51-9EED-F531786529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0648" y="2408222"/>
            <a:ext cx="7548578" cy="4246075"/>
          </a:xfrm>
          <a:prstGeom prst="rect">
            <a:avLst/>
          </a:prstGeom>
          <a:noFill/>
          <a:extLst>
            <a:ext uri="{909E8E84-426E-40DD-AFC4-6F175D3DCCD1}">
              <a14:hiddenFill xmlns:a14="http://schemas.microsoft.com/office/drawing/2010/main">
                <a:solidFill>
                  <a:srgbClr val="FFFFFF"/>
                </a:solidFill>
              </a14:hiddenFill>
            </a:ext>
          </a:extLst>
        </p:spPr>
      </p:pic>
      <p:pic>
        <p:nvPicPr>
          <p:cNvPr id="401414" name="Picture 6" descr="Resultado de imagen para naicm avances">
            <a:extLst>
              <a:ext uri="{FF2B5EF4-FFF2-40B4-BE49-F238E27FC236}">
                <a16:creationId xmlns="" xmlns:a16="http://schemas.microsoft.com/office/drawing/2014/main" id="{E9302EBA-8F75-4381-A3E5-14970CD44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547019" y="2657411"/>
            <a:ext cx="3455092" cy="2073055"/>
          </a:xfrm>
          <a:prstGeom prst="rect">
            <a:avLst/>
          </a:prstGeom>
          <a:noFill/>
          <a:extLst>
            <a:ext uri="{909E8E84-426E-40DD-AFC4-6F175D3DCCD1}">
              <a14:hiddenFill xmlns:a14="http://schemas.microsoft.com/office/drawing/2010/main">
                <a:solidFill>
                  <a:srgbClr val="FFFFFF"/>
                </a:solidFill>
              </a14:hiddenFill>
            </a:ext>
          </a:extLst>
        </p:spPr>
      </p:pic>
      <p:sp>
        <p:nvSpPr>
          <p:cNvPr id="3" name="2 Marcador de número de diapositiva"/>
          <p:cNvSpPr>
            <a:spLocks noGrp="1"/>
          </p:cNvSpPr>
          <p:nvPr>
            <p:ph type="sldNum" sz="quarter" idx="12"/>
          </p:nvPr>
        </p:nvSpPr>
        <p:spPr>
          <a:xfrm>
            <a:off x="7010400" y="6604340"/>
            <a:ext cx="2133600" cy="365125"/>
          </a:xfrm>
        </p:spPr>
        <p:txBody>
          <a:bodyPr/>
          <a:lstStyle/>
          <a:p>
            <a:fld id="{05E83AA4-A00D-4AA0-8FE8-B93C9F3EC141}" type="slidenum">
              <a:rPr lang="es-ES" altLang="es-MX" smtClean="0"/>
              <a:pPr/>
              <a:t>10</a:t>
            </a:fld>
            <a:endParaRPr lang="es-ES" altLang="es-MX" dirty="0"/>
          </a:p>
        </p:txBody>
      </p:sp>
    </p:spTree>
    <p:extLst>
      <p:ext uri="{BB962C8B-B14F-4D97-AF65-F5344CB8AC3E}">
        <p14:creationId xmlns:p14="http://schemas.microsoft.com/office/powerpoint/2010/main" val="3457248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Avances de obra del NAICM</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Se ha acelerado el proceso de hundimiento del terreno, siendo que los terrenos son parte del antiguo lago de Texcoco. </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pic>
        <p:nvPicPr>
          <p:cNvPr id="5" name="Imagen 4">
            <a:extLst>
              <a:ext uri="{FF2B5EF4-FFF2-40B4-BE49-F238E27FC236}">
                <a16:creationId xmlns="" xmlns:a16="http://schemas.microsoft.com/office/drawing/2014/main" id="{B0E668ED-58C8-4F33-8F71-6223816AB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8677" y="1902627"/>
            <a:ext cx="5658825" cy="4244119"/>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11</a:t>
            </a:fld>
            <a:endParaRPr lang="es-ES" altLang="es-MX" dirty="0"/>
          </a:p>
        </p:txBody>
      </p:sp>
    </p:spTree>
    <p:extLst>
      <p:ext uri="{BB962C8B-B14F-4D97-AF65-F5344CB8AC3E}">
        <p14:creationId xmlns:p14="http://schemas.microsoft.com/office/powerpoint/2010/main" val="3033040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La Torre de Control terminará de construirse en 2018</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Tendrá una altura de 45 metros y contará con un sistema que le permita resistir fuertes sismos.</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pic>
        <p:nvPicPr>
          <p:cNvPr id="4" name="Imagen 3">
            <a:extLst>
              <a:ext uri="{FF2B5EF4-FFF2-40B4-BE49-F238E27FC236}">
                <a16:creationId xmlns="" xmlns:a16="http://schemas.microsoft.com/office/drawing/2014/main" id="{01AA3536-D553-4631-A279-1107E014C0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7044" y="1761003"/>
            <a:ext cx="3606748" cy="4808997"/>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12</a:t>
            </a:fld>
            <a:endParaRPr lang="es-ES" altLang="es-MX" dirty="0"/>
          </a:p>
        </p:txBody>
      </p:sp>
    </p:spTree>
    <p:extLst>
      <p:ext uri="{BB962C8B-B14F-4D97-AF65-F5344CB8AC3E}">
        <p14:creationId xmlns:p14="http://schemas.microsoft.com/office/powerpoint/2010/main" val="1082428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Dado lo inestable del terreno, el NAICM se construirá a partir de una plataforma de cimentación</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Empresas holandesas han estado a cargo del desarrollo de las primeras estructuras, dada su experiencia de construcción sobre superficies acuosas.</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pic>
        <p:nvPicPr>
          <p:cNvPr id="8" name="Imagen 7">
            <a:extLst>
              <a:ext uri="{FF2B5EF4-FFF2-40B4-BE49-F238E27FC236}">
                <a16:creationId xmlns="" xmlns:a16="http://schemas.microsoft.com/office/drawing/2014/main" id="{0BB7132E-EE14-4F04-89AE-DC275AD67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9445" y="1856997"/>
            <a:ext cx="5945109" cy="4458832"/>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13</a:t>
            </a:fld>
            <a:endParaRPr lang="es-ES" altLang="es-MX" dirty="0"/>
          </a:p>
        </p:txBody>
      </p:sp>
    </p:spTree>
    <p:extLst>
      <p:ext uri="{BB962C8B-B14F-4D97-AF65-F5344CB8AC3E}">
        <p14:creationId xmlns:p14="http://schemas.microsoft.com/office/powerpoint/2010/main" val="3169304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Se construyen ya los foniles, similares a columnas, que cargarán con la estructura del NAICM</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Esto permitirá contar con sistemas de ahorro de agua y ventilación.</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pic>
        <p:nvPicPr>
          <p:cNvPr id="4" name="Imagen 3">
            <a:extLst>
              <a:ext uri="{FF2B5EF4-FFF2-40B4-BE49-F238E27FC236}">
                <a16:creationId xmlns="" xmlns:a16="http://schemas.microsoft.com/office/drawing/2014/main" id="{5A8734A6-5988-47EC-9827-FEBBCDF48F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5893" y="1812783"/>
            <a:ext cx="5709719" cy="4282290"/>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14</a:t>
            </a:fld>
            <a:endParaRPr lang="es-ES" altLang="es-MX" dirty="0"/>
          </a:p>
        </p:txBody>
      </p:sp>
    </p:spTree>
    <p:extLst>
      <p:ext uri="{BB962C8B-B14F-4D97-AF65-F5344CB8AC3E}">
        <p14:creationId xmlns:p14="http://schemas.microsoft.com/office/powerpoint/2010/main" val="2501356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Se completó el proceso de licitación pública para ciertos trabajos clave para el NAICM</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NAICM</a:t>
            </a:r>
            <a:endParaRPr lang="es-MX" sz="900" dirty="0">
              <a:latin typeface="Century Gothic" pitchFamily="34" charset="0"/>
            </a:endParaRPr>
          </a:p>
        </p:txBody>
      </p:sp>
      <p:pic>
        <p:nvPicPr>
          <p:cNvPr id="5" name="Imagen 4">
            <a:extLst>
              <a:ext uri="{FF2B5EF4-FFF2-40B4-BE49-F238E27FC236}">
                <a16:creationId xmlns="" xmlns:a16="http://schemas.microsoft.com/office/drawing/2014/main" id="{E235B594-650B-4499-875E-2195BFA6C000}"/>
              </a:ext>
            </a:extLst>
          </p:cNvPr>
          <p:cNvPicPr>
            <a:picLocks noChangeAspect="1"/>
          </p:cNvPicPr>
          <p:nvPr/>
        </p:nvPicPr>
        <p:blipFill rotWithShape="1">
          <a:blip r:embed="rId2"/>
          <a:srcRect l="2574" t="26160" r="9406" b="16423"/>
          <a:stretch/>
        </p:blipFill>
        <p:spPr>
          <a:xfrm>
            <a:off x="235390" y="2248250"/>
            <a:ext cx="8048531" cy="2843867"/>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15</a:t>
            </a:fld>
            <a:endParaRPr lang="es-ES" altLang="es-MX" dirty="0"/>
          </a:p>
        </p:txBody>
      </p:sp>
    </p:spTree>
    <p:extLst>
      <p:ext uri="{BB962C8B-B14F-4D97-AF65-F5344CB8AC3E}">
        <p14:creationId xmlns:p14="http://schemas.microsoft.com/office/powerpoint/2010/main" val="558287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El financiamiento del proyecto asciende a 13,300 </a:t>
            </a:r>
            <a:r>
              <a:rPr lang="es-ES" sz="2000" b="1" dirty="0" err="1">
                <a:latin typeface="Century Gothic" panose="020B0502020202020204" pitchFamily="34" charset="0"/>
              </a:rPr>
              <a:t>mdd</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21234" y="1340768"/>
            <a:ext cx="8747499" cy="963542"/>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b="1" dirty="0">
                <a:latin typeface="Century Gothic" panose="020B0502020202020204" pitchFamily="34" charset="0"/>
              </a:rPr>
              <a:t>Es importante resaltar el rendimiento que paga la deuda emitida el año pasado que, dadas las condiciones de mercado, </a:t>
            </a:r>
            <a:r>
              <a:rPr lang="es-ES" sz="1400" b="1" u="sng" dirty="0">
                <a:latin typeface="Century Gothic" panose="020B0502020202020204" pitchFamily="34" charset="0"/>
              </a:rPr>
              <a:t>hoy paga 13.2% en pesos a 30 años, o ~10% real</a:t>
            </a:r>
            <a:r>
              <a:rPr lang="es-ES" sz="1400" b="1" dirty="0">
                <a:latin typeface="Century Gothic" panose="020B0502020202020204" pitchFamily="34" charset="0"/>
              </a:rPr>
              <a:t>.</a:t>
            </a:r>
          </a:p>
          <a:p>
            <a:pPr marL="180975" lvl="0" indent="-180975" algn="just">
              <a:spcBef>
                <a:spcPts val="0"/>
              </a:spcBef>
              <a:spcAft>
                <a:spcPts val="600"/>
              </a:spcAft>
              <a:buClr>
                <a:srgbClr val="CD0000"/>
              </a:buClr>
              <a:buSzPct val="110000"/>
              <a:buFont typeface="Arial" pitchFamily="34" charset="0"/>
              <a:buChar char="•"/>
            </a:pPr>
            <a:r>
              <a:rPr lang="es-ES" sz="1400" dirty="0">
                <a:latin typeface="Century Gothic" panose="020B0502020202020204" pitchFamily="34" charset="0"/>
              </a:rPr>
              <a:t>La Fibra garantizaría, bajo los términos actuales, un 10% real, siendo que recibiría el remanente del pago de deuda.  </a:t>
            </a:r>
          </a:p>
          <a:p>
            <a:pPr marL="180975" lvl="0" indent="-180975" algn="just">
              <a:spcBef>
                <a:spcPts val="0"/>
              </a:spcBef>
              <a:spcAft>
                <a:spcPts val="600"/>
              </a:spcAft>
              <a:buClr>
                <a:srgbClr val="CD0000"/>
              </a:buClr>
              <a:buSzPct val="110000"/>
              <a:buFont typeface="Arial" pitchFamily="34" charset="0"/>
              <a:buChar char="•"/>
            </a:pPr>
            <a:endParaRPr lang="es-ES" sz="1100" dirty="0">
              <a:latin typeface="Century Gothic" panose="020B0502020202020204" pitchFamily="34" charset="0"/>
            </a:endParaRPr>
          </a:p>
        </p:txBody>
      </p:sp>
      <p:sp>
        <p:nvSpPr>
          <p:cNvPr id="18" name="Rectangle 14">
            <a:extLst>
              <a:ext uri="{FF2B5EF4-FFF2-40B4-BE49-F238E27FC236}">
                <a16:creationId xmlns="" xmlns:a16="http://schemas.microsoft.com/office/drawing/2014/main" id="{C4E16726-C218-4CB1-9AA8-AF624089A658}"/>
              </a:ext>
            </a:extLst>
          </p:cNvPr>
          <p:cNvSpPr>
            <a:spLocks noChangeArrowheads="1"/>
          </p:cNvSpPr>
          <p:nvPr/>
        </p:nvSpPr>
        <p:spPr bwMode="auto">
          <a:xfrm>
            <a:off x="968904" y="4801022"/>
            <a:ext cx="1346200" cy="1635138"/>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5">
            <a:extLst>
              <a:ext uri="{FF2B5EF4-FFF2-40B4-BE49-F238E27FC236}">
                <a16:creationId xmlns="" xmlns:a16="http://schemas.microsoft.com/office/drawing/2014/main" id="{314A4E78-0D69-4745-B798-12F3E62880E7}"/>
              </a:ext>
            </a:extLst>
          </p:cNvPr>
          <p:cNvSpPr>
            <a:spLocks noChangeArrowheads="1"/>
          </p:cNvSpPr>
          <p:nvPr/>
        </p:nvSpPr>
        <p:spPr bwMode="auto">
          <a:xfrm>
            <a:off x="968904" y="4461284"/>
            <a:ext cx="1346200" cy="339737"/>
          </a:xfrm>
          <a:prstGeom prst="rect">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Rectangle 16">
            <a:extLst>
              <a:ext uri="{FF2B5EF4-FFF2-40B4-BE49-F238E27FC236}">
                <a16:creationId xmlns="" xmlns:a16="http://schemas.microsoft.com/office/drawing/2014/main" id="{4BD44F35-3F7B-4572-BB1E-A29C9E0C921E}"/>
              </a:ext>
            </a:extLst>
          </p:cNvPr>
          <p:cNvSpPr>
            <a:spLocks noChangeArrowheads="1"/>
          </p:cNvSpPr>
          <p:nvPr/>
        </p:nvSpPr>
        <p:spPr bwMode="auto">
          <a:xfrm>
            <a:off x="968904" y="3387835"/>
            <a:ext cx="1346200" cy="1073449"/>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Cerrar llave 21">
            <a:extLst>
              <a:ext uri="{FF2B5EF4-FFF2-40B4-BE49-F238E27FC236}">
                <a16:creationId xmlns="" xmlns:a16="http://schemas.microsoft.com/office/drawing/2014/main" id="{EEC3C419-9DE0-4F44-B870-EE190DF1CA2E}"/>
              </a:ext>
            </a:extLst>
          </p:cNvPr>
          <p:cNvSpPr/>
          <p:nvPr/>
        </p:nvSpPr>
        <p:spPr>
          <a:xfrm flipH="1">
            <a:off x="742239" y="2777508"/>
            <a:ext cx="206593" cy="3630333"/>
          </a:xfrm>
          <a:prstGeom prst="rightBrace">
            <a:avLst>
              <a:gd name="adj1" fmla="val 51945"/>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CuadroTexto 23">
            <a:extLst>
              <a:ext uri="{FF2B5EF4-FFF2-40B4-BE49-F238E27FC236}">
                <a16:creationId xmlns="" xmlns:a16="http://schemas.microsoft.com/office/drawing/2014/main" id="{9AF6364A-22A9-4DD3-97BC-BA9D3810FEF9}"/>
              </a:ext>
            </a:extLst>
          </p:cNvPr>
          <p:cNvSpPr txBox="1"/>
          <p:nvPr/>
        </p:nvSpPr>
        <p:spPr>
          <a:xfrm>
            <a:off x="-59721" y="4269508"/>
            <a:ext cx="962123" cy="646331"/>
          </a:xfrm>
          <a:prstGeom prst="rect">
            <a:avLst/>
          </a:prstGeom>
          <a:noFill/>
        </p:spPr>
        <p:txBody>
          <a:bodyPr wrap="none" rtlCol="0">
            <a:spAutoFit/>
          </a:bodyPr>
          <a:lstStyle/>
          <a:p>
            <a:r>
              <a:rPr lang="es-MX" b="1" dirty="0">
                <a:latin typeface="Century Gothic" panose="020B0502020202020204" pitchFamily="34" charset="0"/>
              </a:rPr>
              <a:t>13,300 </a:t>
            </a:r>
          </a:p>
          <a:p>
            <a:r>
              <a:rPr lang="es-MX" b="1" dirty="0" err="1">
                <a:latin typeface="Century Gothic" panose="020B0502020202020204" pitchFamily="34" charset="0"/>
              </a:rPr>
              <a:t>mdd</a:t>
            </a:r>
            <a:endParaRPr lang="en-US" b="1" dirty="0">
              <a:latin typeface="Century Gothic" panose="020B0502020202020204" pitchFamily="34" charset="0"/>
            </a:endParaRPr>
          </a:p>
        </p:txBody>
      </p:sp>
      <p:sp>
        <p:nvSpPr>
          <p:cNvPr id="25" name="CuadroTexto 24">
            <a:extLst>
              <a:ext uri="{FF2B5EF4-FFF2-40B4-BE49-F238E27FC236}">
                <a16:creationId xmlns="" xmlns:a16="http://schemas.microsoft.com/office/drawing/2014/main" id="{1FABE6EC-FC90-468E-8FD2-54916DD1C17F}"/>
              </a:ext>
            </a:extLst>
          </p:cNvPr>
          <p:cNvSpPr txBox="1"/>
          <p:nvPr/>
        </p:nvSpPr>
        <p:spPr>
          <a:xfrm>
            <a:off x="954415" y="5456740"/>
            <a:ext cx="1353256" cy="369332"/>
          </a:xfrm>
          <a:prstGeom prst="rect">
            <a:avLst/>
          </a:prstGeom>
          <a:noFill/>
        </p:spPr>
        <p:txBody>
          <a:bodyPr wrap="none" rtlCol="0">
            <a:spAutoFit/>
          </a:bodyPr>
          <a:lstStyle/>
          <a:p>
            <a:r>
              <a:rPr lang="es-MX" b="1" dirty="0">
                <a:solidFill>
                  <a:schemeClr val="bg1"/>
                </a:solidFill>
                <a:latin typeface="Century Gothic" panose="020B0502020202020204" pitchFamily="34" charset="0"/>
              </a:rPr>
              <a:t>6,000 </a:t>
            </a:r>
            <a:r>
              <a:rPr lang="es-MX" b="1" dirty="0" err="1">
                <a:solidFill>
                  <a:schemeClr val="bg1"/>
                </a:solidFill>
                <a:latin typeface="Century Gothic" panose="020B0502020202020204" pitchFamily="34" charset="0"/>
              </a:rPr>
              <a:t>mdd</a:t>
            </a:r>
            <a:endParaRPr lang="en-US" b="1" dirty="0">
              <a:solidFill>
                <a:schemeClr val="bg1"/>
              </a:solidFill>
              <a:latin typeface="Century Gothic" panose="020B0502020202020204" pitchFamily="34" charset="0"/>
            </a:endParaRPr>
          </a:p>
        </p:txBody>
      </p:sp>
      <p:sp>
        <p:nvSpPr>
          <p:cNvPr id="10" name="Line 6">
            <a:extLst>
              <a:ext uri="{FF2B5EF4-FFF2-40B4-BE49-F238E27FC236}">
                <a16:creationId xmlns="" xmlns:a16="http://schemas.microsoft.com/office/drawing/2014/main" id="{A018BED0-987B-4471-BD92-D633A8D765C4}"/>
              </a:ext>
            </a:extLst>
          </p:cNvPr>
          <p:cNvSpPr>
            <a:spLocks noChangeShapeType="1"/>
          </p:cNvSpPr>
          <p:nvPr/>
        </p:nvSpPr>
        <p:spPr bwMode="auto">
          <a:xfrm>
            <a:off x="358656" y="6430548"/>
            <a:ext cx="3315360" cy="0"/>
          </a:xfrm>
          <a:prstGeom prst="line">
            <a:avLst/>
          </a:prstGeom>
          <a:noFill/>
          <a:ln w="9525">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CuadroTexto 26">
            <a:extLst>
              <a:ext uri="{FF2B5EF4-FFF2-40B4-BE49-F238E27FC236}">
                <a16:creationId xmlns="" xmlns:a16="http://schemas.microsoft.com/office/drawing/2014/main" id="{C081AEFE-9E6A-40E2-A00A-A339EBEA52D3}"/>
              </a:ext>
            </a:extLst>
          </p:cNvPr>
          <p:cNvSpPr txBox="1"/>
          <p:nvPr/>
        </p:nvSpPr>
        <p:spPr>
          <a:xfrm>
            <a:off x="976337" y="4457239"/>
            <a:ext cx="1353256" cy="369332"/>
          </a:xfrm>
          <a:prstGeom prst="rect">
            <a:avLst/>
          </a:prstGeom>
          <a:noFill/>
        </p:spPr>
        <p:txBody>
          <a:bodyPr wrap="none" rtlCol="0">
            <a:spAutoFit/>
          </a:bodyPr>
          <a:lstStyle/>
          <a:p>
            <a:r>
              <a:rPr lang="es-MX" b="1" dirty="0">
                <a:latin typeface="Century Gothic" panose="020B0502020202020204" pitchFamily="34" charset="0"/>
              </a:rPr>
              <a:t>1,250 </a:t>
            </a:r>
            <a:r>
              <a:rPr lang="es-MX" b="1" dirty="0" err="1">
                <a:latin typeface="Century Gothic" panose="020B0502020202020204" pitchFamily="34" charset="0"/>
              </a:rPr>
              <a:t>mdd</a:t>
            </a:r>
            <a:endParaRPr lang="en-US" b="1" dirty="0">
              <a:latin typeface="Century Gothic" panose="020B0502020202020204" pitchFamily="34" charset="0"/>
            </a:endParaRPr>
          </a:p>
        </p:txBody>
      </p:sp>
      <p:sp>
        <p:nvSpPr>
          <p:cNvPr id="28" name="CuadroTexto 27">
            <a:extLst>
              <a:ext uri="{FF2B5EF4-FFF2-40B4-BE49-F238E27FC236}">
                <a16:creationId xmlns="" xmlns:a16="http://schemas.microsoft.com/office/drawing/2014/main" id="{85BCAA03-9AA1-47DB-8C08-357F29334E40}"/>
              </a:ext>
            </a:extLst>
          </p:cNvPr>
          <p:cNvSpPr txBox="1"/>
          <p:nvPr/>
        </p:nvSpPr>
        <p:spPr>
          <a:xfrm>
            <a:off x="2307671" y="5410573"/>
            <a:ext cx="1563248" cy="461665"/>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Emisión de deuda </a:t>
            </a:r>
          </a:p>
          <a:p>
            <a:r>
              <a:rPr lang="es-MX" sz="1200" b="1" dirty="0">
                <a:solidFill>
                  <a:srgbClr val="0070C0"/>
                </a:solidFill>
                <a:latin typeface="Century Gothic" panose="020B0502020202020204" pitchFamily="34" charset="0"/>
              </a:rPr>
              <a:t>a 30 años</a:t>
            </a:r>
          </a:p>
        </p:txBody>
      </p:sp>
      <p:sp>
        <p:nvSpPr>
          <p:cNvPr id="29" name="CuadroTexto 28">
            <a:extLst>
              <a:ext uri="{FF2B5EF4-FFF2-40B4-BE49-F238E27FC236}">
                <a16:creationId xmlns="" xmlns:a16="http://schemas.microsoft.com/office/drawing/2014/main" id="{3AAC3762-78AC-476E-94AE-8B3CA63F71B2}"/>
              </a:ext>
            </a:extLst>
          </p:cNvPr>
          <p:cNvSpPr txBox="1"/>
          <p:nvPr/>
        </p:nvSpPr>
        <p:spPr>
          <a:xfrm>
            <a:off x="2307671" y="4369218"/>
            <a:ext cx="1563248" cy="646331"/>
          </a:xfrm>
          <a:prstGeom prst="rect">
            <a:avLst/>
          </a:prstGeom>
          <a:noFill/>
        </p:spPr>
        <p:txBody>
          <a:bodyPr wrap="square" rtlCol="0">
            <a:spAutoFit/>
          </a:bodyPr>
          <a:lstStyle/>
          <a:p>
            <a:r>
              <a:rPr lang="es-MX" sz="1200" b="1" dirty="0">
                <a:solidFill>
                  <a:srgbClr val="00B0F0"/>
                </a:solidFill>
                <a:latin typeface="Century Gothic" panose="020B0502020202020204" pitchFamily="34" charset="0"/>
              </a:rPr>
              <a:t>Presupuesto de </a:t>
            </a:r>
          </a:p>
          <a:p>
            <a:r>
              <a:rPr lang="es-MX" sz="1200" b="1" dirty="0">
                <a:solidFill>
                  <a:srgbClr val="00B0F0"/>
                </a:solidFill>
                <a:latin typeface="Century Gothic" panose="020B0502020202020204" pitchFamily="34" charset="0"/>
              </a:rPr>
              <a:t>Egresos de la Federación</a:t>
            </a:r>
            <a:endParaRPr lang="en-US" sz="1200" b="1" dirty="0">
              <a:solidFill>
                <a:srgbClr val="00B0F0"/>
              </a:solidFill>
              <a:latin typeface="Century Gothic" panose="020B0502020202020204" pitchFamily="34" charset="0"/>
            </a:endParaRPr>
          </a:p>
        </p:txBody>
      </p:sp>
      <p:sp>
        <p:nvSpPr>
          <p:cNvPr id="30" name="CuadroTexto 29">
            <a:extLst>
              <a:ext uri="{FF2B5EF4-FFF2-40B4-BE49-F238E27FC236}">
                <a16:creationId xmlns="" xmlns:a16="http://schemas.microsoft.com/office/drawing/2014/main" id="{C17AEC2E-6C9A-465F-9DE4-EB92773ACA51}"/>
              </a:ext>
            </a:extLst>
          </p:cNvPr>
          <p:cNvSpPr txBox="1"/>
          <p:nvPr/>
        </p:nvSpPr>
        <p:spPr>
          <a:xfrm>
            <a:off x="2636092" y="3396888"/>
            <a:ext cx="963725" cy="461665"/>
          </a:xfrm>
          <a:prstGeom prst="rect">
            <a:avLst/>
          </a:prstGeom>
          <a:noFill/>
        </p:spPr>
        <p:txBody>
          <a:bodyPr wrap="none" rtlCol="0">
            <a:spAutoFit/>
          </a:bodyPr>
          <a:lstStyle/>
          <a:p>
            <a:r>
              <a:rPr lang="es-MX" sz="1200" b="1" dirty="0">
                <a:solidFill>
                  <a:schemeClr val="bg1">
                    <a:lumMod val="50000"/>
                  </a:schemeClr>
                </a:solidFill>
                <a:latin typeface="Century Gothic" panose="020B0502020202020204" pitchFamily="34" charset="0"/>
              </a:rPr>
              <a:t>Faltante*</a:t>
            </a:r>
          </a:p>
          <a:p>
            <a:r>
              <a:rPr lang="es-MX" sz="1200" b="1" dirty="0">
                <a:solidFill>
                  <a:schemeClr val="bg1">
                    <a:lumMod val="50000"/>
                  </a:schemeClr>
                </a:solidFill>
                <a:latin typeface="Century Gothic" panose="020B0502020202020204" pitchFamily="34" charset="0"/>
              </a:rPr>
              <a:t>6,050 </a:t>
            </a:r>
            <a:r>
              <a:rPr lang="es-MX" sz="1200" b="1" dirty="0" err="1">
                <a:solidFill>
                  <a:schemeClr val="bg1">
                    <a:lumMod val="50000"/>
                  </a:schemeClr>
                </a:solidFill>
                <a:latin typeface="Century Gothic" panose="020B0502020202020204" pitchFamily="34" charset="0"/>
              </a:rPr>
              <a:t>mdd</a:t>
            </a:r>
            <a:endParaRPr lang="es-MX" sz="1200" b="1" dirty="0">
              <a:solidFill>
                <a:schemeClr val="bg1">
                  <a:lumMod val="50000"/>
                </a:schemeClr>
              </a:solidFill>
              <a:latin typeface="Century Gothic" panose="020B0502020202020204" pitchFamily="34" charset="0"/>
            </a:endParaRPr>
          </a:p>
        </p:txBody>
      </p:sp>
      <p:sp>
        <p:nvSpPr>
          <p:cNvPr id="33" name="Rectángulo 32">
            <a:extLst>
              <a:ext uri="{FF2B5EF4-FFF2-40B4-BE49-F238E27FC236}">
                <a16:creationId xmlns="" xmlns:a16="http://schemas.microsoft.com/office/drawing/2014/main" id="{5342831E-93EC-4012-AD40-10A1E425E525}"/>
              </a:ext>
            </a:extLst>
          </p:cNvPr>
          <p:cNvSpPr/>
          <p:nvPr/>
        </p:nvSpPr>
        <p:spPr>
          <a:xfrm>
            <a:off x="969092" y="2813225"/>
            <a:ext cx="1338767" cy="574935"/>
          </a:xfrm>
          <a:prstGeom prst="rect">
            <a:avLst/>
          </a:prstGeom>
          <a:pattFill prst="wdUpDiag">
            <a:fgClr>
              <a:schemeClr val="bg1">
                <a:lumMod val="75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Cerrar llave 33">
            <a:extLst>
              <a:ext uri="{FF2B5EF4-FFF2-40B4-BE49-F238E27FC236}">
                <a16:creationId xmlns="" xmlns:a16="http://schemas.microsoft.com/office/drawing/2014/main" id="{344CD2DC-AF85-4249-AD34-79EE77349AE7}"/>
              </a:ext>
            </a:extLst>
          </p:cNvPr>
          <p:cNvSpPr/>
          <p:nvPr/>
        </p:nvSpPr>
        <p:spPr>
          <a:xfrm>
            <a:off x="2392282" y="2824265"/>
            <a:ext cx="188554" cy="1632974"/>
          </a:xfrm>
          <a:prstGeom prst="rightBrace">
            <a:avLst>
              <a:gd name="adj1" fmla="val 51945"/>
              <a:gd name="adj2" fmla="val 50000"/>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CuadroTexto 25">
            <a:extLst>
              <a:ext uri="{FF2B5EF4-FFF2-40B4-BE49-F238E27FC236}">
                <a16:creationId xmlns="" xmlns:a16="http://schemas.microsoft.com/office/drawing/2014/main" id="{FDAA7ED9-FE37-446F-B41E-B3AC6DD68D86}"/>
              </a:ext>
            </a:extLst>
          </p:cNvPr>
          <p:cNvSpPr txBox="1"/>
          <p:nvPr/>
        </p:nvSpPr>
        <p:spPr>
          <a:xfrm>
            <a:off x="1017734" y="2810107"/>
            <a:ext cx="1226618" cy="584775"/>
          </a:xfrm>
          <a:prstGeom prst="rect">
            <a:avLst/>
          </a:prstGeom>
          <a:noFill/>
        </p:spPr>
        <p:txBody>
          <a:bodyPr wrap="none" rtlCol="0">
            <a:spAutoFit/>
          </a:bodyPr>
          <a:lstStyle/>
          <a:p>
            <a:pPr algn="ctr"/>
            <a:r>
              <a:rPr lang="es-MX" sz="1600" b="1" dirty="0">
                <a:latin typeface="Century Gothic" panose="020B0502020202020204" pitchFamily="34" charset="0"/>
              </a:rPr>
              <a:t>Fibra</a:t>
            </a:r>
          </a:p>
          <a:p>
            <a:pPr algn="ctr"/>
            <a:r>
              <a:rPr lang="es-MX" sz="1600" b="1" dirty="0">
                <a:latin typeface="Century Gothic" panose="020B0502020202020204" pitchFamily="34" charset="0"/>
              </a:rPr>
              <a:t>1,500 </a:t>
            </a:r>
            <a:r>
              <a:rPr lang="es-MX" sz="1600" b="1" dirty="0" err="1">
                <a:latin typeface="Century Gothic" panose="020B0502020202020204" pitchFamily="34" charset="0"/>
              </a:rPr>
              <a:t>mdd</a:t>
            </a:r>
            <a:endParaRPr lang="en-US" sz="1600" b="1" dirty="0">
              <a:latin typeface="Century Gothic" panose="020B0502020202020204" pitchFamily="34" charset="0"/>
            </a:endParaRPr>
          </a:p>
        </p:txBody>
      </p:sp>
      <p:graphicFrame>
        <p:nvGraphicFramePr>
          <p:cNvPr id="38" name="Gráfico 37">
            <a:extLst>
              <a:ext uri="{FF2B5EF4-FFF2-40B4-BE49-F238E27FC236}">
                <a16:creationId xmlns="" xmlns:a16="http://schemas.microsoft.com/office/drawing/2014/main" id="{83B1F6F2-B6E8-4B2C-8219-044023CAB015}"/>
              </a:ext>
            </a:extLst>
          </p:cNvPr>
          <p:cNvGraphicFramePr>
            <a:graphicFrameLocks/>
          </p:cNvGraphicFramePr>
          <p:nvPr>
            <p:extLst/>
          </p:nvPr>
        </p:nvGraphicFramePr>
        <p:xfrm>
          <a:off x="4907846" y="2470174"/>
          <a:ext cx="4103835" cy="3114814"/>
        </p:xfrm>
        <a:graphic>
          <a:graphicData uri="http://schemas.openxmlformats.org/drawingml/2006/chart">
            <c:chart xmlns:c="http://schemas.openxmlformats.org/drawingml/2006/chart" xmlns:r="http://schemas.openxmlformats.org/officeDocument/2006/relationships" r:id="rId2"/>
          </a:graphicData>
        </a:graphic>
      </p:graphicFrame>
      <p:sp>
        <p:nvSpPr>
          <p:cNvPr id="40" name="CuadroTexto 39">
            <a:extLst>
              <a:ext uri="{FF2B5EF4-FFF2-40B4-BE49-F238E27FC236}">
                <a16:creationId xmlns="" xmlns:a16="http://schemas.microsoft.com/office/drawing/2014/main" id="{47974A38-1EF4-430B-8BA2-28149C68C8B1}"/>
              </a:ext>
            </a:extLst>
          </p:cNvPr>
          <p:cNvSpPr txBox="1"/>
          <p:nvPr/>
        </p:nvSpPr>
        <p:spPr>
          <a:xfrm>
            <a:off x="5178948" y="3883694"/>
            <a:ext cx="1503938"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(13.7% en MXN)**</a:t>
            </a:r>
            <a:endParaRPr lang="en-US" sz="1200" b="1" dirty="0">
              <a:solidFill>
                <a:srgbClr val="0070C0"/>
              </a:solidFill>
              <a:latin typeface="Century Gothic" panose="020B0502020202020204" pitchFamily="34" charset="0"/>
            </a:endParaRPr>
          </a:p>
        </p:txBody>
      </p:sp>
      <p:sp>
        <p:nvSpPr>
          <p:cNvPr id="41" name="CuadroTexto 40">
            <a:extLst>
              <a:ext uri="{FF2B5EF4-FFF2-40B4-BE49-F238E27FC236}">
                <a16:creationId xmlns="" xmlns:a16="http://schemas.microsoft.com/office/drawing/2014/main" id="{03A15950-3508-47CF-B7F9-53D311D5A593}"/>
              </a:ext>
            </a:extLst>
          </p:cNvPr>
          <p:cNvSpPr txBox="1"/>
          <p:nvPr/>
        </p:nvSpPr>
        <p:spPr>
          <a:xfrm>
            <a:off x="7715861" y="4200200"/>
            <a:ext cx="1503938"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(13.0% en MXN)**</a:t>
            </a:r>
            <a:endParaRPr lang="en-US" sz="1200" b="1" dirty="0">
              <a:solidFill>
                <a:srgbClr val="0070C0"/>
              </a:solidFill>
              <a:latin typeface="Century Gothic" panose="020B0502020202020204" pitchFamily="34" charset="0"/>
            </a:endParaRPr>
          </a:p>
        </p:txBody>
      </p:sp>
      <p:sp>
        <p:nvSpPr>
          <p:cNvPr id="42" name="CuadroTexto 41">
            <a:extLst>
              <a:ext uri="{FF2B5EF4-FFF2-40B4-BE49-F238E27FC236}">
                <a16:creationId xmlns="" xmlns:a16="http://schemas.microsoft.com/office/drawing/2014/main" id="{269D1D06-D516-4CA5-B336-C202CF40E548}"/>
              </a:ext>
            </a:extLst>
          </p:cNvPr>
          <p:cNvSpPr txBox="1"/>
          <p:nvPr/>
        </p:nvSpPr>
        <p:spPr>
          <a:xfrm>
            <a:off x="5273083" y="5695267"/>
            <a:ext cx="3433953" cy="261610"/>
          </a:xfrm>
          <a:prstGeom prst="rect">
            <a:avLst/>
          </a:prstGeom>
          <a:noFill/>
        </p:spPr>
        <p:txBody>
          <a:bodyPr wrap="none" rtlCol="0">
            <a:spAutoFit/>
          </a:bodyPr>
          <a:lstStyle/>
          <a:p>
            <a:r>
              <a:rPr lang="es-MX" sz="1100" b="1" dirty="0">
                <a:solidFill>
                  <a:srgbClr val="0070C0"/>
                </a:solidFill>
                <a:latin typeface="Century Gothic" panose="020B0502020202020204" pitchFamily="34" charset="0"/>
              </a:rPr>
              <a:t>**Tasa obtenida de haberse </a:t>
            </a:r>
            <a:r>
              <a:rPr lang="es-MX" sz="1100" b="1" i="1" dirty="0" err="1">
                <a:solidFill>
                  <a:srgbClr val="0070C0"/>
                </a:solidFill>
                <a:latin typeface="Century Gothic" panose="020B0502020202020204" pitchFamily="34" charset="0"/>
              </a:rPr>
              <a:t>swapeado</a:t>
            </a:r>
            <a:r>
              <a:rPr lang="es-MX" sz="1100" b="1" dirty="0">
                <a:solidFill>
                  <a:srgbClr val="0070C0"/>
                </a:solidFill>
                <a:latin typeface="Century Gothic" panose="020B0502020202020204" pitchFamily="34" charset="0"/>
              </a:rPr>
              <a:t> a pesos</a:t>
            </a:r>
            <a:endParaRPr lang="en-US" sz="1100" b="1" dirty="0">
              <a:solidFill>
                <a:srgbClr val="0070C0"/>
              </a:solidFill>
              <a:latin typeface="Century Gothic" panose="020B0502020202020204" pitchFamily="34" charset="0"/>
            </a:endParaRPr>
          </a:p>
        </p:txBody>
      </p:sp>
      <p:cxnSp>
        <p:nvCxnSpPr>
          <p:cNvPr id="51" name="Conector recto 50">
            <a:extLst>
              <a:ext uri="{FF2B5EF4-FFF2-40B4-BE49-F238E27FC236}">
                <a16:creationId xmlns="" xmlns:a16="http://schemas.microsoft.com/office/drawing/2014/main" id="{83162219-8CC5-4EB6-AFB9-B70678AA01D6}"/>
              </a:ext>
            </a:extLst>
          </p:cNvPr>
          <p:cNvCxnSpPr>
            <a:cxnSpLocks/>
          </p:cNvCxnSpPr>
          <p:nvPr/>
        </p:nvCxnSpPr>
        <p:spPr>
          <a:xfrm>
            <a:off x="3870919" y="5768151"/>
            <a:ext cx="534826" cy="0"/>
          </a:xfrm>
          <a:prstGeom prst="line">
            <a:avLst/>
          </a:prstGeom>
          <a:ln>
            <a:solidFill>
              <a:srgbClr val="0070C0"/>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3" name="Conector recto 52">
            <a:extLst>
              <a:ext uri="{FF2B5EF4-FFF2-40B4-BE49-F238E27FC236}">
                <a16:creationId xmlns="" xmlns:a16="http://schemas.microsoft.com/office/drawing/2014/main" id="{876CA30D-712C-495A-9054-FCE211F0AF1F}"/>
              </a:ext>
            </a:extLst>
          </p:cNvPr>
          <p:cNvCxnSpPr>
            <a:cxnSpLocks/>
          </p:cNvCxnSpPr>
          <p:nvPr/>
        </p:nvCxnSpPr>
        <p:spPr>
          <a:xfrm flipH="1" flipV="1">
            <a:off x="4384271" y="4022193"/>
            <a:ext cx="21475" cy="1764067"/>
          </a:xfrm>
          <a:prstGeom prst="line">
            <a:avLst/>
          </a:prstGeom>
          <a:ln>
            <a:solidFill>
              <a:srgbClr val="0070C0"/>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7" name="Conector recto 56">
            <a:extLst>
              <a:ext uri="{FF2B5EF4-FFF2-40B4-BE49-F238E27FC236}">
                <a16:creationId xmlns="" xmlns:a16="http://schemas.microsoft.com/office/drawing/2014/main" id="{BDA07B3D-1C60-4FCD-9F5C-2726EBC5E741}"/>
              </a:ext>
            </a:extLst>
          </p:cNvPr>
          <p:cNvCxnSpPr>
            <a:cxnSpLocks/>
          </p:cNvCxnSpPr>
          <p:nvPr/>
        </p:nvCxnSpPr>
        <p:spPr>
          <a:xfrm>
            <a:off x="4395522" y="4022193"/>
            <a:ext cx="352956" cy="0"/>
          </a:xfrm>
          <a:prstGeom prst="line">
            <a:avLst/>
          </a:prstGeom>
          <a:ln>
            <a:solidFill>
              <a:srgbClr val="0070C0"/>
            </a:solidFill>
            <a:prstDash val="sysDot"/>
          </a:ln>
          <a:effectLst/>
        </p:spPr>
        <p:style>
          <a:lnRef idx="2">
            <a:schemeClr val="accent1"/>
          </a:lnRef>
          <a:fillRef idx="0">
            <a:schemeClr val="accent1"/>
          </a:fillRef>
          <a:effectRef idx="1">
            <a:schemeClr val="accent1"/>
          </a:effectRef>
          <a:fontRef idx="minor">
            <a:schemeClr val="tx1"/>
          </a:fontRef>
        </p:style>
      </p:cxnSp>
      <p:sp>
        <p:nvSpPr>
          <p:cNvPr id="61" name="CuadroTexto 60">
            <a:extLst>
              <a:ext uri="{FF2B5EF4-FFF2-40B4-BE49-F238E27FC236}">
                <a16:creationId xmlns="" xmlns:a16="http://schemas.microsoft.com/office/drawing/2014/main" id="{3CA2F458-C88A-49FB-ABC6-F5CA96088AA2}"/>
              </a:ext>
            </a:extLst>
          </p:cNvPr>
          <p:cNvSpPr txBox="1"/>
          <p:nvPr/>
        </p:nvSpPr>
        <p:spPr>
          <a:xfrm>
            <a:off x="5312406" y="5866705"/>
            <a:ext cx="3856024" cy="1015663"/>
          </a:xfrm>
          <a:prstGeom prst="rect">
            <a:avLst/>
          </a:prstGeom>
          <a:noFill/>
        </p:spPr>
        <p:txBody>
          <a:bodyPr wrap="square" rtlCol="0">
            <a:spAutoFit/>
          </a:bodyPr>
          <a:lstStyle/>
          <a:p>
            <a:r>
              <a:rPr lang="es-MX" sz="1000" dirty="0">
                <a:solidFill>
                  <a:srgbClr val="0070C0"/>
                </a:solidFill>
                <a:latin typeface="Century Gothic" panose="020B0502020202020204" pitchFamily="34" charset="0"/>
              </a:rPr>
              <a:t>En el mercado de swaps, la expectativa de que permanezcan con una política restrictiva México y EUA, aunado a un amplio diferencial de tasas de referencia, hace que la tasa de los bonos en USD para financiar el nuevo aeropuerto sea más elevada que en condiciones normales. </a:t>
            </a:r>
            <a:endParaRPr lang="en-US" sz="1000" dirty="0">
              <a:solidFill>
                <a:srgbClr val="0070C0"/>
              </a:solidFill>
              <a:latin typeface="Century Gothic" panose="020B0502020202020204" pitchFamily="34" charset="0"/>
            </a:endParaRPr>
          </a:p>
        </p:txBody>
      </p:sp>
      <p:sp>
        <p:nvSpPr>
          <p:cNvPr id="62" name="CuadroTexto 61">
            <a:extLst>
              <a:ext uri="{FF2B5EF4-FFF2-40B4-BE49-F238E27FC236}">
                <a16:creationId xmlns="" xmlns:a16="http://schemas.microsoft.com/office/drawing/2014/main" id="{C62A7530-EC11-4F9D-9538-5753E017482F}"/>
              </a:ext>
            </a:extLst>
          </p:cNvPr>
          <p:cNvSpPr txBox="1"/>
          <p:nvPr/>
        </p:nvSpPr>
        <p:spPr>
          <a:xfrm>
            <a:off x="152091" y="2448313"/>
            <a:ext cx="2802370" cy="338554"/>
          </a:xfrm>
          <a:prstGeom prst="rect">
            <a:avLst/>
          </a:prstGeom>
          <a:noFill/>
        </p:spPr>
        <p:txBody>
          <a:bodyPr wrap="none" rtlCol="0">
            <a:spAutoFit/>
          </a:bodyPr>
          <a:lstStyle/>
          <a:p>
            <a:pPr algn="ctr"/>
            <a:r>
              <a:rPr lang="es-MX" sz="1600" b="1" dirty="0">
                <a:latin typeface="Century Gothic" panose="020B0502020202020204" pitchFamily="34" charset="0"/>
              </a:rPr>
              <a:t>Fuentes de fondeo NAICM</a:t>
            </a:r>
            <a:endParaRPr lang="en-US" sz="1600" b="1" dirty="0">
              <a:latin typeface="Century Gothic" panose="020B0502020202020204" pitchFamily="34" charset="0"/>
            </a:endParaRPr>
          </a:p>
        </p:txBody>
      </p:sp>
      <p:sp>
        <p:nvSpPr>
          <p:cNvPr id="63" name="CuadroTexto 62">
            <a:extLst>
              <a:ext uri="{FF2B5EF4-FFF2-40B4-BE49-F238E27FC236}">
                <a16:creationId xmlns="" xmlns:a16="http://schemas.microsoft.com/office/drawing/2014/main" id="{528F5BC1-8527-462E-88C6-229EE5737532}"/>
              </a:ext>
            </a:extLst>
          </p:cNvPr>
          <p:cNvSpPr txBox="1"/>
          <p:nvPr/>
        </p:nvSpPr>
        <p:spPr>
          <a:xfrm>
            <a:off x="-14645" y="6401622"/>
            <a:ext cx="4785824" cy="507831"/>
          </a:xfrm>
          <a:prstGeom prst="rect">
            <a:avLst/>
          </a:prstGeom>
          <a:noFill/>
        </p:spPr>
        <p:txBody>
          <a:bodyPr wrap="square" rtlCol="0">
            <a:spAutoFit/>
          </a:bodyPr>
          <a:lstStyle/>
          <a:p>
            <a:r>
              <a:rPr lang="es-MX" sz="900" dirty="0">
                <a:latin typeface="Century Gothic" panose="020B0502020202020204" pitchFamily="34" charset="0"/>
              </a:rPr>
              <a:t>*Podrían emitir 1,000 </a:t>
            </a:r>
            <a:r>
              <a:rPr lang="es-MX" sz="900" dirty="0" err="1">
                <a:latin typeface="Century Gothic" panose="020B0502020202020204" pitchFamily="34" charset="0"/>
              </a:rPr>
              <a:t>mdp</a:t>
            </a:r>
            <a:r>
              <a:rPr lang="es-MX" sz="900" dirty="0">
                <a:latin typeface="Century Gothic" panose="020B0502020202020204" pitchFamily="34" charset="0"/>
              </a:rPr>
              <a:t> más de deuda en caso que se cobrara una tarifa de interconexión; el resto provendría del Gobierno Federal y lo que reserve el GACM actualmente. </a:t>
            </a:r>
            <a:endParaRPr lang="en-US" sz="900" dirty="0">
              <a:latin typeface="Century Gothic" panose="020B0502020202020204" pitchFamily="34" charset="0"/>
            </a:endParaRPr>
          </a:p>
        </p:txBody>
      </p:sp>
      <p:sp>
        <p:nvSpPr>
          <p:cNvPr id="64" name="CuadroTexto 63">
            <a:extLst>
              <a:ext uri="{FF2B5EF4-FFF2-40B4-BE49-F238E27FC236}">
                <a16:creationId xmlns="" xmlns:a16="http://schemas.microsoft.com/office/drawing/2014/main" id="{2CE0FB87-A7A3-4292-A651-99308EA26CF0}"/>
              </a:ext>
            </a:extLst>
          </p:cNvPr>
          <p:cNvSpPr txBox="1"/>
          <p:nvPr/>
        </p:nvSpPr>
        <p:spPr>
          <a:xfrm>
            <a:off x="5064965" y="5518563"/>
            <a:ext cx="1135247" cy="215444"/>
          </a:xfrm>
          <a:prstGeom prst="rect">
            <a:avLst/>
          </a:prstGeom>
          <a:noFill/>
        </p:spPr>
        <p:txBody>
          <a:bodyPr wrap="none" rtlCol="0">
            <a:spAutoFit/>
          </a:bodyPr>
          <a:lstStyle/>
          <a:p>
            <a:r>
              <a:rPr lang="es-MX" sz="800" dirty="0">
                <a:latin typeface="Century Gothic" panose="020B0502020202020204" pitchFamily="34" charset="0"/>
              </a:rPr>
              <a:t>Fuente: Bloomberg</a:t>
            </a:r>
            <a:endParaRPr lang="en-US" sz="8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34830" y="6533961"/>
            <a:ext cx="2133600" cy="365125"/>
          </a:xfrm>
        </p:spPr>
        <p:txBody>
          <a:bodyPr/>
          <a:lstStyle/>
          <a:p>
            <a:fld id="{05E83AA4-A00D-4AA0-8FE8-B93C9F3EC141}" type="slidenum">
              <a:rPr lang="es-ES" altLang="es-MX" smtClean="0"/>
              <a:pPr/>
              <a:t>16</a:t>
            </a:fld>
            <a:endParaRPr lang="es-ES" altLang="es-MX" dirty="0"/>
          </a:p>
        </p:txBody>
      </p:sp>
    </p:spTree>
    <p:extLst>
      <p:ext uri="{BB962C8B-B14F-4D97-AF65-F5344CB8AC3E}">
        <p14:creationId xmlns:p14="http://schemas.microsoft.com/office/powerpoint/2010/main" val="479940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fontScale="90000"/>
          </a:bodyPr>
          <a:lstStyle/>
          <a:p>
            <a:r>
              <a:rPr lang="es-ES" sz="2000" b="1" dirty="0">
                <a:latin typeface="Century Gothic" panose="020B0502020202020204" pitchFamily="34" charset="0"/>
              </a:rPr>
              <a:t>Los recursos fondeados cubren necesidades financieras presupuestadas hasta la primera mitad de 2019</a:t>
            </a:r>
            <a:endParaRPr lang="es-MX" sz="2000" b="1" dirty="0">
              <a:latin typeface="Century Gothic" panose="020B0502020202020204" pitchFamily="34" charset="0"/>
            </a:endParaRPr>
          </a:p>
        </p:txBody>
      </p:sp>
      <p:sp>
        <p:nvSpPr>
          <p:cNvPr id="63" name="CuadroTexto 62">
            <a:extLst>
              <a:ext uri="{FF2B5EF4-FFF2-40B4-BE49-F238E27FC236}">
                <a16:creationId xmlns="" xmlns:a16="http://schemas.microsoft.com/office/drawing/2014/main" id="{528F5BC1-8527-462E-88C6-229EE5737532}"/>
              </a:ext>
            </a:extLst>
          </p:cNvPr>
          <p:cNvSpPr txBox="1"/>
          <p:nvPr/>
        </p:nvSpPr>
        <p:spPr>
          <a:xfrm>
            <a:off x="0" y="6533961"/>
            <a:ext cx="4785824" cy="230832"/>
          </a:xfrm>
          <a:prstGeom prst="rect">
            <a:avLst/>
          </a:prstGeom>
          <a:noFill/>
        </p:spPr>
        <p:txBody>
          <a:bodyPr wrap="square" rtlCol="0">
            <a:spAutoFit/>
          </a:bodyPr>
          <a:lstStyle/>
          <a:p>
            <a:r>
              <a:rPr lang="es-MX" sz="900" dirty="0">
                <a:latin typeface="Century Gothic" panose="020B0502020202020204" pitchFamily="34" charset="0"/>
              </a:rPr>
              <a:t>Fuente: NAICM</a:t>
            </a:r>
            <a:endParaRPr lang="en-US" sz="9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34830" y="6533961"/>
            <a:ext cx="2133600" cy="365125"/>
          </a:xfrm>
        </p:spPr>
        <p:txBody>
          <a:bodyPr/>
          <a:lstStyle/>
          <a:p>
            <a:fld id="{05E83AA4-A00D-4AA0-8FE8-B93C9F3EC141}" type="slidenum">
              <a:rPr lang="es-ES" altLang="es-MX" smtClean="0"/>
              <a:pPr/>
              <a:t>17</a:t>
            </a:fld>
            <a:endParaRPr lang="es-ES" altLang="es-MX" dirty="0"/>
          </a:p>
        </p:txBody>
      </p:sp>
      <p:pic>
        <p:nvPicPr>
          <p:cNvPr id="4" name="Imagen 3">
            <a:extLst>
              <a:ext uri="{FF2B5EF4-FFF2-40B4-BE49-F238E27FC236}">
                <a16:creationId xmlns="" xmlns:a16="http://schemas.microsoft.com/office/drawing/2014/main" id="{21456622-9A5D-45D2-BB4D-E0E499835366}"/>
              </a:ext>
            </a:extLst>
          </p:cNvPr>
          <p:cNvPicPr>
            <a:picLocks noChangeAspect="1"/>
          </p:cNvPicPr>
          <p:nvPr/>
        </p:nvPicPr>
        <p:blipFill rotWithShape="1">
          <a:blip r:embed="rId2"/>
          <a:srcRect l="42913" t="12201" r="1963" b="16562"/>
          <a:stretch/>
        </p:blipFill>
        <p:spPr>
          <a:xfrm>
            <a:off x="683568" y="1340768"/>
            <a:ext cx="7315038" cy="5120526"/>
          </a:xfrm>
          <a:prstGeom prst="rect">
            <a:avLst/>
          </a:prstGeom>
        </p:spPr>
      </p:pic>
    </p:spTree>
    <p:extLst>
      <p:ext uri="{BB962C8B-B14F-4D97-AF65-F5344CB8AC3E}">
        <p14:creationId xmlns:p14="http://schemas.microsoft.com/office/powerpoint/2010/main" val="2927059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fontScale="90000"/>
          </a:bodyPr>
          <a:lstStyle/>
          <a:p>
            <a:r>
              <a:rPr lang="es-ES" sz="2000" b="1" dirty="0">
                <a:latin typeface="Century Gothic" panose="020B0502020202020204" pitchFamily="34" charset="0"/>
              </a:rPr>
              <a:t>Además de la Fibra, se requieren de 4,550 </a:t>
            </a:r>
            <a:r>
              <a:rPr lang="es-ES" sz="2000" b="1" dirty="0" err="1">
                <a:latin typeface="Century Gothic" panose="020B0502020202020204" pitchFamily="34" charset="0"/>
              </a:rPr>
              <a:t>mdd</a:t>
            </a:r>
            <a:r>
              <a:rPr lang="es-ES" sz="2000" b="1" dirty="0">
                <a:latin typeface="Century Gothic" panose="020B0502020202020204" pitchFamily="34" charset="0"/>
              </a:rPr>
              <a:t> adicionales para llevar a cabo el proyecto bajo los costos actuales</a:t>
            </a:r>
            <a:endParaRPr lang="es-MX" sz="2000" b="1" dirty="0">
              <a:latin typeface="Century Gothic" panose="020B0502020202020204" pitchFamily="34" charset="0"/>
            </a:endParaRPr>
          </a:p>
        </p:txBody>
      </p:sp>
      <p:sp>
        <p:nvSpPr>
          <p:cNvPr id="63" name="CuadroTexto 62">
            <a:extLst>
              <a:ext uri="{FF2B5EF4-FFF2-40B4-BE49-F238E27FC236}">
                <a16:creationId xmlns="" xmlns:a16="http://schemas.microsoft.com/office/drawing/2014/main" id="{528F5BC1-8527-462E-88C6-229EE5737532}"/>
              </a:ext>
            </a:extLst>
          </p:cNvPr>
          <p:cNvSpPr txBox="1"/>
          <p:nvPr/>
        </p:nvSpPr>
        <p:spPr>
          <a:xfrm>
            <a:off x="0" y="6533961"/>
            <a:ext cx="4785824" cy="230832"/>
          </a:xfrm>
          <a:prstGeom prst="rect">
            <a:avLst/>
          </a:prstGeom>
          <a:noFill/>
        </p:spPr>
        <p:txBody>
          <a:bodyPr wrap="square" rtlCol="0">
            <a:spAutoFit/>
          </a:bodyPr>
          <a:lstStyle/>
          <a:p>
            <a:r>
              <a:rPr lang="es-MX" sz="900" dirty="0">
                <a:latin typeface="Century Gothic" panose="020B0502020202020204" pitchFamily="34" charset="0"/>
              </a:rPr>
              <a:t>Fuente: NAICM</a:t>
            </a:r>
            <a:endParaRPr lang="en-US" sz="9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34830" y="6533961"/>
            <a:ext cx="2133600" cy="365125"/>
          </a:xfrm>
        </p:spPr>
        <p:txBody>
          <a:bodyPr/>
          <a:lstStyle/>
          <a:p>
            <a:fld id="{05E83AA4-A00D-4AA0-8FE8-B93C9F3EC141}" type="slidenum">
              <a:rPr lang="es-ES" altLang="es-MX" smtClean="0"/>
              <a:pPr/>
              <a:t>18</a:t>
            </a:fld>
            <a:endParaRPr lang="es-ES" altLang="es-MX" dirty="0"/>
          </a:p>
        </p:txBody>
      </p:sp>
      <p:sp>
        <p:nvSpPr>
          <p:cNvPr id="10" name="Freeform 6">
            <a:extLst>
              <a:ext uri="{FF2B5EF4-FFF2-40B4-BE49-F238E27FC236}">
                <a16:creationId xmlns="" xmlns:a16="http://schemas.microsoft.com/office/drawing/2014/main" id="{A82B4CD6-DC47-4C0A-9886-DCC55B330E2F}"/>
              </a:ext>
            </a:extLst>
          </p:cNvPr>
          <p:cNvSpPr>
            <a:spLocks/>
          </p:cNvSpPr>
          <p:nvPr/>
        </p:nvSpPr>
        <p:spPr bwMode="auto">
          <a:xfrm>
            <a:off x="4656187" y="3754641"/>
            <a:ext cx="923925" cy="1808162"/>
          </a:xfrm>
          <a:custGeom>
            <a:avLst/>
            <a:gdLst>
              <a:gd name="T0" fmla="*/ 0 w 1550"/>
              <a:gd name="T1" fmla="*/ 0 h 3026"/>
              <a:gd name="T2" fmla="*/ 1550 w 1550"/>
              <a:gd name="T3" fmla="*/ 1549 h 3026"/>
              <a:gd name="T4" fmla="*/ 469 w 1550"/>
              <a:gd name="T5" fmla="*/ 3026 h 3026"/>
              <a:gd name="T6" fmla="*/ 352 w 1550"/>
              <a:gd name="T7" fmla="*/ 2657 h 3026"/>
              <a:gd name="T8" fmla="*/ 1108 w 1550"/>
              <a:gd name="T9" fmla="*/ 1198 h 3026"/>
              <a:gd name="T10" fmla="*/ 0 w 1550"/>
              <a:gd name="T11" fmla="*/ 388 h 3026"/>
              <a:gd name="T12" fmla="*/ 0 w 1550"/>
              <a:gd name="T13" fmla="*/ 0 h 3026"/>
            </a:gdLst>
            <a:ahLst/>
            <a:cxnLst>
              <a:cxn ang="0">
                <a:pos x="T0" y="T1"/>
              </a:cxn>
              <a:cxn ang="0">
                <a:pos x="T2" y="T3"/>
              </a:cxn>
              <a:cxn ang="0">
                <a:pos x="T4" y="T5"/>
              </a:cxn>
              <a:cxn ang="0">
                <a:pos x="T6" y="T7"/>
              </a:cxn>
              <a:cxn ang="0">
                <a:pos x="T8" y="T9"/>
              </a:cxn>
              <a:cxn ang="0">
                <a:pos x="T10" y="T11"/>
              </a:cxn>
              <a:cxn ang="0">
                <a:pos x="T12" y="T13"/>
              </a:cxn>
            </a:cxnLst>
            <a:rect l="0" t="0" r="r" b="b"/>
            <a:pathLst>
              <a:path w="1550" h="3026">
                <a:moveTo>
                  <a:pt x="0" y="0"/>
                </a:moveTo>
                <a:cubicBezTo>
                  <a:pt x="856" y="0"/>
                  <a:pt x="1550" y="694"/>
                  <a:pt x="1550" y="1549"/>
                </a:cubicBezTo>
                <a:cubicBezTo>
                  <a:pt x="1550" y="2224"/>
                  <a:pt x="1112" y="2822"/>
                  <a:pt x="469" y="3026"/>
                </a:cubicBezTo>
                <a:lnTo>
                  <a:pt x="352" y="2657"/>
                </a:lnTo>
                <a:cubicBezTo>
                  <a:pt x="963" y="2463"/>
                  <a:pt x="1302" y="1810"/>
                  <a:pt x="1108" y="1198"/>
                </a:cubicBezTo>
                <a:cubicBezTo>
                  <a:pt x="955" y="716"/>
                  <a:pt x="507" y="388"/>
                  <a:pt x="0" y="388"/>
                </a:cubicBezTo>
                <a:lnTo>
                  <a:pt x="0" y="0"/>
                </a:lnTo>
                <a:close/>
              </a:path>
            </a:pathLst>
          </a:custGeom>
          <a:solidFill>
            <a:srgbClr val="0070C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8">
            <a:extLst>
              <a:ext uri="{FF2B5EF4-FFF2-40B4-BE49-F238E27FC236}">
                <a16:creationId xmlns="" xmlns:a16="http://schemas.microsoft.com/office/drawing/2014/main" id="{9FE5AD28-45BA-44DD-8B7C-626B937AEEA9}"/>
              </a:ext>
            </a:extLst>
          </p:cNvPr>
          <p:cNvSpPr>
            <a:spLocks/>
          </p:cNvSpPr>
          <p:nvPr/>
        </p:nvSpPr>
        <p:spPr bwMode="auto">
          <a:xfrm>
            <a:off x="4397425" y="5342141"/>
            <a:ext cx="538163" cy="277812"/>
          </a:xfrm>
          <a:custGeom>
            <a:avLst/>
            <a:gdLst>
              <a:gd name="T0" fmla="*/ 902 w 902"/>
              <a:gd name="T1" fmla="*/ 369 h 465"/>
              <a:gd name="T2" fmla="*/ 0 w 902"/>
              <a:gd name="T3" fmla="*/ 380 h 465"/>
              <a:gd name="T4" fmla="*/ 109 w 902"/>
              <a:gd name="T5" fmla="*/ 8 h 465"/>
              <a:gd name="T6" fmla="*/ 785 w 902"/>
              <a:gd name="T7" fmla="*/ 0 h 465"/>
              <a:gd name="T8" fmla="*/ 902 w 902"/>
              <a:gd name="T9" fmla="*/ 369 h 465"/>
            </a:gdLst>
            <a:ahLst/>
            <a:cxnLst>
              <a:cxn ang="0">
                <a:pos x="T0" y="T1"/>
              </a:cxn>
              <a:cxn ang="0">
                <a:pos x="T2" y="T3"/>
              </a:cxn>
              <a:cxn ang="0">
                <a:pos x="T4" y="T5"/>
              </a:cxn>
              <a:cxn ang="0">
                <a:pos x="T6" y="T7"/>
              </a:cxn>
              <a:cxn ang="0">
                <a:pos x="T8" y="T9"/>
              </a:cxn>
            </a:cxnLst>
            <a:rect l="0" t="0" r="r" b="b"/>
            <a:pathLst>
              <a:path w="902" h="465">
                <a:moveTo>
                  <a:pt x="902" y="369"/>
                </a:moveTo>
                <a:cubicBezTo>
                  <a:pt x="609" y="462"/>
                  <a:pt x="295" y="465"/>
                  <a:pt x="0" y="380"/>
                </a:cubicBezTo>
                <a:lnTo>
                  <a:pt x="109" y="8"/>
                </a:lnTo>
                <a:cubicBezTo>
                  <a:pt x="330" y="72"/>
                  <a:pt x="565" y="69"/>
                  <a:pt x="785" y="0"/>
                </a:cubicBezTo>
                <a:lnTo>
                  <a:pt x="902" y="369"/>
                </a:lnTo>
                <a:close/>
              </a:path>
            </a:pathLst>
          </a:cu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0">
            <a:extLst>
              <a:ext uri="{FF2B5EF4-FFF2-40B4-BE49-F238E27FC236}">
                <a16:creationId xmlns="" xmlns:a16="http://schemas.microsoft.com/office/drawing/2014/main" id="{70CB3D65-6C12-46B2-8C7E-D0274E685005}"/>
              </a:ext>
            </a:extLst>
          </p:cNvPr>
          <p:cNvSpPr>
            <a:spLocks/>
          </p:cNvSpPr>
          <p:nvPr/>
        </p:nvSpPr>
        <p:spPr bwMode="auto">
          <a:xfrm>
            <a:off x="3225677" y="4248825"/>
            <a:ext cx="836613" cy="1241425"/>
          </a:xfrm>
          <a:custGeom>
            <a:avLst/>
            <a:gdLst>
              <a:gd name="T0" fmla="*/ 1293 w 1402"/>
              <a:gd name="T1" fmla="*/ 2076 h 2076"/>
              <a:gd name="T2" fmla="*/ 239 w 1402"/>
              <a:gd name="T3" fmla="*/ 155 h 2076"/>
              <a:gd name="T4" fmla="*/ 294 w 1402"/>
              <a:gd name="T5" fmla="*/ 0 h 2076"/>
              <a:gd name="T6" fmla="*/ 652 w 1402"/>
              <a:gd name="T7" fmla="*/ 147 h 2076"/>
              <a:gd name="T8" fmla="*/ 1285 w 1402"/>
              <a:gd name="T9" fmla="*/ 1663 h 2076"/>
              <a:gd name="T10" fmla="*/ 1402 w 1402"/>
              <a:gd name="T11" fmla="*/ 1704 h 2076"/>
              <a:gd name="T12" fmla="*/ 1293 w 1402"/>
              <a:gd name="T13" fmla="*/ 2076 h 2076"/>
            </a:gdLst>
            <a:ahLst/>
            <a:cxnLst>
              <a:cxn ang="0">
                <a:pos x="T0" y="T1"/>
              </a:cxn>
              <a:cxn ang="0">
                <a:pos x="T2" y="T3"/>
              </a:cxn>
              <a:cxn ang="0">
                <a:pos x="T4" y="T5"/>
              </a:cxn>
              <a:cxn ang="0">
                <a:pos x="T6" y="T7"/>
              </a:cxn>
              <a:cxn ang="0">
                <a:pos x="T8" y="T9"/>
              </a:cxn>
              <a:cxn ang="0">
                <a:pos x="T10" y="T11"/>
              </a:cxn>
              <a:cxn ang="0">
                <a:pos x="T12" y="T13"/>
              </a:cxn>
            </a:cxnLst>
            <a:rect l="0" t="0" r="r" b="b"/>
            <a:pathLst>
              <a:path w="1402" h="2076">
                <a:moveTo>
                  <a:pt x="1293" y="2076"/>
                </a:moveTo>
                <a:cubicBezTo>
                  <a:pt x="472" y="1836"/>
                  <a:pt x="0" y="977"/>
                  <a:pt x="239" y="155"/>
                </a:cubicBezTo>
                <a:cubicBezTo>
                  <a:pt x="255" y="102"/>
                  <a:pt x="273" y="51"/>
                  <a:pt x="294" y="0"/>
                </a:cubicBezTo>
                <a:lnTo>
                  <a:pt x="652" y="147"/>
                </a:lnTo>
                <a:cubicBezTo>
                  <a:pt x="408" y="740"/>
                  <a:pt x="692" y="1419"/>
                  <a:pt x="1285" y="1663"/>
                </a:cubicBezTo>
                <a:cubicBezTo>
                  <a:pt x="1323" y="1679"/>
                  <a:pt x="1362" y="1692"/>
                  <a:pt x="1402" y="1704"/>
                </a:cubicBezTo>
                <a:lnTo>
                  <a:pt x="1293" y="2076"/>
                </a:lnTo>
                <a:close/>
              </a:path>
            </a:pathLst>
          </a:custGeom>
          <a:solidFill>
            <a:srgbClr val="A5A5A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2">
            <a:extLst>
              <a:ext uri="{FF2B5EF4-FFF2-40B4-BE49-F238E27FC236}">
                <a16:creationId xmlns="" xmlns:a16="http://schemas.microsoft.com/office/drawing/2014/main" id="{859C4801-83C3-4D88-9C6F-6A284A037B40}"/>
              </a:ext>
            </a:extLst>
          </p:cNvPr>
          <p:cNvSpPr>
            <a:spLocks/>
          </p:cNvSpPr>
          <p:nvPr/>
        </p:nvSpPr>
        <p:spPr bwMode="auto">
          <a:xfrm>
            <a:off x="3401889" y="3897987"/>
            <a:ext cx="403225" cy="439737"/>
          </a:xfrm>
          <a:custGeom>
            <a:avLst/>
            <a:gdLst>
              <a:gd name="T0" fmla="*/ 0 w 676"/>
              <a:gd name="T1" fmla="*/ 588 h 735"/>
              <a:gd name="T2" fmla="*/ 424 w 676"/>
              <a:gd name="T3" fmla="*/ 0 h 735"/>
              <a:gd name="T4" fmla="*/ 676 w 676"/>
              <a:gd name="T5" fmla="*/ 294 h 735"/>
              <a:gd name="T6" fmla="*/ 358 w 676"/>
              <a:gd name="T7" fmla="*/ 735 h 735"/>
              <a:gd name="T8" fmla="*/ 0 w 676"/>
              <a:gd name="T9" fmla="*/ 588 h 735"/>
            </a:gdLst>
            <a:ahLst/>
            <a:cxnLst>
              <a:cxn ang="0">
                <a:pos x="T0" y="T1"/>
              </a:cxn>
              <a:cxn ang="0">
                <a:pos x="T2" y="T3"/>
              </a:cxn>
              <a:cxn ang="0">
                <a:pos x="T4" y="T5"/>
              </a:cxn>
              <a:cxn ang="0">
                <a:pos x="T6" y="T7"/>
              </a:cxn>
              <a:cxn ang="0">
                <a:pos x="T8" y="T9"/>
              </a:cxn>
            </a:cxnLst>
            <a:rect l="0" t="0" r="r" b="b"/>
            <a:pathLst>
              <a:path w="676" h="735">
                <a:moveTo>
                  <a:pt x="0" y="588"/>
                </a:moveTo>
                <a:cubicBezTo>
                  <a:pt x="93" y="361"/>
                  <a:pt x="238" y="160"/>
                  <a:pt x="424" y="0"/>
                </a:cubicBezTo>
                <a:lnTo>
                  <a:pt x="676" y="294"/>
                </a:lnTo>
                <a:cubicBezTo>
                  <a:pt x="537" y="414"/>
                  <a:pt x="428" y="565"/>
                  <a:pt x="358" y="735"/>
                </a:cubicBezTo>
                <a:lnTo>
                  <a:pt x="0" y="588"/>
                </a:lnTo>
                <a:close/>
              </a:path>
            </a:pathLst>
          </a:custGeom>
          <a:solidFill>
            <a:srgbClr val="00B05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4">
            <a:extLst>
              <a:ext uri="{FF2B5EF4-FFF2-40B4-BE49-F238E27FC236}">
                <a16:creationId xmlns="" xmlns:a16="http://schemas.microsoft.com/office/drawing/2014/main" id="{9C8BCA75-EBCC-4FE7-A0BD-15F874854687}"/>
              </a:ext>
            </a:extLst>
          </p:cNvPr>
          <p:cNvSpPr>
            <a:spLocks/>
          </p:cNvSpPr>
          <p:nvPr/>
        </p:nvSpPr>
        <p:spPr bwMode="auto">
          <a:xfrm>
            <a:off x="3654302" y="3565307"/>
            <a:ext cx="601663" cy="398462"/>
          </a:xfrm>
          <a:custGeom>
            <a:avLst/>
            <a:gdLst>
              <a:gd name="T0" fmla="*/ 0 w 1008"/>
              <a:gd name="T1" fmla="*/ 373 h 667"/>
              <a:gd name="T2" fmla="*/ 1008 w 1008"/>
              <a:gd name="T3" fmla="*/ 0 h 667"/>
              <a:gd name="T4" fmla="*/ 1008 w 1008"/>
              <a:gd name="T5" fmla="*/ 388 h 667"/>
              <a:gd name="T6" fmla="*/ 252 w 1008"/>
              <a:gd name="T7" fmla="*/ 667 h 667"/>
              <a:gd name="T8" fmla="*/ 0 w 1008"/>
              <a:gd name="T9" fmla="*/ 373 h 667"/>
            </a:gdLst>
            <a:ahLst/>
            <a:cxnLst>
              <a:cxn ang="0">
                <a:pos x="T0" y="T1"/>
              </a:cxn>
              <a:cxn ang="0">
                <a:pos x="T2" y="T3"/>
              </a:cxn>
              <a:cxn ang="0">
                <a:pos x="T4" y="T5"/>
              </a:cxn>
              <a:cxn ang="0">
                <a:pos x="T6" y="T7"/>
              </a:cxn>
              <a:cxn ang="0">
                <a:pos x="T8" y="T9"/>
              </a:cxn>
            </a:cxnLst>
            <a:rect l="0" t="0" r="r" b="b"/>
            <a:pathLst>
              <a:path w="1008" h="667">
                <a:moveTo>
                  <a:pt x="0" y="373"/>
                </a:moveTo>
                <a:cubicBezTo>
                  <a:pt x="281" y="133"/>
                  <a:pt x="639" y="0"/>
                  <a:pt x="1008" y="0"/>
                </a:cubicBezTo>
                <a:lnTo>
                  <a:pt x="1008" y="388"/>
                </a:lnTo>
                <a:cubicBezTo>
                  <a:pt x="731" y="388"/>
                  <a:pt x="463" y="487"/>
                  <a:pt x="252" y="667"/>
                </a:cubicBezTo>
                <a:lnTo>
                  <a:pt x="0" y="373"/>
                </a:lnTo>
                <a:close/>
              </a:path>
            </a:pathLst>
          </a:cu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16">
            <a:extLst>
              <a:ext uri="{FF2B5EF4-FFF2-40B4-BE49-F238E27FC236}">
                <a16:creationId xmlns="" xmlns:a16="http://schemas.microsoft.com/office/drawing/2014/main" id="{78BD7406-6B6A-494C-96D8-7E5FB4099052}"/>
              </a:ext>
            </a:extLst>
          </p:cNvPr>
          <p:cNvSpPr>
            <a:spLocks noChangeArrowheads="1"/>
          </p:cNvSpPr>
          <p:nvPr/>
        </p:nvSpPr>
        <p:spPr bwMode="auto">
          <a:xfrm>
            <a:off x="1871125" y="2411812"/>
            <a:ext cx="51103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Century Gothic" panose="020B0502020202020204" pitchFamily="34" charset="0"/>
              </a:rPr>
              <a:t>Fuentes de </a:t>
            </a:r>
            <a:r>
              <a:rPr kumimoji="0" lang="en-US" altLang="en-US" sz="1600" b="1" i="0" u="none" strike="noStrike" cap="none" normalizeH="0" baseline="0" dirty="0">
                <a:ln>
                  <a:noFill/>
                </a:ln>
                <a:solidFill>
                  <a:srgbClr val="000000"/>
                </a:solidFill>
                <a:effectLst/>
                <a:latin typeface="Century Gothic" panose="020B0502020202020204" pitchFamily="34" charset="0"/>
              </a:rPr>
              <a:t>financiamiento</a:t>
            </a:r>
            <a:r>
              <a:rPr kumimoji="0" lang="en-US" altLang="en-US" sz="1600" b="1" i="0" u="none" strike="noStrike" cap="none" normalizeH="0" baseline="0" dirty="0">
                <a:ln>
                  <a:noFill/>
                </a:ln>
                <a:solidFill>
                  <a:srgbClr val="000000"/>
                </a:solidFill>
                <a:effectLst/>
                <a:latin typeface="Century Gothic" panose="020B0502020202020204" pitchFamily="34" charset="0"/>
              </a:rPr>
              <a:t> </a:t>
            </a:r>
            <a:r>
              <a:rPr kumimoji="0" lang="en-US" altLang="en-US" sz="1600" b="1" i="0" u="none" strike="noStrike" cap="none" normalizeH="0" baseline="0" dirty="0">
                <a:ln>
                  <a:noFill/>
                </a:ln>
                <a:solidFill>
                  <a:srgbClr val="000000"/>
                </a:solidFill>
                <a:effectLst/>
                <a:latin typeface="Century Gothic" panose="020B0502020202020204" pitchFamily="34" charset="0"/>
              </a:rPr>
              <a:t>proyectadas</a:t>
            </a:r>
            <a:r>
              <a:rPr kumimoji="0" lang="en-US" altLang="en-US" sz="1600" b="1" i="0" u="none" strike="noStrike" cap="none" normalizeH="0" baseline="0" dirty="0">
                <a:ln>
                  <a:noFill/>
                </a:ln>
                <a:solidFill>
                  <a:srgbClr val="000000"/>
                </a:solidFill>
                <a:effectLst/>
                <a:latin typeface="Century Gothic" panose="020B0502020202020204" pitchFamily="34" charset="0"/>
              </a:rPr>
              <a:t> del NAICM</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36" name="CuadroTexto 35">
            <a:extLst>
              <a:ext uri="{FF2B5EF4-FFF2-40B4-BE49-F238E27FC236}">
                <a16:creationId xmlns="" xmlns:a16="http://schemas.microsoft.com/office/drawing/2014/main" id="{1E063873-4E86-4754-B300-89713914A82A}"/>
              </a:ext>
            </a:extLst>
          </p:cNvPr>
          <p:cNvSpPr txBox="1"/>
          <p:nvPr/>
        </p:nvSpPr>
        <p:spPr>
          <a:xfrm>
            <a:off x="5736306" y="4269214"/>
            <a:ext cx="2082621" cy="430887"/>
          </a:xfrm>
          <a:prstGeom prst="rect">
            <a:avLst/>
          </a:prstGeom>
          <a:noFill/>
        </p:spPr>
        <p:txBody>
          <a:bodyPr wrap="none" rtlCol="0">
            <a:spAutoFit/>
          </a:bodyPr>
          <a:lstStyle/>
          <a:p>
            <a:r>
              <a:rPr lang="es-MX" sz="1100" b="1" dirty="0">
                <a:latin typeface="Century Gothic" panose="020B0502020202020204" pitchFamily="34" charset="0"/>
              </a:rPr>
              <a:t>6,000 mdd </a:t>
            </a:r>
          </a:p>
          <a:p>
            <a:r>
              <a:rPr lang="es-MX" sz="1100" b="1" dirty="0">
                <a:latin typeface="Century Gothic" panose="020B0502020202020204" pitchFamily="34" charset="0"/>
              </a:rPr>
              <a:t>Emisiones de deuda en USD</a:t>
            </a:r>
            <a:endParaRPr lang="en-US" sz="1100" b="1" dirty="0">
              <a:latin typeface="Century Gothic" panose="020B0502020202020204" pitchFamily="34" charset="0"/>
            </a:endParaRPr>
          </a:p>
        </p:txBody>
      </p:sp>
      <p:sp>
        <p:nvSpPr>
          <p:cNvPr id="38" name="CuadroTexto 37">
            <a:extLst>
              <a:ext uri="{FF2B5EF4-FFF2-40B4-BE49-F238E27FC236}">
                <a16:creationId xmlns="" xmlns:a16="http://schemas.microsoft.com/office/drawing/2014/main" id="{F3D956B3-CE9B-4BB8-8512-2447A26A42AF}"/>
              </a:ext>
            </a:extLst>
          </p:cNvPr>
          <p:cNvSpPr txBox="1"/>
          <p:nvPr/>
        </p:nvSpPr>
        <p:spPr>
          <a:xfrm>
            <a:off x="4527005" y="5950441"/>
            <a:ext cx="2454518" cy="430887"/>
          </a:xfrm>
          <a:prstGeom prst="rect">
            <a:avLst/>
          </a:prstGeom>
          <a:noFill/>
        </p:spPr>
        <p:txBody>
          <a:bodyPr wrap="none" rtlCol="0">
            <a:spAutoFit/>
          </a:bodyPr>
          <a:lstStyle/>
          <a:p>
            <a:r>
              <a:rPr lang="es-MX" sz="1100" b="1" dirty="0" smtClean="0">
                <a:latin typeface="Century Gothic" panose="020B0502020202020204" pitchFamily="34" charset="0"/>
              </a:rPr>
              <a:t>1,250 </a:t>
            </a:r>
            <a:r>
              <a:rPr lang="es-MX" sz="1100" b="1" dirty="0">
                <a:latin typeface="Century Gothic" panose="020B0502020202020204" pitchFamily="34" charset="0"/>
              </a:rPr>
              <a:t>mdd </a:t>
            </a:r>
          </a:p>
          <a:p>
            <a:r>
              <a:rPr lang="es-MX" sz="1100" b="1" dirty="0">
                <a:latin typeface="Century Gothic" panose="020B0502020202020204" pitchFamily="34" charset="0"/>
              </a:rPr>
              <a:t>Contribuciones Gobierno Federal</a:t>
            </a:r>
            <a:endParaRPr lang="en-US" sz="1100" b="1" dirty="0">
              <a:latin typeface="Century Gothic" panose="020B0502020202020204" pitchFamily="34" charset="0"/>
            </a:endParaRPr>
          </a:p>
        </p:txBody>
      </p:sp>
      <p:sp>
        <p:nvSpPr>
          <p:cNvPr id="39" name="CuadroTexto 38">
            <a:extLst>
              <a:ext uri="{FF2B5EF4-FFF2-40B4-BE49-F238E27FC236}">
                <a16:creationId xmlns="" xmlns:a16="http://schemas.microsoft.com/office/drawing/2014/main" id="{4749E173-1861-44DF-B268-9AB8CE7C68E1}"/>
              </a:ext>
            </a:extLst>
          </p:cNvPr>
          <p:cNvSpPr txBox="1"/>
          <p:nvPr/>
        </p:nvSpPr>
        <p:spPr>
          <a:xfrm>
            <a:off x="2531952" y="3174682"/>
            <a:ext cx="1443024" cy="430887"/>
          </a:xfrm>
          <a:prstGeom prst="rect">
            <a:avLst/>
          </a:prstGeom>
          <a:noFill/>
        </p:spPr>
        <p:txBody>
          <a:bodyPr wrap="none" rtlCol="0">
            <a:spAutoFit/>
          </a:bodyPr>
          <a:lstStyle/>
          <a:p>
            <a:r>
              <a:rPr lang="es-MX" sz="1100" b="1" dirty="0">
                <a:latin typeface="Century Gothic" panose="020B0502020202020204" pitchFamily="34" charset="0"/>
              </a:rPr>
              <a:t>1,500 mdd </a:t>
            </a:r>
          </a:p>
          <a:p>
            <a:r>
              <a:rPr lang="es-MX" sz="1100" b="1" dirty="0">
                <a:latin typeface="Century Gothic" panose="020B0502020202020204" pitchFamily="34" charset="0"/>
              </a:rPr>
              <a:t>Fibra E Aeropuerto</a:t>
            </a:r>
            <a:endParaRPr lang="en-US" sz="1100" b="1" dirty="0">
              <a:latin typeface="Century Gothic" panose="020B0502020202020204" pitchFamily="34" charset="0"/>
            </a:endParaRPr>
          </a:p>
        </p:txBody>
      </p:sp>
      <p:sp>
        <p:nvSpPr>
          <p:cNvPr id="40" name="CuadroTexto 39">
            <a:extLst>
              <a:ext uri="{FF2B5EF4-FFF2-40B4-BE49-F238E27FC236}">
                <a16:creationId xmlns="" xmlns:a16="http://schemas.microsoft.com/office/drawing/2014/main" id="{C3DF19B7-5582-472E-89B4-058928975A5F}"/>
              </a:ext>
            </a:extLst>
          </p:cNvPr>
          <p:cNvSpPr txBox="1"/>
          <p:nvPr/>
        </p:nvSpPr>
        <p:spPr>
          <a:xfrm>
            <a:off x="2003476" y="3690730"/>
            <a:ext cx="1128835" cy="430887"/>
          </a:xfrm>
          <a:prstGeom prst="rect">
            <a:avLst/>
          </a:prstGeom>
          <a:noFill/>
        </p:spPr>
        <p:txBody>
          <a:bodyPr wrap="none" rtlCol="0">
            <a:spAutoFit/>
          </a:bodyPr>
          <a:lstStyle/>
          <a:p>
            <a:r>
              <a:rPr lang="es-MX" sz="1100" b="1" dirty="0">
                <a:latin typeface="Century Gothic" panose="020B0502020202020204" pitchFamily="34" charset="0"/>
              </a:rPr>
              <a:t>1,000 mdd </a:t>
            </a:r>
          </a:p>
          <a:p>
            <a:r>
              <a:rPr lang="es-MX" sz="1100" b="1" dirty="0">
                <a:latin typeface="Century Gothic" panose="020B0502020202020204" pitchFamily="34" charset="0"/>
              </a:rPr>
              <a:t>Nueva deuda</a:t>
            </a:r>
            <a:endParaRPr lang="en-US" sz="1100" b="1" dirty="0">
              <a:latin typeface="Century Gothic" panose="020B0502020202020204" pitchFamily="34" charset="0"/>
            </a:endParaRPr>
          </a:p>
        </p:txBody>
      </p:sp>
      <p:sp>
        <p:nvSpPr>
          <p:cNvPr id="41" name="CuadroTexto 40">
            <a:extLst>
              <a:ext uri="{FF2B5EF4-FFF2-40B4-BE49-F238E27FC236}">
                <a16:creationId xmlns="" xmlns:a16="http://schemas.microsoft.com/office/drawing/2014/main" id="{B011DB76-8355-4A1A-A8E6-F1C4747A890F}"/>
              </a:ext>
            </a:extLst>
          </p:cNvPr>
          <p:cNvSpPr txBox="1"/>
          <p:nvPr/>
        </p:nvSpPr>
        <p:spPr>
          <a:xfrm>
            <a:off x="1907704" y="4931355"/>
            <a:ext cx="1380506" cy="600164"/>
          </a:xfrm>
          <a:prstGeom prst="rect">
            <a:avLst/>
          </a:prstGeom>
          <a:noFill/>
        </p:spPr>
        <p:txBody>
          <a:bodyPr wrap="none" rtlCol="0">
            <a:spAutoFit/>
          </a:bodyPr>
          <a:lstStyle/>
          <a:p>
            <a:r>
              <a:rPr lang="es-MX" sz="1100" b="1" dirty="0">
                <a:latin typeface="Century Gothic" panose="020B0502020202020204" pitchFamily="34" charset="0"/>
              </a:rPr>
              <a:t>3,550 mdd </a:t>
            </a:r>
          </a:p>
          <a:p>
            <a:r>
              <a:rPr lang="es-MX" sz="1100" b="1" dirty="0">
                <a:latin typeface="Century Gothic" panose="020B0502020202020204" pitchFamily="34" charset="0"/>
              </a:rPr>
              <a:t>Aportaciones </a:t>
            </a:r>
          </a:p>
          <a:p>
            <a:r>
              <a:rPr lang="es-MX" sz="1100" b="1" dirty="0">
                <a:latin typeface="Century Gothic" panose="020B0502020202020204" pitchFamily="34" charset="0"/>
              </a:rPr>
              <a:t>Gobierno Federal</a:t>
            </a:r>
            <a:endParaRPr lang="en-US" sz="1100" b="1" dirty="0">
              <a:latin typeface="Century Gothic" panose="020B0502020202020204" pitchFamily="34" charset="0"/>
            </a:endParaRPr>
          </a:p>
        </p:txBody>
      </p:sp>
      <p:sp>
        <p:nvSpPr>
          <p:cNvPr id="42" name="2 Marcador de contenido">
            <a:extLst>
              <a:ext uri="{FF2B5EF4-FFF2-40B4-BE49-F238E27FC236}">
                <a16:creationId xmlns="" xmlns:a16="http://schemas.microsoft.com/office/drawing/2014/main" id="{B8368FB9-1774-4636-B79F-51332D1E703C}"/>
              </a:ext>
            </a:extLst>
          </p:cNvPr>
          <p:cNvSpPr>
            <a:spLocks noGrp="1"/>
          </p:cNvSpPr>
          <p:nvPr>
            <p:ph idx="1"/>
          </p:nvPr>
        </p:nvSpPr>
        <p:spPr>
          <a:xfrm>
            <a:off x="156128" y="1169690"/>
            <a:ext cx="8747499" cy="963542"/>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dirty="0">
                <a:latin typeface="Century Gothic" panose="020B0502020202020204" pitchFamily="34" charset="0"/>
              </a:rPr>
              <a:t>1,000 mdd vendrían de nuevas emisiones de deuda si es que se logra elevar la TUA nuevamente.</a:t>
            </a:r>
          </a:p>
          <a:p>
            <a:pPr marL="180975" lvl="0" indent="-180975" algn="just">
              <a:spcBef>
                <a:spcPts val="0"/>
              </a:spcBef>
              <a:spcAft>
                <a:spcPts val="600"/>
              </a:spcAft>
              <a:buClr>
                <a:srgbClr val="CD0000"/>
              </a:buClr>
              <a:buSzPct val="110000"/>
              <a:buFont typeface="Arial" pitchFamily="34" charset="0"/>
              <a:buChar char="•"/>
            </a:pPr>
            <a:r>
              <a:rPr lang="es-ES" sz="1400" dirty="0"/>
              <a:t>3,550 mdd se conseguirían a través de contribuciones del Gobierno Federal</a:t>
            </a:r>
            <a:r>
              <a:rPr lang="es-ES" sz="1400" dirty="0">
                <a:latin typeface="Century Gothic" panose="020B0502020202020204" pitchFamily="34" charset="0"/>
              </a:rPr>
              <a:t>  </a:t>
            </a:r>
          </a:p>
          <a:p>
            <a:pPr marL="180975" lvl="0" indent="-180975" algn="just">
              <a:spcBef>
                <a:spcPts val="0"/>
              </a:spcBef>
              <a:spcAft>
                <a:spcPts val="600"/>
              </a:spcAft>
              <a:buClr>
                <a:srgbClr val="CD0000"/>
              </a:buClr>
              <a:buSzPct val="110000"/>
              <a:buFont typeface="Arial" pitchFamily="34" charset="0"/>
              <a:buChar char="•"/>
            </a:pPr>
            <a:endParaRPr lang="es-ES" sz="1100" dirty="0">
              <a:latin typeface="Century Gothic" panose="020B0502020202020204" pitchFamily="34" charset="0"/>
            </a:endParaRPr>
          </a:p>
        </p:txBody>
      </p:sp>
      <p:sp>
        <p:nvSpPr>
          <p:cNvPr id="37" name="Rectángulo 36">
            <a:extLst>
              <a:ext uri="{FF2B5EF4-FFF2-40B4-BE49-F238E27FC236}">
                <a16:creationId xmlns="" xmlns:a16="http://schemas.microsoft.com/office/drawing/2014/main" id="{55F75F39-6746-4DA4-BBE6-EDE5C7932625}"/>
              </a:ext>
            </a:extLst>
          </p:cNvPr>
          <p:cNvSpPr/>
          <p:nvPr/>
        </p:nvSpPr>
        <p:spPr>
          <a:xfrm>
            <a:off x="4376166" y="2810666"/>
            <a:ext cx="3580210" cy="3570662"/>
          </a:xfrm>
          <a:prstGeom prst="rect">
            <a:avLst/>
          </a:prstGeom>
          <a:noFill/>
          <a:ln w="28575">
            <a:solidFill>
              <a:schemeClr val="bg1">
                <a:lumMod val="75000"/>
              </a:schemeClr>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Rectángulo 43">
            <a:extLst>
              <a:ext uri="{FF2B5EF4-FFF2-40B4-BE49-F238E27FC236}">
                <a16:creationId xmlns="" xmlns:a16="http://schemas.microsoft.com/office/drawing/2014/main" id="{A22A723B-E7AA-4044-B878-97534BE5B952}"/>
              </a:ext>
            </a:extLst>
          </p:cNvPr>
          <p:cNvSpPr/>
          <p:nvPr/>
        </p:nvSpPr>
        <p:spPr>
          <a:xfrm>
            <a:off x="753405" y="2810666"/>
            <a:ext cx="3580210" cy="3570662"/>
          </a:xfrm>
          <a:prstGeom prst="rect">
            <a:avLst/>
          </a:prstGeom>
          <a:noFill/>
          <a:ln w="28575">
            <a:solidFill>
              <a:schemeClr val="bg1">
                <a:lumMod val="75000"/>
              </a:schemeClr>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3 CuadroTexto"/>
          <p:cNvSpPr txBox="1"/>
          <p:nvPr/>
        </p:nvSpPr>
        <p:spPr>
          <a:xfrm>
            <a:off x="772455" y="2848744"/>
            <a:ext cx="3502560" cy="276999"/>
          </a:xfrm>
          <a:prstGeom prst="rect">
            <a:avLst/>
          </a:prstGeom>
          <a:noFill/>
        </p:spPr>
        <p:txBody>
          <a:bodyPr wrap="square" rtlCol="0">
            <a:spAutoFit/>
          </a:bodyPr>
          <a:lstStyle/>
          <a:p>
            <a:pPr algn="ctr"/>
            <a:r>
              <a:rPr lang="es-MX" sz="1200" b="1" dirty="0" smtClean="0">
                <a:latin typeface="Century Gothic" panose="020B0502020202020204" pitchFamily="34" charset="0"/>
              </a:rPr>
              <a:t>Financiamiento por conseguir</a:t>
            </a:r>
            <a:endParaRPr lang="es-MX" sz="1200" b="1" dirty="0">
              <a:latin typeface="Century Gothic" panose="020B0502020202020204" pitchFamily="34" charset="0"/>
            </a:endParaRPr>
          </a:p>
        </p:txBody>
      </p:sp>
      <p:sp>
        <p:nvSpPr>
          <p:cNvPr id="21" name="20 CuadroTexto"/>
          <p:cNvSpPr txBox="1"/>
          <p:nvPr/>
        </p:nvSpPr>
        <p:spPr>
          <a:xfrm>
            <a:off x="4397425" y="2810666"/>
            <a:ext cx="3502560" cy="276999"/>
          </a:xfrm>
          <a:prstGeom prst="rect">
            <a:avLst/>
          </a:prstGeom>
          <a:noFill/>
        </p:spPr>
        <p:txBody>
          <a:bodyPr wrap="square" rtlCol="0">
            <a:spAutoFit/>
          </a:bodyPr>
          <a:lstStyle/>
          <a:p>
            <a:pPr algn="ctr"/>
            <a:r>
              <a:rPr lang="es-MX" sz="1200" b="1" dirty="0" smtClean="0">
                <a:latin typeface="Century Gothic" panose="020B0502020202020204" pitchFamily="34" charset="0"/>
              </a:rPr>
              <a:t>Financiamiento obtenido</a:t>
            </a:r>
            <a:endParaRPr lang="es-MX" sz="1200" b="1" dirty="0">
              <a:latin typeface="Century Gothic" panose="020B0502020202020204" pitchFamily="34" charset="0"/>
            </a:endParaRPr>
          </a:p>
        </p:txBody>
      </p:sp>
    </p:spTree>
    <p:extLst>
      <p:ext uri="{BB962C8B-B14F-4D97-AF65-F5344CB8AC3E}">
        <p14:creationId xmlns:p14="http://schemas.microsoft.com/office/powerpoint/2010/main" val="1576433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fontScale="90000"/>
          </a:bodyPr>
          <a:lstStyle/>
          <a:p>
            <a:r>
              <a:rPr lang="es-ES" sz="2000" b="1" dirty="0">
                <a:latin typeface="Century Gothic" panose="020B0502020202020204" pitchFamily="34" charset="0"/>
              </a:rPr>
              <a:t>Pese a reducción en las primas de riesgo de la deuda en USD de Pemex y CFE, se ha incrementado la del aeropuerto </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21234" y="1340768"/>
            <a:ext cx="8747499" cy="650605"/>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b="1" dirty="0">
                <a:latin typeface="Century Gothic" panose="020B0502020202020204" pitchFamily="34" charset="0"/>
              </a:rPr>
              <a:t>Esto se ha dado a la par que el incremento en tasa de la deuda mexicana emitida en USD.</a:t>
            </a:r>
            <a:endParaRPr lang="es-ES" sz="1100" dirty="0">
              <a:latin typeface="Century Gothic" panose="020B0502020202020204" pitchFamily="34" charset="0"/>
            </a:endParaRPr>
          </a:p>
        </p:txBody>
      </p:sp>
      <p:sp>
        <p:nvSpPr>
          <p:cNvPr id="63" name="CuadroTexto 62">
            <a:extLst>
              <a:ext uri="{FF2B5EF4-FFF2-40B4-BE49-F238E27FC236}">
                <a16:creationId xmlns="" xmlns:a16="http://schemas.microsoft.com/office/drawing/2014/main" id="{528F5BC1-8527-462E-88C6-229EE5737532}"/>
              </a:ext>
            </a:extLst>
          </p:cNvPr>
          <p:cNvSpPr txBox="1"/>
          <p:nvPr/>
        </p:nvSpPr>
        <p:spPr>
          <a:xfrm>
            <a:off x="0" y="6533961"/>
            <a:ext cx="4785824" cy="230832"/>
          </a:xfrm>
          <a:prstGeom prst="rect">
            <a:avLst/>
          </a:prstGeom>
          <a:noFill/>
        </p:spPr>
        <p:txBody>
          <a:bodyPr wrap="square" rtlCol="0">
            <a:spAutoFit/>
          </a:bodyPr>
          <a:lstStyle/>
          <a:p>
            <a:r>
              <a:rPr lang="es-MX" sz="900" dirty="0">
                <a:latin typeface="Century Gothic" panose="020B0502020202020204" pitchFamily="34" charset="0"/>
              </a:rPr>
              <a:t>Fuente: Bloomberg</a:t>
            </a:r>
            <a:endParaRPr lang="en-US" sz="9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34830" y="6533961"/>
            <a:ext cx="2133600" cy="365125"/>
          </a:xfrm>
        </p:spPr>
        <p:txBody>
          <a:bodyPr/>
          <a:lstStyle/>
          <a:p>
            <a:fld id="{05E83AA4-A00D-4AA0-8FE8-B93C9F3EC141}" type="slidenum">
              <a:rPr lang="es-ES" altLang="es-MX" smtClean="0"/>
              <a:pPr/>
              <a:t>19</a:t>
            </a:fld>
            <a:endParaRPr lang="es-ES" altLang="es-MX" dirty="0"/>
          </a:p>
        </p:txBody>
      </p:sp>
      <p:graphicFrame>
        <p:nvGraphicFramePr>
          <p:cNvPr id="32" name="Gráfico 31">
            <a:extLst>
              <a:ext uri="{FF2B5EF4-FFF2-40B4-BE49-F238E27FC236}">
                <a16:creationId xmlns="" xmlns:a16="http://schemas.microsoft.com/office/drawing/2014/main" id="{1BF1D04D-8B12-4743-8D2F-82288B20AF68}"/>
              </a:ext>
            </a:extLst>
          </p:cNvPr>
          <p:cNvGraphicFramePr>
            <a:graphicFrameLocks/>
          </p:cNvGraphicFramePr>
          <p:nvPr>
            <p:extLst/>
          </p:nvPr>
        </p:nvGraphicFramePr>
        <p:xfrm>
          <a:off x="143998" y="2014767"/>
          <a:ext cx="3650570" cy="4495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5" name="Gráfico 34">
            <a:extLst>
              <a:ext uri="{FF2B5EF4-FFF2-40B4-BE49-F238E27FC236}">
                <a16:creationId xmlns="" xmlns:a16="http://schemas.microsoft.com/office/drawing/2014/main" id="{0B1A9C1A-CD54-4D65-AE40-7F3A947BB1F9}"/>
              </a:ext>
            </a:extLst>
          </p:cNvPr>
          <p:cNvGraphicFramePr>
            <a:graphicFrameLocks/>
          </p:cNvGraphicFramePr>
          <p:nvPr>
            <p:extLst/>
          </p:nvPr>
        </p:nvGraphicFramePr>
        <p:xfrm>
          <a:off x="3932649" y="2014767"/>
          <a:ext cx="4958848" cy="4495800"/>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Conector recto de flecha 4">
            <a:extLst>
              <a:ext uri="{FF2B5EF4-FFF2-40B4-BE49-F238E27FC236}">
                <a16:creationId xmlns="" xmlns:a16="http://schemas.microsoft.com/office/drawing/2014/main" id="{292EC141-7F1E-4965-BFDB-0362C3D4B859}"/>
              </a:ext>
            </a:extLst>
          </p:cNvPr>
          <p:cNvCxnSpPr>
            <a:cxnSpLocks/>
          </p:cNvCxnSpPr>
          <p:nvPr/>
        </p:nvCxnSpPr>
        <p:spPr>
          <a:xfrm>
            <a:off x="4355976" y="3033054"/>
            <a:ext cx="4320480" cy="305165"/>
          </a:xfrm>
          <a:prstGeom prst="straightConnector1">
            <a:avLst/>
          </a:prstGeom>
          <a:ln w="12700">
            <a:solidFill>
              <a:srgbClr val="C00000"/>
            </a:solidFill>
            <a:prstDash val="sysDot"/>
            <a:tailEnd type="arrow"/>
          </a:ln>
          <a:effectLst/>
        </p:spPr>
        <p:style>
          <a:lnRef idx="2">
            <a:schemeClr val="accent1"/>
          </a:lnRef>
          <a:fillRef idx="0">
            <a:schemeClr val="accent1"/>
          </a:fillRef>
          <a:effectRef idx="1">
            <a:schemeClr val="accent1"/>
          </a:effectRef>
          <a:fontRef idx="minor">
            <a:schemeClr val="tx1"/>
          </a:fontRef>
        </p:style>
      </p:cxnSp>
      <p:cxnSp>
        <p:nvCxnSpPr>
          <p:cNvPr id="36" name="Conector recto de flecha 35">
            <a:extLst>
              <a:ext uri="{FF2B5EF4-FFF2-40B4-BE49-F238E27FC236}">
                <a16:creationId xmlns="" xmlns:a16="http://schemas.microsoft.com/office/drawing/2014/main" id="{3C89BBAB-A53F-414D-95DA-40ED9E64B656}"/>
              </a:ext>
            </a:extLst>
          </p:cNvPr>
          <p:cNvCxnSpPr/>
          <p:nvPr/>
        </p:nvCxnSpPr>
        <p:spPr>
          <a:xfrm>
            <a:off x="4583757" y="4645119"/>
            <a:ext cx="3888432" cy="504056"/>
          </a:xfrm>
          <a:prstGeom prst="straightConnector1">
            <a:avLst/>
          </a:prstGeom>
          <a:ln w="12700">
            <a:solidFill>
              <a:srgbClr val="00B050"/>
            </a:solidFill>
            <a:prstDash val="sysDot"/>
            <a:tailEnd type="arrow"/>
          </a:ln>
          <a:effectLst/>
        </p:spPr>
        <p:style>
          <a:lnRef idx="2">
            <a:schemeClr val="accent1"/>
          </a:lnRef>
          <a:fillRef idx="0">
            <a:schemeClr val="accent1"/>
          </a:fillRef>
          <a:effectRef idx="1">
            <a:schemeClr val="accent1"/>
          </a:effectRef>
          <a:fontRef idx="minor">
            <a:schemeClr val="tx1"/>
          </a:fontRef>
        </p:style>
      </p:cxnSp>
      <p:sp>
        <p:nvSpPr>
          <p:cNvPr id="6" name="CuadroTexto 5">
            <a:extLst>
              <a:ext uri="{FF2B5EF4-FFF2-40B4-BE49-F238E27FC236}">
                <a16:creationId xmlns="" xmlns:a16="http://schemas.microsoft.com/office/drawing/2014/main" id="{D39A9A69-9F77-426B-8700-C92AA6DAFEAB}"/>
              </a:ext>
            </a:extLst>
          </p:cNvPr>
          <p:cNvSpPr txBox="1"/>
          <p:nvPr/>
        </p:nvSpPr>
        <p:spPr>
          <a:xfrm>
            <a:off x="5652120" y="3302042"/>
            <a:ext cx="1269899" cy="253916"/>
          </a:xfrm>
          <a:prstGeom prst="rect">
            <a:avLst/>
          </a:prstGeom>
          <a:noFill/>
        </p:spPr>
        <p:txBody>
          <a:bodyPr wrap="none" rtlCol="0">
            <a:spAutoFit/>
          </a:bodyPr>
          <a:lstStyle/>
          <a:p>
            <a:r>
              <a:rPr lang="es-MX" sz="1050" b="1" dirty="0">
                <a:solidFill>
                  <a:srgbClr val="C00000"/>
                </a:solidFill>
                <a:latin typeface="Century Gothic" panose="020B0502020202020204" pitchFamily="34" charset="0"/>
              </a:rPr>
              <a:t>15-20pb de baja</a:t>
            </a:r>
            <a:endParaRPr lang="en-US" sz="1050" b="1" dirty="0">
              <a:solidFill>
                <a:srgbClr val="C00000"/>
              </a:solidFill>
              <a:latin typeface="Century Gothic" panose="020B0502020202020204" pitchFamily="34" charset="0"/>
            </a:endParaRPr>
          </a:p>
        </p:txBody>
      </p:sp>
      <p:sp>
        <p:nvSpPr>
          <p:cNvPr id="37" name="CuadroTexto 36">
            <a:extLst>
              <a:ext uri="{FF2B5EF4-FFF2-40B4-BE49-F238E27FC236}">
                <a16:creationId xmlns="" xmlns:a16="http://schemas.microsoft.com/office/drawing/2014/main" id="{5D2AF669-8F05-458B-A38F-28F493B8D80F}"/>
              </a:ext>
            </a:extLst>
          </p:cNvPr>
          <p:cNvSpPr txBox="1"/>
          <p:nvPr/>
        </p:nvSpPr>
        <p:spPr>
          <a:xfrm>
            <a:off x="5652119" y="4913837"/>
            <a:ext cx="1269899" cy="253916"/>
          </a:xfrm>
          <a:prstGeom prst="rect">
            <a:avLst/>
          </a:prstGeom>
          <a:noFill/>
        </p:spPr>
        <p:txBody>
          <a:bodyPr wrap="none" rtlCol="0">
            <a:spAutoFit/>
          </a:bodyPr>
          <a:lstStyle/>
          <a:p>
            <a:r>
              <a:rPr lang="es-MX" sz="1050" b="1" dirty="0">
                <a:solidFill>
                  <a:srgbClr val="00B050"/>
                </a:solidFill>
                <a:latin typeface="Century Gothic" panose="020B0502020202020204" pitchFamily="34" charset="0"/>
              </a:rPr>
              <a:t>25-30pb de baja</a:t>
            </a:r>
            <a:endParaRPr lang="en-US" sz="1050" b="1" dirty="0">
              <a:solidFill>
                <a:srgbClr val="00B050"/>
              </a:solidFill>
              <a:latin typeface="Century Gothic" panose="020B0502020202020204" pitchFamily="34" charset="0"/>
            </a:endParaRPr>
          </a:p>
        </p:txBody>
      </p:sp>
      <p:sp>
        <p:nvSpPr>
          <p:cNvPr id="39" name="CuadroTexto 38">
            <a:extLst>
              <a:ext uri="{FF2B5EF4-FFF2-40B4-BE49-F238E27FC236}">
                <a16:creationId xmlns="" xmlns:a16="http://schemas.microsoft.com/office/drawing/2014/main" id="{E565CD6F-7028-4F1E-8214-F7E3FA40E785}"/>
              </a:ext>
            </a:extLst>
          </p:cNvPr>
          <p:cNvSpPr txBox="1"/>
          <p:nvPr/>
        </p:nvSpPr>
        <p:spPr>
          <a:xfrm>
            <a:off x="5580112" y="3927246"/>
            <a:ext cx="1212191" cy="261610"/>
          </a:xfrm>
          <a:prstGeom prst="rect">
            <a:avLst/>
          </a:prstGeom>
          <a:noFill/>
        </p:spPr>
        <p:txBody>
          <a:bodyPr wrap="none" rtlCol="0">
            <a:spAutoFit/>
          </a:bodyPr>
          <a:lstStyle/>
          <a:p>
            <a:r>
              <a:rPr lang="es-MX" sz="1100" b="1" dirty="0">
                <a:solidFill>
                  <a:srgbClr val="0070C0"/>
                </a:solidFill>
                <a:latin typeface="Century Gothic" panose="020B0502020202020204" pitchFamily="34" charset="0"/>
              </a:rPr>
              <a:t>¡15pb de ALZA!</a:t>
            </a:r>
            <a:endParaRPr lang="en-US" sz="1100" b="1" dirty="0">
              <a:solidFill>
                <a:srgbClr val="0070C0"/>
              </a:solidFill>
              <a:latin typeface="Century Gothic" panose="020B0502020202020204" pitchFamily="34" charset="0"/>
            </a:endParaRPr>
          </a:p>
        </p:txBody>
      </p:sp>
    </p:spTree>
    <p:extLst>
      <p:ext uri="{BB962C8B-B14F-4D97-AF65-F5344CB8AC3E}">
        <p14:creationId xmlns:p14="http://schemas.microsoft.com/office/powerpoint/2010/main" val="1848403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Los recursos de la Oferta serán usados por el Fideicomiso para suscribir y pagar las acciones “P” del GACM</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NAICM</a:t>
            </a:r>
            <a:endParaRPr lang="es-MX" sz="900" dirty="0">
              <a:latin typeface="Century Gothic" pitchFamily="34" charset="0"/>
            </a:endParaRPr>
          </a:p>
        </p:txBody>
      </p:sp>
      <p:pic>
        <p:nvPicPr>
          <p:cNvPr id="5" name="Imagen 4">
            <a:extLst>
              <a:ext uri="{FF2B5EF4-FFF2-40B4-BE49-F238E27FC236}">
                <a16:creationId xmlns="" xmlns:a16="http://schemas.microsoft.com/office/drawing/2014/main" id="{8DB506F5-738B-468C-8603-F6AC445444B5}"/>
              </a:ext>
            </a:extLst>
          </p:cNvPr>
          <p:cNvPicPr>
            <a:picLocks noChangeAspect="1"/>
          </p:cNvPicPr>
          <p:nvPr/>
        </p:nvPicPr>
        <p:blipFill rotWithShape="1">
          <a:blip r:embed="rId2"/>
          <a:srcRect l="7130" t="17621" r="11385" b="3598"/>
          <a:stretch/>
        </p:blipFill>
        <p:spPr>
          <a:xfrm>
            <a:off x="120383" y="1819669"/>
            <a:ext cx="8903234" cy="4662612"/>
          </a:xfrm>
          <a:prstGeom prst="rect">
            <a:avLst/>
          </a:prstGeom>
        </p:spPr>
      </p:pic>
      <p:sp>
        <p:nvSpPr>
          <p:cNvPr id="18" name="2 Marcador de contenido">
            <a:extLst>
              <a:ext uri="{FF2B5EF4-FFF2-40B4-BE49-F238E27FC236}">
                <a16:creationId xmlns="" xmlns:a16="http://schemas.microsoft.com/office/drawing/2014/main" id="{4721389A-BD6B-4A50-97BD-46DE7DCF862A}"/>
              </a:ext>
            </a:extLst>
          </p:cNvPr>
          <p:cNvSpPr>
            <a:spLocks noGrp="1"/>
          </p:cNvSpPr>
          <p:nvPr>
            <p:ph idx="1"/>
          </p:nvPr>
        </p:nvSpPr>
        <p:spPr>
          <a:xfrm>
            <a:off x="143998" y="1158303"/>
            <a:ext cx="8747499" cy="68118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GACM (en un inicio del Aeropuerto Existente y después del Nuevo Aeropuerto, una vez terminado) distribuirá un % del Flujo Distribuible al Fideicomiso.</a:t>
            </a:r>
            <a:endParaRPr lang="es-ES" sz="12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6588224" y="6520259"/>
            <a:ext cx="2133600" cy="365125"/>
          </a:xfrm>
        </p:spPr>
        <p:txBody>
          <a:bodyPr/>
          <a:lstStyle/>
          <a:p>
            <a:fld id="{05E83AA4-A00D-4AA0-8FE8-B93C9F3EC141}" type="slidenum">
              <a:rPr lang="es-ES" altLang="es-MX" smtClean="0"/>
              <a:pPr/>
              <a:t>20</a:t>
            </a:fld>
            <a:endParaRPr lang="es-ES" altLang="es-MX" dirty="0"/>
          </a:p>
        </p:txBody>
      </p:sp>
    </p:spTree>
    <p:extLst>
      <p:ext uri="{BB962C8B-B14F-4D97-AF65-F5344CB8AC3E}">
        <p14:creationId xmlns:p14="http://schemas.microsoft.com/office/powerpoint/2010/main" val="1784459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ángulo 48">
            <a:extLst>
              <a:ext uri="{FF2B5EF4-FFF2-40B4-BE49-F238E27FC236}">
                <a16:creationId xmlns="" xmlns:a16="http://schemas.microsoft.com/office/drawing/2014/main" id="{47A4134F-2EA9-455E-9989-B276CCF7D24F}"/>
              </a:ext>
            </a:extLst>
          </p:cNvPr>
          <p:cNvSpPr/>
          <p:nvPr/>
        </p:nvSpPr>
        <p:spPr>
          <a:xfrm>
            <a:off x="6103584" y="5418063"/>
            <a:ext cx="1654903" cy="76735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ángulo 47">
            <a:extLst>
              <a:ext uri="{FF2B5EF4-FFF2-40B4-BE49-F238E27FC236}">
                <a16:creationId xmlns="" xmlns:a16="http://schemas.microsoft.com/office/drawing/2014/main" id="{0F9BE4E5-553B-44C2-9C44-9D184FAA3ADA}"/>
              </a:ext>
            </a:extLst>
          </p:cNvPr>
          <p:cNvSpPr/>
          <p:nvPr/>
        </p:nvSpPr>
        <p:spPr>
          <a:xfrm>
            <a:off x="3387314" y="5448236"/>
            <a:ext cx="1654903" cy="767352"/>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ángulo 46">
            <a:extLst>
              <a:ext uri="{FF2B5EF4-FFF2-40B4-BE49-F238E27FC236}">
                <a16:creationId xmlns="" xmlns:a16="http://schemas.microsoft.com/office/drawing/2014/main" id="{700AEC21-5461-4124-96BF-E0343C989708}"/>
              </a:ext>
            </a:extLst>
          </p:cNvPr>
          <p:cNvSpPr/>
          <p:nvPr/>
        </p:nvSpPr>
        <p:spPr>
          <a:xfrm>
            <a:off x="623487" y="5443615"/>
            <a:ext cx="1654903" cy="767352"/>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Flecha: a la derecha 40">
            <a:extLst>
              <a:ext uri="{FF2B5EF4-FFF2-40B4-BE49-F238E27FC236}">
                <a16:creationId xmlns="" xmlns:a16="http://schemas.microsoft.com/office/drawing/2014/main" id="{F21623BA-1CA1-48E4-A3D0-205E2AAD1774}"/>
              </a:ext>
            </a:extLst>
          </p:cNvPr>
          <p:cNvSpPr/>
          <p:nvPr/>
        </p:nvSpPr>
        <p:spPr>
          <a:xfrm>
            <a:off x="6951893" y="4382401"/>
            <a:ext cx="1407398" cy="509586"/>
          </a:xfrm>
          <a:prstGeom prst="rightArrow">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ángulo 39">
            <a:extLst>
              <a:ext uri="{FF2B5EF4-FFF2-40B4-BE49-F238E27FC236}">
                <a16:creationId xmlns="" xmlns:a16="http://schemas.microsoft.com/office/drawing/2014/main" id="{C97E9486-E0A7-40A2-A2C8-DFCEE00CF491}"/>
              </a:ext>
            </a:extLst>
          </p:cNvPr>
          <p:cNvSpPr/>
          <p:nvPr/>
        </p:nvSpPr>
        <p:spPr>
          <a:xfrm>
            <a:off x="5566997" y="4253518"/>
            <a:ext cx="995786" cy="767352"/>
          </a:xfrm>
          <a:prstGeom prst="rect">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ángulo 38">
            <a:extLst>
              <a:ext uri="{FF2B5EF4-FFF2-40B4-BE49-F238E27FC236}">
                <a16:creationId xmlns="" xmlns:a16="http://schemas.microsoft.com/office/drawing/2014/main" id="{17431023-C1BE-42BA-BB96-B2F679978C95}"/>
              </a:ext>
            </a:extLst>
          </p:cNvPr>
          <p:cNvSpPr/>
          <p:nvPr/>
        </p:nvSpPr>
        <p:spPr>
          <a:xfrm>
            <a:off x="4080845" y="4255251"/>
            <a:ext cx="995786" cy="767352"/>
          </a:xfrm>
          <a:prstGeom prst="rect">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ángulo 31">
            <a:extLst>
              <a:ext uri="{FF2B5EF4-FFF2-40B4-BE49-F238E27FC236}">
                <a16:creationId xmlns="" xmlns:a16="http://schemas.microsoft.com/office/drawing/2014/main" id="{FEC5A22B-297D-4324-AC21-BBFA5697FA5E}"/>
              </a:ext>
            </a:extLst>
          </p:cNvPr>
          <p:cNvSpPr/>
          <p:nvPr/>
        </p:nvSpPr>
        <p:spPr>
          <a:xfrm>
            <a:off x="6748108" y="2687577"/>
            <a:ext cx="1543469" cy="905346"/>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ángulo 30">
            <a:extLst>
              <a:ext uri="{FF2B5EF4-FFF2-40B4-BE49-F238E27FC236}">
                <a16:creationId xmlns="" xmlns:a16="http://schemas.microsoft.com/office/drawing/2014/main" id="{095A1437-0287-47B6-8B1C-1B3316C5E70B}"/>
              </a:ext>
            </a:extLst>
          </p:cNvPr>
          <p:cNvSpPr/>
          <p:nvPr/>
        </p:nvSpPr>
        <p:spPr>
          <a:xfrm>
            <a:off x="4861317" y="2687577"/>
            <a:ext cx="1543469" cy="905346"/>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ángulo 29">
            <a:extLst>
              <a:ext uri="{FF2B5EF4-FFF2-40B4-BE49-F238E27FC236}">
                <a16:creationId xmlns="" xmlns:a16="http://schemas.microsoft.com/office/drawing/2014/main" id="{F2DB290F-93B4-4DFA-A40F-37D242B0F6FC}"/>
              </a:ext>
            </a:extLst>
          </p:cNvPr>
          <p:cNvSpPr/>
          <p:nvPr/>
        </p:nvSpPr>
        <p:spPr>
          <a:xfrm>
            <a:off x="2846557" y="2687577"/>
            <a:ext cx="1543469" cy="905346"/>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ángulo 28">
            <a:extLst>
              <a:ext uri="{FF2B5EF4-FFF2-40B4-BE49-F238E27FC236}">
                <a16:creationId xmlns="" xmlns:a16="http://schemas.microsoft.com/office/drawing/2014/main" id="{417262F2-946A-45B2-84E8-557B573C06DC}"/>
              </a:ext>
            </a:extLst>
          </p:cNvPr>
          <p:cNvSpPr/>
          <p:nvPr/>
        </p:nvSpPr>
        <p:spPr>
          <a:xfrm>
            <a:off x="772335" y="2687577"/>
            <a:ext cx="1543469" cy="905346"/>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ángulo 22">
            <a:extLst>
              <a:ext uri="{FF2B5EF4-FFF2-40B4-BE49-F238E27FC236}">
                <a16:creationId xmlns="" xmlns:a16="http://schemas.microsoft.com/office/drawing/2014/main" id="{51285123-7E58-4E51-8D49-1C96BF7127FF}"/>
              </a:ext>
            </a:extLst>
          </p:cNvPr>
          <p:cNvSpPr/>
          <p:nvPr/>
        </p:nvSpPr>
        <p:spPr>
          <a:xfrm>
            <a:off x="6226748" y="1176951"/>
            <a:ext cx="2027976" cy="905346"/>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ángulo 21">
            <a:extLst>
              <a:ext uri="{FF2B5EF4-FFF2-40B4-BE49-F238E27FC236}">
                <a16:creationId xmlns="" xmlns:a16="http://schemas.microsoft.com/office/drawing/2014/main" id="{7783BAE6-7888-4B5C-BABB-9CF2EDF68C79}"/>
              </a:ext>
            </a:extLst>
          </p:cNvPr>
          <p:cNvSpPr/>
          <p:nvPr/>
        </p:nvSpPr>
        <p:spPr>
          <a:xfrm>
            <a:off x="3758657" y="1176951"/>
            <a:ext cx="2027976" cy="905346"/>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ángulo 7">
            <a:extLst>
              <a:ext uri="{FF2B5EF4-FFF2-40B4-BE49-F238E27FC236}">
                <a16:creationId xmlns="" xmlns:a16="http://schemas.microsoft.com/office/drawing/2014/main" id="{47977BDA-8517-4BA2-A9BC-3D668C36618B}"/>
              </a:ext>
            </a:extLst>
          </p:cNvPr>
          <p:cNvSpPr/>
          <p:nvPr/>
        </p:nvSpPr>
        <p:spPr>
          <a:xfrm>
            <a:off x="1249375" y="1176951"/>
            <a:ext cx="2027976" cy="905346"/>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Flujo distribuible para la Fibra E</a:t>
            </a:r>
            <a:endParaRPr lang="es-MX" sz="2000" b="1" dirty="0">
              <a:latin typeface="Century Gothic" panose="020B0502020202020204" pitchFamily="34" charset="0"/>
            </a:endParaRPr>
          </a:p>
        </p:txBody>
      </p:sp>
      <p:sp>
        <p:nvSpPr>
          <p:cNvPr id="6" name="CuadroTexto 5">
            <a:extLst>
              <a:ext uri="{FF2B5EF4-FFF2-40B4-BE49-F238E27FC236}">
                <a16:creationId xmlns="" xmlns:a16="http://schemas.microsoft.com/office/drawing/2014/main" id="{D3A443A7-D957-4F04-8E37-41801EA75B50}"/>
              </a:ext>
            </a:extLst>
          </p:cNvPr>
          <p:cNvSpPr txBox="1"/>
          <p:nvPr/>
        </p:nvSpPr>
        <p:spPr>
          <a:xfrm>
            <a:off x="1450939" y="1312815"/>
            <a:ext cx="1592103" cy="646331"/>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Excedentes del </a:t>
            </a:r>
          </a:p>
          <a:p>
            <a:pPr algn="ctr"/>
            <a:r>
              <a:rPr lang="es-MX" sz="1200" b="1" dirty="0">
                <a:solidFill>
                  <a:schemeClr val="bg1"/>
                </a:solidFill>
                <a:latin typeface="Century Gothic" panose="020B0502020202020204" pitchFamily="34" charset="0"/>
              </a:rPr>
              <a:t>Fideicomiso Emisor</a:t>
            </a:r>
          </a:p>
          <a:p>
            <a:pPr algn="ctr"/>
            <a:r>
              <a:rPr lang="es-MX" sz="1200" b="1" dirty="0">
                <a:solidFill>
                  <a:schemeClr val="bg1"/>
                </a:solidFill>
                <a:latin typeface="Century Gothic" panose="020B0502020202020204" pitchFamily="34" charset="0"/>
              </a:rPr>
              <a:t>TUA</a:t>
            </a:r>
            <a:endParaRPr lang="en-US" sz="1200" b="1" dirty="0">
              <a:solidFill>
                <a:schemeClr val="bg1"/>
              </a:solidFill>
              <a:latin typeface="Century Gothic" panose="020B0502020202020204" pitchFamily="34" charset="0"/>
            </a:endParaRPr>
          </a:p>
        </p:txBody>
      </p:sp>
      <p:sp>
        <p:nvSpPr>
          <p:cNvPr id="9" name="CuadroTexto 8">
            <a:extLst>
              <a:ext uri="{FF2B5EF4-FFF2-40B4-BE49-F238E27FC236}">
                <a16:creationId xmlns="" xmlns:a16="http://schemas.microsoft.com/office/drawing/2014/main" id="{42B53791-B441-460A-927F-9A39C378809F}"/>
              </a:ext>
            </a:extLst>
          </p:cNvPr>
          <p:cNvSpPr txBox="1"/>
          <p:nvPr/>
        </p:nvSpPr>
        <p:spPr>
          <a:xfrm>
            <a:off x="3896008" y="1378760"/>
            <a:ext cx="1824537" cy="461665"/>
          </a:xfrm>
          <a:prstGeom prst="rect">
            <a:avLst/>
          </a:prstGeom>
          <a:noFill/>
        </p:spPr>
        <p:txBody>
          <a:bodyPr wrap="none" rtlCol="0">
            <a:spAutoFit/>
          </a:bodyPr>
          <a:lstStyle>
            <a:defPPr>
              <a:defRPr lang="en-US"/>
            </a:defPPr>
            <a:lvl1pPr algn="ctr">
              <a:defRPr sz="1200" b="1">
                <a:solidFill>
                  <a:schemeClr val="bg1"/>
                </a:solidFill>
                <a:latin typeface="Century Gothic" panose="020B0502020202020204" pitchFamily="34" charset="0"/>
              </a:defRPr>
            </a:lvl1pPr>
          </a:lstStyle>
          <a:p>
            <a:r>
              <a:rPr lang="es-MX" dirty="0"/>
              <a:t>Ingresos aeronáuticos</a:t>
            </a:r>
          </a:p>
          <a:p>
            <a:r>
              <a:rPr lang="es-MX" dirty="0"/>
              <a:t>(excluyendo TUA)*</a:t>
            </a:r>
            <a:endParaRPr lang="en-US" dirty="0"/>
          </a:p>
        </p:txBody>
      </p:sp>
      <p:sp>
        <p:nvSpPr>
          <p:cNvPr id="10" name="CuadroTexto 9">
            <a:extLst>
              <a:ext uri="{FF2B5EF4-FFF2-40B4-BE49-F238E27FC236}">
                <a16:creationId xmlns="" xmlns:a16="http://schemas.microsoft.com/office/drawing/2014/main" id="{0E1A7B3C-6162-4DA3-99C1-64F9CFE1B1EC}"/>
              </a:ext>
            </a:extLst>
          </p:cNvPr>
          <p:cNvSpPr txBox="1"/>
          <p:nvPr/>
        </p:nvSpPr>
        <p:spPr>
          <a:xfrm>
            <a:off x="6612717" y="1405147"/>
            <a:ext cx="1311578" cy="461665"/>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Ingresos no</a:t>
            </a:r>
          </a:p>
          <a:p>
            <a:pPr algn="ctr"/>
            <a:r>
              <a:rPr lang="es-MX" sz="1200" b="1" dirty="0">
                <a:solidFill>
                  <a:schemeClr val="bg1"/>
                </a:solidFill>
                <a:latin typeface="Century Gothic" panose="020B0502020202020204" pitchFamily="34" charset="0"/>
              </a:rPr>
              <a:t>Aeronáuticos**</a:t>
            </a:r>
            <a:endParaRPr lang="en-US" sz="1200" b="1" dirty="0">
              <a:solidFill>
                <a:schemeClr val="bg1"/>
              </a:solidFill>
              <a:latin typeface="Century Gothic" panose="020B0502020202020204" pitchFamily="34" charset="0"/>
            </a:endParaRPr>
          </a:p>
        </p:txBody>
      </p:sp>
      <p:sp>
        <p:nvSpPr>
          <p:cNvPr id="11" name="CuadroTexto 10">
            <a:extLst>
              <a:ext uri="{FF2B5EF4-FFF2-40B4-BE49-F238E27FC236}">
                <a16:creationId xmlns="" xmlns:a16="http://schemas.microsoft.com/office/drawing/2014/main" id="{0012BF2E-416C-46F8-A6D9-77DD9F9C9B48}"/>
              </a:ext>
            </a:extLst>
          </p:cNvPr>
          <p:cNvSpPr txBox="1"/>
          <p:nvPr/>
        </p:nvSpPr>
        <p:spPr>
          <a:xfrm>
            <a:off x="789043" y="2779911"/>
            <a:ext cx="1481496" cy="646331"/>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Contraprestación</a:t>
            </a:r>
          </a:p>
          <a:p>
            <a:pPr algn="ctr"/>
            <a:r>
              <a:rPr lang="es-MX" sz="1200" b="1" dirty="0">
                <a:solidFill>
                  <a:schemeClr val="bg1"/>
                </a:solidFill>
                <a:latin typeface="Century Gothic" panose="020B0502020202020204" pitchFamily="34" charset="0"/>
              </a:rPr>
              <a:t>al Gobierno</a:t>
            </a:r>
          </a:p>
          <a:p>
            <a:pPr algn="ctr"/>
            <a:r>
              <a:rPr lang="es-MX" sz="1200" b="1" dirty="0">
                <a:solidFill>
                  <a:schemeClr val="bg1"/>
                </a:solidFill>
                <a:latin typeface="Century Gothic" panose="020B0502020202020204" pitchFamily="34" charset="0"/>
              </a:rPr>
              <a:t>Federal</a:t>
            </a:r>
            <a:endParaRPr lang="en-US" sz="1200" b="1" dirty="0">
              <a:solidFill>
                <a:schemeClr val="bg1"/>
              </a:solidFill>
              <a:latin typeface="Century Gothic" panose="020B0502020202020204" pitchFamily="34" charset="0"/>
            </a:endParaRPr>
          </a:p>
        </p:txBody>
      </p:sp>
      <p:sp>
        <p:nvSpPr>
          <p:cNvPr id="13" name="CuadroTexto 12">
            <a:extLst>
              <a:ext uri="{FF2B5EF4-FFF2-40B4-BE49-F238E27FC236}">
                <a16:creationId xmlns="" xmlns:a16="http://schemas.microsoft.com/office/drawing/2014/main" id="{0D33FA1A-9F01-429A-BBCF-7DF4CEE4AA48}"/>
              </a:ext>
            </a:extLst>
          </p:cNvPr>
          <p:cNvSpPr txBox="1"/>
          <p:nvPr/>
        </p:nvSpPr>
        <p:spPr>
          <a:xfrm>
            <a:off x="2889532" y="2856287"/>
            <a:ext cx="1481496" cy="461665"/>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Contraprestación</a:t>
            </a:r>
          </a:p>
          <a:p>
            <a:pPr algn="ctr"/>
            <a:r>
              <a:rPr lang="es-MX" sz="1200" b="1" dirty="0">
                <a:solidFill>
                  <a:schemeClr val="bg1"/>
                </a:solidFill>
                <a:latin typeface="Century Gothic" panose="020B0502020202020204" pitchFamily="34" charset="0"/>
              </a:rPr>
              <a:t>por Concesión</a:t>
            </a:r>
            <a:endParaRPr lang="en-US" sz="1200" b="1" dirty="0">
              <a:solidFill>
                <a:schemeClr val="bg1"/>
              </a:solidFill>
              <a:latin typeface="Century Gothic" panose="020B0502020202020204" pitchFamily="34" charset="0"/>
            </a:endParaRPr>
          </a:p>
        </p:txBody>
      </p:sp>
      <p:sp>
        <p:nvSpPr>
          <p:cNvPr id="14" name="CuadroTexto 13">
            <a:extLst>
              <a:ext uri="{FF2B5EF4-FFF2-40B4-BE49-F238E27FC236}">
                <a16:creationId xmlns="" xmlns:a16="http://schemas.microsoft.com/office/drawing/2014/main" id="{BF97782B-5CC7-4BF5-A9B8-9885AEF169B3}"/>
              </a:ext>
            </a:extLst>
          </p:cNvPr>
          <p:cNvSpPr txBox="1"/>
          <p:nvPr/>
        </p:nvSpPr>
        <p:spPr>
          <a:xfrm>
            <a:off x="4797077" y="2848273"/>
            <a:ext cx="1670650" cy="646331"/>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Pago a Aeropuertos</a:t>
            </a:r>
          </a:p>
          <a:p>
            <a:pPr algn="ctr"/>
            <a:r>
              <a:rPr lang="es-MX" sz="1200" b="1" dirty="0">
                <a:solidFill>
                  <a:schemeClr val="bg1"/>
                </a:solidFill>
                <a:latin typeface="Century Gothic" panose="020B0502020202020204" pitchFamily="34" charset="0"/>
              </a:rPr>
              <a:t>y Servicios </a:t>
            </a:r>
          </a:p>
          <a:p>
            <a:pPr algn="ctr"/>
            <a:r>
              <a:rPr lang="es-MX" sz="1200" b="1" dirty="0">
                <a:solidFill>
                  <a:schemeClr val="bg1"/>
                </a:solidFill>
                <a:latin typeface="Century Gothic" panose="020B0502020202020204" pitchFamily="34" charset="0"/>
              </a:rPr>
              <a:t>Auxiliares</a:t>
            </a:r>
            <a:endParaRPr lang="en-US" sz="1200" b="1" dirty="0">
              <a:solidFill>
                <a:schemeClr val="bg1"/>
              </a:solidFill>
              <a:latin typeface="Century Gothic" panose="020B0502020202020204" pitchFamily="34" charset="0"/>
            </a:endParaRPr>
          </a:p>
        </p:txBody>
      </p:sp>
      <p:sp>
        <p:nvSpPr>
          <p:cNvPr id="15" name="CuadroTexto 14">
            <a:extLst>
              <a:ext uri="{FF2B5EF4-FFF2-40B4-BE49-F238E27FC236}">
                <a16:creationId xmlns="" xmlns:a16="http://schemas.microsoft.com/office/drawing/2014/main" id="{CD85DB84-4CEC-46A1-9915-ADF82652F23C}"/>
              </a:ext>
            </a:extLst>
          </p:cNvPr>
          <p:cNvSpPr txBox="1"/>
          <p:nvPr/>
        </p:nvSpPr>
        <p:spPr>
          <a:xfrm>
            <a:off x="6876077" y="2687577"/>
            <a:ext cx="1287533" cy="830997"/>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Costos de</a:t>
            </a:r>
          </a:p>
          <a:p>
            <a:pPr algn="ctr"/>
            <a:r>
              <a:rPr lang="es-MX" sz="1200" b="1" dirty="0">
                <a:solidFill>
                  <a:schemeClr val="bg1"/>
                </a:solidFill>
                <a:latin typeface="Century Gothic" panose="020B0502020202020204" pitchFamily="34" charset="0"/>
              </a:rPr>
              <a:t>operación y</a:t>
            </a:r>
          </a:p>
          <a:p>
            <a:pPr algn="ctr"/>
            <a:r>
              <a:rPr lang="es-MX" sz="1200" b="1" dirty="0">
                <a:solidFill>
                  <a:schemeClr val="bg1"/>
                </a:solidFill>
                <a:latin typeface="Century Gothic" panose="020B0502020202020204" pitchFamily="34" charset="0"/>
              </a:rPr>
              <a:t>gastos de </a:t>
            </a:r>
          </a:p>
          <a:p>
            <a:pPr algn="ctr"/>
            <a:r>
              <a:rPr lang="es-MX" sz="1200" b="1" dirty="0">
                <a:solidFill>
                  <a:schemeClr val="bg1"/>
                </a:solidFill>
                <a:latin typeface="Century Gothic" panose="020B0502020202020204" pitchFamily="34" charset="0"/>
              </a:rPr>
              <a:t>administración</a:t>
            </a:r>
            <a:endParaRPr lang="en-US" sz="1200" b="1" dirty="0">
              <a:solidFill>
                <a:schemeClr val="bg1"/>
              </a:solidFill>
              <a:latin typeface="Century Gothic" panose="020B0502020202020204" pitchFamily="34" charset="0"/>
            </a:endParaRPr>
          </a:p>
        </p:txBody>
      </p:sp>
      <p:sp>
        <p:nvSpPr>
          <p:cNvPr id="16" name="CuadroTexto 15">
            <a:extLst>
              <a:ext uri="{FF2B5EF4-FFF2-40B4-BE49-F238E27FC236}">
                <a16:creationId xmlns="" xmlns:a16="http://schemas.microsoft.com/office/drawing/2014/main" id="{4E091CA3-3B98-4E3D-AC3A-F001A51C7C5B}"/>
              </a:ext>
            </a:extLst>
          </p:cNvPr>
          <p:cNvSpPr txBox="1"/>
          <p:nvPr/>
        </p:nvSpPr>
        <p:spPr>
          <a:xfrm>
            <a:off x="4087257" y="4382399"/>
            <a:ext cx="989373" cy="461665"/>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Flujo </a:t>
            </a:r>
          </a:p>
          <a:p>
            <a:pPr algn="ctr"/>
            <a:r>
              <a:rPr lang="es-MX" sz="1200" b="1" dirty="0">
                <a:solidFill>
                  <a:schemeClr val="bg1"/>
                </a:solidFill>
                <a:latin typeface="Century Gothic" panose="020B0502020202020204" pitchFamily="34" charset="0"/>
              </a:rPr>
              <a:t>distribuible</a:t>
            </a:r>
            <a:endParaRPr lang="en-US" sz="1200" b="1" dirty="0">
              <a:solidFill>
                <a:schemeClr val="bg1"/>
              </a:solidFill>
              <a:latin typeface="Century Gothic" panose="020B0502020202020204" pitchFamily="34" charset="0"/>
            </a:endParaRPr>
          </a:p>
        </p:txBody>
      </p:sp>
      <p:sp>
        <p:nvSpPr>
          <p:cNvPr id="17" name="CuadroTexto 16">
            <a:extLst>
              <a:ext uri="{FF2B5EF4-FFF2-40B4-BE49-F238E27FC236}">
                <a16:creationId xmlns="" xmlns:a16="http://schemas.microsoft.com/office/drawing/2014/main" id="{90578D6F-A3BF-426D-915C-710697AE08CA}"/>
              </a:ext>
            </a:extLst>
          </p:cNvPr>
          <p:cNvSpPr txBox="1"/>
          <p:nvPr/>
        </p:nvSpPr>
        <p:spPr>
          <a:xfrm>
            <a:off x="5541660" y="4381919"/>
            <a:ext cx="995786" cy="461665"/>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 de Flujo</a:t>
            </a:r>
          </a:p>
          <a:p>
            <a:pPr algn="ctr"/>
            <a:r>
              <a:rPr lang="es-MX" sz="1200" b="1" dirty="0">
                <a:solidFill>
                  <a:schemeClr val="bg1"/>
                </a:solidFill>
                <a:latin typeface="Century Gothic" panose="020B0502020202020204" pitchFamily="34" charset="0"/>
              </a:rPr>
              <a:t>Distribuible</a:t>
            </a:r>
            <a:endParaRPr lang="en-US" sz="1200" b="1" dirty="0">
              <a:solidFill>
                <a:schemeClr val="bg1"/>
              </a:solidFill>
              <a:latin typeface="Century Gothic" panose="020B0502020202020204" pitchFamily="34" charset="0"/>
            </a:endParaRPr>
          </a:p>
        </p:txBody>
      </p:sp>
      <p:sp>
        <p:nvSpPr>
          <p:cNvPr id="18" name="CuadroTexto 17">
            <a:extLst>
              <a:ext uri="{FF2B5EF4-FFF2-40B4-BE49-F238E27FC236}">
                <a16:creationId xmlns="" xmlns:a16="http://schemas.microsoft.com/office/drawing/2014/main" id="{DA4B191D-711A-4126-95D7-84F418F75CDA}"/>
              </a:ext>
            </a:extLst>
          </p:cNvPr>
          <p:cNvSpPr txBox="1"/>
          <p:nvPr/>
        </p:nvSpPr>
        <p:spPr>
          <a:xfrm>
            <a:off x="7196809" y="4479606"/>
            <a:ext cx="827471" cy="276999"/>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A Fibra E</a:t>
            </a:r>
            <a:endParaRPr lang="en-US" sz="1200" b="1" dirty="0">
              <a:solidFill>
                <a:schemeClr val="bg1"/>
              </a:solidFill>
              <a:latin typeface="Century Gothic" panose="020B0502020202020204" pitchFamily="34" charset="0"/>
            </a:endParaRPr>
          </a:p>
        </p:txBody>
      </p:sp>
      <p:sp>
        <p:nvSpPr>
          <p:cNvPr id="19" name="CuadroTexto 18">
            <a:extLst>
              <a:ext uri="{FF2B5EF4-FFF2-40B4-BE49-F238E27FC236}">
                <a16:creationId xmlns="" xmlns:a16="http://schemas.microsoft.com/office/drawing/2014/main" id="{A6E344FC-1258-4399-9F72-18B9E334458F}"/>
              </a:ext>
            </a:extLst>
          </p:cNvPr>
          <p:cNvSpPr txBox="1"/>
          <p:nvPr/>
        </p:nvSpPr>
        <p:spPr>
          <a:xfrm>
            <a:off x="886016" y="5550292"/>
            <a:ext cx="1200970" cy="461665"/>
          </a:xfrm>
          <a:prstGeom prst="rect">
            <a:avLst/>
          </a:prstGeom>
          <a:noFill/>
        </p:spPr>
        <p:txBody>
          <a:bodyPr wrap="none" rtlCol="0">
            <a:spAutoFit/>
          </a:bodyPr>
          <a:lstStyle/>
          <a:p>
            <a:pPr algn="ctr"/>
            <a:r>
              <a:rPr lang="es-MX" sz="1200" b="1" dirty="0" err="1">
                <a:solidFill>
                  <a:schemeClr val="bg1"/>
                </a:solidFill>
                <a:latin typeface="Century Gothic" panose="020B0502020202020204" pitchFamily="34" charset="0"/>
              </a:rPr>
              <a:t>Capex</a:t>
            </a:r>
            <a:endParaRPr lang="es-MX" sz="1200" b="1" dirty="0">
              <a:solidFill>
                <a:schemeClr val="bg1"/>
              </a:solidFill>
              <a:latin typeface="Century Gothic" panose="020B0502020202020204" pitchFamily="34" charset="0"/>
            </a:endParaRPr>
          </a:p>
          <a:p>
            <a:pPr algn="ctr"/>
            <a:r>
              <a:rPr lang="es-MX" sz="1200" b="1" dirty="0">
                <a:solidFill>
                  <a:schemeClr val="bg1"/>
                </a:solidFill>
                <a:latin typeface="Century Gothic" panose="020B0502020202020204" pitchFamily="34" charset="0"/>
              </a:rPr>
              <a:t>de expansión</a:t>
            </a:r>
            <a:endParaRPr lang="en-US" sz="1200" b="1" dirty="0">
              <a:solidFill>
                <a:schemeClr val="bg1"/>
              </a:solidFill>
              <a:latin typeface="Century Gothic" panose="020B0502020202020204" pitchFamily="34" charset="0"/>
            </a:endParaRPr>
          </a:p>
        </p:txBody>
      </p:sp>
      <p:sp>
        <p:nvSpPr>
          <p:cNvPr id="20" name="CuadroTexto 19">
            <a:extLst>
              <a:ext uri="{FF2B5EF4-FFF2-40B4-BE49-F238E27FC236}">
                <a16:creationId xmlns="" xmlns:a16="http://schemas.microsoft.com/office/drawing/2014/main" id="{3163723F-AE18-438A-B411-3C85E19389F7}"/>
              </a:ext>
            </a:extLst>
          </p:cNvPr>
          <p:cNvSpPr txBox="1"/>
          <p:nvPr/>
        </p:nvSpPr>
        <p:spPr>
          <a:xfrm>
            <a:off x="3440447" y="5550292"/>
            <a:ext cx="1606530" cy="461665"/>
          </a:xfrm>
          <a:prstGeom prst="rect">
            <a:avLst/>
          </a:prstGeom>
          <a:noFill/>
        </p:spPr>
        <p:txBody>
          <a:bodyPr wrap="none" rtlCol="0">
            <a:spAutoFit/>
          </a:bodyPr>
          <a:lstStyle/>
          <a:p>
            <a:pPr algn="ctr"/>
            <a:r>
              <a:rPr lang="es-MX" sz="1200" b="1" dirty="0">
                <a:solidFill>
                  <a:schemeClr val="bg1"/>
                </a:solidFill>
                <a:latin typeface="Century Gothic" panose="020B0502020202020204" pitchFamily="34" charset="0"/>
              </a:rPr>
              <a:t>Aprovechamientos</a:t>
            </a:r>
          </a:p>
          <a:p>
            <a:pPr algn="ctr"/>
            <a:r>
              <a:rPr lang="es-MX" sz="1200" b="1" dirty="0">
                <a:solidFill>
                  <a:schemeClr val="bg1"/>
                </a:solidFill>
                <a:latin typeface="Century Gothic" panose="020B0502020202020204" pitchFamily="34" charset="0"/>
              </a:rPr>
              <a:t>Presupuestales</a:t>
            </a:r>
            <a:endParaRPr lang="en-US" sz="1200" b="1" dirty="0">
              <a:solidFill>
                <a:schemeClr val="bg1"/>
              </a:solidFill>
              <a:latin typeface="Century Gothic" panose="020B0502020202020204" pitchFamily="34" charset="0"/>
            </a:endParaRPr>
          </a:p>
        </p:txBody>
      </p:sp>
      <p:sp>
        <p:nvSpPr>
          <p:cNvPr id="21" name="CuadroTexto 20">
            <a:extLst>
              <a:ext uri="{FF2B5EF4-FFF2-40B4-BE49-F238E27FC236}">
                <a16:creationId xmlns="" xmlns:a16="http://schemas.microsoft.com/office/drawing/2014/main" id="{9825CD7B-E59A-478F-A9E2-9AACF469EE0D}"/>
              </a:ext>
            </a:extLst>
          </p:cNvPr>
          <p:cNvSpPr txBox="1"/>
          <p:nvPr/>
        </p:nvSpPr>
        <p:spPr>
          <a:xfrm>
            <a:off x="6446786" y="5640416"/>
            <a:ext cx="1010213" cy="276999"/>
          </a:xfrm>
          <a:prstGeom prst="rect">
            <a:avLst/>
          </a:prstGeom>
          <a:noFill/>
        </p:spPr>
        <p:txBody>
          <a:bodyPr wrap="none" rtlCol="0">
            <a:spAutoFit/>
          </a:bodyPr>
          <a:lstStyle/>
          <a:p>
            <a:pPr algn="ctr"/>
            <a:r>
              <a:rPr lang="es-MX" sz="1200" b="1" dirty="0">
                <a:latin typeface="Century Gothic" panose="020B0502020202020204" pitchFamily="34" charset="0"/>
              </a:rPr>
              <a:t>Dividendos</a:t>
            </a:r>
            <a:endParaRPr lang="en-US" sz="1200" b="1" dirty="0">
              <a:latin typeface="Century Gothic" panose="020B0502020202020204" pitchFamily="34" charset="0"/>
            </a:endParaRPr>
          </a:p>
        </p:txBody>
      </p:sp>
      <p:sp>
        <p:nvSpPr>
          <p:cNvPr id="24" name="CuadroTexto 23">
            <a:extLst>
              <a:ext uri="{FF2B5EF4-FFF2-40B4-BE49-F238E27FC236}">
                <a16:creationId xmlns="" xmlns:a16="http://schemas.microsoft.com/office/drawing/2014/main" id="{F3C39B22-CEC0-4CF8-A812-8F6D3524E538}"/>
              </a:ext>
            </a:extLst>
          </p:cNvPr>
          <p:cNvSpPr txBox="1"/>
          <p:nvPr/>
        </p:nvSpPr>
        <p:spPr>
          <a:xfrm>
            <a:off x="3298232" y="1282036"/>
            <a:ext cx="439544" cy="707886"/>
          </a:xfrm>
          <a:prstGeom prst="rect">
            <a:avLst/>
          </a:prstGeom>
          <a:noFill/>
        </p:spPr>
        <p:txBody>
          <a:bodyPr wrap="none" rtlCol="0">
            <a:spAutoFit/>
          </a:bodyPr>
          <a:lstStyle/>
          <a:p>
            <a:r>
              <a:rPr lang="es-MX" sz="4000" b="1" dirty="0"/>
              <a:t>+</a:t>
            </a:r>
            <a:endParaRPr lang="en-US" sz="4000" b="1" dirty="0"/>
          </a:p>
        </p:txBody>
      </p:sp>
      <p:sp>
        <p:nvSpPr>
          <p:cNvPr id="25" name="CuadroTexto 24">
            <a:extLst>
              <a:ext uri="{FF2B5EF4-FFF2-40B4-BE49-F238E27FC236}">
                <a16:creationId xmlns="" xmlns:a16="http://schemas.microsoft.com/office/drawing/2014/main" id="{6537547F-C5D2-4EE4-AE28-2FE411C00F79}"/>
              </a:ext>
            </a:extLst>
          </p:cNvPr>
          <p:cNvSpPr txBox="1"/>
          <p:nvPr/>
        </p:nvSpPr>
        <p:spPr>
          <a:xfrm>
            <a:off x="5787204" y="1275681"/>
            <a:ext cx="439544" cy="707886"/>
          </a:xfrm>
          <a:prstGeom prst="rect">
            <a:avLst/>
          </a:prstGeom>
          <a:noFill/>
        </p:spPr>
        <p:txBody>
          <a:bodyPr wrap="none" rtlCol="0">
            <a:spAutoFit/>
          </a:bodyPr>
          <a:lstStyle/>
          <a:p>
            <a:r>
              <a:rPr lang="es-MX" sz="4000" b="1" dirty="0"/>
              <a:t>+</a:t>
            </a:r>
            <a:endParaRPr lang="en-US" sz="4000" b="1" dirty="0"/>
          </a:p>
        </p:txBody>
      </p:sp>
      <p:sp>
        <p:nvSpPr>
          <p:cNvPr id="26" name="Rectángulo 25">
            <a:extLst>
              <a:ext uri="{FF2B5EF4-FFF2-40B4-BE49-F238E27FC236}">
                <a16:creationId xmlns="" xmlns:a16="http://schemas.microsoft.com/office/drawing/2014/main" id="{57A6EF46-EE48-495E-A6DE-428A27C6BD55}"/>
              </a:ext>
            </a:extLst>
          </p:cNvPr>
          <p:cNvSpPr/>
          <p:nvPr/>
        </p:nvSpPr>
        <p:spPr>
          <a:xfrm>
            <a:off x="143999" y="1068309"/>
            <a:ext cx="8311938" cy="1099373"/>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CuadroTexto 26">
            <a:extLst>
              <a:ext uri="{FF2B5EF4-FFF2-40B4-BE49-F238E27FC236}">
                <a16:creationId xmlns="" xmlns:a16="http://schemas.microsoft.com/office/drawing/2014/main" id="{62C096B5-BB78-4BEC-BD6C-43C535F1FC6C}"/>
              </a:ext>
            </a:extLst>
          </p:cNvPr>
          <p:cNvSpPr txBox="1"/>
          <p:nvPr/>
        </p:nvSpPr>
        <p:spPr>
          <a:xfrm rot="16200000">
            <a:off x="-177751" y="1460347"/>
            <a:ext cx="1010213" cy="338554"/>
          </a:xfrm>
          <a:prstGeom prst="rect">
            <a:avLst/>
          </a:prstGeom>
          <a:noFill/>
        </p:spPr>
        <p:txBody>
          <a:bodyPr wrap="none" rtlCol="0">
            <a:spAutoFit/>
          </a:bodyPr>
          <a:lstStyle/>
          <a:p>
            <a:r>
              <a:rPr lang="es-MX" sz="1600" b="1" dirty="0">
                <a:latin typeface="Century Gothic" panose="020B0502020202020204" pitchFamily="34" charset="0"/>
              </a:rPr>
              <a:t>Ingresos</a:t>
            </a:r>
            <a:endParaRPr lang="en-US" sz="1600" b="1" dirty="0">
              <a:latin typeface="Century Gothic" panose="020B0502020202020204" pitchFamily="34" charset="0"/>
            </a:endParaRPr>
          </a:p>
        </p:txBody>
      </p:sp>
      <p:sp>
        <p:nvSpPr>
          <p:cNvPr id="28" name="Rectángulo 27">
            <a:extLst>
              <a:ext uri="{FF2B5EF4-FFF2-40B4-BE49-F238E27FC236}">
                <a16:creationId xmlns="" xmlns:a16="http://schemas.microsoft.com/office/drawing/2014/main" id="{ABBA599D-55CA-4E36-99EB-3E7FAB7925E9}"/>
              </a:ext>
            </a:extLst>
          </p:cNvPr>
          <p:cNvSpPr/>
          <p:nvPr/>
        </p:nvSpPr>
        <p:spPr>
          <a:xfrm>
            <a:off x="143998" y="2590171"/>
            <a:ext cx="8311938" cy="1099373"/>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CuadroTexto 32">
            <a:extLst>
              <a:ext uri="{FF2B5EF4-FFF2-40B4-BE49-F238E27FC236}">
                <a16:creationId xmlns="" xmlns:a16="http://schemas.microsoft.com/office/drawing/2014/main" id="{5E871E12-76B3-4493-9C28-DB91412F44A2}"/>
              </a:ext>
            </a:extLst>
          </p:cNvPr>
          <p:cNvSpPr txBox="1"/>
          <p:nvPr/>
        </p:nvSpPr>
        <p:spPr>
          <a:xfrm rot="16200000">
            <a:off x="-115219" y="3024333"/>
            <a:ext cx="865943" cy="338554"/>
          </a:xfrm>
          <a:prstGeom prst="rect">
            <a:avLst/>
          </a:prstGeom>
          <a:noFill/>
        </p:spPr>
        <p:txBody>
          <a:bodyPr wrap="none" rtlCol="0">
            <a:spAutoFit/>
          </a:bodyPr>
          <a:lstStyle/>
          <a:p>
            <a:r>
              <a:rPr lang="es-MX" sz="1600" b="1" dirty="0">
                <a:latin typeface="Century Gothic" panose="020B0502020202020204" pitchFamily="34" charset="0"/>
              </a:rPr>
              <a:t>Gastos</a:t>
            </a:r>
            <a:endParaRPr lang="en-US" sz="1600" b="1" dirty="0">
              <a:latin typeface="Century Gothic" panose="020B0502020202020204" pitchFamily="34" charset="0"/>
            </a:endParaRPr>
          </a:p>
        </p:txBody>
      </p:sp>
      <p:sp>
        <p:nvSpPr>
          <p:cNvPr id="34" name="CuadroTexto 33">
            <a:extLst>
              <a:ext uri="{FF2B5EF4-FFF2-40B4-BE49-F238E27FC236}">
                <a16:creationId xmlns="" xmlns:a16="http://schemas.microsoft.com/office/drawing/2014/main" id="{967B15A9-E450-4FBA-A9D4-F266EAC907C6}"/>
              </a:ext>
            </a:extLst>
          </p:cNvPr>
          <p:cNvSpPr txBox="1"/>
          <p:nvPr/>
        </p:nvSpPr>
        <p:spPr>
          <a:xfrm>
            <a:off x="4411333" y="1886801"/>
            <a:ext cx="396262" cy="923330"/>
          </a:xfrm>
          <a:prstGeom prst="rect">
            <a:avLst/>
          </a:prstGeom>
          <a:noFill/>
        </p:spPr>
        <p:txBody>
          <a:bodyPr wrap="none" rtlCol="0">
            <a:spAutoFit/>
          </a:bodyPr>
          <a:lstStyle/>
          <a:p>
            <a:r>
              <a:rPr lang="es-MX" sz="5400" b="1" dirty="0"/>
              <a:t>-</a:t>
            </a:r>
            <a:endParaRPr lang="en-US" sz="5400" b="1" dirty="0"/>
          </a:p>
        </p:txBody>
      </p:sp>
      <p:sp>
        <p:nvSpPr>
          <p:cNvPr id="35" name="CuadroTexto 34">
            <a:extLst>
              <a:ext uri="{FF2B5EF4-FFF2-40B4-BE49-F238E27FC236}">
                <a16:creationId xmlns="" xmlns:a16="http://schemas.microsoft.com/office/drawing/2014/main" id="{0ED64722-9573-454D-9CE2-702EDEA06DAA}"/>
              </a:ext>
            </a:extLst>
          </p:cNvPr>
          <p:cNvSpPr txBox="1"/>
          <p:nvPr/>
        </p:nvSpPr>
        <p:spPr>
          <a:xfrm>
            <a:off x="4371028" y="3545632"/>
            <a:ext cx="439544" cy="707886"/>
          </a:xfrm>
          <a:prstGeom prst="rect">
            <a:avLst/>
          </a:prstGeom>
          <a:noFill/>
        </p:spPr>
        <p:txBody>
          <a:bodyPr wrap="none" rtlCol="0">
            <a:spAutoFit/>
          </a:bodyPr>
          <a:lstStyle/>
          <a:p>
            <a:r>
              <a:rPr lang="es-MX" sz="4000" b="1" dirty="0"/>
              <a:t>=</a:t>
            </a:r>
            <a:endParaRPr lang="en-US" sz="4000" b="1" dirty="0"/>
          </a:p>
        </p:txBody>
      </p:sp>
      <p:sp>
        <p:nvSpPr>
          <p:cNvPr id="36" name="CuadroTexto 35">
            <a:extLst>
              <a:ext uri="{FF2B5EF4-FFF2-40B4-BE49-F238E27FC236}">
                <a16:creationId xmlns="" xmlns:a16="http://schemas.microsoft.com/office/drawing/2014/main" id="{7E5636BF-1BB0-4210-B8A4-81F059F6437E}"/>
              </a:ext>
            </a:extLst>
          </p:cNvPr>
          <p:cNvSpPr txBox="1"/>
          <p:nvPr/>
        </p:nvSpPr>
        <p:spPr>
          <a:xfrm>
            <a:off x="2347551" y="2839667"/>
            <a:ext cx="439544" cy="707886"/>
          </a:xfrm>
          <a:prstGeom prst="rect">
            <a:avLst/>
          </a:prstGeom>
          <a:noFill/>
        </p:spPr>
        <p:txBody>
          <a:bodyPr wrap="none" rtlCol="0">
            <a:spAutoFit/>
          </a:bodyPr>
          <a:lstStyle/>
          <a:p>
            <a:r>
              <a:rPr lang="es-MX" sz="4000" b="1" dirty="0"/>
              <a:t>+</a:t>
            </a:r>
            <a:endParaRPr lang="en-US" sz="4000" b="1" dirty="0"/>
          </a:p>
        </p:txBody>
      </p:sp>
      <p:sp>
        <p:nvSpPr>
          <p:cNvPr id="37" name="CuadroTexto 36">
            <a:extLst>
              <a:ext uri="{FF2B5EF4-FFF2-40B4-BE49-F238E27FC236}">
                <a16:creationId xmlns="" xmlns:a16="http://schemas.microsoft.com/office/drawing/2014/main" id="{6F0D3F1F-916C-47B0-9597-7C2EC70BF259}"/>
              </a:ext>
            </a:extLst>
          </p:cNvPr>
          <p:cNvSpPr txBox="1"/>
          <p:nvPr/>
        </p:nvSpPr>
        <p:spPr>
          <a:xfrm>
            <a:off x="4411333" y="2839667"/>
            <a:ext cx="439544" cy="707886"/>
          </a:xfrm>
          <a:prstGeom prst="rect">
            <a:avLst/>
          </a:prstGeom>
          <a:noFill/>
        </p:spPr>
        <p:txBody>
          <a:bodyPr wrap="none" rtlCol="0">
            <a:spAutoFit/>
          </a:bodyPr>
          <a:lstStyle/>
          <a:p>
            <a:r>
              <a:rPr lang="es-MX" sz="4000" b="1" dirty="0"/>
              <a:t>+</a:t>
            </a:r>
            <a:endParaRPr lang="en-US" sz="4000" b="1" dirty="0"/>
          </a:p>
        </p:txBody>
      </p:sp>
      <p:sp>
        <p:nvSpPr>
          <p:cNvPr id="38" name="CuadroTexto 37">
            <a:extLst>
              <a:ext uri="{FF2B5EF4-FFF2-40B4-BE49-F238E27FC236}">
                <a16:creationId xmlns="" xmlns:a16="http://schemas.microsoft.com/office/drawing/2014/main" id="{782C7DE6-5486-48B7-A78E-9F040117274C}"/>
              </a:ext>
            </a:extLst>
          </p:cNvPr>
          <p:cNvSpPr txBox="1"/>
          <p:nvPr/>
        </p:nvSpPr>
        <p:spPr>
          <a:xfrm>
            <a:off x="6357986" y="2845599"/>
            <a:ext cx="439544" cy="707886"/>
          </a:xfrm>
          <a:prstGeom prst="rect">
            <a:avLst/>
          </a:prstGeom>
          <a:noFill/>
        </p:spPr>
        <p:txBody>
          <a:bodyPr wrap="none" rtlCol="0">
            <a:spAutoFit/>
          </a:bodyPr>
          <a:lstStyle/>
          <a:p>
            <a:r>
              <a:rPr lang="es-MX" sz="4000" b="1" dirty="0"/>
              <a:t>+</a:t>
            </a:r>
            <a:endParaRPr lang="en-US" sz="4000" b="1" dirty="0"/>
          </a:p>
        </p:txBody>
      </p:sp>
      <p:sp>
        <p:nvSpPr>
          <p:cNvPr id="42" name="CuadroTexto 41">
            <a:extLst>
              <a:ext uri="{FF2B5EF4-FFF2-40B4-BE49-F238E27FC236}">
                <a16:creationId xmlns="" xmlns:a16="http://schemas.microsoft.com/office/drawing/2014/main" id="{6852EF86-5A26-4722-AE27-BAC0CDB2C087}"/>
              </a:ext>
            </a:extLst>
          </p:cNvPr>
          <p:cNvSpPr txBox="1"/>
          <p:nvPr/>
        </p:nvSpPr>
        <p:spPr>
          <a:xfrm>
            <a:off x="5131377" y="4257833"/>
            <a:ext cx="420308" cy="707886"/>
          </a:xfrm>
          <a:prstGeom prst="rect">
            <a:avLst/>
          </a:prstGeom>
          <a:noFill/>
        </p:spPr>
        <p:txBody>
          <a:bodyPr wrap="none" rtlCol="0">
            <a:spAutoFit/>
          </a:bodyPr>
          <a:lstStyle/>
          <a:p>
            <a:r>
              <a:rPr lang="es-MX" sz="4000" b="1" dirty="0">
                <a:solidFill>
                  <a:srgbClr val="7030A0"/>
                </a:solidFill>
              </a:rPr>
              <a:t>x</a:t>
            </a:r>
            <a:endParaRPr lang="en-US" sz="4000" b="1" dirty="0">
              <a:solidFill>
                <a:srgbClr val="7030A0"/>
              </a:solidFill>
            </a:endParaRPr>
          </a:p>
        </p:txBody>
      </p:sp>
      <p:cxnSp>
        <p:nvCxnSpPr>
          <p:cNvPr id="44" name="Conector recto 43">
            <a:extLst>
              <a:ext uri="{FF2B5EF4-FFF2-40B4-BE49-F238E27FC236}">
                <a16:creationId xmlns="" xmlns:a16="http://schemas.microsoft.com/office/drawing/2014/main" id="{0C4E3BC5-5011-4342-B4A9-D660D97D5AEC}"/>
              </a:ext>
            </a:extLst>
          </p:cNvPr>
          <p:cNvCxnSpPr>
            <a:cxnSpLocks/>
          </p:cNvCxnSpPr>
          <p:nvPr/>
        </p:nvCxnSpPr>
        <p:spPr>
          <a:xfrm>
            <a:off x="407406" y="5314384"/>
            <a:ext cx="8120958" cy="29175"/>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46" name="CuadroTexto 45">
            <a:extLst>
              <a:ext uri="{FF2B5EF4-FFF2-40B4-BE49-F238E27FC236}">
                <a16:creationId xmlns="" xmlns:a16="http://schemas.microsoft.com/office/drawing/2014/main" id="{910B0068-829A-482E-A507-2455251D26C6}"/>
              </a:ext>
            </a:extLst>
          </p:cNvPr>
          <p:cNvSpPr txBox="1"/>
          <p:nvPr/>
        </p:nvSpPr>
        <p:spPr>
          <a:xfrm>
            <a:off x="615636" y="5126964"/>
            <a:ext cx="2079415" cy="338554"/>
          </a:xfrm>
          <a:prstGeom prst="rect">
            <a:avLst/>
          </a:prstGeom>
          <a:solidFill>
            <a:schemeClr val="bg1"/>
          </a:solidFill>
        </p:spPr>
        <p:txBody>
          <a:bodyPr wrap="none" rtlCol="0">
            <a:spAutoFit/>
          </a:bodyPr>
          <a:lstStyle/>
          <a:p>
            <a:r>
              <a:rPr lang="es-MX" sz="1600" b="1" dirty="0">
                <a:latin typeface="Century Gothic" panose="020B0502020202020204" pitchFamily="34" charset="0"/>
              </a:rPr>
              <a:t>Elementos aislados</a:t>
            </a:r>
            <a:endParaRPr lang="en-US" sz="1600" b="1" dirty="0">
              <a:latin typeface="Century Gothic" panose="020B0502020202020204" pitchFamily="34" charset="0"/>
            </a:endParaRPr>
          </a:p>
        </p:txBody>
      </p:sp>
      <p:sp>
        <p:nvSpPr>
          <p:cNvPr id="3" name="CuadroTexto 2">
            <a:extLst>
              <a:ext uri="{FF2B5EF4-FFF2-40B4-BE49-F238E27FC236}">
                <a16:creationId xmlns="" xmlns:a16="http://schemas.microsoft.com/office/drawing/2014/main" id="{7D0A8131-F460-4168-87BA-DF25BF904686}"/>
              </a:ext>
            </a:extLst>
          </p:cNvPr>
          <p:cNvSpPr txBox="1"/>
          <p:nvPr/>
        </p:nvSpPr>
        <p:spPr>
          <a:xfrm>
            <a:off x="496633" y="6437494"/>
            <a:ext cx="4469493" cy="369332"/>
          </a:xfrm>
          <a:prstGeom prst="rect">
            <a:avLst/>
          </a:prstGeom>
          <a:noFill/>
        </p:spPr>
        <p:txBody>
          <a:bodyPr wrap="none" rtlCol="0">
            <a:spAutoFit/>
          </a:bodyPr>
          <a:lstStyle/>
          <a:p>
            <a:r>
              <a:rPr lang="es-MX" sz="900" dirty="0">
                <a:latin typeface="Century Gothic" panose="020B0502020202020204" pitchFamily="34" charset="0"/>
              </a:rPr>
              <a:t>*Estacionamiento en plataforma, aterrizajes, revisión de equipaje, </a:t>
            </a:r>
            <a:r>
              <a:rPr lang="es-MX" sz="900" dirty="0" err="1">
                <a:latin typeface="Century Gothic" panose="020B0502020202020204" pitchFamily="34" charset="0"/>
              </a:rPr>
              <a:t>aerocares</a:t>
            </a:r>
            <a:endParaRPr lang="es-MX" sz="900" dirty="0">
              <a:latin typeface="Century Gothic" panose="020B0502020202020204" pitchFamily="34" charset="0"/>
            </a:endParaRPr>
          </a:p>
          <a:p>
            <a:r>
              <a:rPr lang="es-MX" sz="900" dirty="0">
                <a:latin typeface="Century Gothic" panose="020B0502020202020204" pitchFamily="34" charset="0"/>
              </a:rPr>
              <a:t>**Renta de espacios comerciales, estacionamiento de autos, publicidad</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21</a:t>
            </a:fld>
            <a:endParaRPr lang="es-ES" altLang="es-MX" dirty="0"/>
          </a:p>
        </p:txBody>
      </p:sp>
    </p:spTree>
    <p:extLst>
      <p:ext uri="{BB962C8B-B14F-4D97-AF65-F5344CB8AC3E}">
        <p14:creationId xmlns:p14="http://schemas.microsoft.com/office/powerpoint/2010/main" val="3063241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 xmlns:a16="http://schemas.microsoft.com/office/drawing/2014/main" id="{47977BDA-8517-4BA2-A9BC-3D668C36618B}"/>
              </a:ext>
            </a:extLst>
          </p:cNvPr>
          <p:cNvSpPr/>
          <p:nvPr/>
        </p:nvSpPr>
        <p:spPr>
          <a:xfrm>
            <a:off x="34100" y="3963814"/>
            <a:ext cx="1356955" cy="905346"/>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El componente más importante del pago a la Fibra es el excedente de la TUA</a:t>
            </a:r>
            <a:endParaRPr lang="es-MX" sz="2000" b="1" dirty="0">
              <a:latin typeface="Century Gothic" panose="020B0502020202020204" pitchFamily="34" charset="0"/>
            </a:endParaRPr>
          </a:p>
        </p:txBody>
      </p:sp>
      <p:sp>
        <p:nvSpPr>
          <p:cNvPr id="12" name="CuadroTexto 11"/>
          <p:cNvSpPr txBox="1"/>
          <p:nvPr/>
        </p:nvSpPr>
        <p:spPr>
          <a:xfrm>
            <a:off x="243587" y="6605020"/>
            <a:ext cx="2553934" cy="360675"/>
          </a:xfrm>
          <a:prstGeom prst="rect">
            <a:avLst/>
          </a:prstGeom>
        </p:spPr>
        <p:txBody>
          <a:bodyPr wrap="none" rtlCol="0">
            <a:noAutofit/>
          </a:bodyPr>
          <a:lstStyle/>
          <a:p>
            <a:r>
              <a:rPr lang="es-ES" sz="800" dirty="0">
                <a:latin typeface="Century Gothic" pitchFamily="34" charset="0"/>
              </a:rPr>
              <a:t>*Sujeto a mantener una cobertura del servicio de la deuda de 1.15 a 1</a:t>
            </a:r>
            <a:endParaRPr lang="es-MX" sz="900" dirty="0">
              <a:latin typeface="Century Gothic" pitchFamily="34" charset="0"/>
            </a:endParaRPr>
          </a:p>
        </p:txBody>
      </p:sp>
      <p:sp>
        <p:nvSpPr>
          <p:cNvPr id="6" name="CuadroTexto 5">
            <a:extLst>
              <a:ext uri="{FF2B5EF4-FFF2-40B4-BE49-F238E27FC236}">
                <a16:creationId xmlns="" xmlns:a16="http://schemas.microsoft.com/office/drawing/2014/main" id="{D3A443A7-D957-4F04-8E37-41801EA75B50}"/>
              </a:ext>
            </a:extLst>
          </p:cNvPr>
          <p:cNvSpPr txBox="1"/>
          <p:nvPr/>
        </p:nvSpPr>
        <p:spPr>
          <a:xfrm>
            <a:off x="0" y="4191230"/>
            <a:ext cx="1406155" cy="523220"/>
          </a:xfrm>
          <a:prstGeom prst="rect">
            <a:avLst/>
          </a:prstGeom>
          <a:noFill/>
        </p:spPr>
        <p:txBody>
          <a:bodyPr wrap="none" rtlCol="0">
            <a:spAutoFit/>
          </a:bodyPr>
          <a:lstStyle/>
          <a:p>
            <a:pPr algn="ctr"/>
            <a:r>
              <a:rPr lang="es-MX" sz="1400" b="1" dirty="0">
                <a:solidFill>
                  <a:schemeClr val="bg1"/>
                </a:solidFill>
                <a:latin typeface="Century Gothic" panose="020B0502020202020204" pitchFamily="34" charset="0"/>
              </a:rPr>
              <a:t>100% ingresos</a:t>
            </a:r>
          </a:p>
          <a:p>
            <a:pPr algn="ctr"/>
            <a:r>
              <a:rPr lang="es-MX" sz="1400" b="1" dirty="0">
                <a:solidFill>
                  <a:schemeClr val="bg1"/>
                </a:solidFill>
                <a:latin typeface="Century Gothic" panose="020B0502020202020204" pitchFamily="34" charset="0"/>
              </a:rPr>
              <a:t>de TUA</a:t>
            </a:r>
            <a:endParaRPr lang="en-US" sz="1400" b="1" dirty="0">
              <a:solidFill>
                <a:schemeClr val="bg1"/>
              </a:solidFill>
              <a:latin typeface="Century Gothic" panose="020B0502020202020204" pitchFamily="34" charset="0"/>
            </a:endParaRPr>
          </a:p>
        </p:txBody>
      </p:sp>
      <p:sp>
        <p:nvSpPr>
          <p:cNvPr id="25" name="CuadroTexto 24">
            <a:extLst>
              <a:ext uri="{FF2B5EF4-FFF2-40B4-BE49-F238E27FC236}">
                <a16:creationId xmlns="" xmlns:a16="http://schemas.microsoft.com/office/drawing/2014/main" id="{6537547F-C5D2-4EE4-AE28-2FE411C00F79}"/>
              </a:ext>
            </a:extLst>
          </p:cNvPr>
          <p:cNvSpPr txBox="1"/>
          <p:nvPr/>
        </p:nvSpPr>
        <p:spPr>
          <a:xfrm>
            <a:off x="6615987" y="4062544"/>
            <a:ext cx="439544" cy="707886"/>
          </a:xfrm>
          <a:prstGeom prst="rect">
            <a:avLst/>
          </a:prstGeom>
          <a:noFill/>
        </p:spPr>
        <p:txBody>
          <a:bodyPr wrap="none" rtlCol="0">
            <a:spAutoFit/>
          </a:bodyPr>
          <a:lstStyle/>
          <a:p>
            <a:r>
              <a:rPr lang="es-MX" sz="4000" b="1" dirty="0"/>
              <a:t>=</a:t>
            </a:r>
            <a:endParaRPr lang="en-US" sz="4000" b="1" dirty="0"/>
          </a:p>
        </p:txBody>
      </p:sp>
      <p:sp>
        <p:nvSpPr>
          <p:cNvPr id="34" name="CuadroTexto 33">
            <a:extLst>
              <a:ext uri="{FF2B5EF4-FFF2-40B4-BE49-F238E27FC236}">
                <a16:creationId xmlns="" xmlns:a16="http://schemas.microsoft.com/office/drawing/2014/main" id="{967B15A9-E450-4FBA-A9D4-F266EAC907C6}"/>
              </a:ext>
            </a:extLst>
          </p:cNvPr>
          <p:cNvSpPr txBox="1"/>
          <p:nvPr/>
        </p:nvSpPr>
        <p:spPr>
          <a:xfrm>
            <a:off x="1381103" y="3924957"/>
            <a:ext cx="396262" cy="923330"/>
          </a:xfrm>
          <a:prstGeom prst="rect">
            <a:avLst/>
          </a:prstGeom>
          <a:noFill/>
        </p:spPr>
        <p:txBody>
          <a:bodyPr wrap="none" rtlCol="0">
            <a:spAutoFit/>
          </a:bodyPr>
          <a:lstStyle/>
          <a:p>
            <a:r>
              <a:rPr lang="es-MX" sz="5400" b="1" dirty="0"/>
              <a:t>-</a:t>
            </a:r>
            <a:endParaRPr lang="en-US" sz="5400" b="1" dirty="0"/>
          </a:p>
        </p:txBody>
      </p:sp>
      <p:sp>
        <p:nvSpPr>
          <p:cNvPr id="3" name="CuadroTexto 2">
            <a:extLst>
              <a:ext uri="{FF2B5EF4-FFF2-40B4-BE49-F238E27FC236}">
                <a16:creationId xmlns="" xmlns:a16="http://schemas.microsoft.com/office/drawing/2014/main" id="{6C0AAC37-B495-48E6-B16B-FC7381C983E7}"/>
              </a:ext>
            </a:extLst>
          </p:cNvPr>
          <p:cNvSpPr txBox="1"/>
          <p:nvPr/>
        </p:nvSpPr>
        <p:spPr>
          <a:xfrm>
            <a:off x="7244460" y="3924957"/>
            <a:ext cx="1546557" cy="923330"/>
          </a:xfrm>
          <a:prstGeom prst="rect">
            <a:avLst/>
          </a:prstGeom>
          <a:noFill/>
        </p:spPr>
        <p:txBody>
          <a:bodyPr wrap="square" rtlCol="0">
            <a:spAutoFit/>
          </a:bodyPr>
          <a:lstStyle/>
          <a:p>
            <a:pPr algn="ctr"/>
            <a:r>
              <a:rPr lang="es-MX" b="1" dirty="0">
                <a:latin typeface="Century Gothic" panose="020B0502020202020204" pitchFamily="34" charset="0"/>
              </a:rPr>
              <a:t>Flujo excedente de TUA</a:t>
            </a:r>
            <a:endParaRPr lang="en-US" b="1" dirty="0">
              <a:latin typeface="Century Gothic" panose="020B0502020202020204" pitchFamily="34" charset="0"/>
            </a:endParaRPr>
          </a:p>
        </p:txBody>
      </p:sp>
      <p:sp>
        <p:nvSpPr>
          <p:cNvPr id="4" name="Elipse 3">
            <a:extLst>
              <a:ext uri="{FF2B5EF4-FFF2-40B4-BE49-F238E27FC236}">
                <a16:creationId xmlns="" xmlns:a16="http://schemas.microsoft.com/office/drawing/2014/main" id="{53334860-98A3-45AC-8818-D7055F32CB40}"/>
              </a:ext>
            </a:extLst>
          </p:cNvPr>
          <p:cNvSpPr/>
          <p:nvPr/>
        </p:nvSpPr>
        <p:spPr>
          <a:xfrm>
            <a:off x="7044314" y="3435652"/>
            <a:ext cx="2064190" cy="2034378"/>
          </a:xfrm>
          <a:prstGeom prst="ellipse">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 xmlns:a16="http://schemas.microsoft.com/office/drawing/2014/main" id="{C4D91BF4-C764-4F08-876C-7DDA4A0E54C7}"/>
              </a:ext>
            </a:extLst>
          </p:cNvPr>
          <p:cNvSpPr txBox="1"/>
          <p:nvPr/>
        </p:nvSpPr>
        <p:spPr>
          <a:xfrm>
            <a:off x="7037537" y="3974337"/>
            <a:ext cx="2061783" cy="830997"/>
          </a:xfrm>
          <a:prstGeom prst="rect">
            <a:avLst/>
          </a:prstGeom>
          <a:noFill/>
        </p:spPr>
        <p:txBody>
          <a:bodyPr wrap="none" rtlCol="0">
            <a:spAutoFit/>
          </a:bodyPr>
          <a:lstStyle/>
          <a:p>
            <a:pPr algn="ctr"/>
            <a:r>
              <a:rPr lang="es-MX" sz="1600" b="1" dirty="0">
                <a:solidFill>
                  <a:schemeClr val="bg1"/>
                </a:solidFill>
                <a:latin typeface="Century Gothic" panose="020B0502020202020204" pitchFamily="34" charset="0"/>
              </a:rPr>
              <a:t>Excedentes </a:t>
            </a:r>
          </a:p>
          <a:p>
            <a:pPr algn="ctr"/>
            <a:r>
              <a:rPr lang="es-MX" sz="1600" b="1" dirty="0">
                <a:solidFill>
                  <a:schemeClr val="bg1"/>
                </a:solidFill>
                <a:latin typeface="Century Gothic" panose="020B0502020202020204" pitchFamily="34" charset="0"/>
              </a:rPr>
              <a:t>de TUA disponibles</a:t>
            </a:r>
          </a:p>
          <a:p>
            <a:pPr algn="ctr"/>
            <a:r>
              <a:rPr lang="es-MX" sz="1600" b="1" dirty="0">
                <a:solidFill>
                  <a:schemeClr val="bg1"/>
                </a:solidFill>
                <a:latin typeface="Century Gothic" panose="020B0502020202020204" pitchFamily="34" charset="0"/>
              </a:rPr>
              <a:t>para la Fibra</a:t>
            </a:r>
            <a:endParaRPr lang="en-US" sz="1600" b="1" dirty="0">
              <a:solidFill>
                <a:schemeClr val="bg1"/>
              </a:solidFill>
              <a:latin typeface="Century Gothic" panose="020B0502020202020204" pitchFamily="34" charset="0"/>
            </a:endParaRPr>
          </a:p>
        </p:txBody>
      </p:sp>
      <p:sp>
        <p:nvSpPr>
          <p:cNvPr id="18" name="2 Marcador de contenido">
            <a:extLst>
              <a:ext uri="{FF2B5EF4-FFF2-40B4-BE49-F238E27FC236}">
                <a16:creationId xmlns="" xmlns:a16="http://schemas.microsoft.com/office/drawing/2014/main" id="{6F106649-F683-4DA5-B03A-E6C937B7FCFB}"/>
              </a:ext>
            </a:extLst>
          </p:cNvPr>
          <p:cNvSpPr>
            <a:spLocks noGrp="1"/>
          </p:cNvSpPr>
          <p:nvPr>
            <p:ph idx="1"/>
          </p:nvPr>
        </p:nvSpPr>
        <p:spPr>
          <a:xfrm>
            <a:off x="144000" y="1149134"/>
            <a:ext cx="8747499" cy="37486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La TUA ha sido el mecanismo de ajuste para ampliar los márgenes del aeropuerto y poder hacer frente a sus obligaciones de deuda.</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De 2013 a 2017, se pasó de ingresos en dicho rubro de 2,700 a 8,370 </a:t>
            </a:r>
            <a:r>
              <a:rPr lang="es-ES" sz="1600" dirty="0" err="1">
                <a:latin typeface="Century Gothic" panose="020B0502020202020204" pitchFamily="34" charset="0"/>
              </a:rPr>
              <a:t>mdp</a:t>
            </a:r>
            <a:r>
              <a:rPr lang="es-ES" sz="1600" dirty="0">
                <a:latin typeface="Century Gothic" panose="020B0502020202020204" pitchFamily="34" charset="0"/>
              </a:rPr>
              <a:t>.</a:t>
            </a: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7" name="6 Marcador de número de diapositiva"/>
          <p:cNvSpPr>
            <a:spLocks noGrp="1"/>
          </p:cNvSpPr>
          <p:nvPr>
            <p:ph type="sldNum" sz="quarter" idx="12"/>
          </p:nvPr>
        </p:nvSpPr>
        <p:spPr/>
        <p:txBody>
          <a:bodyPr/>
          <a:lstStyle/>
          <a:p>
            <a:fld id="{05E83AA4-A00D-4AA0-8FE8-B93C9F3EC141}" type="slidenum">
              <a:rPr lang="es-ES" altLang="es-MX" smtClean="0"/>
              <a:pPr/>
              <a:t>22</a:t>
            </a:fld>
            <a:endParaRPr lang="es-ES" altLang="es-MX" dirty="0"/>
          </a:p>
        </p:txBody>
      </p:sp>
      <p:sp>
        <p:nvSpPr>
          <p:cNvPr id="11" name="CuadroTexto 10">
            <a:extLst>
              <a:ext uri="{FF2B5EF4-FFF2-40B4-BE49-F238E27FC236}">
                <a16:creationId xmlns="" xmlns:a16="http://schemas.microsoft.com/office/drawing/2014/main" id="{F92454E3-4E88-467A-AA33-5FF4240A24FE}"/>
              </a:ext>
            </a:extLst>
          </p:cNvPr>
          <p:cNvSpPr txBox="1"/>
          <p:nvPr/>
        </p:nvSpPr>
        <p:spPr>
          <a:xfrm>
            <a:off x="1911804" y="2732903"/>
            <a:ext cx="4673743" cy="3739485"/>
          </a:xfrm>
          <a:prstGeom prst="rect">
            <a:avLst/>
          </a:prstGeom>
          <a:noFill/>
        </p:spPr>
        <p:txBody>
          <a:bodyPr wrap="square" rtlCol="0">
            <a:spAutoFit/>
          </a:bodyPr>
          <a:lstStyle/>
          <a:p>
            <a:pPr marL="228600" indent="-228600">
              <a:buFont typeface="+mj-lt"/>
              <a:buAutoNum type="arabicPeriod"/>
            </a:pPr>
            <a:r>
              <a:rPr lang="es-MX" sz="1300" dirty="0">
                <a:latin typeface="Century Gothic" panose="020B0502020202020204" pitchFamily="34" charset="0"/>
              </a:rPr>
              <a:t>IVA respecto de los cargos a los pasajeros cobrados</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Pago de gastos administrativos relacionados con estructura de financiamiento</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Pagos del servicio de la deuda</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Pagos de provisión para el servicio de la deuda</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Pagos de reservas de servicio de la deuda</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Prepagos</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Trabajos de hundimiento de Terminal 2</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Gastos de operación y mantenimiento</a:t>
            </a:r>
          </a:p>
          <a:p>
            <a:pPr marL="228600" indent="-228600">
              <a:buFont typeface="+mj-lt"/>
              <a:buAutoNum type="arabicPeriod"/>
            </a:pPr>
            <a:endParaRPr lang="es-MX" sz="8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Gastos de operación y mantenimiento de Aeropuerto existente y, después del inicio de operaciones comerciales, del NAICM</a:t>
            </a:r>
            <a:r>
              <a:rPr lang="en-US" sz="1300" dirty="0">
                <a:latin typeface="Century Gothic" panose="020B0502020202020204" pitchFamily="34" charset="0"/>
              </a:rPr>
              <a:t> (42.5 </a:t>
            </a:r>
            <a:r>
              <a:rPr lang="en-US" sz="1300" dirty="0" err="1">
                <a:latin typeface="Century Gothic" panose="020B0502020202020204" pitchFamily="34" charset="0"/>
              </a:rPr>
              <a:t>mdp</a:t>
            </a:r>
            <a:r>
              <a:rPr lang="en-US" sz="1300" dirty="0">
                <a:latin typeface="Century Gothic" panose="020B0502020202020204" pitchFamily="34" charset="0"/>
              </a:rPr>
              <a:t>)</a:t>
            </a:r>
          </a:p>
          <a:p>
            <a:pPr marL="228600" indent="-228600">
              <a:buFont typeface="+mj-lt"/>
              <a:buAutoNum type="arabicPeriod"/>
            </a:pPr>
            <a:endParaRPr lang="es-MX" sz="400" dirty="0">
              <a:latin typeface="Century Gothic" panose="020B0502020202020204" pitchFamily="34" charset="0"/>
            </a:endParaRPr>
          </a:p>
          <a:p>
            <a:pPr marL="228600" indent="-228600">
              <a:buFont typeface="+mj-lt"/>
              <a:buAutoNum type="arabicPeriod"/>
            </a:pPr>
            <a:r>
              <a:rPr lang="es-MX" sz="1300" dirty="0">
                <a:latin typeface="Century Gothic" panose="020B0502020202020204" pitchFamily="34" charset="0"/>
              </a:rPr>
              <a:t>P</a:t>
            </a:r>
            <a:r>
              <a:rPr lang="en-US" sz="1300" dirty="0">
                <a:latin typeface="Century Gothic" panose="020B0502020202020204" pitchFamily="34" charset="0"/>
              </a:rPr>
              <a:t>ago de </a:t>
            </a:r>
            <a:r>
              <a:rPr lang="en-US" sz="1300" dirty="0" err="1">
                <a:latin typeface="Century Gothic" panose="020B0502020202020204" pitchFamily="34" charset="0"/>
              </a:rPr>
              <a:t>remanentes</a:t>
            </a:r>
            <a:r>
              <a:rPr lang="en-US" sz="1300" dirty="0">
                <a:latin typeface="Century Gothic" panose="020B0502020202020204" pitchFamily="34" charset="0"/>
              </a:rPr>
              <a:t>*</a:t>
            </a:r>
            <a:endParaRPr lang="es-MX" sz="1300" dirty="0">
              <a:latin typeface="Century Gothic" panose="020B0502020202020204" pitchFamily="34" charset="0"/>
            </a:endParaRPr>
          </a:p>
        </p:txBody>
      </p:sp>
      <p:sp>
        <p:nvSpPr>
          <p:cNvPr id="14" name="Rectángulo 13">
            <a:extLst>
              <a:ext uri="{FF2B5EF4-FFF2-40B4-BE49-F238E27FC236}">
                <a16:creationId xmlns="" xmlns:a16="http://schemas.microsoft.com/office/drawing/2014/main" id="{D6B3ED14-E005-49FB-A50D-5695DD875AEF}"/>
              </a:ext>
            </a:extLst>
          </p:cNvPr>
          <p:cNvSpPr/>
          <p:nvPr/>
        </p:nvSpPr>
        <p:spPr>
          <a:xfrm>
            <a:off x="1777365" y="2636912"/>
            <a:ext cx="4838622" cy="393546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CuadroTexto 14">
            <a:extLst>
              <a:ext uri="{FF2B5EF4-FFF2-40B4-BE49-F238E27FC236}">
                <a16:creationId xmlns="" xmlns:a16="http://schemas.microsoft.com/office/drawing/2014/main" id="{1BBB441D-6D49-4CDF-8DF8-D6CDCEEF2AE5}"/>
              </a:ext>
            </a:extLst>
          </p:cNvPr>
          <p:cNvSpPr txBox="1"/>
          <p:nvPr/>
        </p:nvSpPr>
        <p:spPr>
          <a:xfrm>
            <a:off x="2915816" y="2349311"/>
            <a:ext cx="2188420" cy="276999"/>
          </a:xfrm>
          <a:prstGeom prst="rect">
            <a:avLst/>
          </a:prstGeom>
          <a:noFill/>
        </p:spPr>
        <p:txBody>
          <a:bodyPr wrap="none" rtlCol="0">
            <a:spAutoFit/>
          </a:bodyPr>
          <a:lstStyle/>
          <a:p>
            <a:r>
              <a:rPr lang="es-MX" sz="1200" b="1" dirty="0">
                <a:latin typeface="Century Gothic" panose="020B0502020202020204" pitchFamily="34" charset="0"/>
              </a:rPr>
              <a:t>Cascada de pagos de TUA</a:t>
            </a:r>
            <a:endParaRPr lang="en-US" sz="1200" b="1" dirty="0">
              <a:latin typeface="Century Gothic" panose="020B0502020202020204" pitchFamily="34" charset="0"/>
            </a:endParaRPr>
          </a:p>
        </p:txBody>
      </p:sp>
    </p:spTree>
    <p:extLst>
      <p:ext uri="{BB962C8B-B14F-4D97-AF65-F5344CB8AC3E}">
        <p14:creationId xmlns:p14="http://schemas.microsoft.com/office/powerpoint/2010/main" val="3781382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Rendimiento Objetivo de las Acciones “P” será alcanzado a través de 3 diferentes caminos</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Cálculos del Infonavit con información de Bloomberg</a:t>
            </a:r>
            <a:endParaRPr lang="es-MX" sz="900" dirty="0">
              <a:latin typeface="Century Gothic" pitchFamily="34" charset="0"/>
            </a:endParaRPr>
          </a:p>
        </p:txBody>
      </p:sp>
      <p:pic>
        <p:nvPicPr>
          <p:cNvPr id="4" name="Imagen 3">
            <a:extLst>
              <a:ext uri="{FF2B5EF4-FFF2-40B4-BE49-F238E27FC236}">
                <a16:creationId xmlns="" xmlns:a16="http://schemas.microsoft.com/office/drawing/2014/main" id="{7F06BC72-8EF5-4B66-824D-943E6C99F214}"/>
              </a:ext>
            </a:extLst>
          </p:cNvPr>
          <p:cNvPicPr>
            <a:picLocks noChangeAspect="1"/>
          </p:cNvPicPr>
          <p:nvPr/>
        </p:nvPicPr>
        <p:blipFill rotWithShape="1">
          <a:blip r:embed="rId2"/>
          <a:srcRect l="13087" t="9467" r="14357" b="8961"/>
          <a:stretch/>
        </p:blipFill>
        <p:spPr>
          <a:xfrm>
            <a:off x="499614" y="1421394"/>
            <a:ext cx="7537358" cy="4590107"/>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23</a:t>
            </a:fld>
            <a:endParaRPr lang="es-ES" altLang="es-MX" dirty="0"/>
          </a:p>
        </p:txBody>
      </p:sp>
    </p:spTree>
    <p:extLst>
      <p:ext uri="{BB962C8B-B14F-4D97-AF65-F5344CB8AC3E}">
        <p14:creationId xmlns:p14="http://schemas.microsoft.com/office/powerpoint/2010/main" val="1463951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Este vehículo no pagará dividendo sino hasta 2021, dado que esos fondos se usarán para la construcción del NAICM</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NAICM</a:t>
            </a:r>
            <a:endParaRPr lang="es-MX" sz="900" dirty="0">
              <a:latin typeface="Century Gothic" pitchFamily="34" charset="0"/>
            </a:endParaRPr>
          </a:p>
        </p:txBody>
      </p:sp>
      <p:pic>
        <p:nvPicPr>
          <p:cNvPr id="3" name="Imagen 2">
            <a:extLst>
              <a:ext uri="{FF2B5EF4-FFF2-40B4-BE49-F238E27FC236}">
                <a16:creationId xmlns="" xmlns:a16="http://schemas.microsoft.com/office/drawing/2014/main" id="{395D2AA0-8FDD-4FC2-922D-92DC524CCBD7}"/>
              </a:ext>
            </a:extLst>
          </p:cNvPr>
          <p:cNvPicPr>
            <a:picLocks noChangeAspect="1"/>
          </p:cNvPicPr>
          <p:nvPr/>
        </p:nvPicPr>
        <p:blipFill rotWithShape="1">
          <a:blip r:embed="rId2"/>
          <a:srcRect l="14158" t="21306" r="14555" b="10880"/>
          <a:stretch/>
        </p:blipFill>
        <p:spPr>
          <a:xfrm>
            <a:off x="143998" y="1419130"/>
            <a:ext cx="8666432" cy="4465622"/>
          </a:xfrm>
          <a:prstGeom prst="rect">
            <a:avLst/>
          </a:prstGeom>
        </p:spPr>
      </p:pic>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24</a:t>
            </a:fld>
            <a:endParaRPr lang="es-ES" altLang="es-MX" dirty="0"/>
          </a:p>
        </p:txBody>
      </p:sp>
    </p:spTree>
    <p:extLst>
      <p:ext uri="{BB962C8B-B14F-4D97-AF65-F5344CB8AC3E}">
        <p14:creationId xmlns:p14="http://schemas.microsoft.com/office/powerpoint/2010/main" val="34029011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Órganos de Gobierno</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NAICM</a:t>
            </a:r>
            <a:endParaRPr lang="es-MX" sz="900" dirty="0">
              <a:latin typeface="Century Gothic" pitchFamily="34" charset="0"/>
            </a:endParaRPr>
          </a:p>
        </p:txBody>
      </p:sp>
      <p:pic>
        <p:nvPicPr>
          <p:cNvPr id="4" name="Imagen 3">
            <a:extLst>
              <a:ext uri="{FF2B5EF4-FFF2-40B4-BE49-F238E27FC236}">
                <a16:creationId xmlns="" xmlns:a16="http://schemas.microsoft.com/office/drawing/2014/main" id="{09F4617D-82F4-4AF3-8813-68F5420898FB}"/>
              </a:ext>
            </a:extLst>
          </p:cNvPr>
          <p:cNvPicPr>
            <a:picLocks noChangeAspect="1"/>
          </p:cNvPicPr>
          <p:nvPr/>
        </p:nvPicPr>
        <p:blipFill rotWithShape="1">
          <a:blip r:embed="rId2"/>
          <a:srcRect l="13366" t="13854" r="15742" b="5354"/>
          <a:stretch/>
        </p:blipFill>
        <p:spPr>
          <a:xfrm>
            <a:off x="542963" y="1448554"/>
            <a:ext cx="7567548" cy="4671589"/>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25</a:t>
            </a:fld>
            <a:endParaRPr lang="es-ES" altLang="es-MX" dirty="0"/>
          </a:p>
        </p:txBody>
      </p:sp>
    </p:spTree>
    <p:extLst>
      <p:ext uri="{BB962C8B-B14F-4D97-AF65-F5344CB8AC3E}">
        <p14:creationId xmlns:p14="http://schemas.microsoft.com/office/powerpoint/2010/main" val="1924444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Por su parte, el Consejo de Administración de GACM cuenta con 4 miembros independientes; el resto podría dejar sus funciones al término del sexenio</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NAICM</a:t>
            </a:r>
            <a:endParaRPr lang="es-MX" sz="900" dirty="0">
              <a:latin typeface="Century Gothic" pitchFamily="34" charset="0"/>
            </a:endParaRPr>
          </a:p>
        </p:txBody>
      </p:sp>
      <p:pic>
        <p:nvPicPr>
          <p:cNvPr id="7" name="Imagen 6">
            <a:extLst>
              <a:ext uri="{FF2B5EF4-FFF2-40B4-BE49-F238E27FC236}">
                <a16:creationId xmlns="" xmlns:a16="http://schemas.microsoft.com/office/drawing/2014/main" id="{2F5017E1-BFCE-4B5A-9A63-A5C3FF9270F4}"/>
              </a:ext>
            </a:extLst>
          </p:cNvPr>
          <p:cNvPicPr>
            <a:picLocks noChangeAspect="1"/>
          </p:cNvPicPr>
          <p:nvPr/>
        </p:nvPicPr>
        <p:blipFill rotWithShape="1">
          <a:blip r:embed="rId2"/>
          <a:srcRect l="13087" t="8553" r="15417" b="2796"/>
          <a:stretch/>
        </p:blipFill>
        <p:spPr>
          <a:xfrm>
            <a:off x="852698" y="1376126"/>
            <a:ext cx="7733055" cy="5193874"/>
          </a:xfrm>
          <a:prstGeom prst="rect">
            <a:avLst/>
          </a:prstGeom>
        </p:spPr>
      </p:pic>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26</a:t>
            </a:fld>
            <a:endParaRPr lang="es-ES" altLang="es-MX" dirty="0"/>
          </a:p>
        </p:txBody>
      </p:sp>
    </p:spTree>
    <p:extLst>
      <p:ext uri="{BB962C8B-B14F-4D97-AF65-F5344CB8AC3E}">
        <p14:creationId xmlns:p14="http://schemas.microsoft.com/office/powerpoint/2010/main" val="2692991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27</a:t>
            </a:fld>
            <a:endParaRPr lang="es-ES" altLang="es-MX" dirty="0"/>
          </a:p>
        </p:txBody>
      </p:sp>
      <p:sp>
        <p:nvSpPr>
          <p:cNvPr id="6" name="2 Marcador de contenido">
            <a:extLst>
              <a:ext uri="{FF2B5EF4-FFF2-40B4-BE49-F238E27FC236}">
                <a16:creationId xmlns="" xmlns:a16="http://schemas.microsoft.com/office/drawing/2014/main" id="{3F728BF1-3C4F-49CB-93D5-84A75819B4D5}"/>
              </a:ext>
            </a:extLst>
          </p:cNvPr>
          <p:cNvSpPr>
            <a:spLocks noGrp="1"/>
          </p:cNvSpPr>
          <p:nvPr>
            <p:ph idx="1"/>
          </p:nvPr>
        </p:nvSpPr>
        <p:spPr>
          <a:xfrm>
            <a:off x="121234" y="1340768"/>
            <a:ext cx="8747499" cy="360675"/>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dirty="0">
                <a:latin typeface="Century Gothic" panose="020B0502020202020204" pitchFamily="34" charset="0"/>
              </a:rPr>
              <a:t>Estaría compuesto inicialmente por los siguientes miembros:</a:t>
            </a:r>
          </a:p>
          <a:p>
            <a:pPr marL="180975" lvl="0" indent="-180975" algn="just">
              <a:spcBef>
                <a:spcPts val="0"/>
              </a:spcBef>
              <a:spcAft>
                <a:spcPts val="600"/>
              </a:spcAft>
              <a:buClr>
                <a:srgbClr val="CD0000"/>
              </a:buClr>
              <a:buSzPct val="110000"/>
              <a:buFont typeface="Arial" pitchFamily="34" charset="0"/>
              <a:buChar char="•"/>
            </a:pPr>
            <a:endParaRPr lang="es-ES" sz="1100" dirty="0">
              <a:latin typeface="Century Gothic" panose="020B0502020202020204" pitchFamily="34" charset="0"/>
            </a:endParaRPr>
          </a:p>
        </p:txBody>
      </p:sp>
      <p:pic>
        <p:nvPicPr>
          <p:cNvPr id="4" name="Imagen 3">
            <a:extLst>
              <a:ext uri="{FF2B5EF4-FFF2-40B4-BE49-F238E27FC236}">
                <a16:creationId xmlns="" xmlns:a16="http://schemas.microsoft.com/office/drawing/2014/main" id="{B3C1883A-6DDA-4599-8EBD-3E05F45F10B7}"/>
              </a:ext>
            </a:extLst>
          </p:cNvPr>
          <p:cNvPicPr>
            <a:picLocks noChangeAspect="1"/>
          </p:cNvPicPr>
          <p:nvPr/>
        </p:nvPicPr>
        <p:blipFill>
          <a:blip r:embed="rId2"/>
          <a:stretch>
            <a:fillRect/>
          </a:stretch>
        </p:blipFill>
        <p:spPr>
          <a:xfrm>
            <a:off x="757149" y="2140968"/>
            <a:ext cx="7475668" cy="2992883"/>
          </a:xfrm>
          <a:prstGeom prst="rect">
            <a:avLst/>
          </a:prstGeom>
        </p:spPr>
      </p:pic>
    </p:spTree>
    <p:extLst>
      <p:ext uri="{BB962C8B-B14F-4D97-AF65-F5344CB8AC3E}">
        <p14:creationId xmlns:p14="http://schemas.microsoft.com/office/powerpoint/2010/main" val="639278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 xmlns:a16="http://schemas.microsoft.com/office/drawing/2014/main" id="{FF954AB9-37ED-4803-9668-61E9BA1E522E}"/>
              </a:ext>
            </a:extLst>
          </p:cNvPr>
          <p:cNvSpPr/>
          <p:nvPr/>
        </p:nvSpPr>
        <p:spPr>
          <a:xfrm>
            <a:off x="4445335" y="1253151"/>
            <a:ext cx="4215730" cy="5520984"/>
          </a:xfrm>
          <a:prstGeom prst="rect">
            <a:avLst/>
          </a:prstGeom>
          <a:solidFill>
            <a:srgbClr val="C00000">
              <a:alpha val="18000"/>
            </a:srgbClr>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140278" y="54918"/>
            <a:ext cx="7590301" cy="631524"/>
          </a:xfrm>
        </p:spPr>
        <p:txBody>
          <a:bodyPr>
            <a:normAutofit/>
          </a:bodyPr>
          <a:lstStyle/>
          <a:p>
            <a:r>
              <a:rPr lang="es-ES" sz="2000" b="1" dirty="0">
                <a:latin typeface="Century Gothic" panose="020B0502020202020204" pitchFamily="34" charset="0"/>
              </a:rPr>
              <a:t>Puntos a favor y en contra</a:t>
            </a:r>
            <a:endParaRPr lang="es-MX" sz="2000" b="1" dirty="0">
              <a:latin typeface="Century Gothic" panose="020B0502020202020204" pitchFamily="34" charset="0"/>
            </a:endParaRPr>
          </a:p>
        </p:txBody>
      </p:sp>
      <p:sp>
        <p:nvSpPr>
          <p:cNvPr id="18" name="2 Marcador de contenido">
            <a:extLst>
              <a:ext uri="{FF2B5EF4-FFF2-40B4-BE49-F238E27FC236}">
                <a16:creationId xmlns="" xmlns:a16="http://schemas.microsoft.com/office/drawing/2014/main" id="{6F106649-F683-4DA5-B03A-E6C937B7FCFB}"/>
              </a:ext>
            </a:extLst>
          </p:cNvPr>
          <p:cNvSpPr>
            <a:spLocks noGrp="1"/>
          </p:cNvSpPr>
          <p:nvPr>
            <p:ph idx="1"/>
          </p:nvPr>
        </p:nvSpPr>
        <p:spPr>
          <a:xfrm>
            <a:off x="176046" y="1245883"/>
            <a:ext cx="4035914" cy="394345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300" dirty="0"/>
              <a:t>No importando el tiempo, la Fibra garantiza una tasa interna real de retorno del 10%.</a:t>
            </a:r>
          </a:p>
          <a:p>
            <a:pPr marL="180975" lvl="0" indent="-180975" algn="just">
              <a:spcBef>
                <a:spcPts val="0"/>
              </a:spcBef>
              <a:spcAft>
                <a:spcPts val="600"/>
              </a:spcAft>
              <a:buClr>
                <a:srgbClr val="CD0000"/>
              </a:buClr>
              <a:buSzPct val="110000"/>
              <a:buFont typeface="Arial" pitchFamily="34" charset="0"/>
              <a:buChar char="•"/>
            </a:pPr>
            <a:r>
              <a:rPr lang="es-ES" sz="1300" dirty="0"/>
              <a:t>La TUA, su principal fuente de ingresos, es determinada por SHCP y cualquier disminución puede ser vetada por Comité Técnico de la Fibra.</a:t>
            </a:r>
            <a:endParaRPr lang="es-ES" sz="13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300" dirty="0">
                <a:latin typeface="Century Gothic" panose="020B0502020202020204" pitchFamily="34" charset="0"/>
              </a:rPr>
              <a:t>Escasez de instrumentos que ofrecen una tasa de rendimiento real atractiva.</a:t>
            </a:r>
          </a:p>
          <a:p>
            <a:pPr marL="180975" lvl="0" indent="-180975" algn="just">
              <a:spcBef>
                <a:spcPts val="0"/>
              </a:spcBef>
              <a:spcAft>
                <a:spcPts val="600"/>
              </a:spcAft>
              <a:buClr>
                <a:srgbClr val="CD0000"/>
              </a:buClr>
              <a:buSzPct val="110000"/>
              <a:buFont typeface="Arial" pitchFamily="34" charset="0"/>
              <a:buChar char="•"/>
            </a:pPr>
            <a:r>
              <a:rPr lang="es-ES" sz="1300" dirty="0"/>
              <a:t>Renegociación de contratos de suelo comercial a tarifas en USD, lo que ampliaría los márgenes respecto al AICM.</a:t>
            </a:r>
          </a:p>
          <a:p>
            <a:pPr marL="180975" lvl="0" indent="-180975" algn="just">
              <a:spcBef>
                <a:spcPts val="0"/>
              </a:spcBef>
              <a:spcAft>
                <a:spcPts val="600"/>
              </a:spcAft>
              <a:buClr>
                <a:srgbClr val="CD0000"/>
              </a:buClr>
              <a:buSzPct val="110000"/>
              <a:buFont typeface="Arial" pitchFamily="34" charset="0"/>
              <a:buChar char="•"/>
            </a:pPr>
            <a:r>
              <a:rPr lang="es-ES" sz="1300" dirty="0">
                <a:latin typeface="Century Gothic" panose="020B0502020202020204" pitchFamily="34" charset="0"/>
              </a:rPr>
              <a:t>Crecimiento esperado de </a:t>
            </a:r>
            <a:r>
              <a:rPr lang="es-ES" sz="1300" dirty="0"/>
              <a:t>tráfico aéreo.</a:t>
            </a:r>
          </a:p>
          <a:p>
            <a:pPr marL="180975" lvl="0" indent="-180975" algn="just">
              <a:spcBef>
                <a:spcPts val="0"/>
              </a:spcBef>
              <a:spcAft>
                <a:spcPts val="600"/>
              </a:spcAft>
              <a:buClr>
                <a:srgbClr val="CD0000"/>
              </a:buClr>
              <a:buSzPct val="110000"/>
              <a:buFont typeface="Arial" pitchFamily="34" charset="0"/>
              <a:buChar char="•"/>
            </a:pPr>
            <a:r>
              <a:rPr lang="es-ES" sz="1300" dirty="0">
                <a:latin typeface="Century Gothic" panose="020B0502020202020204" pitchFamily="34" charset="0"/>
              </a:rPr>
              <a:t>Contratos se llevaron a cabo a precio alzado.</a:t>
            </a:r>
          </a:p>
          <a:p>
            <a:pPr marL="180975" lvl="0" indent="-180975" algn="just">
              <a:spcBef>
                <a:spcPts val="0"/>
              </a:spcBef>
              <a:spcAft>
                <a:spcPts val="600"/>
              </a:spcAft>
              <a:buClr>
                <a:srgbClr val="CD0000"/>
              </a:buClr>
              <a:buSzPct val="110000"/>
              <a:buFont typeface="Arial" pitchFamily="34" charset="0"/>
              <a:buChar char="•"/>
            </a:pPr>
            <a:r>
              <a:rPr lang="es-ES" sz="1300" dirty="0"/>
              <a:t>85% del costo de la construcción del NAICM está licitado y adjudicado.</a:t>
            </a:r>
          </a:p>
          <a:p>
            <a:pPr marL="180975" lvl="0" indent="-180975" algn="just">
              <a:spcBef>
                <a:spcPts val="0"/>
              </a:spcBef>
              <a:spcAft>
                <a:spcPts val="600"/>
              </a:spcAft>
              <a:buClr>
                <a:srgbClr val="CD0000"/>
              </a:buClr>
              <a:buSzPct val="110000"/>
              <a:buFont typeface="Arial" pitchFamily="34" charset="0"/>
              <a:buChar char="•"/>
            </a:pPr>
            <a:r>
              <a:rPr lang="es-ES" sz="1300" dirty="0">
                <a:latin typeface="Century Gothic" panose="020B0502020202020204" pitchFamily="34" charset="0"/>
              </a:rPr>
              <a:t>Participación</a:t>
            </a:r>
            <a:r>
              <a:rPr lang="es-ES" sz="1300" dirty="0"/>
              <a:t> en el proyecto </a:t>
            </a:r>
            <a:r>
              <a:rPr lang="es-ES" sz="1300" dirty="0">
                <a:latin typeface="Century Gothic" panose="020B0502020202020204" pitchFamily="34" charset="0"/>
              </a:rPr>
              <a:t>de </a:t>
            </a:r>
            <a:r>
              <a:rPr lang="es-ES" sz="1300" dirty="0"/>
              <a:t>empresas líderes en sus ramas</a:t>
            </a:r>
            <a:r>
              <a:rPr lang="es-ES" sz="1300" dirty="0">
                <a:latin typeface="Century Gothic" panose="020B0502020202020204" pitchFamily="34" charset="0"/>
              </a:rPr>
              <a:t>.</a:t>
            </a:r>
          </a:p>
          <a:p>
            <a:pPr marL="180975" lvl="0" indent="-180975" algn="just">
              <a:spcBef>
                <a:spcPts val="0"/>
              </a:spcBef>
              <a:spcAft>
                <a:spcPts val="600"/>
              </a:spcAft>
              <a:buClr>
                <a:srgbClr val="CD0000"/>
              </a:buClr>
              <a:buSzPct val="110000"/>
              <a:buFont typeface="Arial" pitchFamily="34" charset="0"/>
              <a:buChar char="•"/>
            </a:pPr>
            <a:r>
              <a:rPr lang="es-ES" sz="1300" dirty="0"/>
              <a:t>Consta de un Comité de Conflictos compuesto solamente por miembros independientes.</a:t>
            </a:r>
          </a:p>
          <a:p>
            <a:pPr marL="180975" lvl="0" indent="-180975" algn="just">
              <a:spcBef>
                <a:spcPts val="0"/>
              </a:spcBef>
              <a:spcAft>
                <a:spcPts val="600"/>
              </a:spcAft>
              <a:buClr>
                <a:srgbClr val="CD0000"/>
              </a:buClr>
              <a:buSzPct val="110000"/>
              <a:buFont typeface="Arial" pitchFamily="34" charset="0"/>
              <a:buChar char="•"/>
            </a:pPr>
            <a:r>
              <a:rPr lang="es-ES" sz="1300" dirty="0">
                <a:latin typeface="Century Gothic" panose="020B0502020202020204" pitchFamily="34" charset="0"/>
              </a:rPr>
              <a:t>De cancelarse el proyecto, se siguen pagando dividendos con ingresos de aeropuerto actual. </a:t>
            </a:r>
          </a:p>
          <a:p>
            <a:pPr marL="180975" lvl="0" indent="-180975" algn="just">
              <a:spcBef>
                <a:spcPts val="0"/>
              </a:spcBef>
              <a:spcAft>
                <a:spcPts val="600"/>
              </a:spcAft>
              <a:buClr>
                <a:srgbClr val="CD0000"/>
              </a:buClr>
              <a:buSzPct val="110000"/>
              <a:buFont typeface="Arial" pitchFamily="34" charset="0"/>
              <a:buChar char="•"/>
            </a:pPr>
            <a:endParaRPr lang="es-ES" sz="13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10400" y="6465019"/>
            <a:ext cx="2133600" cy="365125"/>
          </a:xfrm>
        </p:spPr>
        <p:txBody>
          <a:bodyPr/>
          <a:lstStyle/>
          <a:p>
            <a:fld id="{05E83AA4-A00D-4AA0-8FE8-B93C9F3EC141}" type="slidenum">
              <a:rPr lang="es-ES" altLang="es-MX" smtClean="0"/>
              <a:pPr/>
              <a:t>28</a:t>
            </a:fld>
            <a:endParaRPr lang="es-ES" altLang="es-MX" dirty="0"/>
          </a:p>
        </p:txBody>
      </p:sp>
      <p:sp>
        <p:nvSpPr>
          <p:cNvPr id="9" name="2 Marcador de contenido">
            <a:extLst>
              <a:ext uri="{FF2B5EF4-FFF2-40B4-BE49-F238E27FC236}">
                <a16:creationId xmlns="" xmlns:a16="http://schemas.microsoft.com/office/drawing/2014/main" id="{C376A53A-6C13-4855-9405-2CF2BC4F80E7}"/>
              </a:ext>
            </a:extLst>
          </p:cNvPr>
          <p:cNvSpPr txBox="1">
            <a:spLocks/>
          </p:cNvSpPr>
          <p:nvPr/>
        </p:nvSpPr>
        <p:spPr bwMode="auto">
          <a:xfrm>
            <a:off x="4471070" y="1253151"/>
            <a:ext cx="4215730" cy="422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0975" indent="-180975" algn="just">
              <a:spcBef>
                <a:spcPts val="0"/>
              </a:spcBef>
              <a:spcAft>
                <a:spcPts val="600"/>
              </a:spcAft>
              <a:buClr>
                <a:srgbClr val="CD0000"/>
              </a:buClr>
              <a:buSzPct val="110000"/>
            </a:pPr>
            <a:r>
              <a:rPr lang="es-ES" sz="1300" dirty="0"/>
              <a:t>En los 3 primeros años no hay pago de dividendos; a partir de ahí, suben paulatinamente.</a:t>
            </a:r>
          </a:p>
          <a:p>
            <a:pPr marL="180975" indent="-180975" algn="just">
              <a:spcBef>
                <a:spcPts val="0"/>
              </a:spcBef>
              <a:spcAft>
                <a:spcPts val="600"/>
              </a:spcAft>
              <a:buClr>
                <a:srgbClr val="CD0000"/>
              </a:buClr>
              <a:buSzPct val="110000"/>
            </a:pPr>
            <a:r>
              <a:rPr lang="es-ES" sz="1300" dirty="0"/>
              <a:t>La tasa de retorno objetivo es fija, marginando a los inversionistas de mejoras en eficiencia.</a:t>
            </a:r>
          </a:p>
          <a:p>
            <a:pPr marL="180975" indent="-180975" algn="just">
              <a:spcBef>
                <a:spcPts val="0"/>
              </a:spcBef>
              <a:spcAft>
                <a:spcPts val="600"/>
              </a:spcAft>
              <a:buClr>
                <a:srgbClr val="CD0000"/>
              </a:buClr>
              <a:buSzPct val="110000"/>
            </a:pPr>
            <a:r>
              <a:rPr lang="es-ES" sz="1300" dirty="0"/>
              <a:t>Hay instrumentos con exposición al mismo sector que han tenido un rendimiento superior en los últimos años.  </a:t>
            </a:r>
          </a:p>
          <a:p>
            <a:pPr marL="180975" indent="-180975" algn="just">
              <a:spcBef>
                <a:spcPts val="0"/>
              </a:spcBef>
              <a:spcAft>
                <a:spcPts val="600"/>
              </a:spcAft>
              <a:buClr>
                <a:srgbClr val="CD0000"/>
              </a:buClr>
              <a:buSzPct val="110000"/>
            </a:pPr>
            <a:r>
              <a:rPr lang="es-MX" sz="1300" dirty="0"/>
              <a:t>El Comité Técnico carece de gente especializada en el sector aeroportuario.</a:t>
            </a:r>
          </a:p>
          <a:p>
            <a:pPr marL="180975" indent="-180975" algn="just">
              <a:spcBef>
                <a:spcPts val="0"/>
              </a:spcBef>
              <a:spcAft>
                <a:spcPts val="600"/>
              </a:spcAft>
              <a:buClr>
                <a:srgbClr val="CD0000"/>
              </a:buClr>
              <a:buSzPct val="110000"/>
            </a:pPr>
            <a:r>
              <a:rPr lang="es-MX" sz="1300" dirty="0"/>
              <a:t>Hay un faltante del proyecto por financiar, de ~3,500 mdd, sujeto al Presupuesto de Egresos de la Federación para </a:t>
            </a:r>
            <a:r>
              <a:rPr lang="es-MX" sz="1300" dirty="0" smtClean="0"/>
              <a:t>los </a:t>
            </a:r>
            <a:r>
              <a:rPr lang="es-MX" sz="1300" dirty="0"/>
              <a:t>próximos 3 años. </a:t>
            </a:r>
          </a:p>
          <a:p>
            <a:pPr marL="180975" indent="-180975" algn="just">
              <a:spcBef>
                <a:spcPts val="0"/>
              </a:spcBef>
              <a:spcAft>
                <a:spcPts val="600"/>
              </a:spcAft>
              <a:buClr>
                <a:srgbClr val="CD0000"/>
              </a:buClr>
              <a:buSzPct val="110000"/>
            </a:pPr>
            <a:r>
              <a:rPr lang="es-MX" sz="1300" dirty="0"/>
              <a:t>La terminación de la obra dependerá de obras de infraestructura de transporte. </a:t>
            </a:r>
          </a:p>
          <a:p>
            <a:pPr marL="180975" indent="-180975" algn="just">
              <a:spcBef>
                <a:spcPts val="0"/>
              </a:spcBef>
              <a:spcAft>
                <a:spcPts val="600"/>
              </a:spcAft>
              <a:buClr>
                <a:srgbClr val="CD0000"/>
              </a:buClr>
              <a:buSzPct val="110000"/>
            </a:pPr>
            <a:r>
              <a:rPr lang="es-MX" sz="1300" dirty="0"/>
              <a:t>El AICM ha mostrado ser ineficiente respecto a aeropuertos administrados por el sector privado.</a:t>
            </a:r>
          </a:p>
          <a:p>
            <a:pPr marL="180975" indent="-180975" algn="just">
              <a:spcBef>
                <a:spcPts val="0"/>
              </a:spcBef>
              <a:spcAft>
                <a:spcPts val="600"/>
              </a:spcAft>
              <a:buClr>
                <a:srgbClr val="CD0000"/>
              </a:buClr>
              <a:buSzPct val="110000"/>
            </a:pPr>
            <a:r>
              <a:rPr lang="es-MX" sz="1300" dirty="0"/>
              <a:t>No hay beneficios fiscales para inversionistas que no estén bajo el régimen de inversión de las Afores, limitando la bursatilidad de la Fibra.</a:t>
            </a:r>
          </a:p>
          <a:p>
            <a:pPr marL="180975" indent="-180975" algn="just">
              <a:spcBef>
                <a:spcPts val="0"/>
              </a:spcBef>
              <a:spcAft>
                <a:spcPts val="600"/>
              </a:spcAft>
              <a:buClr>
                <a:srgbClr val="CD0000"/>
              </a:buClr>
              <a:buSzPct val="110000"/>
            </a:pPr>
            <a:r>
              <a:rPr lang="es-MX" sz="1300" dirty="0"/>
              <a:t>Puede haber retrasos en los flujos si no hay excedentes en la TUA (derivados de una caída en pasajeros).</a:t>
            </a:r>
            <a:endParaRPr lang="es-ES" sz="1300" dirty="0"/>
          </a:p>
          <a:p>
            <a:pPr marL="180975" indent="-180975" algn="just">
              <a:spcBef>
                <a:spcPts val="0"/>
              </a:spcBef>
              <a:spcAft>
                <a:spcPts val="600"/>
              </a:spcAft>
              <a:buClr>
                <a:srgbClr val="CD0000"/>
              </a:buClr>
              <a:buSzPct val="110000"/>
            </a:pPr>
            <a:endParaRPr lang="es-ES" sz="1300" dirty="0"/>
          </a:p>
        </p:txBody>
      </p:sp>
      <p:sp>
        <p:nvSpPr>
          <p:cNvPr id="6" name="Rectángulo 5">
            <a:extLst>
              <a:ext uri="{FF2B5EF4-FFF2-40B4-BE49-F238E27FC236}">
                <a16:creationId xmlns="" xmlns:a16="http://schemas.microsoft.com/office/drawing/2014/main" id="{0822D0F8-49DF-405D-A707-9970889C594A}"/>
              </a:ext>
            </a:extLst>
          </p:cNvPr>
          <p:cNvSpPr/>
          <p:nvPr/>
        </p:nvSpPr>
        <p:spPr>
          <a:xfrm>
            <a:off x="140278" y="1245883"/>
            <a:ext cx="4215730" cy="5528252"/>
          </a:xfrm>
          <a:prstGeom prst="rect">
            <a:avLst/>
          </a:prstGeom>
          <a:solidFill>
            <a:srgbClr val="00B050">
              <a:alpha val="18000"/>
            </a:srgbClr>
          </a:solidFill>
          <a:ln w="254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CuadroTexto 9">
            <a:extLst>
              <a:ext uri="{FF2B5EF4-FFF2-40B4-BE49-F238E27FC236}">
                <a16:creationId xmlns="" xmlns:a16="http://schemas.microsoft.com/office/drawing/2014/main" id="{33BFFD89-58FF-4EC2-BEC4-0D9722962C3F}"/>
              </a:ext>
            </a:extLst>
          </p:cNvPr>
          <p:cNvSpPr txBox="1"/>
          <p:nvPr/>
        </p:nvSpPr>
        <p:spPr>
          <a:xfrm>
            <a:off x="1172602" y="771992"/>
            <a:ext cx="1755609" cy="369332"/>
          </a:xfrm>
          <a:prstGeom prst="rect">
            <a:avLst/>
          </a:prstGeom>
          <a:noFill/>
        </p:spPr>
        <p:txBody>
          <a:bodyPr wrap="none" rtlCol="0">
            <a:spAutoFit/>
          </a:bodyPr>
          <a:lstStyle/>
          <a:p>
            <a:r>
              <a:rPr lang="es-MX" b="1" dirty="0">
                <a:solidFill>
                  <a:srgbClr val="00B050"/>
                </a:solidFill>
                <a:latin typeface="Century Gothic" panose="020B0502020202020204" pitchFamily="34" charset="0"/>
              </a:rPr>
              <a:t>Puntos a favor</a:t>
            </a:r>
            <a:endParaRPr lang="en-US" b="1" dirty="0">
              <a:solidFill>
                <a:srgbClr val="00B050"/>
              </a:solidFill>
              <a:latin typeface="Century Gothic" panose="020B0502020202020204" pitchFamily="34" charset="0"/>
            </a:endParaRPr>
          </a:p>
        </p:txBody>
      </p:sp>
      <p:sp>
        <p:nvSpPr>
          <p:cNvPr id="13" name="CuadroTexto 12">
            <a:extLst>
              <a:ext uri="{FF2B5EF4-FFF2-40B4-BE49-F238E27FC236}">
                <a16:creationId xmlns="" xmlns:a16="http://schemas.microsoft.com/office/drawing/2014/main" id="{F7629937-B122-4B4B-B09B-20F6994589C1}"/>
              </a:ext>
            </a:extLst>
          </p:cNvPr>
          <p:cNvSpPr txBox="1"/>
          <p:nvPr/>
        </p:nvSpPr>
        <p:spPr>
          <a:xfrm>
            <a:off x="5404875" y="764473"/>
            <a:ext cx="2048959" cy="369332"/>
          </a:xfrm>
          <a:prstGeom prst="rect">
            <a:avLst/>
          </a:prstGeom>
          <a:noFill/>
        </p:spPr>
        <p:txBody>
          <a:bodyPr wrap="none" rtlCol="0">
            <a:spAutoFit/>
          </a:bodyPr>
          <a:lstStyle/>
          <a:p>
            <a:r>
              <a:rPr lang="es-MX" b="1" dirty="0">
                <a:solidFill>
                  <a:srgbClr val="C00000"/>
                </a:solidFill>
                <a:latin typeface="Century Gothic" panose="020B0502020202020204" pitchFamily="34" charset="0"/>
              </a:rPr>
              <a:t>Puntos en contra</a:t>
            </a:r>
            <a:endParaRPr lang="en-US" b="1" dirty="0">
              <a:solidFill>
                <a:srgbClr val="C00000"/>
              </a:solidFill>
              <a:latin typeface="Century Gothic" panose="020B0502020202020204" pitchFamily="34" charset="0"/>
            </a:endParaRPr>
          </a:p>
        </p:txBody>
      </p:sp>
    </p:spTree>
    <p:extLst>
      <p:ext uri="{BB962C8B-B14F-4D97-AF65-F5344CB8AC3E}">
        <p14:creationId xmlns:p14="http://schemas.microsoft.com/office/powerpoint/2010/main" val="846022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Propuesta de inversión</a:t>
            </a:r>
            <a:endParaRPr lang="es-MX" sz="2000" b="1" dirty="0">
              <a:latin typeface="Century Gothic" panose="020B0502020202020204" pitchFamily="34" charset="0"/>
            </a:endParaRPr>
          </a:p>
        </p:txBody>
      </p:sp>
      <p:sp>
        <p:nvSpPr>
          <p:cNvPr id="18" name="2 Marcador de contenido">
            <a:extLst>
              <a:ext uri="{FF2B5EF4-FFF2-40B4-BE49-F238E27FC236}">
                <a16:creationId xmlns="" xmlns:a16="http://schemas.microsoft.com/office/drawing/2014/main" id="{6F106649-F683-4DA5-B03A-E6C937B7FCFB}"/>
              </a:ext>
            </a:extLst>
          </p:cNvPr>
          <p:cNvSpPr>
            <a:spLocks noGrp="1"/>
          </p:cNvSpPr>
          <p:nvPr>
            <p:ph idx="1"/>
          </p:nvPr>
        </p:nvSpPr>
        <p:spPr>
          <a:xfrm>
            <a:off x="323528" y="1628800"/>
            <a:ext cx="8495963" cy="2351874"/>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Dadas las consideraciones expuestas y con la información disponible al 12 de marzo de 2018, se propone invertir </a:t>
            </a:r>
            <a:r>
              <a:rPr lang="es-ES" sz="1600" dirty="0"/>
              <a:t>en un intervalo entre </a:t>
            </a:r>
            <a:r>
              <a:rPr lang="es-ES" sz="1600" dirty="0">
                <a:latin typeface="Century Gothic" panose="020B0502020202020204" pitchFamily="34" charset="0"/>
              </a:rPr>
              <a:t>300 y 500 mdp en dicho </a:t>
            </a:r>
            <a:r>
              <a:rPr lang="es-ES" sz="1600" dirty="0" smtClean="0">
                <a:latin typeface="Century Gothic" panose="020B0502020202020204" pitchFamily="34" charset="0"/>
              </a:rPr>
              <a:t>instrumento</a:t>
            </a:r>
            <a:r>
              <a:rPr lang="es-ES" sz="1400" dirty="0"/>
              <a:t> </a:t>
            </a:r>
            <a:r>
              <a:rPr lang="es-ES" sz="1400" dirty="0" smtClean="0"/>
              <a:t>a una tasa de retorno real del 10%.</a:t>
            </a:r>
            <a:endParaRPr lang="es-ES" sz="14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ES" sz="1200"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29</a:t>
            </a:fld>
            <a:endParaRPr lang="es-ES" altLang="es-MX" dirty="0"/>
          </a:p>
        </p:txBody>
      </p:sp>
    </p:spTree>
    <p:extLst>
      <p:ext uri="{BB962C8B-B14F-4D97-AF65-F5344CB8AC3E}">
        <p14:creationId xmlns:p14="http://schemas.microsoft.com/office/powerpoint/2010/main" val="36630368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738681" y="2972160"/>
            <a:ext cx="5726112" cy="888888"/>
          </a:xfrm>
        </p:spPr>
        <p:txBody>
          <a:bodyPr/>
          <a:lstStyle/>
          <a:p>
            <a:r>
              <a:rPr lang="es-MX" altLang="es-MX" sz="2800" dirty="0">
                <a:latin typeface="Century Gothic" pitchFamily="34" charset="0"/>
              </a:rPr>
              <a:t>Anexos</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Marzo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03584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31</a:t>
            </a:fld>
            <a:endParaRPr lang="es-ES" altLang="es-MX" dirty="0"/>
          </a:p>
        </p:txBody>
      </p:sp>
      <p:sp>
        <p:nvSpPr>
          <p:cNvPr id="6" name="2 Marcador de contenido">
            <a:extLst>
              <a:ext uri="{FF2B5EF4-FFF2-40B4-BE49-F238E27FC236}">
                <a16:creationId xmlns="" xmlns:a16="http://schemas.microsoft.com/office/drawing/2014/main" id="{3F728BF1-3C4F-49CB-93D5-84A75819B4D5}"/>
              </a:ext>
            </a:extLst>
          </p:cNvPr>
          <p:cNvSpPr>
            <a:spLocks noGrp="1"/>
          </p:cNvSpPr>
          <p:nvPr>
            <p:ph idx="1"/>
          </p:nvPr>
        </p:nvSpPr>
        <p:spPr>
          <a:xfrm>
            <a:off x="121234" y="1340768"/>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Federico Patiño M, Presidente del Comité Técnico. </a:t>
            </a:r>
          </a:p>
          <a:p>
            <a:pPr marL="180975" lvl="0" indent="-180975" algn="just">
              <a:spcBef>
                <a:spcPts val="0"/>
              </a:spcBef>
              <a:spcAft>
                <a:spcPts val="600"/>
              </a:spcAft>
              <a:buClr>
                <a:srgbClr val="CD0000"/>
              </a:buClr>
              <a:buSzPct val="110000"/>
            </a:pPr>
            <a:r>
              <a:rPr lang="es-ES" sz="1400" b="1" dirty="0"/>
              <a:t>Su trayectoria ha sido enfocada fundamentalmente en el sector financiero. </a:t>
            </a:r>
            <a:r>
              <a:rPr lang="es-ES" sz="1400" dirty="0"/>
              <a:t>En el periodo de 1980 a marzo de 2008, ocupó diversos cargos en Nacional Financiera, tales como: Director General Adjunto de Crédito, Director General Adjunto Financiero, Director General Adjunto de Fomento y de Director General Adjunto de Banca de Inversión, entre otros. Responsable de la creación de la Corporación Mexicana de Inversiones de Capital (CMIC) el cual es un fondo de fondos de capital privado creado a mediados del 2006, por la banca de desarrollo mexicana, que invierte en fondos de capital privado que tienen como principal objetivo invertir en empresas mexicanas. Coordinador en la colocación de los grupos aeroportuarios en el mercado de valores; responsable del financiamiento de la Terminal 2 del Aeropuerto Internacional de la Ciudad de México, así como de la desincorporación del primer paquete carretero del FARAC por un monto de $44,000 </a:t>
            </a:r>
            <a:r>
              <a:rPr lang="es-ES" sz="1400" dirty="0" err="1"/>
              <a:t>mdp</a:t>
            </a:r>
            <a:r>
              <a:rPr lang="es-ES" sz="1400" dirty="0"/>
              <a:t>. En 2008, fue comisionado para crear el Fondo Nacional de Infraestructura (FONADIN), es designado Director de Banca de Inversión de BANOBRAS y Delegado Fiduciario de este fideicomiso, siendo responsable de la estructuración financiera de las Asociaciones Público Privadas en Infraestructura hasta febrero del 2013. </a:t>
            </a:r>
          </a:p>
          <a:p>
            <a:pPr marL="180975" lvl="0" indent="-180975" algn="just">
              <a:spcBef>
                <a:spcPts val="0"/>
              </a:spcBef>
              <a:spcAft>
                <a:spcPts val="600"/>
              </a:spcAft>
              <a:buClr>
                <a:srgbClr val="CD0000"/>
              </a:buClr>
              <a:buSzPct val="110000"/>
            </a:pPr>
            <a:r>
              <a:rPr lang="es-ES" sz="1400" b="1" dirty="0"/>
              <a:t>Actualmente es el Director General de Grupo Aeroportuario de la Ciudad de México</a:t>
            </a:r>
            <a:endParaRPr lang="es-ES" sz="1100" b="1" dirty="0">
              <a:latin typeface="Century Gothic" panose="020B0502020202020204" pitchFamily="34" charset="0"/>
            </a:endParaRPr>
          </a:p>
        </p:txBody>
      </p:sp>
    </p:spTree>
    <p:extLst>
      <p:ext uri="{BB962C8B-B14F-4D97-AF65-F5344CB8AC3E}">
        <p14:creationId xmlns:p14="http://schemas.microsoft.com/office/powerpoint/2010/main" val="6281524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32</a:t>
            </a:fld>
            <a:endParaRPr lang="es-ES" altLang="es-MX" dirty="0"/>
          </a:p>
        </p:txBody>
      </p:sp>
      <p:sp>
        <p:nvSpPr>
          <p:cNvPr id="6" name="2 Marcador de contenido">
            <a:extLst>
              <a:ext uri="{FF2B5EF4-FFF2-40B4-BE49-F238E27FC236}">
                <a16:creationId xmlns="" xmlns:a16="http://schemas.microsoft.com/office/drawing/2014/main"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Ricardo Dueñas. Miembro del Comité Técnico. </a:t>
            </a:r>
          </a:p>
          <a:p>
            <a:pPr marL="180975" lvl="0" indent="-180975" algn="just">
              <a:spcBef>
                <a:spcPts val="0"/>
              </a:spcBef>
              <a:spcAft>
                <a:spcPts val="600"/>
              </a:spcAft>
              <a:buClr>
                <a:srgbClr val="CD0000"/>
              </a:buClr>
              <a:buSzPct val="110000"/>
            </a:pPr>
            <a:r>
              <a:rPr lang="es-ES" sz="1400" dirty="0"/>
              <a:t>Es licenciado en economía del ITAM, y tiene una Maestría en Administración de Negocios (MBA) de Harvard Business </a:t>
            </a:r>
            <a:r>
              <a:rPr lang="es-ES" sz="1400" dirty="0" err="1"/>
              <a:t>School</a:t>
            </a:r>
            <a:r>
              <a:rPr lang="es-ES" sz="1400" dirty="0"/>
              <a:t> y una Maestría en Administración Pública (MPA) de Harvard Kennedy </a:t>
            </a:r>
            <a:r>
              <a:rPr lang="es-ES" sz="1400" dirty="0" err="1"/>
              <a:t>School</a:t>
            </a:r>
            <a:r>
              <a:rPr lang="es-ES" sz="1400" dirty="0"/>
              <a:t>. En 2004 fue galardonado con el Premio Nacional de Economía del IMEF. Ha sido el Director Corporativo de Finanzas de GACM desde 2015. Ha sido asesor en proyectos de infraestructura en la SCT de 2012 a 2015. Trabajó para el equipo de Banca de Inversión con enfoque en Mercados Emergentes de J.P. Morgan en Londres de 2007 a 2011, durante 2006 trabajó en un fondo de cobertura en Nueva York y en 2005 fue asesor para la Representación Mexicana de la OCDE en Paris, de 2002 a 2004 trabajó como analista en Banco de México. Ha sido catedrático en el Instituto Tecnológico Autónomo de México (ITAM).</a:t>
            </a:r>
          </a:p>
          <a:p>
            <a:pPr marL="180975" lvl="0" indent="-180975" algn="just">
              <a:spcBef>
                <a:spcPts val="0"/>
              </a:spcBef>
              <a:spcAft>
                <a:spcPts val="600"/>
              </a:spcAft>
              <a:buClr>
                <a:srgbClr val="CD0000"/>
              </a:buClr>
              <a:buSzPct val="110000"/>
            </a:pPr>
            <a:r>
              <a:rPr lang="es-ES" sz="1400" b="1" dirty="0"/>
              <a:t>Ricardo Pavel Meza, Miembro del Comité Técnico. </a:t>
            </a:r>
          </a:p>
          <a:p>
            <a:pPr marL="180975" lvl="0" indent="-180975" algn="just">
              <a:spcBef>
                <a:spcPts val="0"/>
              </a:spcBef>
              <a:spcAft>
                <a:spcPts val="600"/>
              </a:spcAft>
              <a:buClr>
                <a:srgbClr val="CD0000"/>
              </a:buClr>
              <a:buSzPct val="110000"/>
            </a:pPr>
            <a:r>
              <a:rPr lang="es-ES" sz="1400" dirty="0"/>
              <a:t>Es Licenciado en Derecho por la Universidad Autónoma de Baja California y cuenta con estudios en: (i) Derecho Procesal Constitucional por la Universidad Panamericana (Maestría), (ii) Justicia Constitucional por la Universidad de Castilla La Mancha Toledo, España (Especialidad), (iii) Amparo por la Universidad Panamericana (Especialidad), (iv) Argumentación Jurídica por el Instituto Tecnológico Autónomo de México (Diplomado), (v) Derecho Judicial por la Universidad Panamericana y Universidad Austriaca en coordinación con el Colegio Nacional de Magistrados de Circuito y Jueces de Distrito del Poder Judicial de la Federación, Ciudad de México y Buenos Aires (Diplomado), y (vi) La Reforma Constitucional en Derechos Humanos por la Escuela Libre de Derecho (Diplomado). Comenzó su carrera como abogado en el Despacho Jurídico “</a:t>
            </a:r>
            <a:r>
              <a:rPr lang="es-ES" sz="1400" dirty="0" err="1"/>
              <a:t>Krasovsky</a:t>
            </a:r>
            <a:r>
              <a:rPr lang="es-ES" sz="1400" dirty="0"/>
              <a:t> Asociados, S.C.” para después incorporase en 2004 al sector público. Cuenta con más de 10 años de experiencia en el sector público, y actualmente se desempeña como Director Corporativo Jurídico en Grupo Aeroportuario de la Ciudad de México, adscrito al Poder Ejecutivo Federal.</a:t>
            </a:r>
            <a:endParaRPr lang="es-ES" sz="1100" dirty="0">
              <a:latin typeface="Century Gothic" panose="020B0502020202020204" pitchFamily="34" charset="0"/>
            </a:endParaRPr>
          </a:p>
        </p:txBody>
      </p:sp>
    </p:spTree>
    <p:extLst>
      <p:ext uri="{BB962C8B-B14F-4D97-AF65-F5344CB8AC3E}">
        <p14:creationId xmlns:p14="http://schemas.microsoft.com/office/powerpoint/2010/main" val="36552413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33</a:t>
            </a:fld>
            <a:endParaRPr lang="es-ES" altLang="es-MX" dirty="0"/>
          </a:p>
        </p:txBody>
      </p:sp>
      <p:sp>
        <p:nvSpPr>
          <p:cNvPr id="6" name="2 Marcador de contenido">
            <a:extLst>
              <a:ext uri="{FF2B5EF4-FFF2-40B4-BE49-F238E27FC236}">
                <a16:creationId xmlns="" xmlns:a16="http://schemas.microsoft.com/office/drawing/2014/main"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Eugenio Mendoza Guevara, Miembro Independiente del Comité Técnico. </a:t>
            </a:r>
          </a:p>
          <a:p>
            <a:pPr marL="180975" lvl="0" indent="-180975" algn="just">
              <a:spcBef>
                <a:spcPts val="0"/>
              </a:spcBef>
              <a:spcAft>
                <a:spcPts val="600"/>
              </a:spcAft>
              <a:buClr>
                <a:srgbClr val="CD0000"/>
              </a:buClr>
              <a:buSzPct val="110000"/>
            </a:pPr>
            <a:r>
              <a:rPr lang="es-ES" sz="1400" dirty="0"/>
              <a:t>Es Licenciado en Contaduría por la Universidad Iberoamericana y cuenta con estudios en materia de Administración de Negocios por la Universidad de Boston Collage. </a:t>
            </a:r>
            <a:r>
              <a:rPr lang="es-ES" sz="1400" b="1" dirty="0"/>
              <a:t>Eugenio Mendoza cuenta con más de 30 años de experiencia en asesoría financiera y obtención de financiamientos de capital y deuda para entes sub-soberanos</a:t>
            </a:r>
            <a:r>
              <a:rPr lang="es-ES" sz="1400" dirty="0"/>
              <a:t>, clientes corporativos y proyectos estructurados. Comenzó su carrera con Citibank en México participando en financiamientos de exportación. Actualmente es socio de LCA Prestadora de Servicios S. de R.L. donde ha liderado proyectos de estructuración de financiamientos de largo plazo y actividades de banca de inversión para proyectos como el Nuevo Aeropuerto de la Ciudad de México, Periférico de Monterrey, venta de activos carreteros de ICA, licitaciones en México para carreteras y plantas de generación de energía, autopista Perote-Xalapa, libramiento de La Piedad y Carretera Río Verde-Ciudad Valles, Carretera Monterrey-Saltillo, Autopista Monterrey-Cadereyta, y Central hidroeléctrica, entre muchos otros proyectos a lo largo de su carrera.</a:t>
            </a:r>
            <a:endParaRPr lang="es-ES" sz="1100" dirty="0">
              <a:latin typeface="Century Gothic" panose="020B0502020202020204" pitchFamily="34" charset="0"/>
            </a:endParaRPr>
          </a:p>
        </p:txBody>
      </p:sp>
    </p:spTree>
    <p:extLst>
      <p:ext uri="{BB962C8B-B14F-4D97-AF65-F5344CB8AC3E}">
        <p14:creationId xmlns:p14="http://schemas.microsoft.com/office/powerpoint/2010/main" val="1587556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34</a:t>
            </a:fld>
            <a:endParaRPr lang="es-ES" altLang="es-MX" dirty="0"/>
          </a:p>
        </p:txBody>
      </p:sp>
      <p:sp>
        <p:nvSpPr>
          <p:cNvPr id="6" name="2 Marcador de contenido">
            <a:extLst>
              <a:ext uri="{FF2B5EF4-FFF2-40B4-BE49-F238E27FC236}">
                <a16:creationId xmlns="" xmlns:a16="http://schemas.microsoft.com/office/drawing/2014/main"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Eugenio Mendoza Guevara, Miembro Independiente del Comité Técnico. </a:t>
            </a:r>
          </a:p>
          <a:p>
            <a:pPr marL="180975" lvl="0" indent="-180975" algn="just">
              <a:spcBef>
                <a:spcPts val="0"/>
              </a:spcBef>
              <a:spcAft>
                <a:spcPts val="600"/>
              </a:spcAft>
              <a:buClr>
                <a:srgbClr val="CD0000"/>
              </a:buClr>
              <a:buSzPct val="110000"/>
            </a:pPr>
            <a:r>
              <a:rPr lang="es-ES" sz="1400" dirty="0"/>
              <a:t>Es Licenciado en Contaduría por la Universidad Iberoamericana y cuenta con estudios en materia de Administración de Negocios por la Universidad de Boston Collage. </a:t>
            </a:r>
            <a:r>
              <a:rPr lang="es-ES" sz="1400" b="1" dirty="0"/>
              <a:t>Eugenio Mendoza cuenta con más de 30 años de experiencia en asesoría financiera y obtención de financiamientos de capital y deuda para entes sub-soberanos</a:t>
            </a:r>
            <a:r>
              <a:rPr lang="es-ES" sz="1400" dirty="0"/>
              <a:t>, clientes corporativos y proyectos estructurados. Comenzó su carrera con Citibank en México participando en financiamientos de exportación. Actualmente es socio de LCA Prestadora de Servicios S. de R.L. donde ha liderado proyectos de estructuración de financiamientos de largo plazo y actividades de banca de inversión para proyectos como el Nuevo Aeropuerto de la Ciudad de México, Periférico de Monterrey, venta de activos carreteros de ICA, licitaciones en México para carreteras y plantas de generación de energía, autopista Perote-Xalapa, libramiento de La Piedad y Carretera Río Verde-Ciudad Valles, Carretera Monterrey-Saltillo, Autopista Monterrey-Cadereyta, y Central hidroeléctrica, entre muchos otros proyectos a lo largo de su carrera.</a:t>
            </a:r>
            <a:endParaRPr lang="es-ES" sz="1100" dirty="0">
              <a:latin typeface="Century Gothic" panose="020B0502020202020204" pitchFamily="34" charset="0"/>
            </a:endParaRPr>
          </a:p>
        </p:txBody>
      </p:sp>
    </p:spTree>
    <p:extLst>
      <p:ext uri="{BB962C8B-B14F-4D97-AF65-F5344CB8AC3E}">
        <p14:creationId xmlns:p14="http://schemas.microsoft.com/office/powerpoint/2010/main" val="42322094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35</a:t>
            </a:fld>
            <a:endParaRPr lang="es-ES" altLang="es-MX" dirty="0"/>
          </a:p>
        </p:txBody>
      </p:sp>
      <p:sp>
        <p:nvSpPr>
          <p:cNvPr id="6" name="2 Marcador de contenido">
            <a:extLst>
              <a:ext uri="{FF2B5EF4-FFF2-40B4-BE49-F238E27FC236}">
                <a16:creationId xmlns="" xmlns:a16="http://schemas.microsoft.com/office/drawing/2014/main"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Antonio Hugo </a:t>
            </a:r>
            <a:r>
              <a:rPr lang="es-ES" sz="1400" b="1" dirty="0" err="1"/>
              <a:t>Franck</a:t>
            </a:r>
            <a:r>
              <a:rPr lang="es-ES" sz="1400" b="1" dirty="0"/>
              <a:t> Cabrera, Miembro Independiente del Comité Técnico. </a:t>
            </a:r>
          </a:p>
          <a:p>
            <a:pPr marL="180975" lvl="0" indent="-180975" algn="just">
              <a:spcBef>
                <a:spcPts val="0"/>
              </a:spcBef>
              <a:spcAft>
                <a:spcPts val="600"/>
              </a:spcAft>
              <a:buClr>
                <a:srgbClr val="CD0000"/>
              </a:buClr>
              <a:buSzPct val="110000"/>
            </a:pPr>
            <a:r>
              <a:rPr lang="es-ES" sz="1400" b="1" dirty="0"/>
              <a:t>Es Licenciado en Derecho por la Universidad Iberoamericana </a:t>
            </a:r>
            <a:r>
              <a:rPr lang="es-ES" sz="1400" dirty="0"/>
              <a:t>y cuenta con estudios en materia de derecho por la Universidad de Houston. Antonio </a:t>
            </a:r>
            <a:r>
              <a:rPr lang="es-ES" sz="1400" dirty="0" err="1"/>
              <a:t>Franck</a:t>
            </a:r>
            <a:r>
              <a:rPr lang="es-ES" sz="1400" dirty="0"/>
              <a:t> enfoca su práctica en derecho corporativo, financiero y mercado de valores asistiendo a empresas en México y en el extranjero. </a:t>
            </a:r>
            <a:r>
              <a:rPr lang="es-ES" sz="1400" b="1" dirty="0"/>
              <a:t>También cuenta con experiencia para estructurar y negociar operaciones de fusiones y adquisiciones, y asociaciones estratégicas. </a:t>
            </a:r>
            <a:r>
              <a:rPr lang="es-ES" sz="1400" dirty="0"/>
              <a:t>Tiene 40 años de experiencia trabajando con clientes en los Estados Unidos de América y en todo el mundo. Previo a su integración a Jones Day en 2014, participó en una amplia variedad de asuntos legales, incluyendo la </a:t>
            </a:r>
            <a:r>
              <a:rPr lang="es-ES" sz="1400" b="1" dirty="0"/>
              <a:t>estructura y financiamiento de proyectos de energía eléctrica </a:t>
            </a:r>
            <a:r>
              <a:rPr lang="es-ES" sz="1400" dirty="0"/>
              <a:t>tales como Gasoducto de Chihuahua Samalayuca y Mérida III, participó en la constitución de Banco </a:t>
            </a:r>
            <a:r>
              <a:rPr lang="es-ES" sz="1400" dirty="0" err="1"/>
              <a:t>Finterra</a:t>
            </a:r>
            <a:r>
              <a:rPr lang="es-ES" sz="1400" dirty="0"/>
              <a:t>, Banco Azteca, Banco Multiva y BanCoppel entre otras instituciones financieras incluyendo sofoles; fue miembro de un panel arbitral del ICC en un proceso para resolver las diferencias entre una compañía mexicana y otra norteamericana, y actuó como asesor legal del Grupo de Bancos que asesoraron al gobierno de México durante la Reestructura de la Deuda Pública de 1982 a 1992. Ha sido catedrático en Derecho Mercantil y Deontología Jurídica en la Universidad Iberoamericana así como en la Escuela Libre de Derecho. </a:t>
            </a:r>
            <a:r>
              <a:rPr lang="es-ES" sz="1400" b="1" dirty="0"/>
              <a:t>Ha actuado como miembro del Consejo de Administración de varias compañías incluyendo Farmacias del Ahorro, Grupo Coppel, Mexicana de Cananea, Sears </a:t>
            </a:r>
            <a:r>
              <a:rPr lang="es-ES" sz="1400" b="1" dirty="0" err="1"/>
              <a:t>Roebuck</a:t>
            </a:r>
            <a:r>
              <a:rPr lang="es-ES" sz="1400" b="1" dirty="0"/>
              <a:t> de México y Grupo Financiero IXE, entre otras. Es Presidente del Comité Legislativo de Análisis del Consejo Coordinador Empresarial </a:t>
            </a:r>
            <a:r>
              <a:rPr lang="es-ES" sz="1400" dirty="0"/>
              <a:t>y miembro de la Comisión de Honor y Justicia de la Barra Mexicana de Abogados. Es miembro del Comité de Mejores Prácticas Corporativas, quienes tienen a su cargo la revisión, elaboración y actualización del Código de Mejores Prácticas Corporativas. </a:t>
            </a:r>
            <a:endParaRPr lang="es-ES" sz="1100" dirty="0">
              <a:latin typeface="Century Gothic" panose="020B0502020202020204" pitchFamily="34" charset="0"/>
            </a:endParaRPr>
          </a:p>
        </p:txBody>
      </p:sp>
    </p:spTree>
    <p:extLst>
      <p:ext uri="{BB962C8B-B14F-4D97-AF65-F5344CB8AC3E}">
        <p14:creationId xmlns:p14="http://schemas.microsoft.com/office/powerpoint/2010/main" val="39098579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36</a:t>
            </a:fld>
            <a:endParaRPr lang="es-ES" altLang="es-MX" dirty="0"/>
          </a:p>
        </p:txBody>
      </p:sp>
      <p:sp>
        <p:nvSpPr>
          <p:cNvPr id="6" name="2 Marcador de contenido">
            <a:extLst>
              <a:ext uri="{FF2B5EF4-FFF2-40B4-BE49-F238E27FC236}">
                <a16:creationId xmlns="" xmlns:a16="http://schemas.microsoft.com/office/drawing/2014/main"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Leopoldo Eduardo Burillo </a:t>
            </a:r>
            <a:r>
              <a:rPr lang="es-ES" sz="1400" b="1" dirty="0" err="1"/>
              <a:t>Eguialis</a:t>
            </a:r>
            <a:r>
              <a:rPr lang="es-ES" sz="1400" b="1" dirty="0"/>
              <a:t>, Miembro Independiente del Comité Técnico. </a:t>
            </a:r>
          </a:p>
          <a:p>
            <a:pPr marL="180975" lvl="0" indent="-180975" algn="just">
              <a:spcBef>
                <a:spcPts val="0"/>
              </a:spcBef>
              <a:spcAft>
                <a:spcPts val="600"/>
              </a:spcAft>
              <a:buClr>
                <a:srgbClr val="CD0000"/>
              </a:buClr>
              <a:buSzPct val="110000"/>
            </a:pPr>
            <a:r>
              <a:rPr lang="es-ES" sz="1400" dirty="0"/>
              <a:t>Cuenta con más de </a:t>
            </a:r>
            <a:r>
              <a:rPr lang="es-ES" sz="1400" b="1" dirty="0"/>
              <a:t>27 años de experiencia en banca de inversión, financiamiento estructurado, banca corporativa, reestructuraciones financieras y colocaciones públicas y privadas de deuda y capital. </a:t>
            </a:r>
            <a:r>
              <a:rPr lang="es-ES" sz="1400" dirty="0"/>
              <a:t>Ha asesorado a múltiples compañías, tanto locales, como internacionales, entre otras, se encuentran </a:t>
            </a:r>
            <a:r>
              <a:rPr lang="es-ES" sz="1400" dirty="0" err="1"/>
              <a:t>Pinebridge</a:t>
            </a:r>
            <a:r>
              <a:rPr lang="es-ES" sz="1400" dirty="0"/>
              <a:t> </a:t>
            </a:r>
            <a:r>
              <a:rPr lang="es-ES" sz="1400" dirty="0" err="1"/>
              <a:t>Investments</a:t>
            </a:r>
            <a:r>
              <a:rPr lang="es-ES" sz="1400" dirty="0"/>
              <a:t>, Grupo Pegaso, SURA, </a:t>
            </a:r>
            <a:r>
              <a:rPr lang="es-ES" sz="1400" dirty="0" err="1"/>
              <a:t>Neology</a:t>
            </a:r>
            <a:r>
              <a:rPr lang="es-ES" sz="1400" dirty="0"/>
              <a:t>, Deutsche Bank, HSBC, Media </a:t>
            </a:r>
            <a:r>
              <a:rPr lang="es-ES" sz="1400" dirty="0" err="1"/>
              <a:t>Products</a:t>
            </a:r>
            <a:r>
              <a:rPr lang="es-ES" sz="1400" dirty="0"/>
              <a:t>, CI Banco, Arcelor </a:t>
            </a:r>
            <a:r>
              <a:rPr lang="es-ES" sz="1400" dirty="0" err="1"/>
              <a:t>Mittal</a:t>
            </a:r>
            <a:r>
              <a:rPr lang="es-ES" sz="1400" dirty="0"/>
              <a:t>, Afore XXI, </a:t>
            </a:r>
            <a:r>
              <a:rPr lang="es-ES" sz="1400" dirty="0" err="1"/>
              <a:t>Prudential</a:t>
            </a:r>
            <a:r>
              <a:rPr lang="es-ES" sz="1400" dirty="0"/>
              <a:t> </a:t>
            </a:r>
            <a:r>
              <a:rPr lang="es-ES" sz="1400" dirty="0" err="1"/>
              <a:t>Financial</a:t>
            </a:r>
            <a:r>
              <a:rPr lang="es-ES" sz="1400" dirty="0"/>
              <a:t>, Alta </a:t>
            </a:r>
            <a:r>
              <a:rPr lang="es-ES" sz="1400" dirty="0" err="1"/>
              <a:t>Growth</a:t>
            </a:r>
            <a:r>
              <a:rPr lang="es-ES" sz="1400" dirty="0"/>
              <a:t> Capital, Henkel </a:t>
            </a:r>
            <a:r>
              <a:rPr lang="es-ES" sz="1400" dirty="0" err="1"/>
              <a:t>KGaA</a:t>
            </a:r>
            <a:r>
              <a:rPr lang="es-ES" sz="1400" dirty="0"/>
              <a:t>, Nacional Financiera, Banobras, Lockheed Martin, General Electric, General Motors Electro-Motive </a:t>
            </a:r>
            <a:r>
              <a:rPr lang="es-ES" sz="1400" dirty="0" err="1"/>
              <a:t>Division</a:t>
            </a:r>
            <a:r>
              <a:rPr lang="es-ES" sz="1400" dirty="0"/>
              <a:t>, Grupo ICA, Mexichem y Corporación Scribe. Actualmente el señor Burillo </a:t>
            </a:r>
            <a:r>
              <a:rPr lang="es-ES" sz="1400" b="1" dirty="0"/>
              <a:t>es socio director de </a:t>
            </a:r>
            <a:r>
              <a:rPr lang="es-ES" sz="1400" b="1" dirty="0" err="1"/>
              <a:t>Fimecap</a:t>
            </a:r>
            <a:r>
              <a:rPr lang="es-ES" sz="1400" b="1" dirty="0"/>
              <a:t> S.A. de C.V. y ocupó anteriormente el cargo de </a:t>
            </a:r>
            <a:r>
              <a:rPr lang="es-ES" sz="1400" b="1" dirty="0" err="1"/>
              <a:t>Managing</a:t>
            </a:r>
            <a:r>
              <a:rPr lang="es-ES" sz="1400" b="1" dirty="0"/>
              <a:t> Director, Head </a:t>
            </a:r>
            <a:r>
              <a:rPr lang="es-ES" sz="1400" b="1" dirty="0" err="1"/>
              <a:t>of</a:t>
            </a:r>
            <a:r>
              <a:rPr lang="es-ES" sz="1400" b="1" dirty="0"/>
              <a:t> </a:t>
            </a:r>
            <a:r>
              <a:rPr lang="es-ES" sz="1400" b="1" dirty="0" err="1"/>
              <a:t>Corporate</a:t>
            </a:r>
            <a:r>
              <a:rPr lang="es-ES" sz="1400" b="1" dirty="0"/>
              <a:t> </a:t>
            </a:r>
            <a:r>
              <a:rPr lang="es-ES" sz="1400" b="1" dirty="0" err="1"/>
              <a:t>Finance</a:t>
            </a:r>
            <a:r>
              <a:rPr lang="es-ES" sz="1400" b="1" dirty="0"/>
              <a:t>/M&amp;A para </a:t>
            </a:r>
            <a:r>
              <a:rPr lang="es-ES" sz="1400" b="1" dirty="0" err="1"/>
              <a:t>The</a:t>
            </a:r>
            <a:r>
              <a:rPr lang="es-ES" sz="1400" b="1" dirty="0"/>
              <a:t> Royal Bank </a:t>
            </a:r>
            <a:r>
              <a:rPr lang="es-ES" sz="1400" b="1" dirty="0" err="1"/>
              <a:t>of</a:t>
            </a:r>
            <a:r>
              <a:rPr lang="es-ES" sz="1400" b="1" dirty="0"/>
              <a:t> Scotland en México</a:t>
            </a:r>
            <a:r>
              <a:rPr lang="es-ES" sz="1400" dirty="0"/>
              <a:t>. Fue Head </a:t>
            </a:r>
            <a:r>
              <a:rPr lang="es-ES" sz="1400" dirty="0" err="1"/>
              <a:t>of</a:t>
            </a:r>
            <a:r>
              <a:rPr lang="es-ES" sz="1400" dirty="0"/>
              <a:t> Client </a:t>
            </a:r>
            <a:r>
              <a:rPr lang="es-ES" sz="1400" dirty="0" err="1"/>
              <a:t>Coverage</a:t>
            </a:r>
            <a:r>
              <a:rPr lang="es-ES" sz="1400" dirty="0"/>
              <a:t> para ABN AMRO México y Socio Director en </a:t>
            </a:r>
            <a:r>
              <a:rPr lang="es-ES" sz="1400" dirty="0" err="1"/>
              <a:t>Serficor</a:t>
            </a:r>
            <a:r>
              <a:rPr lang="es-ES" sz="1400" dirty="0"/>
              <a:t> S.A. de C.V. El señor Burillo ha participado en los </a:t>
            </a:r>
            <a:r>
              <a:rPr lang="es-ES" sz="1400" b="1" dirty="0"/>
              <a:t>consejos de las siguientes empresas: Afore XXI</a:t>
            </a:r>
            <a:r>
              <a:rPr lang="es-ES" sz="1400" dirty="0"/>
              <a:t>, Car </a:t>
            </a:r>
            <a:r>
              <a:rPr lang="es-ES" sz="1400" dirty="0" err="1"/>
              <a:t>Mart</a:t>
            </a:r>
            <a:r>
              <a:rPr lang="es-ES" sz="1400" dirty="0"/>
              <a:t> (subsidiaria de Lo-Jack </a:t>
            </a:r>
            <a:r>
              <a:rPr lang="es-ES" sz="1400" dirty="0" err="1"/>
              <a:t>Corporation</a:t>
            </a:r>
            <a:r>
              <a:rPr lang="es-ES" sz="1400" dirty="0"/>
              <a:t>), Alta </a:t>
            </a:r>
            <a:r>
              <a:rPr lang="es-ES" sz="1400" dirty="0" err="1"/>
              <a:t>Growth</a:t>
            </a:r>
            <a:r>
              <a:rPr lang="es-ES" sz="1400" dirty="0"/>
              <a:t> Capital, International Network </a:t>
            </a:r>
            <a:r>
              <a:rPr lang="es-ES" sz="1400" dirty="0" err="1"/>
              <a:t>of</a:t>
            </a:r>
            <a:r>
              <a:rPr lang="es-ES" sz="1400" dirty="0"/>
              <a:t> M&amp;A </a:t>
            </a:r>
            <a:r>
              <a:rPr lang="es-ES" sz="1400" dirty="0" err="1"/>
              <a:t>Partners</a:t>
            </a:r>
            <a:r>
              <a:rPr lang="es-ES" sz="1400" dirty="0"/>
              <a:t>, </a:t>
            </a:r>
            <a:r>
              <a:rPr lang="es-ES" sz="1400" dirty="0" err="1"/>
              <a:t>Association</a:t>
            </a:r>
            <a:r>
              <a:rPr lang="es-ES" sz="1400" dirty="0"/>
              <a:t> </a:t>
            </a:r>
            <a:r>
              <a:rPr lang="es-ES" sz="1400" dirty="0" err="1"/>
              <a:t>of</a:t>
            </a:r>
            <a:r>
              <a:rPr lang="es-ES" sz="1400" dirty="0"/>
              <a:t> International </a:t>
            </a:r>
            <a:r>
              <a:rPr lang="es-ES" sz="1400" dirty="0" err="1"/>
              <a:t>Corporate</a:t>
            </a:r>
            <a:r>
              <a:rPr lang="es-ES" sz="1400" dirty="0"/>
              <a:t> </a:t>
            </a:r>
            <a:r>
              <a:rPr lang="es-ES" sz="1400" dirty="0" err="1"/>
              <a:t>Advisors</a:t>
            </a:r>
            <a:r>
              <a:rPr lang="es-ES" sz="1400" dirty="0"/>
              <a:t> y Club de Golf Chapultepec.</a:t>
            </a:r>
            <a:endParaRPr lang="es-ES" sz="1100" dirty="0">
              <a:latin typeface="Century Gothic" panose="020B0502020202020204" pitchFamily="34" charset="0"/>
            </a:endParaRPr>
          </a:p>
        </p:txBody>
      </p:sp>
    </p:spTree>
    <p:extLst>
      <p:ext uri="{BB962C8B-B14F-4D97-AF65-F5344CB8AC3E}">
        <p14:creationId xmlns:p14="http://schemas.microsoft.com/office/powerpoint/2010/main" val="5033429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37</a:t>
            </a:fld>
            <a:endParaRPr lang="es-ES" altLang="es-MX" dirty="0"/>
          </a:p>
        </p:txBody>
      </p:sp>
      <p:sp>
        <p:nvSpPr>
          <p:cNvPr id="6" name="2 Marcador de contenido">
            <a:extLst>
              <a:ext uri="{FF2B5EF4-FFF2-40B4-BE49-F238E27FC236}">
                <a16:creationId xmlns="" xmlns:a16="http://schemas.microsoft.com/office/drawing/2014/main"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Marcelo Armando Guajardo Vizcaya, Miembro Independiente del Comité Técnico. </a:t>
            </a:r>
          </a:p>
          <a:p>
            <a:pPr marL="180975" lvl="0" indent="-180975" algn="just">
              <a:spcBef>
                <a:spcPts val="0"/>
              </a:spcBef>
              <a:spcAft>
                <a:spcPts val="600"/>
              </a:spcAft>
              <a:buClr>
                <a:srgbClr val="CD0000"/>
              </a:buClr>
              <a:buSzPct val="110000"/>
            </a:pPr>
            <a:r>
              <a:rPr lang="es-ES" sz="1400" b="1" dirty="0"/>
              <a:t>Es Licenciado en Administración de Empresas por el Instituto Tecnológico de Monterrey y cuenta con un MBA con especialidad en Finanzas por el Instituto Tecnológico de Monterrey. </a:t>
            </a:r>
            <a:r>
              <a:rPr lang="es-ES" sz="1400" dirty="0"/>
              <a:t>Marcelo Guajardo cuenta con una experiencia acumulada en el Sistema Financiero Mexicano durante 33 años y los últimos tres años como desarrollador inmobiliario. Su visión y experiencia orientada a resultados en la administración integral de áreas y equipos de trabajo. Tiene un amplio </a:t>
            </a:r>
            <a:r>
              <a:rPr lang="es-ES" sz="1400" b="1" dirty="0"/>
              <a:t>conocimiento en la estructuración y otorgamiento de crédito a empresas </a:t>
            </a:r>
            <a:r>
              <a:rPr lang="es-ES" sz="1400" dirty="0"/>
              <a:t>con un rol activo en comités de crédito, manejo de fuerzas de venta en la banca empresarial, comercial, patrimonial y privada y de consumo, administración de canales de venta, control del gasto, cartera vencida, estrategias de venta y criterios de rentabilidad entre otros. </a:t>
            </a:r>
            <a:r>
              <a:rPr lang="es-ES" sz="1400" b="1" dirty="0"/>
              <a:t>Actualmente es socio de Desarrollos inmobiliarios, armado de proyectos, construcción y comercialización en Grupo Habitable </a:t>
            </a:r>
            <a:r>
              <a:rPr lang="es-ES" sz="1400" b="1" dirty="0" err="1"/>
              <a:t>Camart</a:t>
            </a:r>
            <a:r>
              <a:rPr lang="es-ES" sz="1400" b="1" dirty="0"/>
              <a:t>, S.A. de C.V</a:t>
            </a:r>
            <a:r>
              <a:rPr lang="es-ES" sz="1400" dirty="0"/>
              <a:t>.</a:t>
            </a:r>
            <a:endParaRPr lang="es-ES" sz="1100" dirty="0">
              <a:latin typeface="Century Gothic" panose="020B0502020202020204" pitchFamily="34" charset="0"/>
            </a:endParaRPr>
          </a:p>
        </p:txBody>
      </p:sp>
    </p:spTree>
    <p:extLst>
      <p:ext uri="{BB962C8B-B14F-4D97-AF65-F5344CB8AC3E}">
        <p14:creationId xmlns:p14="http://schemas.microsoft.com/office/powerpoint/2010/main" val="11761307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38</a:t>
            </a:fld>
            <a:endParaRPr lang="es-ES" altLang="es-MX" dirty="0"/>
          </a:p>
        </p:txBody>
      </p:sp>
      <p:sp>
        <p:nvSpPr>
          <p:cNvPr id="6" name="2 Marcador de contenido">
            <a:extLst>
              <a:ext uri="{FF2B5EF4-FFF2-40B4-BE49-F238E27FC236}">
                <a16:creationId xmlns="" xmlns:a16="http://schemas.microsoft.com/office/drawing/2014/main"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Steven Elías </a:t>
            </a:r>
            <a:r>
              <a:rPr lang="es-ES" sz="1400" b="1" dirty="0" err="1"/>
              <a:t>Saide</a:t>
            </a:r>
            <a:r>
              <a:rPr lang="es-ES" sz="1400" b="1" dirty="0"/>
              <a:t> Azar, Miembro Independiente del Comité Técnico </a:t>
            </a:r>
          </a:p>
          <a:p>
            <a:pPr marL="180975" lvl="0" indent="-180975" algn="just">
              <a:spcBef>
                <a:spcPts val="0"/>
              </a:spcBef>
              <a:spcAft>
                <a:spcPts val="600"/>
              </a:spcAft>
              <a:buClr>
                <a:srgbClr val="CD0000"/>
              </a:buClr>
              <a:buSzPct val="110000"/>
            </a:pPr>
            <a:r>
              <a:rPr lang="es-ES" sz="1400" dirty="0"/>
              <a:t>Su trayectoria profesional se ha centrado tanto en el sector financiero, como en el industrial y de servicios, </a:t>
            </a:r>
            <a:r>
              <a:rPr lang="es-ES" sz="1400" b="1" dirty="0"/>
              <a:t>destacándose como Director General en Banco ABC Capital, Director General Adjunto de Administración en el Banco Nacional de Comercio Exterior, en Nacional Financiera, en el Grupo Financiero Bancomer y en Casa de Bolsa Vector, </a:t>
            </a:r>
            <a:r>
              <a:rPr lang="es-ES" sz="1400" dirty="0"/>
              <a:t>Director de Proyectos de Diversificación de Grupo Pulsar, así como Consultor de Empresas, con enfoque en Modelos de Transformación, Reingeniería y Rediseño de Procesos. Ha sido expositor en diversos foros nacionales e internacionales en materias de planeación, calidad, transformación de organizaciones y desarrollo humano. Entre sus principales logros se encuentran el haber dirigido los procesos de orientación estratégica, transformación y </a:t>
            </a:r>
            <a:r>
              <a:rPr lang="es-ES" sz="1400" dirty="0" err="1"/>
              <a:t>eficientización</a:t>
            </a:r>
            <a:r>
              <a:rPr lang="es-ES" sz="1400" dirty="0"/>
              <a:t> operativa, impulsado la consecución de sus metas con un enfoque de mercado orientado al cliente, en diversas instituciones tanto públicas como privadas. Como Director General de ABC Capital logró impulsar la operación creciendo en más del 50% la colocación de créditos, así como un incremento significativo en la captación, contando con líneas de crédito que permitieran mejorar el margen y que conjuntamente con reducción del gasto iniciar la generación de utilidades. Coordinó en 1995 el programa de deudores de la banca por parte de la Asociación de Banqueros de México, logrando el cumplimiento de la meta de solución en más del 90% así como una mejora substancial de la percepción del sistema bancario. </a:t>
            </a:r>
            <a:r>
              <a:rPr lang="es-ES" sz="1400" b="1" dirty="0"/>
              <a:t>Es Licenciado en Economía por el Instituto Tecnológico de Estudios Superiores de Monterrey (ITESM), </a:t>
            </a:r>
            <a:r>
              <a:rPr lang="es-ES" sz="1400" dirty="0"/>
              <a:t>con Maestría en Administración por la misma institución, igualmente tiene estudios completos de Maestría en Economía por la Universidad Autónoma de Nuevo León. Actualmente funge como consejero y consultor de empresas.</a:t>
            </a:r>
            <a:endParaRPr lang="es-ES" sz="1100" dirty="0">
              <a:latin typeface="Century Gothic" panose="020B0502020202020204" pitchFamily="34" charset="0"/>
            </a:endParaRPr>
          </a:p>
        </p:txBody>
      </p:sp>
    </p:spTree>
    <p:extLst>
      <p:ext uri="{BB962C8B-B14F-4D97-AF65-F5344CB8AC3E}">
        <p14:creationId xmlns:p14="http://schemas.microsoft.com/office/powerpoint/2010/main" val="6299310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Autofit/>
          </a:bodyPr>
          <a:lstStyle/>
          <a:p>
            <a:r>
              <a:rPr lang="es-ES" sz="2000" b="1" dirty="0">
                <a:latin typeface="Century Gothic" panose="020B0502020202020204" pitchFamily="34" charset="0"/>
              </a:rPr>
              <a:t>Anexo: Perfiles de miembros de Comité Técnico de la Fibra</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NAICM</a:t>
            </a:r>
            <a:endParaRPr lang="es-MX" sz="900" dirty="0">
              <a:latin typeface="Century Gothic" pitchFamily="34" charset="0"/>
            </a:endParaRPr>
          </a:p>
        </p:txBody>
      </p:sp>
      <p:sp>
        <p:nvSpPr>
          <p:cNvPr id="3" name="2 Marcador de número de diapositiva"/>
          <p:cNvSpPr>
            <a:spLocks noGrp="1"/>
          </p:cNvSpPr>
          <p:nvPr>
            <p:ph type="sldNum" sz="quarter" idx="12"/>
          </p:nvPr>
        </p:nvSpPr>
        <p:spPr>
          <a:xfrm>
            <a:off x="6804248" y="6387437"/>
            <a:ext cx="2133600" cy="365125"/>
          </a:xfrm>
        </p:spPr>
        <p:txBody>
          <a:bodyPr/>
          <a:lstStyle/>
          <a:p>
            <a:fld id="{05E83AA4-A00D-4AA0-8FE8-B93C9F3EC141}" type="slidenum">
              <a:rPr lang="es-ES" altLang="es-MX" smtClean="0"/>
              <a:pPr/>
              <a:t>39</a:t>
            </a:fld>
            <a:endParaRPr lang="es-ES" altLang="es-MX" dirty="0"/>
          </a:p>
        </p:txBody>
      </p:sp>
      <p:sp>
        <p:nvSpPr>
          <p:cNvPr id="6" name="2 Marcador de contenido">
            <a:extLst>
              <a:ext uri="{FF2B5EF4-FFF2-40B4-BE49-F238E27FC236}">
                <a16:creationId xmlns="" xmlns:a16="http://schemas.microsoft.com/office/drawing/2014/main" id="{3F728BF1-3C4F-49CB-93D5-84A75819B4D5}"/>
              </a:ext>
            </a:extLst>
          </p:cNvPr>
          <p:cNvSpPr>
            <a:spLocks noGrp="1"/>
          </p:cNvSpPr>
          <p:nvPr>
            <p:ph idx="1"/>
          </p:nvPr>
        </p:nvSpPr>
        <p:spPr>
          <a:xfrm>
            <a:off x="143998" y="1124744"/>
            <a:ext cx="8747499" cy="360675"/>
          </a:xfrm>
        </p:spPr>
        <p:txBody>
          <a:bodyPr>
            <a:noAutofit/>
          </a:bodyPr>
          <a:lstStyle/>
          <a:p>
            <a:pPr marL="180975" lvl="0" indent="-180975" algn="just">
              <a:spcBef>
                <a:spcPts val="0"/>
              </a:spcBef>
              <a:spcAft>
                <a:spcPts val="600"/>
              </a:spcAft>
              <a:buClr>
                <a:srgbClr val="CD0000"/>
              </a:buClr>
              <a:buSzPct val="110000"/>
            </a:pPr>
            <a:r>
              <a:rPr lang="es-ES" sz="1400" b="1" dirty="0"/>
              <a:t>Herbert </a:t>
            </a:r>
            <a:r>
              <a:rPr lang="es-ES" sz="1400" b="1" dirty="0" err="1"/>
              <a:t>Bettinger</a:t>
            </a:r>
            <a:r>
              <a:rPr lang="es-ES" sz="1400" b="1" dirty="0"/>
              <a:t> Barrios, Miembro Independiente del Comité Técnico</a:t>
            </a:r>
          </a:p>
          <a:p>
            <a:pPr marL="180975" lvl="0" indent="-180975" algn="just">
              <a:spcBef>
                <a:spcPts val="0"/>
              </a:spcBef>
              <a:spcAft>
                <a:spcPts val="600"/>
              </a:spcAft>
              <a:buClr>
                <a:srgbClr val="CD0000"/>
              </a:buClr>
              <a:buSzPct val="110000"/>
            </a:pPr>
            <a:r>
              <a:rPr lang="es-ES" sz="1400" dirty="0"/>
              <a:t>Es </a:t>
            </a:r>
            <a:r>
              <a:rPr lang="es-ES" sz="1400" b="1" dirty="0"/>
              <a:t>Licenciado en Derecho por la Universidad Anáhuac</a:t>
            </a:r>
            <a:r>
              <a:rPr lang="es-ES" sz="1400" dirty="0"/>
              <a:t> y cuenta con: (i) Especialidad en Finanzas Públicas por la Universidad Nacional Autónoma de México, (ii) Maestría en la Facultad de Derecho de la Universidad Nacional Autónoma de México, (iii) Alta Dirección de Empresas en el Instituto Panamericano, (iv) Especialidad en Amparo por la Suprema Corte de Justicia de la Nación, (v) International </a:t>
            </a:r>
            <a:r>
              <a:rPr lang="es-ES" sz="1400" dirty="0" err="1"/>
              <a:t>Tax</a:t>
            </a:r>
            <a:r>
              <a:rPr lang="es-ES" sz="1400" dirty="0"/>
              <a:t> </a:t>
            </a:r>
            <a:r>
              <a:rPr lang="es-ES" sz="1400" dirty="0" err="1"/>
              <a:t>Program</a:t>
            </a:r>
            <a:r>
              <a:rPr lang="es-ES" sz="1400" dirty="0"/>
              <a:t> por la Universidad de Harvard, (vi) Especialización en Doble Imposición Internacional y en Integración Empresarial por la Universidad del Sur de California, y (vii) Doctorado en Finanzas Públicas por la Universidad del Sur de California. Ha sido catedrático en Derecho Fiscal en la Universidad Anáhuac, así como en Instituto Tecnológico Autónomo de México. Su desarrollo profesional ha sido tanto en el sector público como privado; actualmente es </a:t>
            </a:r>
            <a:r>
              <a:rPr lang="es-ES" sz="1400" b="1" dirty="0"/>
              <a:t>Socio Director de </a:t>
            </a:r>
            <a:r>
              <a:rPr lang="es-ES" sz="1400" b="1" dirty="0" err="1"/>
              <a:t>Bettinger</a:t>
            </a:r>
            <a:r>
              <a:rPr lang="es-ES" sz="1400" b="1" dirty="0"/>
              <a:t> Asesores, S. C.</a:t>
            </a:r>
            <a:endParaRPr lang="es-ES" sz="1100" b="1" dirty="0">
              <a:latin typeface="Century Gothic" panose="020B0502020202020204" pitchFamily="34" charset="0"/>
            </a:endParaRPr>
          </a:p>
        </p:txBody>
      </p:sp>
    </p:spTree>
    <p:extLst>
      <p:ext uri="{BB962C8B-B14F-4D97-AF65-F5344CB8AC3E}">
        <p14:creationId xmlns:p14="http://schemas.microsoft.com/office/powerpoint/2010/main" val="7922776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2470" y="2852936"/>
            <a:ext cx="7253986" cy="1008112"/>
          </a:xfrm>
        </p:spPr>
        <p:txBody>
          <a:bodyPr/>
          <a:lstStyle/>
          <a:p>
            <a:r>
              <a:rPr lang="es-MX" altLang="es-MX" sz="2800" dirty="0">
                <a:solidFill>
                  <a:srgbClr val="FF0000"/>
                </a:solidFill>
                <a:latin typeface="Century Gothic" pitchFamily="34" charset="0"/>
              </a:rPr>
              <a:t>Comité de Inversiones</a:t>
            </a:r>
            <a:br>
              <a:rPr lang="es-MX" altLang="es-MX" sz="2800" dirty="0">
                <a:solidFill>
                  <a:srgbClr val="FF0000"/>
                </a:solidFill>
                <a:latin typeface="Century Gothic" pitchFamily="34" charset="0"/>
              </a:rPr>
            </a:br>
            <a:r>
              <a:rPr lang="es-MX" sz="2800" dirty="0" smtClean="0">
                <a:solidFill>
                  <a:srgbClr val="FF0000"/>
                </a:solidFill>
                <a:latin typeface="Century Gothic" panose="020B0502020202020204" pitchFamily="34" charset="0"/>
              </a:rPr>
              <a:t>Presentación y propuesta </a:t>
            </a:r>
            <a:r>
              <a:rPr lang="es-MX" sz="2800" dirty="0">
                <a:solidFill>
                  <a:srgbClr val="FF0000"/>
                </a:solidFill>
                <a:latin typeface="Century Gothic" panose="020B0502020202020204" pitchFamily="34" charset="0"/>
              </a:rPr>
              <a:t>de </a:t>
            </a:r>
            <a:r>
              <a:rPr lang="es-MX" sz="2800" dirty="0" smtClean="0">
                <a:solidFill>
                  <a:srgbClr val="FF0000"/>
                </a:solidFill>
                <a:latin typeface="Century Gothic" panose="020B0502020202020204" pitchFamily="34" charset="0"/>
              </a:rPr>
              <a:t>Fibra E Aeropuerto</a:t>
            </a:r>
            <a:endParaRPr lang="es-MX" altLang="es-MX" sz="2800" dirty="0">
              <a:solidFill>
                <a:srgbClr val="FF0000"/>
              </a:solidFill>
              <a:latin typeface="Century Gothic" pitchFamily="34" charset="0"/>
            </a:endParaRPr>
          </a:p>
        </p:txBody>
      </p:sp>
      <p:sp>
        <p:nvSpPr>
          <p:cNvPr id="3" name="Subtítulo 2"/>
          <p:cNvSpPr>
            <a:spLocks noGrp="1"/>
          </p:cNvSpPr>
          <p:nvPr>
            <p:ph type="subTitle" idx="1"/>
          </p:nvPr>
        </p:nvSpPr>
        <p:spPr>
          <a:xfrm>
            <a:off x="1475656" y="4221088"/>
            <a:ext cx="6253162" cy="560387"/>
          </a:xfrm>
        </p:spPr>
        <p:txBody>
          <a:bodyPr rtlCol="0">
            <a:normAutofit/>
          </a:bodyPr>
          <a:lstStyle/>
          <a:p>
            <a:pPr fontAlgn="auto">
              <a:spcAft>
                <a:spcPts val="0"/>
              </a:spcAft>
              <a:defRPr/>
            </a:pPr>
            <a:r>
              <a:rPr lang="es-ES" dirty="0" smtClean="0">
                <a:latin typeface="Century Gothic" pitchFamily="34" charset="0"/>
              </a:rPr>
              <a:t>Marzo </a:t>
            </a:r>
            <a:r>
              <a:rPr lang="es-ES" dirty="0">
                <a:latin typeface="Century Gothic" pitchFamily="34" charset="0"/>
              </a:rPr>
              <a:t>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38733861"/>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90</TotalTime>
  <Words>4291</Words>
  <Application>Microsoft Office PowerPoint</Application>
  <PresentationFormat>Presentación en pantalla (4:3)</PresentationFormat>
  <Paragraphs>311</Paragraphs>
  <Slides>40</Slides>
  <Notes>0</Notes>
  <HiddenSlides>0</HiddenSlides>
  <MMClips>0</MMClips>
  <ScaleCrop>false</ScaleCrop>
  <HeadingPairs>
    <vt:vector size="4" baseType="variant">
      <vt:variant>
        <vt:lpstr>Tema</vt:lpstr>
      </vt:variant>
      <vt:variant>
        <vt:i4>1</vt:i4>
      </vt:variant>
      <vt:variant>
        <vt:lpstr>Títulos de diapositiva</vt:lpstr>
      </vt:variant>
      <vt:variant>
        <vt:i4>40</vt:i4>
      </vt:variant>
    </vt:vector>
  </HeadingPairs>
  <TitlesOfParts>
    <vt:vector size="41" baseType="lpstr">
      <vt:lpstr>1_Tema de Office</vt:lpstr>
      <vt:lpstr>Comité de Inversiones Presentación y propuesta de Fibra E Aeropuerto</vt:lpstr>
      <vt:lpstr>Se desaceleró el ritmo de colocación de deuda</vt:lpstr>
      <vt:lpstr>El monto que habrá sido emitido entre febrero y marzo en Fibras ascenderá a ~90 mil mdp, equivalente al valor de capitalización de Terra, Prologis y Danhos</vt:lpstr>
      <vt:lpstr>Dadas las condiciones de incertidumbre en los mercados locales, los emisores están apresurándose a salir al mercado</vt:lpstr>
      <vt:lpstr>El Nuevo Aeropuerto de la Ciudad de México se sustenta en el crecimiento de la demanda aérea</vt:lpstr>
      <vt:lpstr>TUA vs Aeropuertos Mexicanos a diciembre 2017</vt:lpstr>
      <vt:lpstr>TUA vs Aeropuertos Mexicanos a diciembre 2017</vt:lpstr>
      <vt:lpstr>El Nuevo Aeropuerto de la Ciudad de México abarcará una mayor superficie y también involucrará el desarrollo de vías de transportación, sistemas de agua, entre otros servicios</vt:lpstr>
      <vt:lpstr>La Fase I del NAICM contará con 3 pistas con operación simultánea </vt:lpstr>
      <vt:lpstr>Los avances de obra han consistido en el aplanamiento del terreno para la construcción del edificio principal de la terminal aérea</vt:lpstr>
      <vt:lpstr>Avances de obra del NAICM</vt:lpstr>
      <vt:lpstr>La Torre de Control terminará de construirse en 2018</vt:lpstr>
      <vt:lpstr>Dado lo inestable del terreno, el NAICM se construirá a partir de una plataforma de cimentación</vt:lpstr>
      <vt:lpstr>Se construyen ya los foniles, similares a columnas, que cargarán con la estructura del NAICM</vt:lpstr>
      <vt:lpstr>Se completó el proceso de licitación pública para ciertos trabajos clave para el NAICM</vt:lpstr>
      <vt:lpstr>El financiamiento del proyecto asciende a 13,300 mdd</vt:lpstr>
      <vt:lpstr>Los recursos fondeados cubren necesidades financieras presupuestadas hasta la primera mitad de 2019</vt:lpstr>
      <vt:lpstr>Además de la Fibra, se requieren de 4,550 mdd adicionales para llevar a cabo el proyecto bajo los costos actuales</vt:lpstr>
      <vt:lpstr>Pese a reducción en las primas de riesgo de la deuda en USD de Pemex y CFE, se ha incrementado la del aeropuerto </vt:lpstr>
      <vt:lpstr>Los recursos de la Oferta serán usados por el Fideicomiso para suscribir y pagar las acciones “P” del GACM</vt:lpstr>
      <vt:lpstr>Flujo distribuible para la Fibra E</vt:lpstr>
      <vt:lpstr>El componente más importante del pago a la Fibra es el excedente de la TUA</vt:lpstr>
      <vt:lpstr>Rendimiento Objetivo de las Acciones “P” será alcanzado a través de 3 diferentes caminos</vt:lpstr>
      <vt:lpstr>Este vehículo no pagará dividendo sino hasta 2021, dado que esos fondos se usarán para la construcción del NAICM</vt:lpstr>
      <vt:lpstr>Órganos de Gobierno</vt:lpstr>
      <vt:lpstr>Por su parte, el Consejo de Administración de GACM cuenta con 4 miembros independientes; el resto podría dejar sus funciones al término del sexenio</vt:lpstr>
      <vt:lpstr>Comité Técnico de la Fibra</vt:lpstr>
      <vt:lpstr>Puntos a favor y en contra</vt:lpstr>
      <vt:lpstr>Propuesta de inversión</vt:lpstr>
      <vt:lpstr>Anexos</vt:lpstr>
      <vt:lpstr>Anexo: Perfiles de miembros de Comité Técnico de la Fibra</vt:lpstr>
      <vt:lpstr>Anexo: Perfiles de miembros de Comité Técnico de la Fibra</vt:lpstr>
      <vt:lpstr>Anexo: Perfiles de miembros de Comité Técnico de la Fibra</vt:lpstr>
      <vt:lpstr>Anexo: Perfiles de miembros de Comité Técnico de la Fibra</vt:lpstr>
      <vt:lpstr>Anexo: Perfiles de miembros de Comité Técnico de la Fibra</vt:lpstr>
      <vt:lpstr>Anexo: Perfiles de miembros de Comité Técnico de la Fibra</vt:lpstr>
      <vt:lpstr>Anexo: Perfiles de miembros de Comité Técnico de la Fibra</vt:lpstr>
      <vt:lpstr>Anexo: Perfiles de miembros de Comité Técnico de la Fibra</vt:lpstr>
      <vt:lpstr>Anexo: Perfiles de miembros de Comité Técnico de la Fibra</vt:lpstr>
      <vt:lpstr>Comité de Inversiones Presentación y propuesta de Fibra E Aeropuerto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Inversiones Sesión Número 039</dc:title>
  <dc:creator>Trumbley Arroyo Paula Susana</dc:creator>
  <cp:lastModifiedBy>Trumbley Arroyo Paula Susana</cp:lastModifiedBy>
  <cp:revision>36</cp:revision>
  <cp:lastPrinted>2018-03-12T20:50:59Z</cp:lastPrinted>
  <dcterms:created xsi:type="dcterms:W3CDTF">2017-10-17T19:01:40Z</dcterms:created>
  <dcterms:modified xsi:type="dcterms:W3CDTF">2018-03-12T20:55:04Z</dcterms:modified>
</cp:coreProperties>
</file>