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94" r:id="rId2"/>
    <p:sldId id="296" r:id="rId3"/>
    <p:sldId id="295" r:id="rId4"/>
  </p:sldIdLst>
  <p:sldSz cx="9144000" cy="6858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2862" y="-12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33ECA54-C588-4B01-BB97-20E740457BA8}" type="datetimeFigureOut">
              <a:rPr lang="es-MX" smtClean="0"/>
              <a:t>01/03/2018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761212F-37AF-44B0-BA5B-17659E3AB7C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08348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/>
              <a:pPr/>
              <a:t>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66652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463595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631819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796608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755490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87138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771903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706473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804482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24231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dirty="0"/>
              <a:t>Haga clic para modificar el estilo de texto del patrón</a:t>
            </a:r>
          </a:p>
          <a:p>
            <a:pPr lvl="1"/>
            <a:r>
              <a:rPr lang="es-ES_tradnl" altLang="es-MX" dirty="0"/>
              <a:t>Segundo nivel</a:t>
            </a:r>
          </a:p>
          <a:p>
            <a:pPr lvl="2"/>
            <a:r>
              <a:rPr lang="es-ES_tradnl" altLang="es-MX" dirty="0"/>
              <a:t>Tercer nivel</a:t>
            </a:r>
          </a:p>
          <a:p>
            <a:pPr lvl="3"/>
            <a:r>
              <a:rPr lang="es-ES_tradnl" altLang="es-MX" dirty="0"/>
              <a:t>Cuarto nivel</a:t>
            </a:r>
          </a:p>
          <a:p>
            <a:pPr lvl="4"/>
            <a:r>
              <a:rPr lang="es-ES_tradnl" altLang="es-MX" dirty="0"/>
              <a:t>Quinto nivel</a:t>
            </a:r>
            <a:endParaRPr lang="es-ES" alt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599404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403648" y="2708920"/>
            <a:ext cx="7299725" cy="1728192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 smtClean="0">
                <a:latin typeface="Century Gothic" pitchFamily="34" charset="0"/>
              </a:rPr>
              <a:t>Informe sobre la Política </a:t>
            </a:r>
            <a:r>
              <a:rPr lang="es-MX" altLang="es-MX" sz="2800" dirty="0">
                <a:latin typeface="Century Gothic" pitchFamily="34" charset="0"/>
              </a:rPr>
              <a:t>de traspasos de la Tesorería al </a:t>
            </a:r>
            <a:r>
              <a:rPr lang="es-MX" altLang="es-MX" sz="2800" dirty="0" smtClean="0">
                <a:latin typeface="Century Gothic" pitchFamily="34" charset="0"/>
              </a:rPr>
              <a:t>Fanvit</a:t>
            </a:r>
            <a:endParaRPr lang="es-MX" altLang="es-MX" sz="2800" dirty="0"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75656" y="4509120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Marzo </a:t>
            </a:r>
            <a:r>
              <a:rPr lang="es-ES" dirty="0">
                <a:latin typeface="Century Gothic" pitchFamily="34" charset="0"/>
              </a:rPr>
              <a:t>2018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670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24910" y="6492875"/>
            <a:ext cx="2133600" cy="365125"/>
          </a:xfrm>
        </p:spPr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922114"/>
          </a:xfrm>
        </p:spPr>
        <p:txBody>
          <a:bodyPr/>
          <a:lstStyle/>
          <a:p>
            <a:r>
              <a:rPr lang="es-MX" altLang="es-MX" sz="2000" b="1" dirty="0" smtClean="0">
                <a:latin typeface="Century Gothic" panose="020B0502020202020204" pitchFamily="34" charset="0"/>
              </a:rPr>
              <a:t>Política </a:t>
            </a:r>
            <a:r>
              <a:rPr lang="es-MX" altLang="es-MX" sz="2000" b="1" dirty="0">
                <a:latin typeface="Century Gothic" panose="020B0502020202020204" pitchFamily="34" charset="0"/>
              </a:rPr>
              <a:t>de traspasos de la Tesorería al </a:t>
            </a:r>
            <a:r>
              <a:rPr lang="es-MX" altLang="es-MX" sz="2000" b="1" dirty="0" smtClean="0">
                <a:latin typeface="Century Gothic" panose="020B0502020202020204" pitchFamily="34" charset="0"/>
              </a:rPr>
              <a:t>Fanvit</a:t>
            </a:r>
            <a:r>
              <a:rPr lang="es-MX" altLang="es-MX" sz="2000" b="1" dirty="0" smtClean="0">
                <a:latin typeface="Century Gothic" panose="020B0502020202020204" pitchFamily="34" charset="0"/>
              </a:rPr>
              <a:t/>
            </a:r>
            <a:br>
              <a:rPr lang="es-MX" altLang="es-MX" sz="2000" b="1" dirty="0" smtClean="0">
                <a:latin typeface="Century Gothic" panose="020B0502020202020204" pitchFamily="34" charset="0"/>
              </a:rPr>
            </a:br>
            <a:r>
              <a:rPr lang="es-MX" altLang="es-MX" sz="1600" b="1" dirty="0" smtClean="0">
                <a:latin typeface="Century Gothic" panose="020B0502020202020204" pitchFamily="34" charset="0"/>
              </a:rPr>
              <a:t>Montos </a:t>
            </a:r>
            <a:r>
              <a:rPr lang="es-MX" altLang="es-MX" sz="1600" b="1" dirty="0">
                <a:latin typeface="Century Gothic" panose="020B0502020202020204" pitchFamily="34" charset="0"/>
              </a:rPr>
              <a:t>por </a:t>
            </a:r>
            <a:r>
              <a:rPr lang="es-MX" altLang="es-MX" sz="1600" b="1" dirty="0" smtClean="0">
                <a:latin typeface="Century Gothic" panose="020B0502020202020204" pitchFamily="34" charset="0"/>
              </a:rPr>
              <a:t>Bimestre</a:t>
            </a:r>
            <a:r>
              <a:rPr lang="es-MX" altLang="es-MX" sz="1600" b="1" dirty="0">
                <a:latin typeface="Century Gothic" panose="020B0502020202020204" pitchFamily="34" charset="0"/>
              </a:rPr>
              <a:t/>
            </a:r>
            <a:br>
              <a:rPr lang="es-MX" altLang="es-MX" sz="1600" b="1" dirty="0">
                <a:latin typeface="Century Gothic" panose="020B0502020202020204" pitchFamily="34" charset="0"/>
              </a:rPr>
            </a:br>
            <a:r>
              <a:rPr lang="es-MX" altLang="es-MX" sz="1600" i="1" dirty="0" smtClean="0">
                <a:latin typeface="Century Gothic" panose="020B0502020202020204" pitchFamily="34" charset="0"/>
              </a:rPr>
              <a:t>El monto a traspasar en abril es de 5,500 mdp</a:t>
            </a:r>
            <a:endParaRPr lang="es-MX" sz="1600" i="1" dirty="0">
              <a:latin typeface="Century Gothic" panose="020B0502020202020204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313115" y="4879931"/>
            <a:ext cx="837368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El traspaso del 1er bimestre fue de 500 </a:t>
            </a:r>
            <a:r>
              <a:rPr lang="es-MX" sz="1400" dirty="0">
                <a:latin typeface="Century Gothic" panose="020B0502020202020204" pitchFamily="34" charset="0"/>
              </a:rPr>
              <a:t>mdp </a:t>
            </a:r>
            <a:r>
              <a:rPr lang="es-MX" sz="1400" dirty="0" smtClean="0">
                <a:latin typeface="Century Gothic" panose="020B0502020202020204" pitchFamily="34" charset="0"/>
              </a:rPr>
              <a:t>(8 </a:t>
            </a:r>
            <a:r>
              <a:rPr lang="es-MX" sz="1400" dirty="0">
                <a:latin typeface="Century Gothic" panose="020B0502020202020204" pitchFamily="34" charset="0"/>
              </a:rPr>
              <a:t>de febrero de </a:t>
            </a:r>
            <a:r>
              <a:rPr lang="es-MX" sz="1400" dirty="0" smtClean="0">
                <a:latin typeface="Century Gothic" panose="020B0502020202020204" pitchFamily="34" charset="0"/>
              </a:rPr>
              <a:t>2018).</a:t>
            </a:r>
            <a:endParaRPr lang="es-MX" sz="1400" dirty="0">
              <a:latin typeface="Century Gothic" panose="020B050202020202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latin typeface="Century Gothic" panose="020B0502020202020204" pitchFamily="34" charset="0"/>
              </a:rPr>
              <a:t>Traspasos estimados a partir del 2º. bimestre con base  a entradas y salidas del presupuesto  2018 proporcionado por el área de Planeación Financiera</a:t>
            </a:r>
            <a:r>
              <a:rPr lang="es-MX" sz="1400" dirty="0" smtClean="0">
                <a:latin typeface="Century Gothic" panose="020B0502020202020204" pitchFamily="34" charset="0"/>
              </a:rPr>
              <a:t>.</a:t>
            </a:r>
          </a:p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latin typeface="Century Gothic" panose="020B0502020202020204" pitchFamily="34" charset="0"/>
              </a:rPr>
              <a:t>No considera salidas extraordinarias ni contingencias.</a:t>
            </a:r>
          </a:p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Considera </a:t>
            </a:r>
            <a:r>
              <a:rPr lang="es-MX" sz="1400" dirty="0">
                <a:latin typeface="Century Gothic" panose="020B0502020202020204" pitchFamily="34" charset="0"/>
              </a:rPr>
              <a:t>Entradas y Salidas reales hasta el 27 de febrero y tubería (crédito autorizados) al corte del 25 de febrero de 2018. A partir de ésta fecha considera el presupuesto.</a:t>
            </a:r>
          </a:p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Según “</a:t>
            </a:r>
            <a:r>
              <a:rPr lang="es-MX" sz="1400" dirty="0">
                <a:latin typeface="Century Gothic" panose="020B0502020202020204" pitchFamily="34" charset="0"/>
              </a:rPr>
              <a:t>Política de Traspasos </a:t>
            </a:r>
            <a:r>
              <a:rPr lang="es-MX" sz="1400" dirty="0" smtClean="0">
                <a:latin typeface="Century Gothic" panose="020B0502020202020204" pitchFamily="34" charset="0"/>
              </a:rPr>
              <a:t>Tesorería-Fanvit</a:t>
            </a:r>
            <a:r>
              <a:rPr lang="es-MX" sz="1400" dirty="0">
                <a:latin typeface="Century Gothic" panose="020B0502020202020204" pitchFamily="34" charset="0"/>
              </a:rPr>
              <a:t>” </a:t>
            </a:r>
            <a:r>
              <a:rPr lang="es-MX" sz="1400" dirty="0" smtClean="0">
                <a:latin typeface="Century Gothic" panose="020B0502020202020204" pitchFamily="34" charset="0"/>
              </a:rPr>
              <a:t>se realizan </a:t>
            </a:r>
            <a:r>
              <a:rPr lang="es-MX" sz="1400" dirty="0">
                <a:latin typeface="Century Gothic" panose="020B0502020202020204" pitchFamily="34" charset="0"/>
              </a:rPr>
              <a:t>en la primera quincena del mes par del bimestre</a:t>
            </a:r>
            <a:r>
              <a:rPr lang="es-MX" sz="1400" dirty="0" smtClean="0">
                <a:latin typeface="Century Gothic" panose="020B0502020202020204" pitchFamily="34" charset="0"/>
              </a:rPr>
              <a:t>.</a:t>
            </a:r>
            <a:endParaRPr lang="es-MX" sz="1400" dirty="0">
              <a:latin typeface="Century Gothic" panose="020B0502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E79D45BF-EB6B-4F65-A1F8-851C27AE4A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38" b="19935"/>
          <a:stretch/>
        </p:blipFill>
        <p:spPr>
          <a:xfrm>
            <a:off x="248072" y="1721224"/>
            <a:ext cx="8922430" cy="2918011"/>
          </a:xfrm>
          <a:prstGeom prst="rect">
            <a:avLst/>
          </a:prstGeom>
        </p:spPr>
      </p:pic>
      <p:sp>
        <p:nvSpPr>
          <p:cNvPr id="15" name="6 CuadroTexto">
            <a:extLst>
              <a:ext uri="{FF2B5EF4-FFF2-40B4-BE49-F238E27FC236}">
                <a16:creationId xmlns:a16="http://schemas.microsoft.com/office/drawing/2014/main" xmlns="" id="{23513C4F-8609-4141-B11D-174F4DFE9721}"/>
              </a:ext>
            </a:extLst>
          </p:cNvPr>
          <p:cNvSpPr txBox="1"/>
          <p:nvPr/>
        </p:nvSpPr>
        <p:spPr>
          <a:xfrm>
            <a:off x="1519266" y="1906122"/>
            <a:ext cx="883184" cy="738664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 w="3175"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050" dirty="0">
                <a:solidFill>
                  <a:srgbClr val="C00000"/>
                </a:solidFill>
                <a:latin typeface="Century Gothic" panose="020B0502020202020204" pitchFamily="34" charset="0"/>
              </a:rPr>
              <a:t>Monto  transferido </a:t>
            </a:r>
          </a:p>
          <a:p>
            <a:pPr algn="ctr"/>
            <a:r>
              <a:rPr lang="es-MX" sz="1050" dirty="0">
                <a:solidFill>
                  <a:srgbClr val="C00000"/>
                </a:solidFill>
                <a:latin typeface="Century Gothic" panose="020B0502020202020204" pitchFamily="34" charset="0"/>
              </a:rPr>
              <a:t>en febrero </a:t>
            </a:r>
            <a:r>
              <a:rPr lang="es-MX" sz="1050" b="1" dirty="0">
                <a:solidFill>
                  <a:srgbClr val="C00000"/>
                </a:solidFill>
                <a:latin typeface="Century Gothic" panose="020B0502020202020204" pitchFamily="34" charset="0"/>
              </a:rPr>
              <a:t>$500 </a:t>
            </a:r>
            <a:r>
              <a:rPr lang="es-MX" sz="1050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mdp</a:t>
            </a:r>
            <a:endParaRPr lang="es-MX" sz="105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7 CuadroTexto">
            <a:extLst>
              <a:ext uri="{FF2B5EF4-FFF2-40B4-BE49-F238E27FC236}">
                <a16:creationId xmlns:a16="http://schemas.microsoft.com/office/drawing/2014/main" xmlns="" id="{89278DAE-07F5-4BED-8CFB-EFD23046994C}"/>
              </a:ext>
            </a:extLst>
          </p:cNvPr>
          <p:cNvSpPr txBox="1"/>
          <p:nvPr/>
        </p:nvSpPr>
        <p:spPr>
          <a:xfrm>
            <a:off x="2673131" y="1927896"/>
            <a:ext cx="1013497" cy="738664"/>
          </a:xfrm>
          <a:prstGeom prst="rect">
            <a:avLst/>
          </a:prstGeom>
          <a:solidFill>
            <a:schemeClr val="bg1">
              <a:lumMod val="50000"/>
              <a:alpha val="25000"/>
            </a:schemeClr>
          </a:solidFill>
          <a:ln w="3175"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050" dirty="0">
                <a:latin typeface="Century Gothic" panose="020B0502020202020204" pitchFamily="34" charset="0"/>
              </a:rPr>
              <a:t>Monto  </a:t>
            </a:r>
            <a:r>
              <a:rPr lang="es-MX" sz="1050" dirty="0" smtClean="0">
                <a:latin typeface="Century Gothic" panose="020B0502020202020204" pitchFamily="34" charset="0"/>
              </a:rPr>
              <a:t>a traspasar </a:t>
            </a:r>
            <a:endParaRPr lang="es-MX" sz="1050" dirty="0">
              <a:latin typeface="Century Gothic" panose="020B0502020202020204" pitchFamily="34" charset="0"/>
            </a:endParaRPr>
          </a:p>
          <a:p>
            <a:pPr algn="ctr"/>
            <a:r>
              <a:rPr lang="es-MX" sz="1050" dirty="0">
                <a:latin typeface="Century Gothic" panose="020B0502020202020204" pitchFamily="34" charset="0"/>
              </a:rPr>
              <a:t>en abril </a:t>
            </a:r>
          </a:p>
          <a:p>
            <a:pPr algn="ctr"/>
            <a:r>
              <a:rPr lang="es-MX" sz="1050" b="1" dirty="0">
                <a:latin typeface="Century Gothic" panose="020B0502020202020204" pitchFamily="34" charset="0"/>
              </a:rPr>
              <a:t>   $5,500mdp</a:t>
            </a:r>
          </a:p>
        </p:txBody>
      </p:sp>
      <p:sp>
        <p:nvSpPr>
          <p:cNvPr id="17" name="8 CuadroTexto">
            <a:extLst>
              <a:ext uri="{FF2B5EF4-FFF2-40B4-BE49-F238E27FC236}">
                <a16:creationId xmlns:a16="http://schemas.microsoft.com/office/drawing/2014/main" xmlns="" id="{27FD847D-C9F8-4011-8213-796A455F62C7}"/>
              </a:ext>
            </a:extLst>
          </p:cNvPr>
          <p:cNvSpPr txBox="1"/>
          <p:nvPr/>
        </p:nvSpPr>
        <p:spPr>
          <a:xfrm>
            <a:off x="3812483" y="1935156"/>
            <a:ext cx="1020773" cy="577081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 w="3175"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050" dirty="0" smtClean="0">
                <a:latin typeface="Century Gothic" panose="020B0502020202020204" pitchFamily="34" charset="0"/>
              </a:rPr>
              <a:t>Estimado </a:t>
            </a:r>
            <a:endParaRPr lang="es-MX" sz="1050" dirty="0">
              <a:latin typeface="Century Gothic" panose="020B0502020202020204" pitchFamily="34" charset="0"/>
            </a:endParaRPr>
          </a:p>
          <a:p>
            <a:pPr algn="ctr"/>
            <a:r>
              <a:rPr lang="es-MX" sz="1050" dirty="0">
                <a:latin typeface="Century Gothic" panose="020B0502020202020204" pitchFamily="34" charset="0"/>
              </a:rPr>
              <a:t>en junio </a:t>
            </a:r>
          </a:p>
          <a:p>
            <a:pPr algn="ctr"/>
            <a:r>
              <a:rPr lang="es-MX" sz="1050" b="1" dirty="0">
                <a:latin typeface="Century Gothic" panose="020B0502020202020204" pitchFamily="34" charset="0"/>
              </a:rPr>
              <a:t> $3,000 </a:t>
            </a:r>
            <a:r>
              <a:rPr lang="es-MX" sz="1050" b="1" dirty="0" err="1">
                <a:latin typeface="Century Gothic" panose="020B0502020202020204" pitchFamily="34" charset="0"/>
              </a:rPr>
              <a:t>mdp</a:t>
            </a:r>
            <a:endParaRPr lang="es-MX" sz="1050" b="1" dirty="0">
              <a:latin typeface="Century Gothic" panose="020B0502020202020204" pitchFamily="34" charset="0"/>
            </a:endParaRPr>
          </a:p>
        </p:txBody>
      </p:sp>
      <p:sp>
        <p:nvSpPr>
          <p:cNvPr id="18" name="9 CuadroTexto">
            <a:extLst>
              <a:ext uri="{FF2B5EF4-FFF2-40B4-BE49-F238E27FC236}">
                <a16:creationId xmlns:a16="http://schemas.microsoft.com/office/drawing/2014/main" xmlns="" id="{4795DD35-A3B6-45F6-B502-65E8AEB9EAD6}"/>
              </a:ext>
            </a:extLst>
          </p:cNvPr>
          <p:cNvSpPr txBox="1"/>
          <p:nvPr/>
        </p:nvSpPr>
        <p:spPr>
          <a:xfrm>
            <a:off x="5024405" y="1927902"/>
            <a:ext cx="1042565" cy="577081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 w="3175"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050" dirty="0" smtClean="0">
                <a:latin typeface="Century Gothic" panose="020B0502020202020204" pitchFamily="34" charset="0"/>
              </a:rPr>
              <a:t>Estimado </a:t>
            </a:r>
            <a:endParaRPr lang="es-MX" sz="1050" dirty="0">
              <a:latin typeface="Century Gothic" panose="020B0502020202020204" pitchFamily="34" charset="0"/>
            </a:endParaRPr>
          </a:p>
          <a:p>
            <a:pPr algn="ctr"/>
            <a:r>
              <a:rPr lang="es-MX" sz="1050" dirty="0">
                <a:latin typeface="Century Gothic" panose="020B0502020202020204" pitchFamily="34" charset="0"/>
              </a:rPr>
              <a:t>en  agosto</a:t>
            </a:r>
          </a:p>
          <a:p>
            <a:pPr algn="ctr"/>
            <a:r>
              <a:rPr lang="es-MX" sz="1050" dirty="0">
                <a:latin typeface="Century Gothic" panose="020B0502020202020204" pitchFamily="34" charset="0"/>
              </a:rPr>
              <a:t> </a:t>
            </a:r>
            <a:r>
              <a:rPr lang="es-MX" sz="1050" b="1" dirty="0">
                <a:latin typeface="Century Gothic" panose="020B0502020202020204" pitchFamily="34" charset="0"/>
              </a:rPr>
              <a:t>$5,000 </a:t>
            </a:r>
            <a:r>
              <a:rPr lang="es-MX" sz="1050" b="1" dirty="0" err="1">
                <a:latin typeface="Century Gothic" panose="020B0502020202020204" pitchFamily="34" charset="0"/>
              </a:rPr>
              <a:t>mdp</a:t>
            </a:r>
            <a:endParaRPr lang="es-MX" sz="1050" b="1" dirty="0">
              <a:latin typeface="Century Gothic" panose="020B0502020202020204" pitchFamily="34" charset="0"/>
            </a:endParaRPr>
          </a:p>
        </p:txBody>
      </p:sp>
      <p:sp>
        <p:nvSpPr>
          <p:cNvPr id="19" name="10 CuadroTexto">
            <a:extLst>
              <a:ext uri="{FF2B5EF4-FFF2-40B4-BE49-F238E27FC236}">
                <a16:creationId xmlns:a16="http://schemas.microsoft.com/office/drawing/2014/main" xmlns="" id="{015E56B4-694C-46F9-9656-81A2A9AEB192}"/>
              </a:ext>
            </a:extLst>
          </p:cNvPr>
          <p:cNvSpPr txBox="1"/>
          <p:nvPr/>
        </p:nvSpPr>
        <p:spPr>
          <a:xfrm>
            <a:off x="6192786" y="1964190"/>
            <a:ext cx="1006300" cy="577081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 w="3175"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050" dirty="0" smtClean="0">
                <a:latin typeface="Century Gothic" panose="020B0502020202020204" pitchFamily="34" charset="0"/>
              </a:rPr>
              <a:t>Estimado </a:t>
            </a:r>
            <a:endParaRPr lang="es-MX" sz="1050" dirty="0">
              <a:latin typeface="Century Gothic" panose="020B0502020202020204" pitchFamily="34" charset="0"/>
            </a:endParaRPr>
          </a:p>
          <a:p>
            <a:pPr algn="ctr"/>
            <a:r>
              <a:rPr lang="es-MX" sz="1050" dirty="0">
                <a:latin typeface="Century Gothic" panose="020B0502020202020204" pitchFamily="34" charset="0"/>
              </a:rPr>
              <a:t>en octubre </a:t>
            </a:r>
          </a:p>
          <a:p>
            <a:pPr algn="ctr"/>
            <a:r>
              <a:rPr lang="es-MX" sz="1050" b="1" dirty="0">
                <a:latin typeface="Century Gothic" panose="020B0502020202020204" pitchFamily="34" charset="0"/>
              </a:rPr>
              <a:t> $5,000 </a:t>
            </a:r>
            <a:r>
              <a:rPr lang="es-MX" sz="1050" b="1" dirty="0" err="1">
                <a:latin typeface="Century Gothic" panose="020B0502020202020204" pitchFamily="34" charset="0"/>
              </a:rPr>
              <a:t>mdp</a:t>
            </a:r>
            <a:endParaRPr lang="es-MX" sz="1050" b="1" dirty="0">
              <a:latin typeface="Century Gothic" panose="020B0502020202020204" pitchFamily="34" charset="0"/>
            </a:endParaRPr>
          </a:p>
        </p:txBody>
      </p:sp>
      <p:sp>
        <p:nvSpPr>
          <p:cNvPr id="20" name="12 CuadroTexto">
            <a:extLst>
              <a:ext uri="{FF2B5EF4-FFF2-40B4-BE49-F238E27FC236}">
                <a16:creationId xmlns:a16="http://schemas.microsoft.com/office/drawing/2014/main" xmlns="" id="{6A1C9D26-F1E5-43F1-BB9B-E0DCAE6DDC64}"/>
              </a:ext>
            </a:extLst>
          </p:cNvPr>
          <p:cNvSpPr txBox="1"/>
          <p:nvPr/>
        </p:nvSpPr>
        <p:spPr>
          <a:xfrm>
            <a:off x="7404707" y="1956936"/>
            <a:ext cx="1086149" cy="577081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 w="3175"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050" dirty="0" smtClean="0">
                <a:latin typeface="Century Gothic" panose="020B0502020202020204" pitchFamily="34" charset="0"/>
              </a:rPr>
              <a:t>Estimado </a:t>
            </a:r>
            <a:endParaRPr lang="es-MX" sz="1050" dirty="0">
              <a:latin typeface="Century Gothic" panose="020B0502020202020204" pitchFamily="34" charset="0"/>
            </a:endParaRPr>
          </a:p>
          <a:p>
            <a:pPr algn="ctr"/>
            <a:r>
              <a:rPr lang="es-MX" sz="1050" dirty="0">
                <a:latin typeface="Century Gothic" panose="020B0502020202020204" pitchFamily="34" charset="0"/>
              </a:rPr>
              <a:t>en diciembre </a:t>
            </a:r>
          </a:p>
          <a:p>
            <a:pPr algn="ctr"/>
            <a:r>
              <a:rPr lang="es-MX" sz="1050" b="1" dirty="0">
                <a:latin typeface="Century Gothic" panose="020B0502020202020204" pitchFamily="34" charset="0"/>
              </a:rPr>
              <a:t> $4,000 </a:t>
            </a:r>
            <a:r>
              <a:rPr lang="es-MX" sz="1050" b="1" dirty="0" err="1">
                <a:latin typeface="Century Gothic" panose="020B0502020202020204" pitchFamily="34" charset="0"/>
              </a:rPr>
              <a:t>mdp</a:t>
            </a:r>
            <a:endParaRPr lang="es-MX" sz="1050" b="1" dirty="0">
              <a:latin typeface="Century Gothic" panose="020B0502020202020204" pitchFamily="34" charset="0"/>
            </a:endParaRPr>
          </a:p>
        </p:txBody>
      </p:sp>
      <p:sp>
        <p:nvSpPr>
          <p:cNvPr id="21" name="4 CuadroTexto">
            <a:extLst>
              <a:ext uri="{FF2B5EF4-FFF2-40B4-BE49-F238E27FC236}">
                <a16:creationId xmlns:a16="http://schemas.microsoft.com/office/drawing/2014/main" xmlns="" id="{C535511A-A3B9-42FD-A7E6-E57D14023C47}"/>
              </a:ext>
            </a:extLst>
          </p:cNvPr>
          <p:cNvSpPr txBox="1"/>
          <p:nvPr/>
        </p:nvSpPr>
        <p:spPr>
          <a:xfrm>
            <a:off x="904479" y="4485346"/>
            <a:ext cx="75863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latin typeface="Century Gothic" panose="020B0502020202020204" pitchFamily="34" charset="0"/>
              </a:rPr>
              <a:t>  ENE        FEB      MZO       ABR       MAY       JUN        JUL         AGO      SEP        OCT       NOV       DIC</a:t>
            </a:r>
          </a:p>
        </p:txBody>
      </p:sp>
      <p:cxnSp>
        <p:nvCxnSpPr>
          <p:cNvPr id="22" name="5 Conector recto">
            <a:extLst>
              <a:ext uri="{FF2B5EF4-FFF2-40B4-BE49-F238E27FC236}">
                <a16:creationId xmlns:a16="http://schemas.microsoft.com/office/drawing/2014/main" xmlns="" id="{D8CDEE16-2EEC-475C-B969-C90940CC461D}"/>
              </a:ext>
            </a:extLst>
          </p:cNvPr>
          <p:cNvCxnSpPr/>
          <p:nvPr/>
        </p:nvCxnSpPr>
        <p:spPr>
          <a:xfrm>
            <a:off x="904479" y="4472355"/>
            <a:ext cx="711512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203684" y="1573164"/>
            <a:ext cx="8243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Century Gothic" panose="020B0502020202020204" pitchFamily="34" charset="0"/>
              </a:rPr>
              <a:t>              1er semestre:  9 mil mdp                            2º semestre: 14 mil mdp</a:t>
            </a:r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xmlns="" id="{E79D45BF-EB6B-4F65-A1F8-851C27AE4A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855" t="91921" r="30741" b="389"/>
          <a:stretch/>
        </p:blipFill>
        <p:spPr>
          <a:xfrm>
            <a:off x="4256409" y="4051333"/>
            <a:ext cx="3872754" cy="32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593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403648" y="2708920"/>
            <a:ext cx="7299725" cy="1728192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 smtClean="0">
                <a:latin typeface="Century Gothic" pitchFamily="34" charset="0"/>
              </a:rPr>
              <a:t>Informe sobre la Política </a:t>
            </a:r>
            <a:r>
              <a:rPr lang="es-MX" altLang="es-MX" sz="2800" dirty="0">
                <a:latin typeface="Century Gothic" pitchFamily="34" charset="0"/>
              </a:rPr>
              <a:t>de traspasos de la Tesorería al </a:t>
            </a:r>
            <a:r>
              <a:rPr lang="es-MX" altLang="es-MX" sz="2800" dirty="0" smtClean="0">
                <a:latin typeface="Century Gothic" pitchFamily="34" charset="0"/>
              </a:rPr>
              <a:t>Fanvit</a:t>
            </a:r>
            <a:endParaRPr lang="es-MX" altLang="es-MX" sz="2800" dirty="0"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75656" y="4509120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Marzo </a:t>
            </a:r>
            <a:r>
              <a:rPr lang="es-ES" dirty="0">
                <a:latin typeface="Century Gothic" pitchFamily="34" charset="0"/>
              </a:rPr>
              <a:t>2018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066361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</TotalTime>
  <Words>192</Words>
  <Application>Microsoft Office PowerPoint</Application>
  <PresentationFormat>Presentación en pantalla (4:3)</PresentationFormat>
  <Paragraphs>33</Paragraphs>
  <Slides>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1_Tema de Office</vt:lpstr>
      <vt:lpstr>Comité de Inversiones Informe sobre la Política de traspasos de la Tesorería al Fanvit</vt:lpstr>
      <vt:lpstr>Política de traspasos de la Tesorería al Fanvit Montos por Bimestre El monto a traspasar en abril es de 5,500 mdp</vt:lpstr>
      <vt:lpstr>Comité de Inversiones Informe sobre la Política de traspasos de la Tesorería al Fanvit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Inversiones Sesión Número 039</dc:title>
  <dc:creator>Trumbley Arroyo Paula Susana</dc:creator>
  <cp:lastModifiedBy>Trumbley Arroyo Paula Susana</cp:lastModifiedBy>
  <cp:revision>59</cp:revision>
  <cp:lastPrinted>2017-11-14T01:42:16Z</cp:lastPrinted>
  <dcterms:created xsi:type="dcterms:W3CDTF">2017-10-17T18:57:07Z</dcterms:created>
  <dcterms:modified xsi:type="dcterms:W3CDTF">2018-03-01T21:01:02Z</dcterms:modified>
</cp:coreProperties>
</file>