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0" r:id="rId2"/>
    <p:sldId id="272" r:id="rId3"/>
    <p:sldId id="273" r:id="rId4"/>
    <p:sldId id="274" r:id="rId5"/>
    <p:sldId id="276" r:id="rId6"/>
    <p:sldId id="271" r:id="rId7"/>
  </p:sldIdLst>
  <p:sldSz cx="9144000" cy="6858000" type="screen4x3"/>
  <p:notesSz cx="6950075" cy="92360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2634" y="-10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07/03/2018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760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008112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</a:t>
            </a:r>
            <a: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  <a:t>Inversiones</a:t>
            </a:r>
            <a:b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sobre el entorno </a:t>
            </a:r>
            <a:r>
              <a:rPr lang="es-MX" sz="2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económico nacional e internacional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Marzo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/>
          <p:cNvSpPr>
            <a:spLocks noGrp="1"/>
          </p:cNvSpPr>
          <p:nvPr>
            <p:ph type="ctrTitle"/>
          </p:nvPr>
        </p:nvSpPr>
        <p:spPr>
          <a:xfrm>
            <a:off x="2254250" y="1011238"/>
            <a:ext cx="5726113" cy="1516062"/>
          </a:xfrm>
        </p:spPr>
        <p:txBody>
          <a:bodyPr/>
          <a:lstStyle/>
          <a:p>
            <a:pPr eaLnBrk="1" hangingPunct="1"/>
            <a:r>
              <a:rPr lang="es-MX" altLang="es-MX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SITUACIÓN DE LA ECONOMÍA MEXICANA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013075"/>
            <a:ext cx="6253162" cy="1171575"/>
          </a:xfrm>
        </p:spPr>
        <p:txBody>
          <a:bodyPr rtlCol="0"/>
          <a:lstStyle/>
          <a:p>
            <a:pPr algn="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1400" dirty="0">
                <a:solidFill>
                  <a:srgbClr val="FF000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Subdirección de Planeación y Finanzas</a:t>
            </a:r>
          </a:p>
          <a:p>
            <a:pPr algn="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1400" dirty="0">
                <a:solidFill>
                  <a:srgbClr val="FF000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Gerencia de Estudios Económicos</a:t>
            </a:r>
          </a:p>
          <a:p>
            <a:pPr algn="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1400" dirty="0">
                <a:solidFill>
                  <a:srgbClr val="FF000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INFONAVIT</a:t>
            </a:r>
          </a:p>
          <a:p>
            <a:pPr algn="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1400" dirty="0" smtClean="0">
                <a:solidFill>
                  <a:srgbClr val="FF000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5 de marzo de </a:t>
            </a:r>
            <a:r>
              <a:rPr lang="es-ES" sz="1400" dirty="0">
                <a:solidFill>
                  <a:srgbClr val="FF0000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2018</a:t>
            </a:r>
          </a:p>
          <a:p>
            <a:pPr algn="r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s-ES" sz="1800" dirty="0">
              <a:solidFill>
                <a:srgbClr val="FF0000"/>
              </a:solidFill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 txBox="1">
            <a:spLocks/>
          </p:cNvSpPr>
          <p:nvPr/>
        </p:nvSpPr>
        <p:spPr>
          <a:xfrm>
            <a:off x="6899481" y="64928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04E0E10-56FE-4715-A325-4E6981A0847B}" type="slidenum">
              <a:rPr lang="es-ES" altLang="es-MX" sz="1200" smtClean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pPr algn="ctr"/>
              <a:t>2</a:t>
            </a:fld>
            <a:endParaRPr lang="es-ES" altLang="es-MX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49904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185632" y="1345931"/>
            <a:ext cx="4752306" cy="2236529"/>
          </a:xfrm>
        </p:spPr>
        <p:txBody>
          <a:bodyPr/>
          <a:lstStyle/>
          <a:p>
            <a:pPr marL="177800" indent="-177800" algn="just">
              <a:spcBef>
                <a:spcPts val="0"/>
              </a:spcBef>
              <a:spcAft>
                <a:spcPts val="600"/>
              </a:spcAft>
              <a:buSzPct val="110000"/>
            </a:pP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En </a:t>
            </a:r>
            <a:r>
              <a:rPr lang="es-MX" sz="1600" dirty="0">
                <a:ea typeface="Myriad Pro Light" charset="0"/>
                <a:cs typeface="Arial" panose="020B0604020202020204" pitchFamily="34" charset="0"/>
              </a:rPr>
              <a:t>la mayoría de los </a:t>
            </a: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países se mantiene crecimiento económico</a:t>
            </a:r>
            <a:endParaRPr lang="es-MX" sz="1600" dirty="0">
              <a:ea typeface="Myriad Pro Light" charset="0"/>
              <a:cs typeface="Arial" panose="020B0604020202020204" pitchFamily="34" charset="0"/>
            </a:endParaRPr>
          </a:p>
          <a:p>
            <a:pPr marL="177800" indent="-177800" algn="just">
              <a:spcBef>
                <a:spcPts val="0"/>
              </a:spcBef>
              <a:spcAft>
                <a:spcPts val="600"/>
              </a:spcAft>
              <a:buSzPct val="110000"/>
            </a:pP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Continúa alta </a:t>
            </a:r>
            <a:r>
              <a:rPr lang="es-MX" sz="1600" dirty="0">
                <a:ea typeface="Myriad Pro Light" charset="0"/>
                <a:cs typeface="Arial" panose="020B0604020202020204" pitchFamily="34" charset="0"/>
              </a:rPr>
              <a:t>volatilidad e incertidumbre en </a:t>
            </a: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mercados </a:t>
            </a:r>
            <a:r>
              <a:rPr lang="es-MX" sz="1600" dirty="0">
                <a:ea typeface="Myriad Pro Light" charset="0"/>
                <a:cs typeface="Arial" panose="020B0604020202020204" pitchFamily="34" charset="0"/>
              </a:rPr>
              <a:t>financieros</a:t>
            </a:r>
          </a:p>
          <a:p>
            <a:pPr marL="177800" indent="-177800" algn="just">
              <a:spcBef>
                <a:spcPts val="0"/>
              </a:spcBef>
              <a:spcAft>
                <a:spcPts val="600"/>
              </a:spcAft>
              <a:buSzPct val="110000"/>
            </a:pP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Caída </a:t>
            </a:r>
            <a:r>
              <a:rPr lang="es-MX" sz="1600" dirty="0">
                <a:ea typeface="Myriad Pro Light" charset="0"/>
                <a:cs typeface="Arial" panose="020B0604020202020204" pitchFamily="34" charset="0"/>
              </a:rPr>
              <a:t>en bolsas y en el precio del crudo</a:t>
            </a:r>
          </a:p>
          <a:p>
            <a:pPr marL="177800" indent="-177800" algn="just">
              <a:spcBef>
                <a:spcPts val="0"/>
              </a:spcBef>
              <a:spcAft>
                <a:spcPts val="600"/>
              </a:spcAft>
              <a:buSzPct val="110000"/>
            </a:pP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La FED sugirió 4 aumentos </a:t>
            </a:r>
            <a:r>
              <a:rPr lang="es-MX" sz="1600" dirty="0">
                <a:ea typeface="Myriad Pro Light" charset="0"/>
                <a:cs typeface="Arial" panose="020B0604020202020204" pitchFamily="34" charset="0"/>
              </a:rPr>
              <a:t>en </a:t>
            </a:r>
            <a:r>
              <a:rPr lang="es-MX" sz="1600" dirty="0" smtClean="0">
                <a:ea typeface="Myriad Pro Light" charset="0"/>
                <a:cs typeface="Arial" panose="020B0604020202020204" pitchFamily="34" charset="0"/>
              </a:rPr>
              <a:t>su tasa de referencia este año</a:t>
            </a:r>
            <a:endParaRPr lang="es-MX" sz="1600" dirty="0">
              <a:ea typeface="Myriad Pro Light" charset="0"/>
              <a:cs typeface="Arial" panose="020B0604020202020204" pitchFamily="34" charset="0"/>
            </a:endParaRPr>
          </a:p>
          <a:p>
            <a:endParaRPr lang="es-MX" sz="1400" dirty="0"/>
          </a:p>
        </p:txBody>
      </p:sp>
      <p:sp>
        <p:nvSpPr>
          <p:cNvPr id="6" name="Marcador de contenido 4"/>
          <p:cNvSpPr txBox="1">
            <a:spLocks/>
          </p:cNvSpPr>
          <p:nvPr/>
        </p:nvSpPr>
        <p:spPr bwMode="auto">
          <a:xfrm>
            <a:off x="107329" y="114369"/>
            <a:ext cx="8769918" cy="10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S PGothic" panose="020B0600070205080204" pitchFamily="34" charset="-128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Alta volatilidad e </a:t>
            </a: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incertidumbre</a:t>
            </a:r>
            <a:endParaRPr lang="es-MX" altLang="es-MX"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121" y="3879678"/>
            <a:ext cx="4535817" cy="285927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20" y="695265"/>
            <a:ext cx="4017612" cy="284098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06" y="3689768"/>
            <a:ext cx="3946116" cy="3070434"/>
          </a:xfrm>
          <a:prstGeom prst="rect">
            <a:avLst/>
          </a:prstGeom>
        </p:spPr>
      </p:pic>
      <p:sp>
        <p:nvSpPr>
          <p:cNvPr id="7" name="Marcador de número de diapositiva 3"/>
          <p:cNvSpPr txBox="1">
            <a:spLocks/>
          </p:cNvSpPr>
          <p:nvPr/>
        </p:nvSpPr>
        <p:spPr>
          <a:xfrm>
            <a:off x="6899481" y="64928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04E0E10-56FE-4715-A325-4E6981A0847B}" type="slidenum">
              <a:rPr lang="es-ES" altLang="es-MX" sz="1200" smtClean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pPr algn="ctr"/>
              <a:t>3</a:t>
            </a:fld>
            <a:endParaRPr lang="es-ES" altLang="es-MX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10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610637" y="1234416"/>
            <a:ext cx="4533363" cy="2027404"/>
          </a:xfrm>
        </p:spPr>
        <p:txBody>
          <a:bodyPr/>
          <a:lstStyle/>
          <a:p>
            <a:r>
              <a:rPr lang="es-MX" altLang="es-MX" sz="1600" dirty="0">
                <a:cs typeface="Arial" panose="020B0604020202020204" pitchFamily="34" charset="0"/>
              </a:rPr>
              <a:t>El </a:t>
            </a:r>
            <a:r>
              <a:rPr lang="es-MX" altLang="es-MX" sz="1600" dirty="0" smtClean="0">
                <a:cs typeface="Arial" panose="020B0604020202020204" pitchFamily="34" charset="0"/>
              </a:rPr>
              <a:t>indicador adelantado del ciclo económico en México sugiere se mantendrá el dinamismo</a:t>
            </a:r>
            <a:endParaRPr lang="es-MX" altLang="es-MX" sz="1600" dirty="0">
              <a:cs typeface="Arial" panose="020B0604020202020204" pitchFamily="34" charset="0"/>
            </a:endParaRPr>
          </a:p>
          <a:p>
            <a:r>
              <a:rPr lang="es-MX" sz="1600" dirty="0" smtClean="0">
                <a:cs typeface="Arial" panose="020B0604020202020204" pitchFamily="34" charset="0"/>
              </a:rPr>
              <a:t>Aunque riesgos externos e internos generan volatilidad creciente</a:t>
            </a:r>
          </a:p>
          <a:p>
            <a:endParaRPr lang="es-MX" sz="1600" dirty="0">
              <a:cs typeface="Arial" panose="020B0604020202020204" pitchFamily="34" charset="0"/>
            </a:endParaRPr>
          </a:p>
        </p:txBody>
      </p:sp>
      <p:sp>
        <p:nvSpPr>
          <p:cNvPr id="6" name="Marcador de contenido 4"/>
          <p:cNvSpPr txBox="1">
            <a:spLocks/>
          </p:cNvSpPr>
          <p:nvPr/>
        </p:nvSpPr>
        <p:spPr bwMode="auto">
          <a:xfrm>
            <a:off x="137563" y="188640"/>
            <a:ext cx="8528050" cy="9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S PGothic" panose="020B0600070205080204" pitchFamily="34" charset="-128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La economía mexicana está expuesta a crecientes riesgos externos 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715D948E-8703-4565-B3C8-807CB5D05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1" y="1122174"/>
            <a:ext cx="4640417" cy="236971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052" y="3357349"/>
            <a:ext cx="4480948" cy="332686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DF948156-C869-4210-8720-8CA60D7ED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1" y="3591653"/>
            <a:ext cx="4590686" cy="3005588"/>
          </a:xfrm>
          <a:prstGeom prst="rect">
            <a:avLst/>
          </a:prstGeom>
        </p:spPr>
      </p:pic>
      <p:sp>
        <p:nvSpPr>
          <p:cNvPr id="9" name="Marcador de número de diapositiva 3"/>
          <p:cNvSpPr txBox="1">
            <a:spLocks/>
          </p:cNvSpPr>
          <p:nvPr/>
        </p:nvSpPr>
        <p:spPr>
          <a:xfrm>
            <a:off x="6899481" y="64928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04E0E10-56FE-4715-A325-4E6981A0847B}" type="slidenum">
              <a:rPr lang="es-ES" altLang="es-MX" sz="1200" smtClean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pPr algn="ctr"/>
              <a:t>4</a:t>
            </a:fld>
            <a:endParaRPr lang="es-ES" altLang="es-MX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06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70645" y="141668"/>
            <a:ext cx="7635874" cy="581710"/>
          </a:xfrm>
          <a:prstGeom prst="rect">
            <a:avLst/>
          </a:prstGeom>
        </p:spPr>
        <p:txBody>
          <a:bodyPr anchor="t"/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Dinamismo en mercado laboral sigue destacando</a:t>
            </a:r>
            <a:b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242141" y="1234274"/>
            <a:ext cx="4790940" cy="2031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s-MX" altLang="es-MX" dirty="0">
                <a:latin typeface="Century Gothic" panose="020B0502020202020204" pitchFamily="34" charset="0"/>
                <a:cs typeface="Arial" panose="020B0604020202020204" pitchFamily="34" charset="0"/>
              </a:rPr>
              <a:t>En  enero se registraron 832 mil nuevos puestos laborales (12 meses) en el IMSS (4.5% anual)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s-MX" altLang="es-MX" dirty="0">
                <a:latin typeface="Century Gothic" panose="020B0502020202020204" pitchFamily="34" charset="0"/>
                <a:cs typeface="Arial" panose="020B0604020202020204" pitchFamily="34" charset="0"/>
              </a:rPr>
              <a:t>La inflación empezó a ceder (</a:t>
            </a:r>
            <a:r>
              <a:rPr lang="es-MX" altLang="es-MX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5.45</a:t>
            </a:r>
            <a:r>
              <a:rPr lang="es-MX" altLang="es-MX" dirty="0">
                <a:latin typeface="Century Gothic" panose="020B0502020202020204" pitchFamily="34" charset="0"/>
                <a:cs typeface="Arial" panose="020B0604020202020204" pitchFamily="34" charset="0"/>
              </a:rPr>
              <a:t>% </a:t>
            </a:r>
            <a:r>
              <a:rPr lang="es-MX" altLang="es-MX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1ª quincena febrero)</a:t>
            </a:r>
            <a:endParaRPr lang="es-MX" altLang="es-MX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s-MX" altLang="es-MX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El </a:t>
            </a:r>
            <a:r>
              <a:rPr lang="es-MX" altLang="es-MX" dirty="0">
                <a:latin typeface="Century Gothic" panose="020B0502020202020204" pitchFamily="34" charset="0"/>
                <a:cs typeface="Arial" panose="020B0604020202020204" pitchFamily="34" charset="0"/>
              </a:rPr>
              <a:t>peso se </a:t>
            </a:r>
            <a:r>
              <a:rPr lang="es-MX" altLang="es-MX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ha apreciado 3.1% </a:t>
            </a:r>
            <a:r>
              <a:rPr lang="es-MX" altLang="es-MX" dirty="0">
                <a:latin typeface="Century Gothic" panose="020B0502020202020204" pitchFamily="34" charset="0"/>
                <a:cs typeface="Arial" panose="020B0604020202020204" pitchFamily="34" charset="0"/>
              </a:rPr>
              <a:t>en lo que va del 2018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pic>
        <p:nvPicPr>
          <p:cNvPr id="6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45" y="3848204"/>
            <a:ext cx="4322439" cy="2816596"/>
          </a:xfrm>
          <a:prstGeom prst="rect">
            <a:avLst/>
          </a:prstGeom>
        </p:spPr>
      </p:pic>
      <p:pic>
        <p:nvPicPr>
          <p:cNvPr id="7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084" y="3265600"/>
            <a:ext cx="4419983" cy="3212870"/>
          </a:xfrm>
          <a:prstGeom prst="rect">
            <a:avLst/>
          </a:prstGeom>
        </p:spPr>
      </p:pic>
      <p:pic>
        <p:nvPicPr>
          <p:cNvPr id="8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33" y="921870"/>
            <a:ext cx="3932261" cy="2926334"/>
          </a:xfrm>
          <a:prstGeom prst="rect">
            <a:avLst/>
          </a:prstGeom>
        </p:spPr>
      </p:pic>
      <p:sp>
        <p:nvSpPr>
          <p:cNvPr id="9" name="Marcador de número de diapositiva 3"/>
          <p:cNvSpPr txBox="1">
            <a:spLocks/>
          </p:cNvSpPr>
          <p:nvPr/>
        </p:nvSpPr>
        <p:spPr>
          <a:xfrm>
            <a:off x="6899481" y="64928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04E0E10-56FE-4715-A325-4E6981A0847B}" type="slidenum">
              <a:rPr lang="es-ES" altLang="es-MX" sz="1200" smtClean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pPr algn="ctr"/>
              <a:t>5</a:t>
            </a:fld>
            <a:endParaRPr lang="es-ES" altLang="es-MX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984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008112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</a:t>
            </a:r>
            <a: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  <a:t>Inversiones</a:t>
            </a:r>
            <a:b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sobre el entorno </a:t>
            </a:r>
            <a:r>
              <a:rPr lang="es-MX" sz="2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económico nacional e internacional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Marzo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9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161</Words>
  <Application>Microsoft Office PowerPoint</Application>
  <PresentationFormat>Presentación en pantalla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1_Tema de Office</vt:lpstr>
      <vt:lpstr>Comité de Inversiones Informe sobre el entorno económico nacional e internacional</vt:lpstr>
      <vt:lpstr>SITUACIÓN DE LA ECONOMÍA MEXICANA</vt:lpstr>
      <vt:lpstr>Presentación de PowerPoint</vt:lpstr>
      <vt:lpstr>Presentación de PowerPoint</vt:lpstr>
      <vt:lpstr>Presentación de PowerPoint</vt:lpstr>
      <vt:lpstr>Comité de Inversiones Informe sobre el entorno económico nacional e internacional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37</cp:revision>
  <cp:lastPrinted>2018-01-16T17:05:43Z</cp:lastPrinted>
  <dcterms:created xsi:type="dcterms:W3CDTF">2017-10-17T19:01:40Z</dcterms:created>
  <dcterms:modified xsi:type="dcterms:W3CDTF">2018-03-07T15:53:27Z</dcterms:modified>
</cp:coreProperties>
</file>