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84" r:id="rId3"/>
    <p:sldId id="285" r:id="rId4"/>
    <p:sldId id="286" r:id="rId5"/>
    <p:sldId id="263" r:id="rId6"/>
    <p:sldId id="287" r:id="rId7"/>
    <p:sldId id="283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514" y="-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8\1.%20Enero\FINVIT%20COMI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5-4EB9-81D7-D4659080233E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75-4EB9-81D7-D4659080233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71%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5-4EB9-81D7-D4659080233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29%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75-4EB9-81D7-D46590802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75-4EB9-81D7-D46590802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>
                <a:solidFill>
                  <a:sysClr val="windowText" lastClr="000000"/>
                </a:solidFill>
              </a:rPr>
              <a:t>por Clase de Activo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E0-4B4F-BED5-E22ABF829130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E0-4B4F-BED5-E22ABF829130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E0-4B4F-BED5-E22ABF829130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6E0-4B4F-BED5-E22ABF829130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6E0-4B4F-BED5-E22ABF829130}"/>
              </c:ext>
            </c:extLst>
          </c:dPt>
          <c:dLbls>
            <c:dLbl>
              <c:idx val="0"/>
              <c:layout>
                <c:manualLayout>
                  <c:x val="5.0385483979740485E-2"/>
                  <c:y val="2.07901313993600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E0-4B4F-BED5-E22ABF829130}"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E0-4B4F-BED5-E22ABF829130}"/>
                </c:ext>
              </c:extLst>
            </c:dLbl>
            <c:dLbl>
              <c:idx val="2"/>
              <c:layout>
                <c:manualLayout>
                  <c:x val="1.4891734206699278E-2"/>
                  <c:y val="0.101851999638218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E0-4B4F-BED5-E22ABF829130}"/>
                </c:ext>
              </c:extLst>
            </c:dLbl>
            <c:dLbl>
              <c:idx val="3"/>
              <c:layout>
                <c:manualLayout>
                  <c:x val="-2.5073966927143251E-2"/>
                  <c:y val="7.82220508809818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E0-4B4F-BED5-E22ABF829130}"/>
                </c:ext>
              </c:extLst>
            </c:dLbl>
            <c:dLbl>
              <c:idx val="4"/>
              <c:layout>
                <c:manualLayout>
                  <c:x val="-6.3137753999228774E-2"/>
                  <c:y val="3.63827299488800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E0-4B4F-BED5-E22ABF8291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'[FINVIT COMITE.xlsx]FINVIT'!$N$37:$N$41</c:f>
              <c:strCache>
                <c:ptCount val="5"/>
                <c:pt idx="0">
                  <c:v>Udibonos</c:v>
                </c:pt>
                <c:pt idx="1">
                  <c:v>Revisables Gubernamental</c:v>
                </c:pt>
                <c:pt idx="2">
                  <c:v>Revisables Paraestatales</c:v>
                </c:pt>
                <c:pt idx="3">
                  <c:v>Revisables Corporativo</c:v>
                </c:pt>
                <c:pt idx="4">
                  <c:v>Reporto</c:v>
                </c:pt>
              </c:strCache>
            </c:strRef>
          </c:cat>
          <c:val>
            <c:numRef>
              <c:f>'[FINVIT COMITE.xlsx]FINVIT'!$O$37:$O$41</c:f>
              <c:numCache>
                <c:formatCode>#,##0.00_);\(#,##0.00\)</c:formatCode>
                <c:ptCount val="5"/>
                <c:pt idx="0">
                  <c:v>4637761.9000000004</c:v>
                </c:pt>
                <c:pt idx="1">
                  <c:v>48236058.740000002</c:v>
                </c:pt>
                <c:pt idx="2">
                  <c:v>10216687.1</c:v>
                </c:pt>
                <c:pt idx="3">
                  <c:v>9123426.0499999989</c:v>
                </c:pt>
                <c:pt idx="4">
                  <c:v>8303473.96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6E0-4B4F-BED5-E22ABF82913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05/03/2018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28 de febrero de 2018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539552" y="6524915"/>
            <a:ext cx="8208912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del Infonavit  </a:t>
            </a:r>
            <a:r>
              <a:rPr lang="es-MX" sz="900" dirty="0">
                <a:latin typeface="Century Gothic" panose="020B0502020202020204" pitchFamily="34" charset="0"/>
              </a:rPr>
              <a:t>del Infonavit con datos al 28 de febrero de </a:t>
            </a:r>
            <a:r>
              <a:rPr lang="es-MX" sz="900" dirty="0" smtClean="0">
                <a:latin typeface="Century Gothic" panose="020B0502020202020204" pitchFamily="34" charset="0"/>
              </a:rPr>
              <a:t> 2018</a:t>
            </a:r>
            <a:endParaRPr lang="es-MX" sz="900" dirty="0"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>
                <a:latin typeface="Century Gothic" panose="020B0502020202020204" pitchFamily="34" charset="0"/>
                <a:ea typeface="Calibri"/>
                <a:cs typeface="Times New Roman"/>
              </a:rPr>
              <a:t>Durante el año el fondo presenta un rendimiento de 7.67%, superando en 0.36% al rendimiento dado por los Cetes 28.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x-none" sz="1200" dirty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de 4.48%, equivalente a $3.4 </a:t>
            </a:r>
            <a:r>
              <a:rPr lang="x-none" sz="1200" dirty="0" err="1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x-none" sz="12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C70FB68-66E0-4BF2-B874-457B2219A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6" y="2357437"/>
            <a:ext cx="7172325" cy="21431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622FC7F1-69B9-4E9C-A311-B9675E53F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835" y="4869160"/>
            <a:ext cx="64103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9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~$ 80 mdp, 71% aportados de forma directa y un rendimiento del 7.67%.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28 de febrero de 2018,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84054"/>
              </p:ext>
            </p:extLst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28 de</a:t>
                      </a:r>
                      <a:r>
                        <a:rPr lang="es-MX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febrero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7.67%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-0.0450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80,517,453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1.1733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469361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Al 28 de febrero</a:t>
                      </a:r>
                      <a:endParaRPr lang="es-MX" sz="1200" b="1" i="0" u="none" strike="noStrike" kern="1200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39,218,908.20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</a:t>
                      </a:r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854,788.42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1052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36459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4" y="6643178"/>
            <a:ext cx="8547219" cy="214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del Infonavit  </a:t>
            </a:r>
            <a:r>
              <a:rPr lang="es-MX" sz="900" dirty="0">
                <a:latin typeface="Century Gothic" panose="020B0502020202020204" pitchFamily="34" charset="0"/>
              </a:rPr>
              <a:t>del Infonavit con datos 28 de febrero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4A42C3A-D48E-4F19-8DAE-7C5582791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5476" y="1249955"/>
            <a:ext cx="5267401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8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28 de febrero de 2018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610619"/>
            <a:ext cx="8748464" cy="199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del Infonavit  </a:t>
            </a:r>
            <a:r>
              <a:rPr lang="es-MX" sz="900" dirty="0">
                <a:latin typeface="Century Gothic" panose="020B0502020202020204" pitchFamily="34" charset="0"/>
              </a:rPr>
              <a:t>del Infonavit con datos al 28 de febrero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16416" y="6408122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54706" y="1255455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(82%) y de alta calidad crediticia (AAA-96%).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00000000-0008-0000-01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3563338"/>
              </p:ext>
            </p:extLst>
          </p:nvPr>
        </p:nvGraphicFramePr>
        <p:xfrm>
          <a:off x="-28339" y="1778675"/>
          <a:ext cx="4626392" cy="244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0EA34A9-A6B8-49D6-91EA-836F55131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373" y="1778055"/>
            <a:ext cx="4560203" cy="244470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6CADC3F1-1F1A-40F2-865A-17FA7A11F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3" y="4115827"/>
            <a:ext cx="4627265" cy="229229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B77B98E2-D39E-4DF6-A963-8FA4E9C46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434" y="4115206"/>
            <a:ext cx="4633362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7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1,467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32% 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869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584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40%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28 de febrero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883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60%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598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</a:t>
            </a:r>
            <a:r>
              <a:rPr lang="es-MX" sz="2000" b="1" dirty="0" smtClean="0">
                <a:latin typeface="Century Gothic" panose="020B0502020202020204" pitchFamily="34" charset="0"/>
              </a:rPr>
              <a:t>32% </a:t>
            </a:r>
            <a:r>
              <a:rPr lang="es-MX" sz="2000" b="1" dirty="0">
                <a:latin typeface="Century Gothic" panose="020B0502020202020204" pitchFamily="34" charset="0"/>
              </a:rPr>
              <a:t>de la plantilla del Instituto ya es parte del FINVIT, </a:t>
            </a:r>
            <a:r>
              <a:rPr lang="es-MX" sz="2000" b="1" dirty="0" smtClean="0">
                <a:latin typeface="Century Gothic" panose="020B0502020202020204" pitchFamily="34" charset="0"/>
              </a:rPr>
              <a:t>60% </a:t>
            </a:r>
            <a:r>
              <a:rPr lang="es-MX" sz="2000" b="1" dirty="0">
                <a:latin typeface="Century Gothic" panose="020B0502020202020204" pitchFamily="34" charset="0"/>
              </a:rPr>
              <a:t>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28 de febrero de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2018.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0.22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0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3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525</Words>
  <Application>Microsoft Office PowerPoint</Application>
  <PresentationFormat>Presentación en pantalla (4:3)</PresentationFormat>
  <Paragraphs>89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1_Tema de Office</vt:lpstr>
      <vt:lpstr>Comité de Inversiones Informe y estrategia del FINVIT</vt:lpstr>
      <vt:lpstr>Rendimiento FINVIT al 28 de febrero de 2018.</vt:lpstr>
      <vt:lpstr>El FINVIT cuenta con ~$ 80 mdp, 71% aportados de forma directa y un rendimiento del 7.67%.</vt:lpstr>
      <vt:lpstr>Composición FINVIT al 28 de febrero de 2018</vt:lpstr>
      <vt:lpstr>El ~32% de la plantilla del Instituto ya es parte del FINVIT, 60% personal sindicalizado</vt:lpstr>
      <vt:lpstr>Estrategia FINVIT</vt:lpstr>
      <vt:lpstr>Comité de Inversiones Informe y estrategia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25</cp:revision>
  <dcterms:created xsi:type="dcterms:W3CDTF">2017-10-17T19:01:40Z</dcterms:created>
  <dcterms:modified xsi:type="dcterms:W3CDTF">2018-03-05T19:26:37Z</dcterms:modified>
</cp:coreProperties>
</file>