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65" r:id="rId2"/>
    <p:sldId id="295" r:id="rId3"/>
    <p:sldId id="296" r:id="rId4"/>
    <p:sldId id="297" r:id="rId5"/>
    <p:sldId id="298" r:id="rId6"/>
    <p:sldId id="293" r:id="rId7"/>
    <p:sldId id="299" r:id="rId8"/>
    <p:sldId id="294" r:id="rId9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110" d="100"/>
          <a:sy n="110" d="100"/>
        </p:scale>
        <p:origin x="-1560" y="-2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0">
              <a:defRPr sz="1200"/>
            </a:pPr>
            <a:r>
              <a:rPr lang="en-US" sz="1200" dirty="0">
                <a:latin typeface="Century Gothic" panose="020B0502020202020204" pitchFamily="34" charset="0"/>
              </a:rPr>
              <a:t>Aportaciones al FINVIT por modalidad</a:t>
            </a:r>
            <a:endParaRPr lang="es-MX" sz="1200" dirty="0">
              <a:latin typeface="Century Gothic" panose="020B0502020202020204" pitchFamily="34" charset="0"/>
            </a:endParaRPr>
          </a:p>
        </c:rich>
      </c:tx>
      <c:layout>
        <c:manualLayout>
          <c:xMode val="edge"/>
          <c:yMode val="edge"/>
          <c:x val="0.22623414981606807"/>
          <c:y val="3.6438612529907009E-2"/>
        </c:manualLayout>
      </c:layout>
      <c:overlay val="1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7222222222222224E-2"/>
          <c:y val="0.14814814814814814"/>
          <c:w val="0.83888888888888891"/>
          <c:h val="0.70331984543598713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1F497D">
                  <a:lumMod val="60000"/>
                  <a:lumOff val="40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175-4EB9-81D7-D4659080233E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175-4EB9-81D7-D4659080233E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200" dirty="0" smtClean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rPr>
                      <a:t>72%</a:t>
                    </a:r>
                    <a:endParaRPr lang="en-US" dirty="0">
                      <a:latin typeface="Century Gothic" panose="020B0502020202020204" pitchFamily="34" charset="0"/>
                    </a:endParaRP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175-4EB9-81D7-D4659080233E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200" dirty="0" smtClean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rPr>
                      <a:t>28%</a:t>
                    </a:r>
                    <a:endParaRPr lang="en-US" dirty="0">
                      <a:latin typeface="Century Gothic" panose="020B0502020202020204" pitchFamily="34" charset="0"/>
                    </a:endParaRP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175-4EB9-81D7-D4659080233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</a:defRPr>
                </a:pPr>
                <a:endParaRPr lang="es-MX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'Indicadores FINVIT'!$A$9:$A$10</c:f>
              <c:strCache>
                <c:ptCount val="2"/>
                <c:pt idx="0">
                  <c:v>Aportaciones directas</c:v>
                </c:pt>
                <c:pt idx="1">
                  <c:v>Aportaciones vía nómina </c:v>
                </c:pt>
              </c:strCache>
            </c:strRef>
          </c:cat>
          <c:val>
            <c:numRef>
              <c:f>'Indicadores FINVIT'!$B$9:$B$10</c:f>
              <c:numCache>
                <c:formatCode>0%</c:formatCode>
                <c:ptCount val="2"/>
                <c:pt idx="0">
                  <c:v>0.70407034241661726</c:v>
                </c:pt>
                <c:pt idx="1">
                  <c:v>0.29592965758338269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175-4EB9-81D7-D465908023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>
          <a:latin typeface="Century Gothic" panose="020B0502020202020204" pitchFamily="34" charset="0"/>
        </a:defRPr>
      </a:pPr>
      <a:endParaRPr lang="es-MX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878C2E-26EE-46F1-BE33-FCCB74369268}" type="datetimeFigureOut">
              <a:rPr lang="es-MX" smtClean="0"/>
              <a:t>14/05/2018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347655-4224-4A2A-81CD-27E04E65F6D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7157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C575A-FA3C-4170-BDE2-E20A38399392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187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F41B48-4DDB-4493-9226-EF0576B76913}" type="slidenum">
              <a:rPr lang="es-MX">
                <a:solidFill>
                  <a:prstClr val="black"/>
                </a:solidFill>
              </a:rPr>
              <a:pPr/>
              <a:t>6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23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3595" y="2897935"/>
            <a:ext cx="5725984" cy="711164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595" y="3609099"/>
            <a:ext cx="6253205" cy="55891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EE9629-61C0-4AE9-AE8D-6DED52AC865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055785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E83AA4-A00D-4AA0-8FE8-B93C9F3EC141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44264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40ACE9-3940-4B9F-89A4-B07ACE88126F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294727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3B30B-4ADD-4473-A488-02207506C9FD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341948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6AD301-B7DE-463A-832C-8D8B45796FA4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511218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CAB7C3-4061-419A-821A-47A295093677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953400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D04D0-5D0B-4CB5-9490-502C40AF8990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818520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521A7-02DF-4FB1-B6DC-BA022B05E6F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899538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908B34-A43B-4F56-AD31-9B1DB9CBD568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499226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Clic para editar título</a:t>
            </a:r>
            <a:endParaRPr lang="es-ES" altLang="es-MX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 dirty="0"/>
              <a:t>Haga clic para modificar el estilo de texto del patrón</a:t>
            </a:r>
          </a:p>
          <a:p>
            <a:pPr lvl="1"/>
            <a:r>
              <a:rPr lang="es-ES_tradnl" altLang="es-MX" dirty="0"/>
              <a:t>Segundo nivel</a:t>
            </a:r>
          </a:p>
          <a:p>
            <a:pPr lvl="2"/>
            <a:r>
              <a:rPr lang="es-ES_tradnl" altLang="es-MX" dirty="0"/>
              <a:t>Tercer nivel</a:t>
            </a:r>
          </a:p>
          <a:p>
            <a:pPr lvl="3"/>
            <a:r>
              <a:rPr lang="es-ES_tradnl" altLang="es-MX" dirty="0"/>
              <a:t>Cuarto nivel</a:t>
            </a:r>
          </a:p>
          <a:p>
            <a:pPr lvl="4"/>
            <a:r>
              <a:rPr lang="es-ES_tradnl" altLang="es-MX" dirty="0"/>
              <a:t>Quinto nivel</a:t>
            </a:r>
            <a:endParaRPr lang="es-ES" altLang="es-MX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 dirty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Myriad Pro"/>
                <a:ea typeface="Myriad Pro"/>
                <a:cs typeface="Myriad Pro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EA7C98A2-C6F5-4145-A038-7818A4CD901D}" type="slidenum">
              <a:rPr lang="es-ES" altLang="es-MX"/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311870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200" kern="1200">
          <a:solidFill>
            <a:srgbClr val="CD0000"/>
          </a:solidFill>
          <a:latin typeface="Myriad Pro"/>
          <a:ea typeface="Myriad Pro"/>
          <a:cs typeface="Myriad Pro"/>
        </a:defRPr>
      </a:lvl1pPr>
      <a:lvl2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2pPr>
      <a:lvl3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3pPr>
      <a:lvl4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4pPr>
      <a:lvl5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376731" y="2972160"/>
            <a:ext cx="5726112" cy="711200"/>
          </a:xfrm>
        </p:spPr>
        <p:txBody>
          <a:bodyPr/>
          <a:lstStyle/>
          <a:p>
            <a:r>
              <a:rPr lang="es-MX" altLang="es-MX" sz="2000" b="1" dirty="0">
                <a:latin typeface="Century Gothic" pitchFamily="34" charset="0"/>
              </a:rPr>
              <a:t>Comité de Inversiones</a:t>
            </a:r>
            <a:br>
              <a:rPr lang="es-MX" altLang="es-MX" sz="2000" b="1" dirty="0">
                <a:latin typeface="Century Gothic" pitchFamily="34" charset="0"/>
              </a:rPr>
            </a:br>
            <a:r>
              <a:rPr lang="es-MX" altLang="es-MX" sz="2000" b="1" dirty="0">
                <a:latin typeface="Century Gothic" pitchFamily="34" charset="0"/>
              </a:rPr>
              <a:t>Informe y estrategia del FINVIT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49856" y="3949843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>
                <a:latin typeface="Century Gothic" pitchFamily="34" charset="0"/>
              </a:rPr>
              <a:t>Mayo </a:t>
            </a:r>
            <a:r>
              <a:rPr lang="es-ES" dirty="0">
                <a:latin typeface="Century Gothic" pitchFamily="34" charset="0"/>
              </a:rPr>
              <a:t>2018</a:t>
            </a: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35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6374921" cy="631825"/>
          </a:xfrm>
        </p:spPr>
        <p:txBody>
          <a:bodyPr/>
          <a:lstStyle/>
          <a:p>
            <a:r>
              <a:rPr lang="es-MX" sz="2000" b="1" dirty="0">
                <a:latin typeface="Century Gothic" panose="020B0502020202020204" pitchFamily="34" charset="0"/>
              </a:rPr>
              <a:t>Rendimiento FINVIT </a:t>
            </a:r>
            <a:r>
              <a:rPr lang="es-MX" sz="1400" b="1" dirty="0">
                <a:latin typeface="Century Gothic" panose="020B0502020202020204" pitchFamily="34" charset="0"/>
              </a:rPr>
              <a:t>al 30 de abril de 2018</a:t>
            </a:r>
            <a:r>
              <a:rPr lang="es-MX" sz="2000" b="1" dirty="0"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13" name="2 Marcador de contenido"/>
          <p:cNvSpPr txBox="1">
            <a:spLocks/>
          </p:cNvSpPr>
          <p:nvPr/>
        </p:nvSpPr>
        <p:spPr>
          <a:xfrm>
            <a:off x="1088503" y="6524915"/>
            <a:ext cx="6894608" cy="1965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>
                <a:latin typeface="Century Gothic" panose="020B0502020202020204" pitchFamily="34" charset="0"/>
              </a:rPr>
              <a:t>Fuente: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 Elaborado por </a:t>
            </a:r>
            <a:r>
              <a:rPr lang="es-MX" sz="900" dirty="0">
                <a:latin typeface="Century Gothic" panose="020B0502020202020204" pitchFamily="34" charset="0"/>
              </a:rPr>
              <a:t>la Gerencia Sr. de MFGI del Infonavit con datos al 30 de abril de 2018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78173" y="6475138"/>
            <a:ext cx="405442" cy="365125"/>
          </a:xfrm>
        </p:spPr>
        <p:txBody>
          <a:bodyPr/>
          <a:lstStyle/>
          <a:p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/>
              <a:t>2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0" y="1488085"/>
            <a:ext cx="88924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algn="just"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Durante el año el fondo presenta un rendimiento de 7.77%, superando en 0.32% al rendimiento dado por los Cetes 28.</a:t>
            </a:r>
          </a:p>
          <a:p>
            <a:pPr marL="742950" lvl="1" indent="-285750" algn="just"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x-none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742950" lvl="1" indent="-285750" algn="just"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x-none" sz="1400" dirty="0">
                <a:latin typeface="Century Gothic" panose="020B0502020202020204" pitchFamily="34" charset="0"/>
                <a:ea typeface="Calibri"/>
                <a:cs typeface="Times New Roman"/>
              </a:rPr>
              <a:t>El fondo presentó un crecimiento en activos manejados de 2.54%, equivalente a $2.1 </a:t>
            </a:r>
            <a:r>
              <a:rPr lang="x-none" sz="1400" dirty="0" err="1">
                <a:latin typeface="Century Gothic" panose="020B0502020202020204" pitchFamily="34" charset="0"/>
                <a:ea typeface="Calibri"/>
                <a:cs typeface="Times New Roman"/>
              </a:rPr>
              <a:t>mdp</a:t>
            </a:r>
            <a:r>
              <a:rPr lang="x-none" sz="1400" dirty="0">
                <a:latin typeface="Century Gothic" panose="020B0502020202020204" pitchFamily="34" charset="0"/>
                <a:ea typeface="Calibri"/>
                <a:cs typeface="Times New Roman"/>
              </a:rPr>
              <a:t>.</a:t>
            </a: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742950" lvl="1" indent="-285750" algn="just"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x-none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742950" lvl="1" indent="-285750" algn="just"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E7E79B50-4BD6-4E4A-BCF6-658EC1E776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85" y="2492896"/>
            <a:ext cx="8734425" cy="238171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B1D8B59B-94C5-4D5D-BB32-A4B25ADBDE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7" y="5013176"/>
            <a:ext cx="7810500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806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4000" y="126278"/>
            <a:ext cx="7764965" cy="79965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s-MX" sz="2000" b="1" dirty="0">
                <a:latin typeface="Century Gothic" panose="020B0502020202020204" pitchFamily="34" charset="0"/>
              </a:rPr>
              <a:t>El FINVIT cuenta con ~$ </a:t>
            </a:r>
            <a:r>
              <a:rPr lang="es-MX" sz="2000" b="1" dirty="0" smtClean="0">
                <a:latin typeface="Century Gothic" panose="020B0502020202020204" pitchFamily="34" charset="0"/>
              </a:rPr>
              <a:t>86 </a:t>
            </a:r>
            <a:r>
              <a:rPr lang="es-MX" sz="2000" b="1" dirty="0">
                <a:latin typeface="Century Gothic" panose="020B0502020202020204" pitchFamily="34" charset="0"/>
              </a:rPr>
              <a:t>mdp, </a:t>
            </a:r>
            <a:r>
              <a:rPr lang="es-MX" sz="2000" b="1" dirty="0" smtClean="0">
                <a:latin typeface="Century Gothic" panose="020B0502020202020204" pitchFamily="34" charset="0"/>
              </a:rPr>
              <a:t>72% </a:t>
            </a:r>
            <a:r>
              <a:rPr lang="es-MX" sz="2000" b="1" dirty="0">
                <a:latin typeface="Century Gothic" panose="020B0502020202020204" pitchFamily="34" charset="0"/>
              </a:rPr>
              <a:t>aportados de forma directa y un rendimiento del 7.77%.</a:t>
            </a:r>
          </a:p>
        </p:txBody>
      </p:sp>
      <p:sp>
        <p:nvSpPr>
          <p:cNvPr id="7" name="TextColumnContent"/>
          <p:cNvSpPr>
            <a:spLocks noChangeArrowheads="1"/>
          </p:cNvSpPr>
          <p:nvPr/>
        </p:nvSpPr>
        <p:spPr bwMode="gray">
          <a:xfrm>
            <a:off x="201245" y="996618"/>
            <a:ext cx="7422713" cy="442441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lIns="0" tIns="0" rIns="0" bIns="0" anchor="t" anchorCtr="0"/>
          <a:lstStyle/>
          <a:p>
            <a:pPr marL="180975" lvl="1" indent="-174625" algn="just" defTabSz="913881">
              <a:buClr>
                <a:srgbClr val="BB2D2C"/>
              </a:buClr>
              <a:buFontTx/>
              <a:buChar char="•"/>
            </a:pPr>
            <a:r>
              <a:rPr lang="es-MX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Desde su lanzamiento el 4 de marzo de 2015 al 30 de abril de 2018, el FINVIT presenta los siguientes resultados: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9763966"/>
              </p:ext>
            </p:extLst>
          </p:nvPr>
        </p:nvGraphicFramePr>
        <p:xfrm>
          <a:off x="201244" y="1414236"/>
          <a:ext cx="3757297" cy="2663134"/>
        </p:xfrm>
        <a:graphic>
          <a:graphicData uri="http://schemas.openxmlformats.org/drawingml/2006/table">
            <a:tbl>
              <a:tblPr/>
              <a:tblGrid>
                <a:gridCol w="236382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9347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49869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s-MX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Principales Analíticos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2712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Al 30 de</a:t>
                      </a:r>
                      <a:r>
                        <a:rPr lang="es-MX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abril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052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Tasa de Rendimiento Anualizada </a:t>
                      </a:r>
                    </a:p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(Valuación al corte)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7.77%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8133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Tasa de rendimiento</a:t>
                      </a:r>
                    </a:p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(a vencimiento) YTM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7.92%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82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Duración (años)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0.20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99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-0.0399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365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Activos Netos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86,081,179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365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Precio de la acción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1.1887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6933479"/>
              </p:ext>
            </p:extLst>
          </p:nvPr>
        </p:nvGraphicFramePr>
        <p:xfrm>
          <a:off x="201245" y="4344953"/>
          <a:ext cx="3757297" cy="2130208"/>
        </p:xfrm>
        <a:graphic>
          <a:graphicData uri="http://schemas.openxmlformats.org/drawingml/2006/table">
            <a:tbl>
              <a:tblPr/>
              <a:tblGrid>
                <a:gridCol w="23637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935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1245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Indicadores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al </a:t>
                      </a:r>
                      <a:r>
                        <a:rPr lang="es-MX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30 de abril</a:t>
                      </a:r>
                      <a:endParaRPr lang="es-MX" sz="1200" b="1" i="0" u="none" strike="noStrike" dirty="0">
                        <a:solidFill>
                          <a:srgbClr val="FFFF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165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Aportaciones vía nómina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41,573,330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63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Aportaciones vía nómina  </a:t>
                      </a:r>
                    </a:p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(descuento catorcenal)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$ </a:t>
                      </a:r>
                      <a:r>
                        <a:rPr lang="es-MX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858,897</a:t>
                      </a:r>
                      <a:endParaRPr lang="es-MX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4291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Solicitudes de descuento </a:t>
                      </a:r>
                    </a:p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vía nómina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1,063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aphicFrame>
        <p:nvGraphicFramePr>
          <p:cNvPr id="9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0553875"/>
              </p:ext>
            </p:extLst>
          </p:nvPr>
        </p:nvGraphicFramePr>
        <p:xfrm>
          <a:off x="3958541" y="4132685"/>
          <a:ext cx="5172022" cy="25081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2 Marcador de contenido"/>
          <p:cNvSpPr txBox="1">
            <a:spLocks/>
          </p:cNvSpPr>
          <p:nvPr/>
        </p:nvSpPr>
        <p:spPr>
          <a:xfrm>
            <a:off x="201244" y="6643178"/>
            <a:ext cx="8547219" cy="1965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>
                <a:latin typeface="Century Gothic" panose="020B0502020202020204" pitchFamily="34" charset="0"/>
              </a:rPr>
              <a:t>Fuente: 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Elaborado por </a:t>
            </a:r>
            <a:r>
              <a:rPr lang="es-MX" sz="900" dirty="0">
                <a:latin typeface="Century Gothic" panose="020B0502020202020204" pitchFamily="34" charset="0"/>
              </a:rPr>
              <a:t>la Gerencia Sr. de </a:t>
            </a:r>
            <a:r>
              <a:rPr lang="es-MX" sz="900" dirty="0" smtClean="0">
                <a:latin typeface="Century Gothic" panose="020B0502020202020204" pitchFamily="34" charset="0"/>
              </a:rPr>
              <a:t>Coordinación de Inversiones </a:t>
            </a:r>
            <a:r>
              <a:rPr lang="es-MX" sz="900" dirty="0">
                <a:latin typeface="Century Gothic" panose="020B0502020202020204" pitchFamily="34" charset="0"/>
              </a:rPr>
              <a:t>del Infonavit con datos </a:t>
            </a:r>
            <a:r>
              <a:rPr lang="es-MX" sz="900" dirty="0" smtClean="0">
                <a:latin typeface="Century Gothic" panose="020B0502020202020204" pitchFamily="34" charset="0"/>
              </a:rPr>
              <a:t>30 de abril de </a:t>
            </a:r>
            <a:r>
              <a:rPr lang="es-MX" sz="900" dirty="0">
                <a:latin typeface="Century Gothic" panose="020B0502020202020204" pitchFamily="34" charset="0"/>
              </a:rPr>
              <a:t>2018.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86800" y="6474614"/>
            <a:ext cx="457200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3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9E1BE7D6-F0C1-407E-A539-173FA0676F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8541" y="1238046"/>
            <a:ext cx="5255207" cy="290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51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297284" y="188640"/>
            <a:ext cx="7490378" cy="1008112"/>
          </a:xfrm>
        </p:spPr>
        <p:txBody>
          <a:bodyPr>
            <a:noAutofit/>
          </a:bodyPr>
          <a:lstStyle/>
          <a:p>
            <a:r>
              <a:rPr lang="es-MX" sz="2000" b="1" dirty="0">
                <a:latin typeface="Century Gothic" panose="020B0502020202020204" pitchFamily="34" charset="0"/>
              </a:rPr>
              <a:t>Composición FINVIT </a:t>
            </a:r>
            <a:r>
              <a:rPr lang="es-MX" sz="1400" b="1" dirty="0">
                <a:latin typeface="Century Gothic" panose="020B0502020202020204" pitchFamily="34" charset="0"/>
              </a:rPr>
              <a:t>al </a:t>
            </a:r>
            <a:r>
              <a:rPr lang="es-MX" sz="1400" b="1" dirty="0" smtClean="0">
                <a:latin typeface="Century Gothic" panose="020B0502020202020204" pitchFamily="34" charset="0"/>
              </a:rPr>
              <a:t>30 de abril de 2018</a:t>
            </a:r>
            <a:endParaRPr lang="en-US" sz="1400" b="1" dirty="0">
              <a:solidFill>
                <a:srgbClr val="C00000"/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9" name="2 Marcador de contenido"/>
          <p:cNvSpPr txBox="1">
            <a:spLocks/>
          </p:cNvSpPr>
          <p:nvPr/>
        </p:nvSpPr>
        <p:spPr>
          <a:xfrm>
            <a:off x="0" y="6658119"/>
            <a:ext cx="8028384" cy="1998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>
                <a:latin typeface="Century Gothic" panose="020B0502020202020204" pitchFamily="34" charset="0"/>
              </a:rPr>
              <a:t>Fuente: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 Elaborado por </a:t>
            </a:r>
            <a:r>
              <a:rPr lang="es-MX" sz="900" dirty="0">
                <a:latin typeface="Century Gothic" panose="020B0502020202020204" pitchFamily="34" charset="0"/>
              </a:rPr>
              <a:t>la Gerencia Sr. de </a:t>
            </a:r>
            <a:r>
              <a:rPr lang="es-MX" sz="900" dirty="0" smtClean="0">
                <a:latin typeface="Century Gothic" panose="020B0502020202020204" pitchFamily="34" charset="0"/>
              </a:rPr>
              <a:t>Coordinación de Inversiones </a:t>
            </a:r>
            <a:r>
              <a:rPr lang="es-MX" sz="900" dirty="0">
                <a:latin typeface="Century Gothic" panose="020B0502020202020204" pitchFamily="34" charset="0"/>
              </a:rPr>
              <a:t>del Infonavit con datos al 30 de abril de 2018.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0536" y="6494373"/>
            <a:ext cx="543464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4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297284" y="1382435"/>
            <a:ext cx="8741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El FINVIT cuenta con una cartera bien diversificada enfocada en papeles con vencimientos menores a 3 años (83%) y de alta calidad crediticia (AAA-97%).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7FA71C2D-E507-41BD-BEC9-5A6906C756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773" y="2113844"/>
            <a:ext cx="4706520" cy="215817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04AAEE5B-08A4-444C-85C2-306F9DA234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277" y="2113303"/>
            <a:ext cx="4444369" cy="223742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B0869239-CD96-4CE7-BEE7-4A1BA0200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7008" y="4272015"/>
            <a:ext cx="4706520" cy="2384246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xmlns="" id="{DD02FE63-6B6E-473C-8C25-D8EA1C709D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8277" y="4217457"/>
            <a:ext cx="4432176" cy="241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058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000" b="1" dirty="0">
                <a:latin typeface="Century Gothic" panose="020B0502020202020204" pitchFamily="34" charset="0"/>
              </a:rPr>
              <a:t>Estrategia FINVIT</a:t>
            </a:r>
          </a:p>
        </p:txBody>
      </p: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457200" lvl="1" indent="0" algn="just">
              <a:spcAft>
                <a:spcPts val="0"/>
              </a:spcAft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Mantener la duración de portafolio menor a 2.5 años, actual 0.20 años.</a:t>
            </a: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Analizar de manera activa el mercado de renta fija gubernamental con base en las expectativas del mercado nacional con el propósito de realizar el rebalanceo del portafolio en función a las entradas y salidas de recursos al FINVIT.</a:t>
            </a: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Buscar oportunidades de inversión en bonos corporativos de alta calidad crediticia que permitan mejorar la rentabilidad y composición del portafolio.</a:t>
            </a:r>
          </a:p>
          <a:p>
            <a:pPr marL="457200" lvl="1" indent="0" algn="just">
              <a:spcAft>
                <a:spcPts val="0"/>
              </a:spcAft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457200" lvl="1" indent="0" algn="just">
              <a:spcAft>
                <a:spcPts val="0"/>
              </a:spcAft>
              <a:buClr>
                <a:srgbClr val="C00000"/>
              </a:buClr>
              <a:buNone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La estrategia debe quedar enmarcada en el marco de gestión.</a:t>
            </a:r>
          </a:p>
          <a:p>
            <a:pPr marL="457200" lvl="1" indent="0" algn="just">
              <a:spcAft>
                <a:spcPts val="0"/>
              </a:spcAft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457200" lvl="1" indent="0" algn="just">
              <a:spcAft>
                <a:spcPts val="0"/>
              </a:spcAft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0" indent="0" algn="just"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0" indent="0" algn="just">
              <a:spcAft>
                <a:spcPts val="0"/>
              </a:spcAft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43900" y="6492875"/>
            <a:ext cx="800100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5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494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87541" y="3916327"/>
            <a:ext cx="3896130" cy="133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289296" y="1392780"/>
            <a:ext cx="4692620" cy="892552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lvl="2" algn="ctr" defTabSz="91388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2000" b="1" dirty="0" smtClean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1,474 </a:t>
            </a:r>
            <a:r>
              <a:rPr lang="es-MX" sz="2000" b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trabajadores inscritos </a:t>
            </a:r>
          </a:p>
          <a:p>
            <a:pPr marL="0" lvl="2" algn="ctr" defTabSz="91388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(32% del total de la plantilla que corresponde a 4,657 trabajadores)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222634" y="5335530"/>
            <a:ext cx="4137715" cy="116955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Personal Sindicalizado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2,855 trabajadores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861 </a:t>
            </a:r>
            <a:r>
              <a:rPr lang="es-MX" sz="2000" b="1" dirty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inscritos – 60% </a:t>
            </a: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total del personal inscrito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5667293" y="2425448"/>
            <a:ext cx="3240000" cy="141577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Oficinas de Apoyo y Zona Metropolitana</a:t>
            </a:r>
          </a:p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2,038  trabajadores</a:t>
            </a:r>
          </a:p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2000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599 </a:t>
            </a:r>
            <a:r>
              <a:rPr lang="es-MX" sz="2000" dirty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inscritos – </a:t>
            </a:r>
            <a:r>
              <a:rPr lang="es-MX" sz="2000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41% </a:t>
            </a:r>
            <a:r>
              <a:rPr lang="es-MX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total del personal inscrito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144000" y="930470"/>
            <a:ext cx="88015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Font typeface="Arial" pitchFamily="34" charset="0"/>
              <a:buChar char="•"/>
              <a:tabLst>
                <a:tab pos="180975" algn="l"/>
              </a:tabLst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Al </a:t>
            </a:r>
            <a:r>
              <a:rPr lang="es-MX" sz="14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30 de abril </a:t>
            </a:r>
            <a:r>
              <a:rPr lang="es-MX" sz="1400" dirty="0" smtClean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se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tienen los siguientes avances: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222634" y="2509528"/>
            <a:ext cx="3408620" cy="138499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Delegaciones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2,619 trabajadores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875 </a:t>
            </a:r>
            <a:r>
              <a:rPr lang="es-MX" sz="2000" b="1" dirty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inscritos – </a:t>
            </a:r>
            <a:r>
              <a:rPr 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59%</a:t>
            </a:r>
            <a:r>
              <a:rPr lang="es-MX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</a:t>
            </a: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total del personal inscrito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 sz="16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5388396" y="5332177"/>
            <a:ext cx="3518897" cy="116955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Personal no Sindicalizado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1,802 trabajadores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613 </a:t>
            </a:r>
            <a:r>
              <a:rPr lang="es-MX" sz="2000" b="1" dirty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inscritos – 40% </a:t>
            </a: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total del personal inscrito</a:t>
            </a:r>
          </a:p>
        </p:txBody>
      </p:sp>
      <p:sp>
        <p:nvSpPr>
          <p:cNvPr id="11" name="Título 1"/>
          <p:cNvSpPr>
            <a:spLocks noGrp="1"/>
          </p:cNvSpPr>
          <p:nvPr>
            <p:ph type="title"/>
          </p:nvPr>
        </p:nvSpPr>
        <p:spPr>
          <a:xfrm>
            <a:off x="144000" y="247056"/>
            <a:ext cx="7505738" cy="631524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s-MX" sz="2000" b="1" dirty="0">
                <a:latin typeface="Century Gothic" panose="020B0502020202020204" pitchFamily="34" charset="0"/>
              </a:rPr>
              <a:t>El ~32% de la plantilla del Instituto ya es parte del FINVIT, 60% personal sindicalizado</a:t>
            </a:r>
          </a:p>
        </p:txBody>
      </p:sp>
      <p:sp>
        <p:nvSpPr>
          <p:cNvPr id="12" name="2 Marcador de contenido"/>
          <p:cNvSpPr txBox="1">
            <a:spLocks/>
          </p:cNvSpPr>
          <p:nvPr/>
        </p:nvSpPr>
        <p:spPr>
          <a:xfrm>
            <a:off x="201245" y="6643178"/>
            <a:ext cx="8295774" cy="1965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/>
              <a:buNone/>
            </a:pP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Fuente: Elaborado por la Gerencia Sr. de Coordinación de Inversiones del Infonavit con datos al </a:t>
            </a:r>
            <a:r>
              <a:rPr lang="es-MX" sz="9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30 de abril de 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2018.</a:t>
            </a:r>
          </a:p>
        </p:txBody>
      </p:sp>
      <p:sp>
        <p:nvSpPr>
          <p:cNvPr id="15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56027" y="6485304"/>
            <a:ext cx="468923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6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72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xmlns="" id="{59A370CB-BD63-428E-B673-7DC254327FB5}"/>
              </a:ext>
            </a:extLst>
          </p:cNvPr>
          <p:cNvSpPr txBox="1">
            <a:spLocks/>
          </p:cNvSpPr>
          <p:nvPr/>
        </p:nvSpPr>
        <p:spPr bwMode="auto">
          <a:xfrm>
            <a:off x="323528" y="111006"/>
            <a:ext cx="7488832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MX" sz="2000" b="1" dirty="0">
                <a:latin typeface="Century Gothic" panose="020B0502020202020204" pitchFamily="34" charset="0"/>
              </a:rPr>
              <a:t>Cartera FINVIT </a:t>
            </a:r>
            <a:r>
              <a:rPr lang="es-MX" sz="1400" b="1" dirty="0">
                <a:latin typeface="Century Gothic" panose="020B0502020202020204" pitchFamily="34" charset="0"/>
              </a:rPr>
              <a:t>al 28 de </a:t>
            </a:r>
            <a:r>
              <a:rPr lang="es-MX" sz="1400" b="1" dirty="0" smtClean="0">
                <a:latin typeface="Century Gothic" panose="020B0502020202020204" pitchFamily="34" charset="0"/>
              </a:rPr>
              <a:t>abril de 2018</a:t>
            </a:r>
            <a:endParaRPr lang="en-US" sz="1400" b="1" dirty="0">
              <a:latin typeface="Century Gothic" panose="020B0502020202020204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925" y="885268"/>
            <a:ext cx="5010150" cy="582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56027" y="6485304"/>
            <a:ext cx="468923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7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31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376731" y="2972160"/>
            <a:ext cx="5726112" cy="711200"/>
          </a:xfrm>
        </p:spPr>
        <p:txBody>
          <a:bodyPr/>
          <a:lstStyle/>
          <a:p>
            <a:r>
              <a:rPr lang="es-MX" altLang="es-MX" sz="2000" b="1" dirty="0">
                <a:latin typeface="Century Gothic" pitchFamily="34" charset="0"/>
              </a:rPr>
              <a:t>Comité de Inversiones</a:t>
            </a:r>
            <a:br>
              <a:rPr lang="es-MX" altLang="es-MX" sz="2000" b="1" dirty="0">
                <a:latin typeface="Century Gothic" pitchFamily="34" charset="0"/>
              </a:rPr>
            </a:br>
            <a:r>
              <a:rPr lang="es-MX" altLang="es-MX" sz="2000" b="1" dirty="0">
                <a:latin typeface="Century Gothic" pitchFamily="34" charset="0"/>
              </a:rPr>
              <a:t>Informe y estrategia del FINVIT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49856" y="3949843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>
                <a:latin typeface="Century Gothic" pitchFamily="34" charset="0"/>
              </a:rPr>
              <a:t>Mayo </a:t>
            </a:r>
            <a:r>
              <a:rPr lang="es-ES" dirty="0">
                <a:latin typeface="Century Gothic" pitchFamily="34" charset="0"/>
              </a:rPr>
              <a:t>2018</a:t>
            </a: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8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160911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514</Words>
  <Application>Microsoft Office PowerPoint</Application>
  <PresentationFormat>Presentación en pantalla (4:3)</PresentationFormat>
  <Paragraphs>85</Paragraphs>
  <Slides>8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1_Tema de Office</vt:lpstr>
      <vt:lpstr>Comité de Inversiones Informe y estrategia del FINVIT</vt:lpstr>
      <vt:lpstr>Rendimiento FINVIT al 30 de abril de 2018.</vt:lpstr>
      <vt:lpstr>El FINVIT cuenta con ~$ 86 mdp, 72% aportados de forma directa y un rendimiento del 7.77%.</vt:lpstr>
      <vt:lpstr>Composición FINVIT al 30 de abril de 2018</vt:lpstr>
      <vt:lpstr>Estrategia FINVIT</vt:lpstr>
      <vt:lpstr>El ~32% de la plantilla del Instituto ya es parte del FINVIT, 60% personal sindicalizado</vt:lpstr>
      <vt:lpstr>Presentación de PowerPoint</vt:lpstr>
      <vt:lpstr>Comité de Inversiones Informe y estrategia del FINVIT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Inversiones Sesión Número 039</dc:title>
  <dc:creator>Trumbley Arroyo Paula Susana</dc:creator>
  <cp:lastModifiedBy>Trumbley Arroyo Paula Susana</cp:lastModifiedBy>
  <cp:revision>36</cp:revision>
  <dcterms:created xsi:type="dcterms:W3CDTF">2017-10-17T19:01:40Z</dcterms:created>
  <dcterms:modified xsi:type="dcterms:W3CDTF">2018-05-14T15:03:06Z</dcterms:modified>
</cp:coreProperties>
</file>