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sldIdLst>
    <p:sldId id="294" r:id="rId2"/>
    <p:sldId id="622" r:id="rId3"/>
    <p:sldId id="482" r:id="rId4"/>
    <p:sldId id="483" r:id="rId5"/>
    <p:sldId id="484" r:id="rId6"/>
    <p:sldId id="485" r:id="rId7"/>
    <p:sldId id="486" r:id="rId8"/>
    <p:sldId id="421" r:id="rId9"/>
    <p:sldId id="906" r:id="rId10"/>
    <p:sldId id="907" r:id="rId11"/>
    <p:sldId id="1273" r:id="rId12"/>
    <p:sldId id="901" r:id="rId13"/>
    <p:sldId id="759" r:id="rId14"/>
    <p:sldId id="760" r:id="rId15"/>
    <p:sldId id="898" r:id="rId16"/>
    <p:sldId id="1246" r:id="rId17"/>
    <p:sldId id="1247" r:id="rId18"/>
    <p:sldId id="1248" r:id="rId19"/>
    <p:sldId id="1249" r:id="rId20"/>
    <p:sldId id="1244" r:id="rId21"/>
    <p:sldId id="1245" r:id="rId22"/>
    <p:sldId id="1274" r:id="rId23"/>
    <p:sldId id="1272" r:id="rId24"/>
    <p:sldId id="664" r:id="rId25"/>
    <p:sldId id="1242" r:id="rId26"/>
    <p:sldId id="1243" r:id="rId27"/>
    <p:sldId id="493" r:id="rId28"/>
    <p:sldId id="515" r:id="rId29"/>
    <p:sldId id="495" r:id="rId30"/>
    <p:sldId id="1271" r:id="rId31"/>
    <p:sldId id="629" r:id="rId32"/>
    <p:sldId id="1264" r:id="rId33"/>
    <p:sldId id="1265" r:id="rId34"/>
    <p:sldId id="630" r:id="rId35"/>
    <p:sldId id="1266" r:id="rId36"/>
    <p:sldId id="631" r:id="rId37"/>
    <p:sldId id="1269" r:id="rId38"/>
    <p:sldId id="665" r:id="rId39"/>
    <p:sldId id="1259" r:id="rId40"/>
    <p:sldId id="1258" r:id="rId41"/>
    <p:sldId id="650" r:id="rId42"/>
    <p:sldId id="1260" r:id="rId43"/>
    <p:sldId id="667" r:id="rId44"/>
    <p:sldId id="1261" r:id="rId45"/>
    <p:sldId id="655" r:id="rId46"/>
    <p:sldId id="1262" r:id="rId47"/>
    <p:sldId id="656" r:id="rId48"/>
    <p:sldId id="1263" r:id="rId49"/>
    <p:sldId id="633" r:id="rId50"/>
    <p:sldId id="634" r:id="rId51"/>
    <p:sldId id="288" r:id="rId52"/>
    <p:sldId id="1232" r:id="rId53"/>
    <p:sldId id="1256" r:id="rId54"/>
    <p:sldId id="1233" r:id="rId55"/>
    <p:sldId id="1250" r:id="rId56"/>
    <p:sldId id="1251" r:id="rId57"/>
    <p:sldId id="1252" r:id="rId58"/>
    <p:sldId id="1253" r:id="rId59"/>
    <p:sldId id="1241" r:id="rId60"/>
  </p:sldIdLst>
  <p:sldSz cx="9144000" cy="6858000" type="screen4x3"/>
  <p:notesSz cx="6950075" cy="9236075"/>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08" autoAdjust="0"/>
    <p:restoredTop sz="94660"/>
  </p:normalViewPr>
  <p:slideViewPr>
    <p:cSldViewPr>
      <p:cViewPr varScale="1">
        <p:scale>
          <a:sx n="71" d="100"/>
          <a:sy n="71" d="100"/>
        </p:scale>
        <p:origin x="1284"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file:///C:\Users\Luis\Desktop\ESTRUCTURA%20RENTA%20FIJA.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Luis\Desktop\ESTRUCTURA%20RENTA%20FIJ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'[resultados_20171231_20180531 v2.xlsx]Hoja2'!$F$3</c:f>
              <c:strCache>
                <c:ptCount val="1"/>
                <c:pt idx="0">
                  <c:v>Resultado</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'[resultados_20171231_20180531 v2.xlsx]Hoja2'!$E$4:$E$8</c:f>
              <c:strCache>
                <c:ptCount val="5"/>
                <c:pt idx="0">
                  <c:v>Enero </c:v>
                </c:pt>
                <c:pt idx="1">
                  <c:v>Febrero</c:v>
                </c:pt>
                <c:pt idx="2">
                  <c:v>Marzo</c:v>
                </c:pt>
                <c:pt idx="3">
                  <c:v>Abril</c:v>
                </c:pt>
                <c:pt idx="4">
                  <c:v>Mayo</c:v>
                </c:pt>
              </c:strCache>
            </c:strRef>
          </c:cat>
          <c:val>
            <c:numRef>
              <c:f>'[resultados_20171231_20180531 v2.xlsx]Hoja2'!$F$4:$F$8</c:f>
              <c:numCache>
                <c:formatCode>_-* #,##0.0_-;\-* #,##0.0_-;_-* "-"??_-;_-@_-</c:formatCode>
                <c:ptCount val="5"/>
                <c:pt idx="0">
                  <c:v>559.14570204852498</c:v>
                </c:pt>
                <c:pt idx="1">
                  <c:v>-105.30560670101133</c:v>
                </c:pt>
                <c:pt idx="2">
                  <c:v>768.621979076402</c:v>
                </c:pt>
                <c:pt idx="3">
                  <c:v>1112.9010742369239</c:v>
                </c:pt>
                <c:pt idx="4">
                  <c:v>677.59032976076276</c:v>
                </c:pt>
              </c:numCache>
            </c:numRef>
          </c:val>
          <c:extLst xmlns:c16r2="http://schemas.microsoft.com/office/drawing/2015/06/chart">
            <c:ext xmlns:c16="http://schemas.microsoft.com/office/drawing/2014/chart" uri="{C3380CC4-5D6E-409C-BE32-E72D297353CC}">
              <c16:uniqueId val="{00000000-5E82-4B5D-8F56-3A3AEC3E9808}"/>
            </c:ext>
          </c:extLst>
        </c:ser>
        <c:dLbls>
          <c:showLegendKey val="0"/>
          <c:showVal val="0"/>
          <c:showCatName val="0"/>
          <c:showSerName val="0"/>
          <c:showPercent val="0"/>
          <c:showBubbleSize val="0"/>
        </c:dLbls>
        <c:gapWidth val="219"/>
        <c:overlap val="-27"/>
        <c:axId val="271612336"/>
        <c:axId val="4990320"/>
      </c:barChart>
      <c:catAx>
        <c:axId val="2716123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endParaRPr lang="es-MX"/>
          </a:p>
        </c:txPr>
        <c:crossAx val="4990320"/>
        <c:crosses val="autoZero"/>
        <c:auto val="1"/>
        <c:lblAlgn val="ctr"/>
        <c:lblOffset val="100"/>
        <c:noMultiLvlLbl val="0"/>
      </c:catAx>
      <c:valAx>
        <c:axId val="49903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r>
                  <a:rPr lang="en-US" b="1">
                    <a:solidFill>
                      <a:sysClr val="windowText" lastClr="000000"/>
                    </a:solidFill>
                  </a:rPr>
                  <a:t>Millones</a:t>
                </a:r>
                <a:r>
                  <a:rPr lang="en-US" b="1" baseline="0">
                    <a:solidFill>
                      <a:sysClr val="windowText" lastClr="000000"/>
                    </a:solidFill>
                  </a:rPr>
                  <a:t> de pesos</a:t>
                </a:r>
                <a:endParaRPr lang="en-US" b="1">
                  <a:solidFill>
                    <a:sysClr val="windowText" lastClr="000000"/>
                  </a:solidFill>
                </a:endParaRPr>
              </a:p>
            </c:rich>
          </c:tx>
          <c:layout>
            <c:manualLayout>
              <c:xMode val="edge"/>
              <c:yMode val="edge"/>
              <c:x val="1.6121920029506461E-2"/>
              <c:y val="0.34299160361986747"/>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endParaRPr lang="es-MX"/>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27161233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ysClr val="windowText" lastClr="000000"/>
          </a:solidFill>
          <a:latin typeface="Century Gothic" panose="020B0502020202020204" pitchFamily="34" charset="0"/>
        </a:defRPr>
      </a:pPr>
      <a:endParaRPr lang="es-MX"/>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ysClr val="windowText" lastClr="000000"/>
                </a:solidFill>
                <a:latin typeface="Century Gothic" panose="020B0502020202020204" pitchFamily="34" charset="0"/>
                <a:ea typeface="+mn-ea"/>
                <a:cs typeface="+mn-cs"/>
              </a:defRPr>
            </a:pPr>
            <a:r>
              <a:rPr lang="en-US" sz="1200"/>
              <a:t>Estructura Bonos del Tesoro Norteamericano</a:t>
            </a:r>
          </a:p>
        </c:rich>
      </c:tx>
      <c:layout/>
      <c:overlay val="0"/>
      <c:spPr>
        <a:noFill/>
        <a:ln>
          <a:noFill/>
        </a:ln>
        <a:effectLst/>
      </c:spPr>
    </c:title>
    <c:autoTitleDeleted val="0"/>
    <c:plotArea>
      <c:layout>
        <c:manualLayout>
          <c:layoutTarget val="inner"/>
          <c:xMode val="edge"/>
          <c:yMode val="edge"/>
          <c:x val="7.9888556071721101E-2"/>
          <c:y val="0.17079970169780437"/>
          <c:w val="0.89001273474073139"/>
          <c:h val="0.58713813909792645"/>
        </c:manualLayout>
      </c:layout>
      <c:scatterChart>
        <c:scatterStyle val="lineMarker"/>
        <c:varyColors val="0"/>
        <c:ser>
          <c:idx val="0"/>
          <c:order val="0"/>
          <c:tx>
            <c:strRef>
              <c:f>semanal!$H$118</c:f>
              <c:strCache>
                <c:ptCount val="1"/>
                <c:pt idx="0">
                  <c:v>31 de mayo del 2018</c:v>
                </c:pt>
              </c:strCache>
            </c:strRef>
          </c:tx>
          <c:spPr>
            <a:ln w="28575" cap="rnd">
              <a:solidFill>
                <a:srgbClr val="C00000"/>
              </a:solidFill>
              <a:round/>
            </a:ln>
            <a:effectLst/>
          </c:spPr>
          <c:marker>
            <c:symbol val="none"/>
          </c:marker>
          <c:dLbls>
            <c:dLbl>
              <c:idx val="0"/>
              <c:layout>
                <c:manualLayout>
                  <c:x val="-5.3105542900531509E-2"/>
                  <c:y val="-8.6186865018256481E-2"/>
                </c:manualLayout>
              </c:layout>
              <c:tx>
                <c:rich>
                  <a:bodyPr/>
                  <a:lstStyle/>
                  <a:p>
                    <a:fld id="{8B5E536C-8686-4638-ABF0-27B4742D59D7}" type="CELLRANGE">
                      <a:rPr lang="en-US" baseline="0"/>
                      <a:pPr/>
                      <a:t>[CELLRANGE]</a:t>
                    </a:fld>
                    <a:r>
                      <a:rPr lang="en-US" baseline="0"/>
                      <a:t>, </a:t>
                    </a:r>
                    <a:fld id="{282695DD-D6A1-46C4-A349-3C2006026BB5}" type="YVALUE">
                      <a:rPr lang="en-US" baseline="0"/>
                      <a:pPr/>
                      <a:t>[VALOR DE Y]</a:t>
                    </a:fld>
                    <a:endParaRPr lang="en-US" baseline="0"/>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A7F-4FE7-A597-31B948188ADD}"/>
                </c:ext>
                <c:ext xmlns:c15="http://schemas.microsoft.com/office/drawing/2012/chart" uri="{CE6537A1-D6FC-4f65-9D91-7224C49458BB}">
                  <c15:layout/>
                  <c15:dlblFieldTable/>
                  <c15:showDataLabelsRange val="1"/>
                </c:ext>
              </c:extLst>
            </c:dLbl>
            <c:dLbl>
              <c:idx val="1"/>
              <c:layout>
                <c:manualLayout>
                  <c:x val="-4.8549734244495053E-2"/>
                  <c:y val="-0.13046730782268454"/>
                </c:manualLayout>
              </c:layout>
              <c:tx>
                <c:rich>
                  <a:bodyPr/>
                  <a:lstStyle/>
                  <a:p>
                    <a:fld id="{3B9970F6-3BA3-47DD-BAA0-0B67D89C02BF}" type="CELLRANGE">
                      <a:rPr lang="en-US" baseline="0"/>
                      <a:pPr/>
                      <a:t>[CELLRANGE]</a:t>
                    </a:fld>
                    <a:r>
                      <a:rPr lang="en-US" baseline="0"/>
                      <a:t>, </a:t>
                    </a:r>
                    <a:fld id="{25CE1418-FC12-43AB-89A4-3384DDEC8D43}" type="YVALUE">
                      <a:rPr lang="en-US" baseline="0"/>
                      <a:pPr/>
                      <a:t>[VALOR DE Y]</a:t>
                    </a:fld>
                    <a:endParaRPr lang="en-US" baseline="0"/>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1A7F-4FE7-A597-31B948188ADD}"/>
                </c:ext>
                <c:ext xmlns:c15="http://schemas.microsoft.com/office/drawing/2012/chart" uri="{CE6537A1-D6FC-4f65-9D91-7224C49458BB}">
                  <c15:layout/>
                  <c15:dlblFieldTable/>
                  <c15:showDataLabelsRange val="1"/>
                </c:ext>
              </c:extLst>
            </c:dLbl>
            <c:dLbl>
              <c:idx val="2"/>
              <c:layout>
                <c:manualLayout>
                  <c:x val="-4.5512528473804104E-2"/>
                  <c:y val="-0.10094701261973249"/>
                </c:manualLayout>
              </c:layout>
              <c:tx>
                <c:rich>
                  <a:bodyPr/>
                  <a:lstStyle/>
                  <a:p>
                    <a:fld id="{0BD4F9CD-1020-4D44-844E-627BF2E3EF98}" type="CELLRANGE">
                      <a:rPr lang="en-US" baseline="0"/>
                      <a:pPr/>
                      <a:t>[CELLRANGE]</a:t>
                    </a:fld>
                    <a:r>
                      <a:rPr lang="en-US" baseline="0"/>
                      <a:t>, </a:t>
                    </a:r>
                    <a:fld id="{BA5A0E66-11A5-40FF-A163-619985989AF0}" type="YVALUE">
                      <a:rPr lang="en-US" baseline="0"/>
                      <a:pPr/>
                      <a:t>[VALOR DE Y]</a:t>
                    </a:fld>
                    <a:endParaRPr lang="en-US" baseline="0"/>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1A7F-4FE7-A597-31B948188ADD}"/>
                </c:ext>
                <c:ext xmlns:c15="http://schemas.microsoft.com/office/drawing/2012/chart" uri="{CE6537A1-D6FC-4f65-9D91-7224C49458BB}">
                  <c15:layout/>
                  <c15:dlblFieldTable/>
                  <c15:showDataLabelsRange val="1"/>
                </c:ext>
              </c:extLst>
            </c:dLbl>
            <c:dLbl>
              <c:idx val="3"/>
              <c:layout>
                <c:manualLayout>
                  <c:x val="-2.8807896735003852E-2"/>
                  <c:y val="-8.6186865018256481E-2"/>
                </c:manualLayout>
              </c:layout>
              <c:tx>
                <c:rich>
                  <a:bodyPr/>
                  <a:lstStyle/>
                  <a:p>
                    <a:fld id="{1B2199FD-2148-49DA-84F6-628BCD003A71}" type="CELLRANGE">
                      <a:rPr lang="en-US" baseline="0"/>
                      <a:pPr/>
                      <a:t>[CELLRANGE]</a:t>
                    </a:fld>
                    <a:r>
                      <a:rPr lang="en-US" baseline="0"/>
                      <a:t>, </a:t>
                    </a:r>
                    <a:fld id="{39802CFD-BC82-4D00-BBA3-4B081CB8FB41}" type="YVALUE">
                      <a:rPr lang="en-US" baseline="0"/>
                      <a:pPr/>
                      <a:t>[VALOR DE Y]</a:t>
                    </a:fld>
                    <a:endParaRPr lang="en-US" baseline="0"/>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1A7F-4FE7-A597-31B948188ADD}"/>
                </c:ext>
                <c:ext xmlns:c15="http://schemas.microsoft.com/office/drawing/2012/chart" uri="{CE6537A1-D6FC-4f65-9D91-7224C49458BB}">
                  <c15:layout/>
                  <c15:dlblFieldTable/>
                  <c15:showDataLabelsRange val="1"/>
                </c:ext>
              </c:extLst>
            </c:dLbl>
            <c:dLbl>
              <c:idx val="4"/>
              <c:layout>
                <c:manualLayout>
                  <c:x val="-4.1746393318147307E-2"/>
                  <c:y val="-9.6026963419240496E-2"/>
                </c:manualLayout>
              </c:layout>
              <c:tx>
                <c:rich>
                  <a:bodyPr/>
                  <a:lstStyle/>
                  <a:p>
                    <a:fld id="{B634AA11-27E9-4E9E-8935-9086A62276D8}" type="CELLRANGE">
                      <a:rPr lang="en-US" baseline="0"/>
                      <a:pPr/>
                      <a:t>[CELLRANGE]</a:t>
                    </a:fld>
                    <a:r>
                      <a:rPr lang="en-US" baseline="0"/>
                      <a:t>, </a:t>
                    </a:r>
                    <a:fld id="{7FBBA7B8-CDE8-4E53-B1C0-D0B6F289FCB6}" type="YVALUE">
                      <a:rPr lang="en-US" baseline="0"/>
                      <a:pPr/>
                      <a:t>[VALOR DE Y]</a:t>
                    </a:fld>
                    <a:endParaRPr lang="en-US" baseline="0"/>
                  </a:p>
                </c:rich>
              </c:tx>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1A7F-4FE7-A597-31B948188ADD}"/>
                </c:ext>
                <c:ext xmlns:c15="http://schemas.microsoft.com/office/drawing/2012/chart" uri="{CE6537A1-D6FC-4f65-9D91-7224C49458BB}">
                  <c15:layout/>
                  <c15:dlblFieldTable/>
                  <c15:showDataLabelsRange val="1"/>
                </c:ext>
              </c:extLst>
            </c:dLbl>
            <c:dLbl>
              <c:idx val="5"/>
              <c:layout/>
              <c:tx>
                <c:rich>
                  <a:bodyPr/>
                  <a:lstStyle/>
                  <a:p>
                    <a:fld id="{EC54E3B4-89BD-4C55-82E7-F696F2097505}" type="CELLRANGE">
                      <a:rPr lang="en-US"/>
                      <a:pPr/>
                      <a:t>[CELLRANGE]</a:t>
                    </a:fld>
                    <a:r>
                      <a:rPr lang="en-US" baseline="0"/>
                      <a:t>, </a:t>
                    </a:r>
                    <a:fld id="{BFB5383E-BAC6-41A9-BA47-4ECFF8E46589}" type="YVALUE">
                      <a:rPr lang="en-US" baseline="0"/>
                      <a:pPr/>
                      <a:t>[VALOR DE Y]</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Lst>
            </c:dLbl>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xVal>
            <c:numRef>
              <c:f>semanal!$G$119:$G$124</c:f>
              <c:numCache>
                <c:formatCode>0.0</c:formatCode>
                <c:ptCount val="6"/>
                <c:pt idx="0">
                  <c:v>1.4191780821917808</c:v>
                </c:pt>
                <c:pt idx="1">
                  <c:v>2.463013698630137</c:v>
                </c:pt>
                <c:pt idx="2">
                  <c:v>4.4219178082191783</c:v>
                </c:pt>
                <c:pt idx="3">
                  <c:v>6.4246575342465757</c:v>
                </c:pt>
                <c:pt idx="4">
                  <c:v>9.4657534246575334</c:v>
                </c:pt>
                <c:pt idx="5">
                  <c:v>29.479452054794521</c:v>
                </c:pt>
              </c:numCache>
            </c:numRef>
          </c:xVal>
          <c:yVal>
            <c:numRef>
              <c:f>semanal!$H$119:$H$124</c:f>
              <c:numCache>
                <c:formatCode>0.00</c:formatCode>
                <c:ptCount val="6"/>
                <c:pt idx="0">
                  <c:v>2.4274</c:v>
                </c:pt>
                <c:pt idx="1">
                  <c:v>2.5502000000000002</c:v>
                </c:pt>
                <c:pt idx="2">
                  <c:v>2.6962000000000002</c:v>
                </c:pt>
                <c:pt idx="3">
                  <c:v>2.8056999999999999</c:v>
                </c:pt>
                <c:pt idx="4">
                  <c:v>2.8586</c:v>
                </c:pt>
                <c:pt idx="5">
                  <c:v>3.0253000000000001</c:v>
                </c:pt>
              </c:numCache>
            </c:numRef>
          </c:yVal>
          <c:smooth val="0"/>
          <c:extLst xmlns:c16r2="http://schemas.microsoft.com/office/drawing/2015/06/chart">
            <c:ext xmlns:c16="http://schemas.microsoft.com/office/drawing/2014/chart" uri="{C3380CC4-5D6E-409C-BE32-E72D297353CC}">
              <c16:uniqueId val="{00000006-1A7F-4FE7-A597-31B948188ADD}"/>
            </c:ext>
            <c:ext xmlns:c15="http://schemas.microsoft.com/office/drawing/2012/chart" uri="{02D57815-91ED-43cb-92C2-25804820EDAC}">
              <c15:datalabelsRange>
                <c15:f>semanal!$F$119:$F$124</c15:f>
                <c15:dlblRangeCache>
                  <c:ptCount val="6"/>
                  <c:pt idx="0">
                    <c:v>2y</c:v>
                  </c:pt>
                  <c:pt idx="1">
                    <c:v>3y</c:v>
                  </c:pt>
                  <c:pt idx="2">
                    <c:v>5y</c:v>
                  </c:pt>
                  <c:pt idx="3">
                    <c:v>7y</c:v>
                  </c:pt>
                  <c:pt idx="4">
                    <c:v>10y</c:v>
                  </c:pt>
                  <c:pt idx="5">
                    <c:v>30y</c:v>
                  </c:pt>
                </c15:dlblRangeCache>
              </c15:datalabelsRange>
            </c:ext>
          </c:extLst>
        </c:ser>
        <c:ser>
          <c:idx val="1"/>
          <c:order val="1"/>
          <c:tx>
            <c:strRef>
              <c:f>semanal!$I$118</c:f>
              <c:strCache>
                <c:ptCount val="1"/>
                <c:pt idx="0">
                  <c:v>30 de abril del 2018</c:v>
                </c:pt>
              </c:strCache>
            </c:strRef>
          </c:tx>
          <c:spPr>
            <a:ln w="22225" cap="rnd">
              <a:solidFill>
                <a:srgbClr val="0070C0"/>
              </a:solidFill>
              <a:prstDash val="sysDot"/>
              <a:round/>
            </a:ln>
            <a:effectLst/>
          </c:spPr>
          <c:marker>
            <c:symbol val="none"/>
          </c:marker>
          <c:dLbls>
            <c:delete val="1"/>
          </c:dLbls>
          <c:xVal>
            <c:numRef>
              <c:f>semanal!$G$119:$G$124</c:f>
              <c:numCache>
                <c:formatCode>0.0</c:formatCode>
                <c:ptCount val="6"/>
                <c:pt idx="0">
                  <c:v>1.4191780821917808</c:v>
                </c:pt>
                <c:pt idx="1">
                  <c:v>2.463013698630137</c:v>
                </c:pt>
                <c:pt idx="2">
                  <c:v>4.4219178082191783</c:v>
                </c:pt>
                <c:pt idx="3">
                  <c:v>6.4246575342465757</c:v>
                </c:pt>
                <c:pt idx="4">
                  <c:v>9.4657534246575334</c:v>
                </c:pt>
                <c:pt idx="5">
                  <c:v>29.479452054794521</c:v>
                </c:pt>
              </c:numCache>
            </c:numRef>
          </c:xVal>
          <c:yVal>
            <c:numRef>
              <c:f>semanal!$I$119:$I$124</c:f>
              <c:numCache>
                <c:formatCode>0.00</c:formatCode>
                <c:ptCount val="6"/>
                <c:pt idx="0">
                  <c:v>2.4878999999999998</c:v>
                </c:pt>
                <c:pt idx="1">
                  <c:v>2.6263000000000001</c:v>
                </c:pt>
                <c:pt idx="2">
                  <c:v>2.7972000000000001</c:v>
                </c:pt>
                <c:pt idx="3">
                  <c:v>2.9123000000000001</c:v>
                </c:pt>
                <c:pt idx="4">
                  <c:v>2.9531000000000001</c:v>
                </c:pt>
                <c:pt idx="5">
                  <c:v>3.1236999999999999</c:v>
                </c:pt>
              </c:numCache>
            </c:numRef>
          </c:yVal>
          <c:smooth val="0"/>
          <c:extLst xmlns:c16r2="http://schemas.microsoft.com/office/drawing/2015/06/chart">
            <c:ext xmlns:c16="http://schemas.microsoft.com/office/drawing/2014/chart" uri="{C3380CC4-5D6E-409C-BE32-E72D297353CC}">
              <c16:uniqueId val="{00000007-1A7F-4FE7-A597-31B948188ADD}"/>
            </c:ext>
          </c:extLst>
        </c:ser>
        <c:ser>
          <c:idx val="2"/>
          <c:order val="2"/>
          <c:tx>
            <c:strRef>
              <c:f>semanal!$J$118</c:f>
              <c:strCache>
                <c:ptCount val="1"/>
                <c:pt idx="0">
                  <c:v>29 de diciembre del 2017</c:v>
                </c:pt>
              </c:strCache>
            </c:strRef>
          </c:tx>
          <c:spPr>
            <a:ln w="22225" cap="rnd">
              <a:solidFill>
                <a:srgbClr val="00B050"/>
              </a:solidFill>
              <a:prstDash val="dash"/>
              <a:round/>
            </a:ln>
            <a:effectLst/>
          </c:spPr>
          <c:marker>
            <c:symbol val="none"/>
          </c:marker>
          <c:dLbls>
            <c:delete val="1"/>
          </c:dLbls>
          <c:xVal>
            <c:numRef>
              <c:f>semanal!$G$119:$G$124</c:f>
              <c:numCache>
                <c:formatCode>0.0</c:formatCode>
                <c:ptCount val="6"/>
                <c:pt idx="0">
                  <c:v>1.4191780821917808</c:v>
                </c:pt>
                <c:pt idx="1">
                  <c:v>2.463013698630137</c:v>
                </c:pt>
                <c:pt idx="2">
                  <c:v>4.4219178082191783</c:v>
                </c:pt>
                <c:pt idx="3">
                  <c:v>6.4246575342465757</c:v>
                </c:pt>
                <c:pt idx="4">
                  <c:v>9.4657534246575334</c:v>
                </c:pt>
                <c:pt idx="5">
                  <c:v>29.479452054794521</c:v>
                </c:pt>
              </c:numCache>
            </c:numRef>
          </c:xVal>
          <c:yVal>
            <c:numRef>
              <c:f>semanal!$J$119:$J$124</c:f>
              <c:numCache>
                <c:formatCode>0.00</c:formatCode>
                <c:ptCount val="6"/>
                <c:pt idx="0">
                  <c:v>1.883</c:v>
                </c:pt>
                <c:pt idx="1">
                  <c:v>1.9706999999999999</c:v>
                </c:pt>
                <c:pt idx="2">
                  <c:v>2.2063999999999999</c:v>
                </c:pt>
                <c:pt idx="3">
                  <c:v>2.3327</c:v>
                </c:pt>
                <c:pt idx="4">
                  <c:v>2.4054000000000002</c:v>
                </c:pt>
                <c:pt idx="5">
                  <c:v>2.7399</c:v>
                </c:pt>
              </c:numCache>
            </c:numRef>
          </c:yVal>
          <c:smooth val="0"/>
          <c:extLst xmlns:c16r2="http://schemas.microsoft.com/office/drawing/2015/06/chart">
            <c:ext xmlns:c16="http://schemas.microsoft.com/office/drawing/2014/chart" uri="{C3380CC4-5D6E-409C-BE32-E72D297353CC}">
              <c16:uniqueId val="{00000008-1A7F-4FE7-A597-31B948188ADD}"/>
            </c:ext>
          </c:extLst>
        </c:ser>
        <c:dLbls>
          <c:dLblPos val="t"/>
          <c:showLegendKey val="0"/>
          <c:showVal val="1"/>
          <c:showCatName val="0"/>
          <c:showSerName val="0"/>
          <c:showPercent val="0"/>
          <c:showBubbleSize val="0"/>
        </c:dLbls>
        <c:axId val="419577328"/>
        <c:axId val="271074352"/>
      </c:scatterChart>
      <c:valAx>
        <c:axId val="419577328"/>
        <c:scaling>
          <c:orientation val="minMax"/>
          <c:max val="30"/>
        </c:scaling>
        <c:delete val="0"/>
        <c:axPos val="b"/>
        <c:title>
          <c:tx>
            <c:rich>
              <a:bodyPr rot="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r>
                  <a:rPr lang="en-US"/>
                  <a:t>Plazo (años)</a:t>
                </a:r>
              </a:p>
            </c:rich>
          </c:tx>
          <c:layout>
            <c:manualLayout>
              <c:xMode val="edge"/>
              <c:yMode val="edge"/>
              <c:x val="0.45393061060989243"/>
              <c:y val="0.84828582774016714"/>
            </c:manualLayout>
          </c:layout>
          <c:overlay val="0"/>
          <c:spPr>
            <a:noFill/>
            <a:ln>
              <a:noFill/>
            </a:ln>
            <a:effectLst/>
          </c:spPr>
        </c:title>
        <c:numFmt formatCode="0.0"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crossAx val="271074352"/>
        <c:crosses val="autoZero"/>
        <c:crossBetween val="midCat"/>
        <c:majorUnit val="2"/>
      </c:valAx>
      <c:valAx>
        <c:axId val="271074352"/>
        <c:scaling>
          <c:orientation val="minMax"/>
          <c:max val="3.3"/>
          <c:min val="1.8"/>
        </c:scaling>
        <c:delete val="0"/>
        <c:axPos val="l"/>
        <c:title>
          <c:tx>
            <c:rich>
              <a:bodyPr rot="-54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r>
                  <a:rPr lang="en-US"/>
                  <a:t>Rend. a vencimeinto %</a:t>
                </a:r>
              </a:p>
            </c:rich>
          </c:tx>
          <c:layout/>
          <c:overlay val="0"/>
          <c:spPr>
            <a:noFill/>
            <a:ln>
              <a:noFill/>
            </a:ln>
            <a:effectLst/>
          </c:spPr>
        </c:title>
        <c:numFmt formatCode="0.0" sourceLinked="0"/>
        <c:majorTickMark val="none"/>
        <c:minorTickMark val="none"/>
        <c:tickLblPos val="nextTo"/>
        <c:spPr>
          <a:noFill/>
          <a:ln w="19050">
            <a:solidFill>
              <a:schemeClr val="tx1"/>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crossAx val="419577328"/>
        <c:crosses val="autoZero"/>
        <c:crossBetween val="midCat"/>
      </c:valAx>
      <c:spPr>
        <a:noFill/>
        <a:ln>
          <a:noFill/>
        </a:ln>
        <a:effectLst/>
      </c:spPr>
    </c:plotArea>
    <c:legend>
      <c:legendPos val="b"/>
      <c:layout>
        <c:manualLayout>
          <c:xMode val="edge"/>
          <c:yMode val="edge"/>
          <c:x val="0.2020980634823836"/>
          <c:y val="0.92045016513157263"/>
          <c:w val="0.59665692130169368"/>
          <c:h val="6.2352132182739148E-2"/>
        </c:manualLayout>
      </c:layout>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b="1">
          <a:solidFill>
            <a:sysClr val="windowText" lastClr="000000"/>
          </a:solidFill>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ysClr val="windowText" lastClr="000000"/>
                </a:solidFill>
                <a:latin typeface="Century Gothic" panose="020B0502020202020204" pitchFamily="34" charset="0"/>
                <a:ea typeface="+mn-ea"/>
                <a:cs typeface="+mn-cs"/>
              </a:defRPr>
            </a:pPr>
            <a:r>
              <a:rPr lang="en-US" sz="1200"/>
              <a:t>Movimiento de tasas</a:t>
            </a:r>
            <a:r>
              <a:rPr lang="en-US" sz="1200" baseline="0"/>
              <a:t> bonos del Tesoro Norteamericano</a:t>
            </a:r>
            <a:endParaRPr lang="en-US" sz="1200"/>
          </a:p>
        </c:rich>
      </c:tx>
      <c:layout/>
      <c:overlay val="0"/>
      <c:spPr>
        <a:noFill/>
        <a:ln>
          <a:noFill/>
        </a:ln>
        <a:effectLst/>
      </c:spPr>
    </c:title>
    <c:autoTitleDeleted val="0"/>
    <c:plotArea>
      <c:layout/>
      <c:barChart>
        <c:barDir val="col"/>
        <c:grouping val="clustered"/>
        <c:varyColors val="0"/>
        <c:ser>
          <c:idx val="0"/>
          <c:order val="0"/>
          <c:tx>
            <c:strRef>
              <c:f>semanal!$G$127</c:f>
              <c:strCache>
                <c:ptCount val="1"/>
                <c:pt idx="0">
                  <c:v>Mov. Semana</c:v>
                </c:pt>
              </c:strCache>
            </c:strRef>
          </c:tx>
          <c:spPr>
            <a:solidFill>
              <a:schemeClr val="accent1"/>
            </a:solidFill>
            <a:ln>
              <a:solidFill>
                <a:schemeClr val="accent1"/>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semanal!$F$128:$F$133</c:f>
              <c:strCache>
                <c:ptCount val="6"/>
                <c:pt idx="0">
                  <c:v>2y</c:v>
                </c:pt>
                <c:pt idx="1">
                  <c:v>3y</c:v>
                </c:pt>
                <c:pt idx="2">
                  <c:v>5y</c:v>
                </c:pt>
                <c:pt idx="3">
                  <c:v>7y</c:v>
                </c:pt>
                <c:pt idx="4">
                  <c:v>10y</c:v>
                </c:pt>
                <c:pt idx="5">
                  <c:v>30y</c:v>
                </c:pt>
              </c:strCache>
            </c:strRef>
          </c:cat>
          <c:val>
            <c:numRef>
              <c:f>semanal!$G$128:$G$133</c:f>
              <c:numCache>
                <c:formatCode>0</c:formatCode>
                <c:ptCount val="6"/>
                <c:pt idx="0">
                  <c:v>-6.0499999999999776</c:v>
                </c:pt>
                <c:pt idx="1">
                  <c:v>-7.6099999999999834</c:v>
                </c:pt>
                <c:pt idx="2">
                  <c:v>-10.099999999999998</c:v>
                </c:pt>
                <c:pt idx="3">
                  <c:v>-10.660000000000025</c:v>
                </c:pt>
                <c:pt idx="4">
                  <c:v>-9.4500000000000028</c:v>
                </c:pt>
                <c:pt idx="5">
                  <c:v>-9.8399999999999821</c:v>
                </c:pt>
              </c:numCache>
            </c:numRef>
          </c:val>
          <c:extLst xmlns:c16r2="http://schemas.microsoft.com/office/drawing/2015/06/chart">
            <c:ext xmlns:c16="http://schemas.microsoft.com/office/drawing/2014/chart" uri="{C3380CC4-5D6E-409C-BE32-E72D297353CC}">
              <c16:uniqueId val="{00000000-0A21-400E-86EC-28233A023339}"/>
            </c:ext>
          </c:extLst>
        </c:ser>
        <c:ser>
          <c:idx val="1"/>
          <c:order val="1"/>
          <c:tx>
            <c:strRef>
              <c:f>semanal!$H$127</c:f>
              <c:strCache>
                <c:ptCount val="1"/>
                <c:pt idx="0">
                  <c:v>Mov. acum. Año</c:v>
                </c:pt>
              </c:strCache>
            </c:strRef>
          </c:tx>
          <c:spPr>
            <a:solidFill>
              <a:srgbClr val="00B050"/>
            </a:solidFill>
            <a:ln>
              <a:solidFill>
                <a:srgbClr val="00B050"/>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semanal!$F$128:$F$133</c:f>
              <c:strCache>
                <c:ptCount val="6"/>
                <c:pt idx="0">
                  <c:v>2y</c:v>
                </c:pt>
                <c:pt idx="1">
                  <c:v>3y</c:v>
                </c:pt>
                <c:pt idx="2">
                  <c:v>5y</c:v>
                </c:pt>
                <c:pt idx="3">
                  <c:v>7y</c:v>
                </c:pt>
                <c:pt idx="4">
                  <c:v>10y</c:v>
                </c:pt>
                <c:pt idx="5">
                  <c:v>30y</c:v>
                </c:pt>
              </c:strCache>
            </c:strRef>
          </c:cat>
          <c:val>
            <c:numRef>
              <c:f>semanal!$H$128:$H$133</c:f>
              <c:numCache>
                <c:formatCode>0</c:formatCode>
                <c:ptCount val="6"/>
                <c:pt idx="0">
                  <c:v>54.44</c:v>
                </c:pt>
                <c:pt idx="1">
                  <c:v>57.950000000000031</c:v>
                </c:pt>
                <c:pt idx="2">
                  <c:v>48.980000000000025</c:v>
                </c:pt>
                <c:pt idx="3">
                  <c:v>47.299999999999983</c:v>
                </c:pt>
                <c:pt idx="4">
                  <c:v>45.319999999999979</c:v>
                </c:pt>
                <c:pt idx="5">
                  <c:v>28.54000000000001</c:v>
                </c:pt>
              </c:numCache>
            </c:numRef>
          </c:val>
          <c:extLst xmlns:c16r2="http://schemas.microsoft.com/office/drawing/2015/06/chart">
            <c:ext xmlns:c16="http://schemas.microsoft.com/office/drawing/2014/chart" uri="{C3380CC4-5D6E-409C-BE32-E72D297353CC}">
              <c16:uniqueId val="{00000001-0A21-400E-86EC-28233A023339}"/>
            </c:ext>
          </c:extLst>
        </c:ser>
        <c:dLbls>
          <c:dLblPos val="outEnd"/>
          <c:showLegendKey val="0"/>
          <c:showVal val="1"/>
          <c:showCatName val="0"/>
          <c:showSerName val="0"/>
          <c:showPercent val="0"/>
          <c:showBubbleSize val="0"/>
        </c:dLbls>
        <c:gapWidth val="219"/>
        <c:overlap val="-27"/>
        <c:axId val="273334664"/>
        <c:axId val="419295784"/>
      </c:barChart>
      <c:catAx>
        <c:axId val="273334664"/>
        <c:scaling>
          <c:orientation val="minMax"/>
        </c:scaling>
        <c:delete val="0"/>
        <c:axPos val="b"/>
        <c:numFmt formatCode="General" sourceLinked="1"/>
        <c:majorTickMark val="none"/>
        <c:minorTickMark val="none"/>
        <c:tickLblPos val="nextTo"/>
        <c:spPr>
          <a:noFill/>
          <a:ln w="317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crossAx val="419295784"/>
        <c:crosses val="autoZero"/>
        <c:auto val="1"/>
        <c:lblAlgn val="ctr"/>
        <c:lblOffset val="100"/>
        <c:noMultiLvlLbl val="0"/>
      </c:catAx>
      <c:valAx>
        <c:axId val="419295784"/>
        <c:scaling>
          <c:orientation val="minMax"/>
          <c:max val="70"/>
        </c:scaling>
        <c:delete val="0"/>
        <c:axPos val="l"/>
        <c:title>
          <c:tx>
            <c:rich>
              <a:bodyPr rot="-54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r>
                  <a:rPr lang="en-US"/>
                  <a:t>Puntos Base</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crossAx val="2733346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900" b="1">
          <a:solidFill>
            <a:sysClr val="windowText" lastClr="000000"/>
          </a:solidFill>
          <a:latin typeface="Century Gothic" panose="020B0502020202020204" pitchFamily="34" charset="0"/>
        </a:defRPr>
      </a:pPr>
      <a:endParaRPr lang="es-MX"/>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1"/>
            <a:ext cx="3011700" cy="461804"/>
          </a:xfrm>
          <a:prstGeom prst="rect">
            <a:avLst/>
          </a:prstGeom>
        </p:spPr>
        <p:txBody>
          <a:bodyPr vert="horz" lIns="93562" tIns="46782" rIns="93562" bIns="46782" rtlCol="0"/>
          <a:lstStyle>
            <a:lvl1pPr algn="l">
              <a:defRPr sz="1200"/>
            </a:lvl1pPr>
          </a:lstStyle>
          <a:p>
            <a:endParaRPr lang="es-MX" dirty="0"/>
          </a:p>
        </p:txBody>
      </p:sp>
      <p:sp>
        <p:nvSpPr>
          <p:cNvPr id="3" name="2 Marcador de fecha"/>
          <p:cNvSpPr>
            <a:spLocks noGrp="1"/>
          </p:cNvSpPr>
          <p:nvPr>
            <p:ph type="dt" idx="1"/>
          </p:nvPr>
        </p:nvSpPr>
        <p:spPr>
          <a:xfrm>
            <a:off x="3936771" y="1"/>
            <a:ext cx="3011700" cy="461804"/>
          </a:xfrm>
          <a:prstGeom prst="rect">
            <a:avLst/>
          </a:prstGeom>
        </p:spPr>
        <p:txBody>
          <a:bodyPr vert="horz" lIns="93562" tIns="46782" rIns="93562" bIns="46782" rtlCol="0"/>
          <a:lstStyle>
            <a:lvl1pPr algn="r">
              <a:defRPr sz="1200"/>
            </a:lvl1pPr>
          </a:lstStyle>
          <a:p>
            <a:fld id="{933ECA54-C588-4B01-BB97-20E740457BA8}" type="datetimeFigureOut">
              <a:rPr lang="es-MX" smtClean="0"/>
              <a:t>11/06/2018</a:t>
            </a:fld>
            <a:endParaRPr lang="es-MX" dirty="0"/>
          </a:p>
        </p:txBody>
      </p:sp>
      <p:sp>
        <p:nvSpPr>
          <p:cNvPr id="4" name="3 Marcador de imagen de diapositiva"/>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3562" tIns="46782" rIns="93562" bIns="46782" rtlCol="0" anchor="ctr"/>
          <a:lstStyle/>
          <a:p>
            <a:endParaRPr lang="es-MX" dirty="0"/>
          </a:p>
        </p:txBody>
      </p:sp>
      <p:sp>
        <p:nvSpPr>
          <p:cNvPr id="5" name="4 Marcador de notas"/>
          <p:cNvSpPr>
            <a:spLocks noGrp="1"/>
          </p:cNvSpPr>
          <p:nvPr>
            <p:ph type="body" sz="quarter" idx="3"/>
          </p:nvPr>
        </p:nvSpPr>
        <p:spPr>
          <a:xfrm>
            <a:off x="695008" y="4387139"/>
            <a:ext cx="5560060" cy="4156234"/>
          </a:xfrm>
          <a:prstGeom prst="rect">
            <a:avLst/>
          </a:prstGeom>
        </p:spPr>
        <p:txBody>
          <a:bodyPr vert="horz" lIns="93562" tIns="46782" rIns="93562" bIns="46782"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2" y="8772669"/>
            <a:ext cx="3011700" cy="461804"/>
          </a:xfrm>
          <a:prstGeom prst="rect">
            <a:avLst/>
          </a:prstGeom>
        </p:spPr>
        <p:txBody>
          <a:bodyPr vert="horz" lIns="93562" tIns="46782" rIns="93562" bIns="46782"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36771" y="8772669"/>
            <a:ext cx="3011700" cy="461804"/>
          </a:xfrm>
          <a:prstGeom prst="rect">
            <a:avLst/>
          </a:prstGeom>
        </p:spPr>
        <p:txBody>
          <a:bodyPr vert="horz" lIns="93562" tIns="46782" rIns="93562" bIns="46782" rtlCol="0" anchor="b"/>
          <a:lstStyle>
            <a:lvl1pPr algn="r">
              <a:defRPr sz="1200"/>
            </a:lvl1pPr>
          </a:lstStyle>
          <a:p>
            <a:fld id="{2761212F-37AF-44B0-BA5B-17659E3AB7C7}" type="slidenum">
              <a:rPr lang="es-MX" smtClean="0"/>
              <a:t>‹Nº›</a:t>
            </a:fld>
            <a:endParaRPr lang="es-MX" dirty="0"/>
          </a:p>
        </p:txBody>
      </p:sp>
    </p:spTree>
    <p:extLst>
      <p:ext uri="{BB962C8B-B14F-4D97-AF65-F5344CB8AC3E}">
        <p14:creationId xmlns:p14="http://schemas.microsoft.com/office/powerpoint/2010/main" val="1508348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9</a:t>
            </a:fld>
            <a:endParaRPr lang="es-MX" dirty="0"/>
          </a:p>
        </p:txBody>
      </p:sp>
    </p:spTree>
    <p:extLst>
      <p:ext uri="{BB962C8B-B14F-4D97-AF65-F5344CB8AC3E}">
        <p14:creationId xmlns:p14="http://schemas.microsoft.com/office/powerpoint/2010/main" val="214439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12</a:t>
            </a:fld>
            <a:endParaRPr lang="es-MX" dirty="0"/>
          </a:p>
        </p:txBody>
      </p:sp>
    </p:spTree>
    <p:extLst>
      <p:ext uri="{BB962C8B-B14F-4D97-AF65-F5344CB8AC3E}">
        <p14:creationId xmlns:p14="http://schemas.microsoft.com/office/powerpoint/2010/main" val="7784170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463595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63181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1796608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755490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887138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771903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706473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804482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324231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599404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5.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30.png"/></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31640" y="2780928"/>
            <a:ext cx="5726112" cy="1190464"/>
          </a:xfrm>
          <a:solidFill>
            <a:schemeClr val="bg1"/>
          </a:solidFill>
        </p:spPr>
        <p:txBody>
          <a:bodyPr/>
          <a:lstStyle/>
          <a:p>
            <a:r>
              <a:rPr lang="es-MX" altLang="es-MX" sz="2000" b="1" dirty="0">
                <a:latin typeface="Century Gothic" pitchFamily="34" charset="0"/>
              </a:rPr>
              <a:t>Comité de Inversiones</a:t>
            </a:r>
            <a:br>
              <a:rPr lang="es-MX" altLang="es-MX" sz="2000" b="1" dirty="0">
                <a:latin typeface="Century Gothic" pitchFamily="34" charset="0"/>
              </a:rPr>
            </a:br>
            <a:r>
              <a:rPr lang="es-MX" sz="2000" b="1" dirty="0">
                <a:latin typeface="Century Gothic" pitchFamily="34" charset="0"/>
              </a:rPr>
              <a:t>Informe y estrategia del FANVIT</a:t>
            </a:r>
            <a:endParaRPr lang="es-MX" altLang="es-MX" sz="2000" b="1" dirty="0">
              <a:latin typeface="Century Gothic" pitchFamily="34" charset="0"/>
            </a:endParaRPr>
          </a:p>
        </p:txBody>
      </p:sp>
      <p:sp>
        <p:nvSpPr>
          <p:cNvPr id="3" name="Subtítulo 2"/>
          <p:cNvSpPr>
            <a:spLocks noGrp="1"/>
          </p:cNvSpPr>
          <p:nvPr>
            <p:ph type="subTitle" idx="1"/>
          </p:nvPr>
        </p:nvSpPr>
        <p:spPr>
          <a:xfrm>
            <a:off x="1649856" y="3949843"/>
            <a:ext cx="6253162" cy="560387"/>
          </a:xfrm>
          <a:solidFill>
            <a:schemeClr val="bg1"/>
          </a:solidFill>
        </p:spPr>
        <p:txBody>
          <a:bodyPr rtlCol="0">
            <a:normAutofit/>
          </a:bodyPr>
          <a:lstStyle/>
          <a:p>
            <a:pPr fontAlgn="auto">
              <a:spcAft>
                <a:spcPts val="0"/>
              </a:spcAft>
              <a:defRPr/>
            </a:pPr>
            <a:r>
              <a:rPr lang="es-ES" dirty="0">
                <a:latin typeface="Century Gothic" pitchFamily="34" charset="0"/>
              </a:rPr>
              <a:t>Junio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6967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116632"/>
            <a:ext cx="7283152"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Informe y estrategia del FANVIT </a:t>
            </a:r>
            <a:br>
              <a:rPr lang="es-MX" sz="2000" b="1" dirty="0">
                <a:latin typeface="Century Gothic" panose="020B0502020202020204" pitchFamily="34" charset="0"/>
              </a:rPr>
            </a:br>
            <a:r>
              <a:rPr lang="es-MX" sz="1400" b="1" dirty="0">
                <a:latin typeface="Century Gothic" panose="020B0502020202020204" pitchFamily="34" charset="0"/>
              </a:rPr>
              <a:t>al 31 de mayo de 2018</a:t>
            </a:r>
          </a:p>
        </p:txBody>
      </p:sp>
      <p:sp>
        <p:nvSpPr>
          <p:cNvPr id="3" name="2 Marcador de contenido"/>
          <p:cNvSpPr>
            <a:spLocks noGrp="1"/>
          </p:cNvSpPr>
          <p:nvPr>
            <p:ph idx="1"/>
          </p:nvPr>
        </p:nvSpPr>
        <p:spPr>
          <a:xfrm>
            <a:off x="251520" y="848338"/>
            <a:ext cx="8711429" cy="600966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terminaron en mayo de 2018 en 135,279 mdp.</a:t>
            </a:r>
          </a:p>
          <a:p>
            <a:pPr lvl="0" algn="just">
              <a:buClr>
                <a:srgbClr val="C00000"/>
              </a:buClr>
            </a:pPr>
            <a:r>
              <a:rPr lang="es-MX" sz="1400" dirty="0"/>
              <a:t>Resultado 2018 de mayo de +3,034 mdp que equivale a un rendimiento del 5.38% descontando gastos acumulados en el año.</a:t>
            </a:r>
          </a:p>
          <a:p>
            <a:pPr lvl="0" algn="just">
              <a:buClr>
                <a:srgbClr val="C00000"/>
              </a:buClr>
            </a:pPr>
            <a:r>
              <a:rPr lang="es-MX" sz="1400" dirty="0"/>
              <a:t>En mayo se tuvo una plusvalía de 678 </a:t>
            </a:r>
            <a:r>
              <a:rPr lang="es-MX" sz="1400" dirty="0" err="1"/>
              <a:t>mdp</a:t>
            </a:r>
            <a:r>
              <a:rPr lang="es-MX" sz="1400" dirty="0"/>
              <a:t>. </a:t>
            </a:r>
          </a:p>
          <a:p>
            <a:pPr lvl="0" algn="just">
              <a:buClr>
                <a:srgbClr val="C00000"/>
              </a:buClr>
            </a:pPr>
            <a:r>
              <a:rPr lang="es-MX" sz="1400" dirty="0"/>
              <a:t>El plazo promedio ponderado de las inversiones en valores gubernamentales es de 5.3 años.</a:t>
            </a:r>
          </a:p>
          <a:p>
            <a:pPr marL="0" indent="0" algn="just">
              <a:buClr>
                <a:srgbClr val="C00000"/>
              </a:buClr>
              <a:buNone/>
            </a:pPr>
            <a:r>
              <a:rPr lang="es-MX" sz="1400" b="1" u="sng" dirty="0"/>
              <a:t>Composición del FANVIT</a:t>
            </a:r>
            <a:endParaRPr lang="es-MX" sz="1400" dirty="0"/>
          </a:p>
          <a:p>
            <a:pPr lvl="0" algn="just">
              <a:buClr>
                <a:srgbClr val="C00000"/>
              </a:buClr>
            </a:pPr>
            <a:r>
              <a:rPr lang="es-MX" sz="1400" b="1" dirty="0"/>
              <a:t>Liquidez y deuda: 86.0%.</a:t>
            </a:r>
            <a:r>
              <a:rPr lang="es-MX" sz="1400" dirty="0"/>
              <a:t> Dentro de este tipo de activos, se encuentra dividido de la siguiente manera: 55.3% Gubernamental (7.7% tasa fija, 24.6% udizado y 23.0% revisable) y 18.3% corporativos. Se tiene 12.4% de liquidez.</a:t>
            </a:r>
          </a:p>
          <a:p>
            <a:pPr lvl="0" algn="just">
              <a:buClr>
                <a:srgbClr val="C00000"/>
              </a:buClr>
            </a:pPr>
            <a:r>
              <a:rPr lang="es-MX" sz="1400" b="1" dirty="0"/>
              <a:t>Renta variable: 11.0%</a:t>
            </a:r>
            <a:r>
              <a:rPr lang="es-MX" sz="1400" dirty="0"/>
              <a:t>. Incluye una quinta parte nacional y el resto internacional (básicamente EU, Europa y Asia). Esto incluye bonos bancarios estructurados.</a:t>
            </a:r>
          </a:p>
          <a:p>
            <a:pPr lvl="0" algn="just">
              <a:buClr>
                <a:srgbClr val="C00000"/>
              </a:buClr>
            </a:pPr>
            <a:r>
              <a:rPr lang="es-MX" sz="1400" b="1" dirty="0"/>
              <a:t>Fibras 2.5%.</a:t>
            </a:r>
            <a:r>
              <a:rPr lang="es-MX" sz="1400" dirty="0"/>
              <a:t> Básicamente industriales y diversificadas (7 Fibras en total, de las cuales una es Fibra E). </a:t>
            </a:r>
          </a:p>
          <a:p>
            <a:pPr lvl="0" algn="just">
              <a:buClr>
                <a:srgbClr val="C00000"/>
              </a:buClr>
            </a:pPr>
            <a:r>
              <a:rPr lang="es-MX" sz="1400" b="1" dirty="0"/>
              <a:t>CKD´s 0.5% pagado</a:t>
            </a:r>
            <a:r>
              <a:rPr lang="es-MX" sz="1400" dirty="0"/>
              <a:t>. Añadiendo el porcentaje comprometido, el total es de 1.6% (8 CKDs en total).</a:t>
            </a:r>
          </a:p>
          <a:p>
            <a:pPr marL="0" indent="0" algn="just">
              <a:buClr>
                <a:srgbClr val="C00000"/>
              </a:buClr>
              <a:buNone/>
            </a:pPr>
            <a:r>
              <a:rPr lang="es-MX" sz="1400" b="1" u="sng" dirty="0"/>
              <a:t>Análisis de sensibilidad</a:t>
            </a:r>
            <a:endParaRPr lang="es-MX" sz="1400" dirty="0"/>
          </a:p>
          <a:p>
            <a:pPr lvl="0" algn="just">
              <a:buClr>
                <a:srgbClr val="C00000"/>
              </a:buClr>
            </a:pPr>
            <a:r>
              <a:rPr lang="es-MX" sz="1400" dirty="0"/>
              <a:t>En deuda, se mantuvo la sensibilidad del portafolio respecto al mes anterior. Actualmente por cada punto base que aumenten las tasas de interés, el portafolio ve disminuido su valor en 35.1 mdp o viceversa. </a:t>
            </a:r>
          </a:p>
          <a:p>
            <a:pPr lvl="0" algn="just">
              <a:buClr>
                <a:srgbClr val="C00000"/>
              </a:buClr>
            </a:pPr>
            <a:r>
              <a:rPr lang="es-MX" sz="1400" dirty="0"/>
              <a:t>En renta variable, la sensibilidad se conservó como un mecanismo de diversificación de manera que por cada 1% que desciendan los instrumentos de renta variable en los que invierte el Fanvit, el valor del portafolio disminuye -178.6 mdp o viceversa. </a:t>
            </a:r>
          </a:p>
          <a:p>
            <a:pPr lvl="0" algn="just">
              <a:buClr>
                <a:srgbClr val="C00000"/>
              </a:buClr>
            </a:pPr>
            <a:r>
              <a:rPr lang="es-MX" sz="1400" dirty="0"/>
              <a:t>La sensibilidad del portafolio de tipo de cambio se mantuvo, donde una apreciación del tipo de cambio de 1% implica una caída de -130.4 mdp en el portafolio o viceversa. </a:t>
            </a:r>
          </a:p>
          <a:p>
            <a:pPr marL="0" indent="0" algn="just">
              <a:buClr>
                <a:srgbClr val="C00000"/>
              </a:buClr>
              <a:buNone/>
            </a:pPr>
            <a:endParaRPr lang="es-MX" sz="1400" dirty="0"/>
          </a:p>
        </p:txBody>
      </p:sp>
      <p:sp>
        <p:nvSpPr>
          <p:cNvPr id="8" name="3 Marcador de número de diapositiva"/>
          <p:cNvSpPr>
            <a:spLocks noGrp="1"/>
          </p:cNvSpPr>
          <p:nvPr>
            <p:ph type="sldNum" sz="quarter" idx="12"/>
          </p:nvPr>
        </p:nvSpPr>
        <p:spPr>
          <a:xfrm>
            <a:off x="8584355" y="653600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42595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8150"/>
            <a:ext cx="8401050" cy="5947194"/>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p>
          <a:p>
            <a:pPr marL="0" indent="0" algn="just">
              <a:buClr>
                <a:srgbClr val="C00000"/>
              </a:buClr>
              <a:buNone/>
            </a:pPr>
            <a:endParaRPr lang="es-MX" sz="1400" dirty="0"/>
          </a:p>
          <a:p>
            <a:pPr algn="just">
              <a:buClr>
                <a:srgbClr val="C00000"/>
              </a:buClr>
            </a:pPr>
            <a:r>
              <a:rPr lang="es-MX" sz="1400" dirty="0"/>
              <a:t>Durante mayo se mantuvo la estrategia defensiva del portafolio de acuerdo a la situación geopolítica actual, en donde prevalece la incertidumbre sobre los posibles cambios que se puedan dar en el comercio global. En México, el tipo de cambio se ha movido en función de las noticias sobre  el TLCAN. Se espera que la volatilidad continúe e incluso se acentúe. Se propone continuar con la estrategia defensiva del portafolio y buscar oportunidades de inversión en la curva nominal y real, siempre y cuando Banxico este por finalizar la restricción monetaria. </a:t>
            </a:r>
          </a:p>
          <a:p>
            <a:pPr algn="just">
              <a:buClr>
                <a:srgbClr val="C00000"/>
              </a:buClr>
            </a:pPr>
            <a:endParaRPr lang="es-MX" sz="1400" dirty="0"/>
          </a:p>
          <a:p>
            <a:pPr algn="just">
              <a:buClr>
                <a:srgbClr val="C00000"/>
              </a:buClr>
            </a:pPr>
            <a:r>
              <a:rPr lang="es-MX" sz="1400" dirty="0"/>
              <a:t>Durante el periodo se invirtieron $5,993 </a:t>
            </a:r>
            <a:r>
              <a:rPr lang="es-MX" sz="1400" dirty="0" err="1"/>
              <a:t>mdp</a:t>
            </a:r>
            <a:r>
              <a:rPr lang="es-MX" sz="1400" dirty="0"/>
              <a:t> en títulos de deuda revisable a un día y 220 </a:t>
            </a:r>
            <a:r>
              <a:rPr lang="es-MX" sz="1400" dirty="0" err="1"/>
              <a:t>mdp</a:t>
            </a:r>
            <a:r>
              <a:rPr lang="es-MX" sz="1400" dirty="0"/>
              <a:t> de </a:t>
            </a:r>
            <a:r>
              <a:rPr lang="es-MX" sz="1400" dirty="0" err="1"/>
              <a:t>Udibonos</a:t>
            </a:r>
            <a:r>
              <a:rPr lang="es-MX" sz="1400" dirty="0"/>
              <a:t> de corto plazo, así mismo se realizaron ventas por $3,005 mdp. de revisables de 28 días.</a:t>
            </a:r>
          </a:p>
          <a:p>
            <a:pPr algn="just">
              <a:buClr>
                <a:srgbClr val="C00000"/>
              </a:buClr>
            </a:pPr>
            <a:endParaRPr lang="es-MX" sz="1400" dirty="0"/>
          </a:p>
          <a:p>
            <a:pPr algn="just">
              <a:buClr>
                <a:srgbClr val="C00000"/>
              </a:buClr>
            </a:pPr>
            <a:r>
              <a:rPr lang="es-MX" sz="1400" dirty="0"/>
              <a:t>Se continuó con la reestructura de deuda corporativa, realizando ventas $187 </a:t>
            </a:r>
            <a:r>
              <a:rPr lang="es-MX" sz="1400" dirty="0" err="1"/>
              <a:t>mdp</a:t>
            </a:r>
            <a:r>
              <a:rPr lang="es-MX" sz="1400" dirty="0"/>
              <a:t> de CFE. Se participó con $500 mdp en la emisión primaria de deuda de BANCOMEXT (AAA) en formato revisable.  </a:t>
            </a:r>
          </a:p>
          <a:p>
            <a:pPr marL="0" indent="0" algn="just">
              <a:buClr>
                <a:srgbClr val="C00000"/>
              </a:buClr>
              <a:buNone/>
            </a:pPr>
            <a:endParaRPr lang="es-MX" sz="1400" dirty="0"/>
          </a:p>
          <a:p>
            <a:pPr algn="just">
              <a:buClr>
                <a:srgbClr val="C00000"/>
              </a:buClr>
            </a:pPr>
            <a:r>
              <a:rPr lang="es-MX" sz="1400" dirty="0"/>
              <a:t>Se utilizaron inversiones en PRLV´s de la banca de desarrollo (garantía del Gobierno Federal) como instrumento de manejo de liquidez con plazos no mayores a 14 días.</a:t>
            </a:r>
          </a:p>
          <a:p>
            <a:pPr marL="0" indent="0" algn="just">
              <a:buClr>
                <a:srgbClr val="C00000"/>
              </a:buClr>
              <a:buNone/>
            </a:pPr>
            <a:endParaRPr lang="es-ES" sz="1400" dirty="0"/>
          </a:p>
        </p:txBody>
      </p:sp>
      <p:sp>
        <p:nvSpPr>
          <p:cNvPr id="6" name="3 Marcador de número de diapositiva"/>
          <p:cNvSpPr>
            <a:spLocks noGrp="1"/>
          </p:cNvSpPr>
          <p:nvPr>
            <p:ph type="sldNum" sz="quarter" idx="12"/>
          </p:nvPr>
        </p:nvSpPr>
        <p:spPr>
          <a:xfrm>
            <a:off x="8134502" y="6365875"/>
            <a:ext cx="55229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96539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ES" sz="1400" dirty="0"/>
              <a:t>El apetito por riesgo por parte de los inversionistas globales se ha visto disminuido debido a la moderación del ritmo de crecimiento global, el ciclo de alza de tasas en Estados y la incertidumbre política, geopolítica y comercial global. Actualmente se tiene 11.0% del total de los activos (lo anterior incluyendo Bonos Bancarios Estructurados y Bonos Convertibles).</a:t>
            </a:r>
          </a:p>
          <a:p>
            <a:pPr lvl="0" algn="just">
              <a:buClr>
                <a:srgbClr val="C00000"/>
              </a:buClr>
            </a:pPr>
            <a:endParaRPr lang="es-ES" sz="1400" dirty="0"/>
          </a:p>
          <a:p>
            <a:pPr lvl="0" algn="just">
              <a:buClr>
                <a:srgbClr val="C00000"/>
              </a:buClr>
            </a:pPr>
            <a:r>
              <a:rPr lang="es-ES" sz="1400" dirty="0"/>
              <a:t>Durante el periodo, se ha mantenido la participación en renta variable internacional en </a:t>
            </a:r>
            <a:r>
              <a:rPr lang="es-ES" sz="1400" dirty="0" err="1"/>
              <a:t>ETF´s</a:t>
            </a:r>
            <a:r>
              <a:rPr lang="es-ES" sz="1400" dirty="0"/>
              <a:t> defensivos (EUA), conservando un portafolio diversificado y buscando optimizar las condiciones de riesgo rendimiento. Se privilegiaría la parte internacional sobre la nacional debido a mejores perspectivas de retorno. Las principales regiones donde se tiene participación son:</a:t>
            </a:r>
          </a:p>
          <a:p>
            <a:pPr marL="0" lvl="0" indent="0" algn="just">
              <a:buClr>
                <a:srgbClr val="C00000"/>
              </a:buClr>
              <a:buNone/>
            </a:pPr>
            <a:endParaRPr lang="es-ES" sz="1400" dirty="0"/>
          </a:p>
          <a:p>
            <a:pPr lvl="1" algn="just">
              <a:buClr>
                <a:srgbClr val="C00000"/>
              </a:buClr>
            </a:pPr>
            <a:r>
              <a:rPr lang="es-ES" sz="1400" dirty="0"/>
              <a:t>Se acercan las elecciones en México (1 de julio próximo). Adicionalmente, las negociaciones del NAFTA están frenadas y las tensiones políticas con Estados Unidos no han cedido: recientemente, Donald Trump anunció oficialmente la aplicación de aranceles a la importación de acero y aluminio desde México, Canadá y la Unión Europea. Representa el 0.6% del total de los activos (3.1% incluyendo Fibras).</a:t>
            </a:r>
          </a:p>
          <a:p>
            <a:pPr lvl="1" algn="just">
              <a:buClr>
                <a:srgbClr val="C00000"/>
              </a:buClr>
            </a:pPr>
            <a:endParaRPr lang="es-ES" sz="1400" dirty="0"/>
          </a:p>
          <a:p>
            <a:pPr marL="457200" lvl="1" indent="0" algn="just">
              <a:buClr>
                <a:srgbClr val="C00000"/>
              </a:buClr>
              <a:buNone/>
            </a:pPr>
            <a:endParaRPr lang="es-ES"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62063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07664"/>
            <a:ext cx="8606730" cy="6381328"/>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1" algn="just">
              <a:buClr>
                <a:srgbClr val="C00000"/>
              </a:buClr>
            </a:pPr>
            <a:r>
              <a:rPr lang="es-ES" sz="1400" dirty="0"/>
              <a:t>Los mercados accionarios en EUA han seguido mostrando alta volatilidad, aunque la actividad económica continúa sorprendiendo al alza, por lo que la desaceleración del primer trimestre correspondería a factores estacionales. El principal tema de preocupación es el incremento de la probabilidad de una guerra comercial, lo anterior debido a que el gobierno de Estados Unidos impuso aranceles a las importaciones de hierro y aluminio a Canadá, México y la Unión Europea.  Suma el 6.2% del total de los activos (incluyendo Bonos Bancarios Estructurados y ETF referenciado a “</a:t>
            </a:r>
            <a:r>
              <a:rPr lang="es-ES" sz="1400" dirty="0" err="1"/>
              <a:t>Treasuries</a:t>
            </a:r>
            <a:r>
              <a:rPr lang="es-ES" sz="1400" dirty="0"/>
              <a:t>” de corto plazo).</a:t>
            </a:r>
          </a:p>
          <a:p>
            <a:pPr lvl="1" algn="just">
              <a:buClr>
                <a:srgbClr val="C00000"/>
              </a:buClr>
            </a:pPr>
            <a:endParaRPr lang="es-ES" sz="1400" dirty="0"/>
          </a:p>
          <a:p>
            <a:pPr lvl="1" algn="just">
              <a:buClr>
                <a:srgbClr val="C00000"/>
              </a:buClr>
            </a:pPr>
            <a:r>
              <a:rPr lang="es-ES" sz="1400" dirty="0"/>
              <a:t>El mercado accionario europeo se ha visto golpeado por datos económicos que sugieren pérdida de “</a:t>
            </a:r>
            <a:r>
              <a:rPr lang="es-ES" sz="1400" dirty="0" err="1"/>
              <a:t>momentum</a:t>
            </a:r>
            <a:r>
              <a:rPr lang="es-ES" sz="1400" dirty="0"/>
              <a:t>”, y ruidos globales y políticos en España e Italia. En Italia se formó, después de una semana, un gobierno de coalición entre los partidos populistas (aunque antagónicos) Liga del norte y el movimiento Cinco Estrellas, la coalición presentó un gabinete presidido por Giuseppe Conte. En España un escándalo en el Partido Popular por contratos irregulares con empresarios terminó con la destitución del primer ministro Mariano Rajoy y la instalación de Pedro Sánchez, del partido Socialista Obrero Español. Significa el 1.5% del total de los activos (2.1% si se incluyen Bonos Bancarios Estructurados).</a:t>
            </a:r>
          </a:p>
          <a:p>
            <a:pPr lvl="1" algn="just">
              <a:buClr>
                <a:srgbClr val="C00000"/>
              </a:buClr>
            </a:pPr>
            <a:endParaRPr lang="es-ES" sz="1400" dirty="0"/>
          </a:p>
          <a:p>
            <a:pPr lvl="1" algn="just">
              <a:buClr>
                <a:srgbClr val="C00000"/>
              </a:buClr>
            </a:pPr>
            <a:r>
              <a:rPr lang="es-ES" sz="1400" dirty="0"/>
              <a:t>En Japón la economía se contrajo 0.2% el primer trimestre por una caída en la inversión y un nulo crecimiento en el sector consumo. Sin embargo, se mantiene con sólidos fundamentos macroeconómicos y corporativos. El PMI manufacturero se mantiene en terreno expansivo, alcanzando 52.8 pts. en mayo (vs. 53.8 pts. el mes anterior). Por su parte, la confianza del consumidor se ubica en 44 pts. por sobre los 42 pts. el promedio a 5 años. Representa el 1.8% del total de los activos.</a:t>
            </a:r>
            <a:endParaRPr lang="es-MX" sz="1400" dirty="0"/>
          </a:p>
          <a:p>
            <a:pPr lvl="1" algn="just">
              <a:buClr>
                <a:srgbClr val="C00000"/>
              </a:buClr>
            </a:pPr>
            <a:endParaRPr lang="es-ES" sz="1400" dirty="0"/>
          </a:p>
        </p:txBody>
      </p:sp>
      <p:sp>
        <p:nvSpPr>
          <p:cNvPr id="5" name="3 Marcador de número de diapositiva"/>
          <p:cNvSpPr>
            <a:spLocks noGrp="1"/>
          </p:cNvSpPr>
          <p:nvPr>
            <p:ph type="sldNum" sz="quarter" idx="12"/>
          </p:nvPr>
        </p:nvSpPr>
        <p:spPr>
          <a:xfrm>
            <a:off x="8172400" y="6492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24036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1230114"/>
            <a:ext cx="8477250" cy="3567038"/>
          </a:xfrm>
        </p:spPr>
        <p:txBody>
          <a:bodyPr/>
          <a:lstStyle/>
          <a:p>
            <a:pPr marL="0" indent="0">
              <a:buNone/>
            </a:pPr>
            <a:r>
              <a:rPr lang="es-MX" sz="1400" b="1" dirty="0"/>
              <a:t>Divisas </a:t>
            </a:r>
          </a:p>
          <a:p>
            <a:pPr marL="0" indent="0">
              <a:buNone/>
            </a:pPr>
            <a:endParaRPr lang="es-MX" sz="1400" dirty="0"/>
          </a:p>
          <a:p>
            <a:pPr algn="just">
              <a:buClr>
                <a:srgbClr val="C00000"/>
              </a:buClr>
            </a:pPr>
            <a:r>
              <a:rPr lang="es-MX" sz="1400" dirty="0">
                <a:cs typeface="Times New Roman"/>
              </a:rPr>
              <a:t>El Fanvit mantiene 10.4% de sus inversiones en valores de renta variable internacional las cuales están vinculadas al movimiento de la divisa en el país en el que se está invirtiendo. Estas inversiones, son las que permiten diversificar el riesgo de invertir preponderantemente en instrumento de deuda en moneda nacional (86%), sin embargo las fluctuaciones en el tipo de cambio se ven en el portafolio a través de estas inversiones.</a:t>
            </a:r>
          </a:p>
          <a:p>
            <a:pPr algn="just">
              <a:buClr>
                <a:srgbClr val="C00000"/>
              </a:buClr>
            </a:pPr>
            <a:endParaRPr lang="es-MX" sz="1400" dirty="0">
              <a:cs typeface="Times New Roman"/>
            </a:endParaRPr>
          </a:p>
          <a:p>
            <a:pPr algn="just">
              <a:buClr>
                <a:srgbClr val="C00000"/>
              </a:buClr>
            </a:pPr>
            <a:r>
              <a:rPr lang="es-MX" sz="1400" dirty="0">
                <a:cs typeface="Times New Roman"/>
              </a:rPr>
              <a:t>La volatilidad del peso se puede incrementar por lo siguiente: ruptura del TLCAN, reforma fiscal en EU, mayor velocidad en el ritmo de normalización de la política monetaria en los EU y riesgos geopolíticos. </a:t>
            </a:r>
          </a:p>
          <a:p>
            <a:pPr algn="just">
              <a:buClr>
                <a:srgbClr val="C00000"/>
              </a:buClr>
            </a:pPr>
            <a:endParaRPr lang="es-MX" sz="1400" dirty="0">
              <a:cs typeface="Times New Roman"/>
            </a:endParaRPr>
          </a:p>
          <a:p>
            <a:pPr lvl="1" algn="just">
              <a:buClr>
                <a:srgbClr val="C00000"/>
              </a:buClr>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72305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949035"/>
            <a:ext cx="8352928" cy="5072253"/>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p>
          <a:p>
            <a:pPr algn="just">
              <a:buClr>
                <a:srgbClr val="C00000"/>
              </a:buClr>
            </a:pPr>
            <a:r>
              <a:rPr lang="es-MX" sz="1400" dirty="0"/>
              <a:t>Esta clase de activo se va a mantener unos meses más bajo presión en un entorno de ciclo restrictivo por parte de Banxico (3 subidas de 25 pb durante el 2018). No obstante, el sector de Fibras tiene valuaciones atractivas dado que las empresas cotizan por debajo de su valor neto de activos. </a:t>
            </a:r>
          </a:p>
          <a:p>
            <a:pPr algn="just">
              <a:buClr>
                <a:srgbClr val="C00000"/>
              </a:buClr>
            </a:pPr>
            <a:r>
              <a:rPr lang="es-MX" sz="1400" dirty="0"/>
              <a:t>Al tener el portafolio más exposición al sector industrial, ha hecho defensiva nuestra posición en Fibras a pesar de la turbulencia reciente por la incertidumbre de la renegociación del TLCAN. Esto se debe a que, dado que sus ingresos están denominados mayoritariamente en dólares, son más capaces de mantener sus márgenes y dividendos atractivos. </a:t>
            </a:r>
          </a:p>
          <a:p>
            <a:pPr marL="0" indent="0" algn="just">
              <a:buClr>
                <a:srgbClr val="C00000"/>
              </a:buClr>
              <a:buNone/>
            </a:pPr>
            <a:endParaRPr lang="es-MX" sz="1400" b="1" dirty="0"/>
          </a:p>
          <a:p>
            <a:pPr marL="0" indent="0" algn="just">
              <a:buClr>
                <a:srgbClr val="C00000"/>
              </a:buClr>
              <a:buNone/>
            </a:pPr>
            <a:r>
              <a:rPr lang="es-MX" sz="1400" b="1" dirty="0"/>
              <a:t>CKDs</a:t>
            </a:r>
          </a:p>
          <a:p>
            <a:pPr lvl="0" algn="just">
              <a:buClr>
                <a:srgbClr val="C00000"/>
              </a:buClr>
            </a:pPr>
            <a:r>
              <a:rPr lang="es-MX" sz="1400" dirty="0">
                <a:solidFill>
                  <a:prstClr val="black"/>
                </a:solidFill>
              </a:rPr>
              <a:t>En total se han hecho inversiones en 8 CKD’s: </a:t>
            </a:r>
          </a:p>
          <a:p>
            <a:pPr lvl="1" algn="just">
              <a:buClr>
                <a:srgbClr val="C00000"/>
              </a:buClr>
            </a:pPr>
            <a:r>
              <a:rPr lang="es-MX" sz="1400" dirty="0">
                <a:solidFill>
                  <a:prstClr val="black"/>
                </a:solidFill>
              </a:rPr>
              <a:t>5 de bienes raíces (Walton, Prudential, IGS, Alignmex, Quiero casa) </a:t>
            </a:r>
          </a:p>
          <a:p>
            <a:pPr lvl="1" algn="just">
              <a:buClr>
                <a:srgbClr val="C00000"/>
              </a:buClr>
            </a:pPr>
            <a:r>
              <a:rPr lang="es-MX" sz="1400" dirty="0">
                <a:solidFill>
                  <a:prstClr val="black"/>
                </a:solidFill>
              </a:rPr>
              <a:t>2 de infraestructura (CKD Interacciones y EXI).</a:t>
            </a:r>
          </a:p>
          <a:p>
            <a:pPr lvl="1" algn="just">
              <a:buClr>
                <a:srgbClr val="C00000"/>
              </a:buClr>
            </a:pPr>
            <a:r>
              <a:rPr lang="es-MX" sz="1400" dirty="0">
                <a:solidFill>
                  <a:prstClr val="black"/>
                </a:solidFill>
              </a:rPr>
              <a:t>1 de energía (Ainda)</a:t>
            </a:r>
          </a:p>
          <a:p>
            <a:pPr lvl="0" algn="just">
              <a:buClr>
                <a:srgbClr val="C00000"/>
              </a:buClr>
            </a:pPr>
            <a:r>
              <a:rPr lang="es-MX" sz="1400" dirty="0">
                <a:solidFill>
                  <a:prstClr val="black"/>
                </a:solidFill>
              </a:rPr>
              <a:t>El monto comprometido es de 2,150 mdp (1.6% del Fanvit):</a:t>
            </a:r>
          </a:p>
          <a:p>
            <a:pPr lvl="1" algn="just">
              <a:buClr>
                <a:srgbClr val="C00000"/>
              </a:buClr>
            </a:pPr>
            <a:r>
              <a:rPr lang="es-MX" sz="1400" dirty="0">
                <a:solidFill>
                  <a:prstClr val="black"/>
                </a:solidFill>
              </a:rPr>
              <a:t>704 mdp pagados (0.53% Fanvit, 33% del monto comprometido)</a:t>
            </a:r>
          </a:p>
          <a:p>
            <a:pPr lvl="1" algn="just">
              <a:buClr>
                <a:srgbClr val="C00000"/>
              </a:buClr>
            </a:pPr>
            <a:r>
              <a:rPr lang="es-MX" sz="1400" dirty="0">
                <a:solidFill>
                  <a:prstClr val="black"/>
                </a:solidFill>
              </a:rPr>
              <a:t>1,446 mdp por pagar (1.06% del Fanvit)</a:t>
            </a:r>
          </a:p>
        </p:txBody>
      </p:sp>
      <p:sp>
        <p:nvSpPr>
          <p:cNvPr id="8" name="3 Marcador de número de diapositiva"/>
          <p:cNvSpPr>
            <a:spLocks noGrp="1"/>
          </p:cNvSpPr>
          <p:nvPr>
            <p:ph type="sldNum" sz="quarter" idx="12"/>
          </p:nvPr>
        </p:nvSpPr>
        <p:spPr>
          <a:xfrm>
            <a:off x="8172400" y="6309320"/>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28954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03648" y="3090913"/>
            <a:ext cx="6756102" cy="711200"/>
          </a:xfrm>
          <a:solidFill>
            <a:schemeClr val="bg1"/>
          </a:solidFill>
          <a:ln>
            <a:noFill/>
          </a:ln>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Cartera</a:t>
            </a:r>
          </a:p>
        </p:txBody>
      </p:sp>
      <p:sp>
        <p:nvSpPr>
          <p:cNvPr id="3" name="Subtítulo 2"/>
          <p:cNvSpPr>
            <a:spLocks noGrp="1"/>
          </p:cNvSpPr>
          <p:nvPr>
            <p:ph type="subTitle" idx="1"/>
          </p:nvPr>
        </p:nvSpPr>
        <p:spPr>
          <a:xfrm>
            <a:off x="1475656" y="3717032"/>
            <a:ext cx="7211144" cy="560387"/>
          </a:xfrm>
          <a:solidFill>
            <a:schemeClr val="bg1"/>
          </a:solidFill>
        </p:spPr>
        <p:txBody>
          <a:bodyPr rtlCol="0">
            <a:normAutofit/>
          </a:bodyPr>
          <a:lstStyle/>
          <a:p>
            <a:pPr fontAlgn="auto">
              <a:spcAft>
                <a:spcPts val="0"/>
              </a:spcAft>
              <a:defRPr/>
            </a:pPr>
            <a:r>
              <a:rPr lang="es-ES" dirty="0">
                <a:latin typeface="Century Gothic" pitchFamily="34" charset="0"/>
              </a:rPr>
              <a:t>Junio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13288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59686"/>
            <a:ext cx="4906108" cy="354013"/>
          </a:xfrm>
        </p:spPr>
        <p:txBody>
          <a:bodyPr/>
          <a:lstStyle/>
          <a:p>
            <a:pPr algn="ctr"/>
            <a:r>
              <a:rPr lang="es-MX" sz="2000" b="1" dirty="0">
                <a:latin typeface="Century Gothic" panose="020B0502020202020204" pitchFamily="34" charset="0"/>
              </a:rPr>
              <a:t>Resultado FANVIT </a:t>
            </a:r>
            <a:r>
              <a:rPr lang="es-MX" sz="1400" b="1" dirty="0">
                <a:latin typeface="Century Gothic" panose="020B0502020202020204" pitchFamily="34" charset="0"/>
              </a:rPr>
              <a:t>al 31 de mayo de 2018</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latin typeface="Century Gothic" panose="020B0502020202020204" pitchFamily="34" charset="0"/>
              </a:rPr>
              <a:pPr algn="ctr"/>
              <a:t>9</a:t>
            </a:fld>
            <a:endParaRPr lang="es-ES" altLang="es-MX" dirty="0">
              <a:latin typeface="Century Gothic" panose="020B0502020202020204" pitchFamily="34" charset="0"/>
            </a:endParaRPr>
          </a:p>
        </p:txBody>
      </p:sp>
      <p:sp>
        <p:nvSpPr>
          <p:cNvPr id="5" name="CuadroTexto 4"/>
          <p:cNvSpPr txBox="1"/>
          <p:nvPr/>
        </p:nvSpPr>
        <p:spPr>
          <a:xfrm>
            <a:off x="4017215" y="6363112"/>
            <a:ext cx="470811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0" y="6394595"/>
            <a:ext cx="3934649" cy="338554"/>
          </a:xfrm>
          <a:prstGeom prst="rect">
            <a:avLst/>
          </a:prstGeom>
          <a:noFill/>
        </p:spPr>
        <p:txBody>
          <a:bodyPr wrap="square" rtlCol="0">
            <a:spAutoFit/>
          </a:bodyPr>
          <a:lstStyle/>
          <a:p>
            <a:r>
              <a:rPr lang="es-MX" sz="800" b="1" dirty="0"/>
              <a:t>Fecha: 31 de mayo de 2018. * Suma de Activos Netos de las </a:t>
            </a:r>
            <a:r>
              <a:rPr lang="es-MX" sz="800" b="1" dirty="0" err="1"/>
              <a:t>Siefores</a:t>
            </a:r>
            <a:r>
              <a:rPr lang="es-MX" sz="800" b="1" dirty="0"/>
              <a:t> al 30 de abril.</a:t>
            </a:r>
          </a:p>
          <a:p>
            <a:r>
              <a:rPr lang="es-MX" sz="800" b="1" dirty="0"/>
              <a:t>** VaR Paramétrico al 99% de confianza horizonte a un día.</a:t>
            </a:r>
          </a:p>
        </p:txBody>
      </p:sp>
      <p:sp>
        <p:nvSpPr>
          <p:cNvPr id="18" name="CuadroTexto 17"/>
          <p:cNvSpPr txBox="1"/>
          <p:nvPr/>
        </p:nvSpPr>
        <p:spPr>
          <a:xfrm>
            <a:off x="-25878" y="3561272"/>
            <a:ext cx="4019371" cy="954107"/>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118 </a:t>
            </a:r>
            <a:r>
              <a:rPr lang="es-MX" sz="800" b="1" dirty="0" err="1"/>
              <a:t>mdp</a:t>
            </a:r>
            <a:r>
              <a:rPr lang="es-MX" sz="800" b="1" dirty="0"/>
              <a:t>. El resultado podría variar no más del 1% por redondeos.</a:t>
            </a:r>
          </a:p>
        </p:txBody>
      </p:sp>
      <p:sp>
        <p:nvSpPr>
          <p:cNvPr id="13" name="2 Marcador de contenido"/>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31 de mayo de 2018.</a:t>
            </a:r>
          </a:p>
        </p:txBody>
      </p:sp>
      <p:sp>
        <p:nvSpPr>
          <p:cNvPr id="12" name="CuadroTexto 11"/>
          <p:cNvSpPr txBox="1"/>
          <p:nvPr/>
        </p:nvSpPr>
        <p:spPr>
          <a:xfrm>
            <a:off x="3934648" y="3452628"/>
            <a:ext cx="4716816" cy="215444"/>
          </a:xfrm>
          <a:prstGeom prst="rect">
            <a:avLst/>
          </a:prstGeom>
          <a:noFill/>
        </p:spPr>
        <p:txBody>
          <a:bodyPr wrap="square" rtlCol="0">
            <a:spAutoFit/>
          </a:bodyPr>
          <a:lstStyle/>
          <a:p>
            <a:r>
              <a:rPr lang="es-MX" sz="800" b="1" dirty="0"/>
              <a:t>Calculado del 31 dic 2017 al 31 de mayo del 2018 con base en el “valor del portafolio”.</a:t>
            </a:r>
          </a:p>
        </p:txBody>
      </p:sp>
      <p:pic>
        <p:nvPicPr>
          <p:cNvPr id="9" name="Imagen 8"/>
          <p:cNvPicPr>
            <a:picLocks noChangeAspect="1"/>
          </p:cNvPicPr>
          <p:nvPr/>
        </p:nvPicPr>
        <p:blipFill>
          <a:blip r:embed="rId3"/>
          <a:stretch>
            <a:fillRect/>
          </a:stretch>
        </p:blipFill>
        <p:spPr>
          <a:xfrm>
            <a:off x="25788" y="4468056"/>
            <a:ext cx="3834716" cy="1976662"/>
          </a:xfrm>
          <a:prstGeom prst="rect">
            <a:avLst/>
          </a:prstGeom>
        </p:spPr>
      </p:pic>
      <p:pic>
        <p:nvPicPr>
          <p:cNvPr id="11" name="Imagen 10"/>
          <p:cNvPicPr>
            <a:picLocks noChangeAspect="1"/>
          </p:cNvPicPr>
          <p:nvPr/>
        </p:nvPicPr>
        <p:blipFill>
          <a:blip r:embed="rId4"/>
          <a:stretch>
            <a:fillRect/>
          </a:stretch>
        </p:blipFill>
        <p:spPr>
          <a:xfrm>
            <a:off x="3934649" y="3649244"/>
            <a:ext cx="5209350" cy="2713868"/>
          </a:xfrm>
          <a:prstGeom prst="rect">
            <a:avLst/>
          </a:prstGeom>
        </p:spPr>
      </p:pic>
      <p:pic>
        <p:nvPicPr>
          <p:cNvPr id="14" name="Imagen 13"/>
          <p:cNvPicPr>
            <a:picLocks noChangeAspect="1"/>
          </p:cNvPicPr>
          <p:nvPr/>
        </p:nvPicPr>
        <p:blipFill>
          <a:blip r:embed="rId5"/>
          <a:stretch>
            <a:fillRect/>
          </a:stretch>
        </p:blipFill>
        <p:spPr>
          <a:xfrm>
            <a:off x="3909452" y="473816"/>
            <a:ext cx="3829659" cy="2978812"/>
          </a:xfrm>
          <a:prstGeom prst="rect">
            <a:avLst/>
          </a:prstGeom>
        </p:spPr>
      </p:pic>
      <p:pic>
        <p:nvPicPr>
          <p:cNvPr id="15" name="Imagen 14">
            <a:extLst>
              <a:ext uri="{FF2B5EF4-FFF2-40B4-BE49-F238E27FC236}">
                <a16:creationId xmlns:a16="http://schemas.microsoft.com/office/drawing/2014/main" xmlns="" id="{37F7BD3D-1653-4006-AC6F-E16802A357CF}"/>
              </a:ext>
            </a:extLst>
          </p:cNvPr>
          <p:cNvPicPr>
            <a:picLocks noChangeAspect="1"/>
          </p:cNvPicPr>
          <p:nvPr/>
        </p:nvPicPr>
        <p:blipFill>
          <a:blip r:embed="rId6"/>
          <a:stretch>
            <a:fillRect/>
          </a:stretch>
        </p:blipFill>
        <p:spPr>
          <a:xfrm>
            <a:off x="25788" y="491068"/>
            <a:ext cx="3834912" cy="3104708"/>
          </a:xfrm>
          <a:prstGeom prst="rect">
            <a:avLst/>
          </a:prstGeom>
        </p:spPr>
      </p:pic>
    </p:spTree>
    <p:extLst>
      <p:ext uri="{BB962C8B-B14F-4D97-AF65-F5344CB8AC3E}">
        <p14:creationId xmlns:p14="http://schemas.microsoft.com/office/powerpoint/2010/main" val="41733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p>
        </p:txBody>
      </p:sp>
      <p:sp>
        <p:nvSpPr>
          <p:cNvPr id="3" name="2 Marcador de número de diapositiva"/>
          <p:cNvSpPr>
            <a:spLocks noGrp="1"/>
          </p:cNvSpPr>
          <p:nvPr>
            <p:ph type="sldNum" sz="quarter" idx="12"/>
          </p:nvPr>
        </p:nvSpPr>
        <p:spPr>
          <a:xfrm>
            <a:off x="8460432" y="6424873"/>
            <a:ext cx="442392"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10</a:t>
            </a:fld>
            <a:endParaRPr lang="es-ES" altLang="es-MX" dirty="0">
              <a:latin typeface="Century Gothic" panose="020B0502020202020204" pitchFamily="34" charset="0"/>
            </a:endParaRPr>
          </a:p>
        </p:txBody>
      </p:sp>
      <p:sp>
        <p:nvSpPr>
          <p:cNvPr id="6" name="1 Título"/>
          <p:cNvSpPr txBox="1">
            <a:spLocks/>
          </p:cNvSpPr>
          <p:nvPr/>
        </p:nvSpPr>
        <p:spPr bwMode="auto">
          <a:xfrm>
            <a:off x="0" y="6440643"/>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a:t>
            </a:r>
            <a:r>
              <a:rPr lang="es-MX" sz="1000" dirty="0">
                <a:solidFill>
                  <a:schemeClr val="tx1"/>
                </a:solidFill>
                <a:latin typeface="Century Gothic" panose="020B0502020202020204" pitchFamily="34" charset="0"/>
              </a:rPr>
              <a:t> del Infonavit </a:t>
            </a:r>
            <a:r>
              <a:rPr lang="es-ES" sz="1000" dirty="0">
                <a:solidFill>
                  <a:schemeClr val="tx1"/>
                </a:solidFill>
                <a:latin typeface="Century Gothic" panose="020B0502020202020204" pitchFamily="34" charset="0"/>
              </a:rPr>
              <a:t>con datos al 31 de mayo de 2018.</a:t>
            </a:r>
            <a:endParaRPr lang="es-MX" sz="1000" dirty="0">
              <a:solidFill>
                <a:schemeClr val="tx1"/>
              </a:solidFill>
              <a:latin typeface="Century Gothic" panose="020B0502020202020204" pitchFamily="34" charset="0"/>
            </a:endParaRPr>
          </a:p>
        </p:txBody>
      </p:sp>
      <p:pic>
        <p:nvPicPr>
          <p:cNvPr id="7" name="Imagen 4"/>
          <p:cNvPicPr>
            <a:picLocks noChangeAspect="1"/>
          </p:cNvPicPr>
          <p:nvPr/>
        </p:nvPicPr>
        <p:blipFill>
          <a:blip r:embed="rId2"/>
          <a:stretch>
            <a:fillRect/>
          </a:stretch>
        </p:blipFill>
        <p:spPr>
          <a:xfrm>
            <a:off x="34505" y="720006"/>
            <a:ext cx="7692724" cy="5720637"/>
          </a:xfrm>
          <a:prstGeom prst="rect">
            <a:avLst/>
          </a:prstGeom>
        </p:spPr>
      </p:pic>
    </p:spTree>
    <p:extLst>
      <p:ext uri="{BB962C8B-B14F-4D97-AF65-F5344CB8AC3E}">
        <p14:creationId xmlns:p14="http://schemas.microsoft.com/office/powerpoint/2010/main" val="1413127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7010400" y="6499224"/>
            <a:ext cx="2133600" cy="365125"/>
          </a:xfrm>
        </p:spPr>
        <p:txBody>
          <a:bodyPr/>
          <a:lstStyle/>
          <a:p>
            <a:fld id="{05E83AA4-A00D-4AA0-8FE8-B93C9F3EC141}" type="slidenum">
              <a:rPr lang="es-ES" altLang="es-MX" smtClean="0"/>
              <a:pPr/>
              <a:t>11</a:t>
            </a:fld>
            <a:endParaRPr lang="es-ES" altLang="es-MX" dirty="0"/>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s-MX" sz="2000" b="1" dirty="0">
              <a:latin typeface="Century Gothic" panose="020B0502020202020204" pitchFamily="34" charset="0"/>
            </a:endParaRPr>
          </a:p>
        </p:txBody>
      </p:sp>
      <p:sp>
        <p:nvSpPr>
          <p:cNvPr id="7" name="2 Marcador de contenido">
            <a:extLst>
              <a:ext uri="{FF2B5EF4-FFF2-40B4-BE49-F238E27FC236}">
                <a16:creationId xmlns:a16="http://schemas.microsoft.com/office/drawing/2014/main" xmlns="" id="{EF18AB58-F467-4703-B9FD-5A29D971F253}"/>
              </a:ext>
            </a:extLst>
          </p:cNvPr>
          <p:cNvSpPr txBox="1">
            <a:spLocks/>
          </p:cNvSpPr>
          <p:nvPr/>
        </p:nvSpPr>
        <p:spPr>
          <a:xfrm>
            <a:off x="-23078" y="6610422"/>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31 de mayo de 2018.</a:t>
            </a:r>
          </a:p>
        </p:txBody>
      </p:sp>
      <p:pic>
        <p:nvPicPr>
          <p:cNvPr id="5" name="Imagen 4"/>
          <p:cNvPicPr>
            <a:picLocks noChangeAspect="1"/>
          </p:cNvPicPr>
          <p:nvPr/>
        </p:nvPicPr>
        <p:blipFill>
          <a:blip r:embed="rId2"/>
          <a:stretch>
            <a:fillRect/>
          </a:stretch>
        </p:blipFill>
        <p:spPr>
          <a:xfrm>
            <a:off x="88072" y="629845"/>
            <a:ext cx="7598064" cy="5729142"/>
          </a:xfrm>
          <a:prstGeom prst="rect">
            <a:avLst/>
          </a:prstGeom>
        </p:spPr>
      </p:pic>
    </p:spTree>
    <p:extLst>
      <p:ext uri="{BB962C8B-B14F-4D97-AF65-F5344CB8AC3E}">
        <p14:creationId xmlns:p14="http://schemas.microsoft.com/office/powerpoint/2010/main" val="2655160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75650"/>
            <a:ext cx="7504677" cy="1251670"/>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31 de mayo de 2018</a:t>
            </a:r>
            <a:br>
              <a:rPr lang="es-MX" sz="1400" b="1" dirty="0">
                <a:latin typeface="Century Gothic" panose="020B0502020202020204" pitchFamily="34" charset="0"/>
              </a:rPr>
            </a:br>
            <a:r>
              <a:rPr lang="es-MX" sz="1600" b="1" dirty="0">
                <a:latin typeface="Century Gothic" panose="020B0502020202020204" pitchFamily="34" charset="0"/>
              </a:rPr>
              <a:t>Plazo Promedio Ponderado y Tasa de Rendimiento a Vencimiento</a:t>
            </a:r>
            <a:br>
              <a:rPr lang="es-MX" sz="1600" b="1" dirty="0">
                <a:latin typeface="Century Gothic" panose="020B0502020202020204" pitchFamily="34" charset="0"/>
              </a:rPr>
            </a:b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latin typeface="Century Gothic" panose="020B0502020202020204" pitchFamily="34" charset="0"/>
              </a:rPr>
              <a:pPr algn="ctr"/>
              <a:t>12</a:t>
            </a:fld>
            <a:endParaRPr lang="es-ES" altLang="es-MX" dirty="0">
              <a:latin typeface="Century Gothic" panose="020B0502020202020204" pitchFamily="34" charset="0"/>
            </a:endParaRPr>
          </a:p>
        </p:txBody>
      </p:sp>
      <p:sp>
        <p:nvSpPr>
          <p:cNvPr id="7" name="2 Marcador de contenido">
            <a:extLst>
              <a:ext uri="{FF2B5EF4-FFF2-40B4-BE49-F238E27FC236}">
                <a16:creationId xmlns:a16="http://schemas.microsoft.com/office/drawing/2014/main" xmlns="" id="{AE571A9D-82A2-40E3-BFBA-B93EE27E18FA}"/>
              </a:ext>
            </a:extLst>
          </p:cNvPr>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31 de mayo de 2018.</a:t>
            </a:r>
          </a:p>
        </p:txBody>
      </p:sp>
      <p:pic>
        <p:nvPicPr>
          <p:cNvPr id="5" name="Imagen 4"/>
          <p:cNvPicPr>
            <a:picLocks noChangeAspect="1"/>
          </p:cNvPicPr>
          <p:nvPr/>
        </p:nvPicPr>
        <p:blipFill>
          <a:blip r:embed="rId3"/>
          <a:stretch>
            <a:fillRect/>
          </a:stretch>
        </p:blipFill>
        <p:spPr>
          <a:xfrm>
            <a:off x="110089" y="1515761"/>
            <a:ext cx="8901395" cy="4380356"/>
          </a:xfrm>
          <a:prstGeom prst="rect">
            <a:avLst/>
          </a:prstGeom>
        </p:spPr>
      </p:pic>
    </p:spTree>
    <p:extLst>
      <p:ext uri="{BB962C8B-B14F-4D97-AF65-F5344CB8AC3E}">
        <p14:creationId xmlns:p14="http://schemas.microsoft.com/office/powerpoint/2010/main" val="518897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283152" cy="994122"/>
          </a:xfrm>
        </p:spPr>
        <p:txBody>
          <a:bodyPr/>
          <a:lstStyle/>
          <a:p>
            <a:r>
              <a:rPr lang="es-MX" sz="2000" b="1" dirty="0">
                <a:latin typeface="Century Gothic" panose="020B0502020202020204" pitchFamily="34" charset="0"/>
              </a:rPr>
              <a:t>Atribución de rendimiento bruto (anualizado)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a:t>
            </a:fld>
            <a:endParaRPr lang="es-ES" altLang="es-MX" dirty="0">
              <a:latin typeface="Century Gothic" panose="020B0502020202020204" pitchFamily="34" charset="0"/>
            </a:endParaRPr>
          </a:p>
        </p:txBody>
      </p:sp>
      <p:sp>
        <p:nvSpPr>
          <p:cNvPr id="8" name="2 Marcador de contenido"/>
          <p:cNvSpPr txBox="1">
            <a:spLocks/>
          </p:cNvSpPr>
          <p:nvPr/>
        </p:nvSpPr>
        <p:spPr>
          <a:xfrm>
            <a:off x="179512" y="662319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sp>
        <p:nvSpPr>
          <p:cNvPr id="7" name="2 Marcador de contenido"/>
          <p:cNvSpPr txBox="1">
            <a:spLocks/>
          </p:cNvSpPr>
          <p:nvPr/>
        </p:nvSpPr>
        <p:spPr>
          <a:xfrm>
            <a:off x="457200" y="5774886"/>
            <a:ext cx="5712938" cy="81152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30 de abril de 2018 al cierre del 31 de mayo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diciembre de 2017 al cierre del 31 de mayo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mayo de 2017 al cierre del 31 de mayo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Nota: Cifras en millones de pesos.</a:t>
            </a:r>
          </a:p>
        </p:txBody>
      </p:sp>
      <p:graphicFrame>
        <p:nvGraphicFramePr>
          <p:cNvPr id="9" name="Tabla 8">
            <a:extLst>
              <a:ext uri="{FF2B5EF4-FFF2-40B4-BE49-F238E27FC236}">
                <a16:creationId xmlns:a16="http://schemas.microsoft.com/office/drawing/2014/main" xmlns="" id="{0E42DAB3-6814-4CEF-9993-7C8E349BB404}"/>
              </a:ext>
            </a:extLst>
          </p:cNvPr>
          <p:cNvGraphicFramePr>
            <a:graphicFrameLocks noGrp="1"/>
          </p:cNvGraphicFramePr>
          <p:nvPr>
            <p:extLst>
              <p:ext uri="{D42A27DB-BD31-4B8C-83A1-F6EECF244321}">
                <p14:modId xmlns:p14="http://schemas.microsoft.com/office/powerpoint/2010/main" val="1883726925"/>
              </p:ext>
            </p:extLst>
          </p:nvPr>
        </p:nvGraphicFramePr>
        <p:xfrm>
          <a:off x="565200" y="1418400"/>
          <a:ext cx="7937501" cy="4295775"/>
        </p:xfrm>
        <a:graphic>
          <a:graphicData uri="http://schemas.openxmlformats.org/drawingml/2006/table">
            <a:tbl>
              <a:tblPr/>
              <a:tblGrid>
                <a:gridCol w="239081">
                  <a:extLst>
                    <a:ext uri="{9D8B030D-6E8A-4147-A177-3AD203B41FA5}">
                      <a16:colId xmlns:a16="http://schemas.microsoft.com/office/drawing/2014/main" xmlns="" val="2736521438"/>
                    </a:ext>
                  </a:extLst>
                </a:gridCol>
                <a:gridCol w="1224096">
                  <a:extLst>
                    <a:ext uri="{9D8B030D-6E8A-4147-A177-3AD203B41FA5}">
                      <a16:colId xmlns:a16="http://schemas.microsoft.com/office/drawing/2014/main" xmlns="" val="2052625237"/>
                    </a:ext>
                  </a:extLst>
                </a:gridCol>
                <a:gridCol w="1243223">
                  <a:extLst>
                    <a:ext uri="{9D8B030D-6E8A-4147-A177-3AD203B41FA5}">
                      <a16:colId xmlns:a16="http://schemas.microsoft.com/office/drawing/2014/main" xmlns="" val="1703305820"/>
                    </a:ext>
                  </a:extLst>
                </a:gridCol>
                <a:gridCol w="851130">
                  <a:extLst>
                    <a:ext uri="{9D8B030D-6E8A-4147-A177-3AD203B41FA5}">
                      <a16:colId xmlns:a16="http://schemas.microsoft.com/office/drawing/2014/main" xmlns="" val="3526562571"/>
                    </a:ext>
                  </a:extLst>
                </a:gridCol>
                <a:gridCol w="1243223">
                  <a:extLst>
                    <a:ext uri="{9D8B030D-6E8A-4147-A177-3AD203B41FA5}">
                      <a16:colId xmlns:a16="http://schemas.microsoft.com/office/drawing/2014/main" xmlns="" val="3471325687"/>
                    </a:ext>
                  </a:extLst>
                </a:gridCol>
                <a:gridCol w="851130">
                  <a:extLst>
                    <a:ext uri="{9D8B030D-6E8A-4147-A177-3AD203B41FA5}">
                      <a16:colId xmlns:a16="http://schemas.microsoft.com/office/drawing/2014/main" xmlns="" val="345212481"/>
                    </a:ext>
                  </a:extLst>
                </a:gridCol>
                <a:gridCol w="1243223">
                  <a:extLst>
                    <a:ext uri="{9D8B030D-6E8A-4147-A177-3AD203B41FA5}">
                      <a16:colId xmlns:a16="http://schemas.microsoft.com/office/drawing/2014/main" xmlns="" val="136204717"/>
                    </a:ext>
                  </a:extLst>
                </a:gridCol>
                <a:gridCol w="1042395">
                  <a:extLst>
                    <a:ext uri="{9D8B030D-6E8A-4147-A177-3AD203B41FA5}">
                      <a16:colId xmlns:a16="http://schemas.microsoft.com/office/drawing/2014/main" xmlns="" val="2240175133"/>
                    </a:ext>
                  </a:extLst>
                </a:gridCol>
              </a:tblGrid>
              <a:tr h="190500">
                <a:tc rowSpan="2" gridSpan="2">
                  <a:txBody>
                    <a:bodyPr/>
                    <a:lstStyle/>
                    <a:p>
                      <a:pPr algn="ctr" fontAlgn="ctr"/>
                      <a:r>
                        <a:rPr lang="en-US" sz="1100" b="1" i="0" u="none" strike="noStrike">
                          <a:solidFill>
                            <a:srgbClr val="FFFFFF"/>
                          </a:solidFill>
                          <a:effectLst/>
                          <a:latin typeface="Century Gothic" panose="020B0502020202020204" pitchFamily="34" charset="0"/>
                        </a:rPr>
                        <a:t>Clase de activo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Mayo 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dirty="0" err="1">
                          <a:solidFill>
                            <a:srgbClr val="FFFFFF"/>
                          </a:solidFill>
                          <a:effectLst/>
                          <a:latin typeface="Century Gothic" panose="020B0502020202020204" pitchFamily="34" charset="0"/>
                        </a:rPr>
                        <a:t>Últimos</a:t>
                      </a:r>
                      <a:r>
                        <a:rPr lang="en-US" sz="1100" b="1" i="0" u="none" strike="noStrike" dirty="0">
                          <a:solidFill>
                            <a:srgbClr val="FFFFFF"/>
                          </a:solidFill>
                          <a:effectLst/>
                          <a:latin typeface="Century Gothic" panose="020B0502020202020204" pitchFamily="34" charset="0"/>
                        </a:rPr>
                        <a:t> 12 </a:t>
                      </a:r>
                      <a:r>
                        <a:rPr lang="en-US" sz="1100" b="1" i="0" u="none" strike="noStrike" dirty="0" err="1">
                          <a:solidFill>
                            <a:srgbClr val="FFFFFF"/>
                          </a:solidFill>
                          <a:effectLst/>
                          <a:latin typeface="Century Gothic" panose="020B0502020202020204" pitchFamily="34" charset="0"/>
                        </a:rPr>
                        <a:t>meses</a:t>
                      </a:r>
                      <a:r>
                        <a:rPr lang="en-US" sz="1100" b="1" i="0" u="none" strike="noStrike" dirty="0">
                          <a:solidFill>
                            <a:srgbClr val="FFFFFF"/>
                          </a:solidFill>
                          <a:effectLst/>
                          <a:latin typeface="Century Gothic" panose="020B0502020202020204" pitchFamily="34" charset="0"/>
                        </a:rPr>
                        <a: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xmlns="" val="159739277"/>
                  </a:ext>
                </a:extLst>
              </a:tr>
              <a:tr h="20002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a:solidFill>
                            <a:srgbClr val="FFFFFF"/>
                          </a:solidFill>
                          <a:effectLst/>
                          <a:latin typeface="Century Gothic" panose="020B0502020202020204" pitchFamily="34" charset="0"/>
                        </a:rPr>
                        <a:t>Resultado (mdp)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 (mdp)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 (mdp)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2926631630"/>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Liquidez</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115.5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399.8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0.7%</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761.2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0.6%</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630153861"/>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775.0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6.7%</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156.4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1,288.1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xmlns="" val="2020866513"/>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796.8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6.9%</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198.1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1,336.9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186385885"/>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- 21.8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- 41.6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- 48.8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66464467"/>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- 178.3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-1.6%</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2,426.1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4.5%</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6,278.8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5.1%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xmlns="" val="234452103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- 128.2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-1.1%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229.3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627.6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91614368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- 10.6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87.8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273.2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558937637"/>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- 1.9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132.3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320.8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228977740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Guber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194.8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981.8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1.8%</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2,282.2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5613507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- 148.2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-1.3%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362.5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726.2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573128481"/>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PRLV</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41.0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133.2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405293362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- 39.9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211.2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576.3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492953115"/>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- 63.9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-0.6%</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380.2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0.7%</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1,339.3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180284"/>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- 8.9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24.4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105.1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xmlns="" val="362395956"/>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20.7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269910048"/>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- 10.8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15.4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84.4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0459962"/>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Fibras y CKDes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- 25.9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19.8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661363777"/>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0.1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- 0.2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0.7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790474762"/>
                  </a:ext>
                </a:extLst>
              </a:tr>
              <a:tr h="200025">
                <a:tc gridSpan="2">
                  <a:txBody>
                    <a:bodyPr/>
                    <a:lstStyle/>
                    <a:p>
                      <a:pPr algn="l" fontAlgn="b"/>
                      <a:r>
                        <a:rPr lang="en-US" sz="1100" b="1" i="0" u="none" strike="noStrike" dirty="0">
                          <a:solidFill>
                            <a:srgbClr val="FFFFFF"/>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r" fontAlgn="b"/>
                      <a:r>
                        <a:rPr lang="en-US" sz="1100" b="1" i="0" u="none" strike="noStrike">
                          <a:solidFill>
                            <a:srgbClr val="FFFFFF"/>
                          </a:solidFill>
                          <a:effectLst/>
                          <a:latin typeface="Century Gothic" panose="020B0502020202020204" pitchFamily="34" charset="0"/>
                        </a:rPr>
                        <a:t>                     677.6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a:solidFill>
                            <a:srgbClr val="FFFFFF"/>
                          </a:solidFill>
                          <a:effectLst/>
                          <a:latin typeface="Century Gothic" panose="020B0502020202020204" pitchFamily="34" charset="0"/>
                        </a:rPr>
                        <a:t>5.8%</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a:solidFill>
                            <a:srgbClr val="FFFFFF"/>
                          </a:solidFill>
                          <a:effectLst/>
                          <a:latin typeface="Century Gothic" panose="020B0502020202020204" pitchFamily="34" charset="0"/>
                        </a:rPr>
                        <a:t>                  3,013.0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a:solidFill>
                            <a:srgbClr val="FFFFFF"/>
                          </a:solidFill>
                          <a:effectLst/>
                          <a:latin typeface="Century Gothic" panose="020B0502020202020204" pitchFamily="34" charset="0"/>
                        </a:rPr>
                        <a:t>5.5%</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a:solidFill>
                            <a:srgbClr val="FFFFFF"/>
                          </a:solidFill>
                          <a:effectLst/>
                          <a:latin typeface="Century Gothic" panose="020B0502020202020204" pitchFamily="34" charset="0"/>
                        </a:rPr>
                        <a:t>                  8,453.7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dirty="0">
                          <a:solidFill>
                            <a:srgbClr val="FFFFFF"/>
                          </a:solidFill>
                          <a:effectLst/>
                          <a:latin typeface="Century Gothic" panose="020B0502020202020204" pitchFamily="34" charset="0"/>
                        </a:rPr>
                        <a:t>6.7%</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xmlns="" val="2940248487"/>
                  </a:ext>
                </a:extLst>
              </a:tr>
            </a:tbl>
          </a:graphicData>
        </a:graphic>
      </p:graphicFrame>
    </p:spTree>
    <p:extLst>
      <p:ext uri="{BB962C8B-B14F-4D97-AF65-F5344CB8AC3E}">
        <p14:creationId xmlns:p14="http://schemas.microsoft.com/office/powerpoint/2010/main" val="4286871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88640"/>
            <a:ext cx="7283152" cy="1008112"/>
          </a:xfrm>
        </p:spPr>
        <p:txBody>
          <a:bodyPr/>
          <a:lstStyle/>
          <a:p>
            <a:r>
              <a:rPr lang="es-MX" sz="2000" b="1" dirty="0">
                <a:latin typeface="Century Gothic" panose="020B0502020202020204" pitchFamily="34" charset="0"/>
              </a:rPr>
              <a:t>Resultado por mes durante 2018</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14</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graphicFrame>
        <p:nvGraphicFramePr>
          <p:cNvPr id="9" name="Gráfico 8">
            <a:extLst>
              <a:ext uri="{FF2B5EF4-FFF2-40B4-BE49-F238E27FC236}">
                <a16:creationId xmlns:a16="http://schemas.microsoft.com/office/drawing/2014/main" xmlns="" id="{12275471-B85F-4D19-80AA-C3A0CDDAF77E}"/>
              </a:ext>
            </a:extLst>
          </p:cNvPr>
          <p:cNvGraphicFramePr>
            <a:graphicFrameLocks noGrp="1"/>
          </p:cNvGraphicFramePr>
          <p:nvPr>
            <p:extLst>
              <p:ext uri="{D42A27DB-BD31-4B8C-83A1-F6EECF244321}">
                <p14:modId xmlns:p14="http://schemas.microsoft.com/office/powerpoint/2010/main" val="2850476593"/>
              </p:ext>
            </p:extLst>
          </p:nvPr>
        </p:nvGraphicFramePr>
        <p:xfrm>
          <a:off x="863944" y="1478832"/>
          <a:ext cx="7416112" cy="48775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93416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DA259792-B560-458F-BEAF-E07040E7D5E0}"/>
              </a:ext>
            </a:extLst>
          </p:cNvPr>
          <p:cNvPicPr>
            <a:picLocks noChangeAspect="1"/>
          </p:cNvPicPr>
          <p:nvPr/>
        </p:nvPicPr>
        <p:blipFill>
          <a:blip r:embed="rId2"/>
          <a:stretch>
            <a:fillRect/>
          </a:stretch>
        </p:blipFill>
        <p:spPr>
          <a:xfrm>
            <a:off x="338282" y="1207145"/>
            <a:ext cx="8467435" cy="5149205"/>
          </a:xfrm>
          <a:prstGeom prst="rect">
            <a:avLst/>
          </a:prstGeom>
        </p:spPr>
      </p:pic>
      <p:sp>
        <p:nvSpPr>
          <p:cNvPr id="2" name="Título 1"/>
          <p:cNvSpPr>
            <a:spLocks noGrp="1"/>
          </p:cNvSpPr>
          <p:nvPr>
            <p:ph type="title"/>
          </p:nvPr>
        </p:nvSpPr>
        <p:spPr>
          <a:xfrm>
            <a:off x="160638" y="274939"/>
            <a:ext cx="7579714" cy="932206"/>
          </a:xfrm>
        </p:spPr>
        <p:txBody>
          <a:bodyPr/>
          <a:lstStyle/>
          <a:p>
            <a:r>
              <a:rPr lang="es-MX" sz="2000" b="1" dirty="0">
                <a:latin typeface="Century Gothic" panose="020B0502020202020204" pitchFamily="34" charset="0"/>
              </a:rPr>
              <a:t>Riesgo Rendimiento </a:t>
            </a:r>
            <a:r>
              <a:rPr lang="es-MX" sz="1400" b="1" dirty="0">
                <a:latin typeface="Century Gothic" panose="020B0502020202020204" pitchFamily="34" charset="0"/>
              </a:rPr>
              <a:t>FANVIT vs Sistema al 31 de mayo 2018</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15</a:t>
            </a:fld>
            <a:endParaRPr lang="es-ES" altLang="es-MX" dirty="0">
              <a:latin typeface="Century Gothic" panose="020B0502020202020204" pitchFamily="34" charset="0"/>
            </a:endParaRPr>
          </a:p>
        </p:txBody>
      </p:sp>
      <p:sp>
        <p:nvSpPr>
          <p:cNvPr id="10" name="2 Marcador de contenido">
            <a:extLst>
              <a:ext uri="{FF2B5EF4-FFF2-40B4-BE49-F238E27FC236}">
                <a16:creationId xmlns:a16="http://schemas.microsoft.com/office/drawing/2014/main" xmlns="" id="{53A6C202-5FF2-415A-9D99-D68530E75D91}"/>
              </a:ext>
            </a:extLst>
          </p:cNvPr>
          <p:cNvSpPr txBox="1">
            <a:spLocks/>
          </p:cNvSpPr>
          <p:nvPr/>
        </p:nvSpPr>
        <p:spPr>
          <a:xfrm>
            <a:off x="0" y="6605537"/>
            <a:ext cx="7700743"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de Coordinación de Inversiones del Infonavit con datos al 31 de mayo de 2018.</a:t>
            </a:r>
          </a:p>
        </p:txBody>
      </p:sp>
      <p:sp>
        <p:nvSpPr>
          <p:cNvPr id="5" name="Rectángulo 4">
            <a:extLst>
              <a:ext uri="{FF2B5EF4-FFF2-40B4-BE49-F238E27FC236}">
                <a16:creationId xmlns:a16="http://schemas.microsoft.com/office/drawing/2014/main" xmlns="" id="{8016E83D-EB72-4C7C-B969-20230CB503B1}"/>
              </a:ext>
            </a:extLst>
          </p:cNvPr>
          <p:cNvSpPr/>
          <p:nvPr/>
        </p:nvSpPr>
        <p:spPr>
          <a:xfrm>
            <a:off x="755576" y="6021288"/>
            <a:ext cx="1944216" cy="144016"/>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Re</a:t>
            </a:r>
          </a:p>
        </p:txBody>
      </p:sp>
      <p:sp>
        <p:nvSpPr>
          <p:cNvPr id="7" name="2 Marcador de contenido">
            <a:extLst>
              <a:ext uri="{FF2B5EF4-FFF2-40B4-BE49-F238E27FC236}">
                <a16:creationId xmlns:a16="http://schemas.microsoft.com/office/drawing/2014/main" xmlns="" id="{32BE89FE-826A-4879-B24C-732B9FF46138}"/>
              </a:ext>
            </a:extLst>
          </p:cNvPr>
          <p:cNvSpPr txBox="1">
            <a:spLocks/>
          </p:cNvSpPr>
          <p:nvPr/>
        </p:nvSpPr>
        <p:spPr>
          <a:xfrm>
            <a:off x="54024" y="6409579"/>
            <a:ext cx="7700743"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RV: Exposición promedio a la renta variable. </a:t>
            </a:r>
          </a:p>
        </p:txBody>
      </p:sp>
    </p:spTree>
    <p:extLst>
      <p:ext uri="{BB962C8B-B14F-4D97-AF65-F5344CB8AC3E}">
        <p14:creationId xmlns:p14="http://schemas.microsoft.com/office/powerpoint/2010/main" val="3953989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xmlns="" id="{CEBE9ACC-B72B-40DD-B9A3-861DBF69F18A}"/>
              </a:ext>
            </a:extLst>
          </p:cNvPr>
          <p:cNvSpPr>
            <a:spLocks noGrp="1"/>
          </p:cNvSpPr>
          <p:nvPr>
            <p:ph type="title"/>
          </p:nvPr>
        </p:nvSpPr>
        <p:spPr>
          <a:xfrm>
            <a:off x="342734" y="188640"/>
            <a:ext cx="7397618" cy="902569"/>
          </a:xfrm>
        </p:spPr>
        <p:txBody>
          <a:bodyPr>
            <a:noAutofit/>
          </a:bodyPr>
          <a:lstStyle/>
          <a:p>
            <a:r>
              <a:rPr lang="es-MX" sz="2000" b="1" dirty="0">
                <a:latin typeface="Century Gothic" panose="020B0502020202020204" pitchFamily="34" charset="0"/>
              </a:rPr>
              <a:t>Curva de tasas nominales gubernamentales</a:t>
            </a:r>
            <a:br>
              <a:rPr lang="es-MX" sz="2000" b="1" dirty="0">
                <a:latin typeface="Century Gothic" panose="020B0502020202020204" pitchFamily="34" charset="0"/>
              </a:rPr>
            </a:br>
            <a:r>
              <a:rPr lang="es-MX" sz="1400" b="1" dirty="0">
                <a:latin typeface="Century Gothic" panose="020B0502020202020204" pitchFamily="34" charset="0"/>
              </a:rPr>
              <a:t>(cambio en puntos base)</a:t>
            </a:r>
            <a:endParaRPr lang="en-US" sz="1400" b="1" dirty="0">
              <a:latin typeface="Century Gothic" panose="020B0502020202020204" pitchFamily="34" charset="0"/>
            </a:endParaRPr>
          </a:p>
        </p:txBody>
      </p:sp>
      <p:sp>
        <p:nvSpPr>
          <p:cNvPr id="6" name="CuadroTexto 5">
            <a:extLst>
              <a:ext uri="{FF2B5EF4-FFF2-40B4-BE49-F238E27FC236}">
                <a16:creationId xmlns:a16="http://schemas.microsoft.com/office/drawing/2014/main" xmlns="" id="{0AA06229-9054-44C5-AA81-92F9C31A4ED1}"/>
              </a:ext>
            </a:extLst>
          </p:cNvPr>
          <p:cNvSpPr txBox="1"/>
          <p:nvPr/>
        </p:nvSpPr>
        <p:spPr>
          <a:xfrm>
            <a:off x="0" y="6561921"/>
            <a:ext cx="3856382" cy="246221"/>
          </a:xfrm>
          <a:prstGeom prst="rect">
            <a:avLst/>
          </a:prstGeom>
          <a:noFill/>
        </p:spPr>
        <p:txBody>
          <a:bodyPr wrap="square" rtlCol="0">
            <a:spAutoFit/>
          </a:bodyPr>
          <a:lstStyle/>
          <a:p>
            <a:r>
              <a:rPr lang="es-MX" sz="1000" dirty="0">
                <a:latin typeface="Century Gothic" panose="020B0502020202020204" pitchFamily="34" charset="0"/>
              </a:rPr>
              <a:t>Fuente: Bloomberg</a:t>
            </a:r>
            <a:endParaRPr lang="en-US" sz="1000" dirty="0">
              <a:latin typeface="Century Gothic" panose="020B0502020202020204" pitchFamily="34" charset="0"/>
            </a:endParaRPr>
          </a:p>
        </p:txBody>
      </p:sp>
      <p:sp>
        <p:nvSpPr>
          <p:cNvPr id="7" name="Marcador de número de diapositiva 3"/>
          <p:cNvSpPr>
            <a:spLocks noGrp="1"/>
          </p:cNvSpPr>
          <p:nvPr>
            <p:ph type="sldNum" sz="quarter" idx="12"/>
          </p:nvPr>
        </p:nvSpPr>
        <p:spPr>
          <a:xfrm>
            <a:off x="6553200"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16</a:t>
            </a:fld>
            <a:endParaRPr lang="es-ES" altLang="es-MX" dirty="0">
              <a:latin typeface="Century Gothic" panose="020B0502020202020204" pitchFamily="34" charset="0"/>
            </a:endParaRPr>
          </a:p>
        </p:txBody>
      </p:sp>
      <p:sp>
        <p:nvSpPr>
          <p:cNvPr id="8" name="2 Marcador de contenido">
            <a:extLst>
              <a:ext uri="{FF2B5EF4-FFF2-40B4-BE49-F238E27FC236}">
                <a16:creationId xmlns:a16="http://schemas.microsoft.com/office/drawing/2014/main" xmlns="" id="{2037DDD9-7CB1-4823-B559-4AA8C592CD83}"/>
              </a:ext>
            </a:extLst>
          </p:cNvPr>
          <p:cNvSpPr txBox="1">
            <a:spLocks/>
          </p:cNvSpPr>
          <p:nvPr/>
        </p:nvSpPr>
        <p:spPr>
          <a:xfrm>
            <a:off x="133988" y="6328784"/>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Cifras al cierre del 31 de mayo de 2018</a:t>
            </a:r>
          </a:p>
        </p:txBody>
      </p:sp>
      <p:pic>
        <p:nvPicPr>
          <p:cNvPr id="5" name="Imagen 4">
            <a:extLst>
              <a:ext uri="{FF2B5EF4-FFF2-40B4-BE49-F238E27FC236}">
                <a16:creationId xmlns:a16="http://schemas.microsoft.com/office/drawing/2014/main" xmlns="" id="{75D1E74A-4F8A-4E54-A681-80FFC951BBD0}"/>
              </a:ext>
            </a:extLst>
          </p:cNvPr>
          <p:cNvPicPr>
            <a:picLocks noChangeAspect="1"/>
          </p:cNvPicPr>
          <p:nvPr/>
        </p:nvPicPr>
        <p:blipFill>
          <a:blip r:embed="rId2"/>
          <a:stretch>
            <a:fillRect/>
          </a:stretch>
        </p:blipFill>
        <p:spPr>
          <a:xfrm>
            <a:off x="438554" y="1238024"/>
            <a:ext cx="8266892" cy="2572735"/>
          </a:xfrm>
          <a:prstGeom prst="rect">
            <a:avLst/>
          </a:prstGeom>
        </p:spPr>
      </p:pic>
      <p:pic>
        <p:nvPicPr>
          <p:cNvPr id="15" name="Imagen 14">
            <a:extLst>
              <a:ext uri="{FF2B5EF4-FFF2-40B4-BE49-F238E27FC236}">
                <a16:creationId xmlns:a16="http://schemas.microsoft.com/office/drawing/2014/main" xmlns="" id="{5DBE1402-492D-4EA0-850D-BFB3E1550734}"/>
              </a:ext>
            </a:extLst>
          </p:cNvPr>
          <p:cNvPicPr>
            <a:picLocks noChangeAspect="1"/>
          </p:cNvPicPr>
          <p:nvPr/>
        </p:nvPicPr>
        <p:blipFill>
          <a:blip r:embed="rId3"/>
          <a:stretch>
            <a:fillRect/>
          </a:stretch>
        </p:blipFill>
        <p:spPr>
          <a:xfrm>
            <a:off x="438554" y="3744395"/>
            <a:ext cx="8266892" cy="2572735"/>
          </a:xfrm>
          <a:prstGeom prst="rect">
            <a:avLst/>
          </a:prstGeom>
        </p:spPr>
      </p:pic>
    </p:spTree>
    <p:extLst>
      <p:ext uri="{BB962C8B-B14F-4D97-AF65-F5344CB8AC3E}">
        <p14:creationId xmlns:p14="http://schemas.microsoft.com/office/powerpoint/2010/main" val="3620022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xmlns="" id="{7B6506A7-ED28-4DB2-94B1-21676AB199C2}"/>
              </a:ext>
            </a:extLst>
          </p:cNvPr>
          <p:cNvSpPr txBox="1">
            <a:spLocks/>
          </p:cNvSpPr>
          <p:nvPr/>
        </p:nvSpPr>
        <p:spPr>
          <a:xfrm>
            <a:off x="342734" y="188640"/>
            <a:ext cx="7397618" cy="902569"/>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a:latin typeface="Century Gothic" panose="020B0502020202020204" pitchFamily="34" charset="0"/>
              </a:rPr>
              <a:t>Curva de tasas reales gubernamentales</a:t>
            </a:r>
            <a:endParaRPr lang="es-MX" sz="2400" b="1" dirty="0">
              <a:latin typeface="Century Gothic" panose="020B0502020202020204" pitchFamily="34" charset="0"/>
            </a:endParaRPr>
          </a:p>
          <a:p>
            <a:r>
              <a:rPr lang="es-MX" sz="1400" b="1" dirty="0">
                <a:latin typeface="Century Gothic" panose="020B0502020202020204" pitchFamily="34" charset="0"/>
              </a:rPr>
              <a:t>(cambio en puntos base)</a:t>
            </a:r>
            <a:endParaRPr lang="en-US" sz="1400" b="1" dirty="0">
              <a:latin typeface="Century Gothic" panose="020B0502020202020204" pitchFamily="34" charset="0"/>
            </a:endParaRPr>
          </a:p>
        </p:txBody>
      </p:sp>
      <p:sp>
        <p:nvSpPr>
          <p:cNvPr id="11" name="CuadroTexto 10">
            <a:extLst>
              <a:ext uri="{FF2B5EF4-FFF2-40B4-BE49-F238E27FC236}">
                <a16:creationId xmlns:a16="http://schemas.microsoft.com/office/drawing/2014/main" xmlns="" id="{697F7258-3D94-42C2-8A8D-8F59A894C1B9}"/>
              </a:ext>
            </a:extLst>
          </p:cNvPr>
          <p:cNvSpPr txBox="1"/>
          <p:nvPr/>
        </p:nvSpPr>
        <p:spPr>
          <a:xfrm>
            <a:off x="0" y="6561921"/>
            <a:ext cx="3856382" cy="246221"/>
          </a:xfrm>
          <a:prstGeom prst="rect">
            <a:avLst/>
          </a:prstGeom>
          <a:noFill/>
        </p:spPr>
        <p:txBody>
          <a:bodyPr wrap="square" rtlCol="0">
            <a:spAutoFit/>
          </a:bodyPr>
          <a:lstStyle/>
          <a:p>
            <a:r>
              <a:rPr lang="es-MX" sz="1000" dirty="0">
                <a:latin typeface="Century Gothic" panose="020B0502020202020204" pitchFamily="34" charset="0"/>
              </a:rPr>
              <a:t>Fuente: Bloomberg</a:t>
            </a:r>
            <a:endParaRPr lang="en-US" sz="1000" dirty="0">
              <a:latin typeface="Century Gothic" panose="020B0502020202020204" pitchFamily="34" charset="0"/>
            </a:endParaRPr>
          </a:p>
        </p:txBody>
      </p:sp>
      <p:sp>
        <p:nvSpPr>
          <p:cNvPr id="6" name="Marcador de número de diapositiva 3"/>
          <p:cNvSpPr>
            <a:spLocks noGrp="1"/>
          </p:cNvSpPr>
          <p:nvPr>
            <p:ph type="sldNum" sz="quarter" idx="12"/>
          </p:nvPr>
        </p:nvSpPr>
        <p:spPr>
          <a:xfrm>
            <a:off x="6553200"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17</a:t>
            </a:fld>
            <a:endParaRPr lang="es-ES" altLang="es-MX" dirty="0">
              <a:latin typeface="Century Gothic" panose="020B0502020202020204" pitchFamily="34" charset="0"/>
            </a:endParaRPr>
          </a:p>
        </p:txBody>
      </p:sp>
      <p:sp>
        <p:nvSpPr>
          <p:cNvPr id="7" name="2 Marcador de contenido">
            <a:extLst>
              <a:ext uri="{FF2B5EF4-FFF2-40B4-BE49-F238E27FC236}">
                <a16:creationId xmlns:a16="http://schemas.microsoft.com/office/drawing/2014/main" xmlns="" id="{2037DDD9-7CB1-4823-B559-4AA8C592CD83}"/>
              </a:ext>
            </a:extLst>
          </p:cNvPr>
          <p:cNvSpPr txBox="1">
            <a:spLocks/>
          </p:cNvSpPr>
          <p:nvPr/>
        </p:nvSpPr>
        <p:spPr>
          <a:xfrm>
            <a:off x="107504" y="6400792"/>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Cifras al cierre del 31 de mayo de 2018</a:t>
            </a:r>
          </a:p>
        </p:txBody>
      </p:sp>
      <p:pic>
        <p:nvPicPr>
          <p:cNvPr id="9" name="Imagen 8">
            <a:extLst>
              <a:ext uri="{FF2B5EF4-FFF2-40B4-BE49-F238E27FC236}">
                <a16:creationId xmlns:a16="http://schemas.microsoft.com/office/drawing/2014/main" xmlns="" id="{167A5C62-74E4-42DB-A190-E4482BBDB693}"/>
              </a:ext>
            </a:extLst>
          </p:cNvPr>
          <p:cNvPicPr>
            <a:picLocks noChangeAspect="1"/>
          </p:cNvPicPr>
          <p:nvPr/>
        </p:nvPicPr>
        <p:blipFill>
          <a:blip r:embed="rId2"/>
          <a:stretch>
            <a:fillRect/>
          </a:stretch>
        </p:blipFill>
        <p:spPr>
          <a:xfrm>
            <a:off x="438554" y="1261878"/>
            <a:ext cx="8266892" cy="2566638"/>
          </a:xfrm>
          <a:prstGeom prst="rect">
            <a:avLst/>
          </a:prstGeom>
        </p:spPr>
      </p:pic>
      <p:pic>
        <p:nvPicPr>
          <p:cNvPr id="16" name="Imagen 15">
            <a:extLst>
              <a:ext uri="{FF2B5EF4-FFF2-40B4-BE49-F238E27FC236}">
                <a16:creationId xmlns:a16="http://schemas.microsoft.com/office/drawing/2014/main" xmlns="" id="{957E40AF-2FDE-4F2B-BC53-803359C18786}"/>
              </a:ext>
            </a:extLst>
          </p:cNvPr>
          <p:cNvPicPr>
            <a:picLocks noChangeAspect="1"/>
          </p:cNvPicPr>
          <p:nvPr/>
        </p:nvPicPr>
        <p:blipFill>
          <a:blip r:embed="rId3"/>
          <a:stretch>
            <a:fillRect/>
          </a:stretch>
        </p:blipFill>
        <p:spPr>
          <a:xfrm>
            <a:off x="438554" y="3764678"/>
            <a:ext cx="8266892" cy="2572735"/>
          </a:xfrm>
          <a:prstGeom prst="rect">
            <a:avLst/>
          </a:prstGeom>
        </p:spPr>
      </p:pic>
    </p:spTree>
    <p:extLst>
      <p:ext uri="{BB962C8B-B14F-4D97-AF65-F5344CB8AC3E}">
        <p14:creationId xmlns:p14="http://schemas.microsoft.com/office/powerpoint/2010/main" val="3449120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4A45CD9-07C9-43E7-8BF7-C177A2EAA6B7}"/>
              </a:ext>
            </a:extLst>
          </p:cNvPr>
          <p:cNvSpPr>
            <a:spLocks noGrp="1"/>
          </p:cNvSpPr>
          <p:nvPr>
            <p:ph type="title"/>
          </p:nvPr>
        </p:nvSpPr>
        <p:spPr/>
        <p:txBody>
          <a:bodyPr/>
          <a:lstStyle/>
          <a:p>
            <a:r>
              <a:rPr lang="es-MX" sz="2000" b="1" dirty="0">
                <a:latin typeface="Century Gothic" panose="020B0502020202020204" pitchFamily="34" charset="0"/>
              </a:rPr>
              <a:t>Curva de tasas gubernamentales en USD </a:t>
            </a:r>
            <a:r>
              <a:rPr lang="es-MX" sz="1400" b="1" dirty="0">
                <a:latin typeface="Century Gothic" panose="020B0502020202020204" pitchFamily="34" charset="0"/>
              </a:rPr>
              <a:t>(Cambio en puntos base)</a:t>
            </a:r>
            <a:endParaRPr lang="en-US" sz="1400" b="1" dirty="0">
              <a:latin typeface="Century Gothic" panose="020B0502020202020204" pitchFamily="34" charset="0"/>
            </a:endParaRPr>
          </a:p>
        </p:txBody>
      </p:sp>
      <p:sp>
        <p:nvSpPr>
          <p:cNvPr id="4" name="Marcador de número de diapositiva 3">
            <a:extLst>
              <a:ext uri="{FF2B5EF4-FFF2-40B4-BE49-F238E27FC236}">
                <a16:creationId xmlns:a16="http://schemas.microsoft.com/office/drawing/2014/main" xmlns="" id="{A48966BA-15B7-4150-86D9-B3EE68667241}"/>
              </a:ext>
            </a:extLst>
          </p:cNvPr>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18</a:t>
            </a:fld>
            <a:endParaRPr lang="es-ES" altLang="es-MX" dirty="0">
              <a:latin typeface="Century Gothic" panose="020B0502020202020204" pitchFamily="34" charset="0"/>
            </a:endParaRPr>
          </a:p>
        </p:txBody>
      </p:sp>
      <p:pic>
        <p:nvPicPr>
          <p:cNvPr id="6" name="Imagen 5">
            <a:extLst>
              <a:ext uri="{FF2B5EF4-FFF2-40B4-BE49-F238E27FC236}">
                <a16:creationId xmlns:a16="http://schemas.microsoft.com/office/drawing/2014/main" xmlns="" id="{39161AFE-A0E4-44C8-8121-6CDA521E20F6}"/>
              </a:ext>
            </a:extLst>
          </p:cNvPr>
          <p:cNvPicPr>
            <a:picLocks noChangeAspect="1"/>
          </p:cNvPicPr>
          <p:nvPr/>
        </p:nvPicPr>
        <p:blipFill>
          <a:blip r:embed="rId2"/>
          <a:stretch>
            <a:fillRect/>
          </a:stretch>
        </p:blipFill>
        <p:spPr>
          <a:xfrm>
            <a:off x="414167" y="1124744"/>
            <a:ext cx="8315665" cy="2554445"/>
          </a:xfrm>
          <a:prstGeom prst="rect">
            <a:avLst/>
          </a:prstGeom>
        </p:spPr>
      </p:pic>
      <p:pic>
        <p:nvPicPr>
          <p:cNvPr id="8" name="Imagen 7">
            <a:extLst>
              <a:ext uri="{FF2B5EF4-FFF2-40B4-BE49-F238E27FC236}">
                <a16:creationId xmlns:a16="http://schemas.microsoft.com/office/drawing/2014/main" xmlns="" id="{958EB38D-5936-46E7-A1C0-517617EF4B92}"/>
              </a:ext>
            </a:extLst>
          </p:cNvPr>
          <p:cNvPicPr>
            <a:picLocks noChangeAspect="1"/>
          </p:cNvPicPr>
          <p:nvPr/>
        </p:nvPicPr>
        <p:blipFill>
          <a:blip r:embed="rId3"/>
          <a:stretch>
            <a:fillRect/>
          </a:stretch>
        </p:blipFill>
        <p:spPr>
          <a:xfrm>
            <a:off x="438553" y="3720454"/>
            <a:ext cx="8266892" cy="2566638"/>
          </a:xfrm>
          <a:prstGeom prst="rect">
            <a:avLst/>
          </a:prstGeom>
        </p:spPr>
      </p:pic>
      <p:sp>
        <p:nvSpPr>
          <p:cNvPr id="9" name="2 Marcador de contenido">
            <a:extLst>
              <a:ext uri="{FF2B5EF4-FFF2-40B4-BE49-F238E27FC236}">
                <a16:creationId xmlns:a16="http://schemas.microsoft.com/office/drawing/2014/main" xmlns="" id="{9FFA9DA5-CB0E-4E1A-94B0-70C4962874C0}"/>
              </a:ext>
            </a:extLst>
          </p:cNvPr>
          <p:cNvSpPr txBox="1">
            <a:spLocks/>
          </p:cNvSpPr>
          <p:nvPr/>
        </p:nvSpPr>
        <p:spPr>
          <a:xfrm>
            <a:off x="107504" y="6400792"/>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Cifras al cierre del 31 de mayo de 2018</a:t>
            </a:r>
          </a:p>
        </p:txBody>
      </p:sp>
      <p:sp>
        <p:nvSpPr>
          <p:cNvPr id="10" name="CuadroTexto 9">
            <a:extLst>
              <a:ext uri="{FF2B5EF4-FFF2-40B4-BE49-F238E27FC236}">
                <a16:creationId xmlns:a16="http://schemas.microsoft.com/office/drawing/2014/main" xmlns="" id="{C0418BB8-3352-4D47-BDED-3E4029D74CD6}"/>
              </a:ext>
            </a:extLst>
          </p:cNvPr>
          <p:cNvSpPr txBox="1"/>
          <p:nvPr/>
        </p:nvSpPr>
        <p:spPr>
          <a:xfrm>
            <a:off x="107504" y="6583362"/>
            <a:ext cx="3856382" cy="246221"/>
          </a:xfrm>
          <a:prstGeom prst="rect">
            <a:avLst/>
          </a:prstGeom>
          <a:noFill/>
        </p:spPr>
        <p:txBody>
          <a:bodyPr wrap="square" rtlCol="0">
            <a:spAutoFit/>
          </a:bodyPr>
          <a:lstStyle/>
          <a:p>
            <a:r>
              <a:rPr lang="es-MX" sz="1000" dirty="0">
                <a:latin typeface="Century Gothic" panose="020B0502020202020204" pitchFamily="34" charset="0"/>
              </a:rPr>
              <a:t>Fuente: Bloomberg</a:t>
            </a:r>
            <a:endParaRPr lang="en-US" sz="1000" dirty="0">
              <a:latin typeface="Century Gothic" panose="020B0502020202020204" pitchFamily="34" charset="0"/>
            </a:endParaRPr>
          </a:p>
        </p:txBody>
      </p:sp>
    </p:spTree>
    <p:extLst>
      <p:ext uri="{BB962C8B-B14F-4D97-AF65-F5344CB8AC3E}">
        <p14:creationId xmlns:p14="http://schemas.microsoft.com/office/powerpoint/2010/main" val="1036340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xmlns="" id="{CEBE9ACC-B72B-40DD-B9A3-861DBF69F18A}"/>
              </a:ext>
            </a:extLst>
          </p:cNvPr>
          <p:cNvSpPr>
            <a:spLocks noGrp="1"/>
          </p:cNvSpPr>
          <p:nvPr>
            <p:ph type="title"/>
          </p:nvPr>
        </p:nvSpPr>
        <p:spPr>
          <a:xfrm>
            <a:off x="457200" y="274638"/>
            <a:ext cx="7283152" cy="922114"/>
          </a:xfrm>
        </p:spPr>
        <p:txBody>
          <a:bodyPr>
            <a:normAutofit fontScale="90000"/>
          </a:bodyPr>
          <a:lstStyle/>
          <a:p>
            <a:r>
              <a:rPr lang="es-MX" sz="2200" b="1" dirty="0">
                <a:latin typeface="Century Gothic" panose="020B0502020202020204" pitchFamily="34" charset="0"/>
              </a:rPr>
              <a:t>Curva de Bonos del Tesoro en EU</a:t>
            </a:r>
            <a:br>
              <a:rPr lang="es-MX" sz="2200" b="1" dirty="0">
                <a:latin typeface="Century Gothic" panose="020B0502020202020204" pitchFamily="34" charset="0"/>
              </a:rPr>
            </a:br>
            <a:r>
              <a:rPr lang="es-MX" sz="1600" b="1" dirty="0">
                <a:latin typeface="Century Gothic" panose="020B0502020202020204" pitchFamily="34" charset="0"/>
              </a:rPr>
              <a:t>(cambio en puntos base)</a:t>
            </a:r>
            <a:r>
              <a:rPr lang="en-US" sz="2400" b="1" dirty="0">
                <a:latin typeface="Century Gothic" panose="020B0502020202020204" pitchFamily="34" charset="0"/>
              </a:rPr>
              <a:t/>
            </a:r>
            <a:br>
              <a:rPr lang="en-US" sz="2400" b="1" dirty="0">
                <a:latin typeface="Century Gothic" panose="020B0502020202020204" pitchFamily="34" charset="0"/>
              </a:rPr>
            </a:br>
            <a:endParaRPr lang="en-US" sz="2400" b="1" dirty="0">
              <a:latin typeface="Century Gothic" panose="020B0502020202020204" pitchFamily="34" charset="0"/>
            </a:endParaRPr>
          </a:p>
        </p:txBody>
      </p:sp>
      <p:sp>
        <p:nvSpPr>
          <p:cNvPr id="7" name="CuadroTexto 6">
            <a:extLst>
              <a:ext uri="{FF2B5EF4-FFF2-40B4-BE49-F238E27FC236}">
                <a16:creationId xmlns:a16="http://schemas.microsoft.com/office/drawing/2014/main" xmlns="" id="{91F17F31-2DA5-4969-BB34-55624D42F68A}"/>
              </a:ext>
            </a:extLst>
          </p:cNvPr>
          <p:cNvSpPr txBox="1"/>
          <p:nvPr/>
        </p:nvSpPr>
        <p:spPr>
          <a:xfrm>
            <a:off x="0" y="6561921"/>
            <a:ext cx="3856382" cy="246221"/>
          </a:xfrm>
          <a:prstGeom prst="rect">
            <a:avLst/>
          </a:prstGeom>
          <a:noFill/>
        </p:spPr>
        <p:txBody>
          <a:bodyPr wrap="square" rtlCol="0">
            <a:spAutoFit/>
          </a:bodyPr>
          <a:lstStyle/>
          <a:p>
            <a:r>
              <a:rPr lang="es-MX" sz="1000" dirty="0">
                <a:latin typeface="Century Gothic" panose="020B0502020202020204" pitchFamily="34" charset="0"/>
              </a:rPr>
              <a:t>Fuente: Bloomberg</a:t>
            </a:r>
            <a:endParaRPr lang="en-US" sz="1000" dirty="0">
              <a:latin typeface="Century Gothic" panose="020B0502020202020204" pitchFamily="34" charset="0"/>
            </a:endParaRPr>
          </a:p>
        </p:txBody>
      </p:sp>
      <p:sp>
        <p:nvSpPr>
          <p:cNvPr id="8" name="Marcador de número de diapositiva 3"/>
          <p:cNvSpPr>
            <a:spLocks noGrp="1"/>
          </p:cNvSpPr>
          <p:nvPr>
            <p:ph type="sldNum" sz="quarter" idx="12"/>
          </p:nvPr>
        </p:nvSpPr>
        <p:spPr>
          <a:xfrm>
            <a:off x="6553200"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19</a:t>
            </a:fld>
            <a:endParaRPr lang="es-ES" altLang="es-MX" dirty="0">
              <a:latin typeface="Century Gothic" panose="020B0502020202020204" pitchFamily="34" charset="0"/>
            </a:endParaRPr>
          </a:p>
        </p:txBody>
      </p:sp>
      <p:sp>
        <p:nvSpPr>
          <p:cNvPr id="9" name="2 Marcador de contenido">
            <a:extLst>
              <a:ext uri="{FF2B5EF4-FFF2-40B4-BE49-F238E27FC236}">
                <a16:creationId xmlns:a16="http://schemas.microsoft.com/office/drawing/2014/main" xmlns="" id="{2037DDD9-7CB1-4823-B559-4AA8C592CD83}"/>
              </a:ext>
            </a:extLst>
          </p:cNvPr>
          <p:cNvSpPr txBox="1">
            <a:spLocks/>
          </p:cNvSpPr>
          <p:nvPr/>
        </p:nvSpPr>
        <p:spPr>
          <a:xfrm>
            <a:off x="133988" y="6328784"/>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Cifras al cierre del 31 de mayo de 2018</a:t>
            </a:r>
          </a:p>
        </p:txBody>
      </p:sp>
      <p:graphicFrame>
        <p:nvGraphicFramePr>
          <p:cNvPr id="12" name="Gráfico 11">
            <a:extLst>
              <a:ext uri="{FF2B5EF4-FFF2-40B4-BE49-F238E27FC236}">
                <a16:creationId xmlns:a16="http://schemas.microsoft.com/office/drawing/2014/main" xmlns="" id="{F11B2F5D-5AEC-413C-B940-1855D8F5FA9C}"/>
              </a:ext>
            </a:extLst>
          </p:cNvPr>
          <p:cNvGraphicFramePr>
            <a:graphicFrameLocks/>
          </p:cNvGraphicFramePr>
          <p:nvPr>
            <p:extLst>
              <p:ext uri="{D42A27DB-BD31-4B8C-83A1-F6EECF244321}">
                <p14:modId xmlns:p14="http://schemas.microsoft.com/office/powerpoint/2010/main" val="509371699"/>
              </p:ext>
            </p:extLst>
          </p:nvPr>
        </p:nvGraphicFramePr>
        <p:xfrm>
          <a:off x="390522" y="1222959"/>
          <a:ext cx="8362950" cy="25812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Gráfico 12">
            <a:extLst>
              <a:ext uri="{FF2B5EF4-FFF2-40B4-BE49-F238E27FC236}">
                <a16:creationId xmlns:a16="http://schemas.microsoft.com/office/drawing/2014/main" xmlns="" id="{20FFB61B-06DB-47C6-A685-107C0781739F}"/>
              </a:ext>
            </a:extLst>
          </p:cNvPr>
          <p:cNvGraphicFramePr>
            <a:graphicFrameLocks/>
          </p:cNvGraphicFramePr>
          <p:nvPr>
            <p:extLst>
              <p:ext uri="{D42A27DB-BD31-4B8C-83A1-F6EECF244321}">
                <p14:modId xmlns:p14="http://schemas.microsoft.com/office/powerpoint/2010/main" val="204869587"/>
              </p:ext>
            </p:extLst>
          </p:nvPr>
        </p:nvGraphicFramePr>
        <p:xfrm>
          <a:off x="390522" y="3746614"/>
          <a:ext cx="8362950" cy="2590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21748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x-none" sz="2000" b="1" dirty="0">
                <a:latin typeface="Century Gothic" panose="020B0502020202020204" pitchFamily="34" charset="0"/>
              </a:rPr>
              <a:t>Estatus FANVIT B</a:t>
            </a:r>
            <a:r>
              <a:rPr lang="es-MX" sz="2000" b="1" dirty="0">
                <a:latin typeface="Century Gothic" panose="020B0502020202020204" pitchFamily="34" charset="0"/>
              </a:rPr>
              <a:t/>
            </a:r>
            <a:br>
              <a:rPr lang="es-MX" sz="2000" b="1" dirty="0">
                <a:latin typeface="Century Gothic" panose="020B0502020202020204" pitchFamily="34" charset="0"/>
              </a:rPr>
            </a:br>
            <a:r>
              <a:rPr lang="es-MX" sz="1600" b="1" dirty="0">
                <a:latin typeface="Century Gothic" panose="020B0502020202020204" pitchFamily="34" charset="0"/>
              </a:rPr>
              <a:t>(3.1% de la cartera)</a:t>
            </a: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20</a:t>
            </a:fld>
            <a:endParaRPr lang="es-ES" altLang="es-MX" dirty="0">
              <a:latin typeface="Century Gothic" panose="020B0502020202020204" pitchFamily="34" charset="0"/>
            </a:endParaRPr>
          </a:p>
        </p:txBody>
      </p:sp>
      <p:sp>
        <p:nvSpPr>
          <p:cNvPr id="5" name="Marcador de contenido 2"/>
          <p:cNvSpPr>
            <a:spLocks noGrp="1"/>
          </p:cNvSpPr>
          <p:nvPr>
            <p:ph idx="1"/>
          </p:nvPr>
        </p:nvSpPr>
        <p:spPr>
          <a:xfrm>
            <a:off x="600891" y="1232452"/>
            <a:ext cx="8229600" cy="5194227"/>
          </a:xfrm>
        </p:spPr>
        <p:txBody>
          <a:bodyPr>
            <a:normAutofit/>
          </a:bodyPr>
          <a:lstStyle/>
          <a:p>
            <a:pPr algn="just">
              <a:buClr>
                <a:srgbClr val="C00000"/>
              </a:buClr>
            </a:pPr>
            <a:r>
              <a:rPr lang="x-none" sz="1400" dirty="0"/>
              <a:t>Al momento de la separación de los portafolios el 30 de junio de 2016, el FANVIT B contaba con 66 instrumentos con un valor total de $13,392 millones de pesos que representaban el 25.7% del valor de la cartera.</a:t>
            </a:r>
          </a:p>
          <a:p>
            <a:pPr>
              <a:buClr>
                <a:srgbClr val="C00000"/>
              </a:buClr>
            </a:pPr>
            <a:endParaRPr lang="x-none" sz="1400" dirty="0"/>
          </a:p>
          <a:p>
            <a:pPr>
              <a:buClr>
                <a:srgbClr val="C00000"/>
              </a:buClr>
            </a:pPr>
            <a:r>
              <a:rPr lang="x-none" sz="1400" dirty="0"/>
              <a:t>Al 31 de mayo de 2018 el FANVIT B cuenta con 19  instrumentos que representan el 3.1% del activo neto del FANVIT con un valor de $4,204 millones de pesos.</a:t>
            </a:r>
          </a:p>
          <a:p>
            <a:pPr>
              <a:buClr>
                <a:srgbClr val="C00000"/>
              </a:buClr>
            </a:pPr>
            <a:endParaRPr lang="x-none" sz="1400" dirty="0"/>
          </a:p>
          <a:p>
            <a:pPr>
              <a:buClr>
                <a:srgbClr val="C00000"/>
              </a:buClr>
            </a:pPr>
            <a:r>
              <a:rPr lang="x-none" sz="1400" dirty="0"/>
              <a:t>Durante 2018 vencerán 11 instrumentos estructurados, equivalentes a $1,335 millones de pesos.</a:t>
            </a:r>
            <a:br>
              <a:rPr lang="x-none" sz="1400" dirty="0"/>
            </a:br>
            <a:r>
              <a:rPr lang="x-none" sz="1400" dirty="0"/>
              <a:t/>
            </a:r>
            <a:br>
              <a:rPr lang="x-none" sz="1400" dirty="0"/>
            </a:br>
            <a:endParaRPr lang="x-none" sz="1400" dirty="0"/>
          </a:p>
          <a:p>
            <a:pPr marL="0" indent="0" algn="just">
              <a:buClr>
                <a:srgbClr val="C00000"/>
              </a:buClr>
              <a:buNone/>
            </a:pPr>
            <a:endParaRPr lang="es-MX" sz="1600" dirty="0"/>
          </a:p>
        </p:txBody>
      </p:sp>
      <p:sp>
        <p:nvSpPr>
          <p:cNvPr id="14" name="CuadroTexto 13"/>
          <p:cNvSpPr txBox="1"/>
          <p:nvPr/>
        </p:nvSpPr>
        <p:spPr>
          <a:xfrm>
            <a:off x="469922" y="6606059"/>
            <a:ext cx="1834156" cy="230832"/>
          </a:xfrm>
          <a:prstGeom prst="rect">
            <a:avLst/>
          </a:prstGeom>
          <a:noFill/>
        </p:spPr>
        <p:txBody>
          <a:bodyPr wrap="none" rtlCol="0">
            <a:spAutoFit/>
          </a:bodyPr>
          <a:lstStyle/>
          <a:p>
            <a:r>
              <a:rPr lang="x-none" sz="900" dirty="0">
                <a:latin typeface="Century Gothic" panose="020B0502020202020204" pitchFamily="34" charset="0"/>
              </a:rPr>
              <a:t>*Montos en millones de pesos</a:t>
            </a:r>
            <a:endParaRPr lang="es-MX" sz="900" dirty="0">
              <a:latin typeface="Century Gothic" panose="020B0502020202020204" pitchFamily="34" charset="0"/>
            </a:endParaRPr>
          </a:p>
        </p:txBody>
      </p:sp>
      <p:pic>
        <p:nvPicPr>
          <p:cNvPr id="6" name="Imagen 5">
            <a:extLst>
              <a:ext uri="{FF2B5EF4-FFF2-40B4-BE49-F238E27FC236}">
                <a16:creationId xmlns:a16="http://schemas.microsoft.com/office/drawing/2014/main" xmlns="" id="{A139E673-7F92-4434-9C16-5264848BB0DD}"/>
              </a:ext>
            </a:extLst>
          </p:cNvPr>
          <p:cNvPicPr>
            <a:picLocks noChangeAspect="1"/>
          </p:cNvPicPr>
          <p:nvPr/>
        </p:nvPicPr>
        <p:blipFill>
          <a:blip r:embed="rId2"/>
          <a:stretch>
            <a:fillRect/>
          </a:stretch>
        </p:blipFill>
        <p:spPr>
          <a:xfrm>
            <a:off x="395536" y="3631664"/>
            <a:ext cx="8434955" cy="1837020"/>
          </a:xfrm>
          <a:prstGeom prst="rect">
            <a:avLst/>
          </a:prstGeom>
        </p:spPr>
      </p:pic>
    </p:spTree>
    <p:extLst>
      <p:ext uri="{BB962C8B-B14F-4D97-AF65-F5344CB8AC3E}">
        <p14:creationId xmlns:p14="http://schemas.microsoft.com/office/powerpoint/2010/main" val="325663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6553200" y="6473580"/>
            <a:ext cx="2133600" cy="365125"/>
          </a:xfrm>
        </p:spPr>
        <p:txBody>
          <a:bodyPr/>
          <a:lstStyle/>
          <a:p>
            <a:fld id="{05E83AA4-A00D-4AA0-8FE8-B93C9F3EC141}" type="slidenum">
              <a:rPr lang="es-ES" altLang="es-MX" smtClean="0">
                <a:latin typeface="Century Gothic" panose="020B0502020202020204" pitchFamily="34" charset="0"/>
              </a:rPr>
              <a:pPr/>
              <a:t>21</a:t>
            </a:fld>
            <a:endParaRPr lang="es-ES" altLang="es-MX" dirty="0">
              <a:latin typeface="Century Gothic" panose="020B0502020202020204" pitchFamily="34" charset="0"/>
            </a:endParaRPr>
          </a:p>
        </p:txBody>
      </p:sp>
      <p:sp>
        <p:nvSpPr>
          <p:cNvPr id="5" name="Título 1"/>
          <p:cNvSpPr>
            <a:spLocks noGrp="1"/>
          </p:cNvSpPr>
          <p:nvPr>
            <p:ph type="title"/>
          </p:nvPr>
        </p:nvSpPr>
        <p:spPr/>
        <p:txBody>
          <a:bodyPr/>
          <a:lstStyle/>
          <a:p>
            <a:r>
              <a:rPr lang="x-none" sz="2000" b="1" dirty="0">
                <a:latin typeface="Century Gothic" panose="020B0502020202020204" pitchFamily="34" charset="0"/>
              </a:rPr>
              <a:t>Estatus FANVIT B</a:t>
            </a:r>
            <a:r>
              <a:rPr lang="es-MX" sz="2000" b="1" dirty="0">
                <a:latin typeface="Century Gothic" panose="020B0502020202020204" pitchFamily="34" charset="0"/>
              </a:rPr>
              <a:t/>
            </a:r>
            <a:br>
              <a:rPr lang="es-MX" sz="2000" b="1" dirty="0">
                <a:latin typeface="Century Gothic" panose="020B0502020202020204" pitchFamily="34" charset="0"/>
              </a:rPr>
            </a:br>
            <a:r>
              <a:rPr lang="es-MX" sz="1600" b="1" dirty="0">
                <a:latin typeface="Century Gothic" panose="020B0502020202020204" pitchFamily="34" charset="0"/>
              </a:rPr>
              <a:t>(3.1% de la cartera)</a:t>
            </a:r>
          </a:p>
        </p:txBody>
      </p:sp>
      <p:sp>
        <p:nvSpPr>
          <p:cNvPr id="6" name="Marcador de contenido 2"/>
          <p:cNvSpPr>
            <a:spLocks noGrp="1"/>
          </p:cNvSpPr>
          <p:nvPr>
            <p:ph idx="1"/>
          </p:nvPr>
        </p:nvSpPr>
        <p:spPr>
          <a:xfrm>
            <a:off x="457200" y="1196752"/>
            <a:ext cx="8229600" cy="5616624"/>
          </a:xfrm>
          <a:noFill/>
        </p:spPr>
        <p:txBody>
          <a:bodyPr>
            <a:normAutofit/>
          </a:bodyPr>
          <a:lstStyle/>
          <a:p>
            <a:pPr>
              <a:buClr>
                <a:srgbClr val="C00000"/>
              </a:buClr>
            </a:pPr>
            <a:r>
              <a:rPr lang="x-none" sz="1400" dirty="0"/>
              <a:t>Al cierre </a:t>
            </a:r>
            <a:r>
              <a:rPr lang="x-none" sz="1400"/>
              <a:t>de </a:t>
            </a:r>
            <a:r>
              <a:rPr lang="es-MX" sz="1400" dirty="0"/>
              <a:t>mayo </a:t>
            </a:r>
            <a:r>
              <a:rPr lang="x-none" sz="1400"/>
              <a:t>de </a:t>
            </a:r>
            <a:r>
              <a:rPr lang="x-none" sz="1400" dirty="0"/>
              <a:t>2018 se han vendido, o amortizado 43 instrumentos con un valor de $8,061 millones de pesos.</a:t>
            </a:r>
          </a:p>
          <a:p>
            <a:pPr marL="0" indent="0">
              <a:buClr>
                <a:srgbClr val="C00000"/>
              </a:buClr>
              <a:buNone/>
            </a:pPr>
            <a:r>
              <a:rPr lang="x-none" sz="1400" dirty="0"/>
              <a:t/>
            </a:r>
            <a:br>
              <a:rPr lang="x-none" sz="1400" dirty="0"/>
            </a:br>
            <a:r>
              <a:rPr lang="x-none" sz="1400" dirty="0"/>
              <a:t/>
            </a:r>
            <a:br>
              <a:rPr lang="x-none" sz="1400" dirty="0"/>
            </a:br>
            <a:endParaRPr lang="x-none" sz="1400" dirty="0"/>
          </a:p>
          <a:p>
            <a:pPr marL="0" indent="0" algn="just">
              <a:buClr>
                <a:srgbClr val="C00000"/>
              </a:buClr>
              <a:buNone/>
            </a:pPr>
            <a:endParaRPr lang="es-MX" sz="1600" dirty="0"/>
          </a:p>
        </p:txBody>
      </p:sp>
      <p:sp>
        <p:nvSpPr>
          <p:cNvPr id="11" name="CuadroTexto 10"/>
          <p:cNvSpPr txBox="1"/>
          <p:nvPr/>
        </p:nvSpPr>
        <p:spPr>
          <a:xfrm>
            <a:off x="469922" y="6606059"/>
            <a:ext cx="1834156" cy="230832"/>
          </a:xfrm>
          <a:prstGeom prst="rect">
            <a:avLst/>
          </a:prstGeom>
          <a:noFill/>
        </p:spPr>
        <p:txBody>
          <a:bodyPr wrap="none" rtlCol="0">
            <a:spAutoFit/>
          </a:bodyPr>
          <a:lstStyle/>
          <a:p>
            <a:r>
              <a:rPr lang="x-none" sz="900" dirty="0">
                <a:latin typeface="Century Gothic" panose="020B0502020202020204" pitchFamily="34" charset="0"/>
              </a:rPr>
              <a:t>*Montos en millones de pesos</a:t>
            </a:r>
            <a:endParaRPr lang="es-MX" sz="900" dirty="0">
              <a:latin typeface="Century Gothic" panose="020B0502020202020204" pitchFamily="34" charset="0"/>
            </a:endParaRPr>
          </a:p>
        </p:txBody>
      </p:sp>
      <p:pic>
        <p:nvPicPr>
          <p:cNvPr id="3" name="Imagen 2">
            <a:extLst>
              <a:ext uri="{FF2B5EF4-FFF2-40B4-BE49-F238E27FC236}">
                <a16:creationId xmlns:a16="http://schemas.microsoft.com/office/drawing/2014/main" xmlns="" id="{908C7A07-2ED1-48D3-8CC2-EC941906A6D2}"/>
              </a:ext>
            </a:extLst>
          </p:cNvPr>
          <p:cNvPicPr>
            <a:picLocks noChangeAspect="1"/>
          </p:cNvPicPr>
          <p:nvPr/>
        </p:nvPicPr>
        <p:blipFill>
          <a:blip r:embed="rId2"/>
          <a:stretch>
            <a:fillRect/>
          </a:stretch>
        </p:blipFill>
        <p:spPr>
          <a:xfrm>
            <a:off x="390524" y="1759101"/>
            <a:ext cx="8362951" cy="4785734"/>
          </a:xfrm>
          <a:prstGeom prst="rect">
            <a:avLst/>
          </a:prstGeom>
        </p:spPr>
      </p:pic>
    </p:spTree>
    <p:extLst>
      <p:ext uri="{BB962C8B-B14F-4D97-AF65-F5344CB8AC3E}">
        <p14:creationId xmlns:p14="http://schemas.microsoft.com/office/powerpoint/2010/main" val="3245821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Bonos Bancarios Estructurados y Bonos Convertibles FANVIT</a:t>
            </a:r>
            <a:br>
              <a:rPr lang="es-MX" sz="2000" b="1" dirty="0">
                <a:latin typeface="Century Gothic" panose="020B0502020202020204" pitchFamily="34" charset="0"/>
              </a:rPr>
            </a:br>
            <a:r>
              <a:rPr lang="es-MX" sz="1600" b="1" dirty="0">
                <a:latin typeface="Century Gothic" panose="020B0502020202020204" pitchFamily="34" charset="0"/>
              </a:rPr>
              <a:t>(11.0% del Activo Neto)</a:t>
            </a:r>
            <a:endParaRPr lang="es-MX" sz="2000" b="1"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22</a:t>
            </a:fld>
            <a:endParaRPr lang="es-ES" altLang="es-MX" dirty="0">
              <a:latin typeface="Century Gothic" panose="020B0502020202020204" pitchFamily="34" charset="0"/>
            </a:endParaRPr>
          </a:p>
        </p:txBody>
      </p:sp>
      <p:sp>
        <p:nvSpPr>
          <p:cNvPr id="6" name="1 Título"/>
          <p:cNvSpPr txBox="1">
            <a:spLocks/>
          </p:cNvSpPr>
          <p:nvPr/>
        </p:nvSpPr>
        <p:spPr bwMode="auto">
          <a:xfrm>
            <a:off x="454731" y="658897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800" dirty="0">
                <a:solidFill>
                  <a:schemeClr val="tx1"/>
                </a:solidFill>
                <a:latin typeface="Century Gothic" panose="020B0502020202020204" pitchFamily="34" charset="0"/>
              </a:rPr>
              <a:t>Fuente:</a:t>
            </a:r>
            <a:r>
              <a:rPr lang="es-MX" sz="800" dirty="0">
                <a:solidFill>
                  <a:schemeClr val="tx1"/>
                </a:solidFill>
                <a:latin typeface="Century Gothic" panose="020B0502020202020204" pitchFamily="34" charset="0"/>
              </a:rPr>
              <a:t> Elaborado por la Gerencia Sr. de Coordinación de Inversiones del Infonavit </a:t>
            </a:r>
            <a:r>
              <a:rPr lang="es-ES" sz="800" dirty="0">
                <a:solidFill>
                  <a:schemeClr val="tx1"/>
                </a:solidFill>
                <a:latin typeface="Century Gothic" panose="020B0502020202020204" pitchFamily="34" charset="0"/>
              </a:rPr>
              <a:t> con datos al 31 de mayo  de 2017.</a:t>
            </a:r>
            <a:endParaRPr lang="es-MX" sz="800" dirty="0">
              <a:solidFill>
                <a:schemeClr val="tx1"/>
              </a:solidFill>
              <a:latin typeface="Century Gothic" panose="020B0502020202020204" pitchFamily="34" charset="0"/>
            </a:endParaRPr>
          </a:p>
        </p:txBody>
      </p:sp>
      <p:sp>
        <p:nvSpPr>
          <p:cNvPr id="8" name="1 Título">
            <a:extLst>
              <a:ext uri="{FF2B5EF4-FFF2-40B4-BE49-F238E27FC236}">
                <a16:creationId xmlns:a16="http://schemas.microsoft.com/office/drawing/2014/main" xmlns="" id="{7DFA6B19-BDEF-41F3-A9A3-63108502058A}"/>
              </a:ext>
            </a:extLst>
          </p:cNvPr>
          <p:cNvSpPr txBox="1">
            <a:spLocks/>
          </p:cNvSpPr>
          <p:nvPr/>
        </p:nvSpPr>
        <p:spPr bwMode="auto">
          <a:xfrm>
            <a:off x="454731" y="6425481"/>
            <a:ext cx="8359899"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900" dirty="0">
                <a:solidFill>
                  <a:schemeClr val="tx1"/>
                </a:solidFill>
                <a:latin typeface="Century Gothic" panose="020B0502020202020204" pitchFamily="34" charset="0"/>
              </a:rPr>
              <a:t>Los rendimientos presentados no incluyen pago de derechos (dividendos) y se consideraron precios promedios.</a:t>
            </a:r>
          </a:p>
        </p:txBody>
      </p:sp>
      <p:graphicFrame>
        <p:nvGraphicFramePr>
          <p:cNvPr id="7" name="Tabla 6">
            <a:extLst>
              <a:ext uri="{FF2B5EF4-FFF2-40B4-BE49-F238E27FC236}">
                <a16:creationId xmlns:a16="http://schemas.microsoft.com/office/drawing/2014/main" xmlns="" id="{4DA90CE9-8BBD-4EB8-8796-5DCF82D321B7}"/>
              </a:ext>
            </a:extLst>
          </p:cNvPr>
          <p:cNvGraphicFramePr>
            <a:graphicFrameLocks noGrp="1"/>
          </p:cNvGraphicFramePr>
          <p:nvPr>
            <p:extLst/>
          </p:nvPr>
        </p:nvGraphicFramePr>
        <p:xfrm>
          <a:off x="179512" y="1575351"/>
          <a:ext cx="8784976" cy="4850130"/>
        </p:xfrm>
        <a:graphic>
          <a:graphicData uri="http://schemas.openxmlformats.org/drawingml/2006/table">
            <a:tbl>
              <a:tblPr/>
              <a:tblGrid>
                <a:gridCol w="1461640">
                  <a:extLst>
                    <a:ext uri="{9D8B030D-6E8A-4147-A177-3AD203B41FA5}">
                      <a16:colId xmlns:a16="http://schemas.microsoft.com/office/drawing/2014/main" xmlns="" val="3550032416"/>
                    </a:ext>
                  </a:extLst>
                </a:gridCol>
                <a:gridCol w="901633">
                  <a:extLst>
                    <a:ext uri="{9D8B030D-6E8A-4147-A177-3AD203B41FA5}">
                      <a16:colId xmlns:a16="http://schemas.microsoft.com/office/drawing/2014/main" xmlns="" val="1921760033"/>
                    </a:ext>
                  </a:extLst>
                </a:gridCol>
                <a:gridCol w="1314612">
                  <a:extLst>
                    <a:ext uri="{9D8B030D-6E8A-4147-A177-3AD203B41FA5}">
                      <a16:colId xmlns:a16="http://schemas.microsoft.com/office/drawing/2014/main" xmlns="" val="3501575573"/>
                    </a:ext>
                  </a:extLst>
                </a:gridCol>
                <a:gridCol w="1037851">
                  <a:extLst>
                    <a:ext uri="{9D8B030D-6E8A-4147-A177-3AD203B41FA5}">
                      <a16:colId xmlns:a16="http://schemas.microsoft.com/office/drawing/2014/main" xmlns="" val="1900720223"/>
                    </a:ext>
                  </a:extLst>
                </a:gridCol>
                <a:gridCol w="612856">
                  <a:extLst>
                    <a:ext uri="{9D8B030D-6E8A-4147-A177-3AD203B41FA5}">
                      <a16:colId xmlns:a16="http://schemas.microsoft.com/office/drawing/2014/main" xmlns="" val="3910919358"/>
                    </a:ext>
                  </a:extLst>
                </a:gridCol>
                <a:gridCol w="407697">
                  <a:extLst>
                    <a:ext uri="{9D8B030D-6E8A-4147-A177-3AD203B41FA5}">
                      <a16:colId xmlns:a16="http://schemas.microsoft.com/office/drawing/2014/main" xmlns="" val="3758511403"/>
                    </a:ext>
                  </a:extLst>
                </a:gridCol>
                <a:gridCol w="408654">
                  <a:extLst>
                    <a:ext uri="{9D8B030D-6E8A-4147-A177-3AD203B41FA5}">
                      <a16:colId xmlns:a16="http://schemas.microsoft.com/office/drawing/2014/main" xmlns="" val="417947877"/>
                    </a:ext>
                  </a:extLst>
                </a:gridCol>
                <a:gridCol w="1037851">
                  <a:extLst>
                    <a:ext uri="{9D8B030D-6E8A-4147-A177-3AD203B41FA5}">
                      <a16:colId xmlns:a16="http://schemas.microsoft.com/office/drawing/2014/main" xmlns="" val="2680298236"/>
                    </a:ext>
                  </a:extLst>
                </a:gridCol>
                <a:gridCol w="1037851">
                  <a:extLst>
                    <a:ext uri="{9D8B030D-6E8A-4147-A177-3AD203B41FA5}">
                      <a16:colId xmlns:a16="http://schemas.microsoft.com/office/drawing/2014/main" xmlns="" val="2853592056"/>
                    </a:ext>
                  </a:extLst>
                </a:gridCol>
                <a:gridCol w="564331">
                  <a:extLst>
                    <a:ext uri="{9D8B030D-6E8A-4147-A177-3AD203B41FA5}">
                      <a16:colId xmlns:a16="http://schemas.microsoft.com/office/drawing/2014/main" xmlns="" val="4278318987"/>
                    </a:ext>
                  </a:extLst>
                </a:gridCol>
              </a:tblGrid>
              <a:tr h="114292">
                <a:tc rowSpan="3">
                  <a:txBody>
                    <a:bodyPr/>
                    <a:lstStyle/>
                    <a:p>
                      <a:pPr algn="ctr" fontAlgn="ctr"/>
                      <a:r>
                        <a:rPr lang="es-MX" sz="800" b="1" i="0" u="none" strike="noStrike" dirty="0">
                          <a:solidFill>
                            <a:srgbClr val="002060"/>
                          </a:solidFill>
                          <a:effectLst/>
                          <a:latin typeface="Century Gothic" panose="020B0502020202020204" pitchFamily="34" charset="0"/>
                        </a:rPr>
                        <a:t>Región</a:t>
                      </a:r>
                    </a:p>
                  </a:txBody>
                  <a:tcPr marL="5715" marR="5715" marT="571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800" b="1" i="0" u="none" strike="noStrike" dirty="0">
                          <a:solidFill>
                            <a:srgbClr val="002060"/>
                          </a:solidFill>
                          <a:effectLst/>
                          <a:latin typeface="Century Gothic" panose="020B0502020202020204" pitchFamily="34" charset="0"/>
                        </a:rPr>
                        <a:t>Moneda</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800" b="1" i="0" u="none" strike="noStrike">
                          <a:solidFill>
                            <a:srgbClr val="002060"/>
                          </a:solidFill>
                          <a:effectLst/>
                          <a:latin typeface="Century Gothic" panose="020B0502020202020204" pitchFamily="34" charset="0"/>
                        </a:rPr>
                        <a:t>Instrumento</a:t>
                      </a:r>
                    </a:p>
                  </a:txBody>
                  <a:tcPr marL="5715" marR="5715" marT="571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800" b="1" i="0" u="none" strike="noStrike">
                          <a:solidFill>
                            <a:srgbClr val="002060"/>
                          </a:solidFill>
                          <a:effectLst/>
                          <a:latin typeface="Century Gothic" panose="020B0502020202020204" pitchFamily="34" charset="0"/>
                        </a:rPr>
                        <a:t>Subyacente</a:t>
                      </a:r>
                    </a:p>
                  </a:txBody>
                  <a:tcPr marL="5715" marR="5715" marT="571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800" b="1" i="0" u="none" strike="noStrike">
                          <a:solidFill>
                            <a:srgbClr val="002060"/>
                          </a:solidFill>
                          <a:effectLst/>
                          <a:latin typeface="Century Gothic" panose="020B0502020202020204" pitchFamily="34" charset="0"/>
                        </a:rPr>
                        <a:t>Monto (mdp)</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800" b="1" i="0" u="none" strike="noStrike">
                          <a:solidFill>
                            <a:srgbClr val="002060"/>
                          </a:solidFill>
                          <a:effectLst/>
                          <a:latin typeface="Century Gothic" panose="020B0502020202020204" pitchFamily="34" charset="0"/>
                        </a:rPr>
                        <a:t>% Activo Neto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800" b="1" i="0" u="none" strike="noStrike">
                          <a:solidFill>
                            <a:srgbClr val="002060"/>
                          </a:solidFill>
                          <a:effectLst/>
                          <a:latin typeface="Century Gothic" panose="020B0502020202020204" pitchFamily="34" charset="0"/>
                        </a:rPr>
                        <a:t>% RV</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Rend. en su moneda</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Rend. en pesos</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rowSpan="3">
                  <a:txBody>
                    <a:bodyPr/>
                    <a:lstStyle/>
                    <a:p>
                      <a:pPr algn="ctr" fontAlgn="ctr"/>
                      <a:r>
                        <a:rPr lang="es-MX" sz="800" b="1" i="0" u="none" strike="noStrike">
                          <a:solidFill>
                            <a:srgbClr val="002060"/>
                          </a:solidFill>
                          <a:effectLst/>
                          <a:latin typeface="Century Gothic" panose="020B0502020202020204" pitchFamily="34" charset="0"/>
                        </a:rPr>
                        <a:t>Rend. Ponderado Total</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107054936"/>
                  </a:ext>
                </a:extLst>
              </a:tr>
              <a:tr h="114292">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Rend. Ponderado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Rend. Ponderado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554155372"/>
                  </a:ext>
                </a:extLst>
              </a:tr>
              <a:tr h="120007">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31/05/2018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31/05/2018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xmlns="" val="976004879"/>
                  </a:ext>
                </a:extLst>
              </a:tr>
              <a:tr h="120007">
                <a:tc rowSpan="2">
                  <a:txBody>
                    <a:bodyPr/>
                    <a:lstStyle/>
                    <a:p>
                      <a:pPr algn="ctr" fontAlgn="ctr"/>
                      <a:r>
                        <a:rPr lang="es-MX" sz="800" b="1" i="0" u="none" strike="noStrike">
                          <a:solidFill>
                            <a:srgbClr val="002060"/>
                          </a:solidFill>
                          <a:effectLst/>
                          <a:latin typeface="Century Gothic" panose="020B0502020202020204" pitchFamily="34" charset="0"/>
                        </a:rPr>
                        <a:t>México</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Pesos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2_CEMEX_09</a:t>
                      </a:r>
                    </a:p>
                  </a:txBody>
                  <a:tcPr marL="5715" marR="5715" marT="571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Convertible Cemex</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533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0.4%</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2">
                  <a:txBody>
                    <a:bodyPr/>
                    <a:lstStyle/>
                    <a:p>
                      <a:pPr algn="ctr" fontAlgn="ctr"/>
                      <a:r>
                        <a:rPr lang="es-MX" sz="800" b="0" i="0" u="none" strike="noStrike">
                          <a:solidFill>
                            <a:srgbClr val="002060"/>
                          </a:solidFill>
                          <a:effectLst/>
                          <a:latin typeface="Century Gothic" panose="020B0502020202020204" pitchFamily="34" charset="0"/>
                        </a:rPr>
                        <a:t>5.7%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2060"/>
                          </a:solidFill>
                          <a:effectLst/>
                          <a:latin typeface="Century Gothic" panose="020B0502020202020204" pitchFamily="34" charset="0"/>
                        </a:rPr>
                        <a:t>-0.7%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2">
                  <a:txBody>
                    <a:bodyPr/>
                    <a:lstStyle/>
                    <a:p>
                      <a:pPr algn="ctr" fontAlgn="ctr"/>
                      <a:r>
                        <a:rPr lang="es-MX" sz="800" b="1" i="0" u="none" strike="noStrike">
                          <a:solidFill>
                            <a:srgbClr val="002060"/>
                          </a:solidFill>
                          <a:effectLst/>
                          <a:latin typeface="Century Gothic" panose="020B0502020202020204" pitchFamily="34" charset="0"/>
                        </a:rPr>
                        <a:t>-0.9%</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967397211"/>
                  </a:ext>
                </a:extLst>
              </a:tr>
              <a:tr h="120007">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1B_MEXRISK_ISHRS</a:t>
                      </a:r>
                    </a:p>
                  </a:txBody>
                  <a:tcPr marL="5715" marR="5715" marT="571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MSCI México Risk</a:t>
                      </a:r>
                    </a:p>
                  </a:txBody>
                  <a:tcPr marL="5715" marR="5715" marT="571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314</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xmlns="" val="3911953257"/>
                  </a:ext>
                </a:extLst>
              </a:tr>
              <a:tr h="120007">
                <a:tc rowSpan="10">
                  <a:txBody>
                    <a:bodyPr/>
                    <a:lstStyle/>
                    <a:p>
                      <a:pPr algn="ctr" fontAlgn="ctr"/>
                      <a:r>
                        <a:rPr lang="es-MX" sz="800" b="1" i="0" u="none" strike="noStrike">
                          <a:solidFill>
                            <a:srgbClr val="002060"/>
                          </a:solidFill>
                          <a:effectLst/>
                          <a:latin typeface="Century Gothic" panose="020B0502020202020204" pitchFamily="34" charset="0"/>
                        </a:rPr>
                        <a:t>Estados Unidos</a:t>
                      </a:r>
                    </a:p>
                  </a:txBody>
                  <a:tcPr marL="5715" marR="5715" marT="5715"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1I_IVV_*</a:t>
                      </a:r>
                    </a:p>
                  </a:txBody>
                  <a:tcPr marL="5715" marR="5715" marT="571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S&amp;P 500 Index</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2,015</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1.5%</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800" b="0" i="0" u="none" strike="noStrike">
                          <a:solidFill>
                            <a:srgbClr val="002060"/>
                          </a:solidFill>
                          <a:effectLst/>
                          <a:latin typeface="Century Gothic" panose="020B0502020202020204" pitchFamily="34" charset="0"/>
                        </a:rPr>
                        <a:t>38.5%</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0.5%</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800" b="1" i="0" u="none" strike="noStrike">
                          <a:solidFill>
                            <a:srgbClr val="002060"/>
                          </a:solidFill>
                          <a:effectLst/>
                          <a:latin typeface="Century Gothic" panose="020B0502020202020204" pitchFamily="34" charset="0"/>
                        </a:rPr>
                        <a:t>1.3%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775814629"/>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1I_USMV_*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Minima Volatilidad</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1,190</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0.9%</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1"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524497335"/>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1I_XLU_*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Servicios Públicos</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418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3831493809"/>
                  </a:ext>
                </a:extLst>
              </a:tr>
              <a:tr h="120007">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1I_XLK_*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Sector Tecnología</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391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1"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485977927"/>
                  </a:ext>
                </a:extLst>
              </a:tr>
              <a:tr h="125721">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1I_QQQ_*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NASDAQ Index</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374</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2546446462"/>
                  </a:ext>
                </a:extLst>
              </a:tr>
              <a:tr h="125721">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1I_XLF_*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Sector Financiero</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268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4256331786"/>
                  </a:ext>
                </a:extLst>
              </a:tr>
              <a:tr h="120007">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1I_XLP_*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Consumo Básico</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389</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2839682323"/>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1I_XLI_*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Sector Industrial</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149</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155944841"/>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1I_XLB_*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Sector Materiales</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366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22685365"/>
                  </a:ext>
                </a:extLst>
              </a:tr>
              <a:tr h="120007">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J_BSAN_S00706</a:t>
                      </a:r>
                    </a:p>
                  </a:txBody>
                  <a:tcPr marL="5715" marR="5715" marT="571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Dow Jones</a:t>
                      </a:r>
                    </a:p>
                  </a:txBody>
                  <a:tcPr marL="5715" marR="5715" marT="571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174</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xmlns="" val="2254888561"/>
                  </a:ext>
                </a:extLst>
              </a:tr>
              <a:tr h="120007">
                <a:tc rowSpan="8">
                  <a:txBody>
                    <a:bodyPr/>
                    <a:lstStyle/>
                    <a:p>
                      <a:pPr algn="ctr" fontAlgn="ctr"/>
                      <a:r>
                        <a:rPr lang="es-MX" sz="800" b="1" i="0" u="none" strike="noStrike">
                          <a:solidFill>
                            <a:srgbClr val="002060"/>
                          </a:solidFill>
                          <a:effectLst/>
                          <a:latin typeface="Century Gothic" panose="020B0502020202020204" pitchFamily="34" charset="0"/>
                        </a:rPr>
                        <a:t>Europa</a:t>
                      </a:r>
                    </a:p>
                  </a:txBody>
                  <a:tcPr marL="5715" marR="5715" marT="5715"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Euros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1I_SX7EEX_N</a:t>
                      </a:r>
                    </a:p>
                  </a:txBody>
                  <a:tcPr marL="5715" marR="5715" marT="571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Sector Ban. Europa</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28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0.0%</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8">
                  <a:txBody>
                    <a:bodyPr/>
                    <a:lstStyle/>
                    <a:p>
                      <a:pPr algn="ctr" fontAlgn="ctr"/>
                      <a:r>
                        <a:rPr lang="es-MX" sz="800" b="0" i="0" u="none" strike="noStrike">
                          <a:solidFill>
                            <a:srgbClr val="002060"/>
                          </a:solidFill>
                          <a:effectLst/>
                          <a:latin typeface="Century Gothic" panose="020B0502020202020204" pitchFamily="34" charset="0"/>
                        </a:rPr>
                        <a:t>18.8%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8">
                  <a:txBody>
                    <a:bodyPr/>
                    <a:lstStyle/>
                    <a:p>
                      <a:pPr algn="ctr" fontAlgn="ctr"/>
                      <a:r>
                        <a:rPr lang="es-MX" sz="800" b="1" i="0" u="none" strike="noStrike">
                          <a:solidFill>
                            <a:srgbClr val="002060"/>
                          </a:solidFill>
                          <a:effectLst/>
                          <a:latin typeface="Century Gothic" panose="020B0502020202020204" pitchFamily="34" charset="0"/>
                        </a:rPr>
                        <a:t>0.6%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890314316"/>
                  </a:ext>
                </a:extLst>
              </a:tr>
              <a:tr h="120007">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1I_HEZU_*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Euro Stoxx 50</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1,948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1.4%</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1" i="0" u="none" strike="noStrike">
                          <a:solidFill>
                            <a:srgbClr val="002060"/>
                          </a:solidFill>
                          <a:effectLst/>
                          <a:latin typeface="Century Gothic" panose="020B0502020202020204" pitchFamily="34" charset="0"/>
                        </a:rPr>
                        <a:t>0.6%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1914863066"/>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Peso/Euro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J_BSAN_S00626</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Ser. Públicos Europa</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127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666648741"/>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Peso/Euro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J_BSAN_S00727</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800" b="0" i="0" u="none" strike="noStrike" dirty="0">
                          <a:solidFill>
                            <a:srgbClr val="002060"/>
                          </a:solidFill>
                          <a:effectLst/>
                          <a:latin typeface="Century Gothic" panose="020B0502020202020204" pitchFamily="34" charset="0"/>
                        </a:rPr>
                        <a:t>Salud Europa</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160</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1722693653"/>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Peso/Euro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J_BACOMER_S5108</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Euro Stoxx 50</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168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4113769381"/>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Peso/Euro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2060"/>
                          </a:solidFill>
                          <a:effectLst/>
                          <a:latin typeface="Century Gothic" panose="020B0502020202020204" pitchFamily="34" charset="0"/>
                        </a:rPr>
                        <a:t>J_BSAN_S00654</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Euro Stoxx 50</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chemeClr val="bg1">
                        <a:lumMod val="85000"/>
                      </a:schemeClr>
                    </a:solidFill>
                  </a:tcPr>
                </a:tc>
                <a:tc>
                  <a:txBody>
                    <a:bodyPr/>
                    <a:lstStyle/>
                    <a:p>
                      <a:pPr algn="ctr" fontAlgn="ctr"/>
                      <a:r>
                        <a:rPr lang="es-MX" sz="800" b="0" i="0" u="none" strike="noStrike">
                          <a:solidFill>
                            <a:srgbClr val="002060"/>
                          </a:solidFill>
                          <a:effectLst/>
                          <a:latin typeface="Century Gothic" panose="020B0502020202020204" pitchFamily="34" charset="0"/>
                        </a:rPr>
                        <a:t>132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lumMod val="85000"/>
                      </a:schemeClr>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lumMod val="85000"/>
                      </a:schemeClr>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lumMod val="85000"/>
                      </a:schemeClr>
                    </a:solidFill>
                  </a:tcPr>
                </a:tc>
                <a:tc vMerge="1">
                  <a:txBody>
                    <a:bodyPr/>
                    <a:lstStyle/>
                    <a:p>
                      <a:endParaRPr lang="es-MX"/>
                    </a:p>
                  </a:txBody>
                  <a:tcPr/>
                </a:tc>
                <a:extLst>
                  <a:ext uri="{0D108BD9-81ED-4DB2-BD59-A6C34878D82A}">
                    <a16:rowId xmlns:a16="http://schemas.microsoft.com/office/drawing/2014/main" xmlns="" val="4147585367"/>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Peso/Euro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2060"/>
                          </a:solidFill>
                          <a:effectLst/>
                          <a:latin typeface="Century Gothic" panose="020B0502020202020204" pitchFamily="34" charset="0"/>
                        </a:rPr>
                        <a:t>J_BSAN_S00680</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chemeClr val="bg1"/>
                    </a:solidFill>
                  </a:tcPr>
                </a:tc>
                <a:tc>
                  <a:txBody>
                    <a:bodyPr/>
                    <a:lstStyle/>
                    <a:p>
                      <a:pPr algn="ctr" fontAlgn="ctr"/>
                      <a:r>
                        <a:rPr lang="es-MX" sz="800" b="0" i="0" u="none" strike="noStrike" dirty="0">
                          <a:solidFill>
                            <a:srgbClr val="002060"/>
                          </a:solidFill>
                          <a:effectLst/>
                          <a:latin typeface="Century Gothic" panose="020B0502020202020204" pitchFamily="34" charset="0"/>
                        </a:rPr>
                        <a:t>Euro Stoxx 50</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chemeClr val="bg1"/>
                    </a:solidFill>
                  </a:tcPr>
                </a:tc>
                <a:tc>
                  <a:txBody>
                    <a:bodyPr/>
                    <a:lstStyle/>
                    <a:p>
                      <a:pPr algn="ctr" fontAlgn="ctr"/>
                      <a:r>
                        <a:rPr lang="es-MX" sz="800" b="0" i="0" u="none" strike="noStrike" dirty="0">
                          <a:solidFill>
                            <a:srgbClr val="002060"/>
                          </a:solidFill>
                          <a:effectLst/>
                          <a:latin typeface="Century Gothic" panose="020B0502020202020204" pitchFamily="34" charset="0"/>
                        </a:rPr>
                        <a:t>105</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solidFill>
                  </a:tcPr>
                </a:tc>
                <a:tc>
                  <a:txBody>
                    <a:bodyPr/>
                    <a:lstStyle/>
                    <a:p>
                      <a:pPr algn="ctr" fontAlgn="ctr"/>
                      <a:r>
                        <a:rPr lang="es-MX" sz="800" b="0" i="0" u="none" strike="noStrike" dirty="0">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solidFill>
                  </a:tcPr>
                </a:tc>
                <a:tc vMerge="1">
                  <a:txBody>
                    <a:bodyPr/>
                    <a:lstStyle/>
                    <a:p>
                      <a:endParaRPr lang="es-MX"/>
                    </a:p>
                  </a:txBody>
                  <a:tcPr/>
                </a:tc>
                <a:extLst>
                  <a:ext uri="{0D108BD9-81ED-4DB2-BD59-A6C34878D82A}">
                    <a16:rowId xmlns:a16="http://schemas.microsoft.com/office/drawing/2014/main" xmlns="" val="3548538954"/>
                  </a:ext>
                </a:extLst>
              </a:tr>
              <a:tr h="120007">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Peso/Euro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2060"/>
                          </a:solidFill>
                          <a:effectLst/>
                          <a:latin typeface="Century Gothic" panose="020B0502020202020204" pitchFamily="34" charset="0"/>
                        </a:rPr>
                        <a:t>J_BSAN_S00684</a:t>
                      </a:r>
                    </a:p>
                  </a:txBody>
                  <a:tcPr marL="5715" marR="5715" marT="571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Euro Stoxx 50</a:t>
                      </a:r>
                    </a:p>
                  </a:txBody>
                  <a:tcPr marL="5715" marR="5715" marT="571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a:solidFill>
                            <a:srgbClr val="002060"/>
                          </a:solidFill>
                          <a:effectLst/>
                          <a:latin typeface="Century Gothic" panose="020B0502020202020204" pitchFamily="34" charset="0"/>
                        </a:rPr>
                        <a:t>136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chemeClr val="bg1">
                        <a:lumMod val="85000"/>
                      </a:schemeClr>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chemeClr val="bg1">
                        <a:lumMod val="85000"/>
                      </a:schemeClr>
                    </a:solidFill>
                  </a:tcPr>
                </a:tc>
                <a:tc vMerge="1">
                  <a:txBody>
                    <a:bodyPr/>
                    <a:lstStyle/>
                    <a:p>
                      <a:endParaRPr lang="es-MX"/>
                    </a:p>
                  </a:txBody>
                  <a:tcPr/>
                </a:tc>
                <a:extLst>
                  <a:ext uri="{0D108BD9-81ED-4DB2-BD59-A6C34878D82A}">
                    <a16:rowId xmlns:a16="http://schemas.microsoft.com/office/drawing/2014/main" xmlns="" val="2437466463"/>
                  </a:ext>
                </a:extLst>
              </a:tr>
              <a:tr h="125721">
                <a:tc>
                  <a:txBody>
                    <a:bodyPr/>
                    <a:lstStyle/>
                    <a:p>
                      <a:pPr algn="ctr" fontAlgn="ctr"/>
                      <a:r>
                        <a:rPr lang="es-MX" sz="800" b="1" i="0" u="none" strike="noStrike">
                          <a:solidFill>
                            <a:srgbClr val="002060"/>
                          </a:solidFill>
                          <a:effectLst/>
                          <a:latin typeface="Century Gothic" panose="020B0502020202020204" pitchFamily="34" charset="0"/>
                        </a:rPr>
                        <a:t>Asia</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2060"/>
                          </a:solidFill>
                          <a:effectLst/>
                          <a:latin typeface="Century Gothic" panose="020B0502020202020204" pitchFamily="34" charset="0"/>
                        </a:rPr>
                        <a:t>1I_DXJ_*</a:t>
                      </a:r>
                    </a:p>
                  </a:txBody>
                  <a:tcPr marL="5715" marR="5715" marT="571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solidFill>
                  </a:tcPr>
                </a:tc>
                <a:tc>
                  <a:txBody>
                    <a:bodyPr/>
                    <a:lstStyle/>
                    <a:p>
                      <a:pPr algn="ctr" fontAlgn="ctr"/>
                      <a:r>
                        <a:rPr lang="es-MX" sz="800" b="0" i="0" u="none" strike="noStrike" dirty="0">
                          <a:solidFill>
                            <a:srgbClr val="002060"/>
                          </a:solidFill>
                          <a:effectLst/>
                          <a:latin typeface="Century Gothic" panose="020B0502020202020204" pitchFamily="34" charset="0"/>
                        </a:rPr>
                        <a:t>Bolsa Tokio</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solidFill>
                  </a:tcPr>
                </a:tc>
                <a:tc>
                  <a:txBody>
                    <a:bodyPr/>
                    <a:lstStyle/>
                    <a:p>
                      <a:pPr algn="ctr" fontAlgn="ctr"/>
                      <a:r>
                        <a:rPr lang="es-MX" sz="800" b="0" i="0" u="none" strike="noStrike" dirty="0">
                          <a:solidFill>
                            <a:srgbClr val="002060"/>
                          </a:solidFill>
                          <a:effectLst/>
                          <a:latin typeface="Century Gothic" panose="020B0502020202020204" pitchFamily="34" charset="0"/>
                        </a:rPr>
                        <a:t>2,326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solidFill>
                  </a:tcPr>
                </a:tc>
                <a:tc>
                  <a:txBody>
                    <a:bodyPr/>
                    <a:lstStyle/>
                    <a:p>
                      <a:pPr algn="ctr" fontAlgn="ctr"/>
                      <a:r>
                        <a:rPr lang="es-MX" sz="800" b="0" i="0" u="none" strike="noStrike" dirty="0">
                          <a:solidFill>
                            <a:srgbClr val="002060"/>
                          </a:solidFill>
                          <a:effectLst/>
                          <a:latin typeface="Century Gothic" panose="020B0502020202020204" pitchFamily="34" charset="0"/>
                        </a:rPr>
                        <a:t>1.7%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solidFill>
                  </a:tcPr>
                </a:tc>
                <a:tc>
                  <a:txBody>
                    <a:bodyPr/>
                    <a:lstStyle/>
                    <a:p>
                      <a:pPr algn="ctr" fontAlgn="ctr"/>
                      <a:r>
                        <a:rPr lang="es-MX" sz="800" b="0" i="0" u="none" strike="noStrike">
                          <a:solidFill>
                            <a:srgbClr val="002060"/>
                          </a:solidFill>
                          <a:effectLst/>
                          <a:latin typeface="Century Gothic" panose="020B0502020202020204" pitchFamily="34" charset="0"/>
                        </a:rPr>
                        <a:t>15.6%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-1.0%</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solidFill>
                  </a:tcPr>
                </a:tc>
                <a:tc>
                  <a:txBody>
                    <a:bodyPr/>
                    <a:lstStyle/>
                    <a:p>
                      <a:pPr algn="ctr" fontAlgn="ctr"/>
                      <a:r>
                        <a:rPr lang="es-MX" sz="800" b="1" i="0" u="none" strike="noStrike" dirty="0">
                          <a:solidFill>
                            <a:srgbClr val="002060"/>
                          </a:solidFill>
                          <a:effectLst/>
                          <a:latin typeface="Century Gothic" panose="020B0502020202020204" pitchFamily="34" charset="0"/>
                        </a:rPr>
                        <a:t>-0.7%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solidFill>
                  </a:tcPr>
                </a:tc>
                <a:tc>
                  <a:txBody>
                    <a:bodyPr/>
                    <a:lstStyle/>
                    <a:p>
                      <a:pPr algn="ctr" fontAlgn="ctr"/>
                      <a:r>
                        <a:rPr lang="es-MX" sz="800" b="1" i="0" u="none" strike="noStrike">
                          <a:solidFill>
                            <a:srgbClr val="002060"/>
                          </a:solidFill>
                          <a:effectLst/>
                          <a:latin typeface="Century Gothic" panose="020B0502020202020204" pitchFamily="34" charset="0"/>
                        </a:rPr>
                        <a:t>-0.7%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252940325"/>
                  </a:ext>
                </a:extLst>
              </a:tr>
              <a:tr h="125721">
                <a:tc>
                  <a:txBody>
                    <a:bodyPr/>
                    <a:lstStyle/>
                    <a:p>
                      <a:pPr algn="ctr" fontAlgn="ctr"/>
                      <a:r>
                        <a:rPr lang="es-MX" sz="800" b="1" i="0" u="none" strike="noStrike">
                          <a:solidFill>
                            <a:srgbClr val="002060"/>
                          </a:solidFill>
                          <a:effectLst/>
                          <a:latin typeface="Century Gothic" panose="020B0502020202020204" pitchFamily="34" charset="0"/>
                        </a:rPr>
                        <a:t>Global</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2060"/>
                          </a:solidFill>
                          <a:effectLst/>
                          <a:latin typeface="Century Gothic" panose="020B0502020202020204" pitchFamily="34" charset="0"/>
                        </a:rPr>
                        <a:t>1I_XMX_*</a:t>
                      </a:r>
                    </a:p>
                  </a:txBody>
                  <a:tcPr marL="5715" marR="5715" marT="571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Global </a:t>
                      </a:r>
                      <a:r>
                        <a:rPr lang="es-MX" sz="800" b="0" i="0" u="none" strike="noStrike" dirty="0" err="1">
                          <a:solidFill>
                            <a:srgbClr val="002060"/>
                          </a:solidFill>
                          <a:effectLst/>
                          <a:latin typeface="Century Gothic" panose="020B0502020202020204" pitchFamily="34" charset="0"/>
                        </a:rPr>
                        <a:t>Equity</a:t>
                      </a:r>
                      <a:endParaRPr lang="es-MX" sz="800" b="0" i="0" u="none" strike="noStrike" dirty="0">
                        <a:solidFill>
                          <a:srgbClr val="002060"/>
                        </a:solidFill>
                        <a:effectLst/>
                        <a:latin typeface="Century Gothic" panose="020B0502020202020204" pitchFamily="34" charset="0"/>
                      </a:endParaRP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656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0.5%</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a:solidFill>
                            <a:srgbClr val="002060"/>
                          </a:solidFill>
                          <a:effectLst/>
                          <a:latin typeface="Century Gothic" panose="020B0502020202020204" pitchFamily="34" charset="0"/>
                        </a:rPr>
                        <a:t>4.4%</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1" i="0" u="none" strike="noStrike" dirty="0">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1"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829860575"/>
                  </a:ext>
                </a:extLst>
              </a:tr>
              <a:tr h="125721">
                <a:tc>
                  <a:txBody>
                    <a:bodyPr/>
                    <a:lstStyle/>
                    <a:p>
                      <a:pPr algn="ctr" fontAlgn="b"/>
                      <a:r>
                        <a:rPr lang="es-MX" sz="800" b="1" i="0" u="none" strike="noStrike">
                          <a:solidFill>
                            <a:srgbClr val="002060"/>
                          </a:solidFill>
                          <a:effectLst/>
                          <a:latin typeface="Century Gothic" panose="020B0502020202020204" pitchFamily="34" charset="0"/>
                        </a:rPr>
                        <a:t>"Treasuries"</a:t>
                      </a:r>
                    </a:p>
                  </a:txBody>
                  <a:tcPr marL="5715" marR="5715" marT="5715"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Dólares</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1I_SHV_*</a:t>
                      </a:r>
                    </a:p>
                  </a:txBody>
                  <a:tcPr marL="5715" marR="5715" marT="571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"Treasury" 3-6 meses</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2,526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1.9%</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17.0%</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29753467"/>
                  </a:ext>
                </a:extLst>
              </a:tr>
              <a:tr h="120007">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800" b="1" i="0" u="none" strike="noStrike" dirty="0">
                          <a:solidFill>
                            <a:srgbClr val="002060"/>
                          </a:solidFill>
                          <a:effectLst/>
                          <a:latin typeface="Century Gothic" panose="020B0502020202020204" pitchFamily="34" charset="0"/>
                        </a:rPr>
                        <a:t>14,893.5</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11.0%</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100.0%</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-1.44%</a:t>
                      </a:r>
                    </a:p>
                  </a:txBody>
                  <a:tcPr marL="5715" marR="5715" marT="571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1.14%</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1.14%</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3183970362"/>
                  </a:ext>
                </a:extLst>
              </a:tr>
              <a:tr h="114292">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ctr" fontAlgn="b"/>
                      <a:r>
                        <a:rPr lang="es-MX" sz="800" b="1" i="0" u="none" strike="noStrike" dirty="0">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extLst>
                  <a:ext uri="{0D108BD9-81ED-4DB2-BD59-A6C34878D82A}">
                    <a16:rowId xmlns:a16="http://schemas.microsoft.com/office/drawing/2014/main" xmlns="" val="3494572663"/>
                  </a:ext>
                </a:extLst>
              </a:tr>
              <a:tr h="120007">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ctr" fontAlgn="b"/>
                      <a:r>
                        <a:rPr lang="es-MX" sz="800" b="1" i="0" u="none" strike="noStrike">
                          <a:solidFill>
                            <a:srgbClr val="000000"/>
                          </a:solidFill>
                          <a:effectLst/>
                          <a:latin typeface="Calibri" panose="020F0502020204030204" pitchFamily="34" charset="0"/>
                        </a:rPr>
                        <a:t>Rend.</a:t>
                      </a:r>
                    </a:p>
                  </a:txBody>
                  <a:tcPr marL="5715" marR="5715" marT="5715"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800" b="1" i="0" u="none" strike="noStrike">
                          <a:solidFill>
                            <a:srgbClr val="000000"/>
                          </a:solidFill>
                          <a:effectLst/>
                          <a:latin typeface="Calibri" panose="020F0502020204030204" pitchFamily="34" charset="0"/>
                        </a:rPr>
                        <a:t>Rend.</a:t>
                      </a:r>
                    </a:p>
                  </a:txBody>
                  <a:tcPr marL="5715" marR="5715" marT="5715"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extLst>
                  <a:ext uri="{0D108BD9-81ED-4DB2-BD59-A6C34878D82A}">
                    <a16:rowId xmlns:a16="http://schemas.microsoft.com/office/drawing/2014/main" xmlns="" val="2894641422"/>
                  </a:ext>
                </a:extLst>
              </a:tr>
              <a:tr h="120007">
                <a:tc rowSpan="3">
                  <a:txBody>
                    <a:bodyPr/>
                    <a:lstStyle/>
                    <a:p>
                      <a:pPr algn="ctr" fontAlgn="ctr"/>
                      <a:r>
                        <a:rPr lang="es-MX" sz="800" b="1" i="0" u="none" strike="noStrike">
                          <a:solidFill>
                            <a:srgbClr val="002060"/>
                          </a:solidFill>
                          <a:effectLst/>
                          <a:latin typeface="Century Gothic" panose="020B0502020202020204" pitchFamily="34" charset="0"/>
                        </a:rPr>
                        <a:t>Estados Unidos</a:t>
                      </a:r>
                    </a:p>
                  </a:txBody>
                  <a:tcPr marL="5715" marR="5715" marT="571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SXP Index</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1.2%</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b"/>
                      <a:r>
                        <a:rPr lang="es-MX" sz="800" b="0" i="0" u="none" strike="noStrike">
                          <a:solidFill>
                            <a:srgbClr val="002060"/>
                          </a:solidFill>
                          <a:effectLst/>
                          <a:latin typeface="Century Gothic" panose="020B0502020202020204" pitchFamily="34" charset="0"/>
                        </a:rPr>
                        <a:t>2.5%</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b"/>
                      <a:r>
                        <a:rPr lang="es-MX" sz="800" b="0" i="0" u="none" strike="noStrike" dirty="0">
                          <a:solidFill>
                            <a:srgbClr val="000000"/>
                          </a:solidFill>
                          <a:effectLst/>
                          <a:latin typeface="Century Gothic" panose="020B050202020202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0854698"/>
                  </a:ext>
                </a:extLst>
              </a:tr>
              <a:tr h="114292">
                <a:tc vMerge="1">
                  <a:txBody>
                    <a:bodyPr/>
                    <a:lstStyle/>
                    <a:p>
                      <a:endParaRPr lang="es-MX"/>
                    </a:p>
                  </a:txBody>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Nasdaq Index</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7.8%</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9.2%</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entury Gothic" panose="020B050202020202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549675411"/>
                  </a:ext>
                </a:extLst>
              </a:tr>
              <a:tr h="120007">
                <a:tc vMerge="1">
                  <a:txBody>
                    <a:bodyPr/>
                    <a:lstStyle/>
                    <a:p>
                      <a:endParaRPr lang="es-MX"/>
                    </a:p>
                  </a:txBody>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Dow Jones</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1"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-1.2%</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800" b="0" i="0" u="none" strike="noStrike">
                          <a:solidFill>
                            <a:srgbClr val="002060"/>
                          </a:solidFill>
                          <a:effectLst/>
                          <a:latin typeface="Century Gothic" panose="020B0502020202020204" pitchFamily="34" charset="0"/>
                        </a:rPr>
                        <a:t>0.0%</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800" b="0" i="0" u="none" strike="noStrike">
                          <a:solidFill>
                            <a:srgbClr val="000000"/>
                          </a:solidFill>
                          <a:effectLst/>
                          <a:latin typeface="Century Gothic" panose="020B050202020202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661036721"/>
                  </a:ext>
                </a:extLst>
              </a:tr>
              <a:tr h="125721">
                <a:tc>
                  <a:txBody>
                    <a:bodyPr/>
                    <a:lstStyle/>
                    <a:p>
                      <a:pPr algn="ctr" fontAlgn="ctr"/>
                      <a:r>
                        <a:rPr lang="es-MX" sz="800" b="1" i="0" u="none" strike="noStrike">
                          <a:solidFill>
                            <a:srgbClr val="002060"/>
                          </a:solidFill>
                          <a:effectLst/>
                          <a:latin typeface="Century Gothic" panose="020B0502020202020204" pitchFamily="34" charset="0"/>
                        </a:rPr>
                        <a:t>México</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Mexbol Index</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2060"/>
                          </a:solidFill>
                          <a:effectLst/>
                          <a:latin typeface="Century Gothic" panose="020B0502020202020204" pitchFamily="34" charset="0"/>
                        </a:rPr>
                        <a:t>-10.7%(en dólares)</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-9.5%</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4009776634"/>
                  </a:ext>
                </a:extLst>
              </a:tr>
              <a:tr h="125721">
                <a:tc>
                  <a:txBody>
                    <a:bodyPr/>
                    <a:lstStyle/>
                    <a:p>
                      <a:pPr algn="ctr" fontAlgn="ctr"/>
                      <a:r>
                        <a:rPr lang="es-MX" sz="800" b="1" i="0" u="none" strike="noStrike">
                          <a:solidFill>
                            <a:srgbClr val="002060"/>
                          </a:solidFill>
                          <a:effectLst/>
                          <a:latin typeface="Century Gothic" panose="020B0502020202020204" pitchFamily="34" charset="0"/>
                        </a:rPr>
                        <a:t>Europa</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Euro Stoxx 50 Index</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-2.8%</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800" b="0" i="0" u="none" strike="noStrike">
                          <a:solidFill>
                            <a:srgbClr val="002060"/>
                          </a:solidFill>
                          <a:effectLst/>
                          <a:latin typeface="Century Gothic" panose="020B0502020202020204" pitchFamily="34" charset="0"/>
                        </a:rPr>
                        <a:t>-4.1%</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801240577"/>
                  </a:ext>
                </a:extLst>
              </a:tr>
              <a:tr h="125721">
                <a:tc>
                  <a:txBody>
                    <a:bodyPr/>
                    <a:lstStyle/>
                    <a:p>
                      <a:pPr algn="ctr" fontAlgn="ctr"/>
                      <a:r>
                        <a:rPr lang="es-MX" sz="800" b="1" i="0" u="none" strike="noStrike">
                          <a:solidFill>
                            <a:srgbClr val="002060"/>
                          </a:solidFill>
                          <a:effectLst/>
                          <a:latin typeface="Century Gothic" panose="020B0502020202020204" pitchFamily="34" charset="0"/>
                        </a:rPr>
                        <a:t>Asia</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Nikkei Index</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-2.5%</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2.3%</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555914794"/>
                  </a:ext>
                </a:extLst>
              </a:tr>
              <a:tr h="120007">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MXN Curncy</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1.3%</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extLst>
                  <a:ext uri="{0D108BD9-81ED-4DB2-BD59-A6C34878D82A}">
                    <a16:rowId xmlns:a16="http://schemas.microsoft.com/office/drawing/2014/main" xmlns="" val="1045440979"/>
                  </a:ext>
                </a:extLst>
              </a:tr>
              <a:tr h="114292">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EUR Curncy</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-2.6%</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extLst>
                  <a:ext uri="{0D108BD9-81ED-4DB2-BD59-A6C34878D82A}">
                    <a16:rowId xmlns:a16="http://schemas.microsoft.com/office/drawing/2014/main" xmlns="" val="274280320"/>
                  </a:ext>
                </a:extLst>
              </a:tr>
              <a:tr h="120007">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JPY Curncy</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-3.4%</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dirty="0">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extLst>
                  <a:ext uri="{0D108BD9-81ED-4DB2-BD59-A6C34878D82A}">
                    <a16:rowId xmlns:a16="http://schemas.microsoft.com/office/drawing/2014/main" xmlns="" val="1973481664"/>
                  </a:ext>
                </a:extLst>
              </a:tr>
            </a:tbl>
          </a:graphicData>
        </a:graphic>
      </p:graphicFrame>
    </p:spTree>
    <p:extLst>
      <p:ext uri="{BB962C8B-B14F-4D97-AF65-F5344CB8AC3E}">
        <p14:creationId xmlns:p14="http://schemas.microsoft.com/office/powerpoint/2010/main" val="130082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283152" cy="994122"/>
          </a:xfrm>
        </p:spPr>
        <p:txBody>
          <a:bodyPr/>
          <a:lstStyle/>
          <a:p>
            <a:r>
              <a:rPr lang="es-MX" sz="2000" b="1" dirty="0">
                <a:latin typeface="Century Gothic" panose="020B0502020202020204" pitchFamily="34" charset="0"/>
              </a:rPr>
              <a:t>Fibras FANVIT</a:t>
            </a:r>
            <a:br>
              <a:rPr lang="es-MX" sz="2000" b="1" dirty="0">
                <a:latin typeface="Century Gothic" panose="020B0502020202020204" pitchFamily="34" charset="0"/>
              </a:rPr>
            </a:br>
            <a:r>
              <a:rPr lang="es-MX" sz="1600" b="1" dirty="0">
                <a:latin typeface="Century Gothic" panose="020B0502020202020204" pitchFamily="34" charset="0"/>
              </a:rPr>
              <a:t>(2.5% de la cartera)</a:t>
            </a:r>
            <a:endParaRPr lang="es-MX" sz="2000" b="1"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23</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mayo de 2018.</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xmlns="" id="{619EE4C3-B9FC-4E2C-B3B9-32C327D5B321}"/>
              </a:ext>
            </a:extLst>
          </p:cNvPr>
          <p:cNvSpPr txBox="1"/>
          <p:nvPr/>
        </p:nvSpPr>
        <p:spPr>
          <a:xfrm>
            <a:off x="230931" y="4200457"/>
            <a:ext cx="8682138" cy="2742610"/>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El portafolio de FIBRAS presenta una exposición de 2.5% del Activo Neto, distribuido en seis instrumentos. La mayor concentración esta en Terra13 con un monto de $1,115 mdp (0.8% del Activo Neto).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El portafolio tiene más exposición al </a:t>
            </a:r>
            <a:r>
              <a:rPr lang="es-MX" sz="1300" b="1" dirty="0">
                <a:latin typeface="Century Gothic" panose="020B0502020202020204" pitchFamily="34" charset="0"/>
              </a:rPr>
              <a:t>sector industrial </a:t>
            </a:r>
            <a:r>
              <a:rPr lang="es-MX" sz="1300" dirty="0">
                <a:latin typeface="Century Gothic" panose="020B0502020202020204" pitchFamily="34" charset="0"/>
              </a:rPr>
              <a:t>a pesar de la turbulencia reciente por la incertidumbre de la renegociación del TLC. Esta mayor exposición se debe a que, dado que sus ingresos están denominados mayoritariamente en dólares, son más capaces de mantener sus márgenes y dividendos atractivos.    </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graphicFrame>
        <p:nvGraphicFramePr>
          <p:cNvPr id="5" name="Tabla 4">
            <a:extLst>
              <a:ext uri="{FF2B5EF4-FFF2-40B4-BE49-F238E27FC236}">
                <a16:creationId xmlns:a16="http://schemas.microsoft.com/office/drawing/2014/main" xmlns="" id="{F3ED6FF7-F004-410C-96A7-5779383981FB}"/>
              </a:ext>
            </a:extLst>
          </p:cNvPr>
          <p:cNvGraphicFramePr>
            <a:graphicFrameLocks noGrp="1"/>
          </p:cNvGraphicFramePr>
          <p:nvPr>
            <p:extLst>
              <p:ext uri="{D42A27DB-BD31-4B8C-83A1-F6EECF244321}">
                <p14:modId xmlns:p14="http://schemas.microsoft.com/office/powerpoint/2010/main" val="334681561"/>
              </p:ext>
            </p:extLst>
          </p:nvPr>
        </p:nvGraphicFramePr>
        <p:xfrm>
          <a:off x="958850" y="1351177"/>
          <a:ext cx="7226300" cy="2773080"/>
        </p:xfrm>
        <a:graphic>
          <a:graphicData uri="http://schemas.openxmlformats.org/drawingml/2006/table">
            <a:tbl>
              <a:tblPr/>
              <a:tblGrid>
                <a:gridCol w="1431896">
                  <a:extLst>
                    <a:ext uri="{9D8B030D-6E8A-4147-A177-3AD203B41FA5}">
                      <a16:colId xmlns:a16="http://schemas.microsoft.com/office/drawing/2014/main" xmlns="" val="404028486"/>
                    </a:ext>
                  </a:extLst>
                </a:gridCol>
                <a:gridCol w="1221884">
                  <a:extLst>
                    <a:ext uri="{9D8B030D-6E8A-4147-A177-3AD203B41FA5}">
                      <a16:colId xmlns:a16="http://schemas.microsoft.com/office/drawing/2014/main" xmlns="" val="1600790620"/>
                    </a:ext>
                  </a:extLst>
                </a:gridCol>
                <a:gridCol w="1126425">
                  <a:extLst>
                    <a:ext uri="{9D8B030D-6E8A-4147-A177-3AD203B41FA5}">
                      <a16:colId xmlns:a16="http://schemas.microsoft.com/office/drawing/2014/main" xmlns="" val="3857489746"/>
                    </a:ext>
                  </a:extLst>
                </a:gridCol>
                <a:gridCol w="840045">
                  <a:extLst>
                    <a:ext uri="{9D8B030D-6E8A-4147-A177-3AD203B41FA5}">
                      <a16:colId xmlns:a16="http://schemas.microsoft.com/office/drawing/2014/main" xmlns="" val="151749434"/>
                    </a:ext>
                  </a:extLst>
                </a:gridCol>
                <a:gridCol w="792316">
                  <a:extLst>
                    <a:ext uri="{9D8B030D-6E8A-4147-A177-3AD203B41FA5}">
                      <a16:colId xmlns:a16="http://schemas.microsoft.com/office/drawing/2014/main" xmlns="" val="3462347297"/>
                    </a:ext>
                  </a:extLst>
                </a:gridCol>
                <a:gridCol w="973689">
                  <a:extLst>
                    <a:ext uri="{9D8B030D-6E8A-4147-A177-3AD203B41FA5}">
                      <a16:colId xmlns:a16="http://schemas.microsoft.com/office/drawing/2014/main" xmlns="" val="1132957320"/>
                    </a:ext>
                  </a:extLst>
                </a:gridCol>
                <a:gridCol w="840045">
                  <a:extLst>
                    <a:ext uri="{9D8B030D-6E8A-4147-A177-3AD203B41FA5}">
                      <a16:colId xmlns:a16="http://schemas.microsoft.com/office/drawing/2014/main" xmlns="" val="2054931860"/>
                    </a:ext>
                  </a:extLst>
                </a:gridCol>
              </a:tblGrid>
              <a:tr h="198821">
                <a:tc gridSpan="7">
                  <a:txBody>
                    <a:bodyPr/>
                    <a:lstStyle/>
                    <a:p>
                      <a:pPr algn="ctr" fontAlgn="ctr"/>
                      <a:r>
                        <a:rPr lang="es-MX" sz="900" b="1" i="0" u="none" strike="noStrike" dirty="0">
                          <a:solidFill>
                            <a:srgbClr val="1F4E78"/>
                          </a:solidFill>
                          <a:effectLst/>
                          <a:latin typeface="Century Gothic" panose="020B0502020202020204" pitchFamily="34" charset="0"/>
                        </a:rPr>
                        <a:t>FIBRAS</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569669602"/>
                  </a:ext>
                </a:extLst>
              </a:tr>
              <a:tr h="286302">
                <a:tc>
                  <a:txBody>
                    <a:bodyPr/>
                    <a:lstStyle/>
                    <a:p>
                      <a:pPr algn="ctr" fontAlgn="ctr"/>
                      <a:r>
                        <a:rPr lang="es-MX" sz="900" b="1" i="0" u="none" strike="noStrike">
                          <a:solidFill>
                            <a:srgbClr val="1F4E78"/>
                          </a:solidFill>
                          <a:effectLst/>
                          <a:latin typeface="Century Gothic" panose="020B0502020202020204" pitchFamily="34" charset="0"/>
                        </a:rPr>
                        <a:t>Instrumento</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Subyacente</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Monto (mdp)</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1F4E78"/>
                          </a:solidFill>
                          <a:effectLst/>
                          <a:latin typeface="Century Gothic" panose="020B0502020202020204" pitchFamily="34" charset="0"/>
                        </a:rPr>
                        <a:t>% Portafolio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1F4E78"/>
                          </a:solidFill>
                          <a:effectLst/>
                          <a:latin typeface="Century Gothic" panose="020B0502020202020204" pitchFamily="34" charset="0"/>
                        </a:rPr>
                        <a:t>Costo </a:t>
                      </a:r>
                      <a:r>
                        <a:rPr lang="es-MX" sz="900" b="1" i="0" u="none" strike="noStrike" dirty="0" err="1">
                          <a:solidFill>
                            <a:srgbClr val="1F4E78"/>
                          </a:solidFill>
                          <a:effectLst/>
                          <a:latin typeface="Century Gothic" panose="020B0502020202020204" pitchFamily="34" charset="0"/>
                        </a:rPr>
                        <a:t>Prom</a:t>
                      </a:r>
                      <a:r>
                        <a:rPr lang="es-MX" sz="900" b="1" i="0" u="none" strike="noStrike" dirty="0">
                          <a:solidFill>
                            <a:srgbClr val="1F4E78"/>
                          </a:solidFill>
                          <a:effectLst/>
                          <a:latin typeface="Century Gothic" panose="020B0502020202020204" pitchFamily="34" charset="0"/>
                        </a:rPr>
                        <a:t> </a:t>
                      </a:r>
                      <a:r>
                        <a:rPr lang="es-MX" sz="900" b="1" i="0" u="none" strike="noStrike" dirty="0" err="1">
                          <a:solidFill>
                            <a:srgbClr val="1F4E78"/>
                          </a:solidFill>
                          <a:effectLst/>
                          <a:latin typeface="Century Gothic" panose="020B0502020202020204" pitchFamily="34" charset="0"/>
                        </a:rPr>
                        <a:t>Unit</a:t>
                      </a:r>
                      <a:r>
                        <a:rPr lang="es-MX" sz="900" b="1" i="0" u="none" strike="noStrike" dirty="0">
                          <a:solidFill>
                            <a:srgbClr val="1F4E78"/>
                          </a:solidFill>
                          <a:effectLst/>
                          <a:latin typeface="Century Gothic" panose="020B0502020202020204" pitchFamily="34" charset="0"/>
                        </a:rPr>
                        <a:t>. </a:t>
                      </a:r>
                      <a:r>
                        <a:rPr lang="es-MX" sz="900" b="1" i="0" u="none" strike="noStrike" dirty="0" err="1">
                          <a:solidFill>
                            <a:srgbClr val="1F4E78"/>
                          </a:solidFill>
                          <a:effectLst/>
                          <a:latin typeface="Century Gothic" panose="020B0502020202020204" pitchFamily="34" charset="0"/>
                        </a:rPr>
                        <a:t>Adq</a:t>
                      </a:r>
                      <a:r>
                        <a:rPr lang="es-MX" sz="900" b="1" i="0" u="none" strike="noStrike" dirty="0">
                          <a:solidFill>
                            <a:srgbClr val="1F4E78"/>
                          </a:solidFill>
                          <a:effectLst/>
                          <a:latin typeface="Century Gothic" panose="020B0502020202020204" pitchFamily="34" charset="0"/>
                        </a:rPr>
                        <a:t>.</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Valor Actual</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Rendimiento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576511636"/>
                  </a:ext>
                </a:extLst>
              </a:tr>
              <a:tr h="182915">
                <a:tc>
                  <a:txBody>
                    <a:bodyPr/>
                    <a:lstStyle/>
                    <a:p>
                      <a:pPr algn="ctr" fontAlgn="b"/>
                      <a:r>
                        <a:rPr lang="es-MX" sz="900" b="0" i="0" u="none" strike="noStrike">
                          <a:solidFill>
                            <a:srgbClr val="1F4E78"/>
                          </a:solidFill>
                          <a:effectLst/>
                          <a:latin typeface="Century Gothic" panose="020B0502020202020204" pitchFamily="34" charset="0"/>
                        </a:rPr>
                        <a:t>CF_FIBRAMQ_12</a:t>
                      </a:r>
                    </a:p>
                  </a:txBody>
                  <a:tcPr marL="9525" marR="9525" marT="952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a:solidFill>
                            <a:srgbClr val="1F4E78"/>
                          </a:solidFill>
                          <a:effectLst/>
                          <a:latin typeface="Century Gothic" panose="020B0502020202020204" pitchFamily="34" charset="0"/>
                        </a:rPr>
                        <a:t>FIBRA</a:t>
                      </a:r>
                    </a:p>
                  </a:txBody>
                  <a:tcPr marL="9525" marR="9525" marT="952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549</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0.4%</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20.0</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1F4E78"/>
                          </a:solidFill>
                          <a:effectLst/>
                          <a:latin typeface="Century Gothic" panose="020B0502020202020204" pitchFamily="34" charset="0"/>
                        </a:rPr>
                        <a:t>20.5</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2.6%</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21916285"/>
                  </a:ext>
                </a:extLst>
              </a:tr>
              <a:tr h="174962">
                <a:tc>
                  <a:txBody>
                    <a:bodyPr/>
                    <a:lstStyle/>
                    <a:p>
                      <a:pPr algn="ctr" fontAlgn="b"/>
                      <a:r>
                        <a:rPr lang="es-MX" sz="900" b="0" i="0" u="none" strike="noStrike">
                          <a:solidFill>
                            <a:srgbClr val="1F4E78"/>
                          </a:solidFill>
                          <a:effectLst/>
                          <a:latin typeface="Century Gothic" panose="020B0502020202020204" pitchFamily="34" charset="0"/>
                        </a:rPr>
                        <a:t>CF_FIBRAPL_14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b"/>
                      <a:r>
                        <a:rPr lang="es-MX" sz="9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402</a:t>
                      </a:r>
                    </a:p>
                  </a:txBody>
                  <a:tcPr marL="9525" marR="9525" marT="9525" marB="0" anchor="ctr">
                    <a:lnL>
                      <a:noFill/>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32.9</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900" b="0" i="0" u="none" strike="noStrike" dirty="0">
                          <a:solidFill>
                            <a:srgbClr val="1F4E78"/>
                          </a:solidFill>
                          <a:effectLst/>
                          <a:latin typeface="Century Gothic" panose="020B0502020202020204" pitchFamily="34" charset="0"/>
                        </a:rPr>
                        <a:t>34.8</a:t>
                      </a:r>
                    </a:p>
                  </a:txBody>
                  <a:tcPr marL="9525" marR="9525" marT="9525" marB="0" anchor="ctr">
                    <a:lnL>
                      <a:noFill/>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5.9%</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xmlns="" val="3109465927"/>
                  </a:ext>
                </a:extLst>
              </a:tr>
              <a:tr h="174962">
                <a:tc>
                  <a:txBody>
                    <a:bodyPr/>
                    <a:lstStyle/>
                    <a:p>
                      <a:pPr algn="ctr" fontAlgn="b"/>
                      <a:r>
                        <a:rPr lang="es-MX" sz="900" b="0" i="0" u="none" strike="noStrike">
                          <a:solidFill>
                            <a:srgbClr val="1F4E78"/>
                          </a:solidFill>
                          <a:effectLst/>
                          <a:latin typeface="Century Gothic" panose="020B0502020202020204" pitchFamily="34" charset="0"/>
                        </a:rPr>
                        <a:t>CF_FUNO_11</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731</a:t>
                      </a:r>
                    </a:p>
                  </a:txBody>
                  <a:tcPr marL="9525" marR="9525" marT="9525" marB="0" anchor="ctr">
                    <a:lnL>
                      <a:noFill/>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0.5%</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28.1</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dirty="0">
                          <a:solidFill>
                            <a:srgbClr val="1F4E78"/>
                          </a:solidFill>
                          <a:effectLst/>
                          <a:latin typeface="Century Gothic" panose="020B0502020202020204" pitchFamily="34" charset="0"/>
                        </a:rPr>
                        <a:t>27.5</a:t>
                      </a:r>
                    </a:p>
                  </a:txBody>
                  <a:tcPr marL="9525" marR="9525" marT="9525" marB="0" anchor="ctr">
                    <a:lnL>
                      <a:noFill/>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-2.0%</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120073091"/>
                  </a:ext>
                </a:extLst>
              </a:tr>
              <a:tr h="174962">
                <a:tc>
                  <a:txBody>
                    <a:bodyPr/>
                    <a:lstStyle/>
                    <a:p>
                      <a:pPr algn="ctr" fontAlgn="b"/>
                      <a:r>
                        <a:rPr lang="es-MX" sz="900" b="0" i="0" u="none" strike="noStrike">
                          <a:solidFill>
                            <a:srgbClr val="1F4E78"/>
                          </a:solidFill>
                          <a:effectLst/>
                          <a:latin typeface="Century Gothic" panose="020B0502020202020204" pitchFamily="34" charset="0"/>
                        </a:rPr>
                        <a:t>CF_TERRA_13</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b"/>
                      <a:r>
                        <a:rPr lang="es-MX" sz="9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1,115</a:t>
                      </a:r>
                    </a:p>
                  </a:txBody>
                  <a:tcPr marL="9525" marR="9525" marT="9525" marB="0" anchor="ctr">
                    <a:lnL>
                      <a:noFill/>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0.8%</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28.7</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28.4</a:t>
                      </a:r>
                    </a:p>
                  </a:txBody>
                  <a:tcPr marL="9525" marR="9525" marT="9525" marB="0" anchor="ctr">
                    <a:lnL>
                      <a:noFill/>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-0.9%</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xmlns="" val="436816171"/>
                  </a:ext>
                </a:extLst>
              </a:tr>
              <a:tr h="174962">
                <a:tc>
                  <a:txBody>
                    <a:bodyPr/>
                    <a:lstStyle/>
                    <a:p>
                      <a:pPr algn="ctr" fontAlgn="b"/>
                      <a:r>
                        <a:rPr lang="es-MX" sz="900" b="0" i="0" u="none" strike="noStrike">
                          <a:solidFill>
                            <a:srgbClr val="1F4E78"/>
                          </a:solidFill>
                          <a:effectLst/>
                          <a:latin typeface="Century Gothic" panose="020B0502020202020204" pitchFamily="34" charset="0"/>
                        </a:rPr>
                        <a:t>CF_FMTY_14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395</a:t>
                      </a:r>
                    </a:p>
                  </a:txBody>
                  <a:tcPr marL="9525" marR="9525" marT="9525" marB="0" anchor="ctr">
                    <a:lnL>
                      <a:noFill/>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11.9</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12.0</a:t>
                      </a:r>
                    </a:p>
                  </a:txBody>
                  <a:tcPr marL="9525" marR="9525" marT="9525" marB="0" anchor="ctr">
                    <a:lnL>
                      <a:noFill/>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0.7%</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595855849"/>
                  </a:ext>
                </a:extLst>
              </a:tr>
              <a:tr h="182915">
                <a:tc>
                  <a:txBody>
                    <a:bodyPr/>
                    <a:lstStyle/>
                    <a:p>
                      <a:pPr algn="ctr" fontAlgn="b"/>
                      <a:r>
                        <a:rPr lang="es-MX" sz="900" b="0" i="0" u="none" strike="noStrike">
                          <a:solidFill>
                            <a:srgbClr val="1F4E78"/>
                          </a:solidFill>
                          <a:effectLst/>
                          <a:latin typeface="Century Gothic" panose="020B0502020202020204" pitchFamily="34" charset="0"/>
                        </a:rPr>
                        <a:t>CF_FIBRAHD_15</a:t>
                      </a:r>
                    </a:p>
                  </a:txBody>
                  <a:tcPr marL="9525" marR="9525" marT="9525" marB="0" anchor="b">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b"/>
                      <a:r>
                        <a:rPr lang="es-MX" sz="9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3</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0.0%</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9.1</a:t>
                      </a:r>
                    </a:p>
                  </a:txBody>
                  <a:tcPr marL="9525" marR="9525" marT="952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dirty="0">
                          <a:solidFill>
                            <a:srgbClr val="1F4E78"/>
                          </a:solidFill>
                          <a:effectLst/>
                          <a:latin typeface="Century Gothic" panose="020B0502020202020204" pitchFamily="34" charset="0"/>
                        </a:rPr>
                        <a:t>8.9</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-2.1%</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265777881"/>
                  </a:ext>
                </a:extLst>
              </a:tr>
              <a:tr h="190868">
                <a:tc>
                  <a:txBody>
                    <a:bodyPr/>
                    <a:lstStyle/>
                    <a:p>
                      <a:pPr algn="ctr" fontAlgn="b"/>
                      <a:r>
                        <a:rPr lang="es-MX" sz="900" b="0" i="0" u="none" strike="noStrike">
                          <a:solidFill>
                            <a:srgbClr val="1F4E78"/>
                          </a:solidFill>
                          <a:effectLst/>
                          <a:latin typeface="Century Gothic" panose="020B0502020202020204" pitchFamily="34" charset="0"/>
                        </a:rPr>
                        <a:t> </a:t>
                      </a:r>
                    </a:p>
                  </a:txBody>
                  <a:tcPr marL="9525" marR="9525" marT="9525"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900" b="0" i="0" u="none" strike="noStrike">
                          <a:solidFill>
                            <a:srgbClr val="1F4E78"/>
                          </a:solidFill>
                          <a:effectLst/>
                          <a:latin typeface="Century Gothic" panose="020B0502020202020204" pitchFamily="34" charset="0"/>
                        </a:rPr>
                        <a:t> </a:t>
                      </a:r>
                    </a:p>
                  </a:txBody>
                  <a:tcPr marL="9525" marR="9525" marT="9525"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22395783"/>
                  </a:ext>
                </a:extLst>
              </a:tr>
              <a:tr h="174962">
                <a:tc gridSpan="7">
                  <a:txBody>
                    <a:bodyPr/>
                    <a:lstStyle/>
                    <a:p>
                      <a:pPr algn="ctr" fontAlgn="ctr"/>
                      <a:r>
                        <a:rPr lang="es-MX" sz="900" b="1" i="0" u="none" strike="noStrike" dirty="0">
                          <a:solidFill>
                            <a:srgbClr val="1F4E78"/>
                          </a:solidFill>
                          <a:effectLst/>
                          <a:latin typeface="Century Gothic" panose="020B0502020202020204" pitchFamily="34" charset="0"/>
                        </a:rPr>
                        <a:t>Fideicomiso de Inversión en Energía e. Infraestructura </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591361407"/>
                  </a:ext>
                </a:extLst>
              </a:tr>
              <a:tr h="262444">
                <a:tc>
                  <a:txBody>
                    <a:bodyPr/>
                    <a:lstStyle/>
                    <a:p>
                      <a:pPr algn="ctr" fontAlgn="ctr"/>
                      <a:r>
                        <a:rPr lang="es-MX" sz="900" b="1" i="0" u="none" strike="noStrike">
                          <a:solidFill>
                            <a:srgbClr val="1F4E78"/>
                          </a:solidFill>
                          <a:effectLst/>
                          <a:latin typeface="Century Gothic" panose="020B0502020202020204" pitchFamily="34" charset="0"/>
                        </a:rPr>
                        <a:t>Instrumento</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Subyacente</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Monto (mdp)</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 Portafolio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Costo Prom Unit. Adq.</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1F4E78"/>
                          </a:solidFill>
                          <a:effectLst/>
                          <a:latin typeface="Century Gothic" panose="020B0502020202020204" pitchFamily="34" charset="0"/>
                        </a:rPr>
                        <a:t>Valor Actual</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Rendimiento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14892191"/>
                  </a:ext>
                </a:extLst>
              </a:tr>
              <a:tr h="190868">
                <a:tc>
                  <a:txBody>
                    <a:bodyPr/>
                    <a:lstStyle/>
                    <a:p>
                      <a:pPr algn="ctr" fontAlgn="b"/>
                      <a:r>
                        <a:rPr lang="es-MX" sz="900" b="0" i="0" u="none" strike="noStrike">
                          <a:solidFill>
                            <a:srgbClr val="1F4E78"/>
                          </a:solidFill>
                          <a:effectLst/>
                          <a:latin typeface="Century Gothic" panose="020B0502020202020204" pitchFamily="34" charset="0"/>
                        </a:rPr>
                        <a:t>FE_FCFE_18</a:t>
                      </a:r>
                    </a:p>
                  </a:txBody>
                  <a:tcPr marL="9525" marR="9525" marT="952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b"/>
                      <a:r>
                        <a:rPr lang="es-MX" sz="900" b="0" i="0" u="none" strike="noStrike">
                          <a:solidFill>
                            <a:srgbClr val="1F4E78"/>
                          </a:solidFill>
                          <a:effectLst/>
                          <a:latin typeface="Century Gothic" panose="020B0502020202020204" pitchFamily="34" charset="0"/>
                        </a:rPr>
                        <a:t> </a:t>
                      </a:r>
                    </a:p>
                  </a:txBody>
                  <a:tcPr marL="9525" marR="9525" marT="9525"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219</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0.2%</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19.0</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dirty="0">
                          <a:solidFill>
                            <a:srgbClr val="1F4E78"/>
                          </a:solidFill>
                          <a:effectLst/>
                          <a:latin typeface="Century Gothic" panose="020B0502020202020204" pitchFamily="34" charset="0"/>
                        </a:rPr>
                        <a:t>18.0</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-5.4%</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960114782"/>
                  </a:ext>
                </a:extLst>
              </a:tr>
              <a:tr h="174962">
                <a:tc>
                  <a:txBody>
                    <a:bodyPr/>
                    <a:lstStyle/>
                    <a:p>
                      <a:pPr algn="ctr" fontAlgn="ctr"/>
                      <a:r>
                        <a:rPr lang="es-MX" sz="9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151387051"/>
                  </a:ext>
                </a:extLst>
              </a:tr>
              <a:tr h="206774">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3,414</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2.5%</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0.5%</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941007542"/>
                  </a:ext>
                </a:extLst>
              </a:tr>
            </a:tbl>
          </a:graphicData>
        </a:graphic>
      </p:graphicFrame>
    </p:spTree>
    <p:extLst>
      <p:ext uri="{BB962C8B-B14F-4D97-AF65-F5344CB8AC3E}">
        <p14:creationId xmlns:p14="http://schemas.microsoft.com/office/powerpoint/2010/main" val="921684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3 Marcador de número de diapositiva"/>
          <p:cNvSpPr>
            <a:spLocks noGrp="1"/>
          </p:cNvSpPr>
          <p:nvPr>
            <p:ph type="sldNum" sz="quarter" idx="12"/>
          </p:nvPr>
        </p:nvSpPr>
        <p:spPr>
          <a:xfrm>
            <a:off x="8460432" y="6403506"/>
            <a:ext cx="468923"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5E83AA4-A00D-4AA0-8FE8-B93C9F3EC141}" type="slidenum">
              <a:rPr kumimoji="0" lang="es-ES" altLang="es-MX" sz="1200" b="0" i="0" u="none" strike="noStrike" kern="1200" cap="none" spc="0" normalizeH="0" baseline="0" noProof="0" smtClean="0">
                <a:ln>
                  <a:noFill/>
                </a:ln>
                <a:solidFill>
                  <a:srgbClr val="898989"/>
                </a:solidFill>
                <a:effectLst/>
                <a:uLnTx/>
                <a:uFillTx/>
                <a:latin typeface="Century Gothic" panose="020B0502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s-ES" altLang="es-MX" sz="1200" b="0" i="0" u="none" strike="noStrike" kern="1200" cap="none" spc="0" normalizeH="0" baseline="0" noProof="0" dirty="0">
              <a:ln>
                <a:noFill/>
              </a:ln>
              <a:solidFill>
                <a:srgbClr val="898989"/>
              </a:solidFill>
              <a:effectLst/>
              <a:uLnTx/>
              <a:uFillTx/>
              <a:latin typeface="Century Gothic" panose="020B0502020202020204" pitchFamily="34" charset="0"/>
            </a:endParaRPr>
          </a:p>
        </p:txBody>
      </p:sp>
      <p:sp>
        <p:nvSpPr>
          <p:cNvPr id="64" name="2 Marcador de contenido"/>
          <p:cNvSpPr txBox="1">
            <a:spLocks/>
          </p:cNvSpPr>
          <p:nvPr/>
        </p:nvSpPr>
        <p:spPr>
          <a:xfrm>
            <a:off x="214645" y="6628193"/>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600"/>
              </a:spcAft>
              <a:buClr>
                <a:srgbClr val="CD0000"/>
              </a:buClr>
              <a:buSzPct val="110000"/>
              <a:buFont typeface="Arial"/>
              <a:buNone/>
              <a:tabLst/>
              <a:defRPr/>
            </a:pPr>
            <a: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t>Elaborado por la Gerencia Sr. de Coordinación de Inversiones del Infonavit con datos de </a:t>
            </a:r>
            <a:r>
              <a:rPr kumimoji="0" lang="es-MX" sz="900" b="0" i="0" u="none" strike="noStrike" kern="1200" cap="none" spc="0" normalizeH="0" baseline="0" noProof="0" dirty="0" err="1">
                <a:ln>
                  <a:noFill/>
                </a:ln>
                <a:solidFill>
                  <a:prstClr val="black"/>
                </a:solidFill>
                <a:effectLst/>
                <a:uLnTx/>
                <a:uFillTx/>
                <a:latin typeface="Century Gothic" panose="020B0502020202020204" pitchFamily="34" charset="0"/>
                <a:ea typeface="+mn-ea"/>
              </a:rPr>
              <a:t>PiP</a:t>
            </a:r>
            <a: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t> al 31 de mayo de 2018.</a:t>
            </a:r>
            <a:b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br>
            <a:endPar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endParaRPr>
          </a:p>
        </p:txBody>
      </p:sp>
      <p:graphicFrame>
        <p:nvGraphicFramePr>
          <p:cNvPr id="3" name="Tabla 2"/>
          <p:cNvGraphicFramePr>
            <a:graphicFrameLocks noGrp="1"/>
          </p:cNvGraphicFramePr>
          <p:nvPr>
            <p:extLst>
              <p:ext uri="{D42A27DB-BD31-4B8C-83A1-F6EECF244321}">
                <p14:modId xmlns:p14="http://schemas.microsoft.com/office/powerpoint/2010/main" val="3767257881"/>
              </p:ext>
            </p:extLst>
          </p:nvPr>
        </p:nvGraphicFramePr>
        <p:xfrm>
          <a:off x="735919" y="953687"/>
          <a:ext cx="7672162" cy="5638775"/>
        </p:xfrm>
        <a:graphic>
          <a:graphicData uri="http://schemas.openxmlformats.org/drawingml/2006/table">
            <a:tbl>
              <a:tblPr/>
              <a:tblGrid>
                <a:gridCol w="1758203">
                  <a:extLst>
                    <a:ext uri="{9D8B030D-6E8A-4147-A177-3AD203B41FA5}">
                      <a16:colId xmlns:a16="http://schemas.microsoft.com/office/drawing/2014/main" xmlns="" val="20000"/>
                    </a:ext>
                  </a:extLst>
                </a:gridCol>
                <a:gridCol w="1081972">
                  <a:extLst>
                    <a:ext uri="{9D8B030D-6E8A-4147-A177-3AD203B41FA5}">
                      <a16:colId xmlns:a16="http://schemas.microsoft.com/office/drawing/2014/main" xmlns="" val="20001"/>
                    </a:ext>
                  </a:extLst>
                </a:gridCol>
                <a:gridCol w="1094267">
                  <a:extLst>
                    <a:ext uri="{9D8B030D-6E8A-4147-A177-3AD203B41FA5}">
                      <a16:colId xmlns:a16="http://schemas.microsoft.com/office/drawing/2014/main" xmlns="" val="20002"/>
                    </a:ext>
                  </a:extLst>
                </a:gridCol>
                <a:gridCol w="774593">
                  <a:extLst>
                    <a:ext uri="{9D8B030D-6E8A-4147-A177-3AD203B41FA5}">
                      <a16:colId xmlns:a16="http://schemas.microsoft.com/office/drawing/2014/main" xmlns="" val="20003"/>
                    </a:ext>
                  </a:extLst>
                </a:gridCol>
                <a:gridCol w="774593">
                  <a:extLst>
                    <a:ext uri="{9D8B030D-6E8A-4147-A177-3AD203B41FA5}">
                      <a16:colId xmlns:a16="http://schemas.microsoft.com/office/drawing/2014/main" xmlns="" val="20004"/>
                    </a:ext>
                  </a:extLst>
                </a:gridCol>
                <a:gridCol w="1094267">
                  <a:extLst>
                    <a:ext uri="{9D8B030D-6E8A-4147-A177-3AD203B41FA5}">
                      <a16:colId xmlns:a16="http://schemas.microsoft.com/office/drawing/2014/main" xmlns="" val="20005"/>
                    </a:ext>
                  </a:extLst>
                </a:gridCol>
                <a:gridCol w="1094267">
                  <a:extLst>
                    <a:ext uri="{9D8B030D-6E8A-4147-A177-3AD203B41FA5}">
                      <a16:colId xmlns:a16="http://schemas.microsoft.com/office/drawing/2014/main" xmlns="" val="20006"/>
                    </a:ext>
                  </a:extLst>
                </a:gridCol>
              </a:tblGrid>
              <a:tr h="288730">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endParaRPr lang="es-MX" sz="900" b="1"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a16="http://schemas.microsoft.com/office/drawing/2014/main" xmlns="" val="10000"/>
                  </a:ext>
                </a:extLst>
              </a:tr>
              <a:tr h="186924">
                <a:tc rowSpan="2">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Fecha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a16="http://schemas.microsoft.com/office/drawing/2014/main" xmlns="" val="10001"/>
                  </a:ext>
                </a:extLst>
              </a:tr>
              <a:tr h="247004">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dirty="0">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xmlns="" val="10002"/>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51%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-1.1%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-4.6%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-5.9%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5"/>
                  </a:ext>
                </a:extLst>
              </a:tr>
              <a:tr h="520716">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6.1%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520716">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-4.0%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7"/>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614177">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-1.2%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9"/>
                  </a:ext>
                </a:extLst>
              </a:tr>
              <a:tr h="614177">
                <a:tc>
                  <a:txBody>
                    <a:bodyPr/>
                    <a:lstStyle/>
                    <a:p>
                      <a:pPr algn="l" fontAlgn="b"/>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7.24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a:solidFill>
                            <a:srgbClr val="000000"/>
                          </a:solidFill>
                          <a:effectLst/>
                          <a:latin typeface="Century Gothic" panose="020B0502020202020204" pitchFamily="34" charset="0"/>
                        </a:rPr>
                        <a:t>15-mar-18</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6.8%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chemeClr val="tx1"/>
                          </a:solidFill>
                          <a:effectLst/>
                          <a:latin typeface="Century Gothic" panose="020B0502020202020204" pitchFamily="34" charset="0"/>
                        </a:rPr>
                        <a:t>-1.2%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15419014"/>
                  </a:ext>
                </a:extLst>
              </a:tr>
              <a:tr h="151987">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highlight>
                            <a:srgbClr val="FFFF00"/>
                          </a:highligh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chemeClr val="tx1"/>
                          </a:solidFill>
                          <a:effectLst/>
                          <a:highlight>
                            <a:srgbClr val="FFFF00"/>
                          </a:highligh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r h="407227">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2,150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endParaRPr lang="es-MX" sz="900" b="0" i="0" u="none" strike="noStrike" dirty="0">
                        <a:solidFill>
                          <a:srgbClr val="C00000"/>
                        </a:solidFill>
                        <a:effectLst/>
                        <a:latin typeface="Century Gothic" panose="020B0502020202020204" pitchFamily="34" charset="0"/>
                      </a:endParaRPr>
                    </a:p>
                    <a:p>
                      <a:pPr algn="ctr" fontAlgn="ctr"/>
                      <a:r>
                        <a:rPr lang="es-MX" sz="900" b="0" i="0" u="none" strike="noStrike" dirty="0">
                          <a:solidFill>
                            <a:srgbClr val="C00000"/>
                          </a:solidFill>
                          <a:effectLst/>
                          <a:latin typeface="Century Gothic" panose="020B0502020202020204" pitchFamily="34" charset="0"/>
                        </a:rPr>
                        <a:t>704 </a:t>
                      </a:r>
                      <a:r>
                        <a:rPr lang="es-MX" sz="900" b="0" i="0" u="none" strike="noStrike" dirty="0" err="1">
                          <a:solidFill>
                            <a:srgbClr val="C00000"/>
                          </a:solidFill>
                          <a:effectLst/>
                          <a:latin typeface="Century Gothic" panose="020B0502020202020204" pitchFamily="34" charset="0"/>
                        </a:rPr>
                        <a:t>mdp</a:t>
                      </a:r>
                      <a:endParaRPr lang="es-MX" sz="900" b="0" i="0" u="none" strike="noStrike" dirty="0">
                        <a:solidFill>
                          <a:srgbClr val="C00000"/>
                        </a:solidFill>
                        <a:effectLst/>
                        <a:latin typeface="Century Gothic" panose="020B0502020202020204" pitchFamily="34" charset="0"/>
                      </a:endParaRPr>
                    </a:p>
                    <a:p>
                      <a:pPr algn="ctr" fontAlgn="ctr"/>
                      <a:r>
                        <a:rPr lang="es-MX" sz="900" b="0" i="0" u="none" strike="noStrike" dirty="0">
                          <a:solidFill>
                            <a:srgbClr val="C00000"/>
                          </a:solidFill>
                          <a:effectLst/>
                          <a:latin typeface="Century Gothic" panose="020B0502020202020204" pitchFamily="34" charset="0"/>
                        </a:rPr>
                        <a:t>(33% compromiso)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-1.85%</a:t>
                      </a: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1"/>
                  </a:ext>
                </a:extLst>
              </a:tr>
            </a:tbl>
          </a:graphicData>
        </a:graphic>
      </p:graphicFrame>
      <p:pic>
        <p:nvPicPr>
          <p:cNvPr id="7" name="Imagen 6"/>
          <p:cNvPicPr>
            <a:picLocks noChangeAspect="1"/>
          </p:cNvPicPr>
          <p:nvPr/>
        </p:nvPicPr>
        <p:blipFill>
          <a:blip r:embed="rId2"/>
          <a:stretch>
            <a:fillRect/>
          </a:stretch>
        </p:blipFill>
        <p:spPr>
          <a:xfrm>
            <a:off x="780661" y="1784997"/>
            <a:ext cx="1680545" cy="341286"/>
          </a:xfrm>
          <a:prstGeom prst="rect">
            <a:avLst/>
          </a:prstGeom>
        </p:spPr>
      </p:pic>
      <p:pic>
        <p:nvPicPr>
          <p:cNvPr id="8" name="Imagen 7"/>
          <p:cNvPicPr>
            <a:picLocks noChangeAspect="1"/>
          </p:cNvPicPr>
          <p:nvPr/>
        </p:nvPicPr>
        <p:blipFill rotWithShape="1">
          <a:blip r:embed="rId3"/>
          <a:srcRect l="8190" t="18518" r="6652" b="22223"/>
          <a:stretch/>
        </p:blipFill>
        <p:spPr>
          <a:xfrm>
            <a:off x="821358" y="2204048"/>
            <a:ext cx="1639848" cy="469927"/>
          </a:xfrm>
          <a:prstGeom prst="rect">
            <a:avLst/>
          </a:prstGeom>
        </p:spPr>
      </p:pic>
      <p:pic>
        <p:nvPicPr>
          <p:cNvPr id="9" name="Imagen 8"/>
          <p:cNvPicPr>
            <a:picLocks noChangeAspect="1"/>
          </p:cNvPicPr>
          <p:nvPr/>
        </p:nvPicPr>
        <p:blipFill rotWithShape="1">
          <a:blip r:embed="rId4"/>
          <a:srcRect l="4457" t="31276" r="6833" b="24398"/>
          <a:stretch/>
        </p:blipFill>
        <p:spPr>
          <a:xfrm>
            <a:off x="948136" y="2729519"/>
            <a:ext cx="1459397" cy="483255"/>
          </a:xfrm>
          <a:prstGeom prst="rect">
            <a:avLst/>
          </a:prstGeom>
        </p:spPr>
      </p:pic>
      <p:pic>
        <p:nvPicPr>
          <p:cNvPr id="10" name="Imagen 9"/>
          <p:cNvPicPr>
            <a:picLocks noChangeAspect="1"/>
          </p:cNvPicPr>
          <p:nvPr/>
        </p:nvPicPr>
        <p:blipFill rotWithShape="1">
          <a:blip r:embed="rId5"/>
          <a:srcRect l="-7750" t="9658" r="-1239" b="14397"/>
          <a:stretch/>
        </p:blipFill>
        <p:spPr>
          <a:xfrm>
            <a:off x="1403648" y="3308324"/>
            <a:ext cx="561622" cy="402440"/>
          </a:xfrm>
          <a:prstGeom prst="rect">
            <a:avLst/>
          </a:prstGeom>
        </p:spPr>
      </p:pic>
      <p:pic>
        <p:nvPicPr>
          <p:cNvPr id="11" name="Imagen 10"/>
          <p:cNvPicPr>
            <a:picLocks noChangeAspect="1"/>
          </p:cNvPicPr>
          <p:nvPr/>
        </p:nvPicPr>
        <p:blipFill rotWithShape="1">
          <a:blip r:embed="rId6"/>
          <a:srcRect l="7313" t="1594"/>
          <a:stretch/>
        </p:blipFill>
        <p:spPr>
          <a:xfrm>
            <a:off x="904717" y="3866294"/>
            <a:ext cx="1473133" cy="354794"/>
          </a:xfrm>
          <a:prstGeom prst="rect">
            <a:avLst/>
          </a:prstGeom>
        </p:spPr>
      </p:pic>
      <p:pic>
        <p:nvPicPr>
          <p:cNvPr id="12" name="Imagen 11"/>
          <p:cNvPicPr>
            <a:picLocks noChangeAspect="1"/>
          </p:cNvPicPr>
          <p:nvPr/>
        </p:nvPicPr>
        <p:blipFill rotWithShape="1">
          <a:blip r:embed="rId7"/>
          <a:srcRect r="56743"/>
          <a:stretch/>
        </p:blipFill>
        <p:spPr>
          <a:xfrm>
            <a:off x="857912" y="4848764"/>
            <a:ext cx="1570055" cy="533352"/>
          </a:xfrm>
          <a:prstGeom prst="rect">
            <a:avLst/>
          </a:prstGeom>
        </p:spPr>
      </p:pic>
      <p:pic>
        <p:nvPicPr>
          <p:cNvPr id="13" name="Imagen 12"/>
          <p:cNvPicPr>
            <a:picLocks noChangeAspect="1"/>
          </p:cNvPicPr>
          <p:nvPr/>
        </p:nvPicPr>
        <p:blipFill rotWithShape="1">
          <a:blip r:embed="rId8"/>
          <a:srcRect l="4981"/>
          <a:stretch/>
        </p:blipFill>
        <p:spPr>
          <a:xfrm>
            <a:off x="1157939" y="4342570"/>
            <a:ext cx="966685" cy="425485"/>
          </a:xfrm>
          <a:prstGeom prst="rect">
            <a:avLst/>
          </a:prstGeom>
        </p:spPr>
      </p:pic>
      <p:sp>
        <p:nvSpPr>
          <p:cNvPr id="17" name="1 Título">
            <a:extLst>
              <a:ext uri="{FF2B5EF4-FFF2-40B4-BE49-F238E27FC236}">
                <a16:creationId xmlns:a16="http://schemas.microsoft.com/office/drawing/2014/main" xmlns="" id="{D38B69A2-CC9C-42F3-B56B-63B38BB6616E}"/>
              </a:ext>
            </a:extLst>
          </p:cNvPr>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200" b="1" dirty="0" err="1">
                <a:latin typeface="Century Gothic" panose="020B0502020202020204" pitchFamily="34" charset="0"/>
                <a:ea typeface="+mj-ea"/>
              </a:rPr>
              <a:t>CKD’s</a:t>
            </a:r>
            <a:r>
              <a:rPr lang="es-ES" sz="2200" b="1" dirty="0">
                <a:latin typeface="Century Gothic" panose="020B0502020202020204" pitchFamily="34" charset="0"/>
                <a:ea typeface="+mj-ea"/>
              </a:rPr>
              <a:t> en cartera</a:t>
            </a:r>
            <a:r>
              <a:rPr lang="es-ES" sz="2000" b="1" dirty="0">
                <a:latin typeface="Century Gothic" panose="020B0502020202020204" pitchFamily="34" charset="0"/>
                <a:ea typeface="+mj-ea"/>
              </a:rPr>
              <a:t/>
            </a:r>
            <a:br>
              <a:rPr lang="es-ES" sz="2000" b="1" dirty="0">
                <a:latin typeface="Century Gothic" panose="020B0502020202020204" pitchFamily="34" charset="0"/>
                <a:ea typeface="+mj-ea"/>
              </a:rPr>
            </a:br>
            <a:r>
              <a:rPr lang="es-ES" sz="1600" b="1" dirty="0">
                <a:latin typeface="Century Gothic" panose="020B0502020202020204" pitchFamily="34" charset="0"/>
                <a:ea typeface="+mj-ea"/>
              </a:rPr>
              <a:t>(1.6% del portafolio comprometido y 0.5% llamado, al cierre de mayo)</a:t>
            </a:r>
            <a:endParaRPr lang="es-MX" sz="1600" b="1" dirty="0">
              <a:latin typeface="Century Gothic" panose="020B0502020202020204" pitchFamily="34" charset="0"/>
              <a:ea typeface="+mj-ea"/>
            </a:endParaRPr>
          </a:p>
        </p:txBody>
      </p:sp>
      <p:pic>
        <p:nvPicPr>
          <p:cNvPr id="16" name="Imagen 15">
            <a:extLst>
              <a:ext uri="{FF2B5EF4-FFF2-40B4-BE49-F238E27FC236}">
                <a16:creationId xmlns:a16="http://schemas.microsoft.com/office/drawing/2014/main" xmlns="" id="{4D2E953B-F6E4-45BF-A5DF-48481FADECF3}"/>
              </a:ext>
            </a:extLst>
          </p:cNvPr>
          <p:cNvPicPr>
            <a:picLocks noChangeAspect="1"/>
          </p:cNvPicPr>
          <p:nvPr/>
        </p:nvPicPr>
        <p:blipFill rotWithShape="1">
          <a:blip r:embed="rId9"/>
          <a:srcRect r="49028"/>
          <a:stretch/>
        </p:blipFill>
        <p:spPr>
          <a:xfrm>
            <a:off x="904717" y="5430980"/>
            <a:ext cx="1404465" cy="588226"/>
          </a:xfrm>
          <a:prstGeom prst="rect">
            <a:avLst/>
          </a:prstGeom>
        </p:spPr>
      </p:pic>
    </p:spTree>
    <p:extLst>
      <p:ext uri="{BB962C8B-B14F-4D97-AF65-F5344CB8AC3E}">
        <p14:creationId xmlns:p14="http://schemas.microsoft.com/office/powerpoint/2010/main" val="4125145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25</a:t>
            </a:fld>
            <a:endParaRPr lang="es-ES" altLang="es-MX" dirty="0">
              <a:latin typeface="Century Gothic" panose="020B0502020202020204" pitchFamily="34" charset="0"/>
            </a:endParaRPr>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a:latin typeface="Century Gothic" panose="020B0502020202020204" pitchFamily="34" charset="0"/>
              </a:rPr>
              <a:t>Se continuó con la reestructura de deuda corporativa, realizando ventas por $186.6 </a:t>
            </a:r>
            <a:r>
              <a:rPr lang="x-none" sz="1400" dirty="0" err="1">
                <a:latin typeface="Century Gothic" panose="020B0502020202020204" pitchFamily="34" charset="0"/>
              </a:rPr>
              <a:t>mdp</a:t>
            </a:r>
            <a:r>
              <a:rPr lang="x-none" sz="1400" dirty="0">
                <a:latin typeface="Century Gothic" panose="020B0502020202020204" pitchFamily="34" charset="0"/>
              </a:rPr>
              <a:t>. Se participó con $500 </a:t>
            </a:r>
            <a:r>
              <a:rPr lang="x-none" sz="1400" dirty="0" err="1">
                <a:latin typeface="Century Gothic" panose="020B0502020202020204" pitchFamily="34" charset="0"/>
              </a:rPr>
              <a:t>mdp</a:t>
            </a:r>
            <a:r>
              <a:rPr lang="x-none" sz="1400" dirty="0">
                <a:latin typeface="Century Gothic" panose="020B0502020202020204" pitchFamily="34" charset="0"/>
              </a:rPr>
              <a:t>. en emisiones primarias de deuda de la banca de desarrollo (Bancomext).</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utilizaron inversiones en </a:t>
            </a:r>
            <a:r>
              <a:rPr lang="x-none" sz="1400" dirty="0" err="1">
                <a:latin typeface="Century Gothic" panose="020B0502020202020204" pitchFamily="34" charset="0"/>
              </a:rPr>
              <a:t>PRLVs</a:t>
            </a:r>
            <a:r>
              <a:rPr lang="x-none" sz="1400" dirty="0">
                <a:latin typeface="Century Gothic" panose="020B0502020202020204" pitchFamily="34" charset="0"/>
              </a:rPr>
              <a:t> de la banca de desarrollo (garantía del Gobierno Federal) como instrumento de manejo de liquidez con plazos no mayores a 28 días.</a:t>
            </a: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es-MX" sz="1400" dirty="0">
              <a:latin typeface="Century Gothic" panose="020B0502020202020204" pitchFamily="34" charset="0"/>
            </a:endParaRPr>
          </a:p>
        </p:txBody>
      </p:sp>
      <p:sp>
        <p:nvSpPr>
          <p:cNvPr id="9" name="CuadroTexto 8"/>
          <p:cNvSpPr txBox="1"/>
          <p:nvPr/>
        </p:nvSpPr>
        <p:spPr>
          <a:xfrm>
            <a:off x="641547" y="6452876"/>
            <a:ext cx="8147573" cy="253916"/>
          </a:xfrm>
          <a:prstGeom prst="rect">
            <a:avLst/>
          </a:prstGeom>
          <a:noFill/>
        </p:spPr>
        <p:txBody>
          <a:bodyPr wrap="square" rtlCol="0">
            <a:spAutoFit/>
          </a:bodyPr>
          <a:lstStyle/>
          <a:p>
            <a:r>
              <a:rPr lang="x-none" sz="1050" dirty="0">
                <a:latin typeface="Century Gothic" panose="020B0502020202020204" pitchFamily="34" charset="0"/>
              </a:rPr>
              <a:t>*Montos en millones de pesos.</a:t>
            </a:r>
            <a:endParaRPr lang="es-MX" sz="1050" dirty="0">
              <a:latin typeface="Century Gothic" panose="020B0502020202020204" pitchFamily="34" charset="0"/>
            </a:endParaRPr>
          </a:p>
        </p:txBody>
      </p:sp>
      <p:sp>
        <p:nvSpPr>
          <p:cNvPr id="10" name="Título 1"/>
          <p:cNvSpPr txBox="1">
            <a:spLocks/>
          </p:cNvSpPr>
          <p:nvPr/>
        </p:nvSpPr>
        <p:spPr bwMode="auto">
          <a:xfrm>
            <a:off x="609599" y="427038"/>
            <a:ext cx="712147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Operaciones relevantes FANVIT </a:t>
            </a:r>
            <a:r>
              <a:rPr lang="es-MX" sz="1400" b="1" dirty="0">
                <a:latin typeface="Century Gothic" panose="020B0502020202020204" pitchFamily="34" charset="0"/>
              </a:rPr>
              <a:t>del 1 al 31 de mayo de 2018</a:t>
            </a:r>
            <a:endParaRPr lang="es-MX" sz="1050" b="1" dirty="0">
              <a:latin typeface="Century Gothic" panose="020B0502020202020204" pitchFamily="34" charset="0"/>
            </a:endParaRPr>
          </a:p>
        </p:txBody>
      </p:sp>
      <p:pic>
        <p:nvPicPr>
          <p:cNvPr id="2" name="Imagen 1">
            <a:extLst>
              <a:ext uri="{FF2B5EF4-FFF2-40B4-BE49-F238E27FC236}">
                <a16:creationId xmlns:a16="http://schemas.microsoft.com/office/drawing/2014/main" xmlns="" id="{C1E0451F-BFAD-4D72-9A0F-CD6D1DACFEF8}"/>
              </a:ext>
            </a:extLst>
          </p:cNvPr>
          <p:cNvPicPr>
            <a:picLocks noChangeAspect="1"/>
          </p:cNvPicPr>
          <p:nvPr/>
        </p:nvPicPr>
        <p:blipFill>
          <a:blip r:embed="rId2"/>
          <a:stretch>
            <a:fillRect/>
          </a:stretch>
        </p:blipFill>
        <p:spPr>
          <a:xfrm>
            <a:off x="2576512" y="2189068"/>
            <a:ext cx="3990975" cy="819867"/>
          </a:xfrm>
          <a:prstGeom prst="rect">
            <a:avLst/>
          </a:prstGeom>
        </p:spPr>
      </p:pic>
      <p:pic>
        <p:nvPicPr>
          <p:cNvPr id="3" name="Imagen 2">
            <a:extLst>
              <a:ext uri="{FF2B5EF4-FFF2-40B4-BE49-F238E27FC236}">
                <a16:creationId xmlns:a16="http://schemas.microsoft.com/office/drawing/2014/main" xmlns="" id="{DB4C6712-FE38-4203-98D2-1BF471482631}"/>
              </a:ext>
            </a:extLst>
          </p:cNvPr>
          <p:cNvPicPr>
            <a:picLocks noChangeAspect="1"/>
          </p:cNvPicPr>
          <p:nvPr/>
        </p:nvPicPr>
        <p:blipFill>
          <a:blip r:embed="rId3"/>
          <a:stretch>
            <a:fillRect/>
          </a:stretch>
        </p:blipFill>
        <p:spPr>
          <a:xfrm>
            <a:off x="2576512" y="3883137"/>
            <a:ext cx="3990975" cy="1239333"/>
          </a:xfrm>
          <a:prstGeom prst="rect">
            <a:avLst/>
          </a:prstGeom>
        </p:spPr>
      </p:pic>
    </p:spTree>
    <p:extLst>
      <p:ext uri="{BB962C8B-B14F-4D97-AF65-F5344CB8AC3E}">
        <p14:creationId xmlns:p14="http://schemas.microsoft.com/office/powerpoint/2010/main" val="3094197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9F6B296-ADDA-4EF8-8988-AD5215E3C1E9}"/>
              </a:ext>
            </a:extLst>
          </p:cNvPr>
          <p:cNvSpPr>
            <a:spLocks noGrp="1"/>
          </p:cNvSpPr>
          <p:nvPr>
            <p:ph type="title"/>
          </p:nvPr>
        </p:nvSpPr>
        <p:spPr>
          <a:xfrm>
            <a:off x="457200" y="188640"/>
            <a:ext cx="7283152" cy="1080120"/>
          </a:xfrm>
        </p:spPr>
        <p:txBody>
          <a:bodyPr/>
          <a:lstStyle/>
          <a:p>
            <a:r>
              <a:rPr lang="es-MX" sz="2000" b="1" dirty="0">
                <a:latin typeface="Century Gothic" panose="020B0502020202020204" pitchFamily="34" charset="0"/>
              </a:rPr>
              <a:t>Operaciones relevantes FANVIT </a:t>
            </a:r>
            <a:r>
              <a:rPr lang="es-MX" sz="1400" b="1" dirty="0">
                <a:latin typeface="Century Gothic" panose="020B0502020202020204" pitchFamily="34" charset="0"/>
              </a:rPr>
              <a:t>del 1 al 31 de mayo de 2018</a:t>
            </a:r>
            <a:endParaRPr lang="en-US" sz="1400" b="1" dirty="0">
              <a:latin typeface="Century Gothic" panose="020B0502020202020204" pitchFamily="34" charset="0"/>
            </a:endParaRPr>
          </a:p>
        </p:txBody>
      </p:sp>
      <p:sp>
        <p:nvSpPr>
          <p:cNvPr id="3" name="Marcador de contenido 2">
            <a:extLst>
              <a:ext uri="{FF2B5EF4-FFF2-40B4-BE49-F238E27FC236}">
                <a16:creationId xmlns:a16="http://schemas.microsoft.com/office/drawing/2014/main" xmlns="" id="{401B8B97-4B8F-404F-B487-56D9047877DD}"/>
              </a:ext>
            </a:extLst>
          </p:cNvPr>
          <p:cNvSpPr>
            <a:spLocks noGrp="1"/>
          </p:cNvSpPr>
          <p:nvPr>
            <p:ph idx="1"/>
          </p:nvPr>
        </p:nvSpPr>
        <p:spPr/>
        <p:txBody>
          <a:bodyPr/>
          <a:lstStyle/>
          <a:p>
            <a:pPr marL="0" indent="0" algn="just">
              <a:buClr>
                <a:srgbClr val="C00000"/>
              </a:buClr>
              <a:buNone/>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invirtieron $220.2 </a:t>
            </a:r>
            <a:r>
              <a:rPr lang="x-none" sz="1400" dirty="0" err="1">
                <a:latin typeface="Century Gothic" panose="020B0502020202020204" pitchFamily="34" charset="0"/>
              </a:rPr>
              <a:t>mdp</a:t>
            </a:r>
            <a:r>
              <a:rPr lang="x-none" sz="1400" dirty="0">
                <a:latin typeface="Century Gothic" panose="020B0502020202020204" pitchFamily="34" charset="0"/>
              </a:rPr>
              <a:t>. en títulos de </a:t>
            </a:r>
            <a:r>
              <a:rPr lang="x-none" sz="1400" dirty="0" err="1">
                <a:latin typeface="Century Gothic" panose="020B0502020202020204" pitchFamily="34" charset="0"/>
              </a:rPr>
              <a:t>Udibonos</a:t>
            </a:r>
            <a:r>
              <a:rPr lang="x-none" sz="1400" dirty="0">
                <a:latin typeface="Century Gothic" panose="020B0502020202020204" pitchFamily="34" charset="0"/>
              </a:rPr>
              <a:t> de corto plazo. Se realización inversiones en bonos gubernamentales a tasa revisable </a:t>
            </a:r>
            <a:r>
              <a:rPr lang="x-none" sz="1400" dirty="0" err="1">
                <a:latin typeface="Century Gothic" panose="020B0502020202020204" pitchFamily="34" charset="0"/>
              </a:rPr>
              <a:t>prs</a:t>
            </a:r>
            <a:r>
              <a:rPr lang="x-none" sz="1400" dirty="0">
                <a:latin typeface="Century Gothic" panose="020B0502020202020204" pitchFamily="34" charset="0"/>
              </a:rPr>
              <a:t> $5,992.7 </a:t>
            </a:r>
            <a:r>
              <a:rPr lang="x-none" sz="1400" dirty="0" err="1">
                <a:latin typeface="Century Gothic" panose="020B0502020202020204" pitchFamily="34" charset="0"/>
              </a:rPr>
              <a:t>mdp</a:t>
            </a:r>
            <a:r>
              <a:rPr lang="x-none" sz="1400" dirty="0">
                <a:latin typeface="Century Gothic" panose="020B0502020202020204" pitchFamily="34" charset="0"/>
              </a:rPr>
              <a:t>. a manera de diversificar las inversiones de liquidez del portafolio. Se vendieron $3,005.3 </a:t>
            </a:r>
            <a:r>
              <a:rPr lang="x-none" sz="1400" dirty="0" err="1">
                <a:latin typeface="Century Gothic" panose="020B0502020202020204" pitchFamily="34" charset="0"/>
              </a:rPr>
              <a:t>mdp</a:t>
            </a:r>
            <a:r>
              <a:rPr lang="x-none" sz="1400" dirty="0">
                <a:latin typeface="Century Gothic" panose="020B0502020202020204" pitchFamily="34" charset="0"/>
              </a:rPr>
              <a:t> en títulos a tasa revisable del IPAB, buscando reducir la concentración en la emisión.</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buNone/>
            </a:pPr>
            <a:endParaRPr lang="en-US" dirty="0"/>
          </a:p>
        </p:txBody>
      </p:sp>
      <p:sp>
        <p:nvSpPr>
          <p:cNvPr id="4" name="Marcador de número de diapositiva 3">
            <a:extLst>
              <a:ext uri="{FF2B5EF4-FFF2-40B4-BE49-F238E27FC236}">
                <a16:creationId xmlns:a16="http://schemas.microsoft.com/office/drawing/2014/main" xmlns="" id="{A7D214FF-E3B4-42DE-9EC0-9CC289C3E858}"/>
              </a:ext>
            </a:extLst>
          </p:cNvPr>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26</a:t>
            </a:fld>
            <a:endParaRPr lang="es-ES" altLang="es-MX" dirty="0">
              <a:latin typeface="Century Gothic" panose="020B0502020202020204" pitchFamily="34" charset="0"/>
            </a:endParaRPr>
          </a:p>
        </p:txBody>
      </p:sp>
      <p:pic>
        <p:nvPicPr>
          <p:cNvPr id="8" name="Imagen 7">
            <a:extLst>
              <a:ext uri="{FF2B5EF4-FFF2-40B4-BE49-F238E27FC236}">
                <a16:creationId xmlns:a16="http://schemas.microsoft.com/office/drawing/2014/main" xmlns="" id="{7265BB52-B041-46A7-9F5F-AD293A913A0D}"/>
              </a:ext>
            </a:extLst>
          </p:cNvPr>
          <p:cNvPicPr>
            <a:picLocks noChangeAspect="1"/>
          </p:cNvPicPr>
          <p:nvPr/>
        </p:nvPicPr>
        <p:blipFill>
          <a:blip r:embed="rId2"/>
          <a:stretch>
            <a:fillRect/>
          </a:stretch>
        </p:blipFill>
        <p:spPr>
          <a:xfrm>
            <a:off x="2579466" y="2924944"/>
            <a:ext cx="3990975" cy="1449067"/>
          </a:xfrm>
          <a:prstGeom prst="rect">
            <a:avLst/>
          </a:prstGeom>
        </p:spPr>
      </p:pic>
    </p:spTree>
    <p:extLst>
      <p:ext uri="{BB962C8B-B14F-4D97-AF65-F5344CB8AC3E}">
        <p14:creationId xmlns:p14="http://schemas.microsoft.com/office/powerpoint/2010/main" val="4138238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52143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483105"/>
            <a:ext cx="552298" cy="365125"/>
          </a:xfrm>
        </p:spPr>
        <p:txBody>
          <a:bodyPr/>
          <a:lstStyle/>
          <a:p>
            <a:pPr algn="ctr"/>
            <a:fld id="{05E83AA4-A00D-4AA0-8FE8-B93C9F3EC141}" type="slidenum">
              <a:rPr lang="es-ES" altLang="es-MX" smtClean="0">
                <a:latin typeface="Century Gothic" panose="020B0502020202020204" pitchFamily="34" charset="0"/>
              </a:rPr>
              <a:pPr algn="ctr"/>
              <a:t>27</a:t>
            </a:fld>
            <a:endParaRPr lang="es-ES" altLang="es-MX" dirty="0">
              <a:latin typeface="Century Gothic" panose="020B0502020202020204" pitchFamily="34" charset="0"/>
            </a:endParaRPr>
          </a:p>
        </p:txBody>
      </p:sp>
      <p:sp>
        <p:nvSpPr>
          <p:cNvPr id="26" name="Rectángulo 25">
            <a:extLst>
              <a:ext uri="{FF2B5EF4-FFF2-40B4-BE49-F238E27FC236}">
                <a16:creationId xmlns:a16="http://schemas.microsoft.com/office/drawing/2014/main" xmlns="" id="{9FF08499-1D8A-4FEC-BDFC-22CCA085E84A}"/>
              </a:ext>
            </a:extLst>
          </p:cNvPr>
          <p:cNvSpPr/>
          <p:nvPr/>
        </p:nvSpPr>
        <p:spPr>
          <a:xfrm>
            <a:off x="2254316"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a16="http://schemas.microsoft.com/office/drawing/2014/main" xmlns="" id="{EC2813D3-46B6-4775-9B7B-9FBA997EB50B}"/>
              </a:ext>
            </a:extLst>
          </p:cNvPr>
          <p:cNvSpPr/>
          <p:nvPr/>
        </p:nvSpPr>
        <p:spPr>
          <a:xfrm>
            <a:off x="262552" y="172014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55.3%</a:t>
            </a:r>
          </a:p>
        </p:txBody>
      </p:sp>
      <p:sp>
        <p:nvSpPr>
          <p:cNvPr id="28" name="Rectángulo 27">
            <a:extLst>
              <a:ext uri="{FF2B5EF4-FFF2-40B4-BE49-F238E27FC236}">
                <a16:creationId xmlns:a16="http://schemas.microsoft.com/office/drawing/2014/main" xmlns="" id="{4ACE727D-4E57-409C-86BD-63E6B4C731FC}"/>
              </a:ext>
            </a:extLst>
          </p:cNvPr>
          <p:cNvSpPr/>
          <p:nvPr/>
        </p:nvSpPr>
        <p:spPr>
          <a:xfrm>
            <a:off x="2254316" y="172014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 y bajo riesgo.</a:t>
            </a:r>
          </a:p>
        </p:txBody>
      </p:sp>
      <p:sp>
        <p:nvSpPr>
          <p:cNvPr id="29" name="Rectángulo 28">
            <a:extLst>
              <a:ext uri="{FF2B5EF4-FFF2-40B4-BE49-F238E27FC236}">
                <a16:creationId xmlns:a16="http://schemas.microsoft.com/office/drawing/2014/main" xmlns="" id="{AEE17BEF-8A7B-4F8C-8AFF-74B620AF1B36}"/>
              </a:ext>
            </a:extLst>
          </p:cNvPr>
          <p:cNvSpPr/>
          <p:nvPr/>
        </p:nvSpPr>
        <p:spPr>
          <a:xfrm>
            <a:off x="3312060"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a16="http://schemas.microsoft.com/office/drawing/2014/main" xmlns="" id="{34C0689D-EB97-4DD8-B516-0625FAB8A4C6}"/>
              </a:ext>
            </a:extLst>
          </p:cNvPr>
          <p:cNvSpPr/>
          <p:nvPr/>
        </p:nvSpPr>
        <p:spPr>
          <a:xfrm>
            <a:off x="4369802"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a16="http://schemas.microsoft.com/office/drawing/2014/main" xmlns="" id="{68BBDB03-4A88-4A68-9C21-271064AC4DFA}"/>
              </a:ext>
            </a:extLst>
          </p:cNvPr>
          <p:cNvSpPr/>
          <p:nvPr/>
        </p:nvSpPr>
        <p:spPr>
          <a:xfrm>
            <a:off x="5617661" y="170853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El riesgo latente en que la FED acelere su ritmo restrictivo durante este y el próximo año. En este contexto Banxico podría seguir subiendo su tasa de referencia al menos dos veces más durante el año.</a:t>
            </a:r>
          </a:p>
        </p:txBody>
      </p:sp>
      <p:sp>
        <p:nvSpPr>
          <p:cNvPr id="38" name="Rectángulo 37">
            <a:extLst>
              <a:ext uri="{FF2B5EF4-FFF2-40B4-BE49-F238E27FC236}">
                <a16:creationId xmlns:a16="http://schemas.microsoft.com/office/drawing/2014/main" xmlns="" id="{E06CB6A2-D48F-493F-BFFD-15B764FD7A3E}"/>
              </a:ext>
            </a:extLst>
          </p:cNvPr>
          <p:cNvSpPr/>
          <p:nvPr/>
        </p:nvSpPr>
        <p:spPr>
          <a:xfrm>
            <a:off x="262552" y="266042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18.3%</a:t>
            </a:r>
          </a:p>
        </p:txBody>
      </p:sp>
      <p:sp>
        <p:nvSpPr>
          <p:cNvPr id="39" name="Rectángulo 38">
            <a:extLst>
              <a:ext uri="{FF2B5EF4-FFF2-40B4-BE49-F238E27FC236}">
                <a16:creationId xmlns:a16="http://schemas.microsoft.com/office/drawing/2014/main" xmlns="" id="{5E23F599-97B7-41D0-B1F8-802325F1DF55}"/>
              </a:ext>
            </a:extLst>
          </p:cNvPr>
          <p:cNvSpPr/>
          <p:nvPr/>
        </p:nvSpPr>
        <p:spPr>
          <a:xfrm>
            <a:off x="2227158" y="266042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a16="http://schemas.microsoft.com/office/drawing/2014/main" xmlns="" id="{1F31DF8F-33DC-4D7C-8C62-0C7BBBD0447E}"/>
              </a:ext>
            </a:extLst>
          </p:cNvPr>
          <p:cNvSpPr/>
          <p:nvPr/>
        </p:nvSpPr>
        <p:spPr>
          <a:xfrm>
            <a:off x="5617662" y="266042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50" dirty="0">
                <a:solidFill>
                  <a:prstClr val="black"/>
                </a:solidFill>
                <a:latin typeface="Century Gothic" panose="020B0502020202020204" pitchFamily="34" charset="0"/>
              </a:rPr>
              <a:t>Se espera en el 3T18 la emisión de deuda corporativa se modere y se mantengan los  diferenciales de crédito. Se favorecen los cuasi gubernamentales ya que la tasa de referencia continua relativamente atractiva.</a:t>
            </a:r>
          </a:p>
        </p:txBody>
      </p:sp>
      <p:sp>
        <p:nvSpPr>
          <p:cNvPr id="42" name="Rectángulo 41">
            <a:extLst>
              <a:ext uri="{FF2B5EF4-FFF2-40B4-BE49-F238E27FC236}">
                <a16:creationId xmlns:a16="http://schemas.microsoft.com/office/drawing/2014/main" xmlns="" id="{C824CA53-FAAC-4EAD-B3B7-F49E780DC119}"/>
              </a:ext>
            </a:extLst>
          </p:cNvPr>
          <p:cNvSpPr/>
          <p:nvPr/>
        </p:nvSpPr>
        <p:spPr>
          <a:xfrm>
            <a:off x="262552" y="3745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11.0%</a:t>
            </a:r>
          </a:p>
        </p:txBody>
      </p:sp>
      <p:sp>
        <p:nvSpPr>
          <p:cNvPr id="43" name="Rectángulo 42">
            <a:extLst>
              <a:ext uri="{FF2B5EF4-FFF2-40B4-BE49-F238E27FC236}">
                <a16:creationId xmlns:a16="http://schemas.microsoft.com/office/drawing/2014/main" xmlns="" id="{6664EF17-EE2E-471B-B24F-029732E2D5FC}"/>
              </a:ext>
            </a:extLst>
          </p:cNvPr>
          <p:cNvSpPr/>
          <p:nvPr/>
        </p:nvSpPr>
        <p:spPr>
          <a:xfrm>
            <a:off x="2254316" y="3745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44" name="Rectángulo 43">
            <a:extLst>
              <a:ext uri="{FF2B5EF4-FFF2-40B4-BE49-F238E27FC236}">
                <a16:creationId xmlns:a16="http://schemas.microsoft.com/office/drawing/2014/main" xmlns="" id="{E9AF6DD2-A9F0-48D2-A998-1BACA045A3B7}"/>
              </a:ext>
            </a:extLst>
          </p:cNvPr>
          <p:cNvSpPr/>
          <p:nvPr/>
        </p:nvSpPr>
        <p:spPr>
          <a:xfrm>
            <a:off x="5617661" y="367306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A pesar que la renta variable internacional sigue mostrando fuerte crecimiento, la probabilidad de continuar viendo mayor volatilidad es alta en consecuencia de la guerra comercial entre China y EU. Estos ajustes liberan presión de tener valuaciones altas en EU.  </a:t>
            </a:r>
          </a:p>
        </p:txBody>
      </p:sp>
      <p:sp>
        <p:nvSpPr>
          <p:cNvPr id="48" name="Rectángulo 47">
            <a:extLst>
              <a:ext uri="{FF2B5EF4-FFF2-40B4-BE49-F238E27FC236}">
                <a16:creationId xmlns:a16="http://schemas.microsoft.com/office/drawing/2014/main" xmlns="" id="{ECC751ED-E91B-4EA8-BDD0-725B9A3DE919}"/>
              </a:ext>
            </a:extLst>
          </p:cNvPr>
          <p:cNvSpPr/>
          <p:nvPr/>
        </p:nvSpPr>
        <p:spPr>
          <a:xfrm>
            <a:off x="262552" y="563601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CKDs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0.5% (1.6%)</a:t>
            </a:r>
          </a:p>
        </p:txBody>
      </p:sp>
      <p:sp>
        <p:nvSpPr>
          <p:cNvPr id="49" name="Rectángulo 48">
            <a:extLst>
              <a:ext uri="{FF2B5EF4-FFF2-40B4-BE49-F238E27FC236}">
                <a16:creationId xmlns:a16="http://schemas.microsoft.com/office/drawing/2014/main" xmlns="" id="{8BD04EC6-9813-44ED-94C9-9F0C1E420BFB}"/>
              </a:ext>
            </a:extLst>
          </p:cNvPr>
          <p:cNvSpPr/>
          <p:nvPr/>
        </p:nvSpPr>
        <p:spPr>
          <a:xfrm>
            <a:off x="2254316" y="563601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a16="http://schemas.microsoft.com/office/drawing/2014/main" xmlns="" id="{D1330A89-6EC1-43F1-A260-0425EF5CB971}"/>
              </a:ext>
            </a:extLst>
          </p:cNvPr>
          <p:cNvSpPr/>
          <p:nvPr/>
        </p:nvSpPr>
        <p:spPr>
          <a:xfrm>
            <a:off x="5617662" y="563601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4" name="Rectángulo 53">
            <a:extLst>
              <a:ext uri="{FF2B5EF4-FFF2-40B4-BE49-F238E27FC236}">
                <a16:creationId xmlns:a16="http://schemas.microsoft.com/office/drawing/2014/main" xmlns="" id="{92CAEEA6-C6C1-48C2-A4ED-1F707AD22734}"/>
              </a:ext>
            </a:extLst>
          </p:cNvPr>
          <p:cNvSpPr/>
          <p:nvPr/>
        </p:nvSpPr>
        <p:spPr>
          <a:xfrm>
            <a:off x="262551" y="4684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2.5%</a:t>
            </a:r>
          </a:p>
        </p:txBody>
      </p:sp>
      <p:sp>
        <p:nvSpPr>
          <p:cNvPr id="57" name="Rectángulo 56">
            <a:extLst>
              <a:ext uri="{FF2B5EF4-FFF2-40B4-BE49-F238E27FC236}">
                <a16:creationId xmlns:a16="http://schemas.microsoft.com/office/drawing/2014/main" xmlns="" id="{42AC57C7-C5CF-41AE-AF0E-6D7A143D863C}"/>
              </a:ext>
            </a:extLst>
          </p:cNvPr>
          <p:cNvSpPr/>
          <p:nvPr/>
        </p:nvSpPr>
        <p:spPr>
          <a:xfrm>
            <a:off x="2254315" y="4684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a16="http://schemas.microsoft.com/office/drawing/2014/main" xmlns="" id="{E87C383F-5327-4979-B4E7-432CF8706B64}"/>
              </a:ext>
            </a:extLst>
          </p:cNvPr>
          <p:cNvSpPr/>
          <p:nvPr/>
        </p:nvSpPr>
        <p:spPr>
          <a:xfrm>
            <a:off x="5617661" y="468412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Las expectativa de revaluación de los activos es alta y esperamos que se de  una vez que Banxico finalice su ciclo restrictivo. No obstante, la atractiva tasa de dividendos del 7.7% justifica mantener y/o aumentar la exposición.</a:t>
            </a:r>
          </a:p>
        </p:txBody>
      </p:sp>
      <p:sp>
        <p:nvSpPr>
          <p:cNvPr id="59" name="Rectángulo 58">
            <a:extLst>
              <a:ext uri="{FF2B5EF4-FFF2-40B4-BE49-F238E27FC236}">
                <a16:creationId xmlns:a16="http://schemas.microsoft.com/office/drawing/2014/main" xmlns="" id="{23010369-84C5-42A4-B46E-0F0D101E7589}"/>
              </a:ext>
            </a:extLst>
          </p:cNvPr>
          <p:cNvSpPr/>
          <p:nvPr/>
        </p:nvSpPr>
        <p:spPr>
          <a:xfrm>
            <a:off x="262554" y="130704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Tree>
    <p:extLst>
      <p:ext uri="{BB962C8B-B14F-4D97-AF65-F5344CB8AC3E}">
        <p14:creationId xmlns:p14="http://schemas.microsoft.com/office/powerpoint/2010/main" val="713654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395535" y="1240161"/>
            <a:ext cx="8424937" cy="5429199"/>
          </a:xfrm>
        </p:spPr>
        <p:txBody>
          <a:bodyPr/>
          <a:lstStyle/>
          <a:p>
            <a:pPr algn="just">
              <a:buClr>
                <a:srgbClr val="C00000"/>
              </a:buClr>
              <a:buFont typeface="Symbol"/>
              <a:buChar char=""/>
            </a:pPr>
            <a:r>
              <a:rPr lang="es-MX" sz="1400" dirty="0">
                <a:ea typeface="Calibri"/>
                <a:cs typeface="Times New Roman"/>
              </a:rPr>
              <a:t>Recomendamos  mantener el intervalo de 4.0 a 7.0 años el plazo promedio ponderado del portafolio (actual 5.3).</a:t>
            </a:r>
          </a:p>
          <a:p>
            <a:pPr algn="just">
              <a:buClr>
                <a:srgbClr val="C00000"/>
              </a:buClr>
              <a:buFont typeface="Symbol"/>
              <a:buChar char=""/>
            </a:pPr>
            <a:r>
              <a:rPr lang="es-MX" sz="1400" dirty="0">
                <a:ea typeface="Calibri"/>
                <a:cs typeface="Times New Roman"/>
              </a:rPr>
              <a:t>Mantener hasta un 12% del Activo Neto en Renta Variable con las siguientes propuestas:</a:t>
            </a:r>
          </a:p>
          <a:p>
            <a:pPr lvl="1" algn="just">
              <a:buClr>
                <a:srgbClr val="C00000"/>
              </a:buClr>
              <a:buFont typeface="Courier New" panose="02070309020205020404" pitchFamily="49" charset="0"/>
              <a:buChar char="o"/>
            </a:pPr>
            <a:r>
              <a:rPr lang="es-ES" sz="1400" dirty="0">
                <a:ea typeface="Calibri"/>
                <a:cs typeface="Times New Roman"/>
              </a:rPr>
              <a:t>Estados Unidos: Intercambiar (hasta el 1.8% del Activo Neto) posición de instrumentos relacionados a Bonos del Tesoro de corto plazo por instrumentos con mejores perspectivas (momento, valor, tecnología, materiales, financieros, industriales, consumo básico y servicios públicos) en momentos de oportunidad.</a:t>
            </a:r>
          </a:p>
          <a:p>
            <a:pPr lvl="1" algn="just">
              <a:buClr>
                <a:srgbClr val="C00000"/>
              </a:buClr>
              <a:buFont typeface="Courier New" panose="02070309020205020404" pitchFamily="49" charset="0"/>
              <a:buChar char="o"/>
            </a:pPr>
            <a:r>
              <a:rPr lang="es-ES" sz="1400" dirty="0">
                <a:ea typeface="Calibri"/>
                <a:cs typeface="Times New Roman"/>
              </a:rPr>
              <a:t>Europa y Asia: Intercambiar (hasta el 1.8% del Activo Neto) posición de Bonos del Tesoro de corto plazo para mantener la estructura actual del portafolio.</a:t>
            </a:r>
          </a:p>
          <a:p>
            <a:pPr lvl="1" algn="just">
              <a:buClr>
                <a:srgbClr val="C00000"/>
              </a:buClr>
              <a:buFont typeface="Courier New" panose="02070309020205020404" pitchFamily="49" charset="0"/>
              <a:buChar char="o"/>
            </a:pPr>
            <a:r>
              <a:rPr lang="es-ES" sz="1400" dirty="0">
                <a:ea typeface="Calibri"/>
                <a:cs typeface="Times New Roman"/>
              </a:rPr>
              <a:t>México: mantener/reducir exposición en momentos de oportunidad y de forma gradual.</a:t>
            </a:r>
          </a:p>
          <a:p>
            <a:pPr lvl="1" algn="just">
              <a:buClr>
                <a:srgbClr val="C00000"/>
              </a:buClr>
              <a:buFont typeface="Courier New" panose="02070309020205020404" pitchFamily="49" charset="0"/>
              <a:buChar char="o"/>
            </a:pPr>
            <a:r>
              <a:rPr lang="es-ES" sz="1400" dirty="0"/>
              <a:t>Bonos Bancarios Estructurados: monitorear los precios de mercado de este activo para en momentos de oportunidad vencer anticipadamente. </a:t>
            </a:r>
          </a:p>
          <a:p>
            <a:pPr algn="just">
              <a:buClr>
                <a:srgbClr val="C00000"/>
              </a:buClr>
              <a:buFont typeface="Symbol"/>
              <a:buChar char=""/>
            </a:pPr>
            <a:r>
              <a:rPr lang="es-MX" sz="1400" dirty="0">
                <a:ea typeface="Calibri"/>
                <a:cs typeface="Times New Roman"/>
              </a:rPr>
              <a:t>Conservar el objetivo de hasta 4% en varias Fibras diversificadas e industriales así como FIBRA E. </a:t>
            </a:r>
          </a:p>
          <a:p>
            <a:pPr algn="just">
              <a:buClr>
                <a:srgbClr val="C00000"/>
              </a:buClr>
              <a:buFont typeface="Symbol"/>
              <a:buChar char=""/>
            </a:pPr>
            <a:r>
              <a:rPr lang="es-MX" sz="1400" dirty="0">
                <a:ea typeface="Calibri"/>
                <a:cs typeface="Times New Roman"/>
              </a:rPr>
              <a:t>Continuar con la venta de corporativos que se encuentran identificados, así como los que exceden limites de la Coordinación General de Riesgos en forma paulatina y cuidando los niveles de precios.</a:t>
            </a:r>
          </a:p>
          <a:p>
            <a:pPr algn="just">
              <a:buClr>
                <a:srgbClr val="C00000"/>
              </a:buClr>
              <a:buFont typeface="Symbol"/>
              <a:buChar char=""/>
            </a:pPr>
            <a:r>
              <a:rPr lang="es-MX" sz="1400" dirty="0">
                <a:cs typeface="Times New Roman"/>
              </a:rPr>
              <a:t>Aprovechar oportunidades de mercado que permitan mejorar la rentabilidad del portafolio.</a:t>
            </a:r>
          </a:p>
          <a:p>
            <a:pPr algn="just">
              <a:buClr>
                <a:srgbClr val="C00000"/>
              </a:buClr>
              <a:buFont typeface="Symbol"/>
              <a:buChar char=""/>
            </a:pPr>
            <a:r>
              <a:rPr lang="es-MX" sz="1400" dirty="0">
                <a:ea typeface="Calibri"/>
                <a:cs typeface="Times New Roman"/>
              </a:rPr>
              <a:t>La estrategia debe quedar enmarcada en el Marco de Gestión</a:t>
            </a:r>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28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34059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738681" y="2972160"/>
            <a:ext cx="5726112" cy="888888"/>
          </a:xfrm>
          <a:solidFill>
            <a:schemeClr val="bg1"/>
          </a:solidFill>
        </p:spPr>
        <p:txBody>
          <a:bodyPr/>
          <a:lstStyle/>
          <a:p>
            <a:r>
              <a:rPr lang="es-MX" altLang="es-MX" sz="2800" dirty="0">
                <a:latin typeface="Century Gothic" pitchFamily="34" charset="0"/>
              </a:rPr>
              <a:t>Anexos</a:t>
            </a:r>
          </a:p>
        </p:txBody>
      </p:sp>
      <p:sp>
        <p:nvSpPr>
          <p:cNvPr id="3" name="Subtítulo 2"/>
          <p:cNvSpPr>
            <a:spLocks noGrp="1"/>
          </p:cNvSpPr>
          <p:nvPr>
            <p:ph type="subTitle" idx="1"/>
          </p:nvPr>
        </p:nvSpPr>
        <p:spPr>
          <a:xfrm>
            <a:off x="1649856" y="3949843"/>
            <a:ext cx="6253162" cy="560387"/>
          </a:xfrm>
          <a:solidFill>
            <a:schemeClr val="bg1"/>
          </a:solidFill>
        </p:spPr>
        <p:txBody>
          <a:bodyPr rtlCol="0">
            <a:normAutofit/>
          </a:bodyPr>
          <a:lstStyle/>
          <a:p>
            <a:pPr fontAlgn="auto">
              <a:spcAft>
                <a:spcPts val="0"/>
              </a:spcAft>
              <a:defRPr/>
            </a:pPr>
            <a:r>
              <a:rPr lang="es-ES" dirty="0">
                <a:latin typeface="Century Gothic" pitchFamily="34" charset="0"/>
              </a:rPr>
              <a:t>Junio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628909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23528" y="188641"/>
            <a:ext cx="7488832" cy="1008112"/>
          </a:xfrm>
        </p:spPr>
        <p:txBody>
          <a:bodyPr/>
          <a:lstStyle/>
          <a:p>
            <a:pPr algn="just"/>
            <a:r>
              <a:rPr lang="es-MX" sz="1800" b="1" dirty="0">
                <a:latin typeface="Century Gothic" panose="020B0502020202020204" pitchFamily="34" charset="0"/>
              </a:rPr>
              <a:t>Renta Variable, Bonos Bancarios Estructurados y Bonos Convertibles (11.0%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30</a:t>
            </a:fld>
            <a:endParaRPr lang="es-ES" altLang="es-MX" dirty="0">
              <a:latin typeface="Century Gothic" panose="020B0502020202020204" pitchFamily="34" charset="0"/>
            </a:endParaRPr>
          </a:p>
        </p:txBody>
      </p:sp>
      <p:sp>
        <p:nvSpPr>
          <p:cNvPr id="6" name="1 Título"/>
          <p:cNvSpPr txBox="1">
            <a:spLocks/>
          </p:cNvSpPr>
          <p:nvPr/>
        </p:nvSpPr>
        <p:spPr bwMode="auto">
          <a:xfrm>
            <a:off x="594639" y="6471561"/>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mayo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xmlns="" id="{7AD5DCAD-E6A6-4F50-903E-9B83871592DC}"/>
              </a:ext>
            </a:extLst>
          </p:cNvPr>
          <p:cNvSpPr txBox="1"/>
          <p:nvPr/>
        </p:nvSpPr>
        <p:spPr>
          <a:xfrm>
            <a:off x="142668" y="1196752"/>
            <a:ext cx="8824284" cy="5170967"/>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La exposición en </a:t>
            </a:r>
            <a:r>
              <a:rPr lang="es-MX" sz="1300" b="1" dirty="0">
                <a:latin typeface="Century Gothic" panose="020B0502020202020204" pitchFamily="34" charset="0"/>
              </a:rPr>
              <a:t>renta variable </a:t>
            </a:r>
            <a:r>
              <a:rPr lang="es-MX" sz="1300" dirty="0">
                <a:latin typeface="Century Gothic" panose="020B0502020202020204" pitchFamily="34" charset="0"/>
              </a:rPr>
              <a:t>del FANVIT es de </a:t>
            </a:r>
            <a:r>
              <a:rPr lang="es-MX" sz="1300" b="1" dirty="0">
                <a:latin typeface="Century Gothic" panose="020B0502020202020204" pitchFamily="34" charset="0"/>
              </a:rPr>
              <a:t>$14,893 </a:t>
            </a:r>
            <a:r>
              <a:rPr lang="es-MX" sz="1300" b="1" dirty="0" err="1">
                <a:latin typeface="Century Gothic" panose="020B0502020202020204" pitchFamily="34" charset="0"/>
              </a:rPr>
              <a:t>mpd</a:t>
            </a:r>
            <a:r>
              <a:rPr lang="es-MX" sz="1300" b="1" dirty="0">
                <a:latin typeface="Century Gothic" panose="020B0502020202020204" pitchFamily="34" charset="0"/>
              </a:rPr>
              <a:t> </a:t>
            </a:r>
            <a:r>
              <a:rPr lang="es-MX" sz="1300" dirty="0">
                <a:latin typeface="Century Gothic" panose="020B0502020202020204" pitchFamily="34" charset="0"/>
              </a:rPr>
              <a:t>(11.0</a:t>
            </a:r>
            <a:r>
              <a:rPr lang="es-MX" sz="1300" b="1" dirty="0">
                <a:latin typeface="Century Gothic" panose="020B0502020202020204" pitchFamily="34" charset="0"/>
              </a:rPr>
              <a:t>%</a:t>
            </a:r>
            <a:r>
              <a:rPr lang="es-MX" sz="1300" dirty="0">
                <a:latin typeface="Century Gothic" panose="020B0502020202020204" pitchFamily="34" charset="0"/>
              </a:rPr>
              <a:t> del total del activo neto), incluyendo bonos bancarios estructurados, bonos convertibles e instrumentos referenciados a  bonos del tesoro norteamericano de corto plazo.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Del monto anterior </a:t>
            </a:r>
            <a:r>
              <a:rPr lang="es-MX" sz="1300" b="1" dirty="0">
                <a:latin typeface="Century Gothic" panose="020B0502020202020204" pitchFamily="34" charset="0"/>
              </a:rPr>
              <a:t>$847 mdp </a:t>
            </a:r>
            <a:r>
              <a:rPr lang="es-MX" sz="1300" dirty="0">
                <a:latin typeface="Century Gothic" panose="020B0502020202020204" pitchFamily="34" charset="0"/>
              </a:rPr>
              <a:t>corresponde a </a:t>
            </a:r>
            <a:r>
              <a:rPr lang="es-MX" sz="1300" b="1" dirty="0">
                <a:latin typeface="Century Gothic" panose="020B0502020202020204" pitchFamily="34" charset="0"/>
              </a:rPr>
              <a:t>renta variable nacional </a:t>
            </a:r>
            <a:r>
              <a:rPr lang="es-MX" sz="1300" dirty="0">
                <a:latin typeface="Century Gothic" panose="020B0502020202020204" pitchFamily="34" charset="0"/>
              </a:rPr>
              <a:t>(0.6% del total del Activo Neto), </a:t>
            </a:r>
            <a:r>
              <a:rPr lang="es-MX" sz="1300" b="1" dirty="0">
                <a:latin typeface="Century Gothic" panose="020B0502020202020204" pitchFamily="34" charset="0"/>
              </a:rPr>
              <a:t>$14,046 mdp </a:t>
            </a:r>
            <a:r>
              <a:rPr lang="es-MX" sz="1300" dirty="0">
                <a:latin typeface="Century Gothic" panose="020B0502020202020204" pitchFamily="34" charset="0"/>
              </a:rPr>
              <a:t>en </a:t>
            </a:r>
            <a:r>
              <a:rPr lang="es-MX" sz="1300" b="1" dirty="0">
                <a:latin typeface="Century Gothic" panose="020B0502020202020204" pitchFamily="34" charset="0"/>
              </a:rPr>
              <a:t>renta variable internacional, bonos bancarios estructurados internacionales </a:t>
            </a:r>
            <a:r>
              <a:rPr lang="es-MX" sz="1300" dirty="0">
                <a:latin typeface="Century Gothic" panose="020B0502020202020204" pitchFamily="34" charset="0"/>
              </a:rPr>
              <a:t>e instrumentos referenciados a  </a:t>
            </a:r>
            <a:r>
              <a:rPr lang="es-MX" sz="1300" b="1" dirty="0">
                <a:latin typeface="Century Gothic" panose="020B0502020202020204" pitchFamily="34" charset="0"/>
              </a:rPr>
              <a:t>bonos del tesoro norteamericano de corto plazo </a:t>
            </a:r>
            <a:r>
              <a:rPr lang="es-MX" sz="1300" dirty="0">
                <a:latin typeface="Century Gothic" panose="020B0502020202020204" pitchFamily="34" charset="0"/>
              </a:rPr>
              <a:t>(10.4% del total del Activo Neto)</a:t>
            </a:r>
            <a:r>
              <a:rPr lang="es-MX" sz="1300" b="1" dirty="0">
                <a:latin typeface="Century Gothic" panose="020B0502020202020204" pitchFamily="34" charset="0"/>
              </a:rPr>
              <a:t>.</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Renta variable internacional y bonos bancarios estructurados esta compuesto por </a:t>
            </a:r>
            <a:r>
              <a:rPr lang="es-MX" sz="1300" b="1" dirty="0">
                <a:latin typeface="Century Gothic" panose="020B0502020202020204" pitchFamily="34" charset="0"/>
              </a:rPr>
              <a:t>$5,733 mdp </a:t>
            </a:r>
            <a:r>
              <a:rPr lang="es-MX" sz="1300" dirty="0">
                <a:latin typeface="Century Gothic" panose="020B0502020202020204" pitchFamily="34" charset="0"/>
              </a:rPr>
              <a:t>en </a:t>
            </a:r>
            <a:r>
              <a:rPr lang="es-MX" sz="1300" b="1" dirty="0">
                <a:latin typeface="Century Gothic" panose="020B0502020202020204" pitchFamily="34" charset="0"/>
              </a:rPr>
              <a:t>Estados Unidos </a:t>
            </a:r>
            <a:r>
              <a:rPr lang="es-MX" sz="1300" dirty="0">
                <a:latin typeface="Century Gothic" panose="020B0502020202020204" pitchFamily="34" charset="0"/>
              </a:rPr>
              <a:t>(4.2% del total de Activos Netos),</a:t>
            </a:r>
            <a:r>
              <a:rPr lang="es-MX" sz="1300" b="1" dirty="0">
                <a:latin typeface="Century Gothic" panose="020B0502020202020204" pitchFamily="34" charset="0"/>
              </a:rPr>
              <a:t> $2,805 mpd</a:t>
            </a:r>
            <a:r>
              <a:rPr lang="es-MX" sz="1300" dirty="0">
                <a:latin typeface="Century Gothic" panose="020B0502020202020204" pitchFamily="34" charset="0"/>
              </a:rPr>
              <a:t> en </a:t>
            </a:r>
            <a:r>
              <a:rPr lang="es-MX" sz="1300" b="1" dirty="0">
                <a:latin typeface="Century Gothic" panose="020B0502020202020204" pitchFamily="34" charset="0"/>
              </a:rPr>
              <a:t>Europa</a:t>
            </a:r>
            <a:r>
              <a:rPr lang="es-MX" sz="1300" dirty="0">
                <a:latin typeface="Century Gothic" panose="020B0502020202020204" pitchFamily="34" charset="0"/>
              </a:rPr>
              <a:t> (2.1% del total de Activos Netos), </a:t>
            </a:r>
            <a:r>
              <a:rPr lang="es-MX" sz="1300" b="1" dirty="0">
                <a:latin typeface="Century Gothic" panose="020B0502020202020204" pitchFamily="34" charset="0"/>
              </a:rPr>
              <a:t>$2,326 mdp </a:t>
            </a:r>
            <a:r>
              <a:rPr lang="es-MX" sz="1300" dirty="0">
                <a:latin typeface="Century Gothic" panose="020B0502020202020204" pitchFamily="34" charset="0"/>
              </a:rPr>
              <a:t>en </a:t>
            </a:r>
            <a:r>
              <a:rPr lang="es-MX" sz="1300" b="1" dirty="0">
                <a:latin typeface="Century Gothic" panose="020B0502020202020204" pitchFamily="34" charset="0"/>
              </a:rPr>
              <a:t>Asia </a:t>
            </a:r>
            <a:r>
              <a:rPr lang="es-MX" sz="1300" dirty="0">
                <a:latin typeface="Century Gothic" panose="020B0502020202020204" pitchFamily="34" charset="0"/>
              </a:rPr>
              <a:t>(1.7% del total de Activos Netos),  </a:t>
            </a:r>
            <a:r>
              <a:rPr lang="es-MX" sz="1300" b="1" dirty="0">
                <a:latin typeface="Century Gothic" panose="020B0502020202020204" pitchFamily="34" charset="0"/>
              </a:rPr>
              <a:t>$656 mdp </a:t>
            </a:r>
            <a:r>
              <a:rPr lang="es-MX" sz="1300" dirty="0">
                <a:latin typeface="Century Gothic" panose="020B0502020202020204" pitchFamily="34" charset="0"/>
              </a:rPr>
              <a:t>en </a:t>
            </a:r>
            <a:r>
              <a:rPr lang="es-MX" sz="1300" b="1" dirty="0">
                <a:latin typeface="Century Gothic" panose="020B0502020202020204" pitchFamily="34" charset="0"/>
              </a:rPr>
              <a:t>índices globales  </a:t>
            </a:r>
            <a:r>
              <a:rPr lang="es-MX" sz="1300" dirty="0">
                <a:latin typeface="Century Gothic" panose="020B0502020202020204" pitchFamily="34" charset="0"/>
              </a:rPr>
              <a:t>(0.5% del total de Activos Netos) y </a:t>
            </a:r>
            <a:r>
              <a:rPr lang="es-MX" sz="1300" b="1" dirty="0">
                <a:latin typeface="Century Gothic" panose="020B0502020202020204" pitchFamily="34" charset="0"/>
              </a:rPr>
              <a:t>$2,526 </a:t>
            </a:r>
            <a:r>
              <a:rPr lang="es-MX" sz="1300" b="1" dirty="0" err="1">
                <a:latin typeface="Century Gothic" panose="020B0502020202020204" pitchFamily="34" charset="0"/>
              </a:rPr>
              <a:t>mdp</a:t>
            </a:r>
            <a:r>
              <a:rPr lang="es-MX" sz="1300" b="1" dirty="0">
                <a:latin typeface="Century Gothic" panose="020B0502020202020204" pitchFamily="34" charset="0"/>
              </a:rPr>
              <a:t> </a:t>
            </a:r>
            <a:r>
              <a:rPr lang="es-MX" sz="1300" dirty="0">
                <a:latin typeface="Century Gothic" panose="020B0502020202020204" pitchFamily="34" charset="0"/>
              </a:rPr>
              <a:t>en </a:t>
            </a:r>
            <a:r>
              <a:rPr lang="es-MX" sz="1300" b="1" dirty="0">
                <a:latin typeface="Century Gothic" panose="020B0502020202020204" pitchFamily="34" charset="0"/>
              </a:rPr>
              <a:t>“</a:t>
            </a:r>
            <a:r>
              <a:rPr lang="es-MX" sz="1300" b="1" dirty="0" err="1">
                <a:latin typeface="Century Gothic" panose="020B0502020202020204" pitchFamily="34" charset="0"/>
              </a:rPr>
              <a:t>Treasuries</a:t>
            </a:r>
            <a:r>
              <a:rPr lang="es-MX" sz="1300" b="1" dirty="0">
                <a:latin typeface="Century Gothic" panose="020B0502020202020204" pitchFamily="34" charset="0"/>
              </a:rPr>
              <a:t>” 3-6 meses </a:t>
            </a:r>
            <a:r>
              <a:rPr lang="es-MX" sz="1300" dirty="0">
                <a:latin typeface="Century Gothic" panose="020B0502020202020204" pitchFamily="34" charset="0"/>
              </a:rPr>
              <a:t>(1.9% del total de Activos Netos)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Los </a:t>
            </a:r>
            <a:r>
              <a:rPr lang="es-MX" sz="1300" b="1" dirty="0">
                <a:latin typeface="Century Gothic" panose="020B0502020202020204" pitchFamily="34" charset="0"/>
              </a:rPr>
              <a:t>bonos bancarios estructurados referenciados a renta variable </a:t>
            </a:r>
            <a:r>
              <a:rPr lang="es-MX" sz="1300" dirty="0">
                <a:latin typeface="Century Gothic" panose="020B0502020202020204" pitchFamily="34" charset="0"/>
              </a:rPr>
              <a:t>representan un monto de </a:t>
            </a:r>
            <a:r>
              <a:rPr lang="es-MX" sz="1300" b="1" dirty="0">
                <a:latin typeface="Century Gothic" panose="020B0502020202020204" pitchFamily="34" charset="0"/>
              </a:rPr>
              <a:t>$1,003 mpd </a:t>
            </a:r>
            <a:r>
              <a:rPr lang="es-MX" sz="1300" dirty="0">
                <a:latin typeface="Century Gothic" panose="020B0502020202020204" pitchFamily="34" charset="0"/>
              </a:rPr>
              <a:t>del FANVIT (</a:t>
            </a:r>
            <a:r>
              <a:rPr lang="es-MX" sz="1300" b="1" dirty="0">
                <a:latin typeface="Century Gothic" panose="020B0502020202020204" pitchFamily="34" charset="0"/>
              </a:rPr>
              <a:t>0.7%</a:t>
            </a:r>
            <a:r>
              <a:rPr lang="es-MX" sz="1300" dirty="0">
                <a:latin typeface="Century Gothic" panose="020B0502020202020204" pitchFamily="34" charset="0"/>
              </a:rPr>
              <a:t> del total de la cartera), sin incluir a los referenciadas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En Bonos Bancarios Estructurados </a:t>
            </a:r>
            <a:r>
              <a:rPr lang="es-MX" sz="1300" b="1" dirty="0">
                <a:latin typeface="Century Gothic" panose="020B0502020202020204" pitchFamily="34" charset="0"/>
              </a:rPr>
              <a:t>referenciados a TIIE28 </a:t>
            </a:r>
            <a:r>
              <a:rPr lang="es-MX" sz="1300" dirty="0">
                <a:latin typeface="Century Gothic" panose="020B0502020202020204" pitchFamily="34" charset="0"/>
              </a:rPr>
              <a:t>se tiene una exposición de   </a:t>
            </a:r>
            <a:r>
              <a:rPr lang="es-MX" sz="1300" b="1" dirty="0">
                <a:latin typeface="Century Gothic" panose="020B0502020202020204" pitchFamily="34" charset="0"/>
              </a:rPr>
              <a:t>$289 </a:t>
            </a:r>
            <a:r>
              <a:rPr lang="es-MX" sz="1300" b="1" dirty="0" err="1">
                <a:latin typeface="Century Gothic" panose="020B0502020202020204" pitchFamily="34" charset="0"/>
              </a:rPr>
              <a:t>mdp</a:t>
            </a:r>
            <a:r>
              <a:rPr lang="es-MX" sz="1300" dirty="0">
                <a:latin typeface="Century Gothic" panose="020B0502020202020204" pitchFamily="34" charset="0"/>
              </a:rPr>
              <a:t> </a:t>
            </a:r>
            <a:r>
              <a:rPr lang="es-MX" sz="1300" b="1" dirty="0">
                <a:latin typeface="Century Gothic" panose="020B0502020202020204" pitchFamily="34" charset="0"/>
              </a:rPr>
              <a:t>(</a:t>
            </a:r>
            <a:r>
              <a:rPr lang="es-MX" sz="1300" dirty="0">
                <a:latin typeface="Century Gothic" panose="020B0502020202020204" pitchFamily="34" charset="0"/>
              </a:rPr>
              <a:t>0.2% del total de Activos Netos</a:t>
            </a:r>
            <a:r>
              <a:rPr lang="es-MX" sz="1300" b="1" dirty="0">
                <a:latin typeface="Century Gothic" panose="020B0502020202020204" pitchFamily="34" charset="0"/>
              </a:rPr>
              <a:t>).</a:t>
            </a:r>
            <a:endParaRPr lang="es-MX" sz="1300" dirty="0">
              <a:latin typeface="Century Gothic" panose="020B0502020202020204" pitchFamily="34" charset="0"/>
            </a:endParaRPr>
          </a:p>
        </p:txBody>
      </p:sp>
    </p:spTree>
    <p:extLst>
      <p:ext uri="{BB962C8B-B14F-4D97-AF65-F5344CB8AC3E}">
        <p14:creationId xmlns:p14="http://schemas.microsoft.com/office/powerpoint/2010/main" val="3442864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83152" cy="9941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Walton Street Equity </a:t>
            </a:r>
            <a:r>
              <a:rPr lang="en-US" sz="2000" b="1" dirty="0" err="1">
                <a:latin typeface="Century Gothic" panose="020B0502020202020204" pitchFamily="34" charset="0"/>
              </a:rPr>
              <a:t>Ckd</a:t>
            </a:r>
            <a:r>
              <a:rPr lang="en-US" sz="2000" b="1" dirty="0">
                <a:latin typeface="Century Gothic" panose="020B0502020202020204" pitchFamily="34" charset="0"/>
              </a:rPr>
              <a:t> II</a:t>
            </a:r>
            <a:endParaRPr lang="es-MX" sz="2000" b="1" dirty="0">
              <a:latin typeface="Century Gothic" panose="020B0502020202020204" pitchFamily="34" charset="0"/>
            </a:endParaRPr>
          </a:p>
        </p:txBody>
      </p:sp>
      <p:sp>
        <p:nvSpPr>
          <p:cNvPr id="24" name="23 CuadroTexto"/>
          <p:cNvSpPr txBox="1"/>
          <p:nvPr/>
        </p:nvSpPr>
        <p:spPr>
          <a:xfrm>
            <a:off x="490557" y="93186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26390" y="1412776"/>
            <a:ext cx="8352928" cy="4401205"/>
          </a:xfrm>
          <a:prstGeom prst="rect">
            <a:avLst/>
          </a:prstGeom>
          <a:noFill/>
        </p:spPr>
        <p:txBody>
          <a:bodyPr wrap="square" rtlCol="0">
            <a:spAutoFit/>
          </a:bodyPr>
          <a:lstStyle/>
          <a:p>
            <a:pPr marL="171450" indent="-171450">
              <a:buClr>
                <a:srgbClr val="C00000"/>
              </a:buClr>
              <a:buFont typeface="Arial" panose="020B0604020202020204" pitchFamily="34" charset="0"/>
              <a:buChar char="•"/>
            </a:pPr>
            <a:r>
              <a:rPr lang="es-MX" sz="1400" b="1" dirty="0">
                <a:latin typeface="Century Gothic" panose="020B0502020202020204" pitchFamily="34" charset="0"/>
              </a:rPr>
              <a:t>28 de abril de 2018. Valuación de los certificados al 31 de marzo de 2018</a:t>
            </a:r>
          </a:p>
          <a:p>
            <a:pPr marL="171450" indent="-171450">
              <a:buClr>
                <a:srgbClr val="C00000"/>
              </a:buClr>
              <a:buFont typeface="Arial" panose="020B0604020202020204" pitchFamily="34" charset="0"/>
              <a:buChar cha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El 19 de diciembre de 2016, Walton Street </a:t>
            </a:r>
            <a:r>
              <a:rPr lang="es-MX" sz="1400" dirty="0" err="1">
                <a:latin typeface="Century Gothic" panose="020B0502020202020204" pitchFamily="34" charset="0"/>
              </a:rPr>
              <a:t>Equity</a:t>
            </a:r>
            <a:r>
              <a:rPr lang="es-MX" sz="1400" dirty="0">
                <a:latin typeface="Century Gothic" panose="020B0502020202020204" pitchFamily="34" charset="0"/>
              </a:rPr>
              <a:t> CKD II, S. de R.L. de C.V. colocó a través de la BMV certificados bursátiles fiduciarios para el Fideicomiso F/2764 “WSMX2CK 16” por un monto máximo de MXN 7,000 mm ― El objetivo de los certificados bursátiles es invertir, ya sea directa o indirectamente en activos inmobiliarios ubicados en México (incluyendo compañías inmobiliarias que inviertan en activos se encuentren principalmente en México)</a:t>
            </a:r>
          </a:p>
          <a:p>
            <a:pPr algn="just">
              <a:buClr>
                <a:srgbClr val="C00000"/>
              </a:buClr>
            </a:pPr>
            <a:endParaRPr lang="es-MX" sz="1400" dirty="0">
              <a:latin typeface="Century Gothic" panose="020B0502020202020204" pitchFamily="34" charset="0"/>
            </a:endParaRPr>
          </a:p>
          <a:p>
            <a:pPr marL="171450" indent="-171450">
              <a:buClr>
                <a:srgbClr val="C00000"/>
              </a:buClr>
              <a:buFont typeface="Arial" panose="020B0604020202020204" pitchFamily="34" charset="0"/>
              <a:buChar char="•"/>
            </a:pPr>
            <a:r>
              <a:rPr lang="es-MX" sz="1400" b="1" dirty="0">
                <a:latin typeface="Century Gothic" panose="020B0502020202020204" pitchFamily="34" charset="0"/>
              </a:rPr>
              <a:t>10 de mayo de 2018.  Adquisición de complejo hotelero ubicado en el corredor turístico de los cabos en el Estado de Baja California Sur</a:t>
            </a:r>
          </a:p>
          <a:p>
            <a:pPr marL="171450" indent="-171450">
              <a:buClr>
                <a:srgbClr val="C00000"/>
              </a:buClr>
              <a:buFont typeface="Arial" panose="020B0604020202020204" pitchFamily="34" charset="0"/>
              <a:buChar cha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Banco INVEX, S.A., Institución de Banca Múltiple, INVEX Grupo Financiero, en su carácter de Fiduciario del contrato de Fideicomiso irrevocable denominado Fideicomiso “Walton Street México CKD 2 Número F/2764” (El “Fideicomiso”), bajo el cual se emitieron los certificados bursátiles fiduciarios inmobiliarios identificados con clave de pizarra WSMX2CK 16, a solicitud de Walton Street México CKD Managers II, S. de R.L. de C.V., Administrador del Fideicomiso, hace del conocimiento del público inversionista que, en conjunto con un socio, adquirido a través de un vehículo de inversión un complejo hotelero ubicado en el corredor turístico de los cabos en el Estado de Baja California Sur. </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611764" y="6360422"/>
            <a:ext cx="2133600" cy="365125"/>
          </a:xfrm>
        </p:spPr>
        <p:txBody>
          <a:bodyPr/>
          <a:lstStyle/>
          <a:p>
            <a:fld id="{05E83AA4-A00D-4AA0-8FE8-B93C9F3EC141}" type="slidenum">
              <a:rPr lang="es-ES" altLang="es-MX" smtClean="0">
                <a:latin typeface="Century Gothic" panose="020B0502020202020204" pitchFamily="34" charset="0"/>
              </a:rPr>
              <a:pPr/>
              <a:t>31</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xmlns=""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4190353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83152" cy="9941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ES" sz="2000" b="1" dirty="0">
                <a:latin typeface="Century Gothic" panose="020B0502020202020204" pitchFamily="34" charset="0"/>
              </a:rPr>
              <a:t>PGIM Real Estate MVP Inmuebles</a:t>
            </a:r>
            <a:endParaRPr lang="es-MX" sz="2000" b="1" dirty="0">
              <a:latin typeface="Century Gothic" panose="020B0502020202020204" pitchFamily="34" charset="0"/>
            </a:endParaRPr>
          </a:p>
        </p:txBody>
      </p:sp>
      <p:sp>
        <p:nvSpPr>
          <p:cNvPr id="24" name="23 CuadroTexto"/>
          <p:cNvSpPr txBox="1"/>
          <p:nvPr/>
        </p:nvSpPr>
        <p:spPr>
          <a:xfrm>
            <a:off x="490557" y="93186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26390" y="1268760"/>
            <a:ext cx="8352928" cy="1600438"/>
          </a:xfrm>
          <a:prstGeom prst="rect">
            <a:avLst/>
          </a:prstGeom>
          <a:noFill/>
        </p:spPr>
        <p:txBody>
          <a:bodyPr wrap="square" rtlCol="0">
            <a:spAutoFit/>
          </a:bodyPr>
          <a:lstStyle/>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24 de mayo de 2018. Convocatoria de Tenedores de la </a:t>
            </a:r>
            <a:r>
              <a:rPr lang="es-MX" sz="1400" b="1" dirty="0" err="1">
                <a:latin typeface="Century Gothic" panose="020B0502020202020204" pitchFamily="34" charset="0"/>
              </a:rPr>
              <a:t>PLA2CK</a:t>
            </a:r>
            <a:r>
              <a:rPr lang="es-MX" sz="1400" b="1" dirty="0">
                <a:latin typeface="Century Gothic" panose="020B0502020202020204" pitchFamily="34" charset="0"/>
              </a:rPr>
              <a:t> 17</a:t>
            </a: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Entre las ordenes del día se propuso, discutió , y en su caso, aprobación para llevar a cabo una Inversión que representará el 20% o más del Monto Máximo de la Emisión, conforme a lo establecido en la Sección 4.3(i) del Contrato del Fideicomiso. </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611764" y="6360422"/>
            <a:ext cx="2133600" cy="365125"/>
          </a:xfrm>
        </p:spPr>
        <p:txBody>
          <a:bodyPr/>
          <a:lstStyle/>
          <a:p>
            <a:fld id="{05E83AA4-A00D-4AA0-8FE8-B93C9F3EC141}" type="slidenum">
              <a:rPr lang="es-ES" altLang="es-MX" smtClean="0">
                <a:latin typeface="Century Gothic" panose="020B0502020202020204" pitchFamily="34" charset="0"/>
              </a:rPr>
              <a:pPr/>
              <a:t>32</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xmlns=""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4135066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83152" cy="9941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ES" sz="2000" b="1" dirty="0">
                <a:latin typeface="Century Gothic" panose="020B0502020202020204" pitchFamily="34" charset="0"/>
              </a:rPr>
              <a:t>PGIM Real Estate MVP Inmuebles</a:t>
            </a:r>
            <a:endParaRPr lang="es-MX" sz="2000" b="1" dirty="0">
              <a:latin typeface="Century Gothic" panose="020B0502020202020204" pitchFamily="34" charset="0"/>
            </a:endParaRPr>
          </a:p>
        </p:txBody>
      </p:sp>
      <p:sp>
        <p:nvSpPr>
          <p:cNvPr id="24" name="23 CuadroTexto"/>
          <p:cNvSpPr txBox="1"/>
          <p:nvPr/>
        </p:nvSpPr>
        <p:spPr>
          <a:xfrm>
            <a:off x="490557" y="93186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26390" y="1268760"/>
            <a:ext cx="8352928" cy="1600438"/>
          </a:xfrm>
          <a:prstGeom prst="rect">
            <a:avLst/>
          </a:prstGeom>
          <a:noFill/>
        </p:spPr>
        <p:txBody>
          <a:bodyPr wrap="square" rtlCol="0">
            <a:spAutoFit/>
          </a:bodyPr>
          <a:lstStyle/>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24 de mayo de 2018. Convocatoria de Tenedores de la </a:t>
            </a:r>
            <a:r>
              <a:rPr lang="es-MX" sz="1400" b="1" dirty="0" err="1">
                <a:latin typeface="Century Gothic" panose="020B0502020202020204" pitchFamily="34" charset="0"/>
              </a:rPr>
              <a:t>PLA2CK</a:t>
            </a:r>
            <a:r>
              <a:rPr lang="es-MX" sz="1400" b="1" dirty="0">
                <a:latin typeface="Century Gothic" panose="020B0502020202020204" pitchFamily="34" charset="0"/>
              </a:rPr>
              <a:t> 17</a:t>
            </a: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Entre las ordenes del día se propuso, discutió , y en su caso, aprobación para llevar a cabo una Inversión que representará el 20% o más del Monto Máximo de la Emisión, conforme a lo establecido en la Sección 4.3(i) del Contrato del Fideicomiso. </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611764" y="6360422"/>
            <a:ext cx="2133600" cy="365125"/>
          </a:xfrm>
        </p:spPr>
        <p:txBody>
          <a:bodyPr/>
          <a:lstStyle/>
          <a:p>
            <a:fld id="{05E83AA4-A00D-4AA0-8FE8-B93C9F3EC141}" type="slidenum">
              <a:rPr lang="es-ES" altLang="es-MX" smtClean="0">
                <a:latin typeface="Century Gothic" panose="020B0502020202020204" pitchFamily="34" charset="0"/>
              </a:rPr>
              <a:pPr/>
              <a:t>33</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xmlns=""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1615608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Grupo IGS</a:t>
            </a:r>
            <a:endParaRPr lang="es-MX" sz="2000" b="1" dirty="0">
              <a:latin typeface="Century Gothic" panose="020B0502020202020204" pitchFamily="34" charset="0"/>
            </a:endParaRPr>
          </a:p>
        </p:txBody>
      </p:sp>
      <p:sp>
        <p:nvSpPr>
          <p:cNvPr id="24" name="23 CuadroTexto"/>
          <p:cNvSpPr txBox="1"/>
          <p:nvPr/>
        </p:nvSpPr>
        <p:spPr>
          <a:xfrm>
            <a:off x="481931" y="785222"/>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sz="140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26390" y="1534433"/>
            <a:ext cx="8352928" cy="2246769"/>
          </a:xfrm>
          <a:prstGeom prst="rect">
            <a:avLst/>
          </a:prstGeom>
          <a:noFill/>
        </p:spPr>
        <p:txBody>
          <a:bodyPr wrap="square" rtlCol="0">
            <a:spAutoFit/>
          </a:bodyPr>
          <a:lstStyle/>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08 de mayo de 2018. Inversión en tierra para vivienda</a:t>
            </a: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en su carácter de Fiduciario del contrato de fideicomiso emisor denominado “Fideicomiso Grupo IGS F/2178” (“El Fideicomiso”), bajo el cual fueron emitidos los certificados bursátiles fiduciarios idénticos con clave de pizarra IGS3CK 17, a solicitud de Grupo Desarrollador IGS, S.A.P.I. de C.V., administrador del Fideicomiso, hace el conocimiento del público inversionista que el día 25 de Abril de 2018 llevó a cabo la inversión en el proyecto Hacienda Yautepec de tierra para vivienda. </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34</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xmlns="" id="{D8183FE8-2D46-4FE2-A570-1A15B04450F1}"/>
              </a:ext>
            </a:extLst>
          </p:cNvPr>
          <p:cNvSpPr txBox="1"/>
          <p:nvPr/>
        </p:nvSpPr>
        <p:spPr>
          <a:xfrm>
            <a:off x="323528" y="6237312"/>
            <a:ext cx="3312368" cy="307777"/>
          </a:xfrm>
          <a:prstGeom prst="rect">
            <a:avLst/>
          </a:prstGeom>
          <a:noFill/>
        </p:spPr>
        <p:txBody>
          <a:bodyPr wrap="square" rtlCol="0">
            <a:spAutoFit/>
          </a:bodyPr>
          <a:lstStyle/>
          <a:p>
            <a:r>
              <a:rPr lang="en-US" sz="1400" dirty="0">
                <a:latin typeface="Century Gothic" panose="020B0502020202020204" pitchFamily="34" charset="0"/>
              </a:rPr>
              <a:t>Fuente: Bolsa Mexicana de </a:t>
            </a:r>
            <a:r>
              <a:rPr lang="en-US" sz="1400" dirty="0" err="1">
                <a:latin typeface="Century Gothic" panose="020B0502020202020204" pitchFamily="34" charset="0"/>
              </a:rPr>
              <a:t>Valores</a:t>
            </a:r>
            <a:endParaRPr lang="en-US" sz="1400" dirty="0">
              <a:latin typeface="Century Gothic" panose="020B0502020202020204" pitchFamily="34" charset="0"/>
            </a:endParaRPr>
          </a:p>
        </p:txBody>
      </p:sp>
    </p:spTree>
    <p:extLst>
      <p:ext uri="{BB962C8B-B14F-4D97-AF65-F5344CB8AC3E}">
        <p14:creationId xmlns:p14="http://schemas.microsoft.com/office/powerpoint/2010/main" val="4225170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Grupo IGS</a:t>
            </a:r>
            <a:endParaRPr lang="es-MX" sz="2000" b="1" dirty="0">
              <a:latin typeface="Century Gothic" panose="020B0502020202020204" pitchFamily="34" charset="0"/>
            </a:endParaRPr>
          </a:p>
        </p:txBody>
      </p:sp>
      <p:sp>
        <p:nvSpPr>
          <p:cNvPr id="24" name="23 CuadroTexto"/>
          <p:cNvSpPr txBox="1"/>
          <p:nvPr/>
        </p:nvSpPr>
        <p:spPr>
          <a:xfrm>
            <a:off x="481931" y="785222"/>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sz="140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26390" y="1534433"/>
            <a:ext cx="8352928" cy="3754874"/>
          </a:xfrm>
          <a:prstGeom prst="rect">
            <a:avLst/>
          </a:prstGeom>
          <a:noFill/>
        </p:spPr>
        <p:txBody>
          <a:bodyPr wrap="square" rtlCol="0">
            <a:spAutoFit/>
          </a:bodyPr>
          <a:lstStyle/>
          <a:p>
            <a:pPr>
              <a:buClr>
                <a:srgbClr val="C00000"/>
              </a:buClr>
            </a:pPr>
            <a:endParaRPr lang="es-MX" sz="1400" dirty="0">
              <a:latin typeface="Century Gothic" panose="020B0502020202020204" pitchFamily="34" charset="0"/>
            </a:endParaRPr>
          </a:p>
          <a:p>
            <a:pPr marL="171450" indent="-171450">
              <a:buClr>
                <a:srgbClr val="C00000"/>
              </a:buClr>
              <a:buFont typeface="Arial" panose="020B0604020202020204" pitchFamily="34" charset="0"/>
              <a:buChar char="•"/>
            </a:pPr>
            <a:r>
              <a:rPr lang="es-MX" sz="1400" b="1" dirty="0">
                <a:latin typeface="Century Gothic" panose="020B0502020202020204" pitchFamily="34" charset="0"/>
              </a:rPr>
              <a:t>21 de mayo de 2018. Resultado de la tercera llamada de capital</a:t>
            </a:r>
          </a:p>
          <a:p>
            <a:pPr marL="171450" indent="-171450">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Aviso de actualización de la inscripción en el Registro Nacional de Valores (“RNV”) de los certificados bursátiles fiduciarios de desarrollo identificados  con clave de pizarra “IGS3CK 17” (los “Certificados”) emitidos bajo el mecanismo de llamadas de capital por 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(el  “Fiduciario”),  en  su  carácter  de  fiduciario  del  Contrato  de  Fideicomiso Irrevocable de emisión de certificados bursátiles fiduciarios de desarrollo número F/2178, (según el mismo sea  modificado,  el  “Contrato  de  Fideicomiso”),  de  fecha  3  de  mayo  de  2017,  celebrado  con  Grupo Desarrollador IGS, S.A.P.I. de C.V., como fideicomitente, fideicomisario en segundo lugar y administrador, y  Monex  Casa  de  Bolsa,  S.A.  de  C.V.,  Monex  Grupo  Financiero,  como  representante  común  de  los tenedores, derivado de la tercera llamada de capital realizada por el Fiduciario (la “Tercera Llamada de Capital”), en virtud de la cual se colocaron 16,879,994 (dieciséis millones ochocientos setenta y nueve mil novecientos  noventa  y  cuatro)  Certificados  (los  “Certificados  Adicionales”)  el  21  de  mayo  de  2018  (la “Tercera Emisión Adicional”)</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35</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xmlns="" id="{D8183FE8-2D46-4FE2-A570-1A15B04450F1}"/>
              </a:ext>
            </a:extLst>
          </p:cNvPr>
          <p:cNvSpPr txBox="1"/>
          <p:nvPr/>
        </p:nvSpPr>
        <p:spPr>
          <a:xfrm>
            <a:off x="323528" y="6237312"/>
            <a:ext cx="3312368" cy="307777"/>
          </a:xfrm>
          <a:prstGeom prst="rect">
            <a:avLst/>
          </a:prstGeom>
          <a:noFill/>
        </p:spPr>
        <p:txBody>
          <a:bodyPr wrap="square" rtlCol="0">
            <a:spAutoFit/>
          </a:bodyPr>
          <a:lstStyle/>
          <a:p>
            <a:r>
              <a:rPr lang="en-US" sz="1400" dirty="0">
                <a:latin typeface="Century Gothic" panose="020B0502020202020204" pitchFamily="34" charset="0"/>
              </a:rPr>
              <a:t>Fuente: Bolsa Mexicana de </a:t>
            </a:r>
            <a:r>
              <a:rPr lang="en-US" sz="1400" dirty="0" err="1">
                <a:latin typeface="Century Gothic" panose="020B0502020202020204" pitchFamily="34" charset="0"/>
              </a:rPr>
              <a:t>Valores</a:t>
            </a:r>
            <a:endParaRPr lang="en-US" sz="1400" dirty="0">
              <a:latin typeface="Century Gothic" panose="020B0502020202020204" pitchFamily="34" charset="0"/>
            </a:endParaRPr>
          </a:p>
        </p:txBody>
      </p:sp>
    </p:spTree>
    <p:extLst>
      <p:ext uri="{BB962C8B-B14F-4D97-AF65-F5344CB8AC3E}">
        <p14:creationId xmlns:p14="http://schemas.microsoft.com/office/powerpoint/2010/main" val="42543342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err="1">
                <a:latin typeface="Century Gothic" panose="020B0502020202020204" pitchFamily="34" charset="0"/>
              </a:rPr>
              <a:t>Alignmex</a:t>
            </a:r>
            <a:r>
              <a:rPr lang="en-US" sz="2000" b="1" dirty="0">
                <a:latin typeface="Century Gothic" panose="020B0502020202020204" pitchFamily="34" charset="0"/>
              </a:rPr>
              <a:t> Real Estate Capital</a:t>
            </a:r>
            <a:endParaRPr lang="es-MX" sz="2000" b="1" dirty="0">
              <a:latin typeface="Century Gothic" panose="020B0502020202020204" pitchFamily="34" charset="0"/>
            </a:endParaRPr>
          </a:p>
        </p:txBody>
      </p:sp>
      <p:sp>
        <p:nvSpPr>
          <p:cNvPr id="24" name="23 CuadroTexto"/>
          <p:cNvSpPr txBox="1"/>
          <p:nvPr/>
        </p:nvSpPr>
        <p:spPr>
          <a:xfrm>
            <a:off x="542313" y="84560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95536" y="1478235"/>
            <a:ext cx="8352928" cy="2893100"/>
          </a:xfrm>
          <a:prstGeom prst="rect">
            <a:avLst/>
          </a:prstGeom>
          <a:noFill/>
        </p:spPr>
        <p:txBody>
          <a:bodyPr wrap="square" rtlCol="0">
            <a:spAutoFit/>
          </a:bodyPr>
          <a:lstStyle/>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16 de mayo de 2018. Resultado de la quinta llamada de capital de </a:t>
            </a:r>
            <a:r>
              <a:rPr lang="es-MX" sz="1400" b="1" dirty="0" err="1">
                <a:latin typeface="Century Gothic" panose="020B0502020202020204" pitchFamily="34" charset="0"/>
              </a:rPr>
              <a:t>SIRENCK</a:t>
            </a:r>
            <a:r>
              <a:rPr lang="es-MX" sz="1400" b="1" dirty="0">
                <a:latin typeface="Century Gothic" panose="020B0502020202020204" pitchFamily="34" charset="0"/>
              </a:rPr>
              <a:t> 17</a:t>
            </a: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Aviso informativo respecto de la actualización de inscripción en el registro nacional de valores de los certificados bursátiles fiduciarios inmobiliarios para llevar a cabo la emisión subsecuente de hasta 218,560 certificados bursátiles fiduciarios inmobiliarios no amortizables Serie B, sujetos a llamadas de capital, (los “Certificados”), emitidos por CI Banco, Institución de Banca Múltiple, en su carácter de fiduciario conforme al contrato de Fideicomiso Irrevocable de emisión de certificados bursátiles fiduciarios inmobiliarios, administración y pago No. CIB/2750 (“El Fideicomiso”). </a:t>
            </a:r>
          </a:p>
          <a:p>
            <a:pPr algn="just">
              <a:buClr>
                <a:srgbClr val="C00000"/>
              </a:buClr>
            </a:pPr>
            <a:endParaRPr lang="es-MX" sz="1400" b="1"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36</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xmlns=""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24987601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Capital </a:t>
            </a:r>
            <a:r>
              <a:rPr lang="en-US" sz="2000" b="1" dirty="0" err="1">
                <a:latin typeface="Century Gothic" panose="020B0502020202020204" pitchFamily="34" charset="0"/>
              </a:rPr>
              <a:t>Infraestructura</a:t>
            </a:r>
            <a:endParaRPr lang="es-MX" sz="2000" b="1" dirty="0">
              <a:latin typeface="Century Gothic" panose="020B0502020202020204" pitchFamily="34" charset="0"/>
            </a:endParaRPr>
          </a:p>
        </p:txBody>
      </p:sp>
      <p:sp>
        <p:nvSpPr>
          <p:cNvPr id="24" name="23 CuadroTexto"/>
          <p:cNvSpPr txBox="1"/>
          <p:nvPr/>
        </p:nvSpPr>
        <p:spPr>
          <a:xfrm>
            <a:off x="542313" y="84560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95536" y="1478235"/>
            <a:ext cx="8352928" cy="3754874"/>
          </a:xfrm>
          <a:prstGeom prst="rect">
            <a:avLst/>
          </a:prstGeom>
          <a:noFill/>
        </p:spPr>
        <p:txBody>
          <a:bodyPr wrap="square" rtlCol="0">
            <a:spAutoFit/>
          </a:bodyPr>
          <a:lstStyle/>
          <a:p>
            <a:pPr>
              <a:buClr>
                <a:srgbClr val="C00000"/>
              </a:buClr>
            </a:pPr>
            <a:endParaRPr lang="es-MX" sz="1400" dirty="0">
              <a:latin typeface="Century Gothic" panose="020B0502020202020204" pitchFamily="34" charset="0"/>
            </a:endParaRPr>
          </a:p>
          <a:p>
            <a:pPr marL="171450" indent="-171450">
              <a:buClr>
                <a:srgbClr val="C00000"/>
              </a:buClr>
              <a:buFont typeface="Arial" panose="020B0604020202020204" pitchFamily="34" charset="0"/>
              <a:buChar char="•"/>
            </a:pPr>
            <a:r>
              <a:rPr lang="es-MX" sz="1400" b="1" dirty="0">
                <a:latin typeface="Century Gothic" panose="020B0502020202020204" pitchFamily="34" charset="0"/>
              </a:rPr>
              <a:t>02 de mayo de 2018. Resultado de la segunda llamada de capital. </a:t>
            </a:r>
          </a:p>
          <a:p>
            <a:pPr marL="171450" indent="-171450">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Aviso de actualización de la inscripción en el Registro Nacional de Valores (“RNV”) de los certificados bursátiles fiduciarios de desarrollo con clave de pizarra “FCICK 16” (los “Certificados”) emitidos bajo el mecanismo de llamadas de capital por 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(el “Fiduciario”), en su carácter de fiduciario del Contrato de Fideicomiso Irrevocable, Número F/2504, de fecha 28 de julio de 2016 (“Contrato de Fideicomiso”), celebrado con FCI Administradora, S.C., como fideicomitente, fideicomisario en segundo lugar, y administrador (el “Administrador”); Estrategia  en Finanzas &amp; Infraestructura, S.A. de C.V., como fideicomitente, fideicomisario en segundo lugar y asesor  (el “Asesor”) y Monex Casa de Bolsa, S.A. de C.V., Monex Grupo Financiero, como representante común  de los tenedores, derivado de la segunda llamada de capital realizada por el Fiduciario (la “Segunda Llamada de Capital”), en virtud de la cual se colocaron 27,935 (veintisiete mil novecientos treinta y cinco) Certificados (los “Certificados Adicionales”) el 3 de mayo de 2018 (la “Segunda Emisión Adicional”)</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37</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xmlns=""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884782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48850" y="1412776"/>
            <a:ext cx="8615638" cy="3108543"/>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ES" sz="1400" b="1" dirty="0">
                <a:latin typeface="Century Gothic" panose="020B0502020202020204" pitchFamily="34" charset="0"/>
              </a:rPr>
              <a:t>30 de mayo de 2018. FIBRAHD anuncia monto a ser pagado respecto de la distribución en efectivo correspondiente al mes de abril.</a:t>
            </a:r>
          </a:p>
          <a:p>
            <a:pPr marL="285750" indent="-285750" algn="just">
              <a:buClr>
                <a:srgbClr val="C00000"/>
              </a:buClr>
              <a:buFont typeface="Arial" panose="020B0604020202020204" pitchFamily="34" charset="0"/>
              <a:buChar char="•"/>
            </a:pPr>
            <a:endParaRPr lang="es-ES" sz="1400" dirty="0">
              <a:latin typeface="Century Gothic" panose="020B0502020202020204" pitchFamily="34" charset="0"/>
            </a:endParaRPr>
          </a:p>
          <a:p>
            <a:pPr algn="just">
              <a:buClr>
                <a:srgbClr val="C00000"/>
              </a:buClr>
            </a:pPr>
            <a:r>
              <a:rPr lang="es-ES" sz="1400" dirty="0">
                <a:latin typeface="Century Gothic" panose="020B0502020202020204" pitchFamily="34" charset="0"/>
              </a:rPr>
              <a:t>FIBRA HD informa que en la sesión del Comité Técnico celebrada el día 28 de mayo de 2018 se acordó pagar una distribución en efectivo, correspondiente al mes de abril de 2018, por un monto total de $26,682,584.33 entre el total de </a:t>
            </a:r>
            <a:r>
              <a:rPr lang="es-ES" sz="1400" dirty="0" err="1">
                <a:latin typeface="Century Gothic" panose="020B0502020202020204" pitchFamily="34" charset="0"/>
              </a:rPr>
              <a:t>CBFIs</a:t>
            </a:r>
            <a:r>
              <a:rPr lang="es-ES" sz="1400" dirty="0">
                <a:latin typeface="Century Gothic" panose="020B0502020202020204" pitchFamily="34" charset="0"/>
              </a:rPr>
              <a:t> equivale a .06340802242 por CBFI.</a:t>
            </a:r>
          </a:p>
          <a:p>
            <a:pPr marL="285750" indent="-285750" algn="just">
              <a:buClr>
                <a:srgbClr val="C00000"/>
              </a:buClr>
              <a:buFont typeface="Arial" panose="020B0604020202020204" pitchFamily="34" charset="0"/>
              <a:buChar char="•"/>
            </a:pPr>
            <a:endParaRPr lang="es-ES" sz="1400" dirty="0">
              <a:latin typeface="Century Gothic" panose="020B0502020202020204" pitchFamily="34" charset="0"/>
            </a:endParaRPr>
          </a:p>
          <a:p>
            <a:pPr algn="just">
              <a:buClr>
                <a:srgbClr val="C00000"/>
              </a:buClr>
            </a:pPr>
            <a:r>
              <a:rPr lang="es-ES" sz="1400" dirty="0">
                <a:latin typeface="Century Gothic" panose="020B0502020202020204" pitchFamily="34" charset="0"/>
              </a:rPr>
              <a:t>El pago de la distribución en efectivo correspondiente al mes de abril se hará en una sola exhibición y se efectuará el día 7 de junio de 2018.</a:t>
            </a:r>
          </a:p>
          <a:p>
            <a:pPr marL="285750" indent="-285750" algn="just">
              <a:buClr>
                <a:srgbClr val="C00000"/>
              </a:buClr>
              <a:buFont typeface="Arial" panose="020B0604020202020204" pitchFamily="34" charset="0"/>
              <a:buChar char="•"/>
            </a:pPr>
            <a:endParaRPr lang="es-ES" sz="1400" dirty="0">
              <a:latin typeface="Century Gothic" panose="020B0502020202020204" pitchFamily="34" charset="0"/>
            </a:endParaRPr>
          </a:p>
          <a:p>
            <a:pPr algn="just">
              <a:buClr>
                <a:srgbClr val="C00000"/>
              </a:buClr>
            </a:pPr>
            <a:r>
              <a:rPr lang="es-ES" sz="1400" dirty="0">
                <a:latin typeface="Century Gothic" panose="020B0502020202020204" pitchFamily="34" charset="0"/>
              </a:rPr>
              <a:t>El ex derecho se aplica el 5 de junio de 2018.</a:t>
            </a:r>
          </a:p>
          <a:p>
            <a:pPr algn="just">
              <a:buClr>
                <a:srgbClr val="C00000"/>
              </a:buClr>
            </a:pPr>
            <a:r>
              <a:rPr lang="es-ES" sz="1400" dirty="0">
                <a:latin typeface="Century Gothic" panose="020B0502020202020204" pitchFamily="34" charset="0"/>
              </a:rPr>
              <a:t>El registro se hará el 6 de junio de 2018.</a:t>
            </a:r>
          </a:p>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596596" y="6483682"/>
            <a:ext cx="2133600" cy="365125"/>
          </a:xfrm>
        </p:spPr>
        <p:txBody>
          <a:bodyPr/>
          <a:lstStyle/>
          <a:p>
            <a:fld id="{05E83AA4-A00D-4AA0-8FE8-B93C9F3EC141}" type="slidenum">
              <a:rPr lang="es-ES" altLang="es-MX" smtClean="0">
                <a:latin typeface="Century Gothic" panose="020B0502020202020204" pitchFamily="34" charset="0"/>
              </a:rPr>
              <a:pPr/>
              <a:t>38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18345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46217" y="1340768"/>
            <a:ext cx="8615638" cy="4616648"/>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ES" sz="1400" b="1" dirty="0">
                <a:latin typeface="Century Gothic" panose="020B0502020202020204" pitchFamily="34" charset="0"/>
              </a:rPr>
              <a:t>16 de mayo de 2018. FIBRA HD anuncia segunda colocación de deuda.</a:t>
            </a:r>
          </a:p>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algn="just">
              <a:buClr>
                <a:srgbClr val="C00000"/>
              </a:buClr>
            </a:pPr>
            <a:r>
              <a:rPr lang="es-ES" sz="1400" b="1" dirty="0">
                <a:latin typeface="Century Gothic" panose="020B0502020202020204" pitchFamily="34" charset="0"/>
              </a:rPr>
              <a:t>FIBRAHD llevó a cabo una oferta por un monto de $699,999,623.30 pesos en Certificados Bursátiles Fiduciarios.</a:t>
            </a:r>
          </a:p>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algn="just">
              <a:buClr>
                <a:srgbClr val="C00000"/>
              </a:buClr>
            </a:pPr>
            <a:r>
              <a:rPr lang="es-ES" sz="1400" dirty="0">
                <a:latin typeface="Century Gothic" panose="020B0502020202020204" pitchFamily="34" charset="0"/>
              </a:rPr>
              <a:t>FIBRA HD por este medio hace del conocimiento del público que el día 16 de mayo de 2018 se llevó a cabo la oferta de certificados bursátiles fiduciarios con las siguientes características:</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Monto objetivo de la colocación por 500 </a:t>
            </a:r>
            <a:r>
              <a:rPr lang="es-ES" sz="1400" dirty="0" err="1">
                <a:latin typeface="Century Gothic" panose="020B0502020202020204" pitchFamily="34" charset="0"/>
              </a:rPr>
              <a:t>mdp</a:t>
            </a:r>
            <a:r>
              <a:rPr lang="es-ES" sz="1400" dirty="0">
                <a:latin typeface="Century Gothic" panose="020B0502020202020204" pitchFamily="34" charset="0"/>
              </a:rPr>
              <a:t>, con un monto máximo de hasta 700 </a:t>
            </a:r>
            <a:r>
              <a:rPr lang="es-ES" sz="1400" dirty="0" err="1">
                <a:latin typeface="Century Gothic" panose="020B0502020202020204" pitchFamily="34" charset="0"/>
              </a:rPr>
              <a:t>mdp</a:t>
            </a:r>
            <a:r>
              <a:rPr lang="es-ES" sz="1400" dirty="0">
                <a:latin typeface="Century Gothic" panose="020B0502020202020204" pitchFamily="34" charset="0"/>
              </a:rPr>
              <a:t>.</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Tomando en consideración el monto y condiciones de las posturas recibidas se decidió colocar el monto máximo.</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Las posturas recibidas equivalen a 1.46 veces el monto objetivo.</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Se asignaron $699.99 millones de pesos en UDI a una tasa fija de 5.92%.</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El plazo de los títulos es de 3 años, con amortización al vencimiento y pago de cupón cada 28 días.</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El certificado bursátil de deuda se colocó en un amplio espectro de inversionistas, principalmente Afores, Bancas Privadas, Fondos de Inversión, manejadores de activos, entre otros.</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Los recursos obtenidos serán destinados a la adquisición del Portafolio HD18 y usos generales.</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-La liquidación se realizará el día 17 de mayo de 2018.</a:t>
            </a:r>
          </a:p>
          <a:p>
            <a:pPr marL="285750" indent="-285750" algn="just">
              <a:buClr>
                <a:srgbClr val="C00000"/>
              </a:buClr>
              <a:buFont typeface="Arial" panose="020B0604020202020204" pitchFamily="34" charset="0"/>
              <a:buChar char="•"/>
            </a:pPr>
            <a:endParaRPr lang="es-ES"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596596" y="6483682"/>
            <a:ext cx="2133600" cy="365125"/>
          </a:xfrm>
        </p:spPr>
        <p:txBody>
          <a:bodyPr/>
          <a:lstStyle/>
          <a:p>
            <a:fld id="{05E83AA4-A00D-4AA0-8FE8-B93C9F3EC141}" type="slidenum">
              <a:rPr lang="es-ES" altLang="es-MX" smtClean="0">
                <a:latin typeface="Century Gothic" panose="020B0502020202020204" pitchFamily="34" charset="0"/>
              </a:rPr>
              <a:pPr/>
              <a:t>39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769624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48850" y="1216496"/>
            <a:ext cx="8615638" cy="4616648"/>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ES" sz="1400" b="1" dirty="0">
                <a:latin typeface="Century Gothic" panose="020B0502020202020204" pitchFamily="34" charset="0"/>
              </a:rPr>
              <a:t>17 de mayo de 2018. FIBRAHD anuncia que concluyó la adquisición del primer componente del Portafolio denominado "HD18".</a:t>
            </a:r>
          </a:p>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algn="just">
              <a:buClr>
                <a:srgbClr val="C00000"/>
              </a:buClr>
            </a:pPr>
            <a:r>
              <a:rPr lang="es-ES" sz="1400" dirty="0">
                <a:latin typeface="Century Gothic" panose="020B0502020202020204" pitchFamily="34" charset="0"/>
              </a:rPr>
              <a:t>El día de hoy se adquirieron 2 (dos) de los 7 (siete) inmuebles que conforman el Portafolio "HD18", siendo los siguientes:</a:t>
            </a:r>
          </a:p>
          <a:p>
            <a:pPr marL="742950" lvl="1" indent="-285750" algn="just">
              <a:buClr>
                <a:srgbClr val="C00000"/>
              </a:buClr>
              <a:buFont typeface="Arial" panose="020B0604020202020204" pitchFamily="34" charset="0"/>
              <a:buChar char="•"/>
            </a:pPr>
            <a:r>
              <a:rPr lang="es-ES" sz="1400" dirty="0">
                <a:latin typeface="Century Gothic" panose="020B0502020202020204" pitchFamily="34" charset="0"/>
              </a:rPr>
              <a:t>Nave Industrial Ternium, ubicada en el Estado de México con un total de ABR de 7,479 metros cuadrados.  </a:t>
            </a:r>
          </a:p>
          <a:p>
            <a:pPr marL="742950" lvl="1" indent="-285750" algn="just">
              <a:buClr>
                <a:srgbClr val="C00000"/>
              </a:buClr>
              <a:buFont typeface="Arial" panose="020B0604020202020204" pitchFamily="34" charset="0"/>
              <a:buChar char="•"/>
            </a:pPr>
            <a:r>
              <a:rPr lang="es-ES" sz="1400" dirty="0">
                <a:latin typeface="Century Gothic" panose="020B0502020202020204" pitchFamily="34" charset="0"/>
              </a:rPr>
              <a:t>Corporativo Bosque de Las Lomas, ubicada en la Ciudad de México con un total de ABR de 3,984 metros cuadrados.</a:t>
            </a:r>
          </a:p>
          <a:p>
            <a:pPr marL="285750" indent="-285750" algn="just">
              <a:buClr>
                <a:srgbClr val="C00000"/>
              </a:buClr>
              <a:buFont typeface="Arial" panose="020B0604020202020204" pitchFamily="34" charset="0"/>
              <a:buChar char="•"/>
            </a:pPr>
            <a:endParaRPr lang="es-ES" sz="1400" dirty="0">
              <a:latin typeface="Century Gothic" panose="020B0502020202020204" pitchFamily="34" charset="0"/>
            </a:endParaRPr>
          </a:p>
          <a:p>
            <a:pPr algn="just">
              <a:buClr>
                <a:srgbClr val="C00000"/>
              </a:buClr>
            </a:pPr>
            <a:r>
              <a:rPr lang="es-ES" sz="1400" dirty="0">
                <a:latin typeface="Century Gothic" panose="020B0502020202020204" pitchFamily="34" charset="0"/>
              </a:rPr>
              <a:t>El precio de adquisición de dichos inmuebles fue $272,165,817.00 (doscientos setenta y dos millones ciento sesenta y cinco mil ochocientos diecisiete pesos 00/100 Moneda Nacional) sin incluir gastos relacionados al cierre. Este monto fue liquidado en parte con los recursos obtenidos en la colocación de </a:t>
            </a:r>
            <a:r>
              <a:rPr lang="es-ES" sz="1400" dirty="0" err="1">
                <a:latin typeface="Century Gothic" panose="020B0502020202020204" pitchFamily="34" charset="0"/>
              </a:rPr>
              <a:t>CBs</a:t>
            </a:r>
            <a:r>
              <a:rPr lang="es-ES" sz="1400" dirty="0">
                <a:latin typeface="Century Gothic" panose="020B0502020202020204" pitchFamily="34" charset="0"/>
              </a:rPr>
              <a:t> que se llevó a cabo el día de ayer por un monto de $ 699.9 millones de pesos. Quedan por hacerse pagos como crecimiento orgánico de estas dos propiedades de hasta $19,104,440.00 (diecinueve millones ciento cuarto mil cuatrocientos cuarenta pesos 00/100 Moneda Nacional), sujetos a que se cumplan ciertas condiciones pactadas.</a:t>
            </a:r>
          </a:p>
          <a:p>
            <a:pPr marL="285750" indent="-285750" algn="just">
              <a:buClr>
                <a:srgbClr val="C00000"/>
              </a:buClr>
              <a:buFont typeface="Arial" panose="020B0604020202020204" pitchFamily="34" charset="0"/>
              <a:buChar char="•"/>
            </a:pPr>
            <a:endParaRPr lang="es-ES" sz="1400" dirty="0">
              <a:latin typeface="Century Gothic" panose="020B0502020202020204" pitchFamily="34" charset="0"/>
            </a:endParaRPr>
          </a:p>
          <a:p>
            <a:pPr algn="just">
              <a:buClr>
                <a:srgbClr val="C00000"/>
              </a:buClr>
            </a:pPr>
            <a:r>
              <a:rPr lang="es-ES" sz="1400" dirty="0">
                <a:latin typeface="Century Gothic" panose="020B0502020202020204" pitchFamily="34" charset="0"/>
              </a:rPr>
              <a:t>El pago se realizó 100% en efectivo.</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596596" y="6483682"/>
            <a:ext cx="2133600" cy="365125"/>
          </a:xfrm>
        </p:spPr>
        <p:txBody>
          <a:bodyPr/>
          <a:lstStyle/>
          <a:p>
            <a:fld id="{05E83AA4-A00D-4AA0-8FE8-B93C9F3EC141}" type="slidenum">
              <a:rPr lang="es-ES" altLang="es-MX" smtClean="0">
                <a:latin typeface="Century Gothic" panose="020B0502020202020204" pitchFamily="34" charset="0"/>
              </a:rPr>
              <a:pPr/>
              <a:t>40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882877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23528" y="89932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30906" y="1340768"/>
            <a:ext cx="8352928" cy="4616648"/>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ES" sz="1400" b="1" dirty="0">
                <a:latin typeface="Century Gothic" panose="020B0502020202020204" pitchFamily="34" charset="0"/>
              </a:rPr>
              <a:t>21 de mayo de 2018. FIBRA Macquarie México el nombramiento de un nuevo miembro independiente del comité técnico.</a:t>
            </a:r>
          </a:p>
          <a:p>
            <a:pPr marL="285750" indent="-285750">
              <a:buClr>
                <a:srgbClr val="C00000"/>
              </a:buClr>
              <a:buFont typeface="Arial" panose="020B0604020202020204" pitchFamily="34" charset="0"/>
              <a:buChar char="•"/>
            </a:pPr>
            <a:endParaRPr lang="es-ES" sz="1400" b="1" dirty="0">
              <a:latin typeface="Century Gothic" panose="020B0502020202020204" pitchFamily="34" charset="0"/>
            </a:endParaRPr>
          </a:p>
          <a:p>
            <a:pPr>
              <a:buClr>
                <a:srgbClr val="C00000"/>
              </a:buClr>
            </a:pPr>
            <a:r>
              <a:rPr lang="es-ES" sz="1400" dirty="0">
                <a:latin typeface="Century Gothic" panose="020B0502020202020204" pitchFamily="34" charset="0"/>
              </a:rPr>
              <a:t>FIBRA Macquarie México (FIBRA Macquarie) (BMV:FIBRAMQ) anunció que Michael Brennan ha sido nombrado miembro independiente del Comité Técnico y del Comité de Ética y Gobierno Corporativo. El Sr. Brennan aportará abundantes conocimientos al Comité con su amplia experiencia en la industria de Fideicomisos de Inversión en Bienes Raíces (</a:t>
            </a:r>
            <a:r>
              <a:rPr lang="es-ES" sz="1400" dirty="0" err="1">
                <a:latin typeface="Century Gothic" panose="020B0502020202020204" pitchFamily="34" charset="0"/>
              </a:rPr>
              <a:t>REITs</a:t>
            </a:r>
            <a:r>
              <a:rPr lang="es-ES" sz="1400" dirty="0">
                <a:latin typeface="Century Gothic" panose="020B0502020202020204" pitchFamily="34" charset="0"/>
              </a:rPr>
              <a:t>) en Estados Unidos. Ahora el Comité Técnico está compuesto en un 83% por miembros independientes.</a:t>
            </a:r>
          </a:p>
          <a:p>
            <a:pPr marL="285750" indent="-285750">
              <a:buClr>
                <a:srgbClr val="C00000"/>
              </a:buClr>
              <a:buFont typeface="Arial" panose="020B0604020202020204" pitchFamily="34" charset="0"/>
              <a:buChar char="•"/>
            </a:pPr>
            <a:endParaRPr lang="es-ES" sz="1400" dirty="0">
              <a:latin typeface="Century Gothic" panose="020B0502020202020204" pitchFamily="34" charset="0"/>
            </a:endParaRPr>
          </a:p>
          <a:p>
            <a:pPr>
              <a:buClr>
                <a:srgbClr val="C00000"/>
              </a:buClr>
            </a:pPr>
            <a:r>
              <a:rPr lang="es-ES" sz="1400" dirty="0">
                <a:latin typeface="Century Gothic" panose="020B0502020202020204" pitchFamily="34" charset="0"/>
              </a:rPr>
              <a:t>“Estamos muy contentos de recibir a Michael en el Comité Técnico. La experiencia de Michael en la fundación y crecimiento de varios vehículos exitosos de inversión en bienes raíces será invaluable para FIBRA Macquarie. Esperamos beneficiarnos de la vasta experiencia de Michael en tanto que continuamos desarrollando y llevando a cabo nuestros objetivos para crear valor de largo plazo para los inversionistas”, expresó Juan Monroy, director general de FIBRA Macquarie.</a:t>
            </a:r>
          </a:p>
          <a:p>
            <a:pPr marL="285750" indent="-285750">
              <a:buClr>
                <a:srgbClr val="C00000"/>
              </a:buClr>
              <a:buFont typeface="Arial" panose="020B0604020202020204" pitchFamily="34" charset="0"/>
              <a:buChar char="•"/>
            </a:pPr>
            <a:endParaRPr lang="es-ES" sz="1400" dirty="0">
              <a:latin typeface="Century Gothic" panose="020B0502020202020204" pitchFamily="34" charset="0"/>
            </a:endParaRPr>
          </a:p>
          <a:p>
            <a:pPr>
              <a:buClr>
                <a:srgbClr val="C00000"/>
              </a:buClr>
            </a:pPr>
            <a:r>
              <a:rPr lang="es-ES" sz="1400" dirty="0">
                <a:latin typeface="Century Gothic" panose="020B0502020202020204" pitchFamily="34" charset="0"/>
              </a:rPr>
              <a:t>Michael Brennan es </a:t>
            </a:r>
            <a:r>
              <a:rPr lang="es-ES" sz="1400" dirty="0" err="1">
                <a:latin typeface="Century Gothic" panose="020B0502020202020204" pitchFamily="34" charset="0"/>
              </a:rPr>
              <a:t>co</a:t>
            </a:r>
            <a:r>
              <a:rPr lang="es-ES" sz="1400" dirty="0">
                <a:latin typeface="Century Gothic" panose="020B0502020202020204" pitchFamily="34" charset="0"/>
              </a:rPr>
              <a:t>-fundador, presidente del consejo, y director general de Brennan </a:t>
            </a:r>
            <a:r>
              <a:rPr lang="es-ES" sz="1400" dirty="0" err="1">
                <a:latin typeface="Century Gothic" panose="020B0502020202020204" pitchFamily="34" charset="0"/>
              </a:rPr>
              <a:t>Investment</a:t>
            </a:r>
            <a:r>
              <a:rPr lang="es-ES" sz="1400" dirty="0">
                <a:latin typeface="Century Gothic" panose="020B0502020202020204" pitchFamily="34" charset="0"/>
              </a:rPr>
              <a:t> </a:t>
            </a:r>
            <a:r>
              <a:rPr lang="es-ES" sz="1400" dirty="0" err="1">
                <a:latin typeface="Century Gothic" panose="020B0502020202020204" pitchFamily="34" charset="0"/>
              </a:rPr>
              <a:t>Group</a:t>
            </a:r>
            <a:r>
              <a:rPr lang="es-ES" sz="1400" dirty="0">
                <a:latin typeface="Century Gothic" panose="020B0502020202020204" pitchFamily="34" charset="0"/>
              </a:rPr>
              <a:t>. El Sr. Brennan ha instrumentado transacciones de bienes inmuebles que superan los US$14 mil millones a lo largo de sus 33 años de carrera.</a:t>
            </a:r>
          </a:p>
          <a:p>
            <a:pPr marL="88900" indent="-88900" algn="just">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84850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23528" y="89932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30906" y="1412776"/>
            <a:ext cx="8352928" cy="246221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ES" sz="1400" b="1" dirty="0">
                <a:latin typeface="Century Gothic" panose="020B0502020202020204" pitchFamily="34" charset="0"/>
              </a:rPr>
              <a:t>21 de mayo de 2018. FIBRA Macquarie México venderá US$87 millones de activos no estratégicos.</a:t>
            </a:r>
          </a:p>
          <a:p>
            <a:pPr marL="285750" indent="-285750">
              <a:buClr>
                <a:srgbClr val="C00000"/>
              </a:buClr>
              <a:buFont typeface="Arial" panose="020B0604020202020204" pitchFamily="34" charset="0"/>
              <a:buChar char="•"/>
            </a:pPr>
            <a:endParaRPr lang="es-ES" sz="1400" b="1" dirty="0">
              <a:latin typeface="Century Gothic" panose="020B0502020202020204" pitchFamily="34" charset="0"/>
            </a:endParaRPr>
          </a:p>
          <a:p>
            <a:pPr>
              <a:buClr>
                <a:srgbClr val="C00000"/>
              </a:buClr>
            </a:pPr>
            <a:r>
              <a:rPr lang="es-ES" sz="1400" dirty="0">
                <a:latin typeface="Century Gothic" panose="020B0502020202020204" pitchFamily="34" charset="0"/>
              </a:rPr>
              <a:t>FIBRA Macquarie México (FIBRA Macquarie) (BMV: FIBRAMQ), propietario de uno de los portafolios de bienes inmuebles industriales y comerciales más grandes de México, anunció hoy que ha acordado vender 37 activos industriales no estratégicos que comprenden 2.6 millones de pies cuadrados de ABA por US$87.4 millones (la “Transacción”). Se espera cerrar la Transacción a mediados de 2018, sujeto al cumplimiento de condiciones ordinarias de cierre. </a:t>
            </a:r>
          </a:p>
          <a:p>
            <a:pPr marL="285750" indent="-285750">
              <a:buClr>
                <a:srgbClr val="C00000"/>
              </a:buClr>
              <a:buFont typeface="Arial" panose="020B0604020202020204" pitchFamily="34" charset="0"/>
              <a:buChar char="•"/>
            </a:pPr>
            <a:endParaRPr lang="es-ES" sz="1400" b="1" dirty="0">
              <a:latin typeface="Century Gothic" panose="020B0502020202020204" pitchFamily="34" charset="0"/>
            </a:endParaRPr>
          </a:p>
          <a:p>
            <a:pPr marL="88900" indent="-88900" algn="just">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313153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err="1">
                <a:latin typeface="Century Gothic" panose="020B0502020202020204" pitchFamily="34" charset="0"/>
              </a:rPr>
              <a:t>Fibra</a:t>
            </a:r>
            <a:r>
              <a:rPr lang="en-US" sz="2000" b="1" dirty="0">
                <a:latin typeface="Century Gothic" panose="020B0502020202020204" pitchFamily="34" charset="0"/>
              </a:rPr>
              <a:t> Monterrey</a:t>
            </a:r>
            <a:endParaRPr lang="es-MX" sz="2000" b="1" dirty="0">
              <a:latin typeface="Century Gothic" panose="020B0502020202020204" pitchFamily="34" charset="0"/>
            </a:endParaRPr>
          </a:p>
        </p:txBody>
      </p:sp>
      <p:sp>
        <p:nvSpPr>
          <p:cNvPr id="24" name="23 CuadroTexto"/>
          <p:cNvSpPr txBox="1"/>
          <p:nvPr/>
        </p:nvSpPr>
        <p:spPr>
          <a:xfrm>
            <a:off x="323528" y="88897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46498" y="1340768"/>
            <a:ext cx="8352928" cy="4185761"/>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21 de mayo de 2018. Movimientos inusitados en la negociación de los valores representativos de los Certificados Bursátiles Fiduciarios Inmobiliarios de FMTY 14.</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Fiduciario, en su carácter de fiduciario del Fideicomiso identificado con el número F/2157 (el “Fideicomiso 2157”) también identificado como Fibra </a:t>
            </a:r>
            <a:r>
              <a:rPr lang="es-MX" sz="1400" dirty="0" err="1">
                <a:latin typeface="Century Gothic" panose="020B0502020202020204" pitchFamily="34" charset="0"/>
              </a:rPr>
              <a:t>Mty</a:t>
            </a:r>
            <a:r>
              <a:rPr lang="es-MX" sz="1400" dirty="0">
                <a:latin typeface="Century Gothic" panose="020B0502020202020204" pitchFamily="34" charset="0"/>
              </a:rPr>
              <a:t> (BMV: FMTY14) (“Fibra </a:t>
            </a:r>
            <a:r>
              <a:rPr lang="es-MX" sz="1400" dirty="0" err="1">
                <a:latin typeface="Century Gothic" panose="020B0502020202020204" pitchFamily="34" charset="0"/>
              </a:rPr>
              <a:t>Mty</a:t>
            </a:r>
            <a:r>
              <a:rPr lang="es-MX" sz="1400" dirty="0">
                <a:latin typeface="Century Gothic" panose="020B0502020202020204" pitchFamily="34" charset="0"/>
              </a:rPr>
              <a:t>” o la “Compañía”), el primer fideicomiso de inversión en bienes raíces administrado y asesorado 100% internamente, por este medio hace del conocimiento del público que en relación a los movimientos inusitados presentados el día de hoy en la operación de los valores identificados con clave de pizarra “FMTY 14”, la Emisora informa que:</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No son de su conocimiento las causas que pudieron dar origen a los mismos y que éstos corresponden a condiciones propias del mercado. Asimismo, la Emisora aclara que no es de su conocimiento que en los movimientos presentados hubieran tenido participación los miembros de su Comité Técnico ni sus directivos. En caso de que, después de hacer una revisión más exhaustiva, se identificara información complementaria en este sentido, ésta será difundida hoy mismo o a más tardar el día hábil inmediato siguiente, por este mismo medio y conforme lo establece el marco normativo.</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022238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err="1">
                <a:latin typeface="Century Gothic" panose="020B0502020202020204" pitchFamily="34" charset="0"/>
              </a:rPr>
              <a:t>Fibra</a:t>
            </a:r>
            <a:r>
              <a:rPr lang="en-US" sz="2000" b="1" dirty="0">
                <a:latin typeface="Century Gothic" panose="020B0502020202020204" pitchFamily="34" charset="0"/>
              </a:rPr>
              <a:t> Monterrey</a:t>
            </a:r>
            <a:endParaRPr lang="es-MX" sz="2000" b="1" dirty="0">
              <a:latin typeface="Century Gothic" panose="020B0502020202020204" pitchFamily="34" charset="0"/>
            </a:endParaRPr>
          </a:p>
        </p:txBody>
      </p:sp>
      <p:sp>
        <p:nvSpPr>
          <p:cNvPr id="24" name="23 CuadroTexto"/>
          <p:cNvSpPr txBox="1"/>
          <p:nvPr/>
        </p:nvSpPr>
        <p:spPr>
          <a:xfrm>
            <a:off x="323528" y="88897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33872" y="1168291"/>
            <a:ext cx="8352928" cy="3970318"/>
          </a:xfrm>
          <a:prstGeom prst="rect">
            <a:avLst/>
          </a:prstGeom>
          <a:noFill/>
        </p:spPr>
        <p:txBody>
          <a:bodyPr wrap="square" rtlCol="0">
            <a:spAutoFit/>
          </a:bodyPr>
          <a:lstStyle/>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09 de mayo de 2018. FIBRA MTY anuncia la adopción de acuerdos para la adquisición del portafolio “</a:t>
            </a:r>
            <a:r>
              <a:rPr lang="es-MX" sz="1400" b="1" dirty="0" err="1">
                <a:latin typeface="Century Gothic" panose="020B0502020202020204" pitchFamily="34" charset="0"/>
              </a:rPr>
              <a:t>Hrozonte</a:t>
            </a:r>
            <a:r>
              <a:rPr lang="es-MX" sz="1400" b="1" dirty="0">
                <a:latin typeface="Century Gothic" panose="020B0502020202020204" pitchFamily="34" charset="0"/>
              </a:rPr>
              <a:t>” por un monto estimado de $1.017 millones de pesos. </a:t>
            </a: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Fiduciario, en su carácter de Fiduciario del Fideicomiso identificado con el número F/2157, (BMV: FMTY14), (“Fibra </a:t>
            </a:r>
            <a:r>
              <a:rPr lang="es-MX" sz="1400" dirty="0" err="1">
                <a:latin typeface="Century Gothic" panose="020B0502020202020204" pitchFamily="34" charset="0"/>
              </a:rPr>
              <a:t>Mty</a:t>
            </a:r>
            <a:r>
              <a:rPr lang="es-MX" sz="1400" dirty="0">
                <a:latin typeface="Century Gothic" panose="020B0502020202020204" pitchFamily="34" charset="0"/>
              </a:rPr>
              <a:t>” o “la Compañía”), el primer fideicomiso de inversión en bienes raíces administrado y asesorado 100% internamente, anunció hoy sus resultados del primer trimestre de 2018 (“1T18”).</a:t>
            </a:r>
          </a:p>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Fibra </a:t>
            </a:r>
            <a:r>
              <a:rPr lang="es-MX" sz="1400" dirty="0" err="1">
                <a:latin typeface="Century Gothic" panose="020B0502020202020204" pitchFamily="34" charset="0"/>
              </a:rPr>
              <a:t>Mty</a:t>
            </a:r>
            <a:r>
              <a:rPr lang="es-MX" sz="1400" dirty="0">
                <a:latin typeface="Century Gothic" panose="020B0502020202020204" pitchFamily="34" charset="0"/>
              </a:rPr>
              <a:t> cerró el 1T18 con 43 propiedades en su portafolio, incluyendo 12 para uso de oficinas, 25 para uso industrial y 6 para uso comercial.</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Al cierre del 1T18, Fibra </a:t>
            </a:r>
            <a:r>
              <a:rPr lang="es-MX" sz="1400" dirty="0" err="1">
                <a:latin typeface="Century Gothic" panose="020B0502020202020204" pitchFamily="34" charset="0"/>
              </a:rPr>
              <a:t>Mty</a:t>
            </a:r>
            <a:r>
              <a:rPr lang="es-MX" sz="1400" dirty="0">
                <a:latin typeface="Century Gothic" panose="020B0502020202020204" pitchFamily="34" charset="0"/>
              </a:rPr>
              <a:t> registró un total de 504,534 m2 de ABR. La tasa de ocupación al 31 de marzo de 2018 fue de 95.8%, calculada por ABR.</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La renta promedio por metro cuadrado fue de US$ 18.9 en oficinas corporativas, US$ 13.4 en oficinas operativas, US$ 4.3 en naves industriales y US$ 7.3 en inmuebles comerciales.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Los ingresos totales alcanzaron </a:t>
            </a:r>
            <a:r>
              <a:rPr lang="es-MX" sz="1400" dirty="0" err="1">
                <a:latin typeface="Century Gothic" panose="020B0502020202020204" pitchFamily="34" charset="0"/>
              </a:rPr>
              <a:t>Ps</a:t>
            </a:r>
            <a:r>
              <a:rPr lang="es-MX" sz="1400" dirty="0">
                <a:latin typeface="Century Gothic" panose="020B0502020202020204" pitchFamily="34" charset="0"/>
              </a:rPr>
              <a:t>. 227.5 millones, 12.1% por encima del 1T17.</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El ingreso operativo neto (“ION”) fue de </a:t>
            </a:r>
            <a:r>
              <a:rPr lang="es-MX" sz="1400" dirty="0" err="1">
                <a:latin typeface="Century Gothic" panose="020B0502020202020204" pitchFamily="34" charset="0"/>
              </a:rPr>
              <a:t>Ps</a:t>
            </a:r>
            <a:r>
              <a:rPr lang="es-MX" sz="1400" dirty="0">
                <a:latin typeface="Century Gothic" panose="020B0502020202020204" pitchFamily="34" charset="0"/>
              </a:rPr>
              <a:t>. 200.2 millones, 13.5% mayor al 1T17.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208001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94666" y="1285497"/>
            <a:ext cx="8425806" cy="4401205"/>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04 de mayo de 2018. Segunda convocatoria a la asamblea extraordinaria de tenedores.</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Con fundamento en lo dispuesto por los artículos 64 Bis 1 y 68 de la Ley del Mercado de Valores y en el artículo 218 de la Ley General de Títulos y Operaciones de Crédito, y de conformidad con la Cláusula 4.1 del Contrato de Fideicomiso Irrevocable identificado con el número F/00939 de fecha 29 de enero de 2013 (según el mismo ha sido modificado, el “Fideicomiso”), así como con el título (el “Título”) que ampara la emisión de los certificados bursátiles fiduciarios de los denominados certificados bursátiles fiduciarios inmobiliarios no amortizables identificados con clave de pizarra “TERRA 13” (los “Certificados”), emitidos por CIBanco, S.A., Institución de Banca Múltiple (antes denominado </a:t>
            </a:r>
            <a:r>
              <a:rPr lang="es-MX" sz="1400" dirty="0" err="1">
                <a:latin typeface="Century Gothic" panose="020B0502020202020204" pitchFamily="34" charset="0"/>
              </a:rPr>
              <a:t>The</a:t>
            </a:r>
            <a:r>
              <a:rPr lang="es-MX" sz="1400" dirty="0">
                <a:latin typeface="Century Gothic" panose="020B0502020202020204" pitchFamily="34" charset="0"/>
              </a:rPr>
              <a:t> Bank </a:t>
            </a:r>
            <a:r>
              <a:rPr lang="es-MX" sz="1400" dirty="0" err="1">
                <a:latin typeface="Century Gothic" panose="020B0502020202020204" pitchFamily="34" charset="0"/>
              </a:rPr>
              <a:t>of</a:t>
            </a:r>
            <a:r>
              <a:rPr lang="es-MX" sz="1400" dirty="0">
                <a:latin typeface="Century Gothic" panose="020B0502020202020204" pitchFamily="34" charset="0"/>
              </a:rPr>
              <a:t> New York Mellon, S.A., Institución de Banca Múltiple), en su carácter de fiduciario del Fideicomiso (el “Fiduciario”), donde PLA Administradora Industrial, S. de R.L. de C.V. actúa como asesor y fideicomitente, TF Administradora, S. de R.L. de C.V. actúa como subsidiaria de administración (la “Subsidiaria”) y Monex Casa de Bolsa, S.A. de C.V., Monex Grupo Financiero actúa como representante común (el “Representante Común”) de los tenedores de los Certificados (los “Tenedores”), se expide la presente segunda convocatoria a dichos Tenedores para que asistan a la Asamblea Extraordinaria de Tenedores (la “Asamblea”), que se celebrará el próximo 14 de mayo de 2018, a las 11:00 horas, en las oficinas del Representante Común ubicadas en Av. Paseo de la Reforma No. 284, piso 9, Colonia Juárez, C.P. 06600, Ciudad de México.</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355025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94666" y="1285497"/>
            <a:ext cx="8425806" cy="3970318"/>
          </a:xfrm>
          <a:prstGeom prst="rect">
            <a:avLst/>
          </a:prstGeom>
          <a:noFill/>
        </p:spPr>
        <p:txBody>
          <a:bodyPr wrap="square" rtlCol="0">
            <a:spAutoFit/>
          </a:bodyPr>
          <a:lstStyle/>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mayo de 2018. </a:t>
            </a:r>
            <a:r>
              <a:rPr lang="es-MX" sz="1400" b="1" dirty="0" err="1">
                <a:latin typeface="Century Gothic" panose="020B0502020202020204" pitchFamily="34" charset="0"/>
              </a:rPr>
              <a:t>Terrafina</a:t>
            </a:r>
            <a:r>
              <a:rPr lang="es-MX" sz="1400" b="1" dirty="0">
                <a:latin typeface="Century Gothic" panose="020B0502020202020204" pitchFamily="34" charset="0"/>
              </a:rPr>
              <a:t> anuncia pago de distribuciones correspondiente al primer trimestre de 2018.</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Ciudad de México, 3 de mayo de 2018 - </a:t>
            </a:r>
            <a:r>
              <a:rPr lang="es-MX" sz="1400" dirty="0" err="1">
                <a:latin typeface="Century Gothic" panose="020B0502020202020204" pitchFamily="34" charset="0"/>
              </a:rPr>
              <a:t>Terrafina</a:t>
            </a:r>
            <a:r>
              <a:rPr lang="es-MX" sz="1400" dirty="0">
                <a:latin typeface="Century Gothic" panose="020B0502020202020204" pitchFamily="34" charset="0"/>
              </a:rPr>
              <a:t> ("TERRA" o "la Compañía") (BMV: TERRA13), fideicomiso de inversión líder en bienes raíces industriales ("FIBRA"), asesorado externamente por PGIM Real Estate y dedicado a adquirir, desarrollar, rentar y administrar propiedades inmobiliarias industriales en México, anunció el día de hoy que de acuerdo con su Contrato de Fideicomiso F/00939, efectuará la distribución que corresponde a reembolso de capital para efectos fiscales a sus tenedores, el día 11 de mayo de 2018, por la cantidad de </a:t>
            </a:r>
            <a:r>
              <a:rPr lang="es-MX" sz="1400" dirty="0" err="1">
                <a:latin typeface="Century Gothic" panose="020B0502020202020204" pitchFamily="34" charset="0"/>
              </a:rPr>
              <a:t>Ps</a:t>
            </a:r>
            <a:r>
              <a:rPr lang="es-MX" sz="1400" dirty="0">
                <a:latin typeface="Century Gothic" panose="020B0502020202020204" pitchFamily="34" charset="0"/>
              </a:rPr>
              <a:t>. 0.638956 por Certificado Bursátil Fiduciario Inmobiliario ("CBFI"), por cada uno de los 791,014,635 </a:t>
            </a:r>
            <a:r>
              <a:rPr lang="es-MX" sz="1400" dirty="0" err="1">
                <a:latin typeface="Century Gothic" panose="020B0502020202020204" pitchFamily="34" charset="0"/>
              </a:rPr>
              <a:t>CBFIs</a:t>
            </a:r>
            <a:r>
              <a:rPr lang="es-MX" sz="1400" dirty="0">
                <a:latin typeface="Century Gothic" panose="020B0502020202020204" pitchFamily="34" charset="0"/>
              </a:rPr>
              <a:t> en circulación. Este es por un importe total de </a:t>
            </a:r>
            <a:r>
              <a:rPr lang="es-MX" sz="1400" dirty="0" err="1">
                <a:latin typeface="Century Gothic" panose="020B0502020202020204" pitchFamily="34" charset="0"/>
              </a:rPr>
              <a:t>Ps</a:t>
            </a:r>
            <a:r>
              <a:rPr lang="es-MX" sz="1400" dirty="0">
                <a:latin typeface="Century Gothic" panose="020B0502020202020204" pitchFamily="34" charset="0"/>
              </a:rPr>
              <a:t>. 505,423,290.52. </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A continuación se detallan las fechas relevantes a considerar para esta distribución: </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Fecha ex derecho 8 de mayo de 2018 </a:t>
            </a:r>
          </a:p>
          <a:p>
            <a:pPr algn="just">
              <a:buClr>
                <a:srgbClr val="C00000"/>
              </a:buClr>
            </a:pPr>
            <a:r>
              <a:rPr lang="es-MX" sz="1400" dirty="0">
                <a:latin typeface="Century Gothic" panose="020B0502020202020204" pitchFamily="34" charset="0"/>
              </a:rPr>
              <a:t>Fecha de registro 9 de mayo de 2018 </a:t>
            </a:r>
          </a:p>
          <a:p>
            <a:pPr algn="just">
              <a:buClr>
                <a:srgbClr val="C00000"/>
              </a:buClr>
            </a:pPr>
            <a:r>
              <a:rPr lang="es-MX" sz="1400" dirty="0">
                <a:latin typeface="Century Gothic" panose="020B0502020202020204" pitchFamily="34" charset="0"/>
              </a:rPr>
              <a:t>Fecha de pago 11 de mayo de 2018.</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0975978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err="1">
                <a:latin typeface="Century Gothic" panose="020B0502020202020204" pitchFamily="34" charset="0"/>
              </a:rPr>
              <a:t>Fibra</a:t>
            </a:r>
            <a:r>
              <a:rPr lang="en-US" sz="2000" b="1" dirty="0">
                <a:latin typeface="Century Gothic" panose="020B0502020202020204" pitchFamily="34" charset="0"/>
              </a:rPr>
              <a:t> E CFE</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94666" y="1285497"/>
            <a:ext cx="8352928" cy="4616648"/>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mayo de 2018. Volumen de negociación equivalente al 1.36% del total de los Certificados Bursátiles Fiduciarios de Inversión en Energía e Infraestructura con clave de pizarra FCFE.</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CFECAPITAL, S. DE R.L. DE C.V., en su carácter fideicomitente y administrador; y CI Banco S.A., Institución de Banca Múltiple, en su carácter de fiduciario, ambos del contrato de fideicomiso irrevocable número CIB/2919 conocido como "CFE Fibra E" (BMV:FCFE), informan lo siguiente al público inversionista:</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Con relación al alto volumen de operación presentado el día de hoy en los valores identificados con clave de pizarra “FCFE”, no son de nuestro conocimiento las causas que pudieron dar origen al mismo. Por lo anterior, dichos movimientos corresponden a condiciones propias del mercado. Asimismo, no es de nuestro conocimiento que en los movimientos presentados hubieran tenido participación los miembros de nuestro comité técnico o directivos relevantes.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Después de hacer una revisión exhaustiva y, en caso de que se identifique información complementaria en este sentido, será difundida hoy mismo o a más tardar el día hábil inmediato siguiente, por este mismo medio y conforme lo establece el marco normativo. </a:t>
            </a:r>
          </a:p>
          <a:p>
            <a:pPr>
              <a:buClr>
                <a:srgbClr val="C00000"/>
              </a:buClr>
            </a:pPr>
            <a:endParaRPr lang="es-MX"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5635136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err="1">
                <a:latin typeface="Century Gothic" panose="020B0502020202020204" pitchFamily="34" charset="0"/>
              </a:rPr>
              <a:t>Fibra</a:t>
            </a:r>
            <a:r>
              <a:rPr lang="en-US" sz="2000" b="1" dirty="0">
                <a:latin typeface="Century Gothic" panose="020B0502020202020204" pitchFamily="34" charset="0"/>
              </a:rPr>
              <a:t> E CFE</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94666" y="1285497"/>
            <a:ext cx="8352928" cy="2246769"/>
          </a:xfrm>
          <a:prstGeom prst="rect">
            <a:avLst/>
          </a:prstGeom>
          <a:noFill/>
        </p:spPr>
        <p:txBody>
          <a:bodyPr wrap="square" rtlCol="0">
            <a:spAutoFit/>
          </a:bodyPr>
          <a:lstStyle/>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mayo de 2018. Se anuncia la página Internet de CFE Capital.</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CFECAPITAL, S. DE R.L. DE C.V., en su carácter fideicomitente y administrador, y CI Banco S.A., Institución de Banca Múltiple, en su carácter de fiduciario, ambos del contrato de fideicomiso irrevocable número CIB/2919 conocido como "CFE Fibra E" (BMV:FCFE), hacen del conocimiento del público la página de internet de CFE Capital: http://www.cfecapital.com.mx/. En dicho espacio, se podrán encontrar los prospectos, los reportes y otra información relacionada con las actividades del fideicomiso. </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6778360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200" b="1" dirty="0">
                <a:latin typeface="Century Gothic" panose="020B0502020202020204" pitchFamily="34" charset="0"/>
                <a:ea typeface="+mj-ea"/>
              </a:rPr>
              <a:t>Se tienen ocho </a:t>
            </a:r>
            <a:r>
              <a:rPr lang="es-ES" sz="2200" b="1" dirty="0" err="1">
                <a:latin typeface="Century Gothic" panose="020B0502020202020204" pitchFamily="34" charset="0"/>
                <a:ea typeface="+mj-ea"/>
              </a:rPr>
              <a:t>CKD’s</a:t>
            </a:r>
            <a:r>
              <a:rPr lang="es-ES" sz="2200" b="1" dirty="0">
                <a:latin typeface="Century Gothic" panose="020B0502020202020204" pitchFamily="34" charset="0"/>
                <a:ea typeface="+mj-ea"/>
              </a:rPr>
              <a:t> en el </a:t>
            </a:r>
            <a:r>
              <a:rPr lang="es-ES" sz="2200" b="1" dirty="0" err="1">
                <a:latin typeface="Century Gothic" panose="020B0502020202020204" pitchFamily="34" charset="0"/>
                <a:ea typeface="+mj-ea"/>
              </a:rPr>
              <a:t>Fanvit</a:t>
            </a:r>
            <a:r>
              <a:rPr lang="es-ES" sz="2000" b="1" dirty="0">
                <a:latin typeface="Century Gothic" panose="020B0502020202020204" pitchFamily="34" charset="0"/>
                <a:ea typeface="+mj-ea"/>
              </a:rPr>
              <a:t/>
            </a:r>
            <a:br>
              <a:rPr lang="es-ES" sz="2000" b="1" dirty="0">
                <a:latin typeface="Century Gothic" panose="020B0502020202020204" pitchFamily="34" charset="0"/>
                <a:ea typeface="+mj-ea"/>
              </a:rPr>
            </a:br>
            <a:r>
              <a:rPr lang="es-ES" sz="1600" b="1" dirty="0">
                <a:latin typeface="Century Gothic" panose="020B0502020202020204" pitchFamily="34" charset="0"/>
                <a:ea typeface="+mj-ea"/>
              </a:rPr>
              <a:t>al cierre de mayo</a:t>
            </a:r>
            <a:endParaRPr lang="es-MX" sz="1600" b="1" dirty="0">
              <a:latin typeface="Century Gothic" panose="020B0502020202020204" pitchFamily="34" charset="0"/>
              <a:ea typeface="+mj-ea"/>
            </a:endParaRPr>
          </a:p>
        </p:txBody>
      </p:sp>
      <p:sp>
        <p:nvSpPr>
          <p:cNvPr id="8" name="2 Marcador de contenido"/>
          <p:cNvSpPr>
            <a:spLocks noGrp="1"/>
          </p:cNvSpPr>
          <p:nvPr>
            <p:ph idx="1"/>
          </p:nvPr>
        </p:nvSpPr>
        <p:spPr>
          <a:xfrm>
            <a:off x="414337" y="1279544"/>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2,150 mdp en 8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a:latin typeface="Century Gothic" panose="020B0502020202020204" pitchFamily="34" charset="0"/>
              </a:rPr>
              <a:t>1.6% 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53%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tres sectores: Bienes raíces, infraestructura y energía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a:solidFill>
                  <a:prstClr val="black"/>
                </a:solidFill>
                <a:latin typeface="Century Gothic" panose="020B0502020202020204" pitchFamily="34" charset="0"/>
              </a:rPr>
              <a:t>4,048 </a:t>
            </a:r>
            <a:r>
              <a:rPr lang="es-MX" sz="900" b="1" dirty="0" err="1">
                <a:solidFill>
                  <a:prstClr val="black"/>
                </a:solidFill>
                <a:latin typeface="Century Gothic" panose="020B0502020202020204" pitchFamily="34" charset="0"/>
              </a:rPr>
              <a:t>mdp</a:t>
            </a:r>
            <a:r>
              <a:rPr lang="es-MX" sz="900" b="1" dirty="0">
                <a:solidFill>
                  <a:prstClr val="black"/>
                </a:solidFill>
                <a:latin typeface="Century Gothic" panose="020B0502020202020204" pitchFamily="34" charset="0"/>
              </a:rPr>
              <a:t> </a:t>
            </a:r>
            <a:r>
              <a:rPr lang="es-MX" sz="900" dirty="0">
                <a:solidFill>
                  <a:prstClr val="black"/>
                </a:solidFill>
                <a:latin typeface="Century Gothic" panose="020B0502020202020204" pitchFamily="34" charset="0"/>
              </a:rPr>
              <a:t>al 31 de mayo de 2018</a:t>
            </a:r>
          </a:p>
        </p:txBody>
      </p:sp>
      <p:sp>
        <p:nvSpPr>
          <p:cNvPr id="4" name="Rectángulo 3"/>
          <p:cNvSpPr/>
          <p:nvPr/>
        </p:nvSpPr>
        <p:spPr>
          <a:xfrm>
            <a:off x="1091780" y="311665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94274" y="3117684"/>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81620" y="5739178"/>
            <a:ext cx="1080745"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85743" y="5594562"/>
            <a:ext cx="644728"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90633" y="4900561"/>
            <a:ext cx="1227600"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89868" y="4547351"/>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108631" y="3857605"/>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91907" y="4548259"/>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105589" y="4898433"/>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86470" y="4191334"/>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87076" y="3842164"/>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97663" y="4208948"/>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94521" y="266214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90543" y="310980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98023" y="4719267"/>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636020" y="5703321"/>
            <a:ext cx="1165704"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94750" y="4283814"/>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603376" y="4721154"/>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603376" y="265529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91807" y="311665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81905" y="5739178"/>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87050" y="311573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52069" y="5739178"/>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86470" y="3372036"/>
            <a:ext cx="1227667"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100936" y="3798034"/>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49</a:t>
            </a:fld>
            <a:endParaRPr lang="es-ES" altLang="es-MX" dirty="0">
              <a:latin typeface="Century Gothic" panose="020B0502020202020204" pitchFamily="34" charset="0"/>
            </a:endParaRPr>
          </a:p>
        </p:txBody>
      </p:sp>
      <p:sp>
        <p:nvSpPr>
          <p:cNvPr id="37" name="Rectángulo 36">
            <a:extLst>
              <a:ext uri="{FF2B5EF4-FFF2-40B4-BE49-F238E27FC236}">
                <a16:creationId xmlns:a16="http://schemas.microsoft.com/office/drawing/2014/main" xmlns="" id="{D8D3B9F4-7013-4D7C-86FE-07775B28F3BB}"/>
              </a:ext>
            </a:extLst>
          </p:cNvPr>
          <p:cNvSpPr/>
          <p:nvPr/>
        </p:nvSpPr>
        <p:spPr>
          <a:xfrm>
            <a:off x="7079570" y="4843133"/>
            <a:ext cx="1227600" cy="468000"/>
          </a:xfrm>
          <a:prstGeom prst="rect">
            <a:avLst/>
          </a:prstGeom>
          <a:solidFill>
            <a:srgbClr val="00B05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err="1">
                <a:solidFill>
                  <a:prstClr val="white"/>
                </a:solidFill>
                <a:latin typeface="Century Gothic" panose="020B0502020202020204" pitchFamily="34" charset="0"/>
              </a:rPr>
              <a:t>Ainda</a:t>
            </a:r>
            <a:r>
              <a:rPr lang="es-MX" sz="1000" dirty="0">
                <a:solidFill>
                  <a:prstClr val="white"/>
                </a:solidFill>
                <a:latin typeface="Century Gothic" panose="020B0502020202020204" pitchFamily="34" charset="0"/>
              </a:rPr>
              <a:t>:         300</a:t>
            </a:r>
          </a:p>
        </p:txBody>
      </p:sp>
      <p:sp>
        <p:nvSpPr>
          <p:cNvPr id="38" name="Rectángulo 37">
            <a:extLst>
              <a:ext uri="{FF2B5EF4-FFF2-40B4-BE49-F238E27FC236}">
                <a16:creationId xmlns:a16="http://schemas.microsoft.com/office/drawing/2014/main" xmlns="" id="{43188DAB-11E1-456C-8844-77F83A43E1E1}"/>
              </a:ext>
            </a:extLst>
          </p:cNvPr>
          <p:cNvSpPr/>
          <p:nvPr/>
        </p:nvSpPr>
        <p:spPr>
          <a:xfrm>
            <a:off x="7062165" y="2655455"/>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00B050"/>
                </a:solidFill>
                <a:latin typeface="Century Gothic" panose="020B0502020202020204" pitchFamily="34" charset="0"/>
              </a:rPr>
              <a:t>300 mdp</a:t>
            </a:r>
          </a:p>
        </p:txBody>
      </p:sp>
    </p:spTree>
    <p:extLst>
      <p:ext uri="{BB962C8B-B14F-4D97-AF65-F5344CB8AC3E}">
        <p14:creationId xmlns:p14="http://schemas.microsoft.com/office/powerpoint/2010/main" val="7306491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88000"/>
            <a:ext cx="7547769" cy="980760"/>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a:t>
            </a:r>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propios</a:t>
            </a:r>
            <a:endParaRPr lang="es-MX" sz="2000" b="1" dirty="0">
              <a:latin typeface="Century Gothic" panose="020B0502020202020204" pitchFamily="34" charset="0"/>
              <a:ea typeface="+mj-ea"/>
            </a:endParaRP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Nota: Se toma el promedio del intervalo para fines comparativos cuando la comisión, el preferente o la TIR esperada estén dados por intervalo.   </a:t>
            </a:r>
            <a:br>
              <a:rPr lang="es-MX" sz="900" dirty="0">
                <a:solidFill>
                  <a:prstClr val="black"/>
                </a:solidFill>
                <a:latin typeface="Century Gothic" panose="020B0502020202020204" pitchFamily="34" charset="0"/>
              </a:rPr>
            </a:br>
            <a:r>
              <a:rPr lang="es-MX" sz="900" dirty="0">
                <a:solidFill>
                  <a:prstClr val="black"/>
                </a:solidFill>
                <a:latin typeface="Century Gothic" panose="020B0502020202020204" pitchFamily="34" charset="0"/>
              </a:rPr>
              <a:t>(I): Infraestructura, (E): Energía, (BR): Bienes raíces</a:t>
            </a: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extLst>
                    <a:ext uri="{9D8B030D-6E8A-4147-A177-3AD203B41FA5}">
                      <a16:colId xmlns:a16="http://schemas.microsoft.com/office/drawing/2014/main" xmlns="" val="20000"/>
                    </a:ext>
                  </a:extLst>
                </a:gridCol>
                <a:gridCol w="456109">
                  <a:extLst>
                    <a:ext uri="{9D8B030D-6E8A-4147-A177-3AD203B41FA5}">
                      <a16:colId xmlns:a16="http://schemas.microsoft.com/office/drawing/2014/main" xmlns="" val="20001"/>
                    </a:ext>
                  </a:extLst>
                </a:gridCol>
                <a:gridCol w="735993">
                  <a:extLst>
                    <a:ext uri="{9D8B030D-6E8A-4147-A177-3AD203B41FA5}">
                      <a16:colId xmlns:a16="http://schemas.microsoft.com/office/drawing/2014/main" xmlns="" val="20002"/>
                    </a:ext>
                  </a:extLst>
                </a:gridCol>
                <a:gridCol w="735993">
                  <a:extLst>
                    <a:ext uri="{9D8B030D-6E8A-4147-A177-3AD203B41FA5}">
                      <a16:colId xmlns:a16="http://schemas.microsoft.com/office/drawing/2014/main" xmlns="" val="20003"/>
                    </a:ext>
                  </a:extLst>
                </a:gridCol>
                <a:gridCol w="735993">
                  <a:extLst>
                    <a:ext uri="{9D8B030D-6E8A-4147-A177-3AD203B41FA5}">
                      <a16:colId xmlns:a16="http://schemas.microsoft.com/office/drawing/2014/main" xmlns="" val="20004"/>
                    </a:ext>
                  </a:extLst>
                </a:gridCol>
                <a:gridCol w="735993">
                  <a:extLst>
                    <a:ext uri="{9D8B030D-6E8A-4147-A177-3AD203B41FA5}">
                      <a16:colId xmlns:a16="http://schemas.microsoft.com/office/drawing/2014/main" xmlns="" val="20005"/>
                    </a:ext>
                  </a:extLst>
                </a:gridCol>
                <a:gridCol w="735993">
                  <a:extLst>
                    <a:ext uri="{9D8B030D-6E8A-4147-A177-3AD203B41FA5}">
                      <a16:colId xmlns:a16="http://schemas.microsoft.com/office/drawing/2014/main" xmlns="" val="20006"/>
                    </a:ext>
                  </a:extLst>
                </a:gridCol>
                <a:gridCol w="735993">
                  <a:extLst>
                    <a:ext uri="{9D8B030D-6E8A-4147-A177-3AD203B41FA5}">
                      <a16:colId xmlns:a16="http://schemas.microsoft.com/office/drawing/2014/main" xmlns="" val="20007"/>
                    </a:ext>
                  </a:extLst>
                </a:gridCol>
                <a:gridCol w="735993">
                  <a:extLst>
                    <a:ext uri="{9D8B030D-6E8A-4147-A177-3AD203B41FA5}">
                      <a16:colId xmlns:a16="http://schemas.microsoft.com/office/drawing/2014/main" xmlns="" val="20008"/>
                    </a:ext>
                  </a:extLst>
                </a:gridCol>
                <a:gridCol w="735993">
                  <a:extLst>
                    <a:ext uri="{9D8B030D-6E8A-4147-A177-3AD203B41FA5}">
                      <a16:colId xmlns:a16="http://schemas.microsoft.com/office/drawing/2014/main" xmlns="" val="20009"/>
                    </a:ext>
                  </a:extLst>
                </a:gridCol>
                <a:gridCol w="735993">
                  <a:extLst>
                    <a:ext uri="{9D8B030D-6E8A-4147-A177-3AD203B41FA5}">
                      <a16:colId xmlns:a16="http://schemas.microsoft.com/office/drawing/2014/main" xmlns=""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Apalancam.</a:t>
                      </a:r>
                    </a:p>
                    <a:p>
                      <a:pPr algn="ctr" fontAlgn="ctr"/>
                      <a:r>
                        <a:rPr lang="es-MX" sz="900" b="1" i="0" u="none" strike="noStrike" dirty="0">
                          <a:solidFill>
                            <a:srgbClr val="FFFFFF"/>
                          </a:solidFill>
                          <a:effectLst/>
                          <a:latin typeface="Century Gothic" panose="020B0502020202020204" pitchFamily="34" charset="0"/>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a16="http://schemas.microsoft.com/office/drawing/2014/main" xmlns="" val="10000"/>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1"/>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3"/>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5"/>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528524">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7"/>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8"/>
                  </a:ext>
                </a:extLst>
              </a:tr>
              <a:tr h="143549">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50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76630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b="1" dirty="0">
                <a:latin typeface="Century Gothic" panose="020B0502020202020204" pitchFamily="34" charset="0"/>
              </a:rPr>
              <a:t>CKD’s</a:t>
            </a:r>
            <a:endParaRPr lang="es-MX" sz="2000" b="1" dirty="0">
              <a:latin typeface="Century Gothic" panose="020B0502020202020204" pitchFamily="34" charset="0"/>
            </a:endParaRPr>
          </a:p>
        </p:txBody>
      </p:sp>
      <p:sp>
        <p:nvSpPr>
          <p:cNvPr id="24" name="23 CuadroTexto"/>
          <p:cNvSpPr txBox="1"/>
          <p:nvPr/>
        </p:nvSpPr>
        <p:spPr>
          <a:xfrm>
            <a:off x="394666" y="908720"/>
            <a:ext cx="21884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Comparación TIR: 2018</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xmlns="" id="{CA3A3F68-3F00-46B5-BF0D-D54B386A390A}"/>
              </a:ext>
            </a:extLst>
          </p:cNvPr>
          <p:cNvSpPr txBox="1"/>
          <p:nvPr/>
        </p:nvSpPr>
        <p:spPr>
          <a:xfrm>
            <a:off x="532641" y="5185546"/>
            <a:ext cx="7067128" cy="246221"/>
          </a:xfrm>
          <a:prstGeom prst="rect">
            <a:avLst/>
          </a:prstGeom>
          <a:noFill/>
        </p:spPr>
        <p:txBody>
          <a:bodyPr wrap="square" rtlCol="0">
            <a:spAutoFit/>
          </a:bodyPr>
          <a:lstStyle/>
          <a:p>
            <a:r>
              <a:rPr lang="es-MX" sz="1000" dirty="0">
                <a:solidFill>
                  <a:schemeClr val="tx1">
                    <a:lumMod val="65000"/>
                    <a:lumOff val="35000"/>
                  </a:schemeClr>
                </a:solidFill>
                <a:latin typeface="Century Gothic" panose="020B0502020202020204" pitchFamily="34" charset="0"/>
              </a:rPr>
              <a:t>*Trimestre en curso: datos correspondientes al 31 de mayo de 2018.</a:t>
            </a:r>
          </a:p>
        </p:txBody>
      </p:sp>
      <p:pic>
        <p:nvPicPr>
          <p:cNvPr id="4" name="Imagen 3">
            <a:extLst>
              <a:ext uri="{FF2B5EF4-FFF2-40B4-BE49-F238E27FC236}">
                <a16:creationId xmlns:a16="http://schemas.microsoft.com/office/drawing/2014/main" xmlns="" id="{BE3F2A12-74BC-4473-AC0A-619A1BE8182D}"/>
              </a:ext>
            </a:extLst>
          </p:cNvPr>
          <p:cNvPicPr>
            <a:picLocks noChangeAspect="1"/>
          </p:cNvPicPr>
          <p:nvPr/>
        </p:nvPicPr>
        <p:blipFill>
          <a:blip r:embed="rId2"/>
          <a:stretch>
            <a:fillRect/>
          </a:stretch>
        </p:blipFill>
        <p:spPr>
          <a:xfrm>
            <a:off x="465988" y="1633572"/>
            <a:ext cx="8212024" cy="3590855"/>
          </a:xfrm>
          <a:prstGeom prst="rect">
            <a:avLst/>
          </a:prstGeom>
        </p:spPr>
      </p:pic>
    </p:spTree>
    <p:extLst>
      <p:ext uri="{BB962C8B-B14F-4D97-AF65-F5344CB8AC3E}">
        <p14:creationId xmlns:p14="http://schemas.microsoft.com/office/powerpoint/2010/main" val="3936995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8" name="4 Marcador de número de diapositiva"/>
          <p:cNvSpPr>
            <a:spLocks noGrp="1"/>
          </p:cNvSpPr>
          <p:nvPr>
            <p:ph type="sldNum" sz="quarter" idx="12"/>
          </p:nvPr>
        </p:nvSpPr>
        <p:spPr>
          <a:xfrm>
            <a:off x="6553200" y="6376243"/>
            <a:ext cx="2133600" cy="365125"/>
          </a:xfrm>
        </p:spPr>
        <p:txBody>
          <a:bodyPr/>
          <a:lstStyle/>
          <a:p>
            <a:fld id="{05E83AA4-A00D-4AA0-8FE8-B93C9F3EC141}" type="slidenum">
              <a:rPr lang="es-ES" altLang="es-MX" smtClean="0">
                <a:latin typeface="Century Gothic" panose="020B0502020202020204" pitchFamily="34" charset="0"/>
              </a:rPr>
              <a:pPr/>
              <a:t>52</a:t>
            </a:fld>
            <a:endParaRPr lang="es-ES" altLang="es-MX" dirty="0">
              <a:latin typeface="Century Gothic" panose="020B0502020202020204" pitchFamily="34" charset="0"/>
            </a:endParaRP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124744"/>
            <a:ext cx="5286375" cy="535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85636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53</a:t>
            </a:fld>
            <a:endParaRPr lang="es-ES" altLang="es-MX" dirty="0">
              <a:latin typeface="Century Gothic" panose="020B050202020202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1423988"/>
            <a:ext cx="5286375" cy="401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91322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54</a:t>
            </a:fld>
            <a:endParaRPr lang="es-ES" altLang="es-MX" dirty="0">
              <a:latin typeface="Century Gothic" panose="020B0502020202020204" pitchFamily="34"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1128713"/>
            <a:ext cx="5286375"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55256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55</a:t>
            </a:fld>
            <a:endParaRPr lang="es-ES" altLang="es-MX" dirty="0">
              <a:latin typeface="Century Gothic" panose="020B0502020202020204" pitchFamily="34" charset="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1223963"/>
            <a:ext cx="5286375" cy="441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91322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56</a:t>
            </a:fld>
            <a:endParaRPr lang="es-ES" altLang="es-MX" dirty="0">
              <a:latin typeface="Century Gothic" panose="020B0502020202020204" pitchFamily="34" charset="0"/>
            </a:endParaRPr>
          </a:p>
        </p:txBody>
      </p:sp>
      <p:pic>
        <p:nvPicPr>
          <p:cNvPr id="512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1604963"/>
            <a:ext cx="528637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91322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57</a:t>
            </a:fld>
            <a:endParaRPr lang="es-ES" altLang="es-MX" dirty="0">
              <a:latin typeface="Century Gothic" panose="020B0502020202020204"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8725" y="908720"/>
            <a:ext cx="5286375" cy="572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91322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58</a:t>
            </a:fld>
            <a:endParaRPr lang="es-ES" altLang="es-MX" dirty="0">
              <a:latin typeface="Century Gothic" panose="020B0502020202020204" pitchFamily="34" charset="0"/>
            </a:endParaRPr>
          </a:p>
        </p:txBody>
      </p:sp>
      <p:pic>
        <p:nvPicPr>
          <p:cNvPr id="716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1042988"/>
            <a:ext cx="5286375" cy="477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91322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31640" y="2780928"/>
            <a:ext cx="5726112" cy="1190464"/>
          </a:xfrm>
          <a:solidFill>
            <a:schemeClr val="bg1"/>
          </a:solidFill>
        </p:spPr>
        <p:txBody>
          <a:bodyPr/>
          <a:lstStyle/>
          <a:p>
            <a:r>
              <a:rPr lang="es-MX" altLang="es-MX" sz="2000" b="1" dirty="0">
                <a:latin typeface="Century Gothic" pitchFamily="34" charset="0"/>
              </a:rPr>
              <a:t>Comité de Inversiones</a:t>
            </a:r>
            <a:br>
              <a:rPr lang="es-MX" altLang="es-MX" sz="2000" b="1" dirty="0">
                <a:latin typeface="Century Gothic" pitchFamily="34" charset="0"/>
              </a:rPr>
            </a:br>
            <a:r>
              <a:rPr lang="es-MX" sz="2000" b="1" dirty="0">
                <a:latin typeface="Century Gothic" pitchFamily="34" charset="0"/>
              </a:rPr>
              <a:t>Informe y estrategia del FANVIT</a:t>
            </a:r>
            <a:endParaRPr lang="es-MX" altLang="es-MX" sz="2000" b="1" dirty="0">
              <a:latin typeface="Century Gothic" pitchFamily="34" charset="0"/>
            </a:endParaRPr>
          </a:p>
        </p:txBody>
      </p:sp>
      <p:sp>
        <p:nvSpPr>
          <p:cNvPr id="3" name="Subtítulo 2"/>
          <p:cNvSpPr>
            <a:spLocks noGrp="1"/>
          </p:cNvSpPr>
          <p:nvPr>
            <p:ph type="subTitle" idx="1"/>
          </p:nvPr>
        </p:nvSpPr>
        <p:spPr>
          <a:xfrm>
            <a:off x="1649856" y="3949843"/>
            <a:ext cx="6253162" cy="560387"/>
          </a:xfrm>
          <a:solidFill>
            <a:schemeClr val="bg1"/>
          </a:solidFill>
        </p:spPr>
        <p:txBody>
          <a:bodyPr rtlCol="0">
            <a:normAutofit/>
          </a:bodyPr>
          <a:lstStyle/>
          <a:p>
            <a:pPr fontAlgn="auto">
              <a:spcAft>
                <a:spcPts val="0"/>
              </a:spcAft>
              <a:defRPr/>
            </a:pPr>
            <a:r>
              <a:rPr lang="es-ES" dirty="0">
                <a:latin typeface="Century Gothic" pitchFamily="34" charset="0"/>
              </a:rPr>
              <a:t>Junio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05438879"/>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4887</TotalTime>
  <Words>7901</Words>
  <Application>Microsoft Office PowerPoint</Application>
  <PresentationFormat>Presentación en pantalla (4:3)</PresentationFormat>
  <Paragraphs>1219</Paragraphs>
  <Slides>59</Slides>
  <Notes>2</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59</vt:i4>
      </vt:variant>
    </vt:vector>
  </HeadingPairs>
  <TitlesOfParts>
    <vt:vector size="68" baseType="lpstr">
      <vt:lpstr>Arial</vt:lpstr>
      <vt:lpstr>Calibri</vt:lpstr>
      <vt:lpstr>Century Gothic</vt:lpstr>
      <vt:lpstr>Courier New</vt:lpstr>
      <vt:lpstr>Myriad Pro</vt:lpstr>
      <vt:lpstr>Myriad Pro Light</vt:lpstr>
      <vt:lpstr>Symbol</vt:lpstr>
      <vt:lpstr>Times New Roman</vt:lpstr>
      <vt:lpstr>1_Tema de Office</vt:lpstr>
      <vt:lpstr>Comité de Inversiones Informe y estrategia del FANVIT</vt:lpstr>
      <vt:lpstr>Informe y estrategia del FANVIT  al 31 de mayo de 2018</vt:lpstr>
      <vt:lpstr>Presentación de PowerPoint</vt:lpstr>
      <vt:lpstr>Presentación de PowerPoint</vt:lpstr>
      <vt:lpstr>Presentación de PowerPoint</vt:lpstr>
      <vt:lpstr>Presentación de PowerPoint</vt:lpstr>
      <vt:lpstr>Presentación de PowerPoint</vt:lpstr>
      <vt:lpstr>Cartera</vt:lpstr>
      <vt:lpstr>Resultado FANVIT al 31 de mayo de 2018</vt:lpstr>
      <vt:lpstr>Cartera FANVIT al 31 de mayo de 2018</vt:lpstr>
      <vt:lpstr>Cartera FANVIT al 31 de mayo de 2018</vt:lpstr>
      <vt:lpstr>Resultado FANVIT al 31 de mayo de 2018 Plazo Promedio Ponderado y Tasa de Rendimiento a Vencimiento </vt:lpstr>
      <vt:lpstr>Atribución de rendimiento bruto (anualizado)</vt:lpstr>
      <vt:lpstr>Resultado por mes durante 2018</vt:lpstr>
      <vt:lpstr>Riesgo Rendimiento FANVIT vs Sistema al 31 de mayo 2018</vt:lpstr>
      <vt:lpstr>Curva de tasas nominales gubernamentales (cambio en puntos base)</vt:lpstr>
      <vt:lpstr>Presentación de PowerPoint</vt:lpstr>
      <vt:lpstr>Curva de tasas gubernamentales en USD (Cambio en puntos base)</vt:lpstr>
      <vt:lpstr>Curva de Bonos del Tesoro en EU (cambio en puntos base) </vt:lpstr>
      <vt:lpstr>Estatus FANVIT B (3.1% de la cartera)</vt:lpstr>
      <vt:lpstr>Estatus FANVIT B (3.1% de la cartera)</vt:lpstr>
      <vt:lpstr>Renta Variable, Bonos Bancarios Estructurados y Bonos Convertibles FANVIT (11.0% del Activo Neto)</vt:lpstr>
      <vt:lpstr>Fibras FANVIT (2.5% de la cartera)</vt:lpstr>
      <vt:lpstr>CKD’s en cartera (1.6% del portafolio comprometido y 0.5% llamado, al cierre de mayo)</vt:lpstr>
      <vt:lpstr>Presentación de PowerPoint</vt:lpstr>
      <vt:lpstr>Operaciones relevantes FANVIT del 1 al 31 de mayo de 2018</vt:lpstr>
      <vt:lpstr>Expectativas por clases de activo</vt:lpstr>
      <vt:lpstr>Estrategia FANVIT</vt:lpstr>
      <vt:lpstr>Anexos</vt:lpstr>
      <vt:lpstr>Renta Variable, Bonos Bancarios Estructurados y Bonos Convertibles (11.0% del Activo Neto)</vt:lpstr>
      <vt:lpstr>Walton Street Equity Ckd II</vt:lpstr>
      <vt:lpstr>PGIM Real Estate MVP Inmuebles</vt:lpstr>
      <vt:lpstr>PGIM Real Estate MVP Inmuebles</vt:lpstr>
      <vt:lpstr>Grupo IGS</vt:lpstr>
      <vt:lpstr>Grupo IGS</vt:lpstr>
      <vt:lpstr>Alignmex Real Estate Capital</vt:lpstr>
      <vt:lpstr>Capital Infraestructura</vt:lpstr>
      <vt:lpstr>Fibra HD</vt:lpstr>
      <vt:lpstr>Fibra HD</vt:lpstr>
      <vt:lpstr>Fibra HD</vt:lpstr>
      <vt:lpstr>Fibra Macquarie</vt:lpstr>
      <vt:lpstr>Fibra Macquarie</vt:lpstr>
      <vt:lpstr>Fibra Monterrey</vt:lpstr>
      <vt:lpstr>Fibra Monterrey</vt:lpstr>
      <vt:lpstr>Fibra Terra</vt:lpstr>
      <vt:lpstr>Fibra Terra</vt:lpstr>
      <vt:lpstr>Fibra E CFE</vt:lpstr>
      <vt:lpstr>Fibra E CFE</vt:lpstr>
      <vt:lpstr>Se tienen ocho CKD’s en el Fanvit al cierre de mayo</vt:lpstr>
      <vt:lpstr>Resumen de las características de CKD’s propios</vt:lpstr>
      <vt:lpstr>CKD’s</vt:lpstr>
      <vt:lpstr>Cartera FANVIT al 31 de mayo de 2018</vt:lpstr>
      <vt:lpstr>Cartera FANVIT al 31 de mayo de 2018</vt:lpstr>
      <vt:lpstr>Cartera FANVIT al 31 de mayo de 2018</vt:lpstr>
      <vt:lpstr>Cartera FANVIT al 31 de mayo de 2018</vt:lpstr>
      <vt:lpstr>Cartera FANVIT al 31 de mayo de 2018</vt:lpstr>
      <vt:lpstr>Cartera FANVIT al 31 de mayo de 2018</vt:lpstr>
      <vt:lpstr>Cartera FANVIT al 31 de mayo de 2018</vt:lpstr>
      <vt:lpstr>Comité de Inversiones Informe y estrategia del FANVIT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Inversiones Sesión Número 039</dc:title>
  <dc:creator>Trumbley Arroyo Paula Susana</dc:creator>
  <cp:lastModifiedBy>Hanono Castañeda Jacobo Arturo</cp:lastModifiedBy>
  <cp:revision>370</cp:revision>
  <cp:lastPrinted>2018-06-12T00:38:14Z</cp:lastPrinted>
  <dcterms:created xsi:type="dcterms:W3CDTF">2017-10-17T18:57:07Z</dcterms:created>
  <dcterms:modified xsi:type="dcterms:W3CDTF">2018-06-12T00:38:19Z</dcterms:modified>
</cp:coreProperties>
</file>