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70" r:id="rId2"/>
    <p:sldId id="274" r:id="rId3"/>
    <p:sldId id="275" r:id="rId4"/>
    <p:sldId id="276" r:id="rId5"/>
    <p:sldId id="277" r:id="rId6"/>
    <p:sldId id="278" r:id="rId7"/>
    <p:sldId id="633" r:id="rId8"/>
    <p:sldId id="280" r:id="rId9"/>
    <p:sldId id="281" r:id="rId10"/>
    <p:sldId id="634" r:id="rId11"/>
    <p:sldId id="283" r:id="rId12"/>
    <p:sldId id="273" r:id="rId13"/>
  </p:sldIdLst>
  <p:sldSz cx="9144000" cy="6858000" type="screen4x3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374" autoAdjust="0"/>
  </p:normalViewPr>
  <p:slideViewPr>
    <p:cSldViewPr>
      <p:cViewPr varScale="1">
        <p:scale>
          <a:sx n="71" d="100"/>
          <a:sy n="71" d="100"/>
        </p:scale>
        <p:origin x="127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noFill/>
              </a:ln>
              <a:effectLst/>
            </c:spPr>
          </c:marker>
          <c:dPt>
            <c:idx val="9"/>
            <c:marker>
              <c:symbol val="circle"/>
              <c:size val="5"/>
              <c:spPr>
                <a:solidFill>
                  <a:schemeClr val="accent2"/>
                </a:solidFill>
                <a:ln w="9525">
                  <a:noFill/>
                </a:ln>
                <a:effectLst/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190D-42B9-8E84-D6E0E3791781}"/>
              </c:ext>
            </c:extLst>
          </c:dPt>
          <c:dPt>
            <c:idx val="10"/>
            <c:marker>
              <c:symbol val="circle"/>
              <c:size val="5"/>
              <c:spPr>
                <a:solidFill>
                  <a:schemeClr val="accent2"/>
                </a:solidFill>
                <a:ln w="9525">
                  <a:noFill/>
                </a:ln>
                <a:effectLst/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190D-42B9-8E84-D6E0E3791781}"/>
              </c:ext>
            </c:extLst>
          </c:dPt>
          <c:dPt>
            <c:idx val="11"/>
            <c:marker>
              <c:symbol val="circle"/>
              <c:size val="5"/>
              <c:spPr>
                <a:solidFill>
                  <a:srgbClr val="00B050"/>
                </a:solidFill>
                <a:ln w="9525">
                  <a:noFill/>
                </a:ln>
                <a:effectLst/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190D-42B9-8E84-D6E0E3791781}"/>
              </c:ext>
            </c:extLst>
          </c:dPt>
          <c:dPt>
            <c:idx val="12"/>
            <c:marker>
              <c:symbol val="circle"/>
              <c:size val="5"/>
              <c:spPr>
                <a:solidFill>
                  <a:srgbClr val="C00000"/>
                </a:solidFill>
                <a:ln w="9525">
                  <a:noFill/>
                </a:ln>
                <a:effectLst/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190D-42B9-8E84-D6E0E3791781}"/>
              </c:ext>
            </c:extLst>
          </c:dPt>
          <c:dPt>
            <c:idx val="13"/>
            <c:marker>
              <c:symbol val="circle"/>
              <c:size val="5"/>
              <c:spPr>
                <a:solidFill>
                  <a:srgbClr val="C00000"/>
                </a:solidFill>
                <a:ln w="9525">
                  <a:noFill/>
                </a:ln>
                <a:effectLst/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190D-42B9-8E84-D6E0E3791781}"/>
              </c:ext>
            </c:extLst>
          </c:dPt>
          <c:dLbls>
            <c:dLbl>
              <c:idx val="0"/>
              <c:layout>
                <c:manualLayout>
                  <c:x val="1.5010402681827095E-3"/>
                  <c:y val="-2.7072276155975534E-3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100" b="1" i="0" u="none" strike="noStrike" kern="1200" baseline="0">
                        <a:solidFill>
                          <a:schemeClr val="bg1">
                            <a:lumMod val="50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defRPr>
                    </a:pPr>
                    <a:fld id="{4C39C087-EA2A-4374-8C61-5D04BA6B2523}" type="CELLRANGE">
                      <a:rPr lang="en-US"/>
                      <a:pPr>
                        <a:defRPr b="1">
                          <a:solidFill>
                            <a:schemeClr val="bg1">
                              <a:lumMod val="50000"/>
                            </a:schemeClr>
                          </a:solidFill>
                        </a:defRPr>
                      </a:pPr>
                      <a:t>[CELLRANGE]</a:t>
                    </a:fld>
                    <a:endParaRPr lang="es-MX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100" b="1" i="0" u="none" strike="noStrike" kern="1200" baseline="0">
                      <a:solidFill>
                        <a:schemeClr val="bg1">
                          <a:lumMod val="50000"/>
                        </a:schemeClr>
                      </a:soli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endParaRPr lang="es-MX"/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190D-42B9-8E84-D6E0E3791781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100" b="1" i="0" u="none" strike="noStrike" kern="1200" baseline="0">
                        <a:solidFill>
                          <a:schemeClr val="bg1">
                            <a:lumMod val="50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defRPr>
                    </a:pPr>
                    <a:fld id="{2E785E41-A3D2-482C-AB32-77C336FF2D7E}" type="CELLRANGE">
                      <a:rPr lang="es-MX"/>
                      <a:pPr>
                        <a:defRPr b="1">
                          <a:solidFill>
                            <a:schemeClr val="bg1">
                              <a:lumMod val="50000"/>
                            </a:schemeClr>
                          </a:solidFill>
                        </a:defRPr>
                      </a:pPr>
                      <a:t>[CELLRANGE]</a:t>
                    </a:fld>
                    <a:endParaRPr lang="es-MX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100" b="1" i="0" u="none" strike="noStrike" kern="1200" baseline="0">
                      <a:solidFill>
                        <a:schemeClr val="bg1">
                          <a:lumMod val="50000"/>
                        </a:schemeClr>
                      </a:soli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endParaRPr lang="es-MX"/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2"/>
              <c:layout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100" b="1" i="0" u="none" strike="noStrike" kern="1200" baseline="0">
                        <a:solidFill>
                          <a:schemeClr val="bg1">
                            <a:lumMod val="50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defRPr>
                    </a:pPr>
                    <a:fld id="{4A895777-D2E9-49A4-8285-0DB52AF5D320}" type="CELLRANGE">
                      <a:rPr lang="es-MX"/>
                      <a:pPr>
                        <a:defRPr b="1">
                          <a:solidFill>
                            <a:schemeClr val="bg1">
                              <a:lumMod val="50000"/>
                            </a:schemeClr>
                          </a:solidFill>
                        </a:defRPr>
                      </a:pPr>
                      <a:t>[CELLRANGE]</a:t>
                    </a:fld>
                    <a:endParaRPr lang="es-MX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100" b="1" i="0" u="none" strike="noStrike" kern="1200" baseline="0">
                      <a:solidFill>
                        <a:schemeClr val="bg1">
                          <a:lumMod val="50000"/>
                        </a:schemeClr>
                      </a:soli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endParaRPr lang="es-MX"/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3"/>
              <c:layout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100" b="1" i="0" u="none" strike="noStrike" kern="1200" baseline="0">
                        <a:solidFill>
                          <a:schemeClr val="bg1">
                            <a:lumMod val="50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defRPr>
                    </a:pPr>
                    <a:fld id="{C6884202-F502-4CED-AB96-28726497301E}" type="CELLRANGE">
                      <a:rPr lang="es-MX"/>
                      <a:pPr>
                        <a:defRPr b="1">
                          <a:solidFill>
                            <a:schemeClr val="bg1">
                              <a:lumMod val="50000"/>
                            </a:schemeClr>
                          </a:solidFill>
                        </a:defRPr>
                      </a:pPr>
                      <a:t>[CELLRANGE]</a:t>
                    </a:fld>
                    <a:endParaRPr lang="es-MX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100" b="1" i="0" u="none" strike="noStrike" kern="1200" baseline="0">
                      <a:solidFill>
                        <a:schemeClr val="bg1">
                          <a:lumMod val="50000"/>
                        </a:schemeClr>
                      </a:soli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endParaRPr lang="es-MX"/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4"/>
              <c:layout>
                <c:manualLayout>
                  <c:x val="6.2992125984251968E-3"/>
                  <c:y val="-1.3031335689360711E-2"/>
                </c:manualLayout>
              </c:layout>
              <c:tx>
                <c:rich>
                  <a:bodyPr/>
                  <a:lstStyle/>
                  <a:p>
                    <a:fld id="{33B07469-135E-4494-8DC4-F4A79FC1BFAF}" type="CELLRANGE">
                      <a:rPr lang="en-US"/>
                      <a:pPr/>
                      <a:t>[CELLRANGE]</a:t>
                    </a:fld>
                    <a:endParaRPr lang="es-MX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190D-42B9-8E84-D6E0E3791781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</c:extLst>
            </c:dLbl>
            <c:dLbl>
              <c:idx val="5"/>
              <c:layout>
                <c:manualLayout>
                  <c:x val="-0.125"/>
                  <c:y val="-4.6296296296296294E-3"/>
                </c:manualLayout>
              </c:layout>
              <c:tx>
                <c:rich>
                  <a:bodyPr/>
                  <a:lstStyle/>
                  <a:p>
                    <a:fld id="{E32B0374-61C2-4DAD-A65C-A588853886CD}" type="CELLRANGE">
                      <a:rPr lang="en-US"/>
                      <a:pPr/>
                      <a:t>[CELLRANGE]</a:t>
                    </a:fld>
                    <a:endParaRPr lang="es-MX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190D-42B9-8E84-D6E0E3791781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</c:extLst>
            </c:dLbl>
            <c:dLbl>
              <c:idx val="6"/>
              <c:layout>
                <c:manualLayout>
                  <c:x val="6.7191601049868765E-2"/>
                  <c:y val="7.1588356802006524E-3"/>
                </c:manualLayout>
              </c:layout>
              <c:tx>
                <c:rich>
                  <a:bodyPr/>
                  <a:lstStyle/>
                  <a:p>
                    <a:fld id="{7302D60E-7241-4992-920E-8EDA34355D59}" type="CELLRANGE">
                      <a:rPr lang="en-US"/>
                      <a:pPr/>
                      <a:t>[CELLRANGE]</a:t>
                    </a:fld>
                    <a:endParaRPr lang="es-MX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190D-42B9-8E84-D6E0E3791781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</c:extLst>
            </c:dLbl>
            <c:dLbl>
              <c:idx val="7"/>
              <c:layout>
                <c:manualLayout>
                  <c:x val="-0.14166666666666666"/>
                  <c:y val="-9.2592592592593437E-3"/>
                </c:manualLayout>
              </c:layout>
              <c:tx>
                <c:rich>
                  <a:bodyPr/>
                  <a:lstStyle/>
                  <a:p>
                    <a:fld id="{AF6B8DAF-7C62-4EEA-8DCE-20D6F05FB3A7}" type="CELLRANGE">
                      <a:rPr lang="en-US"/>
                      <a:pPr/>
                      <a:t>[CELLRANGE]</a:t>
                    </a:fld>
                    <a:endParaRPr lang="es-MX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190D-42B9-8E84-D6E0E3791781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fld id="{A5EC98B2-CB60-4DF7-B149-039AD78024CB}" type="CELLRANGE">
                      <a:rPr lang="es-MX"/>
                      <a:pPr/>
                      <a:t>[CELLRANGE]</a:t>
                    </a:fld>
                    <a:endParaRPr lang="es-MX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9"/>
              <c:layout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100" b="1" i="0" u="none" strike="noStrike" kern="1200" baseline="0">
                        <a:solidFill>
                          <a:schemeClr val="accent2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defRPr>
                    </a:pPr>
                    <a:fld id="{EAACBD5D-3B32-4793-8462-594E16B731D9}" type="CELLRANGE">
                      <a:rPr lang="es-MX"/>
                      <a:pPr>
                        <a:defRPr b="1">
                          <a:solidFill>
                            <a:schemeClr val="accent2"/>
                          </a:solidFill>
                        </a:defRPr>
                      </a:pPr>
                      <a:t>[CELLRANGE]</a:t>
                    </a:fld>
                    <a:endParaRPr lang="es-MX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100" b="1" i="0" u="none" strike="noStrike" kern="1200" baseline="0">
                      <a:solidFill>
                        <a:schemeClr val="accent2"/>
                      </a:soli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endParaRPr lang="es-MX"/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10"/>
              <c:layout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100" b="1" i="0" u="none" strike="noStrike" kern="1200" baseline="0">
                        <a:solidFill>
                          <a:schemeClr val="accent2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defRPr>
                    </a:pPr>
                    <a:fld id="{A4535D26-9C7B-4022-BFB7-7BC8353FAF4C}" type="CELLRANGE">
                      <a:rPr lang="es-MX"/>
                      <a:pPr>
                        <a:defRPr b="1">
                          <a:solidFill>
                            <a:schemeClr val="accent2"/>
                          </a:solidFill>
                        </a:defRPr>
                      </a:pPr>
                      <a:t>[CELLRANGE]</a:t>
                    </a:fld>
                    <a:endParaRPr lang="es-MX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100" b="1" i="0" u="none" strike="noStrike" kern="1200" baseline="0">
                      <a:solidFill>
                        <a:schemeClr val="accent2"/>
                      </a:soli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endParaRPr lang="es-MX"/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11"/>
              <c:layout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100" b="1" i="0" u="none" strike="noStrike" kern="1200" baseline="0">
                        <a:solidFill>
                          <a:srgbClr val="00B05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defRPr>
                    </a:pPr>
                    <a:fld id="{DABDD67C-CE5E-4DB7-8EDC-1C8B2D1E4E24}" type="CELLRANGE">
                      <a:rPr lang="es-MX"/>
                      <a:pPr>
                        <a:defRPr b="1">
                          <a:solidFill>
                            <a:srgbClr val="00B050"/>
                          </a:solidFill>
                        </a:defRPr>
                      </a:pPr>
                      <a:t>[CELLRANGE]</a:t>
                    </a:fld>
                    <a:endParaRPr lang="es-MX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100" b="1" i="0" u="none" strike="noStrike" kern="1200" baseline="0">
                      <a:solidFill>
                        <a:srgbClr val="00B050"/>
                      </a:soli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endParaRPr lang="es-MX"/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12"/>
              <c:layout>
                <c:manualLayout>
                  <c:x val="-0.10586340604474825"/>
                  <c:y val="-7.1588051192608372E-3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200" b="1" i="0" u="none" strike="noStrike" kern="1200" baseline="0">
                        <a:solidFill>
                          <a:schemeClr val="bg1">
                            <a:lumMod val="50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defRPr>
                    </a:pPr>
                    <a:fld id="{CDAEF687-9FB7-42F4-A61C-71519C481AB7}" type="CELLRANGE">
                      <a:rPr lang="en-US"/>
                      <a:pPr>
                        <a:defRPr sz="1200" b="1">
                          <a:solidFill>
                            <a:schemeClr val="bg1">
                              <a:lumMod val="50000"/>
                            </a:schemeClr>
                          </a:solidFill>
                        </a:defRPr>
                      </a:pPr>
                      <a:t>[CELLRANGE]</a:t>
                    </a:fld>
                    <a:endParaRPr lang="es-MX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1" i="0" u="none" strike="noStrike" kern="1200" baseline="0">
                      <a:solidFill>
                        <a:schemeClr val="bg1">
                          <a:lumMod val="50000"/>
                        </a:schemeClr>
                      </a:soli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endParaRPr lang="es-MX"/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190D-42B9-8E84-D6E0E3791781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</c:extLst>
            </c:dLbl>
            <c:dLbl>
              <c:idx val="13"/>
              <c:layout>
                <c:manualLayout>
                  <c:x val="-0.13351528620405709"/>
                  <c:y val="-1.1701191990187472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200" b="1" i="0" u="none" strike="noStrike" kern="1200" baseline="0">
                        <a:solidFill>
                          <a:srgbClr val="C0000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defRPr>
                    </a:pPr>
                    <a:r>
                      <a:rPr lang="en-US" sz="1200" dirty="0"/>
                      <a:t>CKD’s </a:t>
                    </a:r>
                    <a:fld id="{9DCA9DC5-5615-4966-96B1-F1729B599933}" type="CELLRANGE">
                      <a:rPr lang="en-US" sz="1200" smtClean="0"/>
                      <a:pPr>
                        <a:defRPr sz="1200" b="1">
                          <a:solidFill>
                            <a:srgbClr val="C00000"/>
                          </a:solidFill>
                        </a:defRPr>
                      </a:pPr>
                      <a:t>[CELLRANGE]</a:t>
                    </a:fld>
                    <a:endParaRPr lang="en-US" sz="12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1" i="0" u="none" strike="noStrike" kern="1200" baseline="0">
                      <a:solidFill>
                        <a:srgbClr val="C00000"/>
                      </a:soli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endParaRPr lang="es-MX"/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190D-42B9-8E84-D6E0E3791781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accent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DataLabelsRange val="1"/>
                <c15:showLeaderLines val="0"/>
              </c:ext>
            </c:extLst>
          </c:dLbls>
          <c:xVal>
            <c:numRef>
              <c:f>'[Copia de riesgo rendimiento ckds 20180430.xlsx]Hoja2'!$E$3:$E$16</c:f>
              <c:numCache>
                <c:formatCode>0%</c:formatCode>
                <c:ptCount val="14"/>
                <c:pt idx="0">
                  <c:v>7.3990168511580467E-2</c:v>
                </c:pt>
                <c:pt idx="1">
                  <c:v>7.3990168511580467E-2</c:v>
                </c:pt>
                <c:pt idx="2">
                  <c:v>7.3990168511580467E-2</c:v>
                </c:pt>
                <c:pt idx="3">
                  <c:v>7.3990168511580467E-2</c:v>
                </c:pt>
                <c:pt idx="4">
                  <c:v>7.3990168511580467E-2</c:v>
                </c:pt>
                <c:pt idx="5">
                  <c:v>7.3990168511580467E-2</c:v>
                </c:pt>
                <c:pt idx="6">
                  <c:v>7.3990168511580467E-2</c:v>
                </c:pt>
                <c:pt idx="7">
                  <c:v>7.3990168511580467E-2</c:v>
                </c:pt>
                <c:pt idx="8">
                  <c:v>7.3990168511580467E-2</c:v>
                </c:pt>
                <c:pt idx="9">
                  <c:v>8.2118272863958605E-2</c:v>
                </c:pt>
                <c:pt idx="10">
                  <c:v>8.2118272863958605E-2</c:v>
                </c:pt>
                <c:pt idx="11">
                  <c:v>0.26244128840850939</c:v>
                </c:pt>
                <c:pt idx="12">
                  <c:v>7.400000000000001E-2</c:v>
                </c:pt>
                <c:pt idx="13">
                  <c:v>5.8000000000000003E-2</c:v>
                </c:pt>
              </c:numCache>
            </c:numRef>
          </c:xVal>
          <c:yVal>
            <c:numRef>
              <c:f>'[Copia de riesgo rendimiento ckds 20180430.xlsx]Hoja2'!$D$3:$D$16</c:f>
              <c:numCache>
                <c:formatCode>0%</c:formatCode>
                <c:ptCount val="14"/>
                <c:pt idx="0">
                  <c:v>0.2</c:v>
                </c:pt>
                <c:pt idx="1">
                  <c:v>0.19500000000000001</c:v>
                </c:pt>
                <c:pt idx="2">
                  <c:v>0.17100000000000001</c:v>
                </c:pt>
                <c:pt idx="3">
                  <c:v>0.16</c:v>
                </c:pt>
                <c:pt idx="4">
                  <c:v>0.17499999999999999</c:v>
                </c:pt>
                <c:pt idx="5">
                  <c:v>0.17499999999999999</c:v>
                </c:pt>
                <c:pt idx="6">
                  <c:v>0.16</c:v>
                </c:pt>
                <c:pt idx="7">
                  <c:v>0.15</c:v>
                </c:pt>
                <c:pt idx="8">
                  <c:v>0.15</c:v>
                </c:pt>
                <c:pt idx="9">
                  <c:v>0.14499999999999999</c:v>
                </c:pt>
                <c:pt idx="10">
                  <c:v>0.13</c:v>
                </c:pt>
                <c:pt idx="11">
                  <c:v>0.18</c:v>
                </c:pt>
                <c:pt idx="12">
                  <c:v>0.16500000000000001</c:v>
                </c:pt>
                <c:pt idx="13">
                  <c:v>0.15732558139534883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190D-42B9-8E84-D6E0E3791781}"/>
            </c:ext>
            <c:ext xmlns:c15="http://schemas.microsoft.com/office/drawing/2012/chart" uri="{02D57815-91ED-43cb-92C2-25804820EDAC}">
              <c15:datalabelsRange>
                <c15:f>'[Copia de riesgo rendimiento ckds 20180430.xlsx]Hoja2'!$C$3:$C$16</c15:f>
                <c15:dlblRangeCache>
                  <c:ptCount val="14"/>
                  <c:pt idx="0">
                    <c:v>Be Grand</c:v>
                  </c:pt>
                  <c:pt idx="1">
                    <c:v>Orange</c:v>
                  </c:pt>
                  <c:pt idx="2">
                    <c:v>Artha</c:v>
                  </c:pt>
                  <c:pt idx="3">
                    <c:v>Delta</c:v>
                  </c:pt>
                  <c:pt idx="4">
                    <c:v>Quierocasa</c:v>
                  </c:pt>
                  <c:pt idx="5">
                    <c:v>Prumex</c:v>
                  </c:pt>
                  <c:pt idx="6">
                    <c:v>Alignmex</c:v>
                  </c:pt>
                  <c:pt idx="7">
                    <c:v>Walton</c:v>
                  </c:pt>
                  <c:pt idx="8">
                    <c:v>IGS</c:v>
                  </c:pt>
                  <c:pt idx="9">
                    <c:v>FCI</c:v>
                  </c:pt>
                  <c:pt idx="10">
                    <c:v>EXI</c:v>
                  </c:pt>
                  <c:pt idx="11">
                    <c:v>Ainda</c:v>
                  </c:pt>
                  <c:pt idx="12">
                    <c:v>Inmobilia</c:v>
                  </c:pt>
                  <c:pt idx="13">
                    <c:v>Fanvit</c:v>
                  </c:pt>
                </c15:dlblRangeCache>
              </c15:datalabelsRang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2395312"/>
        <c:axId val="142395704"/>
      </c:scatterChart>
      <c:valAx>
        <c:axId val="142395312"/>
        <c:scaling>
          <c:orientation val="minMax"/>
          <c:min val="1.0000000000000002E-2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142395704"/>
        <c:crosses val="autoZero"/>
        <c:crossBetween val="midCat"/>
      </c:valAx>
      <c:valAx>
        <c:axId val="142395704"/>
        <c:scaling>
          <c:orientation val="minMax"/>
          <c:max val="0.22000000000000003"/>
          <c:min val="0.12000000000000001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MX"/>
          </a:p>
        </c:txPr>
        <c:crossAx val="14239531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latin typeface="Century Gothic" panose="020B0502020202020204" pitchFamily="34" charset="0"/>
        </a:defRPr>
      </a:pPr>
      <a:endParaRPr lang="es-MX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4820"/>
          </a:xfrm>
          <a:prstGeom prst="rect">
            <a:avLst/>
          </a:prstGeom>
        </p:spPr>
        <p:txBody>
          <a:bodyPr vert="horz" lIns="93176" tIns="46588" rIns="93176" bIns="46588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40" y="0"/>
            <a:ext cx="3037840" cy="464820"/>
          </a:xfrm>
          <a:prstGeom prst="rect">
            <a:avLst/>
          </a:prstGeom>
        </p:spPr>
        <p:txBody>
          <a:bodyPr vert="horz" lIns="93176" tIns="46588" rIns="93176" bIns="46588" rtlCol="0"/>
          <a:lstStyle>
            <a:lvl1pPr algn="r">
              <a:defRPr sz="1200"/>
            </a:lvl1pPr>
          </a:lstStyle>
          <a:p>
            <a:fld id="{77878C2E-26EE-46F1-BE33-FCCB74369268}" type="datetimeFigureOut">
              <a:rPr lang="es-MX" smtClean="0"/>
              <a:t>13/06/2018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6" tIns="46588" rIns="93176" bIns="46588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1"/>
            <a:ext cx="5608320" cy="4183380"/>
          </a:xfrm>
          <a:prstGeom prst="rect">
            <a:avLst/>
          </a:prstGeom>
        </p:spPr>
        <p:txBody>
          <a:bodyPr vert="horz" lIns="93176" tIns="46588" rIns="93176" bIns="46588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1" y="8829966"/>
            <a:ext cx="3037840" cy="464820"/>
          </a:xfrm>
          <a:prstGeom prst="rect">
            <a:avLst/>
          </a:prstGeom>
        </p:spPr>
        <p:txBody>
          <a:bodyPr vert="horz" lIns="93176" tIns="46588" rIns="93176" bIns="46588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40" y="8829966"/>
            <a:ext cx="3037840" cy="464820"/>
          </a:xfrm>
          <a:prstGeom prst="rect">
            <a:avLst/>
          </a:prstGeom>
        </p:spPr>
        <p:txBody>
          <a:bodyPr vert="horz" lIns="93176" tIns="46588" rIns="93176" bIns="46588" rtlCol="0" anchor="b"/>
          <a:lstStyle>
            <a:lvl1pPr algn="r">
              <a:defRPr sz="1200"/>
            </a:lvl1pPr>
          </a:lstStyle>
          <a:p>
            <a:fld id="{9F347655-4224-4A2A-81CD-27E04E65F6D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7157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3595" y="2897935"/>
            <a:ext cx="5725984" cy="711164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3595" y="3609099"/>
            <a:ext cx="6253205" cy="558919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EE9629-61C0-4AE9-AE8D-6DED52AC865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055785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E83AA4-A00D-4AA0-8FE8-B93C9F3EC141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44264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40ACE9-3940-4B9F-89A4-B07ACE88126F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294727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03B30B-4ADD-4473-A488-02207506C9FD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341948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6AD301-B7DE-463A-832C-8D8B45796FA4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511218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CAB7C3-4061-419A-821A-47A295093677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953400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7D04D0-5D0B-4CB5-9490-502C40AF8990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818520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1435099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E521A7-02DF-4FB1-B6DC-BA022B05E6FE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899538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908B34-A43B-4F56-AD31-9B1DB9CBD568}" type="slidenum">
              <a:rPr lang="es-ES" altLang="es-MX"/>
              <a:pPr/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499226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5562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Clic para editar título</a:t>
            </a:r>
            <a:endParaRPr lang="es-ES" altLang="es-MX"/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 dirty="0"/>
              <a:t>Haga clic para modificar el estilo de texto del patrón</a:t>
            </a:r>
          </a:p>
          <a:p>
            <a:pPr lvl="1"/>
            <a:r>
              <a:rPr lang="es-ES_tradnl" altLang="es-MX" dirty="0"/>
              <a:t>Segundo nivel</a:t>
            </a:r>
          </a:p>
          <a:p>
            <a:pPr lvl="2"/>
            <a:r>
              <a:rPr lang="es-ES_tradnl" altLang="es-MX" dirty="0"/>
              <a:t>Tercer nivel</a:t>
            </a:r>
          </a:p>
          <a:p>
            <a:pPr lvl="3"/>
            <a:r>
              <a:rPr lang="es-ES_tradnl" altLang="es-MX" dirty="0"/>
              <a:t>Cuarto nivel</a:t>
            </a:r>
          </a:p>
          <a:p>
            <a:pPr lvl="4"/>
            <a:r>
              <a:rPr lang="es-ES_tradnl" altLang="es-MX" dirty="0"/>
              <a:t>Quinto nivel</a:t>
            </a:r>
            <a:endParaRPr lang="es-ES" altLang="es-MX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 smtClean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 dirty="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pPr defTabSz="457200"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Myriad Pro"/>
                <a:ea typeface="Myriad Pro"/>
                <a:cs typeface="Myriad Pro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EA7C98A2-C6F5-4145-A038-7818A4CD901D}" type="slidenum">
              <a:rPr lang="es-ES" altLang="es-MX"/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311870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200" kern="1200">
          <a:solidFill>
            <a:srgbClr val="CD0000"/>
          </a:solidFill>
          <a:latin typeface="Myriad Pro"/>
          <a:ea typeface="Myriad Pro"/>
          <a:cs typeface="Myriad Pro"/>
        </a:defRPr>
      </a:lvl1pPr>
      <a:lvl2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2pPr>
      <a:lvl3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3pPr>
      <a:lvl4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4pPr>
      <a:lvl5pPr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>
          <a:solidFill>
            <a:srgbClr val="CD0000"/>
          </a:solidFill>
          <a:latin typeface="Myriad Pro"/>
          <a:ea typeface="Myriad Pro"/>
          <a:cs typeface="Myriad Pro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1337231" y="2852936"/>
            <a:ext cx="7721530" cy="1296144"/>
          </a:xfrm>
          <a:solidFill>
            <a:schemeClr val="bg1"/>
          </a:solidFill>
        </p:spPr>
        <p:txBody>
          <a:bodyPr/>
          <a:lstStyle/>
          <a:p>
            <a:r>
              <a:rPr lang="es-MX" altLang="es-MX" sz="2000" b="1" dirty="0">
                <a:solidFill>
                  <a:srgbClr val="FF0000"/>
                </a:solidFill>
                <a:latin typeface="Century Gothic" pitchFamily="34" charset="0"/>
              </a:rPr>
              <a:t>Comité de Inversiones</a:t>
            </a:r>
            <a:br>
              <a:rPr lang="es-MX" altLang="es-MX" sz="2000" b="1" dirty="0">
                <a:solidFill>
                  <a:srgbClr val="FF0000"/>
                </a:solidFill>
                <a:latin typeface="Century Gothic" pitchFamily="34" charset="0"/>
              </a:rPr>
            </a:br>
            <a:r>
              <a:rPr lang="es-MX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Presentación y propuesta de </a:t>
            </a:r>
            <a:r>
              <a:rPr lang="es-MX" sz="2000" b="1" dirty="0" err="1">
                <a:solidFill>
                  <a:srgbClr val="FF0000"/>
                </a:solidFill>
                <a:latin typeface="Century Gothic" panose="020B0502020202020204" pitchFamily="34" charset="0"/>
              </a:rPr>
              <a:t>CKD</a:t>
            </a:r>
            <a:r>
              <a:rPr lang="es-MX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  <a:r>
              <a:rPr lang="es-MX" sz="2000" b="1" dirty="0" err="1">
                <a:solidFill>
                  <a:srgbClr val="FF0000"/>
                </a:solidFill>
                <a:latin typeface="Century Gothic" panose="020B0502020202020204" pitchFamily="34" charset="0"/>
              </a:rPr>
              <a:t>Inmobilia</a:t>
            </a:r>
            <a:endParaRPr lang="es-MX" altLang="es-MX" sz="2000" b="1" dirty="0">
              <a:solidFill>
                <a:srgbClr val="FF0000"/>
              </a:solidFill>
              <a:latin typeface="Century Gothic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93365" y="3918877"/>
            <a:ext cx="6253162" cy="560387"/>
          </a:xfrm>
          <a:solidFill>
            <a:schemeClr val="bg1"/>
          </a:solidFill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>
                <a:latin typeface="Century Gothic" pitchFamily="34" charset="0"/>
              </a:rPr>
              <a:t>Junio 2018</a:t>
            </a: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1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35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189900"/>
            <a:ext cx="9144000" cy="631524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s-ES" sz="2000" b="1" dirty="0">
                <a:solidFill>
                  <a:srgbClr val="C00000"/>
                </a:solidFill>
                <a:latin typeface="Century Gothic" pitchFamily="34" charset="0"/>
                <a:ea typeface="+mj-ea"/>
              </a:rPr>
              <a:t>Exposición interna del CKD</a:t>
            </a:r>
            <a:endParaRPr lang="es-MX" sz="2000" b="1" dirty="0">
              <a:solidFill>
                <a:srgbClr val="C00000"/>
              </a:solidFill>
              <a:latin typeface="Century Gothic" pitchFamily="34" charset="0"/>
              <a:ea typeface="+mj-ea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0074" y="6356350"/>
            <a:ext cx="466725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2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D445A832-8AD9-4267-85C0-57B672705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8370" y="2821424"/>
            <a:ext cx="5227259" cy="1439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438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7596352" cy="908752"/>
          </a:xfrm>
        </p:spPr>
        <p:txBody>
          <a:bodyPr>
            <a:normAutofit/>
          </a:bodyPr>
          <a:lstStyle/>
          <a:p>
            <a:r>
              <a:rPr lang="es-MX" sz="2000" b="1" dirty="0">
                <a:latin typeface="Century Gothic" pitchFamily="34" charset="0"/>
              </a:rPr>
              <a:t>Estructura del CKD </a:t>
            </a:r>
            <a:r>
              <a:rPr lang="es-MX" sz="2000" b="1" dirty="0" err="1">
                <a:latin typeface="Century Gothic" pitchFamily="34" charset="0"/>
              </a:rPr>
              <a:t>Inmobilia</a:t>
            </a:r>
            <a:endParaRPr lang="es-MX" sz="2000" b="1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84371" y="1248389"/>
            <a:ext cx="8341001" cy="871683"/>
          </a:xfrm>
        </p:spPr>
        <p:txBody>
          <a:bodyPr vert="horz" lIns="91440" tIns="45720" rIns="91440" bIns="45720" rtlCol="0">
            <a:noAutofit/>
          </a:bodyPr>
          <a:lstStyle/>
          <a:p>
            <a:pPr marL="180975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ES" altLang="es-MX" sz="1200" kern="0" dirty="0">
                <a:latin typeface="Century Gothic" panose="020B0502020202020204" pitchFamily="34" charset="0"/>
                <a:cs typeface="Arial" pitchFamily="34" charset="0"/>
              </a:rPr>
              <a:t>Grupo </a:t>
            </a:r>
            <a:r>
              <a:rPr lang="es-ES" altLang="es-MX" sz="1200" kern="0" dirty="0" err="1">
                <a:latin typeface="Century Gothic" panose="020B0502020202020204" pitchFamily="34" charset="0"/>
                <a:cs typeface="Arial" pitchFamily="34" charset="0"/>
              </a:rPr>
              <a:t>Inmobilia</a:t>
            </a:r>
            <a:r>
              <a:rPr lang="es-ES" altLang="es-MX" sz="1200" kern="0" dirty="0">
                <a:latin typeface="Century Gothic" panose="020B0502020202020204" pitchFamily="34" charset="0"/>
                <a:cs typeface="Arial" pitchFamily="34" charset="0"/>
              </a:rPr>
              <a:t> fue constituido hace más de 27 años, especializándose en el desarrollo y comercialización de proyectos inmobiliarios.   Las características del CKD se mencionan a continuación:</a:t>
            </a:r>
          </a:p>
          <a:p>
            <a:pPr marL="180975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</a:pPr>
            <a:endParaRPr lang="es-ES" sz="1200" kern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ES" sz="1200" kern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896647" y="1893170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100" dirty="0">
                <a:latin typeface="Century Gothic" panose="020B0502020202020204" pitchFamily="34" charset="0"/>
              </a:rPr>
              <a:t>Monto máximo</a:t>
            </a:r>
          </a:p>
        </p:txBody>
      </p:sp>
      <p:sp>
        <p:nvSpPr>
          <p:cNvPr id="23" name="Rectángulo 22"/>
          <p:cNvSpPr/>
          <p:nvPr/>
        </p:nvSpPr>
        <p:spPr>
          <a:xfrm>
            <a:off x="2970127" y="1893841"/>
            <a:ext cx="5275276" cy="35932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MXN $3,000 </a:t>
            </a:r>
            <a:r>
              <a:rPr lang="es-MX" sz="11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mdp</a:t>
            </a:r>
            <a:endParaRPr lang="es-MX" sz="11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888258" y="2309958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100" dirty="0">
                <a:latin typeface="Century Gothic" panose="020B0502020202020204" pitchFamily="34" charset="0"/>
              </a:rPr>
              <a:t>Sector	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2961738" y="2322876"/>
            <a:ext cx="5275276" cy="360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Bienes raíces: usos mixtos, residencial, comercial, corporativo y hotelero</a:t>
            </a:r>
          </a:p>
        </p:txBody>
      </p:sp>
      <p:sp>
        <p:nvSpPr>
          <p:cNvPr id="26" name="Rectángulo 25"/>
          <p:cNvSpPr/>
          <p:nvPr/>
        </p:nvSpPr>
        <p:spPr>
          <a:xfrm>
            <a:off x="896647" y="2738162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100" dirty="0">
                <a:latin typeface="Century Gothic" panose="020B0502020202020204" pitchFamily="34" charset="0"/>
              </a:rPr>
              <a:t>Plazo	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2970127" y="2745822"/>
            <a:ext cx="5275276" cy="360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10 años en total, 4 años de inversión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879869" y="5299154"/>
            <a:ext cx="2013358" cy="56151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100" dirty="0">
                <a:latin typeface="Century Gothic" panose="020B0502020202020204" pitchFamily="34" charset="0"/>
              </a:rPr>
              <a:t>Miembros clave</a:t>
            </a:r>
          </a:p>
        </p:txBody>
      </p:sp>
      <p:sp>
        <p:nvSpPr>
          <p:cNvPr id="29" name="Rectángulo 28"/>
          <p:cNvSpPr/>
          <p:nvPr/>
        </p:nvSpPr>
        <p:spPr>
          <a:xfrm>
            <a:off x="2953349" y="5299822"/>
            <a:ext cx="5275276" cy="56084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Roberto Kelleher, Mauricio López, Abelardo Navarro, Miguel Saldaña, Raúl </a:t>
            </a:r>
            <a:r>
              <a:rPr lang="es-MX" sz="11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Paniahua</a:t>
            </a:r>
            <a:r>
              <a:rPr lang="es-MX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, Claudia de la Borbolla</a:t>
            </a:r>
          </a:p>
        </p:txBody>
      </p:sp>
      <p:sp>
        <p:nvSpPr>
          <p:cNvPr id="30" name="Rectángulo 29"/>
          <p:cNvSpPr/>
          <p:nvPr/>
        </p:nvSpPr>
        <p:spPr>
          <a:xfrm>
            <a:off x="888258" y="3161942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100" dirty="0">
                <a:latin typeface="Century Gothic" panose="020B0502020202020204" pitchFamily="34" charset="0"/>
              </a:rPr>
              <a:t>Retorno preferente</a:t>
            </a:r>
          </a:p>
        </p:txBody>
      </p:sp>
      <p:sp>
        <p:nvSpPr>
          <p:cNvPr id="31" name="Rectángulo 30"/>
          <p:cNvSpPr/>
          <p:nvPr/>
        </p:nvSpPr>
        <p:spPr>
          <a:xfrm>
            <a:off x="2961738" y="3162610"/>
            <a:ext cx="5275276" cy="360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10% en pesos</a:t>
            </a:r>
          </a:p>
        </p:txBody>
      </p:sp>
      <p:sp>
        <p:nvSpPr>
          <p:cNvPr id="32" name="Rectángulo 31"/>
          <p:cNvSpPr/>
          <p:nvPr/>
        </p:nvSpPr>
        <p:spPr>
          <a:xfrm>
            <a:off x="896647" y="4026537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100" dirty="0">
                <a:latin typeface="Century Gothic" panose="020B0502020202020204" pitchFamily="34" charset="0"/>
              </a:rPr>
              <a:t>Retorno objetivo </a:t>
            </a:r>
          </a:p>
        </p:txBody>
      </p:sp>
      <p:sp>
        <p:nvSpPr>
          <p:cNvPr id="33" name="Rectángulo 32"/>
          <p:cNvSpPr/>
          <p:nvPr/>
        </p:nvSpPr>
        <p:spPr>
          <a:xfrm>
            <a:off x="2970127" y="4027205"/>
            <a:ext cx="5275276" cy="360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18-22% brutos, 14-18% netos </a:t>
            </a:r>
          </a:p>
        </p:txBody>
      </p:sp>
      <p:sp>
        <p:nvSpPr>
          <p:cNvPr id="34" name="Rectángulo 33"/>
          <p:cNvSpPr/>
          <p:nvPr/>
        </p:nvSpPr>
        <p:spPr>
          <a:xfrm>
            <a:off x="896647" y="3597034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100" dirty="0">
                <a:latin typeface="Century Gothic" panose="020B0502020202020204" pitchFamily="34" charset="0"/>
              </a:rPr>
              <a:t>Comisión por administración</a:t>
            </a:r>
          </a:p>
        </p:txBody>
      </p:sp>
      <p:sp>
        <p:nvSpPr>
          <p:cNvPr id="35" name="Rectángulo 34"/>
          <p:cNvSpPr/>
          <p:nvPr/>
        </p:nvSpPr>
        <p:spPr>
          <a:xfrm>
            <a:off x="2970127" y="3597703"/>
            <a:ext cx="5275276" cy="360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s-MX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Durante inversión: 1.75% sobre aportado, 1.25% sobre no aportado</a:t>
            </a:r>
          </a:p>
          <a:p>
            <a:pPr lvl="1"/>
            <a:r>
              <a:rPr lang="es-MX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Después de inversión: 1.75% sobre efectivamente invertido</a:t>
            </a:r>
          </a:p>
        </p:txBody>
      </p:sp>
      <p:sp>
        <p:nvSpPr>
          <p:cNvPr id="36" name="Rectángulo 35"/>
          <p:cNvSpPr/>
          <p:nvPr/>
        </p:nvSpPr>
        <p:spPr>
          <a:xfrm>
            <a:off x="879869" y="4458046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100" dirty="0">
                <a:latin typeface="Century Gothic" panose="020B0502020202020204" pitchFamily="34" charset="0"/>
              </a:rPr>
              <a:t>Catch-up</a:t>
            </a:r>
          </a:p>
        </p:txBody>
      </p:sp>
      <p:sp>
        <p:nvSpPr>
          <p:cNvPr id="37" name="Rectángulo 36"/>
          <p:cNvSpPr/>
          <p:nvPr/>
        </p:nvSpPr>
        <p:spPr>
          <a:xfrm>
            <a:off x="2953349" y="4458714"/>
            <a:ext cx="5275276" cy="360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20 / 80</a:t>
            </a:r>
            <a:endParaRPr lang="es-MX" sz="11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xmlns="" id="{9BAADA91-7C71-4F94-920C-0240E624BE2D}"/>
              </a:ext>
            </a:extLst>
          </p:cNvPr>
          <p:cNvSpPr/>
          <p:nvPr/>
        </p:nvSpPr>
        <p:spPr>
          <a:xfrm>
            <a:off x="888258" y="4881694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100" dirty="0">
                <a:latin typeface="Century Gothic" panose="020B0502020202020204" pitchFamily="34" charset="0"/>
              </a:rPr>
              <a:t>Coinversión	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xmlns="" id="{5D667E98-8B48-4673-84CF-611DB6A86992}"/>
              </a:ext>
            </a:extLst>
          </p:cNvPr>
          <p:cNvSpPr/>
          <p:nvPr/>
        </p:nvSpPr>
        <p:spPr>
          <a:xfrm>
            <a:off x="2961738" y="4882362"/>
            <a:ext cx="5275276" cy="360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Hasta 10%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xmlns="" id="{3EC8CE68-749D-4FF8-A364-102E16338226}"/>
              </a:ext>
            </a:extLst>
          </p:cNvPr>
          <p:cNvSpPr/>
          <p:nvPr/>
        </p:nvSpPr>
        <p:spPr>
          <a:xfrm>
            <a:off x="384371" y="6495542"/>
            <a:ext cx="4572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altLang="es-MX" sz="900" kern="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Fuente: </a:t>
            </a:r>
            <a:r>
              <a:rPr lang="es-ES" altLang="es-MX" sz="900" kern="0" dirty="0" err="1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Inmobilia</a:t>
            </a:r>
            <a:r>
              <a:rPr lang="es-ES" altLang="es-MX" sz="900" kern="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, mayo 2018</a:t>
            </a:r>
            <a:endParaRPr lang="en-US" sz="900" dirty="0"/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xmlns="" id="{E5E84B2E-6D16-4343-A424-FBAF4DEF3FBF}"/>
              </a:ext>
            </a:extLst>
          </p:cNvPr>
          <p:cNvSpPr/>
          <p:nvPr/>
        </p:nvSpPr>
        <p:spPr>
          <a:xfrm>
            <a:off x="879869" y="5930886"/>
            <a:ext cx="2013358" cy="360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100" dirty="0">
                <a:latin typeface="Century Gothic" panose="020B0502020202020204" pitchFamily="34" charset="0"/>
              </a:rPr>
              <a:t>Colocador</a:t>
            </a: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xmlns="" id="{990731B3-7E2E-4AD5-8B04-8554598733F7}"/>
              </a:ext>
            </a:extLst>
          </p:cNvPr>
          <p:cNvSpPr/>
          <p:nvPr/>
        </p:nvSpPr>
        <p:spPr>
          <a:xfrm>
            <a:off x="2953349" y="5931554"/>
            <a:ext cx="5275276" cy="360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Casa de Bolsa Banorte IXE</a:t>
            </a:r>
          </a:p>
        </p:txBody>
      </p:sp>
      <p:sp>
        <p:nvSpPr>
          <p:cNvPr id="40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0074" y="6356350"/>
            <a:ext cx="466725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3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838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7668360" cy="908752"/>
          </a:xfrm>
        </p:spPr>
        <p:txBody>
          <a:bodyPr>
            <a:normAutofit/>
          </a:bodyPr>
          <a:lstStyle/>
          <a:p>
            <a:r>
              <a:rPr lang="es-MX" sz="2000" b="1" dirty="0">
                <a:latin typeface="Century Gothic" pitchFamily="34" charset="0"/>
              </a:rPr>
              <a:t>Plataforma de inversión de </a:t>
            </a:r>
            <a:r>
              <a:rPr lang="es-MX" sz="2000" b="1" dirty="0" err="1">
                <a:latin typeface="Century Gothic" pitchFamily="34" charset="0"/>
              </a:rPr>
              <a:t>Inmobilia</a:t>
            </a:r>
            <a:endParaRPr lang="es-MX" sz="2000" b="1" dirty="0"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42109" y="1199831"/>
            <a:ext cx="8341001" cy="871683"/>
          </a:xfrm>
        </p:spPr>
        <p:txBody>
          <a:bodyPr vert="horz" lIns="91440" tIns="45720" rIns="91440" bIns="45720" rtlCol="0">
            <a:noAutofit/>
          </a:bodyPr>
          <a:lstStyle/>
          <a:p>
            <a:pPr marL="180975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ES" altLang="es-MX" sz="1200" kern="0" dirty="0" err="1">
                <a:latin typeface="Century Gothic" panose="020B0502020202020204" pitchFamily="34" charset="0"/>
                <a:cs typeface="Arial" pitchFamily="34" charset="0"/>
              </a:rPr>
              <a:t>Inmobilia</a:t>
            </a:r>
            <a:r>
              <a:rPr lang="es-ES" altLang="es-MX" sz="1200" kern="0" dirty="0">
                <a:latin typeface="Century Gothic" panose="020B0502020202020204" pitchFamily="34" charset="0"/>
                <a:cs typeface="Arial" pitchFamily="34" charset="0"/>
              </a:rPr>
              <a:t> ha comprometido un total de 727 </a:t>
            </a:r>
            <a:r>
              <a:rPr lang="es-ES" altLang="es-MX" sz="1200" kern="0" dirty="0" err="1">
                <a:latin typeface="Century Gothic" panose="020B0502020202020204" pitchFamily="34" charset="0"/>
                <a:cs typeface="Arial" pitchFamily="34" charset="0"/>
              </a:rPr>
              <a:t>mdd</a:t>
            </a:r>
            <a:r>
              <a:rPr lang="es-ES" altLang="es-MX" sz="1200" kern="0" dirty="0">
                <a:latin typeface="Century Gothic" panose="020B0502020202020204" pitchFamily="34" charset="0"/>
                <a:cs typeface="Arial" pitchFamily="34" charset="0"/>
              </a:rPr>
              <a:t> de capital, lo que se traduce en un total de 34 inversiones de tipo comercial, residencial y hotelero</a:t>
            </a:r>
          </a:p>
          <a:p>
            <a:pPr marL="180975" indent="-180975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itchFamily="34" charset="0"/>
            </a:pPr>
            <a:endParaRPr lang="es-ES" sz="1200" kern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ES" sz="1200" kern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7E2118AA-57B0-4D58-AD7F-0B9078E049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371" y="1742567"/>
            <a:ext cx="8615843" cy="4611923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7F9D0CD9-7981-406F-B89A-A933E0209C21}"/>
              </a:ext>
            </a:extLst>
          </p:cNvPr>
          <p:cNvSpPr/>
          <p:nvPr/>
        </p:nvSpPr>
        <p:spPr>
          <a:xfrm>
            <a:off x="384371" y="6495542"/>
            <a:ext cx="4572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altLang="es-MX" sz="900" kern="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Fuente: </a:t>
            </a:r>
            <a:r>
              <a:rPr lang="es-ES" altLang="es-MX" sz="900" kern="0" dirty="0" err="1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Inmobilia</a:t>
            </a:r>
            <a:r>
              <a:rPr lang="es-ES" altLang="es-MX" sz="900" kern="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, mayo 2018</a:t>
            </a:r>
            <a:endParaRPr lang="en-US" sz="900" dirty="0"/>
          </a:p>
        </p:txBody>
      </p:sp>
      <p:sp>
        <p:nvSpPr>
          <p:cNvPr id="6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0074" y="6356350"/>
            <a:ext cx="466725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4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2486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xmlns="" id="{F9DF96C7-A261-444C-B2B1-91D0D197E278}"/>
              </a:ext>
            </a:extLst>
          </p:cNvPr>
          <p:cNvSpPr/>
          <p:nvPr/>
        </p:nvSpPr>
        <p:spPr>
          <a:xfrm>
            <a:off x="5830348" y="775524"/>
            <a:ext cx="260059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00" y="288000"/>
            <a:ext cx="7596352" cy="631524"/>
          </a:xfrm>
        </p:spPr>
        <p:txBody>
          <a:bodyPr>
            <a:normAutofit/>
          </a:bodyPr>
          <a:lstStyle/>
          <a:p>
            <a:r>
              <a:rPr lang="es-MX" sz="2000" b="1" dirty="0">
                <a:latin typeface="Century Gothic" pitchFamily="34" charset="0"/>
              </a:rPr>
              <a:t>Evaluación del CKD </a:t>
            </a:r>
            <a:r>
              <a:rPr lang="es-MX" sz="2000" b="1" dirty="0" err="1">
                <a:latin typeface="Century Gothic" pitchFamily="34" charset="0"/>
              </a:rPr>
              <a:t>Inmobilia</a:t>
            </a:r>
            <a:endParaRPr lang="es-MX" sz="2000" b="1" dirty="0">
              <a:latin typeface="Century Gothic" pitchFamily="34" charset="0"/>
            </a:endParaRPr>
          </a:p>
        </p:txBody>
      </p:sp>
      <p:sp>
        <p:nvSpPr>
          <p:cNvPr id="4" name="2 Marcador de contenido"/>
          <p:cNvSpPr>
            <a:spLocks noGrp="1"/>
          </p:cNvSpPr>
          <p:nvPr>
            <p:ph idx="1"/>
          </p:nvPr>
        </p:nvSpPr>
        <p:spPr>
          <a:xfrm>
            <a:off x="167788" y="855882"/>
            <a:ext cx="8341001" cy="329373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ES" sz="1200" kern="0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A continuación se presenta un resumen de los resultados agrupados en las 5 categorías analizadas: </a:t>
            </a:r>
            <a:endParaRPr lang="es-MX" sz="1200" kern="0" dirty="0">
              <a:solidFill>
                <a:srgbClr val="000000"/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08789" y="6499225"/>
            <a:ext cx="635211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5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EDABA267-A6EB-4941-9F3B-8B7EFD56EA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079" y="1265613"/>
            <a:ext cx="7730978" cy="5491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184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xmlns="" id="{B53EF2B7-1679-4F1A-B4B1-F39FD45E6A01}"/>
              </a:ext>
            </a:extLst>
          </p:cNvPr>
          <p:cNvSpPr/>
          <p:nvPr/>
        </p:nvSpPr>
        <p:spPr>
          <a:xfrm>
            <a:off x="5830348" y="775524"/>
            <a:ext cx="260059" cy="28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5032"/>
            <a:ext cx="7522232" cy="1058492"/>
          </a:xfrm>
        </p:spPr>
        <p:txBody>
          <a:bodyPr>
            <a:normAutofit/>
          </a:bodyPr>
          <a:lstStyle/>
          <a:p>
            <a:r>
              <a:rPr lang="es-MX" sz="2000" b="1" dirty="0">
                <a:latin typeface="Century Gothic" pitchFamily="34" charset="0"/>
              </a:rPr>
              <a:t>Aspectos a considerar para el CKD </a:t>
            </a:r>
            <a:r>
              <a:rPr lang="es-MX" sz="2000" b="1" dirty="0" err="1">
                <a:latin typeface="Century Gothic" pitchFamily="34" charset="0"/>
              </a:rPr>
              <a:t>Inmobilia</a:t>
            </a:r>
            <a:endParaRPr lang="es-MX" sz="2000" b="1" dirty="0">
              <a:latin typeface="Century Gothic" pitchFamily="34" charset="0"/>
            </a:endParaRPr>
          </a:p>
        </p:txBody>
      </p:sp>
      <p:sp>
        <p:nvSpPr>
          <p:cNvPr id="4" name="2 Marcador de contenido"/>
          <p:cNvSpPr>
            <a:spLocks noGrp="1"/>
          </p:cNvSpPr>
          <p:nvPr>
            <p:ph idx="1"/>
          </p:nvPr>
        </p:nvSpPr>
        <p:spPr>
          <a:xfrm>
            <a:off x="171687" y="736040"/>
            <a:ext cx="8341001" cy="329373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ES" sz="1200" kern="0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Se identificaron los aspectos más relevantes para una decisión de inversión:</a:t>
            </a:r>
            <a:endParaRPr lang="es-MX" sz="1200" kern="0" dirty="0">
              <a:solidFill>
                <a:srgbClr val="000000"/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08789" y="6499225"/>
            <a:ext cx="635211" cy="365125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fld id="{05E83AA4-A00D-4AA0-8FE8-B93C9F3EC141}" type="slidenum">
              <a:rPr lang="es-ES" altLang="es-MX">
                <a:latin typeface="Century Gothic" panose="020B0502020202020204" pitchFamily="34" charset="0"/>
              </a:rPr>
              <a:pPr algn="ctr"/>
              <a:t>6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xmlns="" id="{3AEB3574-DA28-403E-BCD6-223BFE82D0BF}"/>
              </a:ext>
            </a:extLst>
          </p:cNvPr>
          <p:cNvSpPr/>
          <p:nvPr/>
        </p:nvSpPr>
        <p:spPr>
          <a:xfrm>
            <a:off x="409441" y="1268760"/>
            <a:ext cx="4156372" cy="543523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latin typeface="Century Gothic" panose="020B0502020202020204" pitchFamily="34" charset="0"/>
              </a:rPr>
              <a:t>En contra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4870D81-920F-4CA7-B92E-2FC338C46739}"/>
              </a:ext>
            </a:extLst>
          </p:cNvPr>
          <p:cNvSpPr/>
          <p:nvPr/>
        </p:nvSpPr>
        <p:spPr>
          <a:xfrm>
            <a:off x="423622" y="3740445"/>
            <a:ext cx="4156372" cy="6445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buFont typeface="+mj-lt"/>
              <a:buAutoNum type="arabicPeriod" startAt="5"/>
            </a:pPr>
            <a:r>
              <a:rPr lang="es-MX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El portafolio de </a:t>
            </a:r>
            <a:r>
              <a:rPr lang="es-MX" sz="11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CKD’s</a:t>
            </a:r>
            <a:r>
              <a:rPr lang="es-MX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 tiene una </a:t>
            </a:r>
            <a:r>
              <a:rPr lang="es-MX" sz="1100" b="1" dirty="0">
                <a:solidFill>
                  <a:schemeClr val="tx1"/>
                </a:solidFill>
                <a:latin typeface="Century Gothic" panose="020B0502020202020204" pitchFamily="34" charset="0"/>
              </a:rPr>
              <a:t>sobre exposición al sector inmobiliario</a:t>
            </a:r>
            <a:r>
              <a:rPr lang="es-MX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: 5 de 8 </a:t>
            </a:r>
            <a:r>
              <a:rPr lang="es-MX" sz="11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CKD’s</a:t>
            </a:r>
            <a:r>
              <a:rPr lang="es-MX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 son de bienes raíces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38FCDEA4-4D59-4711-904F-F1BC0B4E3AE1}"/>
              </a:ext>
            </a:extLst>
          </p:cNvPr>
          <p:cNvSpPr/>
          <p:nvPr/>
        </p:nvSpPr>
        <p:spPr>
          <a:xfrm>
            <a:off x="423622" y="5820149"/>
            <a:ext cx="4156372" cy="50675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buFont typeface="+mj-lt"/>
              <a:buAutoNum type="arabicPeriod" startAt="8"/>
            </a:pPr>
            <a:r>
              <a:rPr lang="es-MX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Se ha buscado tener mucha cautela con los </a:t>
            </a:r>
            <a:r>
              <a:rPr lang="es-MX" sz="11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CKD’s</a:t>
            </a:r>
            <a:r>
              <a:rPr lang="es-MX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, al ser inversiones sin liquidez y a largo plazo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xmlns="" id="{E641E854-D23D-4C5D-AD46-01F3A3FEE59A}"/>
              </a:ext>
            </a:extLst>
          </p:cNvPr>
          <p:cNvSpPr/>
          <p:nvPr/>
        </p:nvSpPr>
        <p:spPr>
          <a:xfrm>
            <a:off x="409441" y="1903262"/>
            <a:ext cx="4156372" cy="46044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buFont typeface="+mj-lt"/>
              <a:buAutoNum type="arabicPeriod"/>
            </a:pPr>
            <a:r>
              <a:rPr lang="es-MX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Existen </a:t>
            </a:r>
            <a:r>
              <a:rPr lang="es-MX" sz="11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CKD’s</a:t>
            </a:r>
            <a:r>
              <a:rPr lang="es-MX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 que ofrecen un  rendimiento preferente superior al 10%  (Be Grand y Orange ofrecen 11%)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1B5F4C7D-6E0E-4D59-B876-236FF209C895}"/>
              </a:ext>
            </a:extLst>
          </p:cNvPr>
          <p:cNvSpPr/>
          <p:nvPr/>
        </p:nvSpPr>
        <p:spPr>
          <a:xfrm>
            <a:off x="405981" y="2883596"/>
            <a:ext cx="4156372" cy="20780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buFont typeface="+mj-lt"/>
              <a:buAutoNum type="arabicPeriod" startAt="3"/>
            </a:pPr>
            <a:r>
              <a:rPr lang="es-MX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El administrador no ha emitido fondos ni </a:t>
            </a:r>
            <a:r>
              <a:rPr lang="es-MX" sz="11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CKD’s</a:t>
            </a:r>
            <a:endParaRPr lang="es-MX" sz="11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xmlns="" id="{7B60C33C-452A-4E2C-A377-7E9B2AEDB622}"/>
              </a:ext>
            </a:extLst>
          </p:cNvPr>
          <p:cNvSpPr/>
          <p:nvPr/>
        </p:nvSpPr>
        <p:spPr>
          <a:xfrm>
            <a:off x="409896" y="2442150"/>
            <a:ext cx="4156372" cy="35389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buFont typeface="+mj-lt"/>
              <a:buAutoNum type="arabicPeriod" startAt="2"/>
            </a:pPr>
            <a:r>
              <a:rPr lang="es-MX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La TIR esperada del CKD es baja respecto a su historial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xmlns="" id="{432A82B3-551D-447B-92CE-3ABD0AFBEF09}"/>
              </a:ext>
            </a:extLst>
          </p:cNvPr>
          <p:cNvSpPr/>
          <p:nvPr/>
        </p:nvSpPr>
        <p:spPr>
          <a:xfrm>
            <a:off x="415628" y="3213748"/>
            <a:ext cx="4156372" cy="41671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buFont typeface="+mj-lt"/>
              <a:buAutoNum type="arabicPeriod" startAt="4"/>
            </a:pPr>
            <a:r>
              <a:rPr lang="es-MX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La comisión por administración no es más atractiva que la de otros </a:t>
            </a:r>
            <a:r>
              <a:rPr lang="es-MX" sz="11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CKD’s</a:t>
            </a:r>
            <a:r>
              <a:rPr lang="es-MX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 (está en línea  con el promedio)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xmlns="" id="{EA3A7CD0-7231-4E3B-BBE5-FDB55782D707}"/>
              </a:ext>
            </a:extLst>
          </p:cNvPr>
          <p:cNvSpPr/>
          <p:nvPr/>
        </p:nvSpPr>
        <p:spPr>
          <a:xfrm>
            <a:off x="409151" y="4468140"/>
            <a:ext cx="4156372" cy="83602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buFont typeface="+mj-lt"/>
              <a:buAutoNum type="arabicPeriod" startAt="6"/>
            </a:pPr>
            <a:r>
              <a:rPr lang="es-MX" sz="1100" b="1" dirty="0">
                <a:solidFill>
                  <a:schemeClr val="tx1"/>
                </a:solidFill>
                <a:latin typeface="Century Gothic" panose="020B0502020202020204" pitchFamily="34" charset="0"/>
              </a:rPr>
              <a:t>A la fecha, solo Afore XXI Banorte estaría participando</a:t>
            </a:r>
            <a:r>
              <a:rPr lang="es-MX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: tiene autorizados 2,500 </a:t>
            </a:r>
            <a:r>
              <a:rPr lang="es-MX" sz="11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mdp</a:t>
            </a:r>
            <a:r>
              <a:rPr lang="es-MX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 de los 3,000 de la emisión. El CKD está dispuesto a salir solo con este inversionista, </a:t>
            </a:r>
            <a:r>
              <a:rPr lang="es-MX" sz="11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aumentando la </a:t>
            </a:r>
            <a:r>
              <a:rPr lang="es-MX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coinversión (500 mdp de coinversión).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xmlns="" id="{C4C2DE7C-E1A6-4F8C-B2FE-8457F79B6898}"/>
              </a:ext>
            </a:extLst>
          </p:cNvPr>
          <p:cNvSpPr/>
          <p:nvPr/>
        </p:nvSpPr>
        <p:spPr>
          <a:xfrm>
            <a:off x="5011639" y="1268760"/>
            <a:ext cx="3728195" cy="543523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latin typeface="Century Gothic" panose="020B0502020202020204" pitchFamily="34" charset="0"/>
              </a:rPr>
              <a:t>A favor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xmlns="" id="{42228B7F-54BA-4E04-AC3C-E6FFD9184E5A}"/>
              </a:ext>
            </a:extLst>
          </p:cNvPr>
          <p:cNvSpPr/>
          <p:nvPr/>
        </p:nvSpPr>
        <p:spPr>
          <a:xfrm>
            <a:off x="5011639" y="1898837"/>
            <a:ext cx="3700718" cy="54352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buAutoNum type="arabicPeriod"/>
            </a:pPr>
            <a:r>
              <a:rPr lang="es-MX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El administrador del CKD tiene más de 20 años de experiencia en el sector inmobiliario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xmlns="" id="{B6DD87D9-E670-4639-8D92-2440345D7D25}"/>
              </a:ext>
            </a:extLst>
          </p:cNvPr>
          <p:cNvSpPr/>
          <p:nvPr/>
        </p:nvSpPr>
        <p:spPr>
          <a:xfrm>
            <a:off x="5011639" y="2523118"/>
            <a:ext cx="3700718" cy="43263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buFont typeface="+mj-lt"/>
              <a:buAutoNum type="arabicPeriod" startAt="2"/>
            </a:pPr>
            <a:r>
              <a:rPr lang="es-MX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Su historial es de proyectos exitosos con </a:t>
            </a:r>
            <a:r>
              <a:rPr lang="es-MX" sz="11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TIR’s</a:t>
            </a:r>
            <a:r>
              <a:rPr lang="es-MX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 atractivas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xmlns="" id="{17079426-D92F-48C0-969A-64B67AA619B4}"/>
              </a:ext>
            </a:extLst>
          </p:cNvPr>
          <p:cNvSpPr/>
          <p:nvPr/>
        </p:nvSpPr>
        <p:spPr>
          <a:xfrm>
            <a:off x="5011639" y="3069660"/>
            <a:ext cx="3700718" cy="64454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buFont typeface="+mj-lt"/>
              <a:buAutoNum type="arabicPeriod" startAt="3"/>
            </a:pPr>
            <a:r>
              <a:rPr lang="es-MX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La coinversión del 10% es superior al promedio del mercado (promedio 5%; Be Grand tiene 20%)</a:t>
            </a: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xmlns="" id="{132386A3-69D5-4FF7-AFA2-61AA5C709D23}"/>
              </a:ext>
            </a:extLst>
          </p:cNvPr>
          <p:cNvSpPr/>
          <p:nvPr/>
        </p:nvSpPr>
        <p:spPr>
          <a:xfrm>
            <a:off x="415628" y="6411181"/>
            <a:ext cx="4156372" cy="36512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buFont typeface="+mj-lt"/>
              <a:buAutoNum type="arabicPeriod" startAt="9"/>
            </a:pPr>
            <a:r>
              <a:rPr lang="es-MX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El cambio de sexenio podría frenar los proyectos del CKD.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xmlns="" id="{4C869F42-9449-46D8-BD7F-3AEEEFF8B78D}"/>
              </a:ext>
            </a:extLst>
          </p:cNvPr>
          <p:cNvSpPr/>
          <p:nvPr/>
        </p:nvSpPr>
        <p:spPr>
          <a:xfrm>
            <a:off x="423622" y="5388446"/>
            <a:ext cx="4156372" cy="34742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buFont typeface="+mj-lt"/>
              <a:buAutoNum type="arabicPeriod" startAt="7"/>
            </a:pPr>
            <a:r>
              <a:rPr lang="es-MX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Seríamos inversionistas minoritarios </a:t>
            </a:r>
            <a:r>
              <a:rPr lang="es-MX" sz="1100" b="1" dirty="0">
                <a:solidFill>
                  <a:schemeClr val="tx1"/>
                </a:solidFill>
                <a:latin typeface="Century Gothic" panose="020B0502020202020204" pitchFamily="34" charset="0"/>
              </a:rPr>
              <a:t>sin influencia real en las decisiones del CKD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xmlns="" id="{0E1A5DF2-EE39-430D-B1AE-29C2A86149C7}"/>
              </a:ext>
            </a:extLst>
          </p:cNvPr>
          <p:cNvSpPr/>
          <p:nvPr/>
        </p:nvSpPr>
        <p:spPr>
          <a:xfrm>
            <a:off x="5028616" y="3828107"/>
            <a:ext cx="3700718" cy="54352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buFont typeface="+mj-lt"/>
              <a:buAutoNum type="arabicPeriod" startAt="4"/>
            </a:pPr>
            <a:r>
              <a:rPr lang="es-MX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Los miembros clave son reconocidos como importantes desarrolladores en el sureste del país.</a:t>
            </a:r>
          </a:p>
        </p:txBody>
      </p:sp>
    </p:spTree>
    <p:extLst>
      <p:ext uri="{BB962C8B-B14F-4D97-AF65-F5344CB8AC3E}">
        <p14:creationId xmlns:p14="http://schemas.microsoft.com/office/powerpoint/2010/main" val="526076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1827" y="288000"/>
            <a:ext cx="7407462" cy="63152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s-ES" sz="2200" b="1" dirty="0">
                <a:latin typeface="Century Gothic" panose="020B0502020202020204" pitchFamily="34" charset="0"/>
                <a:ea typeface="+mj-ea"/>
              </a:rPr>
              <a:t>Se tienen ocho </a:t>
            </a:r>
            <a:r>
              <a:rPr lang="es-ES" sz="2200" b="1" dirty="0" err="1">
                <a:latin typeface="Century Gothic" panose="020B0502020202020204" pitchFamily="34" charset="0"/>
                <a:ea typeface="+mj-ea"/>
              </a:rPr>
              <a:t>CKD’s</a:t>
            </a:r>
            <a:r>
              <a:rPr lang="es-ES" sz="2200" b="1" dirty="0">
                <a:latin typeface="Century Gothic" panose="020B0502020202020204" pitchFamily="34" charset="0"/>
                <a:ea typeface="+mj-ea"/>
              </a:rPr>
              <a:t> en el </a:t>
            </a:r>
            <a:r>
              <a:rPr lang="es-ES" sz="2200" b="1" dirty="0" err="1">
                <a:latin typeface="Century Gothic" panose="020B0502020202020204" pitchFamily="34" charset="0"/>
                <a:ea typeface="+mj-ea"/>
              </a:rPr>
              <a:t>Fanvit</a:t>
            </a:r>
            <a:r>
              <a:rPr lang="es-ES" sz="2000" b="1" dirty="0">
                <a:latin typeface="Century Gothic" panose="020B0502020202020204" pitchFamily="34" charset="0"/>
                <a:ea typeface="+mj-ea"/>
              </a:rPr>
              <a:t/>
            </a:r>
            <a:br>
              <a:rPr lang="es-ES" sz="2000" b="1" dirty="0">
                <a:latin typeface="Century Gothic" panose="020B0502020202020204" pitchFamily="34" charset="0"/>
                <a:ea typeface="+mj-ea"/>
              </a:rPr>
            </a:br>
            <a:r>
              <a:rPr lang="es-ES" sz="1600" b="1" dirty="0">
                <a:latin typeface="Century Gothic" panose="020B0502020202020204" pitchFamily="34" charset="0"/>
                <a:ea typeface="+mj-ea"/>
              </a:rPr>
              <a:t>al cierre de mayo</a:t>
            </a:r>
            <a:endParaRPr lang="es-MX" sz="1600" b="1" dirty="0"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8" name="2 Marcador de contenido"/>
          <p:cNvSpPr>
            <a:spLocks noGrp="1"/>
          </p:cNvSpPr>
          <p:nvPr>
            <p:ph idx="1"/>
          </p:nvPr>
        </p:nvSpPr>
        <p:spPr>
          <a:xfrm>
            <a:off x="414337" y="1279544"/>
            <a:ext cx="8315325" cy="1312799"/>
          </a:xfrm>
          <a:noFill/>
        </p:spPr>
        <p:txBody>
          <a:bodyPr>
            <a:noAutofit/>
          </a:bodyPr>
          <a:lstStyle/>
          <a:p>
            <a:pPr indent="-28575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400" b="1" dirty="0">
                <a:latin typeface="Century Gothic" panose="020B0502020202020204" pitchFamily="34" charset="0"/>
              </a:rPr>
              <a:t>Se han comprometido 2,150 mdp en 8 CKD’s</a:t>
            </a:r>
          </a:p>
          <a:p>
            <a:pPr indent="-28575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400" dirty="0">
                <a:latin typeface="Century Gothic" panose="020B0502020202020204" pitchFamily="34" charset="0"/>
              </a:rPr>
              <a:t>En total, el monto comprometido en CKD’s es el </a:t>
            </a:r>
            <a:r>
              <a:rPr lang="es-MX" sz="1400" b="1" dirty="0">
                <a:latin typeface="Century Gothic" panose="020B0502020202020204" pitchFamily="34" charset="0"/>
              </a:rPr>
              <a:t>1.6% del Fanvit</a:t>
            </a:r>
          </a:p>
          <a:p>
            <a:pPr indent="-28575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400" dirty="0">
                <a:latin typeface="Century Gothic" panose="020B0502020202020204" pitchFamily="34" charset="0"/>
              </a:rPr>
              <a:t>El </a:t>
            </a:r>
            <a:r>
              <a:rPr lang="es-MX" sz="1400" b="1" dirty="0">
                <a:latin typeface="Century Gothic" panose="020B0502020202020204" pitchFamily="34" charset="0"/>
              </a:rPr>
              <a:t>consumo es del 53% </a:t>
            </a:r>
            <a:r>
              <a:rPr lang="es-MX" sz="1400" dirty="0">
                <a:latin typeface="Century Gothic" panose="020B0502020202020204" pitchFamily="34" charset="0"/>
              </a:rPr>
              <a:t>del monto asignado para CKD’s* </a:t>
            </a:r>
          </a:p>
          <a:p>
            <a:pPr indent="-28575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400" dirty="0">
                <a:latin typeface="Century Gothic" panose="020B0502020202020204" pitchFamily="34" charset="0"/>
              </a:rPr>
              <a:t>Actualmente se tiene participación en tres sectores: Bienes raíces, infraestructura y energía</a:t>
            </a:r>
          </a:p>
          <a:p>
            <a:pPr indent="-28575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400" dirty="0">
              <a:latin typeface="Century Gothic" panose="020B0502020202020204" pitchFamily="34" charset="0"/>
            </a:endParaRPr>
          </a:p>
          <a:p>
            <a:pPr indent="-28575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400" dirty="0"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Arial" panose="020B0604020202020204" pitchFamily="34" charset="0"/>
              <a:buChar char="•"/>
            </a:pPr>
            <a:endParaRPr lang="es-MX" sz="1600" dirty="0"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600" dirty="0"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600" dirty="0"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600" dirty="0"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600" dirty="0"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600" dirty="0"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600" dirty="0">
              <a:latin typeface="Century Gothic" panose="020B0502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endParaRPr lang="es-MX" sz="1600" dirty="0">
              <a:latin typeface="Century Gothic" panose="020B0502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47198" y="6403855"/>
            <a:ext cx="85638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*Con base en los límites asignados por la Coordinación General de Riesgos se puede invertir el 3% del Fanvit en CKD’s, equivalente a </a:t>
            </a:r>
            <a:r>
              <a:rPr lang="es-MX" sz="900" b="1" dirty="0">
                <a:solidFill>
                  <a:prstClr val="black"/>
                </a:solidFill>
                <a:latin typeface="Century Gothic" panose="020B0502020202020204" pitchFamily="34" charset="0"/>
              </a:rPr>
              <a:t>4,048 </a:t>
            </a:r>
            <a:r>
              <a:rPr lang="es-MX" sz="9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mdp</a:t>
            </a:r>
            <a:r>
              <a:rPr lang="es-MX" sz="9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s-MX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al 31 de mayo de 2018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091780" y="3116651"/>
            <a:ext cx="1227667" cy="2201332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2594274" y="3117684"/>
            <a:ext cx="1227667" cy="2201332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1181620" y="5739178"/>
            <a:ext cx="108074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defTabSz="4572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>
                <a:solidFill>
                  <a:prstClr val="black"/>
                </a:solidFill>
                <a:latin typeface="Century Gothic" panose="020B0502020202020204" pitchFamily="34" charset="0"/>
              </a:rPr>
              <a:t>Bienes raíces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2885743" y="5594562"/>
            <a:ext cx="644728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>
                <a:solidFill>
                  <a:prstClr val="black"/>
                </a:solidFill>
                <a:latin typeface="Century Gothic" panose="020B0502020202020204" pitchFamily="34" charset="0"/>
              </a:rPr>
              <a:t>Deuda</a:t>
            </a:r>
          </a:p>
          <a:p>
            <a:pPr algn="ctr" defTabSz="4572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>
                <a:solidFill>
                  <a:prstClr val="black"/>
                </a:solidFill>
                <a:latin typeface="Century Gothic" panose="020B0502020202020204" pitchFamily="34" charset="0"/>
              </a:rPr>
              <a:t>y otros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1090633" y="4900561"/>
            <a:ext cx="1227600" cy="468000"/>
          </a:xfrm>
          <a:prstGeom prst="rect">
            <a:avLst/>
          </a:prstGeom>
          <a:solidFill>
            <a:schemeClr val="tx2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000" dirty="0">
                <a:solidFill>
                  <a:prstClr val="white"/>
                </a:solidFill>
                <a:latin typeface="Century Gothic" panose="020B0502020202020204" pitchFamily="34" charset="0"/>
              </a:rPr>
              <a:t>Walton:         300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1089868" y="4547351"/>
            <a:ext cx="1227667" cy="351082"/>
          </a:xfrm>
          <a:prstGeom prst="rect">
            <a:avLst/>
          </a:prstGeom>
          <a:solidFill>
            <a:schemeClr val="tx2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000" dirty="0">
                <a:solidFill>
                  <a:prstClr val="white"/>
                </a:solidFill>
                <a:latin typeface="Century Gothic" panose="020B0502020202020204" pitchFamily="34" charset="0"/>
              </a:rPr>
              <a:t>PruMex:         200</a:t>
            </a:r>
          </a:p>
        </p:txBody>
      </p:sp>
      <p:cxnSp>
        <p:nvCxnSpPr>
          <p:cNvPr id="24" name="Conector recto 23"/>
          <p:cNvCxnSpPr/>
          <p:nvPr/>
        </p:nvCxnSpPr>
        <p:spPr>
          <a:xfrm>
            <a:off x="1108631" y="3857605"/>
            <a:ext cx="1205017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24"/>
          <p:cNvCxnSpPr/>
          <p:nvPr/>
        </p:nvCxnSpPr>
        <p:spPr>
          <a:xfrm>
            <a:off x="1091907" y="4548259"/>
            <a:ext cx="1205017" cy="0"/>
          </a:xfrm>
          <a:prstGeom prst="line">
            <a:avLst/>
          </a:prstGeom>
          <a:ln w="12700">
            <a:solidFill>
              <a:schemeClr val="bg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29"/>
          <p:cNvCxnSpPr/>
          <p:nvPr/>
        </p:nvCxnSpPr>
        <p:spPr>
          <a:xfrm>
            <a:off x="1105589" y="4898433"/>
            <a:ext cx="1205017" cy="0"/>
          </a:xfrm>
          <a:prstGeom prst="line">
            <a:avLst/>
          </a:prstGeom>
          <a:ln w="12700">
            <a:solidFill>
              <a:schemeClr val="bg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ectángulo 30"/>
          <p:cNvSpPr/>
          <p:nvPr/>
        </p:nvSpPr>
        <p:spPr>
          <a:xfrm>
            <a:off x="1086470" y="4191334"/>
            <a:ext cx="1227667" cy="351082"/>
          </a:xfrm>
          <a:prstGeom prst="rect">
            <a:avLst/>
          </a:prstGeom>
          <a:solidFill>
            <a:schemeClr val="tx2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000" dirty="0">
                <a:solidFill>
                  <a:prstClr val="white"/>
                </a:solidFill>
                <a:latin typeface="Century Gothic" panose="020B0502020202020204" pitchFamily="34" charset="0"/>
              </a:rPr>
              <a:t>IGS:                200</a:t>
            </a:r>
          </a:p>
        </p:txBody>
      </p:sp>
      <p:sp>
        <p:nvSpPr>
          <p:cNvPr id="35" name="Rectángulo 34"/>
          <p:cNvSpPr/>
          <p:nvPr/>
        </p:nvSpPr>
        <p:spPr>
          <a:xfrm>
            <a:off x="1087076" y="3842164"/>
            <a:ext cx="1227667" cy="351082"/>
          </a:xfrm>
          <a:prstGeom prst="rect">
            <a:avLst/>
          </a:prstGeom>
          <a:solidFill>
            <a:schemeClr val="tx2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000" dirty="0">
                <a:solidFill>
                  <a:prstClr val="white"/>
                </a:solidFill>
                <a:latin typeface="Century Gothic" panose="020B0502020202020204" pitchFamily="34" charset="0"/>
              </a:rPr>
              <a:t>Alignmex</a:t>
            </a:r>
            <a:r>
              <a:rPr lang="es-MX" sz="1050" dirty="0">
                <a:solidFill>
                  <a:prstClr val="white"/>
                </a:solidFill>
                <a:latin typeface="Century Gothic" panose="020B0502020202020204" pitchFamily="34" charset="0"/>
              </a:rPr>
              <a:t>:     </a:t>
            </a:r>
            <a:r>
              <a:rPr lang="es-MX" sz="1000" dirty="0">
                <a:solidFill>
                  <a:prstClr val="white"/>
                </a:solidFill>
                <a:latin typeface="Century Gothic" panose="020B0502020202020204" pitchFamily="34" charset="0"/>
              </a:rPr>
              <a:t>200</a:t>
            </a:r>
          </a:p>
        </p:txBody>
      </p:sp>
      <p:cxnSp>
        <p:nvCxnSpPr>
          <p:cNvPr id="36" name="Conector recto 35"/>
          <p:cNvCxnSpPr/>
          <p:nvPr/>
        </p:nvCxnSpPr>
        <p:spPr>
          <a:xfrm>
            <a:off x="1097663" y="4208948"/>
            <a:ext cx="1205017" cy="0"/>
          </a:xfrm>
          <a:prstGeom prst="line">
            <a:avLst/>
          </a:prstGeom>
          <a:ln w="12700">
            <a:solidFill>
              <a:schemeClr val="bg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ángulo 39"/>
          <p:cNvSpPr/>
          <p:nvPr/>
        </p:nvSpPr>
        <p:spPr>
          <a:xfrm>
            <a:off x="1094521" y="2662140"/>
            <a:ext cx="1240139" cy="407916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100" b="1" dirty="0">
                <a:solidFill>
                  <a:srgbClr val="1F497D"/>
                </a:solidFill>
                <a:latin typeface="Century Gothic" panose="020B0502020202020204" pitchFamily="34" charset="0"/>
              </a:rPr>
              <a:t>1,200 mdp</a:t>
            </a:r>
          </a:p>
        </p:txBody>
      </p:sp>
      <p:sp>
        <p:nvSpPr>
          <p:cNvPr id="34" name="Rectángulo 33"/>
          <p:cNvSpPr/>
          <p:nvPr/>
        </p:nvSpPr>
        <p:spPr>
          <a:xfrm>
            <a:off x="5590543" y="3109801"/>
            <a:ext cx="1227667" cy="2201332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39" name="Rectángulo 38"/>
          <p:cNvSpPr/>
          <p:nvPr/>
        </p:nvSpPr>
        <p:spPr>
          <a:xfrm>
            <a:off x="5598023" y="4719267"/>
            <a:ext cx="1227667" cy="591866"/>
          </a:xfrm>
          <a:prstGeom prst="rect">
            <a:avLst/>
          </a:prstGeom>
          <a:solidFill>
            <a:srgbClr val="E95D17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050" dirty="0">
                <a:solidFill>
                  <a:prstClr val="white"/>
                </a:solidFill>
                <a:latin typeface="Century Gothic" panose="020B0502020202020204" pitchFamily="34" charset="0"/>
              </a:rPr>
              <a:t>GFI: 350</a:t>
            </a:r>
          </a:p>
        </p:txBody>
      </p:sp>
      <p:sp>
        <p:nvSpPr>
          <p:cNvPr id="42" name="Rectángulo 41"/>
          <p:cNvSpPr/>
          <p:nvPr/>
        </p:nvSpPr>
        <p:spPr>
          <a:xfrm>
            <a:off x="5636020" y="5703321"/>
            <a:ext cx="116570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defTabSz="4572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>
                <a:solidFill>
                  <a:prstClr val="black"/>
                </a:solidFill>
                <a:latin typeface="Century Gothic" panose="020B0502020202020204" pitchFamily="34" charset="0"/>
              </a:rPr>
              <a:t>Infraestructura</a:t>
            </a:r>
          </a:p>
        </p:txBody>
      </p:sp>
      <p:sp>
        <p:nvSpPr>
          <p:cNvPr id="45" name="Rectángulo 44"/>
          <p:cNvSpPr/>
          <p:nvPr/>
        </p:nvSpPr>
        <p:spPr>
          <a:xfrm>
            <a:off x="5594750" y="4283814"/>
            <a:ext cx="1227667" cy="432000"/>
          </a:xfrm>
          <a:prstGeom prst="rect">
            <a:avLst/>
          </a:prstGeom>
          <a:solidFill>
            <a:srgbClr val="E95D17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050" dirty="0">
                <a:solidFill>
                  <a:prstClr val="white"/>
                </a:solidFill>
                <a:latin typeface="Century Gothic" panose="020B0502020202020204" pitchFamily="34" charset="0"/>
              </a:rPr>
              <a:t>EXI: 300</a:t>
            </a:r>
          </a:p>
        </p:txBody>
      </p:sp>
      <p:cxnSp>
        <p:nvCxnSpPr>
          <p:cNvPr id="46" name="Conector recto 45"/>
          <p:cNvCxnSpPr/>
          <p:nvPr/>
        </p:nvCxnSpPr>
        <p:spPr>
          <a:xfrm>
            <a:off x="5603376" y="4721154"/>
            <a:ext cx="1205017" cy="0"/>
          </a:xfrm>
          <a:prstGeom prst="line">
            <a:avLst/>
          </a:prstGeom>
          <a:ln w="12700">
            <a:solidFill>
              <a:schemeClr val="bg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Rectángulo 46"/>
          <p:cNvSpPr/>
          <p:nvPr/>
        </p:nvSpPr>
        <p:spPr>
          <a:xfrm>
            <a:off x="5603376" y="2655290"/>
            <a:ext cx="1240139" cy="407916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100" b="1" dirty="0">
                <a:solidFill>
                  <a:srgbClr val="F79646"/>
                </a:solidFill>
                <a:latin typeface="Century Gothic" panose="020B0502020202020204" pitchFamily="34" charset="0"/>
              </a:rPr>
              <a:t>650 mdp</a:t>
            </a:r>
          </a:p>
        </p:txBody>
      </p:sp>
      <p:sp>
        <p:nvSpPr>
          <p:cNvPr id="50" name="Rectángulo 49"/>
          <p:cNvSpPr/>
          <p:nvPr/>
        </p:nvSpPr>
        <p:spPr>
          <a:xfrm>
            <a:off x="4091807" y="3116651"/>
            <a:ext cx="1227667" cy="2201332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4081905" y="5739178"/>
            <a:ext cx="124906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defTabSz="4572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>
                <a:solidFill>
                  <a:prstClr val="black"/>
                </a:solidFill>
                <a:latin typeface="Century Gothic" panose="020B0502020202020204" pitchFamily="34" charset="0"/>
              </a:rPr>
              <a:t>Capital privado</a:t>
            </a:r>
          </a:p>
        </p:txBody>
      </p:sp>
      <p:sp>
        <p:nvSpPr>
          <p:cNvPr id="52" name="Rectángulo 51"/>
          <p:cNvSpPr/>
          <p:nvPr/>
        </p:nvSpPr>
        <p:spPr>
          <a:xfrm>
            <a:off x="7087050" y="3115738"/>
            <a:ext cx="1227667" cy="2201332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53" name="Rectángulo 52"/>
          <p:cNvSpPr/>
          <p:nvPr/>
        </p:nvSpPr>
        <p:spPr>
          <a:xfrm>
            <a:off x="7352069" y="5739178"/>
            <a:ext cx="69762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defTabSz="45720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CD0000"/>
              </a:buClr>
              <a:buSzPct val="110000"/>
            </a:pPr>
            <a:r>
              <a:rPr lang="es-MX" sz="1100" b="1" dirty="0">
                <a:solidFill>
                  <a:prstClr val="black"/>
                </a:solidFill>
                <a:latin typeface="Century Gothic" panose="020B0502020202020204" pitchFamily="34" charset="0"/>
              </a:rPr>
              <a:t>Energía</a:t>
            </a:r>
          </a:p>
        </p:txBody>
      </p:sp>
      <p:sp>
        <p:nvSpPr>
          <p:cNvPr id="29" name="Rectángulo 28"/>
          <p:cNvSpPr/>
          <p:nvPr/>
        </p:nvSpPr>
        <p:spPr>
          <a:xfrm>
            <a:off x="1086470" y="3372036"/>
            <a:ext cx="1227667" cy="468000"/>
          </a:xfrm>
          <a:prstGeom prst="rect">
            <a:avLst/>
          </a:prstGeom>
          <a:solidFill>
            <a:schemeClr val="tx2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900" dirty="0">
                <a:solidFill>
                  <a:prstClr val="white"/>
                </a:solidFill>
                <a:latin typeface="Century Gothic" panose="020B0502020202020204" pitchFamily="34" charset="0"/>
              </a:rPr>
              <a:t>Quiero casa:</a:t>
            </a:r>
            <a:r>
              <a:rPr lang="es-MX" sz="800" dirty="0">
                <a:solidFill>
                  <a:prstClr val="white"/>
                </a:solidFill>
                <a:latin typeface="Century Gothic" panose="020B0502020202020204" pitchFamily="34" charset="0"/>
              </a:rPr>
              <a:t>  </a:t>
            </a:r>
            <a:r>
              <a:rPr lang="es-MX" sz="900" dirty="0">
                <a:solidFill>
                  <a:prstClr val="white"/>
                </a:solidFill>
                <a:latin typeface="Century Gothic" panose="020B0502020202020204" pitchFamily="34" charset="0"/>
              </a:rPr>
              <a:t> </a:t>
            </a:r>
            <a:r>
              <a:rPr lang="es-MX" sz="1000" dirty="0">
                <a:solidFill>
                  <a:prstClr val="white"/>
                </a:solidFill>
                <a:latin typeface="Century Gothic" panose="020B0502020202020204" pitchFamily="34" charset="0"/>
              </a:rPr>
              <a:t>300</a:t>
            </a:r>
          </a:p>
        </p:txBody>
      </p:sp>
      <p:cxnSp>
        <p:nvCxnSpPr>
          <p:cNvPr id="32" name="Conector recto 31"/>
          <p:cNvCxnSpPr/>
          <p:nvPr/>
        </p:nvCxnSpPr>
        <p:spPr>
          <a:xfrm>
            <a:off x="1100936" y="3798034"/>
            <a:ext cx="1205017" cy="0"/>
          </a:xfrm>
          <a:prstGeom prst="line">
            <a:avLst/>
          </a:prstGeom>
          <a:ln w="12700">
            <a:solidFill>
              <a:schemeClr val="bg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86211" y="6495842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7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xmlns="" id="{D8D3B9F4-7013-4D7C-86FE-07775B28F3BB}"/>
              </a:ext>
            </a:extLst>
          </p:cNvPr>
          <p:cNvSpPr/>
          <p:nvPr/>
        </p:nvSpPr>
        <p:spPr>
          <a:xfrm>
            <a:off x="7079570" y="4843133"/>
            <a:ext cx="1227600" cy="468000"/>
          </a:xfrm>
          <a:prstGeom prst="rect">
            <a:avLst/>
          </a:prstGeom>
          <a:solidFill>
            <a:srgbClr val="00B050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000" dirty="0" err="1">
                <a:solidFill>
                  <a:prstClr val="white"/>
                </a:solidFill>
                <a:latin typeface="Century Gothic" panose="020B0502020202020204" pitchFamily="34" charset="0"/>
              </a:rPr>
              <a:t>Ainda</a:t>
            </a:r>
            <a:r>
              <a:rPr lang="es-MX" sz="1000" dirty="0">
                <a:solidFill>
                  <a:prstClr val="white"/>
                </a:solidFill>
                <a:latin typeface="Century Gothic" panose="020B0502020202020204" pitchFamily="34" charset="0"/>
              </a:rPr>
              <a:t>:         300</a:t>
            </a: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xmlns="" id="{43188DAB-11E1-456C-8844-77F83A43E1E1}"/>
              </a:ext>
            </a:extLst>
          </p:cNvPr>
          <p:cNvSpPr/>
          <p:nvPr/>
        </p:nvSpPr>
        <p:spPr>
          <a:xfrm>
            <a:off x="7062165" y="2655455"/>
            <a:ext cx="1240139" cy="407916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1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300 mdp</a:t>
            </a:r>
          </a:p>
        </p:txBody>
      </p:sp>
    </p:spTree>
    <p:extLst>
      <p:ext uri="{BB962C8B-B14F-4D97-AF65-F5344CB8AC3E}">
        <p14:creationId xmlns:p14="http://schemas.microsoft.com/office/powerpoint/2010/main" val="730649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1C092F80-2422-405E-94C6-6289C4A47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83AA4-A00D-4AA0-8FE8-B93C9F3EC141}" type="slidenum">
              <a:rPr lang="es-ES" altLang="es-MX" smtClean="0"/>
              <a:pPr/>
              <a:t>8</a:t>
            </a:fld>
            <a:endParaRPr lang="es-ES" altLang="es-MX" dirty="0"/>
          </a:p>
        </p:txBody>
      </p: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xmlns="" id="{FC9BBD47-02A4-464A-B82D-B25A06DE4B6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3800" y="1707106"/>
          <a:ext cx="8743949" cy="4402692"/>
        </p:xfrm>
        <a:graphic>
          <a:graphicData uri="http://schemas.openxmlformats.org/drawingml/2006/table">
            <a:tbl>
              <a:tblPr/>
              <a:tblGrid>
                <a:gridCol w="1545648">
                  <a:extLst>
                    <a:ext uri="{9D8B030D-6E8A-4147-A177-3AD203B41FA5}">
                      <a16:colId xmlns:a16="http://schemas.microsoft.com/office/drawing/2014/main" xmlns="" val="587181807"/>
                    </a:ext>
                  </a:extLst>
                </a:gridCol>
                <a:gridCol w="206086">
                  <a:extLst>
                    <a:ext uri="{9D8B030D-6E8A-4147-A177-3AD203B41FA5}">
                      <a16:colId xmlns:a16="http://schemas.microsoft.com/office/drawing/2014/main" xmlns="" val="633150087"/>
                    </a:ext>
                  </a:extLst>
                </a:gridCol>
                <a:gridCol w="1398443">
                  <a:extLst>
                    <a:ext uri="{9D8B030D-6E8A-4147-A177-3AD203B41FA5}">
                      <a16:colId xmlns:a16="http://schemas.microsoft.com/office/drawing/2014/main" xmlns="" val="852470558"/>
                    </a:ext>
                  </a:extLst>
                </a:gridCol>
                <a:gridCol w="1398443">
                  <a:extLst>
                    <a:ext uri="{9D8B030D-6E8A-4147-A177-3AD203B41FA5}">
                      <a16:colId xmlns:a16="http://schemas.microsoft.com/office/drawing/2014/main" xmlns="" val="1346463605"/>
                    </a:ext>
                  </a:extLst>
                </a:gridCol>
                <a:gridCol w="1398443">
                  <a:extLst>
                    <a:ext uri="{9D8B030D-6E8A-4147-A177-3AD203B41FA5}">
                      <a16:colId xmlns:a16="http://schemas.microsoft.com/office/drawing/2014/main" xmlns="" val="1478242509"/>
                    </a:ext>
                  </a:extLst>
                </a:gridCol>
                <a:gridCol w="1398443">
                  <a:extLst>
                    <a:ext uri="{9D8B030D-6E8A-4147-A177-3AD203B41FA5}">
                      <a16:colId xmlns:a16="http://schemas.microsoft.com/office/drawing/2014/main" xmlns="" val="2142555661"/>
                    </a:ext>
                  </a:extLst>
                </a:gridCol>
                <a:gridCol w="1398443">
                  <a:extLst>
                    <a:ext uri="{9D8B030D-6E8A-4147-A177-3AD203B41FA5}">
                      <a16:colId xmlns:a16="http://schemas.microsoft.com/office/drawing/2014/main" xmlns="" val="1480309514"/>
                    </a:ext>
                  </a:extLst>
                </a:gridCol>
              </a:tblGrid>
              <a:tr h="177960">
                <a:tc rowSpan="2"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01560" marR="4479" marT="44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Inmobilia</a:t>
                      </a:r>
                    </a:p>
                  </a:txBody>
                  <a:tcPr marL="4479" marR="4479" marT="4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Orange</a:t>
                      </a:r>
                    </a:p>
                  </a:txBody>
                  <a:tcPr marL="4479" marR="4479" marT="4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Be Grand</a:t>
                      </a:r>
                    </a:p>
                  </a:txBody>
                  <a:tcPr marL="4479" marR="4479" marT="4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Artha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479" marR="4479" marT="4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Delta</a:t>
                      </a:r>
                    </a:p>
                  </a:txBody>
                  <a:tcPr marL="4479" marR="4479" marT="4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59221298"/>
                  </a:ext>
                </a:extLst>
              </a:tr>
              <a:tr h="1779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74916110"/>
                  </a:ext>
                </a:extLst>
              </a:tr>
              <a:tr h="17796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01560" marR="4479" marT="44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92839943"/>
                  </a:ext>
                </a:extLst>
              </a:tr>
              <a:tr h="139126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Hipótesis de inversión</a:t>
                      </a:r>
                    </a:p>
                  </a:txBody>
                  <a:tcPr marL="201560" marR="4479" marT="44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Proyectos inmobiliarios residenciales, comerciales, oficinas, usos mixtos y hoteles. 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Desarrollo y asesoría de proyectos inmobiliarios de usos mixtos, comerciales, y comunidades planeadas 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Desarrollos verticales en la CDMX para nivel socioeconómico medio-alto 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Desarrollo para arrendamiento o venta de inmuebles comerciales, de uso mixto , oficinas, residenciales y principalmente hoteleros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Proyectos de tipo comercial, vivienda vertical y horizontal en venta, oficinas, hoteles, industrial entre otros. 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51781825"/>
                  </a:ext>
                </a:extLst>
              </a:tr>
              <a:tr h="17796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01560" marR="4479" marT="44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25503253"/>
                  </a:ext>
                </a:extLst>
              </a:tr>
              <a:tr h="1779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305496"/>
                          </a:solidFill>
                          <a:effectLst/>
                          <a:latin typeface="Century Gothic" panose="020B0502020202020204" pitchFamily="34" charset="0"/>
                        </a:rPr>
                        <a:t>Características</a:t>
                      </a:r>
                    </a:p>
                  </a:txBody>
                  <a:tcPr marL="201560" marR="4479" marT="44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305496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50279560"/>
                  </a:ext>
                </a:extLst>
              </a:tr>
              <a:tr h="17796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201560" marR="4479" marT="4479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10881403"/>
                  </a:ext>
                </a:extLst>
              </a:tr>
              <a:tr h="1779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Retorno preferente</a:t>
                      </a:r>
                    </a:p>
                  </a:txBody>
                  <a:tcPr marL="201560" marR="4479" marT="44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10%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11%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11%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9%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9%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5614290"/>
                  </a:ext>
                </a:extLst>
              </a:tr>
              <a:tr h="35128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Comisión</a:t>
                      </a:r>
                    </a:p>
                  </a:txBody>
                  <a:tcPr marL="201560" marR="4479" marT="44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1.75% llamado  1.25% no llamado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1.75% llamado  1.25% no llamado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 err="1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máx</a:t>
                      </a:r>
                      <a:r>
                        <a:rPr lang="en-US" sz="1100" b="0" i="0" u="none" strike="noStrike" dirty="0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{1% (total),1.5% (</a:t>
                      </a:r>
                      <a:r>
                        <a:rPr lang="en-US" sz="1100" b="0" i="0" u="none" strike="noStrike" dirty="0" err="1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invertido</a:t>
                      </a:r>
                      <a:r>
                        <a:rPr lang="en-US" sz="1100" b="0" i="0" u="none" strike="noStrike" dirty="0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)}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1.5% </a:t>
                      </a:r>
                      <a:r>
                        <a:rPr lang="en-US" sz="1100" b="0" i="0" u="none" strike="noStrike" dirty="0" err="1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comprometido</a:t>
                      </a:r>
                      <a:endParaRPr lang="en-US" sz="1100" b="0" i="0" u="none" strike="noStrike" dirty="0">
                        <a:solidFill>
                          <a:srgbClr val="00B05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1.75% 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comprometido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43505472"/>
                  </a:ext>
                </a:extLst>
              </a:tr>
              <a:tr h="1779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Tamaño (mdp)</a:t>
                      </a:r>
                    </a:p>
                  </a:txBody>
                  <a:tcPr marL="201560" marR="4479" marT="44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3,000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2,000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5,000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6,000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4,000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81968375"/>
                  </a:ext>
                </a:extLst>
              </a:tr>
              <a:tr h="1779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Coinversión</a:t>
                      </a:r>
                    </a:p>
                  </a:txBody>
                  <a:tcPr marL="201560" marR="4479" marT="44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10.0%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5.0%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20.0%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5.0%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5.0%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84303650"/>
                  </a:ext>
                </a:extLst>
              </a:tr>
              <a:tr h="35128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Tasa neta esperada</a:t>
                      </a:r>
                    </a:p>
                  </a:txBody>
                  <a:tcPr marL="201560" marR="4479" marT="44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16.5%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19.5%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20.0%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17.1%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16.0%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23063562"/>
                  </a:ext>
                </a:extLst>
              </a:tr>
              <a:tr h="35128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Periodo inversión (años)</a:t>
                      </a:r>
                    </a:p>
                  </a:txBody>
                  <a:tcPr marL="201560" marR="4479" marT="44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4+1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3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3+1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87655259"/>
                  </a:ext>
                </a:extLst>
              </a:tr>
              <a:tr h="1779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Plazo total (años)</a:t>
                      </a:r>
                    </a:p>
                  </a:txBody>
                  <a:tcPr marL="201560" marR="4479" marT="44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64100498"/>
                  </a:ext>
                </a:extLst>
              </a:tr>
              <a:tr h="1779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Apalancamiento</a:t>
                      </a:r>
                    </a:p>
                  </a:txBody>
                  <a:tcPr marL="201560" marR="4479" marT="44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65%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65%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65%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65%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Por 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definir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06265757"/>
                  </a:ext>
                </a:extLst>
              </a:tr>
            </a:tbl>
          </a:graphicData>
        </a:graphic>
      </p:graphicFrame>
      <p:sp>
        <p:nvSpPr>
          <p:cNvPr id="13" name="2 Marcador de contenido">
            <a:extLst>
              <a:ext uri="{FF2B5EF4-FFF2-40B4-BE49-F238E27FC236}">
                <a16:creationId xmlns:a16="http://schemas.microsoft.com/office/drawing/2014/main" xmlns="" id="{5AA5ADF3-6B64-4F2A-907E-B8EFA69A1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5275" y="1097373"/>
            <a:ext cx="8341001" cy="329373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ES" sz="1200" kern="0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En verde se destacan aquellos </a:t>
            </a:r>
            <a:r>
              <a:rPr lang="es-ES" sz="1200" kern="0" dirty="0" err="1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CKD’s</a:t>
            </a:r>
            <a:r>
              <a:rPr lang="es-ES" sz="1200" kern="0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 con mejores condiciones que </a:t>
            </a:r>
            <a:r>
              <a:rPr lang="es-ES" sz="1200" kern="0" dirty="0" err="1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Inmobilia</a:t>
            </a:r>
            <a:r>
              <a:rPr lang="es-ES" sz="1200" kern="0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:</a:t>
            </a:r>
            <a:endParaRPr lang="es-MX" sz="1200" kern="0" dirty="0">
              <a:solidFill>
                <a:srgbClr val="000000"/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7FFFDE27-5BB2-4922-9CF9-FA97E7B5AE8C}"/>
              </a:ext>
            </a:extLst>
          </p:cNvPr>
          <p:cNvSpPr txBox="1"/>
          <p:nvPr/>
        </p:nvSpPr>
        <p:spPr>
          <a:xfrm>
            <a:off x="167562" y="6538912"/>
            <a:ext cx="7374135" cy="23083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900" dirty="0">
                <a:latin typeface="Century Gothic" panose="020B0502020202020204" pitchFamily="34" charset="0"/>
              </a:rPr>
              <a:t>Fuente: Información proporcionada por los administradores. Para rendimientos dados por intervalos se toma el promedio simple.</a:t>
            </a: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xmlns="" id="{C373103A-8CC0-4BA4-8B44-48CAB8D5C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1" y="330194"/>
            <a:ext cx="7458075" cy="63182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s-MX" sz="2200" b="1" dirty="0">
                <a:latin typeface="Century Gothic" panose="020B0502020202020204" pitchFamily="34" charset="0"/>
                <a:ea typeface="+mj-ea"/>
              </a:rPr>
              <a:t>Comparativo </a:t>
            </a:r>
            <a:r>
              <a:rPr lang="es-MX" sz="2200" b="1" dirty="0" err="1">
                <a:latin typeface="Century Gothic" panose="020B0502020202020204" pitchFamily="34" charset="0"/>
                <a:ea typeface="+mj-ea"/>
              </a:rPr>
              <a:t>Inmobilia</a:t>
            </a:r>
            <a:r>
              <a:rPr lang="es-MX" sz="2200" b="1" dirty="0">
                <a:latin typeface="Century Gothic" panose="020B0502020202020204" pitchFamily="34" charset="0"/>
                <a:ea typeface="+mj-ea"/>
              </a:rPr>
              <a:t> y otros </a:t>
            </a:r>
            <a:r>
              <a:rPr lang="es-MX" sz="2200" b="1" dirty="0" err="1">
                <a:latin typeface="Century Gothic" panose="020B0502020202020204" pitchFamily="34" charset="0"/>
                <a:ea typeface="+mj-ea"/>
              </a:rPr>
              <a:t>CKD’s</a:t>
            </a:r>
            <a:r>
              <a:rPr lang="es-MX" sz="2200" b="1" dirty="0">
                <a:latin typeface="Century Gothic" panose="020B0502020202020204" pitchFamily="34" charset="0"/>
                <a:ea typeface="+mj-ea"/>
              </a:rPr>
              <a:t> de bienes raíces en proceso de colocación</a:t>
            </a:r>
            <a:endParaRPr lang="en-US" sz="2200" b="1" dirty="0">
              <a:latin typeface="Century Gothic" panose="020B0502020202020204" pitchFamily="34" charset="0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65094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7ADAD0B-B31A-442A-B798-45FA2ABF2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42804"/>
            <a:ext cx="7772401" cy="63182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s-MX" sz="2200" b="1" dirty="0">
                <a:latin typeface="Century Gothic" panose="020B0502020202020204" pitchFamily="34" charset="0"/>
                <a:ea typeface="+mj-ea"/>
              </a:rPr>
              <a:t>Comparativo </a:t>
            </a:r>
            <a:r>
              <a:rPr lang="es-MX" sz="2200" b="1" dirty="0" err="1">
                <a:latin typeface="Century Gothic" panose="020B0502020202020204" pitchFamily="34" charset="0"/>
                <a:ea typeface="+mj-ea"/>
              </a:rPr>
              <a:t>Inmobilia</a:t>
            </a:r>
            <a:r>
              <a:rPr lang="es-MX" sz="2200" b="1" dirty="0">
                <a:latin typeface="Century Gothic" panose="020B0502020202020204" pitchFamily="34" charset="0"/>
                <a:ea typeface="+mj-ea"/>
              </a:rPr>
              <a:t> y </a:t>
            </a:r>
            <a:r>
              <a:rPr lang="es-MX" sz="2200" b="1" dirty="0" err="1">
                <a:latin typeface="Century Gothic" panose="020B0502020202020204" pitchFamily="34" charset="0"/>
                <a:ea typeface="+mj-ea"/>
              </a:rPr>
              <a:t>CKD’s</a:t>
            </a:r>
            <a:r>
              <a:rPr lang="es-MX" sz="2200" b="1" dirty="0">
                <a:latin typeface="Century Gothic" panose="020B0502020202020204" pitchFamily="34" charset="0"/>
                <a:ea typeface="+mj-ea"/>
              </a:rPr>
              <a:t> de bienes raíces en el </a:t>
            </a:r>
            <a:r>
              <a:rPr lang="es-MX" sz="2200" b="1" dirty="0" err="1">
                <a:latin typeface="Century Gothic" panose="020B0502020202020204" pitchFamily="34" charset="0"/>
                <a:ea typeface="+mj-ea"/>
              </a:rPr>
              <a:t>Fanvit</a:t>
            </a:r>
            <a:endParaRPr lang="en-US" sz="2200" b="1" dirty="0"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1C092F80-2422-405E-94C6-6289C4A47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83AA4-A00D-4AA0-8FE8-B93C9F3EC141}" type="slidenum">
              <a:rPr lang="es-ES" altLang="es-MX" smtClean="0"/>
              <a:pPr/>
              <a:t>9</a:t>
            </a:fld>
            <a:endParaRPr lang="es-ES" altLang="es-MX" dirty="0"/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xmlns="" id="{9DF01912-930C-4881-8BE6-54A8A3598AF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01498" y="1644068"/>
          <a:ext cx="8341004" cy="4517318"/>
        </p:xfrm>
        <a:graphic>
          <a:graphicData uri="http://schemas.openxmlformats.org/drawingml/2006/table">
            <a:tbl>
              <a:tblPr/>
              <a:tblGrid>
                <a:gridCol w="1271126">
                  <a:extLst>
                    <a:ext uri="{9D8B030D-6E8A-4147-A177-3AD203B41FA5}">
                      <a16:colId xmlns:a16="http://schemas.microsoft.com/office/drawing/2014/main" xmlns="" val="773686513"/>
                    </a:ext>
                  </a:extLst>
                </a:gridCol>
                <a:gridCol w="169482">
                  <a:extLst>
                    <a:ext uri="{9D8B030D-6E8A-4147-A177-3AD203B41FA5}">
                      <a16:colId xmlns:a16="http://schemas.microsoft.com/office/drawing/2014/main" xmlns="" val="1952482659"/>
                    </a:ext>
                  </a:extLst>
                </a:gridCol>
                <a:gridCol w="1150066">
                  <a:extLst>
                    <a:ext uri="{9D8B030D-6E8A-4147-A177-3AD203B41FA5}">
                      <a16:colId xmlns:a16="http://schemas.microsoft.com/office/drawing/2014/main" xmlns="" val="522196122"/>
                    </a:ext>
                  </a:extLst>
                </a:gridCol>
                <a:gridCol w="1150066">
                  <a:extLst>
                    <a:ext uri="{9D8B030D-6E8A-4147-A177-3AD203B41FA5}">
                      <a16:colId xmlns:a16="http://schemas.microsoft.com/office/drawing/2014/main" xmlns="" val="1010683182"/>
                    </a:ext>
                  </a:extLst>
                </a:gridCol>
                <a:gridCol w="1150066">
                  <a:extLst>
                    <a:ext uri="{9D8B030D-6E8A-4147-A177-3AD203B41FA5}">
                      <a16:colId xmlns:a16="http://schemas.microsoft.com/office/drawing/2014/main" xmlns="" val="1817131506"/>
                    </a:ext>
                  </a:extLst>
                </a:gridCol>
                <a:gridCol w="1150066">
                  <a:extLst>
                    <a:ext uri="{9D8B030D-6E8A-4147-A177-3AD203B41FA5}">
                      <a16:colId xmlns:a16="http://schemas.microsoft.com/office/drawing/2014/main" xmlns="" val="3836837468"/>
                    </a:ext>
                  </a:extLst>
                </a:gridCol>
                <a:gridCol w="1150066">
                  <a:extLst>
                    <a:ext uri="{9D8B030D-6E8A-4147-A177-3AD203B41FA5}">
                      <a16:colId xmlns:a16="http://schemas.microsoft.com/office/drawing/2014/main" xmlns="" val="2159899950"/>
                    </a:ext>
                  </a:extLst>
                </a:gridCol>
                <a:gridCol w="1150066">
                  <a:extLst>
                    <a:ext uri="{9D8B030D-6E8A-4147-A177-3AD203B41FA5}">
                      <a16:colId xmlns:a16="http://schemas.microsoft.com/office/drawing/2014/main" xmlns="" val="4048003994"/>
                    </a:ext>
                  </a:extLst>
                </a:gridCol>
              </a:tblGrid>
              <a:tr h="179171">
                <a:tc rowSpan="2"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 </a:t>
                      </a:r>
                    </a:p>
                  </a:txBody>
                  <a:tcPr marL="4479" marR="4479" marT="44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Inmobilia</a:t>
                      </a:r>
                    </a:p>
                  </a:txBody>
                  <a:tcPr marL="4479" marR="4479" marT="4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Walton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Prumex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IGS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Alignmex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Quierocasa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7888301"/>
                  </a:ext>
                </a:extLst>
              </a:tr>
              <a:tr h="17917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97018340"/>
                  </a:ext>
                </a:extLst>
              </a:tr>
              <a:tr h="17917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47637005"/>
                  </a:ext>
                </a:extLst>
              </a:tr>
              <a:tr h="113032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Hipótesis de inversión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Proyectos inmobiliarios residenciales, comerciales, oficinas, usos mixtos y hoteles. 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Desarrollo de inmuebles en el sector hotelero, comercial, vivienda, oficinas y usos mixtos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Proyectos inmobiliarios </a:t>
                      </a:r>
                      <a:r>
                        <a:rPr lang="es-E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indiustriales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, residenciales, comerciales y usos mixtos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Plataformas de industrial y tierra para vivienda dentro de la República Mexicana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Inversiones en activos inmobiliarios para vivienda en renta en la Ciudad de México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Vivienda vertical urbana para el segmento medio en la Ciudad de México destinada a la venta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84047034"/>
                  </a:ext>
                </a:extLst>
              </a:tr>
              <a:tr h="17917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35715351"/>
                  </a:ext>
                </a:extLst>
              </a:tr>
              <a:tr h="17917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305496"/>
                          </a:solidFill>
                          <a:effectLst/>
                          <a:latin typeface="Century Gothic" panose="020B0502020202020204" pitchFamily="34" charset="0"/>
                        </a:rPr>
                        <a:t>Características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305496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72169318"/>
                  </a:ext>
                </a:extLst>
              </a:tr>
              <a:tr h="17917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64556043"/>
                  </a:ext>
                </a:extLst>
              </a:tr>
              <a:tr h="17917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Retorno preferente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10%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10%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10%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10%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9%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10.00%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7143614"/>
                  </a:ext>
                </a:extLst>
              </a:tr>
              <a:tr h="48687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Comisión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1.75% llamado 1.25% no llamado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1.75% llamado  1.5% no llamado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1.75% llamado 1.5% no llamado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 dirty="0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1. 5% total</a:t>
                      </a:r>
                    </a:p>
                    <a:p>
                      <a:pPr algn="ctr" rtl="0" fontAlgn="ctr"/>
                      <a:r>
                        <a:rPr lang="es-ES" sz="1100" b="0" i="0" u="none" strike="noStrike" dirty="0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0.5% llamado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 dirty="0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1.5% llamado + 1.25% no llamado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 dirty="0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1.50% llamado + 1.25% no llamado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91342326"/>
                  </a:ext>
                </a:extLst>
              </a:tr>
              <a:tr h="17917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Tamaño (mdp)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3,000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7,000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4,422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2,700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2,000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3,000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08680659"/>
                  </a:ext>
                </a:extLst>
              </a:tr>
              <a:tr h="17917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Coinversión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10.0%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6.0%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6.0%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5.0%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5.0%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30.0%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23986406"/>
                  </a:ext>
                </a:extLst>
              </a:tr>
              <a:tr h="32601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Tasa neta esperada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16.5%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15.0%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17.5%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15.0%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16.0%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17.5%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67909051"/>
                  </a:ext>
                </a:extLst>
              </a:tr>
              <a:tr h="35368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Periodo inversión (años)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4+1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86061725"/>
                  </a:ext>
                </a:extLst>
              </a:tr>
              <a:tr h="17917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Plazo total (años)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59060492"/>
                  </a:ext>
                </a:extLst>
              </a:tr>
              <a:tr h="17917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Apalancamiento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4479" marR="4479" marT="4479" marB="0" anchor="ctr">
                    <a:lnL>
                      <a:noFill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65%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65%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65%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65%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65%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65%</a:t>
                      </a:r>
                    </a:p>
                  </a:txBody>
                  <a:tcPr marL="4479" marR="4479" marT="4479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33734844"/>
                  </a:ext>
                </a:extLst>
              </a:tr>
            </a:tbl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B3C7B09B-A8C1-4F45-85CE-DF4AE9D496FB}"/>
              </a:ext>
            </a:extLst>
          </p:cNvPr>
          <p:cNvSpPr txBox="1"/>
          <p:nvPr/>
        </p:nvSpPr>
        <p:spPr>
          <a:xfrm>
            <a:off x="167562" y="6538912"/>
            <a:ext cx="7374135" cy="23083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900" dirty="0">
                <a:latin typeface="Century Gothic" panose="020B0502020202020204" pitchFamily="34" charset="0"/>
              </a:rPr>
              <a:t>Fuente: Información proporcionada por los administradores. Para rendimientos dados por intervalos se toma el promedio simple.</a:t>
            </a:r>
          </a:p>
        </p:txBody>
      </p:sp>
      <p:sp>
        <p:nvSpPr>
          <p:cNvPr id="8" name="2 Marcador de contenido">
            <a:extLst>
              <a:ext uri="{FF2B5EF4-FFF2-40B4-BE49-F238E27FC236}">
                <a16:creationId xmlns:a16="http://schemas.microsoft.com/office/drawing/2014/main" xmlns="" id="{6254ED22-98E6-4F90-819D-A57DEA2D75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799" y="975270"/>
            <a:ext cx="8341001" cy="329373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ES" sz="1200" kern="0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En verde se destacan aquellos </a:t>
            </a:r>
            <a:r>
              <a:rPr lang="es-ES" sz="1200" kern="0" dirty="0" err="1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CKD’s</a:t>
            </a:r>
            <a:r>
              <a:rPr lang="es-ES" sz="1200" kern="0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 con mejores condiciones que </a:t>
            </a:r>
            <a:r>
              <a:rPr lang="es-ES" sz="1200" kern="0" dirty="0" err="1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Inmobilia</a:t>
            </a:r>
            <a:r>
              <a:rPr lang="es-ES" sz="1200" kern="0" dirty="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rPr>
              <a:t>:</a:t>
            </a:r>
            <a:endParaRPr lang="es-MX" sz="1200" kern="0" dirty="0">
              <a:solidFill>
                <a:srgbClr val="000000"/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5447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Gráfico 19">
            <a:extLst>
              <a:ext uri="{FF2B5EF4-FFF2-40B4-BE49-F238E27FC236}">
                <a16:creationId xmlns:a16="http://schemas.microsoft.com/office/drawing/2014/main" xmlns="" id="{44DE4632-50DE-4AAF-9BD9-FB6412527D6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8494303"/>
              </p:ext>
            </p:extLst>
          </p:nvPr>
        </p:nvGraphicFramePr>
        <p:xfrm>
          <a:off x="614534" y="1569922"/>
          <a:ext cx="8460799" cy="46911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1827" y="399003"/>
            <a:ext cx="7407462" cy="63152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s-ES" sz="2000" b="1" dirty="0">
                <a:latin typeface="Century Gothic" panose="020B0502020202020204" pitchFamily="34" charset="0"/>
                <a:ea typeface="+mj-ea"/>
              </a:rPr>
              <a:t>Riesgo-rendimiento </a:t>
            </a:r>
            <a:r>
              <a:rPr lang="es-ES" sz="2000" b="1" dirty="0" err="1">
                <a:latin typeface="Century Gothic" panose="020B0502020202020204" pitchFamily="34" charset="0"/>
                <a:ea typeface="+mj-ea"/>
              </a:rPr>
              <a:t>CKD’s</a:t>
            </a:r>
            <a:r>
              <a:rPr lang="es-ES" sz="2000" b="1" dirty="0">
                <a:latin typeface="Century Gothic" panose="020B0502020202020204" pitchFamily="34" charset="0"/>
                <a:ea typeface="+mj-ea"/>
              </a:rPr>
              <a:t> en </a:t>
            </a:r>
            <a:r>
              <a:rPr lang="es-ES" sz="2000" b="1" dirty="0" err="1">
                <a:latin typeface="Century Gothic" panose="020B0502020202020204" pitchFamily="34" charset="0"/>
                <a:ea typeface="+mj-ea"/>
              </a:rPr>
              <a:t>Fanvit</a:t>
            </a:r>
            <a:r>
              <a:rPr lang="es-ES" sz="2000" b="1" dirty="0">
                <a:latin typeface="Century Gothic" panose="020B0502020202020204" pitchFamily="34" charset="0"/>
                <a:ea typeface="+mj-ea"/>
              </a:rPr>
              <a:t/>
            </a:r>
            <a:br>
              <a:rPr lang="es-ES" sz="2000" b="1" dirty="0">
                <a:latin typeface="Century Gothic" panose="020B0502020202020204" pitchFamily="34" charset="0"/>
                <a:ea typeface="+mj-ea"/>
              </a:rPr>
            </a:br>
            <a:r>
              <a:rPr lang="es-ES" sz="1600" b="1" dirty="0">
                <a:latin typeface="Century Gothic" panose="020B0502020202020204" pitchFamily="34" charset="0"/>
                <a:ea typeface="+mj-ea"/>
              </a:rPr>
              <a:t>Al cierre de mayo de 2018</a:t>
            </a:r>
            <a:endParaRPr lang="es-MX" sz="2000" b="1" dirty="0"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121377" y="6519446"/>
            <a:ext cx="7720383" cy="338554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800" dirty="0">
                <a:latin typeface="Century Gothic" panose="020B0502020202020204" pitchFamily="34" charset="0"/>
              </a:rPr>
              <a:t>Fuente: Elaboración interna con información de </a:t>
            </a:r>
            <a:r>
              <a:rPr lang="es-MX" sz="800" dirty="0" err="1">
                <a:latin typeface="Century Gothic" panose="020B0502020202020204" pitchFamily="34" charset="0"/>
              </a:rPr>
              <a:t>Pip</a:t>
            </a:r>
            <a:r>
              <a:rPr lang="es-MX" sz="800" dirty="0">
                <a:latin typeface="Century Gothic" panose="020B0502020202020204" pitchFamily="34" charset="0"/>
              </a:rPr>
              <a:t> del 14 de diciembre de 2012 (fecha en que ya existían todos los sectores) al 31 de mayo de 2018.  </a:t>
            </a:r>
          </a:p>
          <a:p>
            <a:r>
              <a:rPr lang="es-MX" sz="800" dirty="0">
                <a:latin typeface="Century Gothic" panose="020B0502020202020204" pitchFamily="34" charset="0"/>
              </a:rPr>
              <a:t>El riesgo (</a:t>
            </a:r>
            <a:r>
              <a:rPr lang="el-GR" sz="800" dirty="0">
                <a:latin typeface="Century Gothic" panose="020B0502020202020204" pitchFamily="34" charset="0"/>
              </a:rPr>
              <a:t>σ</a:t>
            </a:r>
            <a:r>
              <a:rPr lang="es-MX" sz="800" dirty="0">
                <a:latin typeface="Century Gothic" panose="020B0502020202020204" pitchFamily="34" charset="0"/>
              </a:rPr>
              <a:t>) se calcula como la desviación anualizada de los rendimientos diarios por sector. La volatilidad del </a:t>
            </a:r>
            <a:r>
              <a:rPr lang="es-MX" sz="800" dirty="0" err="1">
                <a:latin typeface="Century Gothic" panose="020B0502020202020204" pitchFamily="34" charset="0"/>
              </a:rPr>
              <a:t>Fanvit</a:t>
            </a:r>
            <a:r>
              <a:rPr lang="es-MX" sz="800" dirty="0">
                <a:latin typeface="Century Gothic" panose="020B0502020202020204" pitchFamily="34" charset="0"/>
              </a:rPr>
              <a:t> se calcula desde agosto 2016.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xmlns="" id="{ADED694A-C9C6-4CD0-8D1D-D79BAD3F69EB}"/>
              </a:ext>
            </a:extLst>
          </p:cNvPr>
          <p:cNvGrpSpPr/>
          <p:nvPr/>
        </p:nvGrpSpPr>
        <p:grpSpPr>
          <a:xfrm>
            <a:off x="337535" y="1823655"/>
            <a:ext cx="8321917" cy="4624376"/>
            <a:chOff x="374933" y="1570014"/>
            <a:chExt cx="8321917" cy="4624376"/>
          </a:xfrm>
        </p:grpSpPr>
        <p:sp>
          <p:nvSpPr>
            <p:cNvPr id="3" name="Elipse 2">
              <a:extLst>
                <a:ext uri="{FF2B5EF4-FFF2-40B4-BE49-F238E27FC236}">
                  <a16:creationId xmlns:a16="http://schemas.microsoft.com/office/drawing/2014/main" xmlns="" id="{A9A4CD05-88A6-4539-BC81-D24156B462B5}"/>
                </a:ext>
              </a:extLst>
            </p:cNvPr>
            <p:cNvSpPr/>
            <p:nvPr/>
          </p:nvSpPr>
          <p:spPr>
            <a:xfrm>
              <a:off x="1213691" y="2007932"/>
              <a:ext cx="3729783" cy="2495648"/>
            </a:xfrm>
            <a:prstGeom prst="ellipse">
              <a:avLst/>
            </a:prstGeom>
            <a:solidFill>
              <a:schemeClr val="tx2">
                <a:lumMod val="60000"/>
                <a:lumOff val="40000"/>
                <a:alpha val="8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CuadroTexto 15"/>
            <p:cNvSpPr txBox="1"/>
            <p:nvPr/>
          </p:nvSpPr>
          <p:spPr>
            <a:xfrm>
              <a:off x="4518693" y="5855836"/>
              <a:ext cx="947695" cy="33855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MX" sz="1200" b="1" dirty="0">
                  <a:latin typeface="Century Gothic" panose="020B0502020202020204" pitchFamily="34" charset="0"/>
                </a:rPr>
                <a:t>Riesgo (</a:t>
              </a:r>
              <a:r>
                <a:rPr lang="el-GR" sz="1600" dirty="0"/>
                <a:t>σ</a:t>
              </a:r>
              <a:r>
                <a:rPr lang="es-MX" sz="1600" dirty="0"/>
                <a:t>)</a:t>
              </a:r>
              <a:endParaRPr lang="es-MX" sz="12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xmlns="" id="{D2A894D9-1CD6-46DB-A852-C80043BD27DE}"/>
                </a:ext>
              </a:extLst>
            </p:cNvPr>
            <p:cNvSpPr txBox="1"/>
            <p:nvPr/>
          </p:nvSpPr>
          <p:spPr>
            <a:xfrm rot="16200000">
              <a:off x="-482193" y="3614047"/>
              <a:ext cx="1991251" cy="27699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MX" sz="1200" b="1" dirty="0">
                  <a:latin typeface="Century Gothic" panose="020B0502020202020204" pitchFamily="34" charset="0"/>
                </a:rPr>
                <a:t>Rendimiento (esperado)</a:t>
              </a:r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xmlns="" id="{7205E3E8-285A-498D-A147-03651E889756}"/>
                </a:ext>
              </a:extLst>
            </p:cNvPr>
            <p:cNvSpPr/>
            <p:nvPr/>
          </p:nvSpPr>
          <p:spPr>
            <a:xfrm>
              <a:off x="7035077" y="2585730"/>
              <a:ext cx="1661773" cy="1076124"/>
            </a:xfrm>
            <a:prstGeom prst="ellipse">
              <a:avLst/>
            </a:prstGeom>
            <a:solidFill>
              <a:srgbClr val="00B050">
                <a:alpha val="8000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xmlns="" id="{A3A6B512-612A-4773-89DD-C551CC95B0AD}"/>
                </a:ext>
              </a:extLst>
            </p:cNvPr>
            <p:cNvSpPr/>
            <p:nvPr/>
          </p:nvSpPr>
          <p:spPr>
            <a:xfrm>
              <a:off x="2236837" y="4410327"/>
              <a:ext cx="1845034" cy="997280"/>
            </a:xfrm>
            <a:prstGeom prst="ellipse">
              <a:avLst/>
            </a:prstGeom>
            <a:solidFill>
              <a:schemeClr val="accent6">
                <a:alpha val="8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xmlns="" id="{6743E29D-E04C-4547-ABBB-72AC1D22CF9E}"/>
                </a:ext>
              </a:extLst>
            </p:cNvPr>
            <p:cNvSpPr/>
            <p:nvPr/>
          </p:nvSpPr>
          <p:spPr>
            <a:xfrm>
              <a:off x="1946197" y="1570014"/>
              <a:ext cx="129875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MX" sz="1400" dirty="0">
                  <a:solidFill>
                    <a:schemeClr val="tx2"/>
                  </a:solidFill>
                  <a:latin typeface="Century Gothic" panose="020B0502020202020204" pitchFamily="34" charset="0"/>
                </a:rPr>
                <a:t>Bienes raíces</a:t>
              </a:r>
              <a:endParaRPr lang="en-US" sz="1400" dirty="0">
                <a:solidFill>
                  <a:schemeClr val="tx2"/>
                </a:solidFill>
              </a:endParaRPr>
            </a:p>
          </p:txBody>
        </p:sp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xmlns="" id="{2844A7D6-7B76-4621-8233-0CAF1CC5787C}"/>
                </a:ext>
              </a:extLst>
            </p:cNvPr>
            <p:cNvSpPr/>
            <p:nvPr/>
          </p:nvSpPr>
          <p:spPr>
            <a:xfrm>
              <a:off x="4174045" y="4692959"/>
              <a:ext cx="144142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MX" sz="1400" dirty="0">
                  <a:solidFill>
                    <a:schemeClr val="accent6"/>
                  </a:solidFill>
                  <a:latin typeface="Century Gothic" panose="020B0502020202020204" pitchFamily="34" charset="0"/>
                </a:rPr>
                <a:t>Infraestructura</a:t>
              </a:r>
              <a:endParaRPr lang="en-US" sz="1400" dirty="0">
                <a:solidFill>
                  <a:schemeClr val="accent6"/>
                </a:solidFill>
              </a:endParaRPr>
            </a:p>
          </p:txBody>
        </p:sp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xmlns="" id="{B9A3E894-B12F-4B37-AF19-EFEF4ECB5E18}"/>
                </a:ext>
              </a:extLst>
            </p:cNvPr>
            <p:cNvSpPr/>
            <p:nvPr/>
          </p:nvSpPr>
          <p:spPr>
            <a:xfrm>
              <a:off x="7416539" y="2040402"/>
              <a:ext cx="84029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MX" sz="1400" dirty="0">
                  <a:solidFill>
                    <a:srgbClr val="00B050"/>
                  </a:solidFill>
                  <a:latin typeface="Century Gothic" panose="020B0502020202020204" pitchFamily="34" charset="0"/>
                </a:rPr>
                <a:t>Energía</a:t>
              </a:r>
              <a:endParaRPr lang="en-US" sz="1400" dirty="0">
                <a:solidFill>
                  <a:srgbClr val="00B050"/>
                </a:solidFill>
              </a:endParaRPr>
            </a:p>
          </p:txBody>
        </p:sp>
      </p:grpSp>
      <p:sp>
        <p:nvSpPr>
          <p:cNvPr id="23" name="CuadroTexto 22">
            <a:extLst>
              <a:ext uri="{FF2B5EF4-FFF2-40B4-BE49-F238E27FC236}">
                <a16:creationId xmlns:a16="http://schemas.microsoft.com/office/drawing/2014/main" xmlns="" id="{52EC96C5-3620-4269-953B-D08BEDCEC92A}"/>
              </a:ext>
            </a:extLst>
          </p:cNvPr>
          <p:cNvSpPr txBox="1"/>
          <p:nvPr/>
        </p:nvSpPr>
        <p:spPr>
          <a:xfrm>
            <a:off x="391827" y="1053723"/>
            <a:ext cx="7946611" cy="46166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200" dirty="0">
                <a:latin typeface="Century Gothic" panose="020B0502020202020204" pitchFamily="34" charset="0"/>
              </a:rPr>
              <a:t>A continuación se presenta una gráfica con el riesgo y el rendimiento por sector de los </a:t>
            </a:r>
            <a:r>
              <a:rPr lang="es-MX" sz="1200" dirty="0" err="1">
                <a:latin typeface="Century Gothic" panose="020B0502020202020204" pitchFamily="34" charset="0"/>
              </a:rPr>
              <a:t>CKD’s</a:t>
            </a:r>
            <a:r>
              <a:rPr lang="es-MX" sz="1200" dirty="0">
                <a:latin typeface="Century Gothic" panose="020B0502020202020204" pitchFamily="34" charset="0"/>
              </a:rPr>
              <a:t> </a:t>
            </a:r>
          </a:p>
          <a:p>
            <a:r>
              <a:rPr lang="es-MX" sz="1200" dirty="0">
                <a:latin typeface="Century Gothic" panose="020B0502020202020204" pitchFamily="34" charset="0"/>
              </a:rPr>
              <a:t>que tenemos actualmente comparados con el CKD </a:t>
            </a:r>
            <a:r>
              <a:rPr lang="es-MX" sz="1200" dirty="0" err="1">
                <a:latin typeface="Century Gothic" panose="020B0502020202020204" pitchFamily="34" charset="0"/>
              </a:rPr>
              <a:t>Inmobilia</a:t>
            </a:r>
            <a:r>
              <a:rPr lang="es-MX" sz="1200" dirty="0">
                <a:latin typeface="Century Gothic" panose="020B0502020202020204" pitchFamily="34" charset="0"/>
              </a:rPr>
              <a:t> y otros </a:t>
            </a:r>
            <a:r>
              <a:rPr lang="es-MX" sz="1200" dirty="0" err="1">
                <a:latin typeface="Century Gothic" panose="020B0502020202020204" pitchFamily="34" charset="0"/>
              </a:rPr>
              <a:t>CKD’s</a:t>
            </a:r>
            <a:r>
              <a:rPr lang="es-MX" sz="1200" dirty="0">
                <a:latin typeface="Century Gothic" panose="020B0502020202020204" pitchFamily="34" charset="0"/>
              </a:rPr>
              <a:t> en proceso de colocación: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xmlns="" id="{54DA5BEA-219C-4B2F-AF54-6375D1FAB5C5}"/>
              </a:ext>
            </a:extLst>
          </p:cNvPr>
          <p:cNvSpPr/>
          <p:nvPr/>
        </p:nvSpPr>
        <p:spPr>
          <a:xfrm>
            <a:off x="7164288" y="6201005"/>
            <a:ext cx="184698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80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CKD’s</a:t>
            </a:r>
            <a:r>
              <a:rPr lang="es-MX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en proceso de colocación</a:t>
            </a:r>
            <a:endParaRPr 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xmlns="" id="{9B56D1BD-42E6-4C1B-B8B1-FC28B1BD5D3F}"/>
              </a:ext>
            </a:extLst>
          </p:cNvPr>
          <p:cNvSpPr/>
          <p:nvPr/>
        </p:nvSpPr>
        <p:spPr>
          <a:xfrm flipH="1">
            <a:off x="7067200" y="6242126"/>
            <a:ext cx="143688" cy="133201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xmlns="" id="{DF7BF3B4-7EF3-49FC-914E-47C1C65C2967}"/>
              </a:ext>
            </a:extLst>
          </p:cNvPr>
          <p:cNvSpPr/>
          <p:nvPr/>
        </p:nvSpPr>
        <p:spPr>
          <a:xfrm>
            <a:off x="6800771" y="4921540"/>
            <a:ext cx="2039341" cy="600164"/>
          </a:xfrm>
          <a:prstGeom prst="rect">
            <a:avLst/>
          </a:prstGeom>
          <a:solidFill>
            <a:srgbClr val="C00000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  <a:latin typeface="Century Gothic" panose="020B0502020202020204" pitchFamily="34" charset="0"/>
              </a:rPr>
              <a:t>Rendimiento Infonavit 2017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100" dirty="0">
                <a:solidFill>
                  <a:schemeClr val="bg1"/>
                </a:solidFill>
                <a:latin typeface="Century Gothic" panose="020B0502020202020204" pitchFamily="34" charset="0"/>
              </a:rPr>
              <a:t>9.4% sin dividendo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100" dirty="0">
                <a:solidFill>
                  <a:schemeClr val="bg1"/>
                </a:solidFill>
                <a:latin typeface="Century Gothic" panose="020B0502020202020204" pitchFamily="34" charset="0"/>
              </a:rPr>
              <a:t>8.2% </a:t>
            </a:r>
            <a:r>
              <a:rPr lang="es-MX" sz="11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Fanvit</a:t>
            </a:r>
            <a:endParaRPr 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3338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15627" y="288000"/>
            <a:ext cx="7407462" cy="63152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s-ES" sz="2200" b="1" dirty="0">
                <a:latin typeface="Century Gothic" panose="020B0502020202020204" pitchFamily="34" charset="0"/>
                <a:ea typeface="+mj-ea"/>
              </a:rPr>
              <a:t/>
            </a:r>
            <a:br>
              <a:rPr lang="es-ES" sz="2200" b="1" dirty="0">
                <a:latin typeface="Century Gothic" panose="020B0502020202020204" pitchFamily="34" charset="0"/>
                <a:ea typeface="+mj-ea"/>
              </a:rPr>
            </a:br>
            <a:r>
              <a:rPr lang="es-ES" sz="2200" b="1" dirty="0">
                <a:latin typeface="Century Gothic" panose="020B0502020202020204" pitchFamily="34" charset="0"/>
                <a:ea typeface="+mj-ea"/>
              </a:rPr>
              <a:t>Propuesta</a:t>
            </a:r>
            <a:r>
              <a:rPr lang="es-ES" sz="2000" b="1" dirty="0">
                <a:latin typeface="Century Gothic" panose="020B0502020202020204" pitchFamily="34" charset="0"/>
                <a:ea typeface="+mj-ea"/>
              </a:rPr>
              <a:t/>
            </a:r>
            <a:br>
              <a:rPr lang="es-ES" sz="2000" b="1" dirty="0">
                <a:latin typeface="Century Gothic" panose="020B0502020202020204" pitchFamily="34" charset="0"/>
                <a:ea typeface="+mj-ea"/>
              </a:rPr>
            </a:br>
            <a:endParaRPr lang="es-MX" sz="1600" b="1" dirty="0"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8" name="2 Marcador de contenido"/>
          <p:cNvSpPr>
            <a:spLocks noGrp="1"/>
          </p:cNvSpPr>
          <p:nvPr>
            <p:ph idx="1"/>
          </p:nvPr>
        </p:nvSpPr>
        <p:spPr>
          <a:xfrm>
            <a:off x="899592" y="1700808"/>
            <a:ext cx="7548642" cy="2539410"/>
          </a:xfrm>
          <a:noFill/>
        </p:spPr>
        <p:txBody>
          <a:bodyPr>
            <a:noAutofit/>
          </a:bodyPr>
          <a:lstStyle/>
          <a:p>
            <a:pPr marL="5715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1800" b="1" dirty="0"/>
              <a:t>inversión de 150 mdp con las condiciones actuales.</a:t>
            </a:r>
          </a:p>
          <a:p>
            <a:pPr marL="5715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800" b="1" dirty="0">
              <a:latin typeface="Century Gothic" panose="020B0502020202020204" pitchFamily="34" charset="0"/>
            </a:endParaRPr>
          </a:p>
          <a:p>
            <a:pPr marL="57150" indent="0" algn="ctr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1800" b="1" dirty="0" err="1"/>
              <a:t>ó</a:t>
            </a:r>
            <a:r>
              <a:rPr lang="es-MX" sz="1800" b="1" dirty="0"/>
              <a:t> </a:t>
            </a:r>
          </a:p>
          <a:p>
            <a:pPr marL="5715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800" b="1"/>
          </a:p>
          <a:p>
            <a:pPr marL="57150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r>
              <a:rPr lang="es-MX" sz="1800" b="1"/>
              <a:t>i</a:t>
            </a:r>
            <a:r>
              <a:rPr lang="es-MX" sz="1800" b="1">
                <a:latin typeface="Century Gothic" panose="020B0502020202020204" pitchFamily="34" charset="0"/>
              </a:rPr>
              <a:t>nversión </a:t>
            </a:r>
            <a:r>
              <a:rPr lang="es-MX" sz="1800" b="1" dirty="0">
                <a:latin typeface="Century Gothic" panose="020B0502020202020204" pitchFamily="34" charset="0"/>
              </a:rPr>
              <a:t>de 300 mdp sujeta a los siguientes cambios:</a:t>
            </a:r>
          </a:p>
          <a:p>
            <a:pPr marL="457200" lvl="1" indent="0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None/>
            </a:pPr>
            <a:endParaRPr lang="es-MX" sz="1400" dirty="0">
              <a:latin typeface="Century Gothic" panose="020B0502020202020204" pitchFamily="34" charset="0"/>
            </a:endParaRPr>
          </a:p>
          <a:p>
            <a:pPr marL="800100"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+mj-lt"/>
              <a:buAutoNum type="arabicPeriod"/>
            </a:pPr>
            <a:r>
              <a:rPr lang="es-MX" sz="1600" dirty="0">
                <a:latin typeface="Century Gothic" panose="020B0502020202020204" pitchFamily="34" charset="0"/>
              </a:rPr>
              <a:t>Incrementar el rendimiento preferente a 11%</a:t>
            </a:r>
          </a:p>
          <a:p>
            <a:pPr marL="800100"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+mj-lt"/>
              <a:buAutoNum type="arabicPeriod"/>
            </a:pPr>
            <a:endParaRPr lang="es-MX" sz="1600" dirty="0">
              <a:latin typeface="Century Gothic" panose="020B0502020202020204" pitchFamily="34" charset="0"/>
            </a:endParaRPr>
          </a:p>
          <a:p>
            <a:pPr marL="800100" lvl="1" algn="just">
              <a:spcBef>
                <a:spcPts val="0"/>
              </a:spcBef>
              <a:spcAft>
                <a:spcPts val="600"/>
              </a:spcAft>
              <a:buClr>
                <a:srgbClr val="CD0000"/>
              </a:buClr>
              <a:buSzPct val="110000"/>
              <a:buFont typeface="+mj-lt"/>
              <a:buAutoNum type="arabicPeriod"/>
            </a:pPr>
            <a:r>
              <a:rPr lang="es-MX" sz="1600" dirty="0">
                <a:latin typeface="Century Gothic" panose="020B0502020202020204" pitchFamily="34" charset="0"/>
              </a:rPr>
              <a:t>Reducir la comisión de administración a un esquema 1.25% no llamado, 1.5% llamado (y durante la desinversión)</a:t>
            </a:r>
          </a:p>
        </p:txBody>
      </p:sp>
      <p:sp>
        <p:nvSpPr>
          <p:cNvPr id="33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86211" y="6495842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11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10269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>
          <a:xfrm>
            <a:off x="1259632" y="2852936"/>
            <a:ext cx="7721530" cy="1296144"/>
          </a:xfrm>
          <a:solidFill>
            <a:schemeClr val="bg1"/>
          </a:solidFill>
        </p:spPr>
        <p:txBody>
          <a:bodyPr/>
          <a:lstStyle/>
          <a:p>
            <a:r>
              <a:rPr lang="es-MX" altLang="es-MX" sz="2000" b="1" dirty="0">
                <a:solidFill>
                  <a:srgbClr val="FF0000"/>
                </a:solidFill>
                <a:latin typeface="Century Gothic" pitchFamily="34" charset="0"/>
              </a:rPr>
              <a:t>Comité de Inversiones</a:t>
            </a:r>
            <a:br>
              <a:rPr lang="es-MX" altLang="es-MX" sz="2000" b="1" dirty="0">
                <a:solidFill>
                  <a:srgbClr val="FF0000"/>
                </a:solidFill>
                <a:latin typeface="Century Gothic" pitchFamily="34" charset="0"/>
              </a:rPr>
            </a:br>
            <a:r>
              <a:rPr lang="es-MX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Presentación y propuesta de </a:t>
            </a:r>
            <a:r>
              <a:rPr lang="es-MX" sz="2000" b="1" dirty="0" err="1">
                <a:solidFill>
                  <a:srgbClr val="FF0000"/>
                </a:solidFill>
                <a:latin typeface="Century Gothic" panose="020B0502020202020204" pitchFamily="34" charset="0"/>
              </a:rPr>
              <a:t>CKD</a:t>
            </a:r>
            <a:r>
              <a:rPr lang="es-MX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  <a:r>
              <a:rPr lang="es-MX" sz="2000" b="1">
                <a:solidFill>
                  <a:srgbClr val="FF0000"/>
                </a:solidFill>
                <a:latin typeface="Century Gothic" panose="020B0502020202020204" pitchFamily="34" charset="0"/>
              </a:rPr>
              <a:t>Inmobilia</a:t>
            </a:r>
            <a:endParaRPr lang="es-MX" altLang="es-MX" sz="2000" b="1" dirty="0">
              <a:solidFill>
                <a:srgbClr val="FF0000"/>
              </a:solidFill>
              <a:latin typeface="Century Gothic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93365" y="3918877"/>
            <a:ext cx="6253162" cy="560387"/>
          </a:xfrm>
          <a:solidFill>
            <a:schemeClr val="bg1"/>
          </a:solidFill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>
                <a:latin typeface="Century Gothic" pitchFamily="34" charset="0"/>
              </a:rPr>
              <a:t>Junio 2018</a:t>
            </a: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34502" y="6365875"/>
            <a:ext cx="552298" cy="365125"/>
          </a:xfrm>
        </p:spPr>
        <p:txBody>
          <a:bodyPr/>
          <a:lstStyle/>
          <a:p>
            <a:pPr algn="ctr"/>
            <a:fld id="{05E83AA4-A00D-4AA0-8FE8-B93C9F3EC141}" type="slidenum">
              <a:rPr lang="es-ES" altLang="es-MX" smtClean="0">
                <a:latin typeface="Century Gothic" panose="020B0502020202020204" pitchFamily="34" charset="0"/>
              </a:rPr>
              <a:pPr algn="ctr"/>
              <a:t>12</a:t>
            </a:fld>
            <a:endParaRPr lang="es-ES" alt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685323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1280</Words>
  <Application>Microsoft Office PowerPoint</Application>
  <PresentationFormat>Presentación en pantalla (4:3)</PresentationFormat>
  <Paragraphs>347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Arial</vt:lpstr>
      <vt:lpstr>Calibri</vt:lpstr>
      <vt:lpstr>Century Gothic</vt:lpstr>
      <vt:lpstr>Myriad Pro</vt:lpstr>
      <vt:lpstr>1_Tema de Office</vt:lpstr>
      <vt:lpstr>Comité de Inversiones  Presentación y propuesta de CKD Inmobilia</vt:lpstr>
      <vt:lpstr>Exposición interna del CKD</vt:lpstr>
      <vt:lpstr>Estructura del CKD Inmobilia</vt:lpstr>
      <vt:lpstr>Plataforma de inversión de Inmobilia</vt:lpstr>
      <vt:lpstr>Evaluación del CKD Inmobilia</vt:lpstr>
      <vt:lpstr>Aspectos a considerar para el CKD Inmobilia</vt:lpstr>
      <vt:lpstr>Se tienen ocho CKD’s en el Fanvit al cierre de mayo</vt:lpstr>
      <vt:lpstr>Comparativo Inmobilia y otros CKD’s de bienes raíces en proceso de colocación</vt:lpstr>
      <vt:lpstr>Comparativo Inmobilia y CKD’s de bienes raíces en el Fanvit</vt:lpstr>
      <vt:lpstr>Riesgo-rendimiento CKD’s en Fanvit Al cierre de mayo de 2018</vt:lpstr>
      <vt:lpstr> Propuesta </vt:lpstr>
      <vt:lpstr>Comité de Inversiones  Presentación y propuesta de CKD Inmobilia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Inversiones Sesión Número 039</dc:title>
  <dc:creator>Trumbley Arroyo Paula Susana</dc:creator>
  <cp:lastModifiedBy>Hanono Castañeda Jacobo Arturo</cp:lastModifiedBy>
  <cp:revision>75</cp:revision>
  <cp:lastPrinted>2018-06-13T17:51:31Z</cp:lastPrinted>
  <dcterms:created xsi:type="dcterms:W3CDTF">2017-10-17T19:01:40Z</dcterms:created>
  <dcterms:modified xsi:type="dcterms:W3CDTF">2018-06-13T17:54:17Z</dcterms:modified>
</cp:coreProperties>
</file>