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301" r:id="rId3"/>
    <p:sldId id="302" r:id="rId4"/>
    <p:sldId id="303" r:id="rId5"/>
    <p:sldId id="304" r:id="rId6"/>
    <p:sldId id="293" r:id="rId7"/>
    <p:sldId id="305" r:id="rId8"/>
    <p:sldId id="300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164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200"/>
            </a:pPr>
            <a:r>
              <a:rPr lang="en-US" sz="1200" dirty="0">
                <a:latin typeface="Century Gothic" panose="020B0502020202020204" pitchFamily="34" charset="0"/>
              </a:rPr>
              <a:t>Aportaciones al FINVIT por modalidad</a:t>
            </a:r>
            <a:endParaRPr lang="es-MX" sz="1200" dirty="0">
              <a:latin typeface="Century Gothic" panose="020B0502020202020204" pitchFamily="34" charset="0"/>
            </a:endParaRPr>
          </a:p>
        </c:rich>
      </c:tx>
      <c:layout>
        <c:manualLayout>
          <c:xMode val="edge"/>
          <c:yMode val="edge"/>
          <c:x val="0.22623414981606807"/>
          <c:y val="3.6438612529907009E-2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222222222222224E-2"/>
          <c:y val="0.14814814814814814"/>
          <c:w val="0.83888888888888891"/>
          <c:h val="0.703319845435987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5-4EB9-81D7-D4659080233E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75-4EB9-81D7-D4659080233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71%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5-4EB9-81D7-D4659080233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29%</a:t>
                    </a:r>
                    <a:endParaRPr lang="en-US" dirty="0">
                      <a:latin typeface="Century Gothic" panose="020B0502020202020204" pitchFamily="34" charset="0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75-4EB9-81D7-D465908023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'Indicadores FINVIT'!$A$9:$A$10</c:f>
              <c:strCache>
                <c:ptCount val="2"/>
                <c:pt idx="0">
                  <c:v>Aportaciones directas</c:v>
                </c:pt>
                <c:pt idx="1">
                  <c:v>Aportaciones vía nómina </c:v>
                </c:pt>
              </c:strCache>
            </c:strRef>
          </c:cat>
          <c:val>
            <c:numRef>
              <c:f>'Indicadores FINVIT'!$B$9:$B$10</c:f>
              <c:numCache>
                <c:formatCode>0%</c:formatCode>
                <c:ptCount val="2"/>
                <c:pt idx="0">
                  <c:v>0.70407034241661726</c:v>
                </c:pt>
                <c:pt idx="1">
                  <c:v>0.29592965758338269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75-4EB9-81D7-D46590802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s-MX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07/06/2018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575A-FA3C-4170-BDE2-E20A383993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8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41B48-4DDB-4493-9226-EF0576B76913}" type="slidenum">
              <a:rPr lang="es-MX">
                <a:solidFill>
                  <a:prstClr val="black"/>
                </a:solidFill>
              </a:rPr>
              <a:pPr/>
              <a:t>6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2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2.xls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  <a:solidFill>
            <a:schemeClr val="bg1"/>
          </a:solidFill>
        </p:spPr>
        <p:txBody>
          <a:bodyPr/>
          <a:lstStyle/>
          <a:p>
            <a:r>
              <a:rPr lang="es-MX" altLang="es-MX" sz="2000" b="1" dirty="0"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latin typeface="Century Gothic" pitchFamily="34" charset="0"/>
              </a:rPr>
            </a:br>
            <a:r>
              <a:rPr lang="es-MX" altLang="es-MX" sz="2000" b="1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Junio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374921" cy="631825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Rendimiento FINVIT </a:t>
            </a:r>
            <a:r>
              <a:rPr lang="es-MX" sz="1400" b="1" dirty="0">
                <a:latin typeface="Century Gothic" panose="020B0502020202020204" pitchFamily="34" charset="0"/>
              </a:rPr>
              <a:t>al 31 de mayo de 2018</a:t>
            </a:r>
            <a:r>
              <a:rPr lang="es-MX" sz="2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1088503" y="6524915"/>
            <a:ext cx="6894608" cy="196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</a:t>
            </a:r>
            <a:r>
              <a:rPr lang="es-MX" sz="900" dirty="0" smtClean="0">
                <a:latin typeface="Century Gothic" panose="020B0502020202020204" pitchFamily="34" charset="0"/>
              </a:rPr>
              <a:t>de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Coordinación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 Inversiones </a:t>
            </a:r>
            <a:r>
              <a:rPr lang="es-MX" sz="900" dirty="0" smtClean="0">
                <a:latin typeface="Century Gothic" panose="020B0502020202020204" pitchFamily="34" charset="0"/>
              </a:rPr>
              <a:t>del </a:t>
            </a:r>
            <a:r>
              <a:rPr lang="es-MX" sz="900" dirty="0">
                <a:latin typeface="Century Gothic" panose="020B0502020202020204" pitchFamily="34" charset="0"/>
              </a:rPr>
              <a:t>Infonavit con datos al 31 de mayo de 2018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14279" y="6449260"/>
            <a:ext cx="405442" cy="365125"/>
          </a:xfrm>
        </p:spPr>
        <p:txBody>
          <a:bodyPr/>
          <a:lstStyle/>
          <a:p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488085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Durante el año el fondo presenta un rendimiento de 7.82%, superando en 0.31% al rendimiento dado por los Cetes 28.</a:t>
            </a: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x-none" sz="1400" dirty="0">
                <a:latin typeface="Century Gothic" panose="020B0502020202020204" pitchFamily="34" charset="0"/>
                <a:ea typeface="Calibri"/>
                <a:cs typeface="Times New Roman"/>
              </a:rPr>
              <a:t>El fondo presentó un crecimiento en activos manejados de 3.09%, equivalente a $2.6 </a:t>
            </a:r>
            <a:r>
              <a:rPr lang="x-none" sz="1400" dirty="0" err="1">
                <a:latin typeface="Century Gothic" panose="020B0502020202020204" pitchFamily="34" charset="0"/>
                <a:ea typeface="Calibri"/>
                <a:cs typeface="Times New Roman"/>
              </a:rPr>
              <a:t>mdp</a:t>
            </a:r>
            <a:r>
              <a:rPr lang="x-none" sz="1400" dirty="0"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x-none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742950" lvl="1" indent="-285750" algn="just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91E82AA-6353-4056-8B7E-07F7A54C55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849"/>
          <a:stretch/>
        </p:blipFill>
        <p:spPr>
          <a:xfrm>
            <a:off x="204787" y="2514033"/>
            <a:ext cx="8734425" cy="24271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2E7AFDF-A4E7-40B0-9404-00D2252C9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2" y="5157192"/>
            <a:ext cx="78295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5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000" y="126278"/>
            <a:ext cx="7764965" cy="7996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FINVIT cuenta con ~$ 88.7 mdp, 71% aportados de forma directa y un rendimiento del 7.82%.</a:t>
            </a:r>
          </a:p>
        </p:txBody>
      </p:sp>
      <p:sp>
        <p:nvSpPr>
          <p:cNvPr id="7" name="TextColumnContent"/>
          <p:cNvSpPr>
            <a:spLocks noChangeArrowheads="1"/>
          </p:cNvSpPr>
          <p:nvPr/>
        </p:nvSpPr>
        <p:spPr bwMode="gray">
          <a:xfrm>
            <a:off x="201245" y="996618"/>
            <a:ext cx="7422713" cy="442441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lIns="0" tIns="0" rIns="0" bIns="0" anchor="t" anchorCtr="0"/>
          <a:lstStyle/>
          <a:p>
            <a:pPr marL="180975" lvl="1" indent="-174625" algn="just" defTabSz="913881">
              <a:buClr>
                <a:srgbClr val="BB2D2C"/>
              </a:buClr>
              <a:buFontTx/>
              <a:buChar char="•"/>
            </a:pPr>
            <a:r>
              <a:rPr lang="es-MX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Desde su lanzamiento el 4 de marzo de 2015 al 31 de mayo de 2018, el FINVIT presenta los siguientes resultados: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548807"/>
              </p:ext>
            </p:extLst>
          </p:nvPr>
        </p:nvGraphicFramePr>
        <p:xfrm>
          <a:off x="201244" y="1414236"/>
          <a:ext cx="3757297" cy="2663134"/>
        </p:xfrm>
        <a:graphic>
          <a:graphicData uri="http://schemas.openxmlformats.org/drawingml/2006/table">
            <a:tbl>
              <a:tblPr/>
              <a:tblGrid>
                <a:gridCol w="2363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98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Principales Analíticos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7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 31 de</a:t>
                      </a:r>
                      <a:r>
                        <a:rPr lang="es-MX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mayo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52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 Anualizada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(Valuación al corte)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7.82%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1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rendimiento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(a vencimiento) YTM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7.92%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Duración (años)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0.23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9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-0.0298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Activos Netos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88,743,663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 la acción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1.1967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314111"/>
              </p:ext>
            </p:extLst>
          </p:nvPr>
        </p:nvGraphicFramePr>
        <p:xfrm>
          <a:off x="201245" y="4344953"/>
          <a:ext cx="3757297" cy="2130208"/>
        </p:xfrm>
        <a:graphic>
          <a:graphicData uri="http://schemas.openxmlformats.org/drawingml/2006/table">
            <a:tbl>
              <a:tblPr/>
              <a:tblGrid>
                <a:gridCol w="2363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35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Indicadores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al 31 de</a:t>
                      </a:r>
                      <a:r>
                        <a:rPr lang="es-MX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MX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mayo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6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</a:t>
                      </a: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43,061,583.41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1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Aportaciones vía nómina 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(descuento catorcenal)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s-MX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 </a:t>
                      </a:r>
                      <a:r>
                        <a:rPr lang="es-MX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873,100.62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Solicitudes de descuento </a:t>
                      </a:r>
                    </a:p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vía nómina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1,069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824939"/>
              </p:ext>
            </p:extLst>
          </p:nvPr>
        </p:nvGraphicFramePr>
        <p:xfrm>
          <a:off x="3958541" y="4132685"/>
          <a:ext cx="5172022" cy="250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2 Marcador de contenido"/>
          <p:cNvSpPr txBox="1">
            <a:spLocks/>
          </p:cNvSpPr>
          <p:nvPr/>
        </p:nvSpPr>
        <p:spPr>
          <a:xfrm>
            <a:off x="201244" y="6643178"/>
            <a:ext cx="7611115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Coordinación de Inversiones </a:t>
            </a:r>
            <a:r>
              <a:rPr lang="es-MX" sz="900" dirty="0" smtClean="0">
                <a:latin typeface="Century Gothic" panose="020B0502020202020204" pitchFamily="34" charset="0"/>
              </a:rPr>
              <a:t> </a:t>
            </a:r>
            <a:r>
              <a:rPr lang="es-MX" sz="900" dirty="0">
                <a:latin typeface="Century Gothic" panose="020B0502020202020204" pitchFamily="34" charset="0"/>
              </a:rPr>
              <a:t>del Infonavit con datos 31 de mayo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86800" y="6474614"/>
            <a:ext cx="4572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DD48498-2A11-434C-888E-9535B5244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601" y="1334456"/>
            <a:ext cx="5175953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0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4486" y="144877"/>
            <a:ext cx="7680158" cy="616060"/>
          </a:xfrm>
        </p:spPr>
        <p:txBody>
          <a:bodyPr>
            <a:noAutofit/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Composición FINVIT </a:t>
            </a:r>
            <a:r>
              <a:rPr lang="es-MX" sz="1400" b="1" dirty="0">
                <a:latin typeface="Century Gothic" panose="020B0502020202020204" pitchFamily="34" charset="0"/>
              </a:rPr>
              <a:t>al 31 de mayo de 2018</a:t>
            </a:r>
            <a:endParaRPr lang="en-US" sz="1400" b="1" dirty="0">
              <a:solidFill>
                <a:srgbClr val="C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0" y="6658118"/>
            <a:ext cx="8532440" cy="253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900" dirty="0">
                <a:latin typeface="Century Gothic" panose="020B0502020202020204" pitchFamily="34" charset="0"/>
              </a:rPr>
              <a:t>Fuente: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900" dirty="0">
                <a:latin typeface="Century Gothic" panose="020B0502020202020204" pitchFamily="34" charset="0"/>
              </a:rPr>
              <a:t>la Gerencia Sr.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Coordinación de Inversiones</a:t>
            </a:r>
            <a:r>
              <a:rPr lang="es-MX" sz="900" dirty="0" smtClean="0">
                <a:latin typeface="Century Gothic" panose="020B0502020202020204" pitchFamily="34" charset="0"/>
              </a:rPr>
              <a:t> </a:t>
            </a:r>
            <a:r>
              <a:rPr lang="es-MX" sz="900" dirty="0">
                <a:latin typeface="Century Gothic" panose="020B0502020202020204" pitchFamily="34" charset="0"/>
              </a:rPr>
              <a:t>del Infonavit con datos al 31 de mayo de 2018.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00536" y="6494373"/>
            <a:ext cx="543464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7283" y="1268760"/>
            <a:ext cx="8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El FINVIT cuenta con una cartera bien diversificada enfocada en papeles con vencimientos menores a 3 años (83%) y de alta calidad crediticia (AAA-97%).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81AB719-1DEF-4AAF-BAF7-71188121D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" y="2160149"/>
            <a:ext cx="4669941" cy="23044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B8F1A46-0AE5-495A-9056-85A06F9C4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998" y="2164172"/>
            <a:ext cx="4468755" cy="21093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1F85ECD-3883-43BA-A2CF-15E542D7C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3" y="4291701"/>
            <a:ext cx="4493141" cy="235935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D57C9BEB-A99F-48E6-A17F-FDFB58658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736" y="4333849"/>
            <a:ext cx="4633362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5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Estrategia FINVIT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Mantener la duración de portafolio menor a 2.5 años, actual 0.23 años.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Analizar de manera activa el mercado de renta fija gubernamental con base en las expectativas del mercado nacional con el propósito de realizar el rebalanceo del portafolio en función a las entradas y salidas de recursos al FINVIT.</a:t>
            </a: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Buscar oportunidades de inversión en bonos corporativos de alta calidad crediticia que permitan mejorar la rentabilidad y composición del portafolio.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r>
              <a:rPr lang="es-MX" sz="1400" dirty="0">
                <a:latin typeface="Century Gothic" panose="020B0502020202020204" pitchFamily="34" charset="0"/>
                <a:ea typeface="Calibri"/>
                <a:cs typeface="Times New Roman"/>
              </a:rPr>
              <a:t>La estrategia debe quedar enmarcada en el marco de gestión.</a:t>
            </a: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457200" lvl="1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lvl="1" algn="just">
              <a:spcAft>
                <a:spcPts val="0"/>
              </a:spcAft>
              <a:buClr>
                <a:srgbClr val="C00000"/>
              </a:buClr>
              <a:buFont typeface="Symbol"/>
              <a:buChar char=""/>
            </a:pPr>
            <a:endParaRPr lang="es-MX" sz="14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0"/>
              </a:spcAft>
              <a:buClr>
                <a:srgbClr val="C00000"/>
              </a:buClr>
              <a:buNone/>
            </a:pPr>
            <a:endParaRPr lang="es-MX" sz="1400" dirty="0">
              <a:latin typeface="Century Gothic" panose="020B0502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43900" y="6492875"/>
            <a:ext cx="800100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6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7541" y="3916327"/>
            <a:ext cx="3896130" cy="133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289296" y="1392780"/>
            <a:ext cx="4692620" cy="892552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1,486 </a:t>
            </a:r>
            <a:r>
              <a:rPr lang="es-MX" sz="20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trabajadores inscritos </a:t>
            </a:r>
          </a:p>
          <a:p>
            <a:pPr marL="0" lvl="2" algn="ctr" defTabSz="91388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(32% del total de la plantilla que corresponde a 4,657 trabajadores)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22634" y="5335530"/>
            <a:ext cx="4137715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2,855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873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60%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67293" y="2425448"/>
            <a:ext cx="3240000" cy="14157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Oficinas de Apoyo y Zona Metropolitana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2,038  trabajadores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611 </a:t>
            </a:r>
            <a:r>
              <a:rPr lang="es-MX" sz="2000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41% </a:t>
            </a:r>
            <a:r>
              <a:rPr lang="es-MX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44000" y="930470"/>
            <a:ext cx="8801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0975" algn="l"/>
              </a:tabLst>
            </a:pP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Al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mayo </a:t>
            </a:r>
            <a:r>
              <a:rPr lang="es-MX" sz="1400" dirty="0" smtClean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se </a:t>
            </a:r>
            <a:r>
              <a:rPr lang="es-MX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tienen los siguientes avances: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22634" y="2509528"/>
            <a:ext cx="3408620" cy="13849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Delegaciones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2,619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875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59%</a:t>
            </a:r>
            <a:r>
              <a:rPr lang="es-MX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total del personal inscrito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sz="16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388396" y="5332177"/>
            <a:ext cx="3518897" cy="11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Personal no Sindicalizado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1,802 trabajadores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613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  <a:cs typeface="Arial" pitchFamily="34" charset="0"/>
              </a:rPr>
              <a:t>inscritos – 40% </a:t>
            </a:r>
            <a:r>
              <a:rPr lang="es-MX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itchFamily="34" charset="0"/>
              </a:rPr>
              <a:t>del total del personal inscrito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44000" y="247056"/>
            <a:ext cx="7505738" cy="63152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s-MX" sz="2000" b="1" dirty="0">
                <a:latin typeface="Century Gothic" panose="020B0502020202020204" pitchFamily="34" charset="0"/>
              </a:rPr>
              <a:t>El ~32% de la plantilla del Instituto ya es parte del FINVIT, 60% personal sindicalizado</a:t>
            </a: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01245" y="6643178"/>
            <a:ext cx="8295774" cy="19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Myriad Pro Light"/>
                <a:ea typeface="+mn-ea"/>
                <a:cs typeface="Myriad Pr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/>
              <a:buNone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Fuente: Elaborado por la Gerencia Sr. de Coordinación de Inversiones del Infonavit con datos al </a:t>
            </a:r>
            <a:r>
              <a:rPr lang="es-MX" sz="9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31 de mayo de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2018.</a:t>
            </a:r>
          </a:p>
        </p:txBody>
      </p:sp>
      <p:sp>
        <p:nvSpPr>
          <p:cNvPr id="15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7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59A370CB-BD63-428E-B673-7DC254327FB5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r>
              <a:rPr lang="es-MX" sz="2000" b="1" dirty="0">
                <a:latin typeface="Century Gothic" panose="020B0502020202020204" pitchFamily="34" charset="0"/>
              </a:rPr>
              <a:t>Cartera FINVIT </a:t>
            </a:r>
            <a:r>
              <a:rPr lang="es-MX" sz="1400" b="1" dirty="0">
                <a:latin typeface="Century Gothic" panose="020B0502020202020204" pitchFamily="34" charset="0"/>
              </a:rPr>
              <a:t>al 31 de mayo de 2018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Objeto 1">
            <a:extLst>
              <a:ext uri="{FF2B5EF4-FFF2-40B4-BE49-F238E27FC236}">
                <a16:creationId xmlns="" xmlns:a16="http://schemas.microsoft.com/office/drawing/2014/main" id="{BF2B91D5-C8BC-4185-A861-52E99AF0C2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907502"/>
              </p:ext>
            </p:extLst>
          </p:nvPr>
        </p:nvGraphicFramePr>
        <p:xfrm>
          <a:off x="1187624" y="1340768"/>
          <a:ext cx="7056784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4" imgW="5381640" imgH="5724392" progId="Excel.Sheet.12">
                  <p:embed/>
                </p:oleObj>
              </mc:Choice>
              <mc:Fallback>
                <p:oleObj name="Worksheet" r:id="rId4" imgW="5381640" imgH="57243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624" y="1340768"/>
                        <a:ext cx="7056784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56027" y="6485304"/>
            <a:ext cx="468923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689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76731" y="2972160"/>
            <a:ext cx="5726112" cy="711200"/>
          </a:xfrm>
          <a:solidFill>
            <a:schemeClr val="bg1"/>
          </a:solidFill>
        </p:spPr>
        <p:txBody>
          <a:bodyPr/>
          <a:lstStyle/>
          <a:p>
            <a:r>
              <a:rPr lang="es-MX" altLang="es-MX" sz="2000" b="1" dirty="0"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latin typeface="Century Gothic" pitchFamily="34" charset="0"/>
              </a:rPr>
            </a:br>
            <a:r>
              <a:rPr lang="es-MX" altLang="es-MX" sz="2000" b="1" dirty="0">
                <a:latin typeface="Century Gothic" pitchFamily="34" charset="0"/>
              </a:rPr>
              <a:t>Informe y estrategia del FINVIT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9856" y="3949843"/>
            <a:ext cx="6253162" cy="56038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entury Gothic" pitchFamily="34" charset="0"/>
              </a:rPr>
              <a:t>Junio </a:t>
            </a:r>
            <a:r>
              <a:rPr lang="es-ES" dirty="0">
                <a:latin typeface="Century Gothic" pitchFamily="34" charset="0"/>
              </a:rPr>
              <a:t>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8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1490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516</Words>
  <Application>Microsoft Office PowerPoint</Application>
  <PresentationFormat>Presentación en pantalla (4:3)</PresentationFormat>
  <Paragraphs>85</Paragraphs>
  <Slides>8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1_Tema de Office</vt:lpstr>
      <vt:lpstr>Worksheet</vt:lpstr>
      <vt:lpstr>Comité de Inversiones Informe y estrategia del FINVIT</vt:lpstr>
      <vt:lpstr>Rendimiento FINVIT al 31 de mayo de 2018.</vt:lpstr>
      <vt:lpstr>El FINVIT cuenta con ~$ 88.7 mdp, 71% aportados de forma directa y un rendimiento del 7.82%.</vt:lpstr>
      <vt:lpstr>Composición FINVIT al 31 de mayo de 2018</vt:lpstr>
      <vt:lpstr>Estrategia FINVIT</vt:lpstr>
      <vt:lpstr>El ~32% de la plantilla del Instituto ya es parte del FINVIT, 60% personal sindicalizado</vt:lpstr>
      <vt:lpstr>Presentación de PowerPoint</vt:lpstr>
      <vt:lpstr>Comité de Inversiones Informe y estrategia del FINVIT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Trumbley Arroyo Paula Susana</cp:lastModifiedBy>
  <cp:revision>40</cp:revision>
  <dcterms:created xsi:type="dcterms:W3CDTF">2017-10-17T19:01:40Z</dcterms:created>
  <dcterms:modified xsi:type="dcterms:W3CDTF">2018-06-07T19:49:52Z</dcterms:modified>
</cp:coreProperties>
</file>