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charts/chart7.xml" ContentType="application/vnd.openxmlformats-officedocument.drawingml.chart+xml"/>
  <Override PartName="/ppt/notesSlides/notesSlide11.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charts/chart9.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Lst>
  <p:notesMasterIdLst>
    <p:notesMasterId r:id="rId37"/>
  </p:notesMasterIdLst>
  <p:sldIdLst>
    <p:sldId id="839" r:id="rId9"/>
    <p:sldId id="833" r:id="rId10"/>
    <p:sldId id="867" r:id="rId11"/>
    <p:sldId id="868" r:id="rId12"/>
    <p:sldId id="732" r:id="rId13"/>
    <p:sldId id="731" r:id="rId14"/>
    <p:sldId id="869" r:id="rId15"/>
    <p:sldId id="870" r:id="rId16"/>
    <p:sldId id="872" r:id="rId17"/>
    <p:sldId id="843" r:id="rId18"/>
    <p:sldId id="734" r:id="rId19"/>
    <p:sldId id="788" r:id="rId20"/>
    <p:sldId id="845" r:id="rId21"/>
    <p:sldId id="831" r:id="rId22"/>
    <p:sldId id="881" r:id="rId23"/>
    <p:sldId id="871" r:id="rId24"/>
    <p:sldId id="873" r:id="rId25"/>
    <p:sldId id="874" r:id="rId26"/>
    <p:sldId id="875" r:id="rId27"/>
    <p:sldId id="876" r:id="rId28"/>
    <p:sldId id="877" r:id="rId29"/>
    <p:sldId id="878" r:id="rId30"/>
    <p:sldId id="879" r:id="rId31"/>
    <p:sldId id="880" r:id="rId32"/>
    <p:sldId id="882" r:id="rId33"/>
    <p:sldId id="883" r:id="rId34"/>
    <p:sldId id="884" r:id="rId35"/>
    <p:sldId id="885" r:id="rId36"/>
  </p:sldIdLst>
  <p:sldSz cx="9144000" cy="6858000" type="letter"/>
  <p:notesSz cx="7010400" cy="9296400"/>
  <p:custDataLst>
    <p:tags r:id="rId38"/>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808080"/>
    <a:srgbClr val="BB2D2C"/>
    <a:srgbClr val="E2E2E2"/>
    <a:srgbClr val="E8B7B7"/>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4671" autoAdjust="0"/>
  </p:normalViewPr>
  <p:slideViewPr>
    <p:cSldViewPr snapToGrid="0" snapToObjects="1" showGuides="1">
      <p:cViewPr>
        <p:scale>
          <a:sx n="130" d="100"/>
          <a:sy n="130" d="100"/>
        </p:scale>
        <p:origin x="-1560" y="-36"/>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oleObject" Target="Gr&#225;fico%20en%20Microsoft%20Word"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Gr&#225;fico%202%20en%20Microsoft%20Word"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JP365BMR\Copia%20de%20curva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actualizaci&#243;n%20tablas201502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N332849\AppData\Local\Microsoft\Windows\Temporary%20Internet%20Files\Content.Outlook\5ECFLT2G\actualizaci&#243;n%20tablas2015021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09\Cartera_201502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09\Cartera_20150216.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s-MX" sz="1200" dirty="0" smtClean="0"/>
              <a:t>Mezcla Mexicana</a:t>
            </a:r>
            <a:r>
              <a:rPr lang="es-MX" sz="1200" baseline="0" dirty="0" smtClean="0"/>
              <a:t> de Petróleo</a:t>
            </a:r>
            <a:endParaRPr lang="es-MX" sz="1200" dirty="0"/>
          </a:p>
        </c:rich>
      </c:tx>
      <c:layout>
        <c:manualLayout>
          <c:xMode val="edge"/>
          <c:yMode val="edge"/>
          <c:x val="0.21613589976789041"/>
          <c:y val="2.8342047644546318E-2"/>
        </c:manualLayout>
      </c:layout>
      <c:overlay val="0"/>
    </c:title>
    <c:autoTitleDeleted val="0"/>
    <c:plotArea>
      <c:layout/>
      <c:lineChart>
        <c:grouping val="standard"/>
        <c:varyColors val="0"/>
        <c:ser>
          <c:idx val="0"/>
          <c:order val="0"/>
          <c:spPr>
            <a:ln w="19050" cap="rnd">
              <a:solidFill>
                <a:srgbClr val="CD0000"/>
              </a:solidFill>
              <a:round/>
            </a:ln>
            <a:effectLst/>
          </c:spPr>
          <c:marker>
            <c:symbol val="none"/>
          </c:marker>
          <c:dLbls>
            <c:dLbl>
              <c:idx val="47"/>
              <c:layout>
                <c:manualLayout>
                  <c:x val="0"/>
                  <c:y val="-5.5755390419438638E-2"/>
                </c:manualLayout>
              </c:layout>
              <c:spPr/>
              <c:txPr>
                <a:bodyPr/>
                <a:lstStyle/>
                <a:p>
                  <a:pPr>
                    <a:defRPr sz="1000">
                      <a:latin typeface="Myriad Pro Light"/>
                    </a:defRPr>
                  </a:pPr>
                  <a:endParaRPr lang="es-MX"/>
                </a:p>
              </c:txPr>
              <c:showLegendKey val="0"/>
              <c:showVal val="1"/>
              <c:showCatName val="0"/>
              <c:showSerName val="0"/>
              <c:showPercent val="0"/>
              <c:showBubbleSize val="0"/>
            </c:dLbl>
            <c:showLegendKey val="0"/>
            <c:showVal val="0"/>
            <c:showCatName val="0"/>
            <c:showSerName val="0"/>
            <c:showPercent val="0"/>
            <c:showBubbleSize val="0"/>
          </c:dLbls>
          <c:cat>
            <c:numRef>
              <c:f>'[Gráfico en Microsoft Word]Hoja4'!$B$4:$B$240</c:f>
              <c:numCache>
                <c:formatCode>m/d/yyyy</c:formatCode>
                <c:ptCount val="237"/>
                <c:pt idx="0">
                  <c:v>42047</c:v>
                </c:pt>
                <c:pt idx="1">
                  <c:v>42046</c:v>
                </c:pt>
                <c:pt idx="2">
                  <c:v>42045</c:v>
                </c:pt>
                <c:pt idx="3">
                  <c:v>42044</c:v>
                </c:pt>
                <c:pt idx="4">
                  <c:v>42041</c:v>
                </c:pt>
                <c:pt idx="5">
                  <c:v>42040</c:v>
                </c:pt>
                <c:pt idx="6">
                  <c:v>42039</c:v>
                </c:pt>
                <c:pt idx="7">
                  <c:v>42038</c:v>
                </c:pt>
                <c:pt idx="8">
                  <c:v>42034</c:v>
                </c:pt>
                <c:pt idx="9">
                  <c:v>42033</c:v>
                </c:pt>
                <c:pt idx="10">
                  <c:v>42032</c:v>
                </c:pt>
                <c:pt idx="11">
                  <c:v>42031</c:v>
                </c:pt>
                <c:pt idx="12">
                  <c:v>42030</c:v>
                </c:pt>
                <c:pt idx="13">
                  <c:v>42027</c:v>
                </c:pt>
                <c:pt idx="14">
                  <c:v>42026</c:v>
                </c:pt>
                <c:pt idx="15">
                  <c:v>42025</c:v>
                </c:pt>
                <c:pt idx="16">
                  <c:v>42024</c:v>
                </c:pt>
                <c:pt idx="17">
                  <c:v>42020</c:v>
                </c:pt>
                <c:pt idx="18">
                  <c:v>42019</c:v>
                </c:pt>
                <c:pt idx="19">
                  <c:v>42018</c:v>
                </c:pt>
                <c:pt idx="20">
                  <c:v>42017</c:v>
                </c:pt>
                <c:pt idx="21">
                  <c:v>42016</c:v>
                </c:pt>
                <c:pt idx="22">
                  <c:v>42013</c:v>
                </c:pt>
                <c:pt idx="23">
                  <c:v>42012</c:v>
                </c:pt>
                <c:pt idx="24">
                  <c:v>42011</c:v>
                </c:pt>
                <c:pt idx="25">
                  <c:v>42010</c:v>
                </c:pt>
                <c:pt idx="26">
                  <c:v>42009</c:v>
                </c:pt>
                <c:pt idx="27">
                  <c:v>42006</c:v>
                </c:pt>
                <c:pt idx="28">
                  <c:v>42004</c:v>
                </c:pt>
                <c:pt idx="29">
                  <c:v>42003</c:v>
                </c:pt>
                <c:pt idx="30">
                  <c:v>42002</c:v>
                </c:pt>
                <c:pt idx="31">
                  <c:v>41997</c:v>
                </c:pt>
                <c:pt idx="32">
                  <c:v>41996</c:v>
                </c:pt>
                <c:pt idx="33">
                  <c:v>41995</c:v>
                </c:pt>
                <c:pt idx="34">
                  <c:v>41992</c:v>
                </c:pt>
                <c:pt idx="35">
                  <c:v>41991</c:v>
                </c:pt>
                <c:pt idx="36">
                  <c:v>41990</c:v>
                </c:pt>
                <c:pt idx="37">
                  <c:v>41989</c:v>
                </c:pt>
                <c:pt idx="38">
                  <c:v>41988</c:v>
                </c:pt>
                <c:pt idx="39">
                  <c:v>41984</c:v>
                </c:pt>
                <c:pt idx="40">
                  <c:v>41983</c:v>
                </c:pt>
                <c:pt idx="41">
                  <c:v>41982</c:v>
                </c:pt>
                <c:pt idx="42">
                  <c:v>41981</c:v>
                </c:pt>
                <c:pt idx="43">
                  <c:v>41978</c:v>
                </c:pt>
                <c:pt idx="44">
                  <c:v>41977</c:v>
                </c:pt>
                <c:pt idx="45">
                  <c:v>41976</c:v>
                </c:pt>
                <c:pt idx="46">
                  <c:v>41975</c:v>
                </c:pt>
                <c:pt idx="47">
                  <c:v>41974</c:v>
                </c:pt>
              </c:numCache>
            </c:numRef>
          </c:cat>
          <c:val>
            <c:numRef>
              <c:f>'[Gráfico en Microsoft Word]Hoja4'!$C$4:$C$240</c:f>
              <c:numCache>
                <c:formatCode>General</c:formatCode>
                <c:ptCount val="237"/>
                <c:pt idx="0">
                  <c:v>47.62</c:v>
                </c:pt>
                <c:pt idx="1">
                  <c:v>45.37</c:v>
                </c:pt>
                <c:pt idx="2">
                  <c:v>46.57</c:v>
                </c:pt>
                <c:pt idx="3">
                  <c:v>48.01</c:v>
                </c:pt>
                <c:pt idx="4">
                  <c:v>47.52</c:v>
                </c:pt>
                <c:pt idx="5">
                  <c:v>46.1</c:v>
                </c:pt>
                <c:pt idx="6">
                  <c:v>44.9</c:v>
                </c:pt>
                <c:pt idx="7">
                  <c:v>46.31</c:v>
                </c:pt>
                <c:pt idx="8">
                  <c:v>40.4</c:v>
                </c:pt>
                <c:pt idx="9">
                  <c:v>38.42</c:v>
                </c:pt>
                <c:pt idx="10">
                  <c:v>38.450000000000003</c:v>
                </c:pt>
                <c:pt idx="11">
                  <c:v>38.590000000000003</c:v>
                </c:pt>
                <c:pt idx="12">
                  <c:v>37.770000000000003</c:v>
                </c:pt>
                <c:pt idx="13">
                  <c:v>38.03</c:v>
                </c:pt>
                <c:pt idx="14">
                  <c:v>38.18</c:v>
                </c:pt>
                <c:pt idx="15">
                  <c:v>38.43</c:v>
                </c:pt>
                <c:pt idx="16">
                  <c:v>38.07</c:v>
                </c:pt>
                <c:pt idx="17">
                  <c:v>39.119999999999997</c:v>
                </c:pt>
                <c:pt idx="18">
                  <c:v>38.520000000000003</c:v>
                </c:pt>
                <c:pt idx="19">
                  <c:v>38.479999999999997</c:v>
                </c:pt>
                <c:pt idx="20">
                  <c:v>37.36</c:v>
                </c:pt>
                <c:pt idx="21">
                  <c:v>38.11</c:v>
                </c:pt>
                <c:pt idx="22">
                  <c:v>39.700000000000003</c:v>
                </c:pt>
                <c:pt idx="23">
                  <c:v>40.47</c:v>
                </c:pt>
                <c:pt idx="24">
                  <c:v>40.07</c:v>
                </c:pt>
                <c:pt idx="25">
                  <c:v>39.94</c:v>
                </c:pt>
                <c:pt idx="26">
                  <c:v>41.52</c:v>
                </c:pt>
                <c:pt idx="27">
                  <c:v>44.81</c:v>
                </c:pt>
                <c:pt idx="28">
                  <c:v>45.45</c:v>
                </c:pt>
                <c:pt idx="29">
                  <c:v>46.27</c:v>
                </c:pt>
                <c:pt idx="30">
                  <c:v>47.04</c:v>
                </c:pt>
                <c:pt idx="31">
                  <c:v>48.4</c:v>
                </c:pt>
                <c:pt idx="32">
                  <c:v>49.48</c:v>
                </c:pt>
                <c:pt idx="33">
                  <c:v>48.2</c:v>
                </c:pt>
                <c:pt idx="34">
                  <c:v>49.85</c:v>
                </c:pt>
                <c:pt idx="35">
                  <c:v>48.43</c:v>
                </c:pt>
                <c:pt idx="36">
                  <c:v>49.22</c:v>
                </c:pt>
                <c:pt idx="37">
                  <c:v>49.46</c:v>
                </c:pt>
                <c:pt idx="38">
                  <c:v>50.26</c:v>
                </c:pt>
                <c:pt idx="39">
                  <c:v>53.72</c:v>
                </c:pt>
                <c:pt idx="40">
                  <c:v>54.4</c:v>
                </c:pt>
                <c:pt idx="41">
                  <c:v>57.14</c:v>
                </c:pt>
                <c:pt idx="42">
                  <c:v>56.7</c:v>
                </c:pt>
                <c:pt idx="43">
                  <c:v>58.98</c:v>
                </c:pt>
                <c:pt idx="44">
                  <c:v>59.73</c:v>
                </c:pt>
                <c:pt idx="45">
                  <c:v>60.67</c:v>
                </c:pt>
                <c:pt idx="46">
                  <c:v>61.07</c:v>
                </c:pt>
                <c:pt idx="47">
                  <c:v>62.26</c:v>
                </c:pt>
              </c:numCache>
            </c:numRef>
          </c:val>
          <c:smooth val="0"/>
        </c:ser>
        <c:dLbls>
          <c:showLegendKey val="0"/>
          <c:showVal val="0"/>
          <c:showCatName val="0"/>
          <c:showSerName val="0"/>
          <c:showPercent val="0"/>
          <c:showBubbleSize val="0"/>
        </c:dLbls>
        <c:marker val="1"/>
        <c:smooth val="0"/>
        <c:axId val="24849408"/>
        <c:axId val="24851200"/>
      </c:lineChart>
      <c:dateAx>
        <c:axId val="24849408"/>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mn-lt"/>
                <a:ea typeface="+mn-ea"/>
                <a:cs typeface="+mn-cs"/>
              </a:defRPr>
            </a:pPr>
            <a:endParaRPr lang="es-MX"/>
          </a:p>
        </c:txPr>
        <c:crossAx val="24851200"/>
        <c:crosses val="autoZero"/>
        <c:auto val="1"/>
        <c:lblOffset val="100"/>
        <c:baseTimeUnit val="days"/>
      </c:dateAx>
      <c:valAx>
        <c:axId val="24851200"/>
        <c:scaling>
          <c:orientation val="minMax"/>
          <c:max val="65"/>
          <c:min val="35"/>
        </c:scaling>
        <c:delete val="0"/>
        <c:axPos val="l"/>
        <c:majorGridlines>
          <c:spPr>
            <a:ln w="9525" cap="flat" cmpd="sng" algn="ctr">
              <a:noFill/>
              <a:round/>
            </a:ln>
            <a:effectLst/>
          </c:spPr>
        </c:majorGridlines>
        <c:numFmt formatCode="General" sourceLinked="1"/>
        <c:majorTickMark val="none"/>
        <c:minorTickMark val="none"/>
        <c:tickLblPos val="nextTo"/>
        <c:spPr>
          <a:noFill/>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248494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sz="1400" dirty="0" smtClean="0"/>
              <a:t>Tipo de Cambio USDMXN</a:t>
            </a:r>
            <a:endParaRPr lang="es-MX" sz="1400" dirty="0"/>
          </a:p>
        </c:rich>
      </c:tx>
      <c:layout/>
      <c:overlay val="0"/>
    </c:title>
    <c:autoTitleDeleted val="0"/>
    <c:plotArea>
      <c:layout/>
      <c:lineChart>
        <c:grouping val="standard"/>
        <c:varyColors val="0"/>
        <c:ser>
          <c:idx val="0"/>
          <c:order val="0"/>
          <c:spPr>
            <a:ln w="12700" cap="rnd">
              <a:solidFill>
                <a:srgbClr val="FF0000"/>
              </a:solidFill>
              <a:round/>
            </a:ln>
            <a:effectLst/>
          </c:spPr>
          <c:marker>
            <c:symbol val="none"/>
          </c:marker>
          <c:dPt>
            <c:idx val="23"/>
            <c:bubble3D val="0"/>
          </c:dPt>
          <c:dPt>
            <c:idx val="24"/>
            <c:bubble3D val="0"/>
            <c:spPr>
              <a:ln w="19050" cap="rnd">
                <a:solidFill>
                  <a:srgbClr val="CD0000"/>
                </a:solidFill>
                <a:round/>
              </a:ln>
              <a:effectLst/>
            </c:spPr>
          </c:dPt>
          <c:dLbls>
            <c:dLbl>
              <c:idx val="54"/>
              <c:layout>
                <c:manualLayout>
                  <c:x val="-1.4483354648300459E-16"/>
                  <c:y val="7.1849943168083602E-2"/>
                </c:manualLayout>
              </c:layout>
              <c:tx>
                <c:rich>
                  <a:bodyPr/>
                  <a:lstStyle/>
                  <a:p>
                    <a:r>
                      <a:rPr lang="en-US" sz="1050" dirty="0" smtClean="0"/>
                      <a:t>14.92</a:t>
                    </a:r>
                    <a:endParaRPr lang="en-US" dirty="0"/>
                  </a:p>
                </c:rich>
              </c:tx>
              <c:showLegendKey val="0"/>
              <c:showVal val="1"/>
              <c:showCatName val="0"/>
              <c:showSerName val="0"/>
              <c:showPercent val="0"/>
              <c:showBubbleSize val="0"/>
            </c:dLbl>
            <c:showLegendKey val="0"/>
            <c:showVal val="0"/>
            <c:showCatName val="0"/>
            <c:showSerName val="0"/>
            <c:showPercent val="0"/>
            <c:showBubbleSize val="0"/>
          </c:dLbls>
          <c:cat>
            <c:numRef>
              <c:f>'[Gráfico 2 en Microsoft Word]Hoja1'!$X$6:$X$1340</c:f>
              <c:numCache>
                <c:formatCode>m/d/yyyy</c:formatCode>
                <c:ptCount val="1335"/>
                <c:pt idx="0">
                  <c:v>41974</c:v>
                </c:pt>
                <c:pt idx="1">
                  <c:v>41975</c:v>
                </c:pt>
                <c:pt idx="2">
                  <c:v>41976</c:v>
                </c:pt>
                <c:pt idx="3">
                  <c:v>41977</c:v>
                </c:pt>
                <c:pt idx="4">
                  <c:v>41978</c:v>
                </c:pt>
                <c:pt idx="5">
                  <c:v>41981</c:v>
                </c:pt>
                <c:pt idx="6">
                  <c:v>41982</c:v>
                </c:pt>
                <c:pt idx="7">
                  <c:v>41983</c:v>
                </c:pt>
                <c:pt idx="8">
                  <c:v>41984</c:v>
                </c:pt>
                <c:pt idx="9">
                  <c:v>41985</c:v>
                </c:pt>
                <c:pt idx="10">
                  <c:v>41988</c:v>
                </c:pt>
                <c:pt idx="11">
                  <c:v>41989</c:v>
                </c:pt>
                <c:pt idx="12">
                  <c:v>41990</c:v>
                </c:pt>
                <c:pt idx="13">
                  <c:v>41991</c:v>
                </c:pt>
                <c:pt idx="14">
                  <c:v>41992</c:v>
                </c:pt>
                <c:pt idx="15">
                  <c:v>41995</c:v>
                </c:pt>
                <c:pt idx="16">
                  <c:v>41996</c:v>
                </c:pt>
                <c:pt idx="17">
                  <c:v>41997</c:v>
                </c:pt>
                <c:pt idx="18">
                  <c:v>41998</c:v>
                </c:pt>
                <c:pt idx="19">
                  <c:v>41999</c:v>
                </c:pt>
                <c:pt idx="20">
                  <c:v>42002</c:v>
                </c:pt>
                <c:pt idx="21">
                  <c:v>42003</c:v>
                </c:pt>
                <c:pt idx="22">
                  <c:v>42004</c:v>
                </c:pt>
                <c:pt idx="23">
                  <c:v>42005</c:v>
                </c:pt>
                <c:pt idx="24">
                  <c:v>42006</c:v>
                </c:pt>
                <c:pt idx="25">
                  <c:v>42009</c:v>
                </c:pt>
                <c:pt idx="26">
                  <c:v>42010</c:v>
                </c:pt>
                <c:pt idx="27">
                  <c:v>42011</c:v>
                </c:pt>
                <c:pt idx="28">
                  <c:v>42012</c:v>
                </c:pt>
                <c:pt idx="29">
                  <c:v>42013</c:v>
                </c:pt>
                <c:pt idx="30">
                  <c:v>42016</c:v>
                </c:pt>
                <c:pt idx="31">
                  <c:v>42017</c:v>
                </c:pt>
                <c:pt idx="32">
                  <c:v>42018</c:v>
                </c:pt>
                <c:pt idx="33">
                  <c:v>42019</c:v>
                </c:pt>
                <c:pt idx="34">
                  <c:v>42020</c:v>
                </c:pt>
                <c:pt idx="35">
                  <c:v>42023</c:v>
                </c:pt>
                <c:pt idx="36">
                  <c:v>42024</c:v>
                </c:pt>
                <c:pt idx="37">
                  <c:v>42025</c:v>
                </c:pt>
                <c:pt idx="38">
                  <c:v>42026</c:v>
                </c:pt>
                <c:pt idx="39">
                  <c:v>42027</c:v>
                </c:pt>
                <c:pt idx="40">
                  <c:v>42030</c:v>
                </c:pt>
                <c:pt idx="41">
                  <c:v>42031</c:v>
                </c:pt>
                <c:pt idx="42">
                  <c:v>42032</c:v>
                </c:pt>
                <c:pt idx="43">
                  <c:v>42033</c:v>
                </c:pt>
                <c:pt idx="44">
                  <c:v>42034</c:v>
                </c:pt>
                <c:pt idx="45">
                  <c:v>42037</c:v>
                </c:pt>
                <c:pt idx="46">
                  <c:v>42038</c:v>
                </c:pt>
                <c:pt idx="47">
                  <c:v>42039</c:v>
                </c:pt>
                <c:pt idx="48">
                  <c:v>42040</c:v>
                </c:pt>
                <c:pt idx="49">
                  <c:v>42041</c:v>
                </c:pt>
                <c:pt idx="50">
                  <c:v>42044</c:v>
                </c:pt>
                <c:pt idx="51">
                  <c:v>42045</c:v>
                </c:pt>
                <c:pt idx="52">
                  <c:v>42046</c:v>
                </c:pt>
                <c:pt idx="53">
                  <c:v>42047</c:v>
                </c:pt>
                <c:pt idx="54">
                  <c:v>42048</c:v>
                </c:pt>
              </c:numCache>
            </c:numRef>
          </c:cat>
          <c:val>
            <c:numRef>
              <c:f>'[Gráfico 2 en Microsoft Word]Hoja1'!$Y$6:$Y$1340</c:f>
              <c:numCache>
                <c:formatCode>General</c:formatCode>
                <c:ptCount val="1335"/>
                <c:pt idx="0">
                  <c:v>13.993</c:v>
                </c:pt>
                <c:pt idx="1">
                  <c:v>14.1037</c:v>
                </c:pt>
                <c:pt idx="2">
                  <c:v>14.1007</c:v>
                </c:pt>
                <c:pt idx="3">
                  <c:v>14.1563</c:v>
                </c:pt>
                <c:pt idx="4">
                  <c:v>14.3591</c:v>
                </c:pt>
                <c:pt idx="5">
                  <c:v>14.382</c:v>
                </c:pt>
                <c:pt idx="6">
                  <c:v>14.4221</c:v>
                </c:pt>
                <c:pt idx="7">
                  <c:v>14.559900000000001</c:v>
                </c:pt>
                <c:pt idx="8">
                  <c:v>14.777200000000001</c:v>
                </c:pt>
                <c:pt idx="9">
                  <c:v>14.7624</c:v>
                </c:pt>
                <c:pt idx="10">
                  <c:v>14.761100000000001</c:v>
                </c:pt>
                <c:pt idx="11">
                  <c:v>14.7525</c:v>
                </c:pt>
                <c:pt idx="12">
                  <c:v>14.5627</c:v>
                </c:pt>
                <c:pt idx="13">
                  <c:v>14.5787</c:v>
                </c:pt>
                <c:pt idx="14">
                  <c:v>14.5977</c:v>
                </c:pt>
                <c:pt idx="15">
                  <c:v>14.6615</c:v>
                </c:pt>
                <c:pt idx="16">
                  <c:v>14.759399999999999</c:v>
                </c:pt>
                <c:pt idx="17">
                  <c:v>14.719799999999999</c:v>
                </c:pt>
                <c:pt idx="18">
                  <c:v>14.731999999999999</c:v>
                </c:pt>
                <c:pt idx="19">
                  <c:v>14.7158</c:v>
                </c:pt>
                <c:pt idx="20">
                  <c:v>14.767900000000001</c:v>
                </c:pt>
                <c:pt idx="21">
                  <c:v>14.736499999999999</c:v>
                </c:pt>
                <c:pt idx="22">
                  <c:v>14.7515</c:v>
                </c:pt>
                <c:pt idx="23">
                  <c:v>14.746700000000001</c:v>
                </c:pt>
                <c:pt idx="24">
                  <c:v>14.8384</c:v>
                </c:pt>
                <c:pt idx="25">
                  <c:v>14.9453</c:v>
                </c:pt>
                <c:pt idx="26">
                  <c:v>14.8948</c:v>
                </c:pt>
                <c:pt idx="27">
                  <c:v>14.715</c:v>
                </c:pt>
                <c:pt idx="28">
                  <c:v>14.666700000000001</c:v>
                </c:pt>
                <c:pt idx="29">
                  <c:v>14.603</c:v>
                </c:pt>
                <c:pt idx="30">
                  <c:v>14.653700000000001</c:v>
                </c:pt>
                <c:pt idx="31">
                  <c:v>14.6136</c:v>
                </c:pt>
                <c:pt idx="32">
                  <c:v>14.4886</c:v>
                </c:pt>
                <c:pt idx="33">
                  <c:v>14.6663</c:v>
                </c:pt>
                <c:pt idx="34">
                  <c:v>14.558199999999999</c:v>
                </c:pt>
                <c:pt idx="35">
                  <c:v>14.621700000000001</c:v>
                </c:pt>
                <c:pt idx="36">
                  <c:v>14.6609</c:v>
                </c:pt>
                <c:pt idx="37">
                  <c:v>14.7544</c:v>
                </c:pt>
                <c:pt idx="38">
                  <c:v>14.6318</c:v>
                </c:pt>
                <c:pt idx="39">
                  <c:v>14.6572</c:v>
                </c:pt>
                <c:pt idx="40">
                  <c:v>14.5768</c:v>
                </c:pt>
                <c:pt idx="41">
                  <c:v>14.6181</c:v>
                </c:pt>
                <c:pt idx="42">
                  <c:v>14.754200000000001</c:v>
                </c:pt>
                <c:pt idx="43">
                  <c:v>14.795</c:v>
                </c:pt>
                <c:pt idx="44">
                  <c:v>14.977</c:v>
                </c:pt>
                <c:pt idx="45">
                  <c:v>14.867599999999999</c:v>
                </c:pt>
                <c:pt idx="46">
                  <c:v>14.653</c:v>
                </c:pt>
                <c:pt idx="47">
                  <c:v>14.8932</c:v>
                </c:pt>
                <c:pt idx="48">
                  <c:v>14.7879</c:v>
                </c:pt>
                <c:pt idx="49">
                  <c:v>14.8484</c:v>
                </c:pt>
                <c:pt idx="50">
                  <c:v>14.8345</c:v>
                </c:pt>
                <c:pt idx="51">
                  <c:v>14.9552</c:v>
                </c:pt>
                <c:pt idx="52">
                  <c:v>15.072699999999999</c:v>
                </c:pt>
                <c:pt idx="53">
                  <c:v>14.916600000000001</c:v>
                </c:pt>
                <c:pt idx="54">
                  <c:v>14.860200000000001</c:v>
                </c:pt>
              </c:numCache>
            </c:numRef>
          </c:val>
          <c:smooth val="0"/>
        </c:ser>
        <c:dLbls>
          <c:showLegendKey val="0"/>
          <c:showVal val="0"/>
          <c:showCatName val="0"/>
          <c:showSerName val="0"/>
          <c:showPercent val="0"/>
          <c:showBubbleSize val="0"/>
        </c:dLbls>
        <c:marker val="1"/>
        <c:smooth val="0"/>
        <c:axId val="24864256"/>
        <c:axId val="24865792"/>
      </c:lineChart>
      <c:dateAx>
        <c:axId val="24864256"/>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mn-lt"/>
                <a:ea typeface="+mn-ea"/>
                <a:cs typeface="+mn-cs"/>
              </a:defRPr>
            </a:pPr>
            <a:endParaRPr lang="es-MX"/>
          </a:p>
        </c:txPr>
        <c:crossAx val="24865792"/>
        <c:crosses val="autoZero"/>
        <c:auto val="1"/>
        <c:lblOffset val="100"/>
        <c:baseTimeUnit val="days"/>
      </c:dateAx>
      <c:valAx>
        <c:axId val="24865792"/>
        <c:scaling>
          <c:orientation val="minMax"/>
          <c:max val="15.15"/>
          <c:min val="14"/>
        </c:scaling>
        <c:delete val="0"/>
        <c:axPos val="l"/>
        <c:majorGridlines>
          <c:spPr>
            <a:ln w="9525" cap="flat" cmpd="sng" algn="ctr">
              <a:noFill/>
              <a:round/>
            </a:ln>
            <a:effectLst/>
          </c:spPr>
        </c:majorGridlines>
        <c:numFmt formatCode="General" sourceLinked="1"/>
        <c:majorTickMark val="none"/>
        <c:minorTickMark val="none"/>
        <c:tickLblPos val="nextTo"/>
        <c:spPr>
          <a:noFill/>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248642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s-MX" b="1">
                <a:solidFill>
                  <a:schemeClr val="tx1"/>
                </a:solidFill>
              </a:rPr>
              <a:t>Curva nominal</a:t>
            </a:r>
          </a:p>
        </c:rich>
      </c:tx>
      <c:layout/>
      <c:overlay val="0"/>
      <c:spPr>
        <a:noFill/>
        <a:ln>
          <a:noFill/>
        </a:ln>
        <a:effectLst/>
      </c:spPr>
    </c:title>
    <c:autoTitleDeleted val="0"/>
    <c:plotArea>
      <c:layout/>
      <c:lineChart>
        <c:grouping val="standard"/>
        <c:varyColors val="0"/>
        <c:ser>
          <c:idx val="0"/>
          <c:order val="0"/>
          <c:tx>
            <c:strRef>
              <c:f>'[Copia de curvas.xlsx]Hoja1'!$D$25</c:f>
              <c:strCache>
                <c:ptCount val="1"/>
                <c:pt idx="0">
                  <c:v>12/02/2015</c:v>
                </c:pt>
              </c:strCache>
            </c:strRef>
          </c:tx>
          <c:spPr>
            <a:ln w="28575" cap="rnd">
              <a:solidFill>
                <a:srgbClr val="C00000"/>
              </a:solidFill>
              <a:round/>
            </a:ln>
            <a:effectLst/>
          </c:spPr>
          <c:marker>
            <c:symbol val="circle"/>
            <c:size val="5"/>
            <c:spPr>
              <a:solidFill>
                <a:schemeClr val="accent1"/>
              </a:solidFill>
              <a:ln w="9525">
                <a:solidFill>
                  <a:schemeClr val="accent1"/>
                </a:solidFill>
              </a:ln>
              <a:effectLst/>
            </c:spPr>
          </c:marker>
          <c:cat>
            <c:numRef>
              <c:f>'[Copia de curvas.xlsx]Hoja1'!$C$26:$C$46</c:f>
              <c:numCache>
                <c:formatCode>mmm\-yy</c:formatCode>
                <c:ptCount val="21"/>
                <c:pt idx="0">
                  <c:v>42173</c:v>
                </c:pt>
                <c:pt idx="1">
                  <c:v>42355</c:v>
                </c:pt>
                <c:pt idx="2">
                  <c:v>42537</c:v>
                </c:pt>
                <c:pt idx="3">
                  <c:v>42719</c:v>
                </c:pt>
                <c:pt idx="4">
                  <c:v>42901</c:v>
                </c:pt>
                <c:pt idx="5">
                  <c:v>43083</c:v>
                </c:pt>
                <c:pt idx="6">
                  <c:v>43265</c:v>
                </c:pt>
                <c:pt idx="7">
                  <c:v>43447</c:v>
                </c:pt>
                <c:pt idx="8">
                  <c:v>43810</c:v>
                </c:pt>
                <c:pt idx="9">
                  <c:v>43993</c:v>
                </c:pt>
                <c:pt idx="10">
                  <c:v>44357</c:v>
                </c:pt>
                <c:pt idx="11">
                  <c:v>44721</c:v>
                </c:pt>
                <c:pt idx="12">
                  <c:v>45267</c:v>
                </c:pt>
                <c:pt idx="13">
                  <c:v>45631</c:v>
                </c:pt>
                <c:pt idx="14">
                  <c:v>46541</c:v>
                </c:pt>
                <c:pt idx="15">
                  <c:v>47269</c:v>
                </c:pt>
                <c:pt idx="16">
                  <c:v>47997</c:v>
                </c:pt>
                <c:pt idx="17">
                  <c:v>49271</c:v>
                </c:pt>
                <c:pt idx="18">
                  <c:v>49999</c:v>
                </c:pt>
                <c:pt idx="19">
                  <c:v>50727</c:v>
                </c:pt>
                <c:pt idx="20">
                  <c:v>52183</c:v>
                </c:pt>
              </c:numCache>
            </c:numRef>
          </c:cat>
          <c:val>
            <c:numRef>
              <c:f>'[Copia de curvas.xlsx]Hoja1'!$D$26:$D$46</c:f>
              <c:numCache>
                <c:formatCode>0.00%</c:formatCode>
                <c:ptCount val="21"/>
                <c:pt idx="0">
                  <c:v>0.03</c:v>
                </c:pt>
                <c:pt idx="1">
                  <c:v>3.3000000000000002E-2</c:v>
                </c:pt>
                <c:pt idx="2">
                  <c:v>3.6200000000000003E-2</c:v>
                </c:pt>
                <c:pt idx="3">
                  <c:v>3.8199999999999998E-2</c:v>
                </c:pt>
                <c:pt idx="4">
                  <c:v>4.07E-2</c:v>
                </c:pt>
                <c:pt idx="5">
                  <c:v>4.41E-2</c:v>
                </c:pt>
                <c:pt idx="6">
                  <c:v>4.6900000000000004E-2</c:v>
                </c:pt>
                <c:pt idx="7">
                  <c:v>4.8300000000000003E-2</c:v>
                </c:pt>
                <c:pt idx="8">
                  <c:v>5.0799999999999998E-2</c:v>
                </c:pt>
                <c:pt idx="9">
                  <c:v>5.1699999999999996E-2</c:v>
                </c:pt>
                <c:pt idx="10">
                  <c:v>5.3699999999999998E-2</c:v>
                </c:pt>
                <c:pt idx="11">
                  <c:v>5.5199999999999999E-2</c:v>
                </c:pt>
                <c:pt idx="12">
                  <c:v>5.6500000000000002E-2</c:v>
                </c:pt>
                <c:pt idx="13">
                  <c:v>5.6600000000000004E-2</c:v>
                </c:pt>
                <c:pt idx="14">
                  <c:v>5.9699999999999996E-2</c:v>
                </c:pt>
                <c:pt idx="15">
                  <c:v>6.08E-2</c:v>
                </c:pt>
                <c:pt idx="16">
                  <c:v>6.13E-2</c:v>
                </c:pt>
                <c:pt idx="17">
                  <c:v>6.2E-2</c:v>
                </c:pt>
                <c:pt idx="18">
                  <c:v>6.2600000000000003E-2</c:v>
                </c:pt>
                <c:pt idx="19">
                  <c:v>6.3099999999999989E-2</c:v>
                </c:pt>
                <c:pt idx="20">
                  <c:v>6.3200000000000006E-2</c:v>
                </c:pt>
              </c:numCache>
            </c:numRef>
          </c:val>
          <c:smooth val="0"/>
        </c:ser>
        <c:ser>
          <c:idx val="3"/>
          <c:order val="1"/>
          <c:tx>
            <c:strRef>
              <c:f>'[Copia de curvas.xlsx]Hoja1'!$G$25</c:f>
              <c:strCache>
                <c:ptCount val="1"/>
                <c:pt idx="0">
                  <c:v>30/01/2015</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'[Copia de curvas.xlsx]Hoja1'!$C$26:$C$46</c:f>
              <c:numCache>
                <c:formatCode>mmm\-yy</c:formatCode>
                <c:ptCount val="21"/>
                <c:pt idx="0">
                  <c:v>42173</c:v>
                </c:pt>
                <c:pt idx="1">
                  <c:v>42355</c:v>
                </c:pt>
                <c:pt idx="2">
                  <c:v>42537</c:v>
                </c:pt>
                <c:pt idx="3">
                  <c:v>42719</c:v>
                </c:pt>
                <c:pt idx="4">
                  <c:v>42901</c:v>
                </c:pt>
                <c:pt idx="5">
                  <c:v>43083</c:v>
                </c:pt>
                <c:pt idx="6">
                  <c:v>43265</c:v>
                </c:pt>
                <c:pt idx="7">
                  <c:v>43447</c:v>
                </c:pt>
                <c:pt idx="8">
                  <c:v>43810</c:v>
                </c:pt>
                <c:pt idx="9">
                  <c:v>43993</c:v>
                </c:pt>
                <c:pt idx="10">
                  <c:v>44357</c:v>
                </c:pt>
                <c:pt idx="11">
                  <c:v>44721</c:v>
                </c:pt>
                <c:pt idx="12">
                  <c:v>45267</c:v>
                </c:pt>
                <c:pt idx="13">
                  <c:v>45631</c:v>
                </c:pt>
                <c:pt idx="14">
                  <c:v>46541</c:v>
                </c:pt>
                <c:pt idx="15">
                  <c:v>47269</c:v>
                </c:pt>
                <c:pt idx="16">
                  <c:v>47997</c:v>
                </c:pt>
                <c:pt idx="17">
                  <c:v>49271</c:v>
                </c:pt>
                <c:pt idx="18">
                  <c:v>49999</c:v>
                </c:pt>
                <c:pt idx="19">
                  <c:v>50727</c:v>
                </c:pt>
                <c:pt idx="20">
                  <c:v>52183</c:v>
                </c:pt>
              </c:numCache>
            </c:numRef>
          </c:cat>
          <c:val>
            <c:numRef>
              <c:f>'[Copia de curvas.xlsx]Hoja1'!$G$26:$G$46</c:f>
              <c:numCache>
                <c:formatCode>0.00%</c:formatCode>
                <c:ptCount val="21"/>
                <c:pt idx="0">
                  <c:v>3.0200000000000001E-2</c:v>
                </c:pt>
                <c:pt idx="1">
                  <c:v>3.1600000000000003E-2</c:v>
                </c:pt>
                <c:pt idx="2">
                  <c:v>3.3500000000000002E-2</c:v>
                </c:pt>
                <c:pt idx="3">
                  <c:v>3.4500000000000003E-2</c:v>
                </c:pt>
                <c:pt idx="4">
                  <c:v>3.6000000000000004E-2</c:v>
                </c:pt>
                <c:pt idx="5">
                  <c:v>3.9300000000000002E-2</c:v>
                </c:pt>
                <c:pt idx="6">
                  <c:v>4.24E-2</c:v>
                </c:pt>
                <c:pt idx="7">
                  <c:v>4.4000000000000004E-2</c:v>
                </c:pt>
                <c:pt idx="8">
                  <c:v>4.6300000000000001E-2</c:v>
                </c:pt>
                <c:pt idx="9">
                  <c:v>4.7199999999999999E-2</c:v>
                </c:pt>
                <c:pt idx="10">
                  <c:v>4.9100000000000005E-2</c:v>
                </c:pt>
                <c:pt idx="11">
                  <c:v>5.0599999999999999E-2</c:v>
                </c:pt>
                <c:pt idx="12">
                  <c:v>5.2000000000000005E-2</c:v>
                </c:pt>
                <c:pt idx="13">
                  <c:v>5.2300000000000006E-2</c:v>
                </c:pt>
                <c:pt idx="14">
                  <c:v>5.45E-2</c:v>
                </c:pt>
                <c:pt idx="15">
                  <c:v>5.5899999999999998E-2</c:v>
                </c:pt>
                <c:pt idx="16">
                  <c:v>5.6500000000000002E-2</c:v>
                </c:pt>
                <c:pt idx="17">
                  <c:v>5.7500000000000002E-2</c:v>
                </c:pt>
                <c:pt idx="18">
                  <c:v>5.8400000000000001E-2</c:v>
                </c:pt>
                <c:pt idx="19">
                  <c:v>5.8799999999999998E-2</c:v>
                </c:pt>
                <c:pt idx="20">
                  <c:v>5.9000000000000004E-2</c:v>
                </c:pt>
              </c:numCache>
            </c:numRef>
          </c:val>
          <c:smooth val="0"/>
        </c:ser>
        <c:ser>
          <c:idx val="4"/>
          <c:order val="2"/>
          <c:tx>
            <c:strRef>
              <c:f>'[Copia de curvas.xlsx]Hoja1'!$H$25</c:f>
              <c:strCache>
                <c:ptCount val="1"/>
                <c:pt idx="0">
                  <c:v>31/12/2014</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'[Copia de curvas.xlsx]Hoja1'!$C$26:$C$46</c:f>
              <c:numCache>
                <c:formatCode>mmm\-yy</c:formatCode>
                <c:ptCount val="21"/>
                <c:pt idx="0">
                  <c:v>42173</c:v>
                </c:pt>
                <c:pt idx="1">
                  <c:v>42355</c:v>
                </c:pt>
                <c:pt idx="2">
                  <c:v>42537</c:v>
                </c:pt>
                <c:pt idx="3">
                  <c:v>42719</c:v>
                </c:pt>
                <c:pt idx="4">
                  <c:v>42901</c:v>
                </c:pt>
                <c:pt idx="5">
                  <c:v>43083</c:v>
                </c:pt>
                <c:pt idx="6">
                  <c:v>43265</c:v>
                </c:pt>
                <c:pt idx="7">
                  <c:v>43447</c:v>
                </c:pt>
                <c:pt idx="8">
                  <c:v>43810</c:v>
                </c:pt>
                <c:pt idx="9">
                  <c:v>43993</c:v>
                </c:pt>
                <c:pt idx="10">
                  <c:v>44357</c:v>
                </c:pt>
                <c:pt idx="11">
                  <c:v>44721</c:v>
                </c:pt>
                <c:pt idx="12">
                  <c:v>45267</c:v>
                </c:pt>
                <c:pt idx="13">
                  <c:v>45631</c:v>
                </c:pt>
                <c:pt idx="14">
                  <c:v>46541</c:v>
                </c:pt>
                <c:pt idx="15">
                  <c:v>47269</c:v>
                </c:pt>
                <c:pt idx="16">
                  <c:v>47997</c:v>
                </c:pt>
                <c:pt idx="17">
                  <c:v>49271</c:v>
                </c:pt>
                <c:pt idx="18">
                  <c:v>49999</c:v>
                </c:pt>
                <c:pt idx="19">
                  <c:v>50727</c:v>
                </c:pt>
                <c:pt idx="20">
                  <c:v>52183</c:v>
                </c:pt>
              </c:numCache>
            </c:numRef>
          </c:cat>
          <c:val>
            <c:numRef>
              <c:f>'[Copia de curvas.xlsx]Hoja1'!$H$26:$H$46</c:f>
              <c:numCache>
                <c:formatCode>0.00%</c:formatCode>
                <c:ptCount val="21"/>
                <c:pt idx="0">
                  <c:v>3.04E-2</c:v>
                </c:pt>
                <c:pt idx="1">
                  <c:v>3.2400000000000005E-2</c:v>
                </c:pt>
                <c:pt idx="2">
                  <c:v>3.5400000000000001E-2</c:v>
                </c:pt>
                <c:pt idx="3">
                  <c:v>3.6400000000000002E-2</c:v>
                </c:pt>
                <c:pt idx="4">
                  <c:v>4.0199999999999993E-2</c:v>
                </c:pt>
                <c:pt idx="5">
                  <c:v>4.36E-2</c:v>
                </c:pt>
                <c:pt idx="6">
                  <c:v>4.7800000000000002E-2</c:v>
                </c:pt>
                <c:pt idx="7">
                  <c:v>4.8799999999999996E-2</c:v>
                </c:pt>
                <c:pt idx="8">
                  <c:v>5.21E-2</c:v>
                </c:pt>
                <c:pt idx="9">
                  <c:v>5.3099999999999994E-2</c:v>
                </c:pt>
                <c:pt idx="10">
                  <c:v>5.5399999999999998E-2</c:v>
                </c:pt>
                <c:pt idx="11">
                  <c:v>5.67E-2</c:v>
                </c:pt>
                <c:pt idx="12">
                  <c:v>5.79E-2</c:v>
                </c:pt>
                <c:pt idx="13">
                  <c:v>5.8200000000000002E-2</c:v>
                </c:pt>
                <c:pt idx="14">
                  <c:v>6.13E-2</c:v>
                </c:pt>
                <c:pt idx="15">
                  <c:v>6.2600000000000003E-2</c:v>
                </c:pt>
                <c:pt idx="16">
                  <c:v>6.3799999999999996E-2</c:v>
                </c:pt>
                <c:pt idx="17">
                  <c:v>6.4500000000000002E-2</c:v>
                </c:pt>
                <c:pt idx="18">
                  <c:v>6.4899999999999999E-2</c:v>
                </c:pt>
                <c:pt idx="19">
                  <c:v>6.5199999999999994E-2</c:v>
                </c:pt>
                <c:pt idx="20">
                  <c:v>6.5500000000000003E-2</c:v>
                </c:pt>
              </c:numCache>
            </c:numRef>
          </c:val>
          <c:smooth val="0"/>
        </c:ser>
        <c:ser>
          <c:idx val="5"/>
          <c:order val="3"/>
          <c:tx>
            <c:strRef>
              <c:f>'[Copia de curvas.xlsx]Hoja1'!$I$25</c:f>
              <c:strCache>
                <c:ptCount val="1"/>
                <c:pt idx="0">
                  <c:v>12/02/2014</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dLblPos val="t"/>
            <c:showLegendKey val="0"/>
            <c:showVal val="0"/>
            <c:showCatName val="1"/>
            <c:showSerName val="0"/>
            <c:showPercent val="0"/>
            <c:showBubbleSize val="0"/>
            <c:showLeaderLines val="0"/>
            <c:extLst>
              <c:ext xmlns:c15="http://schemas.microsoft.com/office/drawing/2012/chart" uri="{CE6537A1-D6FC-4f65-9D91-7224C49458BB}">
                <c15:layout/>
                <c15:showLeaderLines val="0"/>
              </c:ext>
            </c:extLst>
          </c:dLbls>
          <c:cat>
            <c:numRef>
              <c:f>'[Copia de curvas.xlsx]Hoja1'!$C$26:$C$46</c:f>
              <c:numCache>
                <c:formatCode>mmm\-yy</c:formatCode>
                <c:ptCount val="21"/>
                <c:pt idx="0">
                  <c:v>42173</c:v>
                </c:pt>
                <c:pt idx="1">
                  <c:v>42355</c:v>
                </c:pt>
                <c:pt idx="2">
                  <c:v>42537</c:v>
                </c:pt>
                <c:pt idx="3">
                  <c:v>42719</c:v>
                </c:pt>
                <c:pt idx="4">
                  <c:v>42901</c:v>
                </c:pt>
                <c:pt idx="5">
                  <c:v>43083</c:v>
                </c:pt>
                <c:pt idx="6">
                  <c:v>43265</c:v>
                </c:pt>
                <c:pt idx="7">
                  <c:v>43447</c:v>
                </c:pt>
                <c:pt idx="8">
                  <c:v>43810</c:v>
                </c:pt>
                <c:pt idx="9">
                  <c:v>43993</c:v>
                </c:pt>
                <c:pt idx="10">
                  <c:v>44357</c:v>
                </c:pt>
                <c:pt idx="11">
                  <c:v>44721</c:v>
                </c:pt>
                <c:pt idx="12">
                  <c:v>45267</c:v>
                </c:pt>
                <c:pt idx="13">
                  <c:v>45631</c:v>
                </c:pt>
                <c:pt idx="14">
                  <c:v>46541</c:v>
                </c:pt>
                <c:pt idx="15">
                  <c:v>47269</c:v>
                </c:pt>
                <c:pt idx="16">
                  <c:v>47997</c:v>
                </c:pt>
                <c:pt idx="17">
                  <c:v>49271</c:v>
                </c:pt>
                <c:pt idx="18">
                  <c:v>49999</c:v>
                </c:pt>
                <c:pt idx="19">
                  <c:v>50727</c:v>
                </c:pt>
                <c:pt idx="20">
                  <c:v>52183</c:v>
                </c:pt>
              </c:numCache>
            </c:numRef>
          </c:cat>
          <c:val>
            <c:numRef>
              <c:f>'[Copia de curvas.xlsx]Hoja1'!$I$26:$I$46</c:f>
              <c:numCache>
                <c:formatCode>0.00%</c:formatCode>
                <c:ptCount val="21"/>
                <c:pt idx="0">
                  <c:v>3.8100000000000002E-2</c:v>
                </c:pt>
                <c:pt idx="1">
                  <c:v>3.934E-2</c:v>
                </c:pt>
                <c:pt idx="2">
                  <c:v>4.0199999999999993E-2</c:v>
                </c:pt>
                <c:pt idx="3">
                  <c:v>4.3529999999999999E-2</c:v>
                </c:pt>
                <c:pt idx="4">
                  <c:v>4.5439999999999994E-2</c:v>
                </c:pt>
                <c:pt idx="5">
                  <c:v>4.8579999999999998E-2</c:v>
                </c:pt>
                <c:pt idx="6">
                  <c:v>5.0890000000000005E-2</c:v>
                </c:pt>
                <c:pt idx="7">
                  <c:v>5.228E-2</c:v>
                </c:pt>
                <c:pt idx="8">
                  <c:v>5.5577582417582413E-2</c:v>
                </c:pt>
                <c:pt idx="9">
                  <c:v>5.7239999999999999E-2</c:v>
                </c:pt>
                <c:pt idx="10">
                  <c:v>5.9470000000000002E-2</c:v>
                </c:pt>
                <c:pt idx="11">
                  <c:v>6.1769999999999999E-2</c:v>
                </c:pt>
                <c:pt idx="12">
                  <c:v>6.343E-2</c:v>
                </c:pt>
                <c:pt idx="13">
                  <c:v>6.4199999999999993E-2</c:v>
                </c:pt>
                <c:pt idx="14">
                  <c:v>6.744E-2</c:v>
                </c:pt>
                <c:pt idx="15">
                  <c:v>7.077E-2</c:v>
                </c:pt>
                <c:pt idx="16">
                  <c:v>7.2779999999999997E-2</c:v>
                </c:pt>
                <c:pt idx="17">
                  <c:v>7.6494736842105268E-2</c:v>
                </c:pt>
                <c:pt idx="18">
                  <c:v>7.492E-2</c:v>
                </c:pt>
                <c:pt idx="19">
                  <c:v>7.5490000000000002E-2</c:v>
                </c:pt>
                <c:pt idx="20">
                  <c:v>7.5600000000000001E-2</c:v>
                </c:pt>
              </c:numCache>
            </c:numRef>
          </c:val>
          <c:smooth val="0"/>
        </c:ser>
        <c:dLbls>
          <c:showLegendKey val="0"/>
          <c:showVal val="0"/>
          <c:showCatName val="0"/>
          <c:showSerName val="0"/>
          <c:showPercent val="0"/>
          <c:showBubbleSize val="0"/>
        </c:dLbls>
        <c:marker val="1"/>
        <c:smooth val="0"/>
        <c:axId val="25019520"/>
        <c:axId val="25021056"/>
      </c:lineChart>
      <c:dateAx>
        <c:axId val="2501952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25021056"/>
        <c:crosses val="autoZero"/>
        <c:auto val="1"/>
        <c:lblOffset val="100"/>
        <c:baseTimeUnit val="months"/>
      </c:dateAx>
      <c:valAx>
        <c:axId val="25021056"/>
        <c:scaling>
          <c:orientation val="minMax"/>
          <c:min val="2.3000000000000007E-2"/>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250195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Nominal</c:v>
          </c:tx>
          <c:invertIfNegative val="0"/>
          <c:cat>
            <c:strRef>
              <c:f>'[actualización tablas20150213.xlsx]diapositiva 4 '!$H$25:$H$32</c:f>
              <c:strCache>
                <c:ptCount val="8"/>
                <c:pt idx="0">
                  <c:v>0-1y</c:v>
                </c:pt>
                <c:pt idx="1">
                  <c:v>1-3y</c:v>
                </c:pt>
                <c:pt idx="2">
                  <c:v>3-5y</c:v>
                </c:pt>
                <c:pt idx="3">
                  <c:v>5-7y</c:v>
                </c:pt>
                <c:pt idx="4">
                  <c:v>7-10y</c:v>
                </c:pt>
                <c:pt idx="5">
                  <c:v>10-15y</c:v>
                </c:pt>
                <c:pt idx="6">
                  <c:v>15-20y</c:v>
                </c:pt>
                <c:pt idx="7">
                  <c:v>+20y</c:v>
                </c:pt>
              </c:strCache>
            </c:strRef>
          </c:cat>
          <c:val>
            <c:numRef>
              <c:f>'[actualización tablas20150213.xlsx]diapositiva 4 '!$I$25:$I$32</c:f>
              <c:numCache>
                <c:formatCode>_-* #,##0_-;\-* #,##0_-;_-* "-"??_-;_-@_-</c:formatCode>
                <c:ptCount val="8"/>
                <c:pt idx="0">
                  <c:v>0</c:v>
                </c:pt>
                <c:pt idx="1">
                  <c:v>0</c:v>
                </c:pt>
                <c:pt idx="2">
                  <c:v>48173</c:v>
                </c:pt>
                <c:pt idx="3">
                  <c:v>1858967</c:v>
                </c:pt>
                <c:pt idx="4">
                  <c:v>2386000</c:v>
                </c:pt>
                <c:pt idx="5">
                  <c:v>675601</c:v>
                </c:pt>
                <c:pt idx="6">
                  <c:v>0</c:v>
                </c:pt>
                <c:pt idx="7">
                  <c:v>0</c:v>
                </c:pt>
              </c:numCache>
            </c:numRef>
          </c:val>
        </c:ser>
        <c:ser>
          <c:idx val="1"/>
          <c:order val="1"/>
          <c:tx>
            <c:v>Real</c:v>
          </c:tx>
          <c:invertIfNegative val="0"/>
          <c:cat>
            <c:strRef>
              <c:f>'[actualización tablas20150213.xlsx]diapositiva 4 '!$H$25:$H$32</c:f>
              <c:strCache>
                <c:ptCount val="8"/>
                <c:pt idx="0">
                  <c:v>0-1y</c:v>
                </c:pt>
                <c:pt idx="1">
                  <c:v>1-3y</c:v>
                </c:pt>
                <c:pt idx="2">
                  <c:v>3-5y</c:v>
                </c:pt>
                <c:pt idx="3">
                  <c:v>5-7y</c:v>
                </c:pt>
                <c:pt idx="4">
                  <c:v>7-10y</c:v>
                </c:pt>
                <c:pt idx="5">
                  <c:v>10-15y</c:v>
                </c:pt>
                <c:pt idx="6">
                  <c:v>15-20y</c:v>
                </c:pt>
                <c:pt idx="7">
                  <c:v>+20y</c:v>
                </c:pt>
              </c:strCache>
            </c:strRef>
          </c:cat>
          <c:val>
            <c:numRef>
              <c:f>'[actualización tablas20150213.xlsx]diapositiva 4 '!$J$25:$J$32</c:f>
              <c:numCache>
                <c:formatCode>_-* #,##0_-;\-* #,##0_-;_-* "-"??_-;_-@_-</c:formatCode>
                <c:ptCount val="8"/>
                <c:pt idx="0">
                  <c:v>1390439</c:v>
                </c:pt>
                <c:pt idx="1">
                  <c:v>3245351</c:v>
                </c:pt>
                <c:pt idx="2">
                  <c:v>476351</c:v>
                </c:pt>
                <c:pt idx="3">
                  <c:v>190994</c:v>
                </c:pt>
                <c:pt idx="4">
                  <c:v>0</c:v>
                </c:pt>
                <c:pt idx="5">
                  <c:v>254265</c:v>
                </c:pt>
                <c:pt idx="6">
                  <c:v>176104</c:v>
                </c:pt>
                <c:pt idx="7">
                  <c:v>0</c:v>
                </c:pt>
              </c:numCache>
            </c:numRef>
          </c:val>
        </c:ser>
        <c:dLbls>
          <c:showLegendKey val="0"/>
          <c:showVal val="0"/>
          <c:showCatName val="0"/>
          <c:showSerName val="0"/>
          <c:showPercent val="0"/>
          <c:showBubbleSize val="0"/>
        </c:dLbls>
        <c:gapWidth val="95"/>
        <c:overlap val="100"/>
        <c:axId val="25046400"/>
        <c:axId val="25080960"/>
      </c:barChart>
      <c:catAx>
        <c:axId val="25046400"/>
        <c:scaling>
          <c:orientation val="minMax"/>
        </c:scaling>
        <c:delete val="0"/>
        <c:axPos val="b"/>
        <c:numFmt formatCode="General" sourceLinked="0"/>
        <c:majorTickMark val="none"/>
        <c:minorTickMark val="none"/>
        <c:tickLblPos val="nextTo"/>
        <c:crossAx val="25080960"/>
        <c:crosses val="autoZero"/>
        <c:auto val="1"/>
        <c:lblAlgn val="ctr"/>
        <c:lblOffset val="100"/>
        <c:noMultiLvlLbl val="0"/>
      </c:catAx>
      <c:valAx>
        <c:axId val="25080960"/>
        <c:scaling>
          <c:orientation val="minMax"/>
        </c:scaling>
        <c:delete val="0"/>
        <c:axPos val="l"/>
        <c:majorGridlines/>
        <c:numFmt formatCode="_-* #,##0_-;\-* #,##0_-;_-* &quot;-&quot;??_-;_-@_-" sourceLinked="1"/>
        <c:majorTickMark val="none"/>
        <c:minorTickMark val="none"/>
        <c:tickLblPos val="nextTo"/>
        <c:crossAx val="25046400"/>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bg1">
                <a:lumMod val="50000"/>
              </a:schemeClr>
            </a:solidFill>
          </c:spPr>
          <c:invertIfNegative val="0"/>
          <c:dPt>
            <c:idx val="12"/>
            <c:invertIfNegative val="0"/>
            <c:bubble3D val="0"/>
            <c:spPr>
              <a:solidFill>
                <a:srgbClr val="C00000"/>
              </a:solidFill>
            </c:spPr>
          </c:dPt>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2"/>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'[actualización tablas20150213.xlsx]diapositiva 1'!$A$4:$A$17</c:f>
              <c:strCache>
                <c:ptCount val="14"/>
                <c:pt idx="0">
                  <c:v>Límite</c:v>
                </c:pt>
                <c:pt idx="1">
                  <c:v>PensionISSSTE</c:v>
                </c:pt>
                <c:pt idx="2">
                  <c:v>Metlife</c:v>
                </c:pt>
                <c:pt idx="3">
                  <c:v>SURA</c:v>
                </c:pt>
                <c:pt idx="4">
                  <c:v>Sistema</c:v>
                </c:pt>
                <c:pt idx="5">
                  <c:v>Azteca</c:v>
                </c:pt>
                <c:pt idx="6">
                  <c:v>Invercap</c:v>
                </c:pt>
                <c:pt idx="7">
                  <c:v>Profuturo GNP</c:v>
                </c:pt>
                <c:pt idx="8">
                  <c:v>Banamex</c:v>
                </c:pt>
                <c:pt idx="9">
                  <c:v>Principal</c:v>
                </c:pt>
                <c:pt idx="10">
                  <c:v>XXI-Banorte</c:v>
                </c:pt>
                <c:pt idx="11">
                  <c:v>Coppel</c:v>
                </c:pt>
                <c:pt idx="12">
                  <c:v>FANVIT*</c:v>
                </c:pt>
                <c:pt idx="13">
                  <c:v>Inbursa</c:v>
                </c:pt>
              </c:strCache>
            </c:strRef>
          </c:cat>
          <c:val>
            <c:numRef>
              <c:f>'[actualización tablas20150213.xlsx]diapositiva 1'!$B$4:$B$17</c:f>
              <c:numCache>
                <c:formatCode>0.00</c:formatCode>
                <c:ptCount val="14"/>
                <c:pt idx="0">
                  <c:v>0.7</c:v>
                </c:pt>
                <c:pt idx="1">
                  <c:v>0.66635599999999995</c:v>
                </c:pt>
                <c:pt idx="2">
                  <c:v>0.61712800000000001</c:v>
                </c:pt>
                <c:pt idx="3">
                  <c:v>0.60835799999999995</c:v>
                </c:pt>
                <c:pt idx="4">
                  <c:v>0.58860900000000005</c:v>
                </c:pt>
                <c:pt idx="5">
                  <c:v>0.56357299999999999</c:v>
                </c:pt>
                <c:pt idx="6">
                  <c:v>0.56260399999999999</c:v>
                </c:pt>
                <c:pt idx="7">
                  <c:v>0.55994199999999994</c:v>
                </c:pt>
                <c:pt idx="8">
                  <c:v>0.54631699999999994</c:v>
                </c:pt>
                <c:pt idx="9">
                  <c:v>0.50497500000000006</c:v>
                </c:pt>
                <c:pt idx="10">
                  <c:v>0.46583199999999997</c:v>
                </c:pt>
                <c:pt idx="11">
                  <c:v>0.34154000000000001</c:v>
                </c:pt>
                <c:pt idx="12">
                  <c:v>0.21129999999999999</c:v>
                </c:pt>
                <c:pt idx="13">
                  <c:v>0.16740100000000002</c:v>
                </c:pt>
              </c:numCache>
            </c:numRef>
          </c:val>
        </c:ser>
        <c:dLbls>
          <c:showLegendKey val="0"/>
          <c:showVal val="0"/>
          <c:showCatName val="0"/>
          <c:showSerName val="0"/>
          <c:showPercent val="0"/>
          <c:showBubbleSize val="0"/>
        </c:dLbls>
        <c:gapWidth val="150"/>
        <c:axId val="25251200"/>
        <c:axId val="25252992"/>
      </c:barChart>
      <c:catAx>
        <c:axId val="25251200"/>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25252992"/>
        <c:crosses val="autoZero"/>
        <c:auto val="1"/>
        <c:lblAlgn val="ctr"/>
        <c:lblOffset val="100"/>
        <c:noMultiLvlLbl val="0"/>
      </c:catAx>
      <c:valAx>
        <c:axId val="25252992"/>
        <c:scaling>
          <c:orientation val="minMax"/>
        </c:scaling>
        <c:delete val="0"/>
        <c:axPos val="l"/>
        <c:majorGridlines/>
        <c:numFmt formatCode="0.00" sourceLinked="1"/>
        <c:majorTickMark val="out"/>
        <c:minorTickMark val="none"/>
        <c:tickLblPos val="nextTo"/>
        <c:crossAx val="2525120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s-MX" sz="1200"/>
              <a:t>Valuación diaria FANVIT vs. Tesorería incluyendo costo por asesoría financiera </a:t>
            </a:r>
          </a:p>
          <a:p>
            <a:pPr>
              <a:defRPr sz="1200"/>
            </a:pPr>
            <a:r>
              <a:rPr lang="es-MX" sz="1200" b="0"/>
              <a:t>(periodo de julio a febrero 2015)</a:t>
            </a:r>
          </a:p>
        </c:rich>
      </c:tx>
      <c:layout/>
      <c:overlay val="0"/>
    </c:title>
    <c:autoTitleDeleted val="0"/>
    <c:plotArea>
      <c:layout>
        <c:manualLayout>
          <c:layoutTarget val="inner"/>
          <c:xMode val="edge"/>
          <c:yMode val="edge"/>
          <c:x val="0.10869711850534812"/>
          <c:y val="0.14112341415564322"/>
          <c:w val="0.80817362404588233"/>
          <c:h val="0.67968679343372584"/>
        </c:manualLayout>
      </c:layout>
      <c:lineChart>
        <c:grouping val="standard"/>
        <c:varyColors val="0"/>
        <c:ser>
          <c:idx val="0"/>
          <c:order val="0"/>
          <c:tx>
            <c:strRef>
              <c:f>VALUACION!$C$2</c:f>
              <c:strCache>
                <c:ptCount val="1"/>
                <c:pt idx="0">
                  <c:v>FANVIT</c:v>
                </c:pt>
              </c:strCache>
            </c:strRef>
          </c:tx>
          <c:marker>
            <c:symbol val="none"/>
          </c:marker>
          <c:dLbls>
            <c:dLbl>
              <c:idx val="56"/>
              <c:layout>
                <c:manualLayout>
                  <c:x val="-5.5401705207152679E-2"/>
                  <c:y val="-0.10951626433031969"/>
                </c:manualLayout>
              </c:layout>
              <c:showLegendKey val="0"/>
              <c:showVal val="1"/>
              <c:showCatName val="1"/>
              <c:showSerName val="0"/>
              <c:showPercent val="0"/>
              <c:showBubbleSize val="0"/>
              <c:separator>
</c:separator>
            </c:dLbl>
            <c:dLbl>
              <c:idx val="79"/>
              <c:layout>
                <c:manualLayout>
                  <c:x val="-3.1631475833810464E-2"/>
                  <c:y val="-0.10528789570103882"/>
                </c:manualLayout>
              </c:layout>
              <c:showLegendKey val="0"/>
              <c:showVal val="1"/>
              <c:showCatName val="1"/>
              <c:showSerName val="0"/>
              <c:showPercent val="0"/>
              <c:showBubbleSize val="0"/>
              <c:separator>
</c:separator>
            </c:dLbl>
            <c:dLbl>
              <c:idx val="98"/>
              <c:layout>
                <c:manualLayout>
                  <c:x val="-1.3827160493827161E-2"/>
                  <c:y val="-3.8179370731006801E-2"/>
                </c:manualLayout>
              </c:layout>
              <c:showLegendKey val="0"/>
              <c:showVal val="1"/>
              <c:showCatName val="1"/>
              <c:showSerName val="0"/>
              <c:showPercent val="0"/>
              <c:showBubbleSize val="0"/>
              <c:separator>
</c:separator>
            </c:dLbl>
            <c:dLbl>
              <c:idx val="117"/>
              <c:layout>
                <c:manualLayout>
                  <c:x val="-2.8673835125448029E-2"/>
                  <c:y val="-5.8902263352145941E-2"/>
                </c:manualLayout>
              </c:layout>
              <c:showLegendKey val="0"/>
              <c:showVal val="1"/>
              <c:showCatName val="1"/>
              <c:showSerName val="0"/>
              <c:showPercent val="0"/>
              <c:showBubbleSize val="0"/>
              <c:separator>
</c:separator>
            </c:dLbl>
            <c:dLbl>
              <c:idx val="140"/>
              <c:layout>
                <c:manualLayout>
                  <c:x val="-1.3643526795277769E-2"/>
                  <c:y val="-6.7328976699265908E-2"/>
                </c:manualLayout>
              </c:layout>
              <c:showLegendKey val="0"/>
              <c:showVal val="1"/>
              <c:showCatName val="1"/>
              <c:showSerName val="0"/>
              <c:showPercent val="0"/>
              <c:showBubbleSize val="0"/>
              <c:separator>
</c:separator>
            </c:dLbl>
            <c:dLbl>
              <c:idx val="149"/>
              <c:layout>
                <c:manualLayout>
                  <c:x val="-7.6738620704865377E-3"/>
                  <c:y val="-4.2838009710651589E-2"/>
                </c:manualLayout>
              </c:layout>
              <c:showLegendKey val="0"/>
              <c:showVal val="1"/>
              <c:showCatName val="1"/>
              <c:showSerName val="0"/>
              <c:showPercent val="0"/>
              <c:showBubbleSize val="0"/>
              <c:separator>
</c:separator>
            </c:dLbl>
            <c:showLegendKey val="0"/>
            <c:showVal val="0"/>
            <c:showCatName val="0"/>
            <c:showSerName val="0"/>
            <c:showPercent val="0"/>
            <c:showBubbleSize val="0"/>
          </c:dLbls>
          <c:cat>
            <c:numRef>
              <c:f>VALUACION!$B$3:$B$152</c:f>
              <c:numCache>
                <c:formatCode>d\-mmm</c:formatCode>
                <c:ptCount val="15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numCache>
            </c:numRef>
          </c:cat>
          <c:val>
            <c:numRef>
              <c:f>VALUACION!$C$3:$C$152</c:f>
              <c:numCache>
                <c:formatCode>#,##0.00</c:formatCode>
                <c:ptCount val="150"/>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8786817.1300001144</c:v>
                </c:pt>
                <c:pt idx="24">
                  <c:v>10595644.789999962</c:v>
                </c:pt>
                <c:pt idx="25">
                  <c:v>18157990.899999619</c:v>
                </c:pt>
                <c:pt idx="26">
                  <c:v>19839332.299999237</c:v>
                </c:pt>
                <c:pt idx="27">
                  <c:v>21246608.219999313</c:v>
                </c:pt>
                <c:pt idx="28">
                  <c:v>18543533.359999657</c:v>
                </c:pt>
                <c:pt idx="29">
                  <c:v>20289311.370000839</c:v>
                </c:pt>
                <c:pt idx="30">
                  <c:v>27399074.34000206</c:v>
                </c:pt>
                <c:pt idx="31">
                  <c:v>25191910.030000687</c:v>
                </c:pt>
                <c:pt idx="32">
                  <c:v>18101149.520000458</c:v>
                </c:pt>
                <c:pt idx="33">
                  <c:v>23012628.370000839</c:v>
                </c:pt>
                <c:pt idx="34">
                  <c:v>25165597.070001602</c:v>
                </c:pt>
                <c:pt idx="35">
                  <c:v>27439879.380001068</c:v>
                </c:pt>
                <c:pt idx="36">
                  <c:v>31345110.700000763</c:v>
                </c:pt>
                <c:pt idx="37">
                  <c:v>30289259.029998779</c:v>
                </c:pt>
                <c:pt idx="38">
                  <c:v>51493015.729999542</c:v>
                </c:pt>
                <c:pt idx="39">
                  <c:v>60385623.740001678</c:v>
                </c:pt>
                <c:pt idx="40">
                  <c:v>73762217.319999695</c:v>
                </c:pt>
                <c:pt idx="41">
                  <c:v>74121916.029998779</c:v>
                </c:pt>
                <c:pt idx="42">
                  <c:v>77259911.700000763</c:v>
                </c:pt>
                <c:pt idx="43">
                  <c:v>80769901.009998322</c:v>
                </c:pt>
                <c:pt idx="44">
                  <c:v>88388627.670000076</c:v>
                </c:pt>
                <c:pt idx="45">
                  <c:v>75753573.530000687</c:v>
                </c:pt>
                <c:pt idx="46">
                  <c:v>41742277.420000076</c:v>
                </c:pt>
                <c:pt idx="47">
                  <c:v>53639183.689998627</c:v>
                </c:pt>
                <c:pt idx="48">
                  <c:v>46663413.049995422</c:v>
                </c:pt>
                <c:pt idx="49">
                  <c:v>58092410.339996338</c:v>
                </c:pt>
                <c:pt idx="50">
                  <c:v>32327590.309997559</c:v>
                </c:pt>
                <c:pt idx="51">
                  <c:v>37040935.720001221</c:v>
                </c:pt>
                <c:pt idx="52">
                  <c:v>37829381.830001831</c:v>
                </c:pt>
                <c:pt idx="53">
                  <c:v>20888103.840000153</c:v>
                </c:pt>
                <c:pt idx="54">
                  <c:v>-32121330.25</c:v>
                </c:pt>
                <c:pt idx="55">
                  <c:v>-90413736.100002006</c:v>
                </c:pt>
                <c:pt idx="56">
                  <c:v>-52994224.630001068</c:v>
                </c:pt>
                <c:pt idx="57">
                  <c:v>-18977960.910003662</c:v>
                </c:pt>
                <c:pt idx="58">
                  <c:v>25686887.349998474</c:v>
                </c:pt>
                <c:pt idx="59">
                  <c:v>15973435.979999542</c:v>
                </c:pt>
                <c:pt idx="60">
                  <c:v>46040162.979999542</c:v>
                </c:pt>
                <c:pt idx="61">
                  <c:v>47547965.040000916</c:v>
                </c:pt>
                <c:pt idx="62">
                  <c:v>90324584.689998627</c:v>
                </c:pt>
                <c:pt idx="63">
                  <c:v>60497870.759998322</c:v>
                </c:pt>
                <c:pt idx="64">
                  <c:v>40415693.189998627</c:v>
                </c:pt>
                <c:pt idx="65">
                  <c:v>57434220.009998322</c:v>
                </c:pt>
                <c:pt idx="66">
                  <c:v>62580349.620002747</c:v>
                </c:pt>
                <c:pt idx="67">
                  <c:v>52362341.520000458</c:v>
                </c:pt>
                <c:pt idx="68">
                  <c:v>1565669.0700035095</c:v>
                </c:pt>
                <c:pt idx="69">
                  <c:v>22913942.129997253</c:v>
                </c:pt>
                <c:pt idx="70">
                  <c:v>71324910.720001221</c:v>
                </c:pt>
                <c:pt idx="71">
                  <c:v>88423046.529998779</c:v>
                </c:pt>
                <c:pt idx="72">
                  <c:v>107493623.11999893</c:v>
                </c:pt>
                <c:pt idx="73">
                  <c:v>117148859.07999802</c:v>
                </c:pt>
                <c:pt idx="74">
                  <c:v>182473198.81999588</c:v>
                </c:pt>
                <c:pt idx="75">
                  <c:v>214811533.98999786</c:v>
                </c:pt>
                <c:pt idx="76">
                  <c:v>221006114.42000198</c:v>
                </c:pt>
                <c:pt idx="77">
                  <c:v>219671724.29999924</c:v>
                </c:pt>
                <c:pt idx="78">
                  <c:v>152475373.06000137</c:v>
                </c:pt>
                <c:pt idx="79">
                  <c:v>152873931.61999512</c:v>
                </c:pt>
                <c:pt idx="80">
                  <c:v>106378012.65000153</c:v>
                </c:pt>
                <c:pt idx="81">
                  <c:v>127295912.80000305</c:v>
                </c:pt>
                <c:pt idx="82">
                  <c:v>123586929.86000061</c:v>
                </c:pt>
                <c:pt idx="83">
                  <c:v>104171618.70999908</c:v>
                </c:pt>
                <c:pt idx="84">
                  <c:v>155752836.13000107</c:v>
                </c:pt>
                <c:pt idx="85">
                  <c:v>134575734.5</c:v>
                </c:pt>
                <c:pt idx="86">
                  <c:v>141076623.00999832</c:v>
                </c:pt>
                <c:pt idx="87">
                  <c:v>153717452.59000015</c:v>
                </c:pt>
                <c:pt idx="88">
                  <c:v>158976110.88000107</c:v>
                </c:pt>
                <c:pt idx="89">
                  <c:v>195150768.06000137</c:v>
                </c:pt>
                <c:pt idx="90">
                  <c:v>224232255.98999786</c:v>
                </c:pt>
                <c:pt idx="91">
                  <c:v>204885662.56000137</c:v>
                </c:pt>
                <c:pt idx="92">
                  <c:v>201640913.65999603</c:v>
                </c:pt>
                <c:pt idx="93">
                  <c:v>260285524.55999756</c:v>
                </c:pt>
                <c:pt idx="94">
                  <c:v>310859315.55000305</c:v>
                </c:pt>
                <c:pt idx="95">
                  <c:v>341101458.77999878</c:v>
                </c:pt>
                <c:pt idx="96">
                  <c:v>357344046.09000015</c:v>
                </c:pt>
                <c:pt idx="97">
                  <c:v>337074944.54000092</c:v>
                </c:pt>
                <c:pt idx="98">
                  <c:v>346297062.40999985</c:v>
                </c:pt>
                <c:pt idx="99">
                  <c:v>328156416.62000275</c:v>
                </c:pt>
                <c:pt idx="100">
                  <c:v>235889403.88999939</c:v>
                </c:pt>
                <c:pt idx="101">
                  <c:v>241163325.15000153</c:v>
                </c:pt>
                <c:pt idx="102">
                  <c:v>232455799.33999634</c:v>
                </c:pt>
                <c:pt idx="103">
                  <c:v>204184479.52000046</c:v>
                </c:pt>
                <c:pt idx="104">
                  <c:v>195230136.51999664</c:v>
                </c:pt>
                <c:pt idx="105">
                  <c:v>219068814.28000259</c:v>
                </c:pt>
                <c:pt idx="106">
                  <c:v>191220057.9600029</c:v>
                </c:pt>
                <c:pt idx="107">
                  <c:v>206724812.29000092</c:v>
                </c:pt>
                <c:pt idx="108">
                  <c:v>167571289.99000168</c:v>
                </c:pt>
                <c:pt idx="109">
                  <c:v>100886145.56000519</c:v>
                </c:pt>
                <c:pt idx="110">
                  <c:v>201700677.40000153</c:v>
                </c:pt>
                <c:pt idx="111">
                  <c:v>291550630.47000122</c:v>
                </c:pt>
                <c:pt idx="112">
                  <c:v>391528613.97000122</c:v>
                </c:pt>
                <c:pt idx="113">
                  <c:v>406970033.02999878</c:v>
                </c:pt>
                <c:pt idx="114">
                  <c:v>426829841.58000183</c:v>
                </c:pt>
                <c:pt idx="115">
                  <c:v>415375789.94000244</c:v>
                </c:pt>
                <c:pt idx="116">
                  <c:v>475167555.88999939</c:v>
                </c:pt>
                <c:pt idx="117">
                  <c:v>445276438.15000153</c:v>
                </c:pt>
                <c:pt idx="118">
                  <c:v>443110967.68000793</c:v>
                </c:pt>
                <c:pt idx="119">
                  <c:v>461809559.38000488</c:v>
                </c:pt>
                <c:pt idx="120">
                  <c:v>490961710.62999725</c:v>
                </c:pt>
                <c:pt idx="121">
                  <c:v>443417153.27999878</c:v>
                </c:pt>
                <c:pt idx="122">
                  <c:v>393737525.82000732</c:v>
                </c:pt>
                <c:pt idx="123">
                  <c:v>430938648.64000702</c:v>
                </c:pt>
                <c:pt idx="124">
                  <c:v>486248656.49000549</c:v>
                </c:pt>
                <c:pt idx="125">
                  <c:v>480406587.12000275</c:v>
                </c:pt>
                <c:pt idx="126">
                  <c:v>490329806.81999969</c:v>
                </c:pt>
                <c:pt idx="127">
                  <c:v>495649021.55999756</c:v>
                </c:pt>
                <c:pt idx="128">
                  <c:v>550043298.98000336</c:v>
                </c:pt>
                <c:pt idx="129">
                  <c:v>591830691.47000122</c:v>
                </c:pt>
                <c:pt idx="130">
                  <c:v>692711929.41999817</c:v>
                </c:pt>
                <c:pt idx="131">
                  <c:v>709344266.29000092</c:v>
                </c:pt>
                <c:pt idx="132">
                  <c:v>708808437.19999695</c:v>
                </c:pt>
                <c:pt idx="133">
                  <c:v>703232222.81999207</c:v>
                </c:pt>
                <c:pt idx="134">
                  <c:v>636207286.27000427</c:v>
                </c:pt>
                <c:pt idx="135">
                  <c:v>692948742.12000275</c:v>
                </c:pt>
                <c:pt idx="136">
                  <c:v>771511182.03000641</c:v>
                </c:pt>
                <c:pt idx="137">
                  <c:v>748065002.87999725</c:v>
                </c:pt>
                <c:pt idx="138">
                  <c:v>777329846.08000183</c:v>
                </c:pt>
                <c:pt idx="139">
                  <c:v>776649195.09000397</c:v>
                </c:pt>
                <c:pt idx="140">
                  <c:v>720259011.25</c:v>
                </c:pt>
                <c:pt idx="141">
                  <c:v>604384326.72999573</c:v>
                </c:pt>
                <c:pt idx="142">
                  <c:v>614496872.88999939</c:v>
                </c:pt>
                <c:pt idx="143">
                  <c:v>620176516.88999939</c:v>
                </c:pt>
                <c:pt idx="144">
                  <c:v>492317714.98000336</c:v>
                </c:pt>
                <c:pt idx="145">
                  <c:v>466965743.18999481</c:v>
                </c:pt>
                <c:pt idx="146">
                  <c:v>433221342.06000519</c:v>
                </c:pt>
                <c:pt idx="147">
                  <c:v>411969168.49000549</c:v>
                </c:pt>
                <c:pt idx="148">
                  <c:v>508457041.51999664</c:v>
                </c:pt>
                <c:pt idx="149">
                  <c:v>572970855.3500061</c:v>
                </c:pt>
              </c:numCache>
            </c:numRef>
          </c:val>
          <c:smooth val="0"/>
        </c:ser>
        <c:ser>
          <c:idx val="1"/>
          <c:order val="1"/>
          <c:tx>
            <c:strRef>
              <c:f>VALUACION!$D$2</c:f>
              <c:strCache>
                <c:ptCount val="1"/>
                <c:pt idx="0">
                  <c:v>Tesorería</c:v>
                </c:pt>
              </c:strCache>
            </c:strRef>
          </c:tx>
          <c:marker>
            <c:symbol val="none"/>
          </c:marker>
          <c:dLbls>
            <c:dLbl>
              <c:idx val="56"/>
              <c:layout>
                <c:manualLayout>
                  <c:x val="-3.9572646576537624E-3"/>
                  <c:y val="5.3228826273445377E-2"/>
                </c:manualLayout>
              </c:layout>
              <c:showLegendKey val="0"/>
              <c:showVal val="1"/>
              <c:showCatName val="1"/>
              <c:showSerName val="0"/>
              <c:showPercent val="0"/>
              <c:showBubbleSize val="0"/>
              <c:separator>
</c:separator>
            </c:dLbl>
            <c:dLbl>
              <c:idx val="79"/>
              <c:layout>
                <c:manualLayout>
                  <c:x val="-1.580246913580247E-2"/>
                  <c:y val="2.6431711949376914E-2"/>
                </c:manualLayout>
              </c:layout>
              <c:showLegendKey val="0"/>
              <c:showVal val="1"/>
              <c:showCatName val="1"/>
              <c:showSerName val="0"/>
              <c:showPercent val="0"/>
              <c:showBubbleSize val="0"/>
              <c:separator>
</c:separator>
            </c:dLbl>
            <c:dLbl>
              <c:idx val="97"/>
              <c:layout>
                <c:manualLayout>
                  <c:x val="-1.3827160493827161E-2"/>
                  <c:y val="3.5242282599169214E-2"/>
                </c:manualLayout>
              </c:layout>
              <c:showLegendKey val="0"/>
              <c:showVal val="1"/>
              <c:showCatName val="1"/>
              <c:showSerName val="0"/>
              <c:showPercent val="0"/>
              <c:showBubbleSize val="0"/>
              <c:separator>
</c:separator>
            </c:dLbl>
            <c:dLbl>
              <c:idx val="119"/>
              <c:layout>
                <c:manualLayout>
                  <c:x val="-1.7734621781314387E-2"/>
                  <c:y val="3.6912504543011468E-2"/>
                </c:manualLayout>
              </c:layout>
              <c:showLegendKey val="0"/>
              <c:showVal val="1"/>
              <c:showCatName val="1"/>
              <c:showSerName val="0"/>
              <c:showPercent val="0"/>
              <c:showBubbleSize val="0"/>
              <c:separator>
</c:separator>
            </c:dLbl>
            <c:dLbl>
              <c:idx val="140"/>
              <c:layout>
                <c:manualLayout>
                  <c:x val="-2.9058786412872017E-2"/>
                  <c:y val="4.5087430392881427E-2"/>
                </c:manualLayout>
              </c:layout>
              <c:showLegendKey val="0"/>
              <c:showVal val="1"/>
              <c:showCatName val="1"/>
              <c:showSerName val="0"/>
              <c:showPercent val="0"/>
              <c:showBubbleSize val="0"/>
              <c:separator>
</c:separator>
            </c:dLbl>
            <c:dLbl>
              <c:idx val="149"/>
              <c:layout/>
              <c:showLegendKey val="0"/>
              <c:showVal val="1"/>
              <c:showCatName val="1"/>
              <c:showSerName val="0"/>
              <c:showPercent val="0"/>
              <c:showBubbleSize val="0"/>
              <c:separator>
</c:separator>
            </c:dLbl>
            <c:showLegendKey val="0"/>
            <c:showVal val="0"/>
            <c:showCatName val="0"/>
            <c:showSerName val="0"/>
            <c:showPercent val="0"/>
            <c:showBubbleSize val="0"/>
          </c:dLbls>
          <c:cat>
            <c:numRef>
              <c:f>VALUACION!$B$3:$B$152</c:f>
              <c:numCache>
                <c:formatCode>d\-mmm</c:formatCode>
                <c:ptCount val="15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numCache>
            </c:numRef>
          </c:cat>
          <c:val>
            <c:numRef>
              <c:f>VALUACION!$D$3:$D$152</c:f>
              <c:numCache>
                <c:formatCode>#,##0.00</c:formatCode>
                <c:ptCount val="150"/>
                <c:pt idx="0">
                  <c:v>848.60517168888873</c:v>
                </c:pt>
                <c:pt idx="1">
                  <c:v>1693.3265677333331</c:v>
                </c:pt>
                <c:pt idx="2">
                  <c:v>6759.6461440888888</c:v>
                </c:pt>
                <c:pt idx="3">
                  <c:v>11825.917161511112</c:v>
                </c:pt>
                <c:pt idx="4">
                  <c:v>16893.959852933334</c:v>
                </c:pt>
                <c:pt idx="5">
                  <c:v>21963.179807155557</c:v>
                </c:pt>
                <c:pt idx="6">
                  <c:v>27017.474625947223</c:v>
                </c:pt>
                <c:pt idx="7">
                  <c:v>32057.553889313891</c:v>
                </c:pt>
                <c:pt idx="8">
                  <c:v>37093.860379930557</c:v>
                </c:pt>
                <c:pt idx="9">
                  <c:v>187859.34668493614</c:v>
                </c:pt>
                <c:pt idx="10">
                  <c:v>339244.10524306115</c:v>
                </c:pt>
                <c:pt idx="11">
                  <c:v>490559.77569301112</c:v>
                </c:pt>
                <c:pt idx="12">
                  <c:v>641869.64705626108</c:v>
                </c:pt>
                <c:pt idx="13">
                  <c:v>792988.40336289443</c:v>
                </c:pt>
                <c:pt idx="14">
                  <c:v>1112193.4552579278</c:v>
                </c:pt>
                <c:pt idx="15">
                  <c:v>1431611.0606092946</c:v>
                </c:pt>
                <c:pt idx="16">
                  <c:v>1751014.0654275946</c:v>
                </c:pt>
                <c:pt idx="17">
                  <c:v>2070029.9053458862</c:v>
                </c:pt>
                <c:pt idx="18">
                  <c:v>2389324.475724203</c:v>
                </c:pt>
                <c:pt idx="19">
                  <c:v>2877326.0969164278</c:v>
                </c:pt>
                <c:pt idx="20">
                  <c:v>3367859.5581113305</c:v>
                </c:pt>
                <c:pt idx="21">
                  <c:v>3858797.076855483</c:v>
                </c:pt>
                <c:pt idx="22">
                  <c:v>4348256.7770519275</c:v>
                </c:pt>
                <c:pt idx="23">
                  <c:v>4839095.8267994002</c:v>
                </c:pt>
                <c:pt idx="24">
                  <c:v>5497367.202522778</c:v>
                </c:pt>
                <c:pt idx="25">
                  <c:v>6156277.1763621112</c:v>
                </c:pt>
                <c:pt idx="26">
                  <c:v>6815327.9899062887</c:v>
                </c:pt>
                <c:pt idx="27">
                  <c:v>7476665.9613013994</c:v>
                </c:pt>
                <c:pt idx="28">
                  <c:v>8137774.9221875379</c:v>
                </c:pt>
                <c:pt idx="29">
                  <c:v>8968476.2337106355</c:v>
                </c:pt>
                <c:pt idx="30">
                  <c:v>9799779.9001520239</c:v>
                </c:pt>
                <c:pt idx="31">
                  <c:v>10630896.570728259</c:v>
                </c:pt>
                <c:pt idx="32">
                  <c:v>11461412.496316843</c:v>
                </c:pt>
                <c:pt idx="33">
                  <c:v>12292344.533307996</c:v>
                </c:pt>
                <c:pt idx="34">
                  <c:v>13292903.419036232</c:v>
                </c:pt>
                <c:pt idx="35">
                  <c:v>14293654.987015732</c:v>
                </c:pt>
                <c:pt idx="36">
                  <c:v>15294737.414870953</c:v>
                </c:pt>
                <c:pt idx="37">
                  <c:v>16295730.388626356</c:v>
                </c:pt>
                <c:pt idx="38">
                  <c:v>17298519.791768841</c:v>
                </c:pt>
                <c:pt idx="39">
                  <c:v>18471503.60114551</c:v>
                </c:pt>
                <c:pt idx="40">
                  <c:v>19645620.705256037</c:v>
                </c:pt>
                <c:pt idx="41">
                  <c:v>20819768.283840608</c:v>
                </c:pt>
                <c:pt idx="42">
                  <c:v>21994181.720391665</c:v>
                </c:pt>
                <c:pt idx="43">
                  <c:v>23168892.53103704</c:v>
                </c:pt>
                <c:pt idx="44">
                  <c:v>24427928.197819013</c:v>
                </c:pt>
                <c:pt idx="45">
                  <c:v>25685893.394736346</c:v>
                </c:pt>
                <c:pt idx="46">
                  <c:v>26940968.981116638</c:v>
                </c:pt>
                <c:pt idx="47">
                  <c:v>28471600.859881617</c:v>
                </c:pt>
                <c:pt idx="48">
                  <c:v>29991577.602427639</c:v>
                </c:pt>
                <c:pt idx="49">
                  <c:v>31517549.321150247</c:v>
                </c:pt>
                <c:pt idx="50">
                  <c:v>33299709.962146115</c:v>
                </c:pt>
                <c:pt idx="51">
                  <c:v>35070541.259392194</c:v>
                </c:pt>
                <c:pt idx="52">
                  <c:v>36841438.698506393</c:v>
                </c:pt>
                <c:pt idx="53">
                  <c:v>38610914.952633649</c:v>
                </c:pt>
                <c:pt idx="54">
                  <c:v>40375944.304234467</c:v>
                </c:pt>
                <c:pt idx="55">
                  <c:v>42393570.179727897</c:v>
                </c:pt>
                <c:pt idx="56">
                  <c:v>44428531.204154275</c:v>
                </c:pt>
                <c:pt idx="57">
                  <c:v>46459692.709713787</c:v>
                </c:pt>
                <c:pt idx="58">
                  <c:v>48501319.772794023</c:v>
                </c:pt>
                <c:pt idx="59">
                  <c:v>50535432.729646467</c:v>
                </c:pt>
                <c:pt idx="60">
                  <c:v>52826924.557138868</c:v>
                </c:pt>
                <c:pt idx="61">
                  <c:v>55118543.79390534</c:v>
                </c:pt>
                <c:pt idx="62">
                  <c:v>57412268.625537738</c:v>
                </c:pt>
                <c:pt idx="63">
                  <c:v>59707996.874247216</c:v>
                </c:pt>
                <c:pt idx="64">
                  <c:v>61997507.177264057</c:v>
                </c:pt>
                <c:pt idx="65">
                  <c:v>64540720.94876948</c:v>
                </c:pt>
                <c:pt idx="66">
                  <c:v>67084369.282330856</c:v>
                </c:pt>
                <c:pt idx="67">
                  <c:v>69627139.391388327</c:v>
                </c:pt>
                <c:pt idx="68">
                  <c:v>72165620.003661126</c:v>
                </c:pt>
                <c:pt idx="69">
                  <c:v>74714259.554240122</c:v>
                </c:pt>
                <c:pt idx="70">
                  <c:v>77267000.589657992</c:v>
                </c:pt>
                <c:pt idx="71">
                  <c:v>79812815.824916303</c:v>
                </c:pt>
                <c:pt idx="72">
                  <c:v>82360241.464419991</c:v>
                </c:pt>
                <c:pt idx="73">
                  <c:v>84908482.434960306</c:v>
                </c:pt>
                <c:pt idx="74">
                  <c:v>87462239.683078662</c:v>
                </c:pt>
                <c:pt idx="75">
                  <c:v>90027137.224079132</c:v>
                </c:pt>
                <c:pt idx="76">
                  <c:v>92592559.583699375</c:v>
                </c:pt>
                <c:pt idx="77">
                  <c:v>95149458.040636048</c:v>
                </c:pt>
                <c:pt idx="78">
                  <c:v>97717466.508091897</c:v>
                </c:pt>
                <c:pt idx="79">
                  <c:v>100302293.44351511</c:v>
                </c:pt>
                <c:pt idx="80">
                  <c:v>102883142.39475977</c:v>
                </c:pt>
                <c:pt idx="81">
                  <c:v>105465780.98857284</c:v>
                </c:pt>
                <c:pt idx="82">
                  <c:v>108022949.77839006</c:v>
                </c:pt>
                <c:pt idx="83">
                  <c:v>110578473.65990153</c:v>
                </c:pt>
                <c:pt idx="84">
                  <c:v>113138367.61677775</c:v>
                </c:pt>
                <c:pt idx="85">
                  <c:v>115704854.61495599</c:v>
                </c:pt>
                <c:pt idx="86">
                  <c:v>118270817.08712129</c:v>
                </c:pt>
                <c:pt idx="87">
                  <c:v>120854632.04903409</c:v>
                </c:pt>
                <c:pt idx="88">
                  <c:v>123430506.44802335</c:v>
                </c:pt>
                <c:pt idx="89">
                  <c:v>126009465.7413888</c:v>
                </c:pt>
                <c:pt idx="90">
                  <c:v>128590888.64090267</c:v>
                </c:pt>
                <c:pt idx="91">
                  <c:v>131179064.87551415</c:v>
                </c:pt>
                <c:pt idx="92">
                  <c:v>133758561.23555711</c:v>
                </c:pt>
                <c:pt idx="93">
                  <c:v>136334640.1192528</c:v>
                </c:pt>
                <c:pt idx="94">
                  <c:v>138915017.77518266</c:v>
                </c:pt>
                <c:pt idx="95">
                  <c:v>141481083.99865893</c:v>
                </c:pt>
                <c:pt idx="96">
                  <c:v>144056967.33754081</c:v>
                </c:pt>
                <c:pt idx="97">
                  <c:v>146639573.32193482</c:v>
                </c:pt>
                <c:pt idx="98">
                  <c:v>149231405.63688508</c:v>
                </c:pt>
                <c:pt idx="99">
                  <c:v>151796378.72346783</c:v>
                </c:pt>
                <c:pt idx="100">
                  <c:v>154361972.50608867</c:v>
                </c:pt>
                <c:pt idx="101">
                  <c:v>156919599.85916653</c:v>
                </c:pt>
                <c:pt idx="102">
                  <c:v>159476491.91006488</c:v>
                </c:pt>
                <c:pt idx="103">
                  <c:v>162030996.60506731</c:v>
                </c:pt>
                <c:pt idx="104">
                  <c:v>164584745.15554976</c:v>
                </c:pt>
                <c:pt idx="105">
                  <c:v>167147774.4642038</c:v>
                </c:pt>
                <c:pt idx="106">
                  <c:v>169700048.72531945</c:v>
                </c:pt>
                <c:pt idx="107">
                  <c:v>172270432.16858679</c:v>
                </c:pt>
                <c:pt idx="108">
                  <c:v>174845859.663726</c:v>
                </c:pt>
                <c:pt idx="109">
                  <c:v>177841989.28682631</c:v>
                </c:pt>
                <c:pt idx="110">
                  <c:v>180866290.9170025</c:v>
                </c:pt>
                <c:pt idx="111">
                  <c:v>183898304.66815051</c:v>
                </c:pt>
                <c:pt idx="112">
                  <c:v>186948739.9767811</c:v>
                </c:pt>
                <c:pt idx="113">
                  <c:v>190431060.51871961</c:v>
                </c:pt>
                <c:pt idx="114">
                  <c:v>193903852.40215456</c:v>
                </c:pt>
                <c:pt idx="115">
                  <c:v>197398132.40016359</c:v>
                </c:pt>
                <c:pt idx="116">
                  <c:v>200908829.97822484</c:v>
                </c:pt>
                <c:pt idx="117">
                  <c:v>204428180.92548749</c:v>
                </c:pt>
                <c:pt idx="118">
                  <c:v>207902370.27224603</c:v>
                </c:pt>
                <c:pt idx="119">
                  <c:v>211378164.58145884</c:v>
                </c:pt>
                <c:pt idx="120">
                  <c:v>214867717.74007958</c:v>
                </c:pt>
                <c:pt idx="121">
                  <c:v>218375663.61658132</c:v>
                </c:pt>
                <c:pt idx="122">
                  <c:v>221823155.84349823</c:v>
                </c:pt>
                <c:pt idx="123">
                  <c:v>225228860.69942188</c:v>
                </c:pt>
                <c:pt idx="124">
                  <c:v>228627965.50042894</c:v>
                </c:pt>
                <c:pt idx="125">
                  <c:v>232037833.90784132</c:v>
                </c:pt>
                <c:pt idx="126">
                  <c:v>235437281.07201496</c:v>
                </c:pt>
                <c:pt idx="127">
                  <c:v>238836023.69026405</c:v>
                </c:pt>
                <c:pt idx="128">
                  <c:v>242239329.38400781</c:v>
                </c:pt>
                <c:pt idx="129">
                  <c:v>245657402.36259398</c:v>
                </c:pt>
                <c:pt idx="130">
                  <c:v>249083966.1787076</c:v>
                </c:pt>
                <c:pt idx="131">
                  <c:v>252511929.88317445</c:v>
                </c:pt>
                <c:pt idx="132">
                  <c:v>255928535.22596842</c:v>
                </c:pt>
                <c:pt idx="133">
                  <c:v>259344672.78633383</c:v>
                </c:pt>
                <c:pt idx="134">
                  <c:v>262743894.60350612</c:v>
                </c:pt>
                <c:pt idx="135">
                  <c:v>266159169.4941017</c:v>
                </c:pt>
                <c:pt idx="136">
                  <c:v>269579138.41383159</c:v>
                </c:pt>
                <c:pt idx="137">
                  <c:v>272997127.43398881</c:v>
                </c:pt>
                <c:pt idx="138">
                  <c:v>276417587.7075718</c:v>
                </c:pt>
                <c:pt idx="139">
                  <c:v>279837990.50396013</c:v>
                </c:pt>
                <c:pt idx="140">
                  <c:v>283309809.76784277</c:v>
                </c:pt>
                <c:pt idx="141">
                  <c:v>286715665.75312513</c:v>
                </c:pt>
                <c:pt idx="142">
                  <c:v>290200819.66548467</c:v>
                </c:pt>
                <c:pt idx="143">
                  <c:v>293619217.07384694</c:v>
                </c:pt>
                <c:pt idx="144">
                  <c:v>297026782.00038069</c:v>
                </c:pt>
                <c:pt idx="145">
                  <c:v>300432199.05152673</c:v>
                </c:pt>
                <c:pt idx="146">
                  <c:v>303833580.81849051</c:v>
                </c:pt>
                <c:pt idx="147">
                  <c:v>307266405.58131009</c:v>
                </c:pt>
                <c:pt idx="148">
                  <c:v>310707485.41771114</c:v>
                </c:pt>
                <c:pt idx="149">
                  <c:v>286162700.02693045</c:v>
                </c:pt>
              </c:numCache>
            </c:numRef>
          </c:val>
          <c:smooth val="0"/>
        </c:ser>
        <c:ser>
          <c:idx val="2"/>
          <c:order val="2"/>
          <c:tx>
            <c:strRef>
              <c:f>VALUACION!$E$2</c:f>
              <c:strCache>
                <c:ptCount val="1"/>
                <c:pt idx="0">
                  <c:v>FANVIT (prom. móvil 7 días)</c:v>
                </c:pt>
              </c:strCache>
            </c:strRef>
          </c:tx>
          <c:marker>
            <c:symbol val="none"/>
          </c:marker>
          <c:cat>
            <c:numRef>
              <c:f>VALUACION!$B$3:$B$152</c:f>
              <c:numCache>
                <c:formatCode>d\-mmm</c:formatCode>
                <c:ptCount val="15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numCache>
            </c:numRef>
          </c:cat>
          <c:val>
            <c:numRef>
              <c:f>VALUACION!$E$3:$E$152</c:f>
              <c:numCache>
                <c:formatCode>#,##0.00</c:formatCode>
                <c:ptCount val="150"/>
                <c:pt idx="0">
                  <c:v>848.60517168888873</c:v>
                </c:pt>
                <c:pt idx="1">
                  <c:v>1693.3265677333331</c:v>
                </c:pt>
                <c:pt idx="2">
                  <c:v>6759.6461440888888</c:v>
                </c:pt>
                <c:pt idx="3">
                  <c:v>11825.917161511112</c:v>
                </c:pt>
                <c:pt idx="4">
                  <c:v>16893.959852933334</c:v>
                </c:pt>
                <c:pt idx="5">
                  <c:v>21963.179807155557</c:v>
                </c:pt>
                <c:pt idx="6">
                  <c:v>20187.820000001895</c:v>
                </c:pt>
                <c:pt idx="7">
                  <c:v>24636.861428573993</c:v>
                </c:pt>
                <c:pt idx="8">
                  <c:v>29231.421428575046</c:v>
                </c:pt>
                <c:pt idx="9">
                  <c:v>11570.39142860685</c:v>
                </c:pt>
                <c:pt idx="10">
                  <c:v>214323.2585714981</c:v>
                </c:pt>
                <c:pt idx="11">
                  <c:v>296814.81714293465</c:v>
                </c:pt>
                <c:pt idx="12">
                  <c:v>367471.90285723336</c:v>
                </c:pt>
                <c:pt idx="13">
                  <c:v>110776.81857152389</c:v>
                </c:pt>
                <c:pt idx="14">
                  <c:v>-569416.75571419613</c:v>
                </c:pt>
                <c:pt idx="15">
                  <c:v>-882415.89428550855</c:v>
                </c:pt>
                <c:pt idx="16">
                  <c:v>-1196885.4014283929</c:v>
                </c:pt>
                <c:pt idx="17">
                  <c:v>-2388826.5157141685</c:v>
                </c:pt>
                <c:pt idx="18">
                  <c:v>-2990410.7957142419</c:v>
                </c:pt>
                <c:pt idx="19">
                  <c:v>-2947836.8285713876</c:v>
                </c:pt>
                <c:pt idx="20">
                  <c:v>-1958449.9257141522</c:v>
                </c:pt>
                <c:pt idx="21">
                  <c:v>131552.08857148033</c:v>
                </c:pt>
                <c:pt idx="22">
                  <c:v>2083775.7899999619</c:v>
                </c:pt>
                <c:pt idx="23">
                  <c:v>3671753.0999999726</c:v>
                </c:pt>
                <c:pt idx="24">
                  <c:v>6175274.2199999942</c:v>
                </c:pt>
                <c:pt idx="25">
                  <c:v>9286037.7800000049</c:v>
                </c:pt>
                <c:pt idx="26">
                  <c:v>12002677.5842856</c:v>
                </c:pt>
                <c:pt idx="27">
                  <c:v>14297925.861428261</c:v>
                </c:pt>
                <c:pt idx="28">
                  <c:v>15525705.749999728</c:v>
                </c:pt>
                <c:pt idx="29">
                  <c:v>16779891.152856965</c:v>
                </c:pt>
                <c:pt idx="30">
                  <c:v>19438785.0400001</c:v>
                </c:pt>
                <c:pt idx="31">
                  <c:v>21523965.78857163</c:v>
                </c:pt>
                <c:pt idx="32">
                  <c:v>21515845.591428895</c:v>
                </c:pt>
                <c:pt idx="33">
                  <c:v>21969173.601429123</c:v>
                </c:pt>
                <c:pt idx="34">
                  <c:v>22529029.151429448</c:v>
                </c:pt>
                <c:pt idx="35">
                  <c:v>23799935.725715365</c:v>
                </c:pt>
                <c:pt idx="36">
                  <c:v>25379335.630001068</c:v>
                </c:pt>
                <c:pt idx="37">
                  <c:v>25792219.157143455</c:v>
                </c:pt>
                <c:pt idx="38">
                  <c:v>29549519.971429009</c:v>
                </c:pt>
                <c:pt idx="39">
                  <c:v>35590159.145714894</c:v>
                </c:pt>
                <c:pt idx="40">
                  <c:v>42840100.424286164</c:v>
                </c:pt>
                <c:pt idx="41">
                  <c:v>49833860.27571433</c:v>
                </c:pt>
                <c:pt idx="42">
                  <c:v>56951007.75</c:v>
                </c:pt>
                <c:pt idx="43">
                  <c:v>64011692.079999648</c:v>
                </c:pt>
                <c:pt idx="44">
                  <c:v>72311601.885714129</c:v>
                </c:pt>
                <c:pt idx="45">
                  <c:v>75777395.857142851</c:v>
                </c:pt>
                <c:pt idx="46">
                  <c:v>73114060.668571204</c:v>
                </c:pt>
                <c:pt idx="47">
                  <c:v>70239341.578571051</c:v>
                </c:pt>
                <c:pt idx="48">
                  <c:v>66316698.295713425</c:v>
                </c:pt>
                <c:pt idx="49">
                  <c:v>63578483.815712795</c:v>
                </c:pt>
                <c:pt idx="50">
                  <c:v>56658153.715712681</c:v>
                </c:pt>
                <c:pt idx="51">
                  <c:v>49322769.151427135</c:v>
                </c:pt>
                <c:pt idx="52">
                  <c:v>43905027.479998723</c:v>
                </c:pt>
                <c:pt idx="53">
                  <c:v>40925859.825713024</c:v>
                </c:pt>
                <c:pt idx="54">
                  <c:v>28674357.834284645</c:v>
                </c:pt>
                <c:pt idx="55">
                  <c:v>9091907.955713585</c:v>
                </c:pt>
                <c:pt idx="56">
                  <c:v>-6777611.3257146161</c:v>
                </c:pt>
                <c:pt idx="57">
                  <c:v>-14106975.78571479</c:v>
                </c:pt>
                <c:pt idx="58">
                  <c:v>-15728982.69571518</c:v>
                </c:pt>
                <c:pt idx="59">
                  <c:v>-18851260.674286935</c:v>
                </c:pt>
                <c:pt idx="60">
                  <c:v>-15258109.368572738</c:v>
                </c:pt>
                <c:pt idx="61">
                  <c:v>-3876781.4700011783</c:v>
                </c:pt>
                <c:pt idx="62">
                  <c:v>21942978.642856054</c:v>
                </c:pt>
                <c:pt idx="63">
                  <c:v>38156135.127141677</c:v>
                </c:pt>
                <c:pt idx="64">
                  <c:v>46640942.855713435</c:v>
                </c:pt>
                <c:pt idx="65">
                  <c:v>51176276.092856273</c:v>
                </c:pt>
                <c:pt idx="66">
                  <c:v>57834406.612856731</c:v>
                </c:pt>
                <c:pt idx="67">
                  <c:v>58737574.975714006</c:v>
                </c:pt>
                <c:pt idx="68">
                  <c:v>52168675.551428661</c:v>
                </c:pt>
                <c:pt idx="69">
                  <c:v>42538583.757142745</c:v>
                </c:pt>
                <c:pt idx="70">
                  <c:v>44085303.75142888</c:v>
                </c:pt>
                <c:pt idx="71">
                  <c:v>50943497.085714616</c:v>
                </c:pt>
                <c:pt idx="72">
                  <c:v>58094840.387143269</c:v>
                </c:pt>
                <c:pt idx="73">
                  <c:v>65890341.738571167</c:v>
                </c:pt>
                <c:pt idx="74">
                  <c:v>84477607.067141935</c:v>
                </c:pt>
                <c:pt idx="75">
                  <c:v>114941302.05571257</c:v>
                </c:pt>
                <c:pt idx="76">
                  <c:v>143240183.81142753</c:v>
                </c:pt>
                <c:pt idx="77">
                  <c:v>164432585.75142723</c:v>
                </c:pt>
                <c:pt idx="78">
                  <c:v>173582918.11285618</c:v>
                </c:pt>
                <c:pt idx="79">
                  <c:v>180065819.32714134</c:v>
                </c:pt>
                <c:pt idx="80">
                  <c:v>178527126.97999901</c:v>
                </c:pt>
                <c:pt idx="81">
                  <c:v>170644657.54857144</c:v>
                </c:pt>
                <c:pt idx="82">
                  <c:v>157612571.24428612</c:v>
                </c:pt>
                <c:pt idx="83">
                  <c:v>140921929</c:v>
                </c:pt>
                <c:pt idx="84">
                  <c:v>131790659.26142883</c:v>
                </c:pt>
                <c:pt idx="85">
                  <c:v>129233568.03857149</c:v>
                </c:pt>
                <c:pt idx="86">
                  <c:v>127548238.23714338</c:v>
                </c:pt>
                <c:pt idx="87">
                  <c:v>134311015.37142891</c:v>
                </c:pt>
                <c:pt idx="88">
                  <c:v>138836757.95428577</c:v>
                </c:pt>
                <c:pt idx="89">
                  <c:v>149060163.41142872</c:v>
                </c:pt>
                <c:pt idx="90">
                  <c:v>166211683.02285713</c:v>
                </c:pt>
                <c:pt idx="91">
                  <c:v>173230658.22714287</c:v>
                </c:pt>
                <c:pt idx="92">
                  <c:v>182811398.1071423</c:v>
                </c:pt>
                <c:pt idx="93">
                  <c:v>199841241.18571362</c:v>
                </c:pt>
                <c:pt idx="94">
                  <c:v>222290078.75142834</c:v>
                </c:pt>
                <c:pt idx="95">
                  <c:v>248307985.59428516</c:v>
                </c:pt>
                <c:pt idx="96">
                  <c:v>271478453.88428497</c:v>
                </c:pt>
                <c:pt idx="97">
                  <c:v>287598837.96285683</c:v>
                </c:pt>
                <c:pt idx="98">
                  <c:v>307800466.5128566</c:v>
                </c:pt>
                <c:pt idx="99">
                  <c:v>325874109.79285759</c:v>
                </c:pt>
                <c:pt idx="100">
                  <c:v>322388949.69714355</c:v>
                </c:pt>
                <c:pt idx="101">
                  <c:v>312432379.64000046</c:v>
                </c:pt>
                <c:pt idx="102">
                  <c:v>296911571.14857155</c:v>
                </c:pt>
                <c:pt idx="103">
                  <c:v>275031633.06714302</c:v>
                </c:pt>
                <c:pt idx="104">
                  <c:v>254768089.06428528</c:v>
                </c:pt>
                <c:pt idx="105">
                  <c:v>236592625.04571423</c:v>
                </c:pt>
                <c:pt idx="106">
                  <c:v>217030288.0942857</c:v>
                </c:pt>
                <c:pt idx="107">
                  <c:v>212863917.86571449</c:v>
                </c:pt>
                <c:pt idx="108">
                  <c:v>202350769.9857145</c:v>
                </c:pt>
                <c:pt idx="109">
                  <c:v>183555105.16000149</c:v>
                </c:pt>
                <c:pt idx="110">
                  <c:v>183200276.28571591</c:v>
                </c:pt>
                <c:pt idx="111">
                  <c:v>196960346.85000229</c:v>
                </c:pt>
                <c:pt idx="112">
                  <c:v>221597461.09143066</c:v>
                </c:pt>
                <c:pt idx="113">
                  <c:v>252418886.10143009</c:v>
                </c:pt>
                <c:pt idx="114">
                  <c:v>283862461.71428734</c:v>
                </c:pt>
                <c:pt idx="115">
                  <c:v>319263104.56428748</c:v>
                </c:pt>
                <c:pt idx="116">
                  <c:v>372731877.46857232</c:v>
                </c:pt>
                <c:pt idx="117">
                  <c:v>407528414.71857232</c:v>
                </c:pt>
                <c:pt idx="118">
                  <c:v>429179891.46285903</c:v>
                </c:pt>
                <c:pt idx="119">
                  <c:v>439220026.52143097</c:v>
                </c:pt>
                <c:pt idx="120">
                  <c:v>451218837.60714501</c:v>
                </c:pt>
                <c:pt idx="121">
                  <c:v>453588453.56428748</c:v>
                </c:pt>
                <c:pt idx="122">
                  <c:v>450497272.97571671</c:v>
                </c:pt>
                <c:pt idx="123">
                  <c:v>444178857.65428925</c:v>
                </c:pt>
                <c:pt idx="124">
                  <c:v>450032031.70286125</c:v>
                </c:pt>
                <c:pt idx="125">
                  <c:v>455359977.33714622</c:v>
                </c:pt>
                <c:pt idx="126">
                  <c:v>459434298.4000026</c:v>
                </c:pt>
                <c:pt idx="127">
                  <c:v>460103914.24714553</c:v>
                </c:pt>
                <c:pt idx="128">
                  <c:v>475336220.77571762</c:v>
                </c:pt>
                <c:pt idx="129">
                  <c:v>503635244.44000244</c:v>
                </c:pt>
                <c:pt idx="130">
                  <c:v>541031427.40857255</c:v>
                </c:pt>
                <c:pt idx="131">
                  <c:v>572902228.80857193</c:v>
                </c:pt>
                <c:pt idx="132">
                  <c:v>605531064.53428543</c:v>
                </c:pt>
                <c:pt idx="133">
                  <c:v>635945695.39142716</c:v>
                </c:pt>
                <c:pt idx="134">
                  <c:v>656025447.49285674</c:v>
                </c:pt>
                <c:pt idx="135">
                  <c:v>676440510.79857087</c:v>
                </c:pt>
                <c:pt idx="136">
                  <c:v>702109152.30714309</c:v>
                </c:pt>
                <c:pt idx="137">
                  <c:v>710016734.23000014</c:v>
                </c:pt>
                <c:pt idx="138">
                  <c:v>719728959.9142859</c:v>
                </c:pt>
                <c:pt idx="139">
                  <c:v>729420496.75571549</c:v>
                </c:pt>
                <c:pt idx="140">
                  <c:v>731852895.1028595</c:v>
                </c:pt>
                <c:pt idx="141">
                  <c:v>727306758.02571547</c:v>
                </c:pt>
                <c:pt idx="142">
                  <c:v>716099348.13571489</c:v>
                </c:pt>
                <c:pt idx="143">
                  <c:v>694480110.25857103</c:v>
                </c:pt>
                <c:pt idx="144">
                  <c:v>657944783.41571486</c:v>
                </c:pt>
                <c:pt idx="145">
                  <c:v>613607054.43142807</c:v>
                </c:pt>
                <c:pt idx="146">
                  <c:v>564545932.56999969</c:v>
                </c:pt>
                <c:pt idx="147">
                  <c:v>520504526.46142906</c:v>
                </c:pt>
                <c:pt idx="148">
                  <c:v>506800628.57428634</c:v>
                </c:pt>
                <c:pt idx="149">
                  <c:v>500868340.35428727</c:v>
                </c:pt>
              </c:numCache>
            </c:numRef>
          </c:val>
          <c:smooth val="0"/>
        </c:ser>
        <c:dLbls>
          <c:showLegendKey val="0"/>
          <c:showVal val="0"/>
          <c:showCatName val="0"/>
          <c:showSerName val="0"/>
          <c:showPercent val="0"/>
          <c:showBubbleSize val="0"/>
        </c:dLbls>
        <c:marker val="1"/>
        <c:smooth val="0"/>
        <c:axId val="25383296"/>
        <c:axId val="25384832"/>
      </c:lineChart>
      <c:dateAx>
        <c:axId val="25383296"/>
        <c:scaling>
          <c:orientation val="minMax"/>
          <c:max val="42050"/>
          <c:min val="41832"/>
        </c:scaling>
        <c:delete val="0"/>
        <c:axPos val="b"/>
        <c:numFmt formatCode="d\-mmm" sourceLinked="1"/>
        <c:majorTickMark val="none"/>
        <c:minorTickMark val="none"/>
        <c:tickLblPos val="low"/>
        <c:txPr>
          <a:bodyPr rot="-5400000" vert="horz"/>
          <a:lstStyle/>
          <a:p>
            <a:pPr>
              <a:defRPr/>
            </a:pPr>
            <a:endParaRPr lang="es-MX"/>
          </a:p>
        </c:txPr>
        <c:crossAx val="25384832"/>
        <c:crosses val="autoZero"/>
        <c:auto val="1"/>
        <c:lblOffset val="100"/>
        <c:baseTimeUnit val="days"/>
        <c:majorUnit val="9"/>
        <c:majorTimeUnit val="days"/>
      </c:dateAx>
      <c:valAx>
        <c:axId val="25384832"/>
        <c:scaling>
          <c:orientation val="minMax"/>
        </c:scaling>
        <c:delete val="0"/>
        <c:axPos val="l"/>
        <c:numFmt formatCode="#,##0.00" sourceLinked="1"/>
        <c:majorTickMark val="none"/>
        <c:minorTickMark val="none"/>
        <c:tickLblPos val="nextTo"/>
        <c:crossAx val="25383296"/>
        <c:crosses val="autoZero"/>
        <c:crossBetween val="between"/>
        <c:dispUnits>
          <c:builtInUnit val="millions"/>
          <c:dispUnitsLbl>
            <c:layout>
              <c:manualLayout>
                <c:xMode val="edge"/>
                <c:yMode val="edge"/>
                <c:x val="7.4780208029551851E-3"/>
                <c:y val="0.4657038709392462"/>
              </c:manualLayout>
            </c:layout>
          </c:dispUnitsLbl>
        </c:dispUnits>
      </c:valAx>
    </c:plotArea>
    <c:legend>
      <c:legendPos val="r"/>
      <c:layout>
        <c:manualLayout>
          <c:xMode val="edge"/>
          <c:yMode val="edge"/>
          <c:x val="4.0792400949881305E-2"/>
          <c:y val="0.91806331169694599"/>
          <c:w val="0.9380435778860976"/>
          <c:h val="6.5341365675450486E-2"/>
        </c:manualLayout>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Tasa de rendimiento a vencimiento FANVIT v.s Tesorería</a:t>
            </a:r>
          </a:p>
        </c:rich>
      </c:tx>
      <c:layout/>
      <c:overlay val="0"/>
    </c:title>
    <c:autoTitleDeleted val="0"/>
    <c:plotArea>
      <c:layout>
        <c:manualLayout>
          <c:layoutTarget val="inner"/>
          <c:xMode val="edge"/>
          <c:yMode val="edge"/>
          <c:x val="7.3247794845316461E-2"/>
          <c:y val="0.19365841174615078"/>
          <c:w val="0.9040896859501395"/>
          <c:h val="0.63675207265758449"/>
        </c:manualLayout>
      </c:layout>
      <c:lineChart>
        <c:grouping val="standard"/>
        <c:varyColors val="0"/>
        <c:ser>
          <c:idx val="0"/>
          <c:order val="0"/>
          <c:tx>
            <c:strRef>
              <c:f>'RENDIMIENTO (2)'!$C$2</c:f>
              <c:strCache>
                <c:ptCount val="1"/>
                <c:pt idx="0">
                  <c:v>FANVIT</c:v>
                </c:pt>
              </c:strCache>
            </c:strRef>
          </c:tx>
          <c:marker>
            <c:symbol val="none"/>
          </c:marker>
          <c:dLbls>
            <c:dLbl>
              <c:idx val="149"/>
              <c:layout>
                <c:manualLayout>
                  <c:x val="-1.9300278177079543E-3"/>
                  <c:y val="-5.3241344410166397E-2"/>
                </c:manualLayout>
              </c:layout>
              <c:tx>
                <c:rich>
                  <a:bodyPr/>
                  <a:lstStyle/>
                  <a:p>
                    <a:r>
                      <a:rPr lang="en-US" dirty="0"/>
                      <a:t>13-feb
</a:t>
                    </a:r>
                    <a:r>
                      <a:rPr lang="en-US" dirty="0" smtClean="0"/>
                      <a:t>4.11</a:t>
                    </a:r>
                    <a:endParaRPr lang="en-US" dirty="0"/>
                  </a:p>
                </c:rich>
              </c:tx>
              <c:showLegendKey val="0"/>
              <c:showVal val="1"/>
              <c:showCatName val="1"/>
              <c:showSerName val="0"/>
              <c:showPercent val="0"/>
              <c:showBubbleSize val="0"/>
              <c:separator>
</c:separator>
            </c:dLbl>
            <c:numFmt formatCode="#,##0.00" sourceLinked="0"/>
            <c:txPr>
              <a:bodyPr/>
              <a:lstStyle/>
              <a:p>
                <a:pPr>
                  <a:defRPr sz="900">
                    <a:latin typeface="Myriad Pro Light"/>
                  </a:defRPr>
                </a:pPr>
                <a:endParaRPr lang="es-MX"/>
              </a:p>
            </c:txPr>
            <c:showLegendKey val="0"/>
            <c:showVal val="0"/>
            <c:showCatName val="0"/>
            <c:showSerName val="0"/>
            <c:showPercent val="0"/>
            <c:showBubbleSize val="0"/>
          </c:dLbls>
          <c:cat>
            <c:numRef>
              <c:f>'RENDIMIENTO (2)'!$B$3:$B$152</c:f>
              <c:numCache>
                <c:formatCode>d\-mmm</c:formatCode>
                <c:ptCount val="15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numCache>
            </c:numRef>
          </c:cat>
          <c:val>
            <c:numRef>
              <c:f>'RENDIMIENTO (2)'!$C$3:$C$152</c:f>
              <c:numCache>
                <c:formatCode>0.00</c:formatCode>
                <c:ptCount val="150"/>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numCache>
            </c:numRef>
          </c:val>
          <c:smooth val="0"/>
        </c:ser>
        <c:ser>
          <c:idx val="1"/>
          <c:order val="1"/>
          <c:tx>
            <c:strRef>
              <c:f>'RENDIMIENTO (2)'!$D$2</c:f>
              <c:strCache>
                <c:ptCount val="1"/>
                <c:pt idx="0">
                  <c:v>Tesorería</c:v>
                </c:pt>
              </c:strCache>
            </c:strRef>
          </c:tx>
          <c:marker>
            <c:symbol val="none"/>
          </c:marker>
          <c:cat>
            <c:numRef>
              <c:f>'RENDIMIENTO (2)'!$B$3:$B$152</c:f>
              <c:numCache>
                <c:formatCode>d\-mmm</c:formatCode>
                <c:ptCount val="150"/>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numCache>
            </c:numRef>
          </c:cat>
          <c:val>
            <c:numRef>
              <c:f>'RENDIMIENTO (2)'!$D$3:$D$152</c:f>
              <c:numCache>
                <c:formatCode>0.00</c:formatCode>
                <c:ptCount val="150"/>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numCache>
            </c:numRef>
          </c:val>
          <c:smooth val="0"/>
        </c:ser>
        <c:dLbls>
          <c:showLegendKey val="0"/>
          <c:showVal val="0"/>
          <c:showCatName val="0"/>
          <c:showSerName val="0"/>
          <c:showPercent val="0"/>
          <c:showBubbleSize val="0"/>
        </c:dLbls>
        <c:marker val="1"/>
        <c:smooth val="0"/>
        <c:axId val="25402752"/>
        <c:axId val="25416832"/>
      </c:lineChart>
      <c:dateAx>
        <c:axId val="25402752"/>
        <c:scaling>
          <c:orientation val="minMax"/>
        </c:scaling>
        <c:delete val="0"/>
        <c:axPos val="b"/>
        <c:numFmt formatCode="d\-mmm" sourceLinked="1"/>
        <c:majorTickMark val="none"/>
        <c:minorTickMark val="none"/>
        <c:tickLblPos val="nextTo"/>
        <c:txPr>
          <a:bodyPr rot="-5400000" vert="horz"/>
          <a:lstStyle/>
          <a:p>
            <a:pPr>
              <a:defRPr/>
            </a:pPr>
            <a:endParaRPr lang="es-MX"/>
          </a:p>
        </c:txPr>
        <c:crossAx val="25416832"/>
        <c:crosses val="autoZero"/>
        <c:auto val="1"/>
        <c:lblOffset val="100"/>
        <c:baseTimeUnit val="days"/>
        <c:majorUnit val="9"/>
        <c:majorTimeUnit val="days"/>
      </c:dateAx>
      <c:valAx>
        <c:axId val="25416832"/>
        <c:scaling>
          <c:orientation val="minMax"/>
          <c:max val="5"/>
          <c:min val="2.8"/>
        </c:scaling>
        <c:delete val="0"/>
        <c:axPos val="l"/>
        <c:numFmt formatCode="0.00" sourceLinked="1"/>
        <c:majorTickMark val="none"/>
        <c:minorTickMark val="none"/>
        <c:tickLblPos val="nextTo"/>
        <c:crossAx val="25402752"/>
        <c:crosses val="autoZero"/>
        <c:crossBetween val="between"/>
      </c:valAx>
    </c:plotArea>
    <c:legend>
      <c:legendPos val="r"/>
      <c:layout>
        <c:manualLayout>
          <c:xMode val="edge"/>
          <c:yMode val="edge"/>
          <c:x val="5.3409233681855281E-2"/>
          <c:y val="0.94562989150165766"/>
          <c:w val="0.699596230799019"/>
          <c:h val="4.2829408228733309E-2"/>
        </c:manualLayout>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latin typeface="Myriad Pro Light"/>
              </a:defRPr>
            </a:pPr>
            <a:r>
              <a:rPr lang="es-MX" sz="1200" dirty="0">
                <a:latin typeface="Myriad Pro Light"/>
              </a:rPr>
              <a:t>Composición </a:t>
            </a:r>
            <a:r>
              <a:rPr lang="es-MX" sz="1200" dirty="0" smtClean="0">
                <a:latin typeface="Myriad Pro Light"/>
              </a:rPr>
              <a:t>FANVIT</a:t>
            </a:r>
            <a:r>
              <a:rPr lang="es-MX" sz="1200" dirty="0">
                <a:latin typeface="Myriad Pro Light"/>
              </a:rPr>
              <a:t>:</a:t>
            </a:r>
            <a:r>
              <a:rPr lang="es-MX" sz="1200" baseline="0" dirty="0">
                <a:latin typeface="Myriad Pro Light"/>
              </a:rPr>
              <a:t> </a:t>
            </a:r>
            <a:r>
              <a:rPr lang="es-MX" sz="1200" dirty="0">
                <a:latin typeface="Myriad Pro Light"/>
              </a:rPr>
              <a:t>Clase</a:t>
            </a:r>
            <a:r>
              <a:rPr lang="es-MX" sz="1200" baseline="0" dirty="0">
                <a:latin typeface="Myriad Pro Light"/>
              </a:rPr>
              <a:t> de activo          </a:t>
            </a:r>
          </a:p>
          <a:p>
            <a:pPr>
              <a:defRPr sz="1050">
                <a:latin typeface="Myriad Pro Light"/>
              </a:defRPr>
            </a:pPr>
            <a:r>
              <a:rPr lang="es-MX" sz="1050" b="0" baseline="0" dirty="0">
                <a:latin typeface="Myriad Pro Light"/>
              </a:rPr>
              <a:t> (porcentaje)</a:t>
            </a:r>
            <a:endParaRPr lang="es-MX" sz="1050" b="0" dirty="0">
              <a:latin typeface="Myriad Pro Light"/>
            </a:endParaRPr>
          </a:p>
        </c:rich>
      </c:tx>
      <c:layout>
        <c:manualLayout>
          <c:xMode val="edge"/>
          <c:yMode val="edge"/>
          <c:x val="0.15968044619422572"/>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16377073603053519"/>
          <c:w val="0.74407655293088371"/>
          <c:h val="0.83495343058629068"/>
        </c:manualLayout>
      </c:layout>
      <c:pie3DChart>
        <c:varyColors val="1"/>
        <c:ser>
          <c:idx val="0"/>
          <c:order val="0"/>
          <c:dPt>
            <c:idx val="4"/>
            <c:bubble3D val="0"/>
            <c:spPr>
              <a:solidFill>
                <a:schemeClr val="bg1">
                  <a:lumMod val="50000"/>
                </a:schemeClr>
              </a:solidFill>
            </c:spPr>
          </c:dPt>
          <c:dPt>
            <c:idx val="5"/>
            <c:bubble3D val="0"/>
            <c:spPr>
              <a:solidFill>
                <a:srgbClr val="C00000"/>
              </a:solidFill>
            </c:spPr>
          </c:dPt>
          <c:dLbls>
            <c:numFmt formatCode="0.0%" sourceLinked="0"/>
            <c:txPr>
              <a:bodyPr/>
              <a:lstStyle/>
              <a:p>
                <a:pPr>
                  <a:defRPr sz="900" b="1">
                    <a:latin typeface="Myriad Pro Light"/>
                  </a:defRPr>
                </a:pPr>
                <a:endParaRPr lang="es-MX"/>
              </a:p>
            </c:txPr>
            <c:showLegendKey val="0"/>
            <c:showVal val="0"/>
            <c:showCatName val="0"/>
            <c:showSerName val="0"/>
            <c:showPercent val="1"/>
            <c:showBubbleSize val="0"/>
            <c:showLeaderLines val="1"/>
          </c:dLbls>
          <c:cat>
            <c:strRef>
              <c:f>Hoja2!$B$14:$B$19</c:f>
              <c:strCache>
                <c:ptCount val="6"/>
                <c:pt idx="0">
                  <c:v>Tasa Real</c:v>
                </c:pt>
                <c:pt idx="1">
                  <c:v>Tasa Nominal</c:v>
                </c:pt>
                <c:pt idx="2">
                  <c:v>Renta Variable</c:v>
                </c:pt>
                <c:pt idx="3">
                  <c:v>Estructurados</c:v>
                </c:pt>
                <c:pt idx="4">
                  <c:v>Certificados Bursátiles</c:v>
                </c:pt>
                <c:pt idx="5">
                  <c:v>Liquidez</c:v>
                </c:pt>
              </c:strCache>
            </c:strRef>
          </c:cat>
          <c:val>
            <c:numRef>
              <c:f>Hoja2!$C$14:$C$19</c:f>
              <c:numCache>
                <c:formatCode>0.00%</c:formatCode>
                <c:ptCount val="6"/>
                <c:pt idx="0">
                  <c:v>0.67995412169771208</c:v>
                </c:pt>
                <c:pt idx="1">
                  <c:v>0.14215632703276901</c:v>
                </c:pt>
                <c:pt idx="2">
                  <c:v>2.6610030703114997E-2</c:v>
                </c:pt>
                <c:pt idx="3">
                  <c:v>3.3158078370268788E-2</c:v>
                </c:pt>
                <c:pt idx="4">
                  <c:v>1.2143580688272395E-2</c:v>
                </c:pt>
                <c:pt idx="5">
                  <c:v>0.10597786150786281</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73727777777777781"/>
          <c:y val="0.26674978127734028"/>
          <c:w val="0.25161111111111112"/>
          <c:h val="0.69828302712160983"/>
        </c:manualLayout>
      </c:layout>
      <c:overlay val="0"/>
      <c:txPr>
        <a:bodyPr/>
        <a:lstStyle/>
        <a:p>
          <a:pPr>
            <a:defRPr>
              <a:latin typeface="Myriad Pro Light"/>
            </a:defRPr>
          </a:pPr>
          <a:endParaRPr lang="es-MX"/>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Myriad Pro Light"/>
              </a:defRPr>
            </a:pPr>
            <a:r>
              <a:rPr lang="es-MX" sz="1400">
                <a:latin typeface="Myriad Pro Light"/>
              </a:rPr>
              <a:t>Valor de UDI</a:t>
            </a:r>
            <a:r>
              <a:rPr lang="es-MX" sz="1400" baseline="0">
                <a:latin typeface="Myriad Pro Light"/>
              </a:rPr>
              <a:t> en pesos</a:t>
            </a:r>
            <a:endParaRPr lang="es-MX" sz="1400">
              <a:latin typeface="Myriad Pro Light"/>
            </a:endParaRPr>
          </a:p>
        </c:rich>
      </c:tx>
      <c:layout/>
      <c:overlay val="0"/>
    </c:title>
    <c:autoTitleDeleted val="0"/>
    <c:plotArea>
      <c:layout/>
      <c:lineChart>
        <c:grouping val="standard"/>
        <c:varyColors val="0"/>
        <c:ser>
          <c:idx val="0"/>
          <c:order val="0"/>
          <c:spPr>
            <a:ln>
              <a:solidFill>
                <a:srgbClr val="C00000"/>
              </a:solidFill>
            </a:ln>
          </c:spPr>
          <c:marker>
            <c:symbol val="none"/>
          </c:marker>
          <c:dLbls>
            <c:dLbl>
              <c:idx val="407"/>
              <c:layout>
                <c:manualLayout>
                  <c:x val="0"/>
                  <c:y val="-4.1666666666666664E-2"/>
                </c:manualLayout>
              </c:layout>
              <c:tx>
                <c:rich>
                  <a:bodyPr/>
                  <a:lstStyle/>
                  <a:p>
                    <a:r>
                      <a:rPr lang="en-US" sz="1050"/>
                      <a:t>5.28</a:t>
                    </a:r>
                  </a:p>
                </c:rich>
              </c:tx>
              <c:showLegendKey val="0"/>
              <c:showVal val="1"/>
              <c:showCatName val="0"/>
              <c:showSerName val="0"/>
              <c:showPercent val="0"/>
              <c:showBubbleSize val="0"/>
            </c:dLbl>
            <c:showLegendKey val="0"/>
            <c:showVal val="0"/>
            <c:showCatName val="0"/>
            <c:showSerName val="0"/>
            <c:showPercent val="0"/>
            <c:showBubbleSize val="0"/>
          </c:dLbls>
          <c:cat>
            <c:numRef>
              <c:f>Hoja1!$E$6:$E$414</c:f>
              <c:numCache>
                <c:formatCode>m/d/yyyy</c:formatCode>
                <c:ptCount val="409"/>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numCache>
            </c:numRef>
          </c:cat>
          <c:val>
            <c:numRef>
              <c:f>Hoja1!$F$6:$F$414</c:f>
              <c:numCache>
                <c:formatCode>General</c:formatCode>
                <c:ptCount val="409"/>
                <c:pt idx="0">
                  <c:v>5.060003</c:v>
                </c:pt>
                <c:pt idx="1">
                  <c:v>5.0612760000000003</c:v>
                </c:pt>
                <c:pt idx="2">
                  <c:v>5.0625479999999996</c:v>
                </c:pt>
                <c:pt idx="3">
                  <c:v>5.0638209999999999</c:v>
                </c:pt>
                <c:pt idx="4">
                  <c:v>5.0650950000000003</c:v>
                </c:pt>
                <c:pt idx="5">
                  <c:v>5.0663689999999999</c:v>
                </c:pt>
                <c:pt idx="6">
                  <c:v>5.0676430000000003</c:v>
                </c:pt>
                <c:pt idx="7">
                  <c:v>5.0689169999999999</c:v>
                </c:pt>
                <c:pt idx="8">
                  <c:v>5.0701919999999996</c:v>
                </c:pt>
                <c:pt idx="9">
                  <c:v>5.0714670000000002</c:v>
                </c:pt>
                <c:pt idx="10">
                  <c:v>5.0725369999999996</c:v>
                </c:pt>
                <c:pt idx="11">
                  <c:v>5.0736080000000001</c:v>
                </c:pt>
                <c:pt idx="12">
                  <c:v>5.0746789999999997</c:v>
                </c:pt>
                <c:pt idx="13">
                  <c:v>5.0757500000000002</c:v>
                </c:pt>
                <c:pt idx="14">
                  <c:v>5.0768209999999998</c:v>
                </c:pt>
                <c:pt idx="15">
                  <c:v>5.0778930000000004</c:v>
                </c:pt>
                <c:pt idx="16">
                  <c:v>5.078964</c:v>
                </c:pt>
                <c:pt idx="17">
                  <c:v>5.0800359999999998</c:v>
                </c:pt>
                <c:pt idx="18">
                  <c:v>5.0811089999999997</c:v>
                </c:pt>
                <c:pt idx="19">
                  <c:v>5.0821810000000003</c:v>
                </c:pt>
                <c:pt idx="20">
                  <c:v>5.0832540000000002</c:v>
                </c:pt>
                <c:pt idx="21">
                  <c:v>5.084327</c:v>
                </c:pt>
                <c:pt idx="22">
                  <c:v>5.0853999999999999</c:v>
                </c:pt>
                <c:pt idx="23">
                  <c:v>5.0864729999999998</c:v>
                </c:pt>
                <c:pt idx="24">
                  <c:v>5.0875469999999998</c:v>
                </c:pt>
                <c:pt idx="25">
                  <c:v>5.08969</c:v>
                </c:pt>
                <c:pt idx="26">
                  <c:v>5.0918330000000003</c:v>
                </c:pt>
                <c:pt idx="27">
                  <c:v>5.0939779999999999</c:v>
                </c:pt>
                <c:pt idx="28">
                  <c:v>5.0961230000000004</c:v>
                </c:pt>
                <c:pt idx="29">
                  <c:v>5.0982700000000003</c:v>
                </c:pt>
                <c:pt idx="30">
                  <c:v>5.1004170000000002</c:v>
                </c:pt>
                <c:pt idx="31">
                  <c:v>5.1025650000000002</c:v>
                </c:pt>
                <c:pt idx="32">
                  <c:v>5.1047140000000004</c:v>
                </c:pt>
                <c:pt idx="33">
                  <c:v>5.1068639999999998</c:v>
                </c:pt>
                <c:pt idx="34">
                  <c:v>5.1090150000000003</c:v>
                </c:pt>
                <c:pt idx="35">
                  <c:v>5.111167</c:v>
                </c:pt>
                <c:pt idx="36">
                  <c:v>5.1133189999999997</c:v>
                </c:pt>
                <c:pt idx="37">
                  <c:v>5.1154729999999997</c:v>
                </c:pt>
                <c:pt idx="38">
                  <c:v>5.1176269999999997</c:v>
                </c:pt>
                <c:pt idx="39">
                  <c:v>5.119783</c:v>
                </c:pt>
                <c:pt idx="40">
                  <c:v>5.1219390000000002</c:v>
                </c:pt>
                <c:pt idx="41">
                  <c:v>5.1223340000000004</c:v>
                </c:pt>
                <c:pt idx="42">
                  <c:v>5.1227280000000004</c:v>
                </c:pt>
                <c:pt idx="43">
                  <c:v>5.1231229999999996</c:v>
                </c:pt>
                <c:pt idx="44">
                  <c:v>5.1235179999999998</c:v>
                </c:pt>
                <c:pt idx="45">
                  <c:v>5.1239119999999998</c:v>
                </c:pt>
                <c:pt idx="46">
                  <c:v>5.1243069999999999</c:v>
                </c:pt>
                <c:pt idx="47">
                  <c:v>5.1247020000000001</c:v>
                </c:pt>
                <c:pt idx="48">
                  <c:v>5.1250970000000002</c:v>
                </c:pt>
                <c:pt idx="49">
                  <c:v>5.1254910000000002</c:v>
                </c:pt>
                <c:pt idx="50">
                  <c:v>5.1258860000000004</c:v>
                </c:pt>
                <c:pt idx="51">
                  <c:v>5.1262809999999996</c:v>
                </c:pt>
                <c:pt idx="52">
                  <c:v>5.1266759999999998</c:v>
                </c:pt>
                <c:pt idx="53">
                  <c:v>5.1270709999999999</c:v>
                </c:pt>
                <c:pt idx="54">
                  <c:v>5.1274660000000001</c:v>
                </c:pt>
                <c:pt idx="55">
                  <c:v>5.1278610000000002</c:v>
                </c:pt>
                <c:pt idx="56">
                  <c:v>5.1283300000000001</c:v>
                </c:pt>
                <c:pt idx="57">
                  <c:v>5.1288</c:v>
                </c:pt>
                <c:pt idx="58">
                  <c:v>5.1292689999999999</c:v>
                </c:pt>
                <c:pt idx="59">
                  <c:v>5.1297379999999997</c:v>
                </c:pt>
                <c:pt idx="60">
                  <c:v>5.1302079999999997</c:v>
                </c:pt>
                <c:pt idx="61">
                  <c:v>5.1306770000000004</c:v>
                </c:pt>
                <c:pt idx="62">
                  <c:v>5.1311470000000003</c:v>
                </c:pt>
                <c:pt idx="63">
                  <c:v>5.1316160000000002</c:v>
                </c:pt>
                <c:pt idx="64">
                  <c:v>5.1320860000000001</c:v>
                </c:pt>
                <c:pt idx="65">
                  <c:v>5.1325560000000001</c:v>
                </c:pt>
                <c:pt idx="66">
                  <c:v>5.1330249999999999</c:v>
                </c:pt>
                <c:pt idx="67">
                  <c:v>5.1334949999999999</c:v>
                </c:pt>
                <c:pt idx="68">
                  <c:v>5.1339649999999999</c:v>
                </c:pt>
                <c:pt idx="69">
                  <c:v>5.1344839999999996</c:v>
                </c:pt>
                <c:pt idx="70">
                  <c:v>5.1350030000000002</c:v>
                </c:pt>
                <c:pt idx="71">
                  <c:v>5.1355219999999999</c:v>
                </c:pt>
                <c:pt idx="72">
                  <c:v>5.1360409999999996</c:v>
                </c:pt>
                <c:pt idx="73">
                  <c:v>5.1365600000000002</c:v>
                </c:pt>
                <c:pt idx="74">
                  <c:v>5.137079</c:v>
                </c:pt>
                <c:pt idx="75">
                  <c:v>5.1375989999999998</c:v>
                </c:pt>
                <c:pt idx="76">
                  <c:v>5.1381180000000004</c:v>
                </c:pt>
                <c:pt idx="77">
                  <c:v>5.1386370000000001</c:v>
                </c:pt>
                <c:pt idx="78">
                  <c:v>5.139157</c:v>
                </c:pt>
                <c:pt idx="79">
                  <c:v>5.1396759999999997</c:v>
                </c:pt>
                <c:pt idx="80">
                  <c:v>5.1401959999999995</c:v>
                </c:pt>
                <c:pt idx="81">
                  <c:v>5.1407150000000001</c:v>
                </c:pt>
                <c:pt idx="82">
                  <c:v>5.141235</c:v>
                </c:pt>
                <c:pt idx="83">
                  <c:v>5.1417549999999999</c:v>
                </c:pt>
                <c:pt idx="84">
                  <c:v>5.142309</c:v>
                </c:pt>
                <c:pt idx="85">
                  <c:v>5.1428640000000003</c:v>
                </c:pt>
                <c:pt idx="86">
                  <c:v>5.1434189999999997</c:v>
                </c:pt>
                <c:pt idx="87">
                  <c:v>5.143974</c:v>
                </c:pt>
                <c:pt idx="88">
                  <c:v>5.1445290000000004</c:v>
                </c:pt>
                <c:pt idx="89">
                  <c:v>5.1450839999999998</c:v>
                </c:pt>
                <c:pt idx="90">
                  <c:v>5.1456390000000001</c:v>
                </c:pt>
                <c:pt idx="91">
                  <c:v>5.1461940000000004</c:v>
                </c:pt>
                <c:pt idx="92">
                  <c:v>5.1467489999999998</c:v>
                </c:pt>
                <c:pt idx="93">
                  <c:v>5.1473040000000001</c:v>
                </c:pt>
                <c:pt idx="94">
                  <c:v>5.1478599999999997</c:v>
                </c:pt>
                <c:pt idx="95">
                  <c:v>5.148415</c:v>
                </c:pt>
                <c:pt idx="96">
                  <c:v>5.1489710000000004</c:v>
                </c:pt>
                <c:pt idx="97">
                  <c:v>5.1495259999999998</c:v>
                </c:pt>
                <c:pt idx="98">
                  <c:v>5.1500820000000003</c:v>
                </c:pt>
                <c:pt idx="99">
                  <c:v>5.1506369999999997</c:v>
                </c:pt>
                <c:pt idx="100">
                  <c:v>5.1508099999999999</c:v>
                </c:pt>
                <c:pt idx="101">
                  <c:v>5.1509830000000001</c:v>
                </c:pt>
                <c:pt idx="102">
                  <c:v>5.1511560000000003</c:v>
                </c:pt>
                <c:pt idx="103">
                  <c:v>5.1513299999999997</c:v>
                </c:pt>
                <c:pt idx="104">
                  <c:v>5.1515029999999999</c:v>
                </c:pt>
                <c:pt idx="105">
                  <c:v>5.1516760000000001</c:v>
                </c:pt>
                <c:pt idx="106">
                  <c:v>5.1518490000000003</c:v>
                </c:pt>
                <c:pt idx="107">
                  <c:v>5.1520219999999997</c:v>
                </c:pt>
                <c:pt idx="108">
                  <c:v>5.1521949999999999</c:v>
                </c:pt>
                <c:pt idx="109">
                  <c:v>5.1523680000000001</c:v>
                </c:pt>
                <c:pt idx="110">
                  <c:v>5.1525410000000003</c:v>
                </c:pt>
                <c:pt idx="111">
                  <c:v>5.1527139999999996</c:v>
                </c:pt>
                <c:pt idx="112">
                  <c:v>5.1528879999999999</c:v>
                </c:pt>
                <c:pt idx="113">
                  <c:v>5.1530610000000001</c:v>
                </c:pt>
                <c:pt idx="114">
                  <c:v>5.1532340000000003</c:v>
                </c:pt>
                <c:pt idx="115">
                  <c:v>5.1525949999999998</c:v>
                </c:pt>
                <c:pt idx="116">
                  <c:v>5.1519570000000003</c:v>
                </c:pt>
                <c:pt idx="117">
                  <c:v>5.151319</c:v>
                </c:pt>
                <c:pt idx="118">
                  <c:v>5.1506809999999996</c:v>
                </c:pt>
                <c:pt idx="119">
                  <c:v>5.1500430000000001</c:v>
                </c:pt>
                <c:pt idx="120">
                  <c:v>5.1494049999999998</c:v>
                </c:pt>
                <c:pt idx="121">
                  <c:v>5.1487670000000003</c:v>
                </c:pt>
                <c:pt idx="122">
                  <c:v>5.1481300000000001</c:v>
                </c:pt>
                <c:pt idx="123">
                  <c:v>5.1474919999999997</c:v>
                </c:pt>
                <c:pt idx="124">
                  <c:v>5.1468540000000003</c:v>
                </c:pt>
                <c:pt idx="125">
                  <c:v>5.146217</c:v>
                </c:pt>
                <c:pt idx="126">
                  <c:v>5.1455799999999998</c:v>
                </c:pt>
                <c:pt idx="127">
                  <c:v>5.1449420000000003</c:v>
                </c:pt>
                <c:pt idx="128">
                  <c:v>5.1443050000000001</c:v>
                </c:pt>
                <c:pt idx="129">
                  <c:v>5.1436679999999999</c:v>
                </c:pt>
                <c:pt idx="130">
                  <c:v>5.1434949999999997</c:v>
                </c:pt>
                <c:pt idx="131">
                  <c:v>5.1433210000000003</c:v>
                </c:pt>
                <c:pt idx="132">
                  <c:v>5.1431480000000001</c:v>
                </c:pt>
                <c:pt idx="133">
                  <c:v>5.1429749999999999</c:v>
                </c:pt>
                <c:pt idx="134">
                  <c:v>5.1428019999999997</c:v>
                </c:pt>
                <c:pt idx="135">
                  <c:v>5.1426290000000003</c:v>
                </c:pt>
                <c:pt idx="136">
                  <c:v>5.1424560000000001</c:v>
                </c:pt>
                <c:pt idx="137">
                  <c:v>5.1422829999999999</c:v>
                </c:pt>
                <c:pt idx="138">
                  <c:v>5.1421099999999997</c:v>
                </c:pt>
                <c:pt idx="139">
                  <c:v>5.1419370000000004</c:v>
                </c:pt>
                <c:pt idx="140">
                  <c:v>5.1417630000000001</c:v>
                </c:pt>
                <c:pt idx="141">
                  <c:v>5.1415899999999999</c:v>
                </c:pt>
                <c:pt idx="142">
                  <c:v>5.1414169999999997</c:v>
                </c:pt>
                <c:pt idx="143">
                  <c:v>5.1412440000000004</c:v>
                </c:pt>
                <c:pt idx="144">
                  <c:v>5.1410710000000002</c:v>
                </c:pt>
                <c:pt idx="145">
                  <c:v>5.1398849999999996</c:v>
                </c:pt>
                <c:pt idx="146">
                  <c:v>5.1386989999999999</c:v>
                </c:pt>
                <c:pt idx="147">
                  <c:v>5.1375130000000002</c:v>
                </c:pt>
                <c:pt idx="148">
                  <c:v>5.1363269999999996</c:v>
                </c:pt>
                <c:pt idx="149">
                  <c:v>5.1351420000000001</c:v>
                </c:pt>
                <c:pt idx="150">
                  <c:v>5.1339569999999997</c:v>
                </c:pt>
                <c:pt idx="151">
                  <c:v>5.1327720000000001</c:v>
                </c:pt>
                <c:pt idx="152">
                  <c:v>5.1315879999999998</c:v>
                </c:pt>
                <c:pt idx="153">
                  <c:v>5.1304030000000003</c:v>
                </c:pt>
                <c:pt idx="154">
                  <c:v>5.129219</c:v>
                </c:pt>
                <c:pt idx="155">
                  <c:v>5.1280359999999998</c:v>
                </c:pt>
                <c:pt idx="156">
                  <c:v>5.1268520000000004</c:v>
                </c:pt>
                <c:pt idx="157">
                  <c:v>5.1256690000000003</c:v>
                </c:pt>
                <c:pt idx="158">
                  <c:v>5.1244860000000001</c:v>
                </c:pt>
                <c:pt idx="159">
                  <c:v>5.1233040000000001</c:v>
                </c:pt>
                <c:pt idx="160">
                  <c:v>5.1221209999999999</c:v>
                </c:pt>
                <c:pt idx="161">
                  <c:v>5.1226279999999997</c:v>
                </c:pt>
                <c:pt idx="162">
                  <c:v>5.1231349999999996</c:v>
                </c:pt>
                <c:pt idx="163">
                  <c:v>5.1236420000000003</c:v>
                </c:pt>
                <c:pt idx="164">
                  <c:v>5.1241490000000001</c:v>
                </c:pt>
                <c:pt idx="165">
                  <c:v>5.1246559999999999</c:v>
                </c:pt>
                <c:pt idx="166">
                  <c:v>5.1251629999999997</c:v>
                </c:pt>
                <c:pt idx="167">
                  <c:v>5.1256700000000004</c:v>
                </c:pt>
                <c:pt idx="168">
                  <c:v>5.1261770000000002</c:v>
                </c:pt>
                <c:pt idx="169">
                  <c:v>5.126684</c:v>
                </c:pt>
                <c:pt idx="170">
                  <c:v>5.127192</c:v>
                </c:pt>
                <c:pt idx="171">
                  <c:v>5.1276989999999998</c:v>
                </c:pt>
                <c:pt idx="172">
                  <c:v>5.1282059999999996</c:v>
                </c:pt>
                <c:pt idx="173">
                  <c:v>5.1287140000000004</c:v>
                </c:pt>
                <c:pt idx="174">
                  <c:v>5.1292210000000003</c:v>
                </c:pt>
                <c:pt idx="175">
                  <c:v>5.1297290000000002</c:v>
                </c:pt>
                <c:pt idx="176">
                  <c:v>5.1300049999999997</c:v>
                </c:pt>
                <c:pt idx="177">
                  <c:v>5.1302810000000001</c:v>
                </c:pt>
                <c:pt idx="178">
                  <c:v>5.1305569999999996</c:v>
                </c:pt>
                <c:pt idx="179">
                  <c:v>5.1308340000000001</c:v>
                </c:pt>
                <c:pt idx="180">
                  <c:v>5.1311099999999996</c:v>
                </c:pt>
                <c:pt idx="181">
                  <c:v>5.131386</c:v>
                </c:pt>
                <c:pt idx="182">
                  <c:v>5.1316629999999996</c:v>
                </c:pt>
                <c:pt idx="183">
                  <c:v>5.131939</c:v>
                </c:pt>
                <c:pt idx="184">
                  <c:v>5.1322150000000004</c:v>
                </c:pt>
                <c:pt idx="185">
                  <c:v>5.1324920000000001</c:v>
                </c:pt>
                <c:pt idx="186">
                  <c:v>5.1327680000000004</c:v>
                </c:pt>
                <c:pt idx="187">
                  <c:v>5.1330450000000001</c:v>
                </c:pt>
                <c:pt idx="188">
                  <c:v>5.1333209999999996</c:v>
                </c:pt>
                <c:pt idx="189">
                  <c:v>5.133597</c:v>
                </c:pt>
                <c:pt idx="190">
                  <c:v>5.1338739999999996</c:v>
                </c:pt>
                <c:pt idx="191">
                  <c:v>5.1339949999999996</c:v>
                </c:pt>
                <c:pt idx="192">
                  <c:v>5.1341169999999998</c:v>
                </c:pt>
                <c:pt idx="193">
                  <c:v>5.1342379999999999</c:v>
                </c:pt>
                <c:pt idx="194">
                  <c:v>5.13436</c:v>
                </c:pt>
                <c:pt idx="195">
                  <c:v>5.1344810000000001</c:v>
                </c:pt>
                <c:pt idx="196">
                  <c:v>5.1346030000000003</c:v>
                </c:pt>
                <c:pt idx="197">
                  <c:v>5.1347240000000003</c:v>
                </c:pt>
                <c:pt idx="198">
                  <c:v>5.1348459999999996</c:v>
                </c:pt>
                <c:pt idx="199">
                  <c:v>5.1349669999999996</c:v>
                </c:pt>
                <c:pt idx="200">
                  <c:v>5.1350889999999998</c:v>
                </c:pt>
                <c:pt idx="201">
                  <c:v>5.1352099999999998</c:v>
                </c:pt>
                <c:pt idx="202">
                  <c:v>5.135332</c:v>
                </c:pt>
                <c:pt idx="203">
                  <c:v>5.135453</c:v>
                </c:pt>
                <c:pt idx="204">
                  <c:v>5.1355750000000002</c:v>
                </c:pt>
                <c:pt idx="205">
                  <c:v>5.1356960000000003</c:v>
                </c:pt>
                <c:pt idx="206">
                  <c:v>5.1363300000000001</c:v>
                </c:pt>
                <c:pt idx="207">
                  <c:v>5.136965</c:v>
                </c:pt>
                <c:pt idx="208">
                  <c:v>5.1375989999999998</c:v>
                </c:pt>
                <c:pt idx="209">
                  <c:v>5.1382339999999997</c:v>
                </c:pt>
                <c:pt idx="210">
                  <c:v>5.1388680000000004</c:v>
                </c:pt>
                <c:pt idx="211">
                  <c:v>5.1395030000000004</c:v>
                </c:pt>
                <c:pt idx="212">
                  <c:v>5.1401380000000003</c:v>
                </c:pt>
                <c:pt idx="213">
                  <c:v>5.1407730000000003</c:v>
                </c:pt>
                <c:pt idx="214">
                  <c:v>5.1414080000000002</c:v>
                </c:pt>
                <c:pt idx="215">
                  <c:v>5.1420430000000001</c:v>
                </c:pt>
                <c:pt idx="216">
                  <c:v>5.1426780000000001</c:v>
                </c:pt>
                <c:pt idx="217">
                  <c:v>5.143313</c:v>
                </c:pt>
                <c:pt idx="218">
                  <c:v>5.143948</c:v>
                </c:pt>
                <c:pt idx="219">
                  <c:v>5.1445829999999999</c:v>
                </c:pt>
                <c:pt idx="220">
                  <c:v>5.145219</c:v>
                </c:pt>
                <c:pt idx="221">
                  <c:v>5.1458539999999999</c:v>
                </c:pt>
                <c:pt idx="222">
                  <c:v>5.146261</c:v>
                </c:pt>
                <c:pt idx="223">
                  <c:v>5.146668</c:v>
                </c:pt>
                <c:pt idx="224">
                  <c:v>5.1470739999999999</c:v>
                </c:pt>
                <c:pt idx="225">
                  <c:v>5.147481</c:v>
                </c:pt>
                <c:pt idx="226">
                  <c:v>5.147888</c:v>
                </c:pt>
                <c:pt idx="227">
                  <c:v>5.1482950000000001</c:v>
                </c:pt>
                <c:pt idx="228">
                  <c:v>5.1487020000000001</c:v>
                </c:pt>
                <c:pt idx="229">
                  <c:v>5.1491090000000002</c:v>
                </c:pt>
                <c:pt idx="230">
                  <c:v>5.1495160000000002</c:v>
                </c:pt>
                <c:pt idx="231">
                  <c:v>5.1499230000000003</c:v>
                </c:pt>
                <c:pt idx="232">
                  <c:v>5.1503300000000003</c:v>
                </c:pt>
                <c:pt idx="233">
                  <c:v>5.1507370000000003</c:v>
                </c:pt>
                <c:pt idx="234">
                  <c:v>5.1511440000000004</c:v>
                </c:pt>
                <c:pt idx="235">
                  <c:v>5.1515509999999995</c:v>
                </c:pt>
                <c:pt idx="236">
                  <c:v>5.1519579999999996</c:v>
                </c:pt>
                <c:pt idx="237">
                  <c:v>5.1525670000000003</c:v>
                </c:pt>
                <c:pt idx="238">
                  <c:v>5.1531760000000002</c:v>
                </c:pt>
                <c:pt idx="239">
                  <c:v>5.1537850000000001</c:v>
                </c:pt>
                <c:pt idx="240">
                  <c:v>5.1543939999999999</c:v>
                </c:pt>
                <c:pt idx="241">
                  <c:v>5.1550029999999998</c:v>
                </c:pt>
                <c:pt idx="242">
                  <c:v>5.1556119999999996</c:v>
                </c:pt>
                <c:pt idx="243">
                  <c:v>5.1562210000000004</c:v>
                </c:pt>
                <c:pt idx="244">
                  <c:v>5.1568300000000002</c:v>
                </c:pt>
                <c:pt idx="245">
                  <c:v>5.1574390000000001</c:v>
                </c:pt>
                <c:pt idx="246">
                  <c:v>5.1580490000000001</c:v>
                </c:pt>
                <c:pt idx="247">
                  <c:v>5.158658</c:v>
                </c:pt>
                <c:pt idx="248">
                  <c:v>5.159268</c:v>
                </c:pt>
                <c:pt idx="249">
                  <c:v>5.1598769999999998</c:v>
                </c:pt>
                <c:pt idx="250">
                  <c:v>5.1604869999999998</c:v>
                </c:pt>
                <c:pt idx="251">
                  <c:v>5.1610969999999998</c:v>
                </c:pt>
                <c:pt idx="252">
                  <c:v>5.1617069999999998</c:v>
                </c:pt>
                <c:pt idx="253">
                  <c:v>5.1624619999999997</c:v>
                </c:pt>
                <c:pt idx="254">
                  <c:v>5.1632170000000004</c:v>
                </c:pt>
                <c:pt idx="255">
                  <c:v>5.1639730000000004</c:v>
                </c:pt>
                <c:pt idx="256">
                  <c:v>5.1647290000000003</c:v>
                </c:pt>
                <c:pt idx="257">
                  <c:v>5.1654850000000003</c:v>
                </c:pt>
                <c:pt idx="258">
                  <c:v>5.1662410000000003</c:v>
                </c:pt>
                <c:pt idx="259">
                  <c:v>5.1669970000000003</c:v>
                </c:pt>
                <c:pt idx="260">
                  <c:v>5.1677530000000003</c:v>
                </c:pt>
                <c:pt idx="261">
                  <c:v>5.1685090000000002</c:v>
                </c:pt>
                <c:pt idx="262">
                  <c:v>5.1692660000000004</c:v>
                </c:pt>
                <c:pt idx="263">
                  <c:v>5.1700220000000003</c:v>
                </c:pt>
                <c:pt idx="264">
                  <c:v>5.1707789999999996</c:v>
                </c:pt>
                <c:pt idx="265">
                  <c:v>5.1715350000000004</c:v>
                </c:pt>
                <c:pt idx="266">
                  <c:v>5.1722919999999997</c:v>
                </c:pt>
                <c:pt idx="267">
                  <c:v>5.1730489999999998</c:v>
                </c:pt>
                <c:pt idx="268">
                  <c:v>5.1741650000000003</c:v>
                </c:pt>
                <c:pt idx="269">
                  <c:v>5.175281</c:v>
                </c:pt>
                <c:pt idx="270">
                  <c:v>5.1763979999999998</c:v>
                </c:pt>
                <c:pt idx="271">
                  <c:v>5.1775140000000004</c:v>
                </c:pt>
                <c:pt idx="272">
                  <c:v>5.1786310000000002</c:v>
                </c:pt>
                <c:pt idx="273">
                  <c:v>5.179748</c:v>
                </c:pt>
                <c:pt idx="274">
                  <c:v>5.1808649999999998</c:v>
                </c:pt>
                <c:pt idx="275">
                  <c:v>5.1819829999999998</c:v>
                </c:pt>
                <c:pt idx="276">
                  <c:v>5.1831009999999997</c:v>
                </c:pt>
                <c:pt idx="277">
                  <c:v>5.1842189999999997</c:v>
                </c:pt>
                <c:pt idx="278">
                  <c:v>5.1853369999999996</c:v>
                </c:pt>
                <c:pt idx="279">
                  <c:v>5.1864559999999997</c:v>
                </c:pt>
                <c:pt idx="280">
                  <c:v>5.1875739999999997</c:v>
                </c:pt>
                <c:pt idx="281">
                  <c:v>5.1886929999999998</c:v>
                </c:pt>
                <c:pt idx="282">
                  <c:v>5.189813</c:v>
                </c:pt>
                <c:pt idx="283">
                  <c:v>5.1898669999999996</c:v>
                </c:pt>
                <c:pt idx="284">
                  <c:v>5.1899220000000001</c:v>
                </c:pt>
                <c:pt idx="285">
                  <c:v>5.1899769999999998</c:v>
                </c:pt>
                <c:pt idx="286">
                  <c:v>5.1900310000000003</c:v>
                </c:pt>
                <c:pt idx="287">
                  <c:v>5.190086</c:v>
                </c:pt>
                <c:pt idx="288">
                  <c:v>5.1901409999999997</c:v>
                </c:pt>
                <c:pt idx="289">
                  <c:v>5.1901950000000001</c:v>
                </c:pt>
                <c:pt idx="290">
                  <c:v>5.1902499999999998</c:v>
                </c:pt>
                <c:pt idx="291">
                  <c:v>5.1903050000000004</c:v>
                </c:pt>
                <c:pt idx="292">
                  <c:v>5.1903589999999999</c:v>
                </c:pt>
                <c:pt idx="293">
                  <c:v>5.1904139999999996</c:v>
                </c:pt>
                <c:pt idx="294">
                  <c:v>5.1904680000000001</c:v>
                </c:pt>
                <c:pt idx="295">
                  <c:v>5.1905229999999998</c:v>
                </c:pt>
                <c:pt idx="296">
                  <c:v>5.1905780000000004</c:v>
                </c:pt>
                <c:pt idx="297">
                  <c:v>5.1906319999999999</c:v>
                </c:pt>
                <c:pt idx="298">
                  <c:v>5.1922430000000004</c:v>
                </c:pt>
                <c:pt idx="299">
                  <c:v>5.193854</c:v>
                </c:pt>
                <c:pt idx="300">
                  <c:v>5.1954659999999997</c:v>
                </c:pt>
                <c:pt idx="301">
                  <c:v>5.1970780000000003</c:v>
                </c:pt>
                <c:pt idx="302">
                  <c:v>5.19869</c:v>
                </c:pt>
                <c:pt idx="303">
                  <c:v>5.2003029999999999</c:v>
                </c:pt>
                <c:pt idx="304">
                  <c:v>5.2019169999999999</c:v>
                </c:pt>
                <c:pt idx="305">
                  <c:v>5.2035309999999999</c:v>
                </c:pt>
                <c:pt idx="306">
                  <c:v>5.2051449999999999</c:v>
                </c:pt>
                <c:pt idx="307">
                  <c:v>5.2067600000000001</c:v>
                </c:pt>
                <c:pt idx="308">
                  <c:v>5.2083760000000003</c:v>
                </c:pt>
                <c:pt idx="309">
                  <c:v>5.2099919999999997</c:v>
                </c:pt>
                <c:pt idx="310">
                  <c:v>5.211608</c:v>
                </c:pt>
                <c:pt idx="311">
                  <c:v>5.2132249999999996</c:v>
                </c:pt>
                <c:pt idx="312">
                  <c:v>5.2148430000000001</c:v>
                </c:pt>
                <c:pt idx="313">
                  <c:v>5.2164609999999998</c:v>
                </c:pt>
                <c:pt idx="314">
                  <c:v>5.2167890000000003</c:v>
                </c:pt>
                <c:pt idx="315">
                  <c:v>5.217117</c:v>
                </c:pt>
                <c:pt idx="316">
                  <c:v>5.2174440000000004</c:v>
                </c:pt>
                <c:pt idx="317">
                  <c:v>5.2177720000000001</c:v>
                </c:pt>
                <c:pt idx="318">
                  <c:v>5.2180999999999997</c:v>
                </c:pt>
                <c:pt idx="319">
                  <c:v>5.2184280000000003</c:v>
                </c:pt>
                <c:pt idx="320">
                  <c:v>5.218756</c:v>
                </c:pt>
                <c:pt idx="321">
                  <c:v>5.2190839999999996</c:v>
                </c:pt>
                <c:pt idx="322">
                  <c:v>5.2194120000000002</c:v>
                </c:pt>
                <c:pt idx="323">
                  <c:v>5.2197399999999998</c:v>
                </c:pt>
                <c:pt idx="324">
                  <c:v>5.2200680000000004</c:v>
                </c:pt>
                <c:pt idx="325">
                  <c:v>5.220396</c:v>
                </c:pt>
                <c:pt idx="326">
                  <c:v>5.2207239999999997</c:v>
                </c:pt>
                <c:pt idx="327">
                  <c:v>5.2210520000000002</c:v>
                </c:pt>
                <c:pt idx="328">
                  <c:v>5.221381</c:v>
                </c:pt>
                <c:pt idx="329">
                  <c:v>5.2239380000000004</c:v>
                </c:pt>
                <c:pt idx="330">
                  <c:v>5.226496</c:v>
                </c:pt>
                <c:pt idx="331">
                  <c:v>5.2290559999999999</c:v>
                </c:pt>
                <c:pt idx="332">
                  <c:v>5.231617</c:v>
                </c:pt>
                <c:pt idx="333">
                  <c:v>5.2341800000000003</c:v>
                </c:pt>
                <c:pt idx="334">
                  <c:v>5.2367429999999997</c:v>
                </c:pt>
                <c:pt idx="335">
                  <c:v>5.2393080000000003</c:v>
                </c:pt>
                <c:pt idx="336">
                  <c:v>5.2418740000000001</c:v>
                </c:pt>
                <c:pt idx="337">
                  <c:v>5.2444420000000003</c:v>
                </c:pt>
                <c:pt idx="338">
                  <c:v>5.2470100000000004</c:v>
                </c:pt>
                <c:pt idx="339">
                  <c:v>5.2495799999999999</c:v>
                </c:pt>
                <c:pt idx="340">
                  <c:v>5.2521509999999996</c:v>
                </c:pt>
                <c:pt idx="341">
                  <c:v>5.2547240000000004</c:v>
                </c:pt>
                <c:pt idx="342">
                  <c:v>5.2572980000000005</c:v>
                </c:pt>
                <c:pt idx="343">
                  <c:v>5.2598729999999998</c:v>
                </c:pt>
                <c:pt idx="344">
                  <c:v>5.260027</c:v>
                </c:pt>
                <c:pt idx="345">
                  <c:v>5.2601820000000004</c:v>
                </c:pt>
                <c:pt idx="346">
                  <c:v>5.2603369999999998</c:v>
                </c:pt>
                <c:pt idx="347">
                  <c:v>5.2604920000000002</c:v>
                </c:pt>
                <c:pt idx="348">
                  <c:v>5.2606469999999996</c:v>
                </c:pt>
                <c:pt idx="349">
                  <c:v>5.260802</c:v>
                </c:pt>
                <c:pt idx="350">
                  <c:v>5.2609570000000003</c:v>
                </c:pt>
                <c:pt idx="351">
                  <c:v>5.2611109999999996</c:v>
                </c:pt>
                <c:pt idx="352">
                  <c:v>5.261266</c:v>
                </c:pt>
                <c:pt idx="353">
                  <c:v>5.2614210000000003</c:v>
                </c:pt>
                <c:pt idx="354">
                  <c:v>5.2615759999999998</c:v>
                </c:pt>
                <c:pt idx="355">
                  <c:v>5.2617310000000002</c:v>
                </c:pt>
                <c:pt idx="356">
                  <c:v>5.2618859999999996</c:v>
                </c:pt>
                <c:pt idx="357">
                  <c:v>5.262041</c:v>
                </c:pt>
                <c:pt idx="358">
                  <c:v>5.2621960000000003</c:v>
                </c:pt>
                <c:pt idx="359">
                  <c:v>5.2635569999999996</c:v>
                </c:pt>
                <c:pt idx="360">
                  <c:v>5.2649179999999998</c:v>
                </c:pt>
                <c:pt idx="361">
                  <c:v>5.2662800000000001</c:v>
                </c:pt>
                <c:pt idx="362">
                  <c:v>5.2676420000000004</c:v>
                </c:pt>
                <c:pt idx="363">
                  <c:v>5.2690049999999999</c:v>
                </c:pt>
                <c:pt idx="364">
                  <c:v>5.2703680000000004</c:v>
                </c:pt>
                <c:pt idx="365">
                  <c:v>5.2717309999999999</c:v>
                </c:pt>
                <c:pt idx="366">
                  <c:v>5.2730940000000004</c:v>
                </c:pt>
                <c:pt idx="367">
                  <c:v>5.2744580000000001</c:v>
                </c:pt>
                <c:pt idx="368">
                  <c:v>5.2758219999999998</c:v>
                </c:pt>
                <c:pt idx="369">
                  <c:v>5.2771869999999996</c:v>
                </c:pt>
                <c:pt idx="370">
                  <c:v>5.2785520000000004</c:v>
                </c:pt>
                <c:pt idx="371">
                  <c:v>5.2799170000000002</c:v>
                </c:pt>
                <c:pt idx="372">
                  <c:v>5.2812830000000002</c:v>
                </c:pt>
                <c:pt idx="373">
                  <c:v>5.2826490000000002</c:v>
                </c:pt>
                <c:pt idx="374">
                  <c:v>5.2840150000000001</c:v>
                </c:pt>
                <c:pt idx="375">
                  <c:v>5.284389</c:v>
                </c:pt>
                <c:pt idx="376">
                  <c:v>5.2847619999999997</c:v>
                </c:pt>
                <c:pt idx="377">
                  <c:v>5.2851359999999996</c:v>
                </c:pt>
                <c:pt idx="378">
                  <c:v>5.2855090000000002</c:v>
                </c:pt>
                <c:pt idx="379">
                  <c:v>5.285882</c:v>
                </c:pt>
                <c:pt idx="380">
                  <c:v>5.2862559999999998</c:v>
                </c:pt>
                <c:pt idx="381">
                  <c:v>5.2866289999999996</c:v>
                </c:pt>
                <c:pt idx="382">
                  <c:v>5.2870030000000003</c:v>
                </c:pt>
                <c:pt idx="383">
                  <c:v>5.2873760000000001</c:v>
                </c:pt>
                <c:pt idx="384">
                  <c:v>5.28775</c:v>
                </c:pt>
                <c:pt idx="385">
                  <c:v>5.2881239999999998</c:v>
                </c:pt>
                <c:pt idx="386">
                  <c:v>5.2884969999999996</c:v>
                </c:pt>
                <c:pt idx="387">
                  <c:v>5.2888710000000003</c:v>
                </c:pt>
                <c:pt idx="388">
                  <c:v>5.2892450000000002</c:v>
                </c:pt>
                <c:pt idx="389">
                  <c:v>5.2896179999999999</c:v>
                </c:pt>
                <c:pt idx="390">
                  <c:v>5.2889999999999997</c:v>
                </c:pt>
                <c:pt idx="391">
                  <c:v>5.2883820000000004</c:v>
                </c:pt>
                <c:pt idx="392">
                  <c:v>5.2877640000000001</c:v>
                </c:pt>
                <c:pt idx="393">
                  <c:v>5.2871449999999998</c:v>
                </c:pt>
                <c:pt idx="394">
                  <c:v>5.2865269999999995</c:v>
                </c:pt>
                <c:pt idx="395">
                  <c:v>5.2859090000000002</c:v>
                </c:pt>
                <c:pt idx="396">
                  <c:v>5.285291</c:v>
                </c:pt>
                <c:pt idx="397">
                  <c:v>5.2846739999999999</c:v>
                </c:pt>
                <c:pt idx="398">
                  <c:v>5.2840559999999996</c:v>
                </c:pt>
                <c:pt idx="399">
                  <c:v>5.2834380000000003</c:v>
                </c:pt>
                <c:pt idx="400">
                  <c:v>5.2828210000000002</c:v>
                </c:pt>
                <c:pt idx="401">
                  <c:v>5.282203</c:v>
                </c:pt>
                <c:pt idx="402">
                  <c:v>5.2815849999999998</c:v>
                </c:pt>
                <c:pt idx="403">
                  <c:v>5.2809679999999997</c:v>
                </c:pt>
                <c:pt idx="404">
                  <c:v>5.2803509999999996</c:v>
                </c:pt>
                <c:pt idx="405">
                  <c:v>5.2797330000000002</c:v>
                </c:pt>
                <c:pt idx="406">
                  <c:v>5.2800339999999997</c:v>
                </c:pt>
                <c:pt idx="407">
                  <c:v>5.280335</c:v>
                </c:pt>
                <c:pt idx="408">
                  <c:v>5.2806350000000002</c:v>
                </c:pt>
              </c:numCache>
            </c:numRef>
          </c:val>
          <c:smooth val="0"/>
        </c:ser>
        <c:dLbls>
          <c:showLegendKey val="0"/>
          <c:showVal val="0"/>
          <c:showCatName val="0"/>
          <c:showSerName val="0"/>
          <c:showPercent val="0"/>
          <c:showBubbleSize val="0"/>
        </c:dLbls>
        <c:marker val="1"/>
        <c:smooth val="0"/>
        <c:axId val="28469888"/>
        <c:axId val="28479872"/>
      </c:lineChart>
      <c:dateAx>
        <c:axId val="28469888"/>
        <c:scaling>
          <c:orientation val="minMax"/>
        </c:scaling>
        <c:delete val="0"/>
        <c:axPos val="b"/>
        <c:numFmt formatCode="d/mm/yy;@" sourceLinked="0"/>
        <c:majorTickMark val="none"/>
        <c:minorTickMark val="none"/>
        <c:tickLblPos val="nextTo"/>
        <c:crossAx val="28479872"/>
        <c:crosses val="autoZero"/>
        <c:auto val="1"/>
        <c:lblOffset val="100"/>
        <c:baseTimeUnit val="days"/>
      </c:dateAx>
      <c:valAx>
        <c:axId val="28479872"/>
        <c:scaling>
          <c:orientation val="minMax"/>
          <c:max val="5.35"/>
          <c:min val="5"/>
        </c:scaling>
        <c:delete val="0"/>
        <c:axPos val="l"/>
        <c:numFmt formatCode="General" sourceLinked="1"/>
        <c:majorTickMark val="none"/>
        <c:minorTickMark val="none"/>
        <c:tickLblPos val="nextTo"/>
        <c:crossAx val="28469888"/>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3/13/2015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4</a:t>
            </a:fld>
            <a:endParaRPr lang="en-US"/>
          </a:p>
        </p:txBody>
      </p:sp>
    </p:spTree>
    <p:extLst>
      <p:ext uri="{BB962C8B-B14F-4D97-AF65-F5344CB8AC3E}">
        <p14:creationId xmlns:p14="http://schemas.microsoft.com/office/powerpoint/2010/main" val="229361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6</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7</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17</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18</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19</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20</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21</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22</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23</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27</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13/03/2015</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13/03/2015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13/03/2015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13/03/2015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13/03/2015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ags" Target="../tags/tag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10.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3.xml"/><Relationship Id="rId7" Type="http://schemas.openxmlformats.org/officeDocument/2006/relationships/vmlDrawing" Target="../drawings/vmlDrawing3.v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5.xml"/><Relationship Id="rId10" Type="http://schemas.openxmlformats.org/officeDocument/2006/relationships/oleObject" Target="../embeddings/oleObject3.bin"/><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tags" Target="../tags/tag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9.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2.xml"/><Relationship Id="rId7" Type="http://schemas.openxmlformats.org/officeDocument/2006/relationships/tags" Target="../tags/tag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3.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4.jp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6.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4.jp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7.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image" Target="../media/image4.jpg"/><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495" name="think-cell Slide" r:id="rId11" imgW="360" imgH="360" progId="TCLayout.ActiveDocument.1">
                  <p:embed/>
                </p:oleObj>
              </mc:Choice>
              <mc:Fallback>
                <p:oleObj name="think-cell Slid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 id="2147483742"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911"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128"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201"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266"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13/03/2015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13/03/2015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13/03/2015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2.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tags" Target="../tags/tag8.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tags" Target="../tags/tag9.xml"/><Relationship Id="rId1" Type="http://schemas.openxmlformats.org/officeDocument/2006/relationships/vmlDrawing" Target="../drawings/vmlDrawing7.vml"/><Relationship Id="rId5" Type="http://schemas.openxmlformats.org/officeDocument/2006/relationships/image" Target="../media/image10.emf"/><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smtClean="0">
                <a:latin typeface="+mj-lt"/>
              </a:rPr>
              <a:t>Comité de Inversiones </a:t>
            </a:r>
            <a:r>
              <a:rPr lang="es-MX" sz="2500" b="1" dirty="0">
                <a:latin typeface="+mj-lt"/>
              </a:rPr>
              <a:t>Sesión número </a:t>
            </a:r>
            <a:r>
              <a:rPr lang="es-MX" sz="2500" b="1" dirty="0" smtClean="0">
                <a:latin typeface="+mj-lt"/>
              </a:rPr>
              <a:t>009</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Febrero 2015</a:t>
            </a:r>
            <a:endParaRPr lang="es-MX" sz="2000" dirty="0">
              <a:latin typeface="+mj-lt"/>
            </a:endParaRPr>
          </a:p>
        </p:txBody>
      </p:sp>
    </p:spTree>
    <p:custDataLst>
      <p:tags r:id="rId1"/>
    </p:custDataLst>
    <p:extLst>
      <p:ext uri="{BB962C8B-B14F-4D97-AF65-F5344CB8AC3E}">
        <p14:creationId xmlns:p14="http://schemas.microsoft.com/office/powerpoint/2010/main" val="4159775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1815882"/>
          </a:xfrm>
          <a:prstGeom prst="rect">
            <a:avLst/>
          </a:prstGeom>
        </p:spPr>
        <p:txBody>
          <a:bodyPr wrap="square">
            <a:spAutoFit/>
          </a:bodyPr>
          <a:lstStyle/>
          <a:p>
            <a:pPr marL="355600" indent="-355600" algn="just" defTabSz="457200">
              <a:spcAft>
                <a:spcPts val="2400"/>
              </a:spcAft>
              <a:buFont typeface="+mj-lt"/>
              <a:buAutoNum type="arabicPeriod"/>
            </a:pPr>
            <a:r>
              <a:rPr lang="es-MX" b="1" dirty="0" smtClean="0">
                <a:solidFill>
                  <a:srgbClr val="CD0000"/>
                </a:solidFill>
              </a:rPr>
              <a:t>Informe </a:t>
            </a:r>
            <a:r>
              <a:rPr lang="es-MX" b="1" dirty="0">
                <a:solidFill>
                  <a:srgbClr val="CD0000"/>
                </a:solidFill>
              </a:rPr>
              <a:t>sobre resultados y estrategia de inversión del Fondo de Apoyo a las Necesidades de Vivienda de los Trabajadores (FANVIT</a:t>
            </a:r>
            <a:r>
              <a:rPr lang="es-MX" b="1" dirty="0" smtClean="0">
                <a:solidFill>
                  <a:srgbClr val="CD0000"/>
                </a:solidFill>
              </a:rPr>
              <a:t>)</a:t>
            </a:r>
            <a:endParaRPr lang="es-MX" b="1" dirty="0">
              <a:solidFill>
                <a:srgbClr val="CD0000"/>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a:t>
            </a:r>
            <a:r>
              <a:rPr lang="es-MX" b="1" dirty="0" smtClean="0">
                <a:solidFill>
                  <a:srgbClr val="B2B2B2"/>
                </a:solidFill>
              </a:rPr>
              <a:t>la composición del portafolio del FANVIT</a:t>
            </a:r>
            <a:endParaRPr lang="es-MX" b="1" dirty="0">
              <a:solidFill>
                <a:srgbClr val="B2B2B2"/>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endParaRPr lang="es-MX" b="1" dirty="0">
              <a:solidFill>
                <a:srgbClr val="B2B2B2"/>
              </a:solidFill>
            </a:endParaRPr>
          </a:p>
        </p:txBody>
      </p:sp>
      <p:sp>
        <p:nvSpPr>
          <p:cNvPr id="6" name="5 Rectángulo"/>
          <p:cNvSpPr/>
          <p:nvPr/>
        </p:nvSpPr>
        <p:spPr>
          <a:xfrm>
            <a:off x="251156" y="1228491"/>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 </a:t>
            </a:r>
            <a:r>
              <a:rPr lang="es-MX" b="1" dirty="0" smtClean="0">
                <a:solidFill>
                  <a:prstClr val="black"/>
                </a:solidFill>
                <a:ea typeface="MS PGothic" pitchFamily="34" charset="-128"/>
                <a:cs typeface="Arial" pitchFamily="34" charset="0"/>
              </a:rPr>
              <a:t>Comité de Inversión </a:t>
            </a:r>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009</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24 de febrero de 2015</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2189878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476741" y="4235570"/>
            <a:ext cx="5053810" cy="256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81897" y="1112821"/>
            <a:ext cx="8470397" cy="3479025"/>
          </a:xfrm>
        </p:spPr>
        <p:txBody>
          <a:bodyPr>
            <a:noAutofit/>
          </a:bodyPr>
          <a:lstStyle/>
          <a:p>
            <a:pPr marL="180975" lvl="0" indent="-180975" algn="just">
              <a:spcBef>
                <a:spcPts val="0"/>
              </a:spcBef>
              <a:buClr>
                <a:srgbClr val="CD0000"/>
              </a:buClr>
              <a:buSzPct val="110000"/>
              <a:buFont typeface="Arial" pitchFamily="34" charset="0"/>
              <a:buChar char="•"/>
            </a:pPr>
            <a:r>
              <a:rPr lang="es-MX" sz="1100" dirty="0" smtClean="0"/>
              <a:t>El 12 de febrero Venezuela </a:t>
            </a:r>
            <a:r>
              <a:rPr lang="es-MX" sz="1100" dirty="0"/>
              <a:t>introdujo el Sistema Marginal de Divisas (SIMADI), el nivel inicial de cotización será de 170 VEF/USD, lo cual es muy cercano al nivel de 190 que se maneja en el mercado negro. El tipo de cambio “oficial” </a:t>
            </a:r>
            <a:r>
              <a:rPr lang="es-MX" sz="1100" dirty="0" smtClean="0"/>
              <a:t>es </a:t>
            </a:r>
            <a:r>
              <a:rPr lang="es-MX" sz="1100" dirty="0"/>
              <a:t>de 6.30 </a:t>
            </a:r>
            <a:r>
              <a:rPr lang="es-MX" sz="1100" dirty="0" smtClean="0"/>
              <a:t>VEF/USD.</a:t>
            </a:r>
          </a:p>
          <a:p>
            <a:pPr marL="180975" lvl="0" indent="-180975" algn="just">
              <a:spcBef>
                <a:spcPts val="0"/>
              </a:spcBef>
              <a:buClr>
                <a:srgbClr val="CD0000"/>
              </a:buClr>
              <a:buSzPct val="110000"/>
              <a:buFont typeface="Arial" pitchFamily="34" charset="0"/>
              <a:buChar char="•"/>
            </a:pPr>
            <a:endParaRPr lang="es-MX" sz="1100" dirty="0"/>
          </a:p>
          <a:p>
            <a:pPr marL="180975" lvl="0" indent="-180975" algn="just">
              <a:spcBef>
                <a:spcPts val="0"/>
              </a:spcBef>
              <a:buClr>
                <a:srgbClr val="CD0000"/>
              </a:buClr>
              <a:buSzPct val="110000"/>
              <a:buFont typeface="Arial" pitchFamily="34" charset="0"/>
              <a:buChar char="•"/>
            </a:pPr>
            <a:r>
              <a:rPr lang="es-MX" sz="1100" dirty="0"/>
              <a:t>La volatilidad en los mercados de </a:t>
            </a:r>
            <a:r>
              <a:rPr lang="es-MX" sz="1100" dirty="0" smtClean="0"/>
              <a:t>futuros de mercancías en Chicago continúa </a:t>
            </a:r>
            <a:r>
              <a:rPr lang="es-MX" sz="1100" dirty="0"/>
              <a:t>en este inicio de año, principalmente en el mercado de petróleo. </a:t>
            </a:r>
            <a:r>
              <a:rPr lang="es-MX" sz="1100" dirty="0" smtClean="0"/>
              <a:t>Un </a:t>
            </a:r>
            <a:r>
              <a:rPr lang="es-MX" sz="1100" dirty="0"/>
              <a:t>sector que sufrirá las consecuencias de manera rápida será el de </a:t>
            </a:r>
            <a:r>
              <a:rPr lang="es-MX" sz="1100" dirty="0" err="1" smtClean="0"/>
              <a:t>shale</a:t>
            </a:r>
            <a:r>
              <a:rPr lang="es-MX" sz="1100" dirty="0" smtClean="0"/>
              <a:t> </a:t>
            </a:r>
            <a:r>
              <a:rPr lang="es-MX" sz="1100" dirty="0" err="1" smtClean="0"/>
              <a:t>oil</a:t>
            </a:r>
            <a:r>
              <a:rPr lang="es-MX" sz="1100" dirty="0"/>
              <a:t>, debido a los relativamente altos </a:t>
            </a:r>
            <a:r>
              <a:rPr lang="es-MX" sz="1100" dirty="0" smtClean="0"/>
              <a:t>costos </a:t>
            </a:r>
            <a:r>
              <a:rPr lang="es-MX" sz="1100" dirty="0"/>
              <a:t>de </a:t>
            </a:r>
            <a:r>
              <a:rPr lang="es-MX" sz="1100" dirty="0" smtClean="0"/>
              <a:t>extracción.</a:t>
            </a:r>
          </a:p>
          <a:p>
            <a:pPr marL="180975" lvl="0" indent="-180975">
              <a:spcBef>
                <a:spcPts val="0"/>
              </a:spcBef>
              <a:buClr>
                <a:srgbClr val="CD0000"/>
              </a:buClr>
              <a:buSzPct val="110000"/>
              <a:buFont typeface="Arial" pitchFamily="34" charset="0"/>
              <a:buChar char="•"/>
            </a:pPr>
            <a:endParaRPr lang="es-MX" sz="1100" dirty="0" smtClean="0"/>
          </a:p>
          <a:p>
            <a:pPr marL="180975" indent="-180975" algn="just">
              <a:spcBef>
                <a:spcPts val="0"/>
              </a:spcBef>
              <a:buClr>
                <a:srgbClr val="CD0000"/>
              </a:buClr>
              <a:buSzPct val="110000"/>
              <a:buFont typeface="Arial" pitchFamily="34" charset="0"/>
              <a:buChar char="•"/>
            </a:pPr>
            <a:r>
              <a:rPr lang="es-MX" sz="1100" dirty="0"/>
              <a:t>El consenso más </a:t>
            </a:r>
            <a:r>
              <a:rPr lang="es-MX" sz="1100" dirty="0" smtClean="0"/>
              <a:t>común entre </a:t>
            </a:r>
            <a:r>
              <a:rPr lang="es-MX" sz="1100" dirty="0"/>
              <a:t>los analistas de mercado es el sentimiento positivo hacia la economía Estadounidense. Las recomendaciones </a:t>
            </a:r>
            <a:r>
              <a:rPr lang="es-MX" sz="1100" dirty="0" smtClean="0"/>
              <a:t>contienen </a:t>
            </a:r>
            <a:r>
              <a:rPr lang="es-MX" sz="1100" dirty="0"/>
              <a:t>los distintos índices de este país: S&amp;P500, </a:t>
            </a:r>
            <a:r>
              <a:rPr lang="es-MX" sz="1100" dirty="0" smtClean="0"/>
              <a:t>Dow Jones</a:t>
            </a:r>
            <a:r>
              <a:rPr lang="es-MX" sz="1100" dirty="0"/>
              <a:t>, NASDAQ y Russell </a:t>
            </a:r>
            <a:r>
              <a:rPr lang="es-MX" sz="1100" dirty="0" smtClean="0"/>
              <a:t>2000.</a:t>
            </a:r>
          </a:p>
          <a:p>
            <a:pPr marL="180975" indent="-180975" algn="just">
              <a:spcBef>
                <a:spcPts val="0"/>
              </a:spcBef>
              <a:buClr>
                <a:srgbClr val="CD0000"/>
              </a:buClr>
              <a:buSzPct val="110000"/>
              <a:buFont typeface="Arial" pitchFamily="34" charset="0"/>
              <a:buChar char="•"/>
            </a:pPr>
            <a:endParaRPr lang="es-MX" sz="1100" dirty="0" smtClean="0"/>
          </a:p>
          <a:p>
            <a:pPr marL="180975" indent="-180975" algn="just">
              <a:spcBef>
                <a:spcPts val="0"/>
              </a:spcBef>
              <a:buClr>
                <a:srgbClr val="CD0000"/>
              </a:buClr>
              <a:buSzPct val="110000"/>
              <a:buFont typeface="Arial" pitchFamily="34" charset="0"/>
              <a:buChar char="•"/>
            </a:pPr>
            <a:r>
              <a:rPr lang="es-MX" sz="1100" dirty="0" smtClean="0"/>
              <a:t>La siguiente recomendación </a:t>
            </a:r>
            <a:r>
              <a:rPr lang="es-MX" sz="1100" dirty="0"/>
              <a:t>más </a:t>
            </a:r>
            <a:r>
              <a:rPr lang="es-MX" sz="1100" dirty="0" smtClean="0"/>
              <a:t>escuchada </a:t>
            </a:r>
            <a:r>
              <a:rPr lang="es-MX" sz="1100" dirty="0"/>
              <a:t>son inversiones </a:t>
            </a:r>
            <a:r>
              <a:rPr lang="es-MX" sz="1100" dirty="0" smtClean="0"/>
              <a:t>en renta variable en Europa, las sorpresas positivas del último trimestre del año sumadas a la inyección de liquidez que inicia en marzo proveen un escenario positivo para las empresas.</a:t>
            </a:r>
          </a:p>
          <a:p>
            <a:pPr marL="180975" indent="-180975" algn="just">
              <a:spcBef>
                <a:spcPts val="0"/>
              </a:spcBef>
              <a:buClr>
                <a:srgbClr val="CD0000"/>
              </a:buClr>
              <a:buSzPct val="110000"/>
              <a:buFont typeface="Arial" pitchFamily="34" charset="0"/>
              <a:buChar char="•"/>
            </a:pPr>
            <a:endParaRPr lang="es-MX" sz="1100" dirty="0"/>
          </a:p>
          <a:p>
            <a:pPr marL="180975" indent="-180975" algn="just">
              <a:spcBef>
                <a:spcPts val="0"/>
              </a:spcBef>
              <a:buClr>
                <a:srgbClr val="CD0000"/>
              </a:buClr>
              <a:buSzPct val="110000"/>
              <a:buFont typeface="Arial" pitchFamily="34" charset="0"/>
              <a:buChar char="•"/>
            </a:pPr>
            <a:r>
              <a:rPr lang="es-MX" sz="1100" dirty="0" smtClean="0"/>
              <a:t>El 6 de febrero, se publicaron el número de empleo generados en enero y la tasa de desempleo en EUA. La tendencia positiva marcada durante 2014 con generación de empleos mensuales arriba de 200,000 continúa hacia 2015. Un nivel de desempleo constante cercano a 5.60% es uno de los datos más importantes de cara a la normalización de la economía en EUA. Este dato positivo desencadenó nuevamente el apetito de los inversionistas por USD, manteniendo el índice de dólar (DXY) relativo a divisas del mundo en niveles tan altos como en 2003.</a:t>
            </a:r>
            <a:endParaRPr lang="es-MX" sz="1100" dirty="0"/>
          </a:p>
          <a:p>
            <a:pPr lvl="0">
              <a:spcBef>
                <a:spcPts val="0"/>
              </a:spcBef>
            </a:pPr>
            <a:endParaRPr lang="es-MX" sz="1100" dirty="0"/>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29593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4" y="979905"/>
            <a:ext cx="4268354" cy="5627925"/>
          </a:xfrm>
        </p:spPr>
        <p:txBody>
          <a:bodyPr>
            <a:noAutofit/>
          </a:bodyPr>
          <a:lstStyle/>
          <a:p>
            <a:pPr marL="180975" lvl="0" indent="-180975" algn="just">
              <a:buClr>
                <a:srgbClr val="CD0000"/>
              </a:buClr>
              <a:buSzPct val="110000"/>
            </a:pPr>
            <a:r>
              <a:rPr lang="es-MX" sz="1200" dirty="0"/>
              <a:t>La junta de gobierno de Banxico mantuvo la tasa de referencia en 3.00</a:t>
            </a:r>
            <a:r>
              <a:rPr lang="es-MX" sz="1200" dirty="0" smtClean="0"/>
              <a:t>% (29 de enero), </a:t>
            </a:r>
            <a:r>
              <a:rPr lang="es-MX" sz="1200" dirty="0"/>
              <a:t>en línea con lo esperado por el mercado. En las minutas se puede leer una creciente preocupación por el efecto que pudiera tener en la inflación, un tipo de cambio cercano a 15.00 por un periodo prolongado de tiempo. Hasta ahora el efecto no ha sido de mayor </a:t>
            </a:r>
            <a:r>
              <a:rPr lang="es-MX" sz="1200" dirty="0" smtClean="0"/>
              <a:t>relevancia. </a:t>
            </a:r>
            <a:r>
              <a:rPr lang="es-MX" sz="1200" dirty="0"/>
              <a:t>La inflación durante enero fue sorpresivamente negativa, de manera que se espera que este año quede </a:t>
            </a:r>
            <a:r>
              <a:rPr lang="es-MX" sz="1200" dirty="0" smtClean="0"/>
              <a:t>cerca del </a:t>
            </a:r>
            <a:r>
              <a:rPr lang="es-MX" sz="1200" dirty="0"/>
              <a:t>objetivo de </a:t>
            </a:r>
            <a:r>
              <a:rPr lang="es-MX" sz="1200" dirty="0" smtClean="0"/>
              <a:t>Banxico de 3.00%.</a:t>
            </a:r>
          </a:p>
          <a:p>
            <a:pPr marL="180975" lvl="0" indent="-180975" algn="just">
              <a:buClr>
                <a:srgbClr val="CD0000"/>
              </a:buClr>
              <a:buSzPct val="110000"/>
            </a:pPr>
            <a:endParaRPr lang="es-MX" sz="1200" dirty="0"/>
          </a:p>
          <a:p>
            <a:pPr marL="180975" lvl="0" indent="-180975" algn="just">
              <a:buClr>
                <a:srgbClr val="CD0000"/>
              </a:buClr>
              <a:buSzPct val="110000"/>
            </a:pPr>
            <a:r>
              <a:rPr lang="es-MX" sz="1200" dirty="0"/>
              <a:t>Las minutas </a:t>
            </a:r>
            <a:r>
              <a:rPr lang="es-MX" sz="1200" dirty="0" smtClean="0"/>
              <a:t>publicadas el 11 de febrero reflejan </a:t>
            </a:r>
            <a:r>
              <a:rPr lang="es-MX" sz="1200" dirty="0"/>
              <a:t>una mayor inclinación hacia escenarios de alza de tasas, el </a:t>
            </a:r>
            <a:r>
              <a:rPr lang="es-MX" sz="1200" dirty="0" smtClean="0"/>
              <a:t>Gobernador del Banco de México, </a:t>
            </a:r>
            <a:r>
              <a:rPr lang="es-MX" sz="1200" dirty="0"/>
              <a:t>incluso mencionó en una entrevista que se podrían </a:t>
            </a:r>
            <a:r>
              <a:rPr lang="es-MX" sz="1200" dirty="0" smtClean="0"/>
              <a:t>adelantar a la </a:t>
            </a:r>
            <a:r>
              <a:rPr lang="es-MX" sz="1200" dirty="0"/>
              <a:t>posible alza en los Estados Unidos. La curva de </a:t>
            </a:r>
            <a:r>
              <a:rPr lang="es-MX" sz="1200" dirty="0" smtClean="0"/>
              <a:t>Bonos M </a:t>
            </a:r>
            <a:r>
              <a:rPr lang="es-MX" sz="1200" dirty="0"/>
              <a:t>ha reflejado este escenario con un aplanamiento </a:t>
            </a:r>
            <a:r>
              <a:rPr lang="es-MX" sz="1200" dirty="0" smtClean="0"/>
              <a:t>a </a:t>
            </a:r>
            <a:r>
              <a:rPr lang="es-MX" sz="1200" dirty="0"/>
              <a:t>través de </a:t>
            </a:r>
            <a:r>
              <a:rPr lang="es-MX" sz="1200" dirty="0" smtClean="0"/>
              <a:t>una mayor subida </a:t>
            </a:r>
            <a:r>
              <a:rPr lang="es-MX" sz="1200" dirty="0"/>
              <a:t>en los niveles de corto </a:t>
            </a:r>
            <a:r>
              <a:rPr lang="es-MX" sz="1200" dirty="0" smtClean="0"/>
              <a:t>plazo.</a:t>
            </a:r>
          </a:p>
          <a:p>
            <a:pPr marL="180975" lvl="0" indent="-180975" algn="just">
              <a:buClr>
                <a:srgbClr val="CD0000"/>
              </a:buClr>
              <a:buSzPct val="110000"/>
            </a:pPr>
            <a:endParaRPr lang="es-MX" sz="1200" dirty="0"/>
          </a:p>
          <a:p>
            <a:pPr marL="180975" lvl="0" indent="-180975" algn="just">
              <a:buClr>
                <a:srgbClr val="CD0000"/>
              </a:buClr>
              <a:buSzPct val="110000"/>
            </a:pPr>
            <a:r>
              <a:rPr lang="es-MX" sz="1200" dirty="0"/>
              <a:t>El tipo de cambio continúa con sesiones volátiles, reflejando tanto las preocupaciones mundiales de Grecia y Ucrania, como los efectos que pudiera tener un precio bajo del barril de petróleo por un tiempo prolongado tanto en México como en otros países </a:t>
            </a:r>
            <a:r>
              <a:rPr lang="es-MX" sz="1200" dirty="0" smtClean="0"/>
              <a:t>emergentes.</a:t>
            </a:r>
          </a:p>
          <a:p>
            <a:pPr marL="180975" lvl="0" indent="-180975" algn="just">
              <a:buClr>
                <a:srgbClr val="CD0000"/>
              </a:buClr>
              <a:buSzPct val="110000"/>
            </a:pPr>
            <a:endParaRPr lang="es-MX" sz="1200" dirty="0"/>
          </a:p>
          <a:p>
            <a:pPr marL="180975" lvl="0" indent="-180975" algn="just">
              <a:buClr>
                <a:srgbClr val="CD0000"/>
              </a:buClr>
              <a:buSzPct val="110000"/>
            </a:pPr>
            <a:r>
              <a:rPr lang="es-MX" sz="1200" dirty="0" smtClean="0"/>
              <a:t>Las expectativas de mercado para el precio del petróleo son bajas para el 2015, de acuerdo a la encuesta de Bloomberg se espera que el precio promedio sea de 53 dólares por barril para la mezcla mexicana.</a:t>
            </a:r>
            <a:endParaRPr lang="es-MX" sz="1200" dirty="0"/>
          </a:p>
          <a:p>
            <a:pPr marL="0" lvl="0" indent="0">
              <a:buNone/>
            </a:pPr>
            <a:endParaRPr lang="es-MX" sz="1400" dirty="0"/>
          </a:p>
          <a:p>
            <a:pPr marL="0" indent="0">
              <a:buNone/>
            </a:pPr>
            <a:endParaRPr lang="es-MX" sz="2400" dirty="0"/>
          </a:p>
        </p:txBody>
      </p:sp>
      <p:graphicFrame>
        <p:nvGraphicFramePr>
          <p:cNvPr id="5" name="4 Gráfico"/>
          <p:cNvGraphicFramePr>
            <a:graphicFrameLocks/>
          </p:cNvGraphicFramePr>
          <p:nvPr>
            <p:extLst>
              <p:ext uri="{D42A27DB-BD31-4B8C-83A1-F6EECF244321}">
                <p14:modId xmlns:p14="http://schemas.microsoft.com/office/powerpoint/2010/main" val="2948971885"/>
              </p:ext>
            </p:extLst>
          </p:nvPr>
        </p:nvGraphicFramePr>
        <p:xfrm>
          <a:off x="4979107" y="3913494"/>
          <a:ext cx="3913237" cy="23941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Gráfico" title="USD/MXN"/>
          <p:cNvGraphicFramePr>
            <a:graphicFrameLocks/>
          </p:cNvGraphicFramePr>
          <p:nvPr>
            <p:extLst>
              <p:ext uri="{D42A27DB-BD31-4B8C-83A1-F6EECF244321}">
                <p14:modId xmlns:p14="http://schemas.microsoft.com/office/powerpoint/2010/main" val="3620651056"/>
              </p:ext>
            </p:extLst>
          </p:nvPr>
        </p:nvGraphicFramePr>
        <p:xfrm>
          <a:off x="4979107" y="1411626"/>
          <a:ext cx="3913237" cy="2394146"/>
        </p:xfrm>
        <a:graphic>
          <a:graphicData uri="http://schemas.openxmlformats.org/drawingml/2006/chart">
            <c:chart xmlns:c="http://schemas.openxmlformats.org/drawingml/2006/chart" xmlns:r="http://schemas.openxmlformats.org/officeDocument/2006/relationships" r:id="rId3"/>
          </a:graphicData>
        </a:graphic>
      </p:graphicFrame>
      <p:sp>
        <p:nvSpPr>
          <p:cNvPr id="7" name="FlowTriangle"/>
          <p:cNvSpPr>
            <a:spLocks noChangeArrowheads="1"/>
          </p:cNvSpPr>
          <p:nvPr/>
        </p:nvSpPr>
        <p:spPr bwMode="gray">
          <a:xfrm rot="5400000">
            <a:off x="2906954" y="3568910"/>
            <a:ext cx="3653330" cy="266700"/>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defTabSz="913881"/>
            <a:endParaRPr lang="en-US" sz="1400" b="1">
              <a:solidFill>
                <a:srgbClr val="000000"/>
              </a:solidFill>
            </a:endParaRPr>
          </a:p>
        </p:txBody>
      </p:sp>
      <p:sp>
        <p:nvSpPr>
          <p:cNvPr id="8" name="7 Rectángulo"/>
          <p:cNvSpPr/>
          <p:nvPr/>
        </p:nvSpPr>
        <p:spPr>
          <a:xfrm>
            <a:off x="5124818" y="3686530"/>
            <a:ext cx="986167" cy="215444"/>
          </a:xfrm>
          <a:prstGeom prst="rect">
            <a:avLst/>
          </a:prstGeom>
        </p:spPr>
        <p:txBody>
          <a:bodyPr wrap="none">
            <a:spAutoFit/>
          </a:bodyPr>
          <a:lstStyle/>
          <a:p>
            <a:pPr defTabSz="913881"/>
            <a:r>
              <a:rPr lang="es-MX" sz="800" dirty="0">
                <a:solidFill>
                  <a:prstClr val="black"/>
                </a:solidFill>
              </a:rPr>
              <a:t>Fuente: </a:t>
            </a:r>
            <a:r>
              <a:rPr lang="es-MX" sz="800" dirty="0" err="1" smtClean="0">
                <a:solidFill>
                  <a:prstClr val="black"/>
                </a:solidFill>
              </a:rPr>
              <a:t>Bloomberg</a:t>
            </a:r>
            <a:endParaRPr lang="es-MX" sz="800" dirty="0">
              <a:solidFill>
                <a:prstClr val="black"/>
              </a:solidFill>
            </a:endParaRPr>
          </a:p>
        </p:txBody>
      </p:sp>
      <p:sp>
        <p:nvSpPr>
          <p:cNvPr id="9" name="8 Rectángulo"/>
          <p:cNvSpPr/>
          <p:nvPr/>
        </p:nvSpPr>
        <p:spPr>
          <a:xfrm>
            <a:off x="5021301" y="6216651"/>
            <a:ext cx="986167" cy="215444"/>
          </a:xfrm>
          <a:prstGeom prst="rect">
            <a:avLst/>
          </a:prstGeom>
        </p:spPr>
        <p:txBody>
          <a:bodyPr wrap="none">
            <a:spAutoFit/>
          </a:bodyPr>
          <a:lstStyle/>
          <a:p>
            <a:pPr defTabSz="913881"/>
            <a:r>
              <a:rPr lang="es-MX" sz="800" dirty="0">
                <a:solidFill>
                  <a:prstClr val="black"/>
                </a:solidFill>
              </a:rPr>
              <a:t>Fuente: </a:t>
            </a:r>
            <a:r>
              <a:rPr lang="es-MX" sz="800" dirty="0" err="1" smtClean="0">
                <a:solidFill>
                  <a:prstClr val="black"/>
                </a:solidFill>
              </a:rPr>
              <a:t>Bloomberg</a:t>
            </a:r>
            <a:endParaRPr lang="es-MX" sz="800" dirty="0">
              <a:solidFill>
                <a:prstClr val="black"/>
              </a:solidFill>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57343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pic>
        <p:nvPicPr>
          <p:cNvPr id="387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3797" y="1348193"/>
            <a:ext cx="8809888" cy="4984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txBox="1">
            <a:spLocks/>
          </p:cNvSpPr>
          <p:nvPr/>
        </p:nvSpPr>
        <p:spPr>
          <a:xfrm>
            <a:off x="144000" y="288000"/>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smtClean="0">
                <a:latin typeface="Myriad Pro Light"/>
              </a:rPr>
              <a:t>Cumplimiento del Régimen de Inversión</a:t>
            </a:r>
            <a:endParaRPr lang="es-MX" sz="2400" b="1" dirty="0">
              <a:latin typeface="Myriad Pro Light"/>
            </a:endParaRPr>
          </a:p>
        </p:txBody>
      </p:sp>
    </p:spTree>
    <p:extLst>
      <p:ext uri="{BB962C8B-B14F-4D97-AF65-F5344CB8AC3E}">
        <p14:creationId xmlns:p14="http://schemas.microsoft.com/office/powerpoint/2010/main" val="3152427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pic>
        <p:nvPicPr>
          <p:cNvPr id="396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6055" y="1306694"/>
            <a:ext cx="9049319" cy="4279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Cumplimiento del Régimen de Inversión</a:t>
            </a:r>
            <a:endParaRPr lang="es-MX" sz="2400" b="1" dirty="0">
              <a:latin typeface="Myriad Pro Light"/>
            </a:endParaRPr>
          </a:p>
        </p:txBody>
      </p:sp>
    </p:spTree>
    <p:extLst>
      <p:ext uri="{BB962C8B-B14F-4D97-AF65-F5344CB8AC3E}">
        <p14:creationId xmlns:p14="http://schemas.microsoft.com/office/powerpoint/2010/main" val="2262176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810764" y="4431315"/>
            <a:ext cx="6480000" cy="1538883"/>
          </a:xfrm>
          <a:prstGeom prst="rect">
            <a:avLst/>
          </a:prstGeom>
          <a:noFill/>
        </p:spPr>
        <p:txBody>
          <a:bodyPr wrap="square" rtlCol="0">
            <a:spAutoFit/>
          </a:bodyPr>
          <a:lstStyle/>
          <a:p>
            <a:pPr marL="180975" lvl="2" indent="-180975" algn="just" defTabSz="913881">
              <a:spcAft>
                <a:spcPts val="600"/>
              </a:spcAft>
              <a:buClr>
                <a:srgbClr val="CD0000"/>
              </a:buClr>
              <a:buSzPct val="110000"/>
              <a:buFont typeface="Arial" pitchFamily="34" charset="0"/>
              <a:buChar char="•"/>
            </a:pPr>
            <a:r>
              <a:rPr lang="es-MX" sz="1200" dirty="0" smtClean="0">
                <a:latin typeface="Myriad Pro"/>
                <a:cs typeface="Myriad Pro"/>
              </a:rPr>
              <a:t>Continuaremos comprando </a:t>
            </a:r>
            <a:r>
              <a:rPr lang="es-MX" sz="1200" dirty="0">
                <a:latin typeface="Myriad Pro"/>
                <a:cs typeface="Myriad Pro"/>
              </a:rPr>
              <a:t>los  índices accionarios </a:t>
            </a:r>
            <a:r>
              <a:rPr lang="es-MX" sz="1200" dirty="0" smtClean="0">
                <a:latin typeface="Myriad Pro"/>
                <a:cs typeface="Myriad Pro"/>
              </a:rPr>
              <a:t>de EUA como el S&amp;P500 </a:t>
            </a:r>
            <a:r>
              <a:rPr lang="es-MX" sz="1200" dirty="0">
                <a:latin typeface="Myriad Pro"/>
                <a:cs typeface="Myriad Pro"/>
              </a:rPr>
              <a:t>que actualmente se encuentra en niveles máximos históricos , Russell 2000 </a:t>
            </a:r>
            <a:r>
              <a:rPr lang="es-MX" sz="1200" dirty="0" smtClean="0">
                <a:latin typeface="Myriad Pro"/>
                <a:cs typeface="Myriad Pro"/>
              </a:rPr>
              <a:t>y NASDAQ.</a:t>
            </a:r>
          </a:p>
          <a:p>
            <a:pPr marL="180975" lvl="2" indent="-180975" algn="just" defTabSz="913881">
              <a:spcAft>
                <a:spcPts val="600"/>
              </a:spcAft>
              <a:buClr>
                <a:srgbClr val="CD0000"/>
              </a:buClr>
              <a:buSzPct val="110000"/>
              <a:buFont typeface="Arial" pitchFamily="34" charset="0"/>
              <a:buChar char="•"/>
            </a:pPr>
            <a:r>
              <a:rPr lang="es-MX" sz="1200" dirty="0" smtClean="0">
                <a:latin typeface="Myriad Pro"/>
                <a:cs typeface="Myriad Pro"/>
              </a:rPr>
              <a:t>En el mercado local se buscará una corrección en el IPC para comprar NAFTRAC actualmente se encuentra en niveles de 43,000 puntos donde tiene una resistencia importante.</a:t>
            </a:r>
          </a:p>
          <a:p>
            <a:pPr marL="180975" lvl="2" indent="-180975" algn="just" defTabSz="913881">
              <a:spcAft>
                <a:spcPts val="600"/>
              </a:spcAft>
              <a:buClr>
                <a:srgbClr val="CD0000"/>
              </a:buClr>
              <a:buSzPct val="110000"/>
              <a:buFont typeface="Arial" pitchFamily="34" charset="0"/>
              <a:buChar char="•"/>
            </a:pPr>
            <a:r>
              <a:rPr lang="es-MX" sz="1200" dirty="0" smtClean="0">
                <a:latin typeface="Myriad Pro"/>
                <a:cs typeface="Myriad Pro"/>
              </a:rPr>
              <a:t>Se incrementarán </a:t>
            </a:r>
            <a:r>
              <a:rPr lang="es-MX" sz="1200" dirty="0">
                <a:latin typeface="Myriad Pro"/>
                <a:cs typeface="Myriad Pro"/>
              </a:rPr>
              <a:t>las posiciones en las fibras </a:t>
            </a:r>
            <a:r>
              <a:rPr lang="es-MX" sz="1200" dirty="0" err="1" smtClean="0">
                <a:latin typeface="Myriad Pro"/>
                <a:cs typeface="Myriad Pro"/>
              </a:rPr>
              <a:t>Macquarie</a:t>
            </a:r>
            <a:r>
              <a:rPr lang="es-MX" sz="1200" dirty="0">
                <a:latin typeface="Myriad Pro"/>
                <a:cs typeface="Myriad Pro"/>
              </a:rPr>
              <a:t>, </a:t>
            </a:r>
            <a:r>
              <a:rPr lang="es-MX" sz="1200" dirty="0" err="1" smtClean="0">
                <a:latin typeface="Myriad Pro"/>
                <a:cs typeface="Myriad Pro"/>
              </a:rPr>
              <a:t>Prologis</a:t>
            </a:r>
            <a:r>
              <a:rPr lang="es-MX" sz="1200" dirty="0" smtClean="0">
                <a:latin typeface="Myriad Pro"/>
                <a:cs typeface="Myriad Pro"/>
              </a:rPr>
              <a:t> y Terra hasta alcanzar el 5% permitido por el régimen de inversión.</a:t>
            </a:r>
            <a:endParaRPr lang="es-MX" sz="1200" dirty="0">
              <a:latin typeface="Myriad Pro"/>
              <a:cs typeface="Myriad Pro"/>
            </a:endParaRPr>
          </a:p>
        </p:txBody>
      </p:sp>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Myriad Pro Light"/>
              </a:rPr>
              <a:t>Estrategia de inversión </a:t>
            </a:r>
            <a:endParaRPr lang="es-MX" sz="2400" b="1" dirty="0">
              <a:latin typeface="Myriad Pro Light"/>
            </a:endParaRPr>
          </a:p>
        </p:txBody>
      </p:sp>
      <p:sp>
        <p:nvSpPr>
          <p:cNvPr id="5" name="Rectangle 54"/>
          <p:cNvSpPr/>
          <p:nvPr/>
        </p:nvSpPr>
        <p:spPr>
          <a:xfrm>
            <a:off x="146140" y="1523539"/>
            <a:ext cx="1440000" cy="2694777"/>
          </a:xfrm>
          <a:prstGeom prst="rect">
            <a:avLst/>
          </a:prstGeom>
          <a:solidFill>
            <a:srgbClr val="D17272"/>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Renta Fija</a:t>
            </a:r>
            <a:endParaRPr lang="es-MX" sz="1400" b="1" dirty="0">
              <a:solidFill>
                <a:prstClr val="white"/>
              </a:solidFill>
              <a:latin typeface="Myriad Pro Light"/>
            </a:endParaRPr>
          </a:p>
        </p:txBody>
      </p:sp>
      <p:sp>
        <p:nvSpPr>
          <p:cNvPr id="6" name="Rectangle 55"/>
          <p:cNvSpPr/>
          <p:nvPr/>
        </p:nvSpPr>
        <p:spPr>
          <a:xfrm>
            <a:off x="163392" y="4459834"/>
            <a:ext cx="1440000" cy="1788170"/>
          </a:xfrm>
          <a:prstGeom prst="rect">
            <a:avLst/>
          </a:prstGeom>
          <a:solidFill>
            <a:srgbClr val="D17272"/>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Renta Variable</a:t>
            </a:r>
          </a:p>
        </p:txBody>
      </p:sp>
      <p:cxnSp>
        <p:nvCxnSpPr>
          <p:cNvPr id="7" name="Straight Connector 74"/>
          <p:cNvCxnSpPr/>
          <p:nvPr/>
        </p:nvCxnSpPr>
        <p:spPr>
          <a:xfrm>
            <a:off x="255493" y="4347696"/>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220783"/>
            <a:ext cx="1620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Dimensión</a:t>
            </a:r>
            <a:endParaRPr lang="es-MX" sz="1200" b="1" dirty="0">
              <a:solidFill>
                <a:prstClr val="black"/>
              </a:solidFill>
              <a:latin typeface="Myriad Pro Light"/>
            </a:endParaRPr>
          </a:p>
        </p:txBody>
      </p:sp>
      <p:sp>
        <p:nvSpPr>
          <p:cNvPr id="9" name="ColumnHeader"/>
          <p:cNvSpPr>
            <a:spLocks noChangeArrowheads="1"/>
          </p:cNvSpPr>
          <p:nvPr/>
        </p:nvSpPr>
        <p:spPr bwMode="gray">
          <a:xfrm>
            <a:off x="1835696" y="1220783"/>
            <a:ext cx="6444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Descripción</a:t>
            </a:r>
            <a:endParaRPr lang="es-MX" sz="1200" b="1" dirty="0">
              <a:solidFill>
                <a:prstClr val="black"/>
              </a:solidFill>
              <a:latin typeface="Myriad Pro Light"/>
            </a:endParaRPr>
          </a:p>
        </p:txBody>
      </p:sp>
      <p:sp>
        <p:nvSpPr>
          <p:cNvPr id="2" name="1 Rectángulo"/>
          <p:cNvSpPr/>
          <p:nvPr/>
        </p:nvSpPr>
        <p:spPr>
          <a:xfrm>
            <a:off x="1810764" y="1523540"/>
            <a:ext cx="6480000" cy="2800767"/>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Durante </a:t>
            </a:r>
            <a:r>
              <a:rPr lang="es-MX" sz="1200" dirty="0">
                <a:latin typeface="Myriad Pro"/>
                <a:cs typeface="Myriad Pro"/>
              </a:rPr>
              <a:t>el mes de enero se tomaron utilidades en los instrumentos de </a:t>
            </a:r>
            <a:r>
              <a:rPr lang="es-MX" sz="1200" dirty="0" err="1" smtClean="0">
                <a:latin typeface="Myriad Pro"/>
                <a:cs typeface="Myriad Pro"/>
              </a:rPr>
              <a:t>Udibonos</a:t>
            </a:r>
            <a:r>
              <a:rPr lang="es-MX" sz="1200" dirty="0" smtClean="0">
                <a:latin typeface="Myriad Pro"/>
                <a:cs typeface="Myriad Pro"/>
              </a:rPr>
              <a:t> </a:t>
            </a:r>
            <a:r>
              <a:rPr lang="es-MX" sz="1200" dirty="0">
                <a:latin typeface="Myriad Pro"/>
                <a:cs typeface="Myriad Pro"/>
              </a:rPr>
              <a:t>de 3 y 5 años y en bonos nominales en los plazos de 3,10 y 30 años aprovechando los nivel más bajos en 2 años en la curva de </a:t>
            </a:r>
            <a:r>
              <a:rPr lang="es-MX" sz="1200" dirty="0" smtClean="0">
                <a:latin typeface="Myriad Pro"/>
                <a:cs typeface="Myriad Pro"/>
              </a:rPr>
              <a:t>México.</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mantendrá una estrategia defensiva en el corto y mediano plazo comprando instrumentos con tasa variable que cumplen con el régimen de inversión y protección </a:t>
            </a:r>
            <a:r>
              <a:rPr lang="es-MX" sz="1200" dirty="0" smtClean="0">
                <a:latin typeface="Myriad Pro"/>
                <a:cs typeface="Myriad Pro"/>
              </a:rPr>
              <a:t>inflacionaria.</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recomprarán posiciones en la parte media de la curva aprovechando la subida de 50 puntos base de los últimos </a:t>
            </a:r>
            <a:r>
              <a:rPr lang="es-MX" sz="1200" dirty="0" smtClean="0">
                <a:latin typeface="Myriad Pro"/>
                <a:cs typeface="Myriad Pro"/>
              </a:rPr>
              <a:t>días.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buscará comprar emisiones corporativas con duración entre 5 y 10 años con sobretasas arriba de gobierno federal por más de 180 puntos base que cumplan con el régimen de inversión y que aumenten la tasa cupón de </a:t>
            </a:r>
            <a:r>
              <a:rPr lang="es-MX" sz="1200" dirty="0" smtClean="0">
                <a:latin typeface="Myriad Pro"/>
                <a:cs typeface="Myriad Pro"/>
              </a:rPr>
              <a:t>portafolio.</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comprarán instrumentos de tasa variable corporativos con sobretasa por arriba de gobierno federal como protección contra una subida de </a:t>
            </a:r>
            <a:r>
              <a:rPr lang="es-MX" sz="1200" dirty="0" smtClean="0">
                <a:latin typeface="Myriad Pro"/>
                <a:cs typeface="Myriad Pro"/>
              </a:rPr>
              <a:t>tasas.</a:t>
            </a:r>
            <a:endParaRPr lang="es-MX" sz="1200" dirty="0">
              <a:latin typeface="Myriad Pro"/>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3111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Estrategia de inversión </a:t>
            </a:r>
            <a:endParaRPr lang="es-MX" sz="2400" b="1" dirty="0"/>
          </a:p>
        </p:txBody>
      </p:sp>
      <p:graphicFrame>
        <p:nvGraphicFramePr>
          <p:cNvPr id="7" name="6 Gráfico"/>
          <p:cNvGraphicFramePr>
            <a:graphicFrameLocks/>
          </p:cNvGraphicFramePr>
          <p:nvPr>
            <p:extLst>
              <p:ext uri="{D42A27DB-BD31-4B8C-83A1-F6EECF244321}">
                <p14:modId xmlns:p14="http://schemas.microsoft.com/office/powerpoint/2010/main" val="1540599575"/>
              </p:ext>
            </p:extLst>
          </p:nvPr>
        </p:nvGraphicFramePr>
        <p:xfrm>
          <a:off x="722518" y="2745936"/>
          <a:ext cx="7698965" cy="3733089"/>
        </p:xfrm>
        <a:graphic>
          <a:graphicData uri="http://schemas.openxmlformats.org/drawingml/2006/chart">
            <c:chart xmlns:c="http://schemas.openxmlformats.org/drawingml/2006/chart" xmlns:r="http://schemas.openxmlformats.org/officeDocument/2006/relationships" r:id="rId3"/>
          </a:graphicData>
        </a:graphic>
      </p:graphicFrame>
      <p:sp>
        <p:nvSpPr>
          <p:cNvPr id="2" name="1 CuadroTexto"/>
          <p:cNvSpPr txBox="1"/>
          <p:nvPr/>
        </p:nvSpPr>
        <p:spPr>
          <a:xfrm>
            <a:off x="443472" y="1346246"/>
            <a:ext cx="8091949" cy="1323439"/>
          </a:xfrm>
          <a:prstGeom prst="rect">
            <a:avLst/>
          </a:prstGeom>
          <a:noFill/>
        </p:spPr>
        <p:txBody>
          <a:bodyPr wrap="square" rtlCol="0">
            <a:spAutoFit/>
          </a:bodyPr>
          <a:lstStyle/>
          <a:p>
            <a:pPr marL="180975" indent="-180975" algn="just">
              <a:buClr>
                <a:srgbClr val="CD0000"/>
              </a:buClr>
              <a:buSzPct val="110000"/>
              <a:buFont typeface="Arial" pitchFamily="34" charset="0"/>
              <a:buChar char="•"/>
            </a:pPr>
            <a:r>
              <a:rPr lang="es-MX" sz="1600" dirty="0" smtClean="0">
                <a:latin typeface="Myriad Pro Light"/>
              </a:rPr>
              <a:t>En las últimas semanas se ha observado alta volatilidad en los mercados de deuda mexicanos, mostrando un alza en las tasas de interés  de 45 puntos base desde que tocó el mínimo el 28 de enero en el M-Bono de 10 años. La parte corta de la curva (M-Bono de 2 años) que usualmente es más estable, mostró un aumento de 50 puntos base en el mismo periodo. </a:t>
            </a:r>
            <a:endParaRPr lang="es-MX" sz="1600" dirty="0">
              <a:latin typeface="Myriad Pro Light"/>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37346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288000"/>
            <a:ext cx="7178040" cy="742950"/>
          </a:xfrm>
        </p:spPr>
        <p:txBody>
          <a:bodyPr>
            <a:noAutofit/>
          </a:bodyPr>
          <a:lstStyle/>
          <a:p>
            <a:r>
              <a:rPr lang="es-MX" sz="2400" b="1" dirty="0" smtClean="0">
                <a:solidFill>
                  <a:srgbClr val="C00000"/>
                </a:solidFill>
                <a:latin typeface="Myriad Pro Light"/>
                <a:cs typeface="Arial" pitchFamily="34" charset="0"/>
              </a:rPr>
              <a:t>Duración de Instrumentos y cupones del </a:t>
            </a:r>
            <a:r>
              <a:rPr lang="es-MX" sz="2400" b="1" dirty="0">
                <a:solidFill>
                  <a:srgbClr val="C00000"/>
                </a:solidFill>
                <a:latin typeface="Myriad Pro Light"/>
                <a:cs typeface="Arial" pitchFamily="34" charset="0"/>
              </a:rPr>
              <a:t>FANVIT</a:t>
            </a:r>
            <a:endParaRPr lang="en-US" sz="2400" b="1" dirty="0">
              <a:solidFill>
                <a:srgbClr val="C00000"/>
              </a:solidFill>
              <a:latin typeface="Myriad Pro Light"/>
              <a:cs typeface="Arial" pitchFamily="34" charset="0"/>
            </a:endParaRPr>
          </a:p>
        </p:txBody>
      </p:sp>
      <p:sp>
        <p:nvSpPr>
          <p:cNvPr id="5" name="2 Marcador de contenido"/>
          <p:cNvSpPr>
            <a:spLocks noGrp="1"/>
          </p:cNvSpPr>
          <p:nvPr>
            <p:ph idx="1"/>
          </p:nvPr>
        </p:nvSpPr>
        <p:spPr>
          <a:xfrm>
            <a:off x="347154" y="1278834"/>
            <a:ext cx="7583487" cy="203350"/>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ea typeface="Myriad Pro"/>
                <a:cs typeface="Times New Roman" pitchFamily="18" charset="0"/>
              </a:rPr>
              <a:t>Al 13 de </a:t>
            </a:r>
            <a:r>
              <a:rPr lang="es-MX" altLang="en-US" sz="1400" dirty="0" smtClean="0">
                <a:ea typeface="Myriad Pro"/>
                <a:cs typeface="Times New Roman" pitchFamily="18" charset="0"/>
              </a:rPr>
              <a:t>febre</a:t>
            </a:r>
            <a:r>
              <a:rPr lang="es-MX" altLang="en-US" sz="1400" b="0" dirty="0" smtClean="0">
                <a:ea typeface="Myriad Pro"/>
                <a:cs typeface="Times New Roman" pitchFamily="18" charset="0"/>
              </a:rPr>
              <a:t>ro de 2015 se tienen los siguientes analíticos </a:t>
            </a:r>
            <a:r>
              <a:rPr lang="es-MX" altLang="en-US" sz="1400" dirty="0" smtClean="0">
                <a:ea typeface="Myriad Pro"/>
                <a:cs typeface="Times New Roman" pitchFamily="18" charset="0"/>
              </a:rPr>
              <a:t>:</a:t>
            </a:r>
            <a:endParaRPr lang="es-MX" altLang="en-US" sz="1400" dirty="0">
              <a:ea typeface="Myriad Pro"/>
              <a:cs typeface="Times New Roman" pitchFamily="18" charset="0"/>
            </a:endParaRPr>
          </a:p>
        </p:txBody>
      </p:sp>
      <p:sp>
        <p:nvSpPr>
          <p:cNvPr id="6" name="Cuadro de texto 2"/>
          <p:cNvSpPr txBox="1">
            <a:spLocks noChangeArrowheads="1"/>
          </p:cNvSpPr>
          <p:nvPr/>
        </p:nvSpPr>
        <p:spPr bwMode="auto">
          <a:xfrm>
            <a:off x="3394878" y="3587635"/>
            <a:ext cx="2031093" cy="276999"/>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Sensibilidad por Duración</a:t>
            </a:r>
          </a:p>
        </p:txBody>
      </p:sp>
      <p:graphicFrame>
        <p:nvGraphicFramePr>
          <p:cNvPr id="7" name="6 Tabla"/>
          <p:cNvGraphicFramePr>
            <a:graphicFrameLocks noGrp="1"/>
          </p:cNvGraphicFramePr>
          <p:nvPr>
            <p:extLst>
              <p:ext uri="{D42A27DB-BD31-4B8C-83A1-F6EECF244321}">
                <p14:modId xmlns:p14="http://schemas.microsoft.com/office/powerpoint/2010/main" val="2100708557"/>
              </p:ext>
            </p:extLst>
          </p:nvPr>
        </p:nvGraphicFramePr>
        <p:xfrm>
          <a:off x="2372264" y="1597244"/>
          <a:ext cx="3980827" cy="1696611"/>
        </p:xfrm>
        <a:graphic>
          <a:graphicData uri="http://schemas.openxmlformats.org/drawingml/2006/table">
            <a:tbl>
              <a:tblPr>
                <a:tableStyleId>{5C22544A-7EE6-4342-B048-85BDC9FD1C3A}</a:tableStyleId>
              </a:tblPr>
              <a:tblGrid>
                <a:gridCol w="2948662"/>
                <a:gridCol w="1032165"/>
              </a:tblGrid>
              <a:tr h="319137">
                <a:tc gridSpan="2">
                  <a:txBody>
                    <a:bodyPr/>
                    <a:lstStyle/>
                    <a:p>
                      <a:pPr algn="ctr" fontAlgn="b"/>
                      <a:r>
                        <a:rPr lang="es-MX" sz="1600" b="1" u="none" strike="noStrike" dirty="0">
                          <a:solidFill>
                            <a:schemeClr val="bg1"/>
                          </a:solidFill>
                          <a:effectLst/>
                        </a:rPr>
                        <a:t>Principales </a:t>
                      </a:r>
                      <a:r>
                        <a:rPr lang="es-MX" sz="1600" b="1" u="none" strike="noStrike" dirty="0" smtClean="0">
                          <a:solidFill>
                            <a:schemeClr val="bg1"/>
                          </a:solidFill>
                          <a:effectLst/>
                        </a:rPr>
                        <a:t>analíticos</a:t>
                      </a:r>
                      <a:endParaRPr lang="es-MX" sz="16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s-MX"/>
                    </a:p>
                  </a:txBody>
                  <a:tcPr/>
                </a:tc>
              </a:tr>
              <a:tr h="354597">
                <a:tc>
                  <a:txBody>
                    <a:bodyPr/>
                    <a:lstStyle/>
                    <a:p>
                      <a:pPr algn="ctr" fontAlgn="b"/>
                      <a:r>
                        <a:rPr lang="es-MX" sz="1400" b="0" u="none" strike="noStrike" dirty="0">
                          <a:effectLst/>
                        </a:rPr>
                        <a:t>Tasa de </a:t>
                      </a:r>
                      <a:r>
                        <a:rPr lang="es-MX" sz="1400" b="0" u="none" strike="noStrike" dirty="0" smtClean="0">
                          <a:effectLst/>
                        </a:rPr>
                        <a:t>rendimiento (a</a:t>
                      </a:r>
                      <a:r>
                        <a:rPr lang="es-MX" sz="1400" b="0" u="none" strike="noStrike" baseline="0" dirty="0" smtClean="0">
                          <a:effectLst/>
                        </a:rPr>
                        <a:t> vencimiento)</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alibri"/>
                        </a:rPr>
                        <a:t>4.11%</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40959">
                <a:tc>
                  <a:txBody>
                    <a:bodyPr/>
                    <a:lstStyle/>
                    <a:p>
                      <a:pPr algn="ctr" fontAlgn="b"/>
                      <a:r>
                        <a:rPr lang="es-MX" sz="1400" u="none" strike="noStrike" dirty="0" smtClean="0">
                          <a:effectLst/>
                        </a:rPr>
                        <a:t>Tasa Cupón</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Calibri"/>
                        </a:rPr>
                        <a:t>6.30%</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59">
                <a:tc>
                  <a:txBody>
                    <a:bodyPr/>
                    <a:lstStyle/>
                    <a:p>
                      <a:pPr algn="ctr" fontAlgn="b"/>
                      <a:r>
                        <a:rPr lang="es-MX" sz="1400" u="none" strike="noStrike" dirty="0" smtClean="0">
                          <a:effectLst/>
                        </a:rPr>
                        <a:t>Duración (años)</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alibri"/>
                        </a:rPr>
                        <a:t>2.94</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40959">
                <a:tc>
                  <a:txBody>
                    <a:bodyPr/>
                    <a:lstStyle/>
                    <a:p>
                      <a:pPr algn="ctr" fontAlgn="b"/>
                      <a:r>
                        <a:rPr lang="es-MX" sz="1400" b="0" i="0" u="none" strike="noStrike" dirty="0" smtClean="0">
                          <a:solidFill>
                            <a:srgbClr val="000000"/>
                          </a:solidFill>
                          <a:effectLst/>
                          <a:latin typeface="Calibri"/>
                        </a:rPr>
                        <a:t>VaR</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alibri"/>
                        </a:rPr>
                        <a:t>0.21%</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8" name="3 Gráfico"/>
          <p:cNvGraphicFramePr>
            <a:graphicFrameLocks/>
          </p:cNvGraphicFramePr>
          <p:nvPr>
            <p:extLst>
              <p:ext uri="{D42A27DB-BD31-4B8C-83A1-F6EECF244321}">
                <p14:modId xmlns:p14="http://schemas.microsoft.com/office/powerpoint/2010/main" val="3496522772"/>
              </p:ext>
            </p:extLst>
          </p:nvPr>
        </p:nvGraphicFramePr>
        <p:xfrm>
          <a:off x="1261510" y="3808563"/>
          <a:ext cx="6143625"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29047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pPr algn="l"/>
            <a:r>
              <a:rPr lang="es-MX" sz="2400" b="1" dirty="0" smtClean="0">
                <a:latin typeface="Myriad Pro Light"/>
              </a:rPr>
              <a:t>Riesgo del FANVIT</a:t>
            </a:r>
            <a:endParaRPr lang="en-US" sz="2400" b="1" dirty="0">
              <a:latin typeface="Myriad Pro Light"/>
            </a:endParaRPr>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4" name="3 Rectángulo"/>
          <p:cNvSpPr/>
          <p:nvPr/>
        </p:nvSpPr>
        <p:spPr>
          <a:xfrm>
            <a:off x="985443" y="1387061"/>
            <a:ext cx="4025811" cy="461665"/>
          </a:xfrm>
          <a:prstGeom prst="rect">
            <a:avLst/>
          </a:prstGeom>
        </p:spPr>
        <p:txBody>
          <a:bodyPr wrap="square">
            <a:spAutoFit/>
          </a:bodyPr>
          <a:lstStyle/>
          <a:p>
            <a:pPr algn="ctr"/>
            <a:r>
              <a:rPr lang="es-MX" sz="1200" b="1" dirty="0" smtClean="0"/>
              <a:t>Comparativo de riesgo  (</a:t>
            </a:r>
            <a:r>
              <a:rPr lang="es-MX" sz="1200" b="1" dirty="0" err="1" smtClean="0"/>
              <a:t>VaR</a:t>
            </a:r>
            <a:r>
              <a:rPr lang="es-MX" sz="1200" b="1" dirty="0" smtClean="0"/>
              <a:t>) de las SB1 y el FANVIT</a:t>
            </a:r>
          </a:p>
          <a:p>
            <a:pPr algn="ctr"/>
            <a:r>
              <a:rPr lang="es-MX" sz="1200" dirty="0" smtClean="0"/>
              <a:t>(Porcentaje al cierre de enero de 2014)</a:t>
            </a:r>
            <a:endParaRPr lang="es-MX" sz="1200" dirty="0"/>
          </a:p>
        </p:txBody>
      </p:sp>
      <p:sp>
        <p:nvSpPr>
          <p:cNvPr id="20" name="19 Rectángulo"/>
          <p:cNvSpPr/>
          <p:nvPr/>
        </p:nvSpPr>
        <p:spPr>
          <a:xfrm>
            <a:off x="286880" y="6123941"/>
            <a:ext cx="1931939" cy="584775"/>
          </a:xfrm>
          <a:prstGeom prst="rect">
            <a:avLst/>
          </a:prstGeom>
        </p:spPr>
        <p:txBody>
          <a:bodyPr wrap="none">
            <a:spAutoFit/>
          </a:bodyPr>
          <a:lstStyle/>
          <a:p>
            <a:r>
              <a:rPr lang="it-IT" sz="800" dirty="0"/>
              <a:t>Fuente: CONSAR, PRO Asset </a:t>
            </a:r>
            <a:r>
              <a:rPr lang="it-IT" sz="800" dirty="0" smtClean="0"/>
              <a:t>Management</a:t>
            </a:r>
          </a:p>
          <a:p>
            <a:r>
              <a:rPr lang="it-IT" sz="800" dirty="0" smtClean="0"/>
              <a:t>* Promedio de Siefores Básicas 1</a:t>
            </a:r>
          </a:p>
          <a:p>
            <a:r>
              <a:rPr lang="it-IT" sz="800" baseline="30000" dirty="0" smtClean="0"/>
              <a:t>1 </a:t>
            </a:r>
            <a:r>
              <a:rPr lang="es-MX" sz="800" dirty="0" err="1" smtClean="0"/>
              <a:t>VaR</a:t>
            </a:r>
            <a:r>
              <a:rPr lang="es-MX" sz="800" dirty="0" smtClean="0"/>
              <a:t> </a:t>
            </a:r>
            <a:r>
              <a:rPr lang="es-MX" sz="800" dirty="0"/>
              <a:t>al </a:t>
            </a:r>
            <a:r>
              <a:rPr lang="es-MX" sz="800" dirty="0" smtClean="0"/>
              <a:t>13 de febrero de 2015</a:t>
            </a:r>
            <a:endParaRPr lang="it-IT" sz="800" dirty="0"/>
          </a:p>
          <a:p>
            <a:endParaRPr lang="es-MX" sz="800" dirty="0"/>
          </a:p>
        </p:txBody>
      </p:sp>
      <p:sp>
        <p:nvSpPr>
          <p:cNvPr id="13" name="2 Marcador de contenido"/>
          <p:cNvSpPr txBox="1">
            <a:spLocks/>
          </p:cNvSpPr>
          <p:nvPr/>
        </p:nvSpPr>
        <p:spPr>
          <a:xfrm>
            <a:off x="6464057" y="1896321"/>
            <a:ext cx="2373013" cy="381951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800" b="0" dirty="0" smtClean="0">
                <a:latin typeface="Calibri" pitchFamily="34" charset="0"/>
              </a:rPr>
              <a:t>El límite de riesgo (</a:t>
            </a:r>
            <a:r>
              <a:rPr lang="es-MX" sz="1800" b="0" dirty="0" err="1" smtClean="0">
                <a:latin typeface="Calibri" pitchFamily="34" charset="0"/>
              </a:rPr>
              <a:t>VaR</a:t>
            </a:r>
            <a:r>
              <a:rPr lang="es-MX" sz="1800" b="0" dirty="0" smtClean="0">
                <a:latin typeface="Calibri" pitchFamily="34" charset="0"/>
              </a:rPr>
              <a:t>) </a:t>
            </a:r>
            <a:r>
              <a:rPr lang="es-MX" sz="1800" b="0" dirty="0">
                <a:latin typeface="Calibri" pitchFamily="34" charset="0"/>
              </a:rPr>
              <a:t>para </a:t>
            </a:r>
            <a:r>
              <a:rPr lang="es-MX" sz="1800" b="0" dirty="0" smtClean="0">
                <a:latin typeface="Calibri" pitchFamily="34" charset="0"/>
              </a:rPr>
              <a:t>las SB1 establecido por la Consar es de .70%</a:t>
            </a:r>
          </a:p>
          <a:p>
            <a:pPr marL="177800" indent="-177800">
              <a:spcAft>
                <a:spcPts val="1200"/>
              </a:spcAft>
              <a:buClr>
                <a:srgbClr val="CD0000"/>
              </a:buClr>
              <a:buFont typeface="Arial" pitchFamily="34" charset="0"/>
              <a:buChar char="•"/>
            </a:pPr>
            <a:r>
              <a:rPr lang="es-MX" sz="1800" b="0" dirty="0" smtClean="0">
                <a:latin typeface="Calibri" pitchFamily="34" charset="0"/>
              </a:rPr>
              <a:t>Durante el periodo de enero-febrero, el FANVIT presentó un </a:t>
            </a:r>
            <a:r>
              <a:rPr lang="es-MX" sz="1800" b="0" dirty="0" err="1" smtClean="0">
                <a:latin typeface="Calibri" pitchFamily="34" charset="0"/>
              </a:rPr>
              <a:t>VaR</a:t>
            </a:r>
            <a:r>
              <a:rPr lang="es-MX" sz="1800" b="0" dirty="0" smtClean="0">
                <a:latin typeface="Calibri" pitchFamily="34" charset="0"/>
              </a:rPr>
              <a:t> de 0.21%</a:t>
            </a:r>
            <a:r>
              <a:rPr lang="es-MX" sz="1800" b="0" baseline="30000" dirty="0" smtClean="0">
                <a:latin typeface="Calibri" pitchFamily="34" charset="0"/>
              </a:rPr>
              <a:t>1</a:t>
            </a:r>
            <a:r>
              <a:rPr lang="es-MX" sz="1800" b="0" dirty="0" smtClean="0">
                <a:latin typeface="Calibri" pitchFamily="34" charset="0"/>
              </a:rPr>
              <a:t>, entre los menores en comparación al resto de las </a:t>
            </a:r>
            <a:r>
              <a:rPr lang="es-MX" sz="1800" b="0" dirty="0" err="1" smtClean="0">
                <a:latin typeface="Calibri" pitchFamily="34" charset="0"/>
              </a:rPr>
              <a:t>Siefores</a:t>
            </a:r>
            <a:endParaRPr lang="es-MX" sz="1800" b="0" dirty="0">
              <a:latin typeface="Calibri" pitchFamily="34" charset="0"/>
            </a:endParaRPr>
          </a:p>
        </p:txBody>
      </p:sp>
      <p:sp>
        <p:nvSpPr>
          <p:cNvPr id="14" name="FlowTriangle"/>
          <p:cNvSpPr>
            <a:spLocks noChangeArrowheads="1"/>
          </p:cNvSpPr>
          <p:nvPr/>
        </p:nvSpPr>
        <p:spPr bwMode="gray">
          <a:xfrm rot="5400000">
            <a:off x="4238872" y="3604307"/>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9" name="2 Gráfico"/>
          <p:cNvGraphicFramePr>
            <a:graphicFrameLocks/>
          </p:cNvGraphicFramePr>
          <p:nvPr>
            <p:extLst>
              <p:ext uri="{D42A27DB-BD31-4B8C-83A1-F6EECF244321}">
                <p14:modId xmlns:p14="http://schemas.microsoft.com/office/powerpoint/2010/main" val="3612741634"/>
              </p:ext>
            </p:extLst>
          </p:nvPr>
        </p:nvGraphicFramePr>
        <p:xfrm>
          <a:off x="286880" y="1848724"/>
          <a:ext cx="5264875" cy="39211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4623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Myriad Pro Light"/>
                <a:ea typeface="MS PGothic" pitchFamily="34" charset="-128"/>
                <a:cs typeface="Arial" pitchFamily="34" charset="0"/>
              </a:rPr>
              <a:t>Rendimiento del FANVIT</a:t>
            </a:r>
            <a:endParaRPr lang="es-MX" sz="2400" b="1" dirty="0">
              <a:solidFill>
                <a:srgbClr val="CD0000"/>
              </a:solidFill>
              <a:latin typeface="Myriad Pro Light"/>
              <a:ea typeface="MS PGothic" pitchFamily="34" charset="-128"/>
              <a:cs typeface="Arial" pitchFamily="34" charset="0"/>
            </a:endParaRPr>
          </a:p>
        </p:txBody>
      </p:sp>
      <p:sp>
        <p:nvSpPr>
          <p:cNvPr id="10" name="Cuadro de texto 2"/>
          <p:cNvSpPr txBox="1">
            <a:spLocks noChangeArrowheads="1"/>
          </p:cNvSpPr>
          <p:nvPr/>
        </p:nvSpPr>
        <p:spPr bwMode="auto">
          <a:xfrm>
            <a:off x="1345863" y="1805796"/>
            <a:ext cx="6851177" cy="30777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ea typeface="Batang"/>
              </a:rPr>
              <a:t>Rendimiento del FANVIT  vs. Valores de referencia </a:t>
            </a:r>
          </a:p>
        </p:txBody>
      </p:sp>
      <p:graphicFrame>
        <p:nvGraphicFramePr>
          <p:cNvPr id="6" name="5 Tabla"/>
          <p:cNvGraphicFramePr>
            <a:graphicFrameLocks noGrp="1"/>
          </p:cNvGraphicFramePr>
          <p:nvPr>
            <p:extLst>
              <p:ext uri="{D42A27DB-BD31-4B8C-83A1-F6EECF244321}">
                <p14:modId xmlns:p14="http://schemas.microsoft.com/office/powerpoint/2010/main" val="1555914963"/>
              </p:ext>
            </p:extLst>
          </p:nvPr>
        </p:nvGraphicFramePr>
        <p:xfrm>
          <a:off x="1817293" y="2065948"/>
          <a:ext cx="5908315" cy="2381424"/>
        </p:xfrm>
        <a:graphic>
          <a:graphicData uri="http://schemas.openxmlformats.org/drawingml/2006/table">
            <a:tbl>
              <a:tblPr/>
              <a:tblGrid>
                <a:gridCol w="1655974"/>
                <a:gridCol w="1417447"/>
                <a:gridCol w="1417447"/>
                <a:gridCol w="1417447"/>
              </a:tblGrid>
              <a:tr h="565832">
                <a:tc>
                  <a:txBody>
                    <a:bodyPr/>
                    <a:lstStyle/>
                    <a:p>
                      <a:pPr algn="ctr" fontAlgn="b"/>
                      <a:r>
                        <a:rPr lang="es-MX" sz="1200" b="1" i="0" u="none" strike="noStrike" dirty="0">
                          <a:solidFill>
                            <a:schemeClr val="bg1"/>
                          </a:solidFill>
                          <a:effectLst/>
                          <a:latin typeface="Myriad Pro Light"/>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a:t>
                      </a:r>
                      <a:r>
                        <a:rPr lang="es-MX" sz="1200" b="1" i="0" u="none" strike="noStrike" baseline="0" dirty="0" smtClean="0">
                          <a:solidFill>
                            <a:schemeClr val="bg1"/>
                          </a:solidFill>
                          <a:effectLst/>
                          <a:latin typeface="Myriad Pro Light"/>
                        </a:rPr>
                        <a:t> Dic-Ene</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a:t>
                      </a:r>
                      <a:r>
                        <a:rPr lang="es-MX" sz="1200" b="1" i="0" u="none" strike="noStrike" baseline="0" dirty="0" smtClean="0">
                          <a:solidFill>
                            <a:schemeClr val="bg1"/>
                          </a:solidFill>
                          <a:effectLst/>
                          <a:latin typeface="Myriad Pro Light"/>
                        </a:rPr>
                        <a:t> Ene-Feb</a:t>
                      </a:r>
                      <a:endParaRPr lang="es-MX" sz="1200" b="1" i="0" u="none" strike="noStrike" baseline="30000" dirty="0" smtClean="0">
                        <a:solidFill>
                          <a:schemeClr val="bg1"/>
                        </a:solidFill>
                        <a:effectLst/>
                        <a:latin typeface="Myriad Pro Light"/>
                      </a:endParaRPr>
                    </a:p>
                    <a:p>
                      <a:pPr marL="0" marR="0" indent="0" algn="ctr" defTabSz="457200" rtl="0" eaLnBrk="1" fontAlgn="b" latinLnBrk="0" hangingPunct="1">
                        <a:lnSpc>
                          <a:spcPct val="100000"/>
                        </a:lnSpc>
                        <a:spcBef>
                          <a:spcPts val="0"/>
                        </a:spcBef>
                        <a:spcAft>
                          <a:spcPts val="0"/>
                        </a:spcAft>
                        <a:buClrTx/>
                        <a:buSzTx/>
                        <a:buFontTx/>
                        <a:buNone/>
                        <a:tabLst/>
                        <a:defRPr/>
                      </a:pPr>
                      <a:r>
                        <a:rPr lang="es-MX" sz="1050" b="1" i="0" u="none" strike="noStrike" baseline="0" dirty="0" smtClean="0">
                          <a:solidFill>
                            <a:schemeClr val="bg1"/>
                          </a:solidFill>
                          <a:effectLst/>
                          <a:latin typeface="Myriad Pro Light"/>
                        </a:rPr>
                        <a:t>(Supuesto sin fondeo en portafolio)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a:t>
                      </a:r>
                      <a:r>
                        <a:rPr lang="es-MX" sz="1200" b="1" i="0" u="none" strike="noStrike" baseline="0" dirty="0" smtClean="0">
                          <a:solidFill>
                            <a:schemeClr val="bg1"/>
                          </a:solidFill>
                          <a:effectLst/>
                          <a:latin typeface="Myriad Pro Light"/>
                        </a:rPr>
                        <a:t> Ene-Feb</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87665">
                <a:tc>
                  <a:txBody>
                    <a:bodyPr/>
                    <a:lstStyle/>
                    <a:p>
                      <a:pPr algn="l" fontAlgn="b"/>
                      <a:r>
                        <a:rPr lang="es-MX" sz="1200" b="0" i="0" u="none" strike="noStrike" dirty="0">
                          <a:solidFill>
                            <a:srgbClr val="000000"/>
                          </a:solidFill>
                          <a:effectLst/>
                          <a:latin typeface="Myriad Pro Light"/>
                        </a:rPr>
                        <a:t>FANVIT </a:t>
                      </a:r>
                      <a:r>
                        <a:rPr lang="es-MX" sz="1200" b="0" i="0" u="none" strike="noStrike" dirty="0" smtClean="0">
                          <a:solidFill>
                            <a:srgbClr val="000000"/>
                          </a:solidFill>
                          <a:effectLst/>
                          <a:latin typeface="Myriad Pro Light"/>
                        </a:rPr>
                        <a:t>YTM (tasa</a:t>
                      </a:r>
                      <a:r>
                        <a:rPr lang="es-MX" sz="1200" b="0" i="0" u="none" strike="noStrike" baseline="0" dirty="0" smtClean="0">
                          <a:solidFill>
                            <a:srgbClr val="000000"/>
                          </a:solidFill>
                          <a:effectLst/>
                          <a:latin typeface="Myriad Pro Light"/>
                        </a:rPr>
                        <a:t> a vencimiento)</a:t>
                      </a:r>
                      <a:r>
                        <a:rPr lang="es-MX" sz="1200" b="0" i="0" u="none" strike="noStrike" dirty="0" smtClean="0">
                          <a:solidFill>
                            <a:srgbClr val="000000"/>
                          </a:solidFill>
                          <a:effectLst/>
                          <a:latin typeface="Myriad Pro Light"/>
                        </a:rPr>
                        <a:t> </a:t>
                      </a:r>
                      <a:endParaRPr lang="es-MX" sz="1200" b="0" i="0" u="none" strike="noStrike" dirty="0">
                        <a:solidFill>
                          <a:srgbClr val="000000"/>
                        </a:solidFill>
                        <a:effectLst/>
                        <a:latin typeface="Myriad Pro Light"/>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3.89%</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1" i="0" u="none" strike="noStrike" dirty="0" smtClean="0">
                          <a:solidFill>
                            <a:schemeClr val="tx1"/>
                          </a:solidFill>
                          <a:effectLst/>
                          <a:latin typeface="Myriad Pro Light"/>
                        </a:rPr>
                        <a:t>4.21%</a:t>
                      </a:r>
                      <a:endParaRPr lang="es-MX" sz="1200" b="1" i="0" u="none" strike="noStrike" dirty="0">
                        <a:solidFill>
                          <a:schemeClr val="tx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fontAlgn="b"/>
                      <a:r>
                        <a:rPr lang="es-MX" sz="1200" b="0" i="0" u="none" strike="noStrike" dirty="0" smtClean="0">
                          <a:solidFill>
                            <a:srgbClr val="000000"/>
                          </a:solidFill>
                          <a:effectLst/>
                          <a:latin typeface="Myriad Pro Light"/>
                        </a:rPr>
                        <a:t>4.11%</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75839">
                <a:tc>
                  <a:txBody>
                    <a:bodyPr/>
                    <a:lstStyle/>
                    <a:p>
                      <a:pPr algn="l" fontAlgn="b"/>
                      <a:r>
                        <a:rPr lang="es-MX" sz="1200" b="0" i="0" u="none" strike="noStrike" dirty="0">
                          <a:solidFill>
                            <a:srgbClr val="000000"/>
                          </a:solidFill>
                          <a:effectLst/>
                          <a:latin typeface="Myriad Pro Light"/>
                        </a:rPr>
                        <a:t>Valor de referencia aprobado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chemeClr val="tx1"/>
                          </a:solidFill>
                          <a:effectLst/>
                          <a:latin typeface="Myriad Pro Light"/>
                        </a:rPr>
                        <a:t>1.38%</a:t>
                      </a:r>
                      <a:endParaRPr lang="es-MX" sz="1200" b="0" i="0" u="none" strike="noStrike" dirty="0">
                        <a:solidFill>
                          <a:schemeClr val="tx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chemeClr val="tx1"/>
                          </a:solidFill>
                          <a:effectLst/>
                          <a:latin typeface="Myriad Pro Light"/>
                        </a:rPr>
                        <a:t>1.95%</a:t>
                      </a:r>
                      <a:endParaRPr lang="es-MX" sz="1200" b="0" i="0" u="none" strike="noStrike" dirty="0">
                        <a:solidFill>
                          <a:schemeClr val="tx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fontAlgn="b"/>
                      <a:r>
                        <a:rPr lang="es-MX" sz="1200" b="0" i="0" u="none" strike="noStrike" dirty="0" smtClean="0">
                          <a:solidFill>
                            <a:schemeClr val="tx1"/>
                          </a:solidFill>
                          <a:effectLst/>
                          <a:latin typeface="Myriad Pro Light"/>
                        </a:rPr>
                        <a:t>1.95%</a:t>
                      </a:r>
                      <a:endParaRPr lang="es-MX" sz="1200" b="0" i="0" u="none" strike="noStrike" dirty="0">
                        <a:solidFill>
                          <a:schemeClr val="tx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86781">
                <a:tc>
                  <a:txBody>
                    <a:bodyPr/>
                    <a:lstStyle/>
                    <a:p>
                      <a:pPr algn="l" fontAlgn="b"/>
                      <a:r>
                        <a:rPr lang="es-MX" sz="1200" b="0" i="0" u="none" strike="noStrike" dirty="0">
                          <a:solidFill>
                            <a:srgbClr val="000000"/>
                          </a:solidFill>
                          <a:effectLst/>
                          <a:latin typeface="Myriad Pro Light"/>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3.03%</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3.06%</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fontAlgn="b"/>
                      <a:r>
                        <a:rPr lang="es-MX" sz="1200" b="0" i="0" u="none" strike="noStrike" dirty="0" smtClean="0">
                          <a:solidFill>
                            <a:srgbClr val="000000"/>
                          </a:solidFill>
                          <a:effectLst/>
                          <a:latin typeface="Myriad Pro Light"/>
                        </a:rPr>
                        <a:t>3.06%</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65307">
                <a:tc>
                  <a:txBody>
                    <a:bodyPr/>
                    <a:lstStyle/>
                    <a:p>
                      <a:pPr marL="0" algn="l" defTabSz="457200" rtl="0" eaLnBrk="1" fontAlgn="b" latinLnBrk="0" hangingPunct="1"/>
                      <a:r>
                        <a:rPr lang="es-MX" sz="1200" b="0" i="0" u="none" strike="noStrike" kern="1200" dirty="0" smtClean="0">
                          <a:solidFill>
                            <a:srgbClr val="000000"/>
                          </a:solidFill>
                          <a:effectLst/>
                          <a:latin typeface="Myriad Pro Light"/>
                          <a:ea typeface="+mn-ea"/>
                          <a:cs typeface="+mn-cs"/>
                        </a:rPr>
                        <a:t>Inflación (anual)</a:t>
                      </a:r>
                      <a:endParaRPr lang="es-MX" sz="1200" b="0" i="0" u="none" strike="noStrike" kern="1200" dirty="0">
                        <a:solidFill>
                          <a:srgbClr val="000000"/>
                        </a:solidFill>
                        <a:effectLst/>
                        <a:latin typeface="Myriad Pro Light"/>
                        <a:ea typeface="+mn-ea"/>
                        <a:cs typeface="+mn-cs"/>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4.08%</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3.07%</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3.07%</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626309" y="4926992"/>
            <a:ext cx="7981257" cy="1569660"/>
          </a:xfrm>
          <a:prstGeom prst="rect">
            <a:avLst/>
          </a:prstGeom>
          <a:noFill/>
          <a:ln w="19050" cap="rnd">
            <a:solidFill>
              <a:srgbClr val="9E0000"/>
            </a:solidFill>
          </a:ln>
        </p:spPr>
        <p:txBody>
          <a:bodyPr wrap="square" rtlCol="0">
            <a:spAutoFit/>
          </a:bodyPr>
          <a:lstStyle/>
          <a:p>
            <a:pPr marL="285750" indent="-285750">
              <a:buFont typeface="Arial" panose="020B0604020202020204" pitchFamily="34" charset="0"/>
              <a:buChar char="•"/>
            </a:pPr>
            <a:r>
              <a:rPr lang="es-MX" sz="1600" dirty="0">
                <a:solidFill>
                  <a:prstClr val="black"/>
                </a:solidFill>
              </a:rPr>
              <a:t>El rendimiento del FANVIT </a:t>
            </a:r>
            <a:r>
              <a:rPr lang="es-MX" sz="1600" dirty="0"/>
              <a:t>actualmente es </a:t>
            </a:r>
            <a:r>
              <a:rPr lang="es-MX" sz="1600" dirty="0" smtClean="0">
                <a:solidFill>
                  <a:srgbClr val="CD0000"/>
                </a:solidFill>
              </a:rPr>
              <a:t>216pb (2.16</a:t>
            </a:r>
            <a:r>
              <a:rPr lang="es-MX" sz="1600" dirty="0" smtClean="0">
                <a:solidFill>
                  <a:srgbClr val="C00000"/>
                </a:solidFill>
              </a:rPr>
              <a:t>%) </a:t>
            </a:r>
            <a:r>
              <a:rPr lang="es-MX" sz="1600" dirty="0">
                <a:solidFill>
                  <a:srgbClr val="C00000"/>
                </a:solidFill>
              </a:rPr>
              <a:t>mayor </a:t>
            </a:r>
            <a:r>
              <a:rPr lang="es-MX" sz="1600" dirty="0">
                <a:solidFill>
                  <a:prstClr val="black"/>
                </a:solidFill>
              </a:rPr>
              <a:t>al Valor de Referencia aprobado anteriormente por este </a:t>
            </a:r>
            <a:r>
              <a:rPr lang="es-MX" sz="1600" dirty="0" smtClean="0">
                <a:solidFill>
                  <a:prstClr val="black"/>
                </a:solidFill>
              </a:rPr>
              <a:t>Comité</a:t>
            </a:r>
            <a:r>
              <a:rPr lang="es-MX" sz="1600" dirty="0">
                <a:solidFill>
                  <a:prstClr val="black"/>
                </a:solidFill>
              </a:rPr>
              <a:t> </a:t>
            </a:r>
            <a:r>
              <a:rPr lang="es-MX" sz="1600" dirty="0" smtClean="0">
                <a:solidFill>
                  <a:prstClr val="black"/>
                </a:solidFill>
              </a:rPr>
              <a:t>en etapa inicial.</a:t>
            </a:r>
          </a:p>
          <a:p>
            <a:pPr marL="285750" indent="-285750">
              <a:buFont typeface="Arial" panose="020B0604020202020204" pitchFamily="34" charset="0"/>
              <a:buChar char="•"/>
            </a:pPr>
            <a:r>
              <a:rPr lang="es-MX" sz="1600" dirty="0" smtClean="0">
                <a:solidFill>
                  <a:prstClr val="black"/>
                </a:solidFill>
              </a:rPr>
              <a:t>El </a:t>
            </a:r>
            <a:r>
              <a:rPr lang="es-MX" sz="1600" dirty="0">
                <a:solidFill>
                  <a:prstClr val="black"/>
                </a:solidFill>
              </a:rPr>
              <a:t>portafolio cuenta con </a:t>
            </a:r>
            <a:r>
              <a:rPr lang="es-MX" sz="1600" dirty="0" smtClean="0">
                <a:solidFill>
                  <a:prstClr val="black"/>
                </a:solidFill>
              </a:rPr>
              <a:t>aproximadamente 40,000 millones, de los cuales 4,000 </a:t>
            </a:r>
            <a:r>
              <a:rPr lang="es-MX" sz="1600" dirty="0">
                <a:solidFill>
                  <a:prstClr val="black"/>
                </a:solidFill>
              </a:rPr>
              <a:t>millones </a:t>
            </a:r>
            <a:r>
              <a:rPr lang="es-MX" sz="1600" dirty="0" smtClean="0">
                <a:solidFill>
                  <a:prstClr val="black"/>
                </a:solidFill>
              </a:rPr>
              <a:t>son </a:t>
            </a:r>
            <a:r>
              <a:rPr lang="es-MX" sz="1600" dirty="0">
                <a:solidFill>
                  <a:prstClr val="black"/>
                </a:solidFill>
              </a:rPr>
              <a:t>invertidos en </a:t>
            </a:r>
            <a:r>
              <a:rPr lang="es-MX" sz="1600" dirty="0" smtClean="0">
                <a:solidFill>
                  <a:prstClr val="black"/>
                </a:solidFill>
              </a:rPr>
              <a:t>reportos (fondeo), </a:t>
            </a:r>
            <a:r>
              <a:rPr lang="es-MX" sz="1600" dirty="0">
                <a:solidFill>
                  <a:prstClr val="black"/>
                </a:solidFill>
              </a:rPr>
              <a:t>obteniendo un rendimiento de </a:t>
            </a:r>
            <a:r>
              <a:rPr lang="es-MX" sz="1600" dirty="0" smtClean="0">
                <a:solidFill>
                  <a:prstClr val="black"/>
                </a:solidFill>
              </a:rPr>
              <a:t>3.06%, </a:t>
            </a:r>
            <a:r>
              <a:rPr lang="es-MX" sz="1600" dirty="0">
                <a:solidFill>
                  <a:prstClr val="black"/>
                </a:solidFill>
              </a:rPr>
              <a:t>esperando una oportunidad de mercado. Lo </a:t>
            </a:r>
            <a:r>
              <a:rPr lang="es-MX" sz="1600" dirty="0" smtClean="0">
                <a:solidFill>
                  <a:prstClr val="black"/>
                </a:solidFill>
              </a:rPr>
              <a:t>anterior, </a:t>
            </a:r>
            <a:r>
              <a:rPr lang="es-MX" sz="1600" dirty="0">
                <a:solidFill>
                  <a:prstClr val="black"/>
                </a:solidFill>
              </a:rPr>
              <a:t>ha ocasionado que la tasa de rendimiento a </a:t>
            </a:r>
            <a:r>
              <a:rPr lang="es-MX" sz="1600" dirty="0" smtClean="0">
                <a:solidFill>
                  <a:prstClr val="black"/>
                </a:solidFill>
              </a:rPr>
              <a:t>vencimiento del portafolio </a:t>
            </a:r>
            <a:r>
              <a:rPr lang="es-MX" sz="1600" dirty="0">
                <a:solidFill>
                  <a:prstClr val="black"/>
                </a:solidFill>
              </a:rPr>
              <a:t>haya disminuido </a:t>
            </a:r>
            <a:r>
              <a:rPr lang="es-MX" sz="1600" dirty="0" smtClean="0">
                <a:solidFill>
                  <a:prstClr val="black"/>
                </a:solidFill>
              </a:rPr>
              <a:t>10pb </a:t>
            </a:r>
            <a:r>
              <a:rPr lang="es-MX" sz="1600" dirty="0">
                <a:solidFill>
                  <a:prstClr val="black"/>
                </a:solidFill>
              </a:rPr>
              <a:t>durante el perdido de </a:t>
            </a:r>
            <a:r>
              <a:rPr lang="es-MX" sz="1600" dirty="0" smtClean="0">
                <a:solidFill>
                  <a:prstClr val="black"/>
                </a:solidFill>
              </a:rPr>
              <a:t>referencia</a:t>
            </a:r>
            <a:endParaRPr lang="es-MX" sz="1400" dirty="0">
              <a:solidFill>
                <a:prstClr val="black"/>
              </a:solidFill>
            </a:endParaRPr>
          </a:p>
        </p:txBody>
      </p:sp>
      <p:sp>
        <p:nvSpPr>
          <p:cNvPr id="11" name="10 Rectángulo"/>
          <p:cNvSpPr/>
          <p:nvPr/>
        </p:nvSpPr>
        <p:spPr>
          <a:xfrm>
            <a:off x="339299" y="1231527"/>
            <a:ext cx="7674641" cy="338554"/>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600" dirty="0" smtClean="0">
                <a:solidFill>
                  <a:prstClr val="black"/>
                </a:solidFill>
              </a:rPr>
              <a:t>En cuanto a rendimiento, al 13 de febrero, el FANVIT registró los siguientes resultados:</a:t>
            </a:r>
            <a:endParaRPr lang="es-ES" dirty="0">
              <a:solidFill>
                <a:prstClr val="black"/>
              </a:solidFill>
            </a:endParaRPr>
          </a:p>
        </p:txBody>
      </p:sp>
    </p:spTree>
    <p:extLst>
      <p:ext uri="{BB962C8B-B14F-4D97-AF65-F5344CB8AC3E}">
        <p14:creationId xmlns:p14="http://schemas.microsoft.com/office/powerpoint/2010/main" val="1355915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t>Resultados económicos del FANVIT</a:t>
            </a:r>
            <a:endParaRPr lang="en-US" sz="2400" b="1" dirty="0"/>
          </a:p>
        </p:txBody>
      </p:sp>
      <p:sp>
        <p:nvSpPr>
          <p:cNvPr id="6" name="2 Marcador de contenido"/>
          <p:cNvSpPr>
            <a:spLocks noGrp="1"/>
          </p:cNvSpPr>
          <p:nvPr>
            <p:ph idx="1"/>
          </p:nvPr>
        </p:nvSpPr>
        <p:spPr>
          <a:xfrm>
            <a:off x="1866582" y="2465555"/>
            <a:ext cx="7154588" cy="1187706"/>
          </a:xfrm>
        </p:spPr>
        <p:txBody>
          <a:bodyPr>
            <a:noAutofit/>
          </a:bodyPr>
          <a:lstStyle/>
          <a:p>
            <a:pPr marL="0" indent="0">
              <a:spcBef>
                <a:spcPct val="0"/>
              </a:spcBef>
              <a:spcAft>
                <a:spcPts val="600"/>
              </a:spcAft>
              <a:buNone/>
            </a:pPr>
            <a:r>
              <a:rPr lang="es-MX" altLang="en-US" sz="1200" b="0" dirty="0" smtClean="0">
                <a:ea typeface="Myriad Pro"/>
                <a:cs typeface="Times New Roman" pitchFamily="18" charset="0"/>
              </a:rPr>
              <a:t>Al 13 de febrero de 2015 se tienen los siguientes resultados, bajo el supuesto anterior: </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a:ea typeface="Myriad Pro"/>
                <a:cs typeface="Times New Roman" pitchFamily="18" charset="0"/>
              </a:rPr>
              <a:t>El </a:t>
            </a:r>
            <a:r>
              <a:rPr lang="es-MX" altLang="en-US" sz="1200" b="0" dirty="0" smtClean="0">
                <a:ea typeface="Myriad Pro"/>
                <a:cs typeface="Times New Roman" pitchFamily="18" charset="0"/>
              </a:rPr>
              <a:t>rendimiento generado </a:t>
            </a:r>
            <a:r>
              <a:rPr lang="es-MX" altLang="en-US" sz="1200" b="0" dirty="0">
                <a:ea typeface="Myriad Pro"/>
                <a:cs typeface="Times New Roman" pitchFamily="18" charset="0"/>
              </a:rPr>
              <a:t>por el </a:t>
            </a:r>
            <a:r>
              <a:rPr lang="es-MX" altLang="en-US" sz="1200" b="0" dirty="0" smtClean="0">
                <a:ea typeface="Myriad Pro"/>
                <a:cs typeface="Times New Roman" pitchFamily="18" charset="0"/>
              </a:rPr>
              <a:t>FANVIT, </a:t>
            </a:r>
            <a:r>
              <a:rPr lang="es-MX" altLang="en-US" sz="1200" b="0" dirty="0">
                <a:ea typeface="Myriad Pro"/>
                <a:cs typeface="Times New Roman" pitchFamily="18" charset="0"/>
              </a:rPr>
              <a:t>durante el periodo del </a:t>
            </a:r>
            <a:r>
              <a:rPr lang="es-MX" altLang="en-US" sz="1200" b="0" dirty="0" smtClean="0">
                <a:ea typeface="Myriad Pro"/>
                <a:cs typeface="Times New Roman" pitchFamily="18" charset="0"/>
              </a:rPr>
              <a:t>15 de enero al 13 de febrero de 2015, </a:t>
            </a:r>
            <a:r>
              <a:rPr lang="es-MX" altLang="en-US" sz="1200" b="0" dirty="0">
                <a:ea typeface="Myriad Pro"/>
                <a:cs typeface="Times New Roman" pitchFamily="18" charset="0"/>
              </a:rPr>
              <a:t>es de </a:t>
            </a:r>
            <a:r>
              <a:rPr lang="es-MX" altLang="en-US" sz="1200" b="0" dirty="0" smtClean="0">
                <a:ea typeface="Myriad Pro"/>
                <a:cs typeface="Times New Roman" pitchFamily="18" charset="0"/>
              </a:rPr>
              <a:t>$138,485,250</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La ganancia generada por el FANVIT durante </a:t>
            </a:r>
            <a:r>
              <a:rPr lang="es-MX" altLang="en-US" sz="1200" b="0" dirty="0">
                <a:ea typeface="Myriad Pro"/>
                <a:cs typeface="Times New Roman" pitchFamily="18" charset="0"/>
              </a:rPr>
              <a:t>dicho periodo es </a:t>
            </a:r>
            <a:r>
              <a:rPr lang="es-MX" altLang="en-US" sz="1200" b="0" dirty="0" smtClean="0">
                <a:ea typeface="Myriad Pro"/>
                <a:cs typeface="Times New Roman" pitchFamily="18" charset="0"/>
              </a:rPr>
              <a:t>aproximadamente 33% superior a </a:t>
            </a:r>
            <a:r>
              <a:rPr lang="es-MX" altLang="en-US" sz="1200" b="0" dirty="0">
                <a:ea typeface="Myriad Pro"/>
                <a:cs typeface="Times New Roman" pitchFamily="18" charset="0"/>
              </a:rPr>
              <a:t>lo generado </a:t>
            </a:r>
            <a:r>
              <a:rPr lang="es-MX" altLang="en-US" sz="1200" b="0" dirty="0" smtClean="0">
                <a:ea typeface="Myriad Pro"/>
                <a:cs typeface="Times New Roman" pitchFamily="18" charset="0"/>
              </a:rPr>
              <a:t>por una estrategia como la de la Tesorería en reportos.</a:t>
            </a:r>
            <a:endParaRPr lang="es-MX" sz="2400"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15" name="Rectangle 9"/>
          <p:cNvSpPr/>
          <p:nvPr/>
        </p:nvSpPr>
        <p:spPr>
          <a:xfrm>
            <a:off x="207350" y="1193107"/>
            <a:ext cx="1503679" cy="1116000"/>
          </a:xfrm>
          <a:prstGeom prst="rect">
            <a:avLst/>
          </a:prstGeom>
          <a:solidFill>
            <a:srgbClr val="D17272"/>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Objetivo del análisis y supuestos</a:t>
            </a:r>
          </a:p>
        </p:txBody>
      </p:sp>
      <p:sp>
        <p:nvSpPr>
          <p:cNvPr id="17" name="Rectangle 9"/>
          <p:cNvSpPr/>
          <p:nvPr/>
        </p:nvSpPr>
        <p:spPr>
          <a:xfrm>
            <a:off x="207350" y="2382736"/>
            <a:ext cx="1503679" cy="3862801"/>
          </a:xfrm>
          <a:prstGeom prst="rect">
            <a:avLst/>
          </a:prstGeom>
          <a:solidFill>
            <a:srgbClr val="D17272"/>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Resultados</a:t>
            </a:r>
          </a:p>
          <a:p>
            <a:pPr algn="ctr"/>
            <a:r>
              <a:rPr lang="es-MX" sz="1400" b="1" dirty="0">
                <a:solidFill>
                  <a:prstClr val="white"/>
                </a:solidFill>
                <a:latin typeface="Myriad Pro Light"/>
              </a:rPr>
              <a:t>aproximados</a:t>
            </a:r>
          </a:p>
        </p:txBody>
      </p:sp>
      <p:graphicFrame>
        <p:nvGraphicFramePr>
          <p:cNvPr id="5" name="4 Tabla"/>
          <p:cNvGraphicFramePr>
            <a:graphicFrameLocks noGrp="1"/>
          </p:cNvGraphicFramePr>
          <p:nvPr>
            <p:extLst>
              <p:ext uri="{D42A27DB-BD31-4B8C-83A1-F6EECF244321}">
                <p14:modId xmlns:p14="http://schemas.microsoft.com/office/powerpoint/2010/main" val="4128393252"/>
              </p:ext>
            </p:extLst>
          </p:nvPr>
        </p:nvGraphicFramePr>
        <p:xfrm>
          <a:off x="2303252" y="3677761"/>
          <a:ext cx="6304314" cy="2560006"/>
        </p:xfrm>
        <a:graphic>
          <a:graphicData uri="http://schemas.openxmlformats.org/drawingml/2006/table">
            <a:tbl>
              <a:tblPr/>
              <a:tblGrid>
                <a:gridCol w="4910927"/>
                <a:gridCol w="1393387"/>
              </a:tblGrid>
              <a:tr h="257465">
                <a:tc>
                  <a:txBody>
                    <a:bodyPr/>
                    <a:lstStyle/>
                    <a:p>
                      <a:pPr marL="0" indent="0" algn="ctr" fontAlgn="b">
                        <a:buClr>
                          <a:schemeClr val="tx2"/>
                        </a:buClr>
                        <a:buFont typeface="Arial" pitchFamily="34" charset="0"/>
                        <a:buNone/>
                      </a:pPr>
                      <a:r>
                        <a:rPr lang="es-MX" sz="1100" b="1" i="0" u="none" strike="noStrike" dirty="0" smtClean="0">
                          <a:solidFill>
                            <a:srgbClr val="000000"/>
                          </a:solidFill>
                          <a:effectLst/>
                          <a:latin typeface="Myriad Pro Light"/>
                        </a:rPr>
                        <a:t>Resultados del 15 de enero al 13 de febrero de 2015</a:t>
                      </a:r>
                      <a:endParaRPr lang="es-MX" sz="1100" b="1"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Font typeface="Arial" pitchFamily="34" charset="0"/>
                        <a:buNone/>
                      </a:pPr>
                      <a:r>
                        <a:rPr lang="es-MX" sz="1100" b="1" i="0" u="none" strike="noStrike" dirty="0" smtClean="0">
                          <a:solidFill>
                            <a:srgbClr val="000000"/>
                          </a:solidFill>
                          <a:effectLst/>
                          <a:latin typeface="Myriad Pro Light"/>
                        </a:rPr>
                        <a:t>Total</a:t>
                      </a:r>
                    </a:p>
                    <a:p>
                      <a:pPr marL="0" indent="0" algn="ctr" fontAlgn="b">
                        <a:buFont typeface="Arial" pitchFamily="34" charset="0"/>
                        <a:buNone/>
                      </a:pPr>
                      <a:r>
                        <a:rPr lang="es-MX" sz="1100" b="0" i="0" u="none" strike="noStrike" dirty="0" smtClean="0">
                          <a:solidFill>
                            <a:srgbClr val="000000"/>
                          </a:solidFill>
                          <a:effectLst/>
                          <a:latin typeface="Myriad Pro Light"/>
                        </a:rPr>
                        <a:t> (%,</a:t>
                      </a:r>
                      <a:r>
                        <a:rPr lang="es-MX" sz="1100" b="0" i="0" u="none" strike="noStrike" baseline="0" dirty="0" smtClean="0">
                          <a:solidFill>
                            <a:srgbClr val="000000"/>
                          </a:solidFill>
                          <a:effectLst/>
                          <a:latin typeface="Myriad Pro Light"/>
                        </a:rPr>
                        <a:t> pesos)</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r>
              <a:tr h="253973">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Rendimiento Tesorería</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Myriad Pro Light"/>
                        </a:rPr>
                        <a:t>3.06%</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4803">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Valor de referencia aprobado para la</a:t>
                      </a:r>
                      <a:r>
                        <a:rPr lang="es-MX" sz="1100" b="0" i="0" u="none" strike="noStrike" baseline="0" dirty="0" smtClean="0">
                          <a:solidFill>
                            <a:srgbClr val="000000"/>
                          </a:solidFill>
                          <a:effectLst/>
                          <a:latin typeface="Myriad Pro Light"/>
                        </a:rPr>
                        <a:t> etapa inicial</a:t>
                      </a:r>
                      <a:endParaRPr lang="es-MX" sz="1100" b="0" i="0" u="none" strike="noStrike" dirty="0" smtClean="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chemeClr val="tx1"/>
                          </a:solidFill>
                          <a:effectLst/>
                          <a:latin typeface="Myriad Pro Light"/>
                        </a:rPr>
                        <a:t>1.95%</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50039">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FANVIT YTM</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Myriad Pro Light"/>
                        </a:rPr>
                        <a:t>4.11%</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18990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FANVIT </a:t>
                      </a:r>
                      <a:r>
                        <a:rPr lang="es-MX" sz="1100" b="0" i="0" u="none" strike="noStrike" baseline="30000" dirty="0" smtClean="0">
                          <a:solidFill>
                            <a:srgbClr val="000000"/>
                          </a:solidFill>
                          <a:effectLst/>
                          <a:latin typeface="Myriad Pro Light"/>
                        </a:rPr>
                        <a:t>1</a:t>
                      </a:r>
                      <a:endParaRPr lang="es-MX" sz="1100" b="0" i="0" u="none" strike="noStrike" baseline="30000"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rgbClr val="000000"/>
                          </a:solidFill>
                          <a:effectLst/>
                          <a:latin typeface="Myriad Pro Light"/>
                        </a:rPr>
                        <a:t>$</a:t>
                      </a:r>
                      <a:r>
                        <a:rPr lang="es-MX" altLang="en-US" sz="1100" b="0" dirty="0" smtClean="0">
                          <a:latin typeface="Myriad Pro Light"/>
                          <a:ea typeface="Myriad Pro"/>
                          <a:cs typeface="Times New Roman" pitchFamily="18" charset="0"/>
                        </a:rPr>
                        <a:t>138,485,250</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003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Myriad Pro Light"/>
                        </a:rPr>
                        <a:t>$103,927,000</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0039">
                <a:tc>
                  <a:txBody>
                    <a:bodyPr/>
                    <a:lstStyle/>
                    <a:p>
                      <a:pPr marL="171450" indent="-171450" algn="l" fontAlgn="b">
                        <a:buClr>
                          <a:srgbClr val="CD0000"/>
                        </a:buClr>
                        <a:buFont typeface="Arial" pitchFamily="34" charset="0"/>
                        <a:buChar char="•"/>
                      </a:pPr>
                      <a:r>
                        <a:rPr lang="es-MX" sz="1100" b="1" i="0" u="none" strike="noStrike" dirty="0" smtClean="0">
                          <a:solidFill>
                            <a:srgbClr val="000000"/>
                          </a:solidFill>
                          <a:effectLst/>
                          <a:latin typeface="Myriad Pro Light"/>
                        </a:rPr>
                        <a:t>Diferencia (costo de oportunidad) </a:t>
                      </a:r>
                      <a:endParaRPr lang="es-MX" sz="1100" b="1"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1" i="0" u="none" strike="noStrike" dirty="0" smtClean="0">
                          <a:solidFill>
                            <a:srgbClr val="000000"/>
                          </a:solidFill>
                          <a:effectLst/>
                          <a:latin typeface="Myriad Pro Light"/>
                        </a:rPr>
                        <a:t>$34,558,250</a:t>
                      </a:r>
                      <a:endParaRPr lang="es-MX" sz="1100" b="1"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04792">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 sobre Fondeo </a:t>
                      </a:r>
                      <a:r>
                        <a:rPr lang="es-MX" sz="1100" b="0" i="0" u="none" strike="noStrike" dirty="0" smtClean="0">
                          <a:solidFill>
                            <a:srgbClr val="000000"/>
                          </a:solidFill>
                          <a:effectLst/>
                          <a:latin typeface="Myriad Pro Light"/>
                        </a:rPr>
                        <a:t>gubernamental</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Myriad Pro Light"/>
                        </a:rPr>
                        <a:t>33%</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0823">
                <a:tc>
                  <a:txBody>
                    <a:bodyPr/>
                    <a:lstStyle/>
                    <a:p>
                      <a:pPr marL="171450" indent="-171450" algn="l" fontAlgn="b">
                        <a:buClr>
                          <a:srgbClr val="CD0000"/>
                        </a:buClr>
                        <a:buFont typeface="Arial" pitchFamily="34" charset="0"/>
                        <a:buChar char="•"/>
                      </a:pPr>
                      <a:r>
                        <a:rPr lang="es-MX" sz="1100" b="1" dirty="0" smtClean="0">
                          <a:solidFill>
                            <a:srgbClr val="CD0000"/>
                          </a:solidFill>
                          <a:latin typeface="Myriad Pro Light"/>
                        </a:rPr>
                        <a:t>Ganancia acumulada generada</a:t>
                      </a:r>
                      <a:r>
                        <a:rPr lang="es-MX" sz="1100" b="1" baseline="0" dirty="0" smtClean="0">
                          <a:solidFill>
                            <a:srgbClr val="CD0000"/>
                          </a:solidFill>
                          <a:latin typeface="Myriad Pro Light"/>
                        </a:rPr>
                        <a:t> con </a:t>
                      </a:r>
                      <a:r>
                        <a:rPr lang="es-MX" sz="1100" b="1" dirty="0" smtClean="0">
                          <a:solidFill>
                            <a:srgbClr val="CD0000"/>
                          </a:solidFill>
                          <a:latin typeface="Myriad Pro Light"/>
                        </a:rPr>
                        <a:t>estrategia del FANVIT ( al 13 feb)</a:t>
                      </a:r>
                      <a:endParaRPr lang="es-MX" sz="1100" b="1" i="0" u="none" strike="noStrike" dirty="0">
                        <a:solidFill>
                          <a:srgbClr val="CD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1" i="0" u="none" strike="noStrike" dirty="0" smtClean="0">
                          <a:solidFill>
                            <a:srgbClr val="CD0000"/>
                          </a:solidFill>
                          <a:effectLst/>
                          <a:latin typeface="Myriad Pro Light"/>
                        </a:rPr>
                        <a:t>$572,970,855</a:t>
                      </a:r>
                      <a:endParaRPr lang="es-MX" sz="1100" b="1" i="0" u="none" strike="noStrike" dirty="0">
                        <a:solidFill>
                          <a:srgbClr val="CD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0784">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0" i="0" u="none" strike="noStrike" dirty="0" smtClean="0">
                          <a:solidFill>
                            <a:srgbClr val="000000"/>
                          </a:solidFill>
                          <a:effectLst/>
                          <a:latin typeface="Myriad Pro Light"/>
                        </a:rPr>
                        <a:t>Ganancia acumulada</a:t>
                      </a:r>
                      <a:r>
                        <a:rPr lang="es-MX" sz="1100" b="0" i="0" u="none" strike="noStrike" baseline="0" dirty="0" smtClean="0">
                          <a:solidFill>
                            <a:srgbClr val="000000"/>
                          </a:solidFill>
                          <a:effectLst/>
                          <a:latin typeface="Myriad Pro Light"/>
                        </a:rPr>
                        <a:t> </a:t>
                      </a:r>
                      <a:r>
                        <a:rPr lang="es-MX" sz="1100" b="0" i="0" u="none" strike="noStrike" dirty="0" smtClean="0">
                          <a:solidFill>
                            <a:srgbClr val="000000"/>
                          </a:solidFill>
                          <a:effectLst/>
                          <a:latin typeface="Myriad Pro Light"/>
                        </a:rPr>
                        <a:t> </a:t>
                      </a:r>
                      <a:r>
                        <a:rPr lang="es-MX" sz="1100" b="0" dirty="0" smtClean="0">
                          <a:latin typeface="Myriad Pro Light"/>
                        </a:rPr>
                        <a:t>adicional que ha generado la estrategia el FANVIT vs.  Estrategia de reporto (Tesorería) (al</a:t>
                      </a:r>
                      <a:r>
                        <a:rPr lang="es-MX" sz="1100" b="0" baseline="0" dirty="0" smtClean="0">
                          <a:latin typeface="Myriad Pro Light"/>
                        </a:rPr>
                        <a:t> 13 de febrero</a:t>
                      </a:r>
                      <a:r>
                        <a:rPr lang="es-MX" sz="1100" b="0" dirty="0" smtClean="0">
                          <a:latin typeface="Myriad Pro Light"/>
                        </a:rPr>
                        <a:t>)</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rgbClr val="000000"/>
                          </a:solidFill>
                          <a:effectLst/>
                          <a:latin typeface="Myriad Pro Light"/>
                        </a:rPr>
                        <a:t>$286,808,155</a:t>
                      </a: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Se utilizó el promedio de los activos durante el periodo del 15 de enero al 13 de febrero de 2015 para el cálculo de las ganancias y el costo de oportunidad: 40,360 millones.</a:t>
            </a:r>
            <a:endParaRPr lang="es-MX" sz="1100" dirty="0">
              <a:solidFill>
                <a:prstClr val="black"/>
              </a:solidFill>
              <a:latin typeface="Myriad Pro Light"/>
              <a:ea typeface="Batang"/>
            </a:endParaRPr>
          </a:p>
        </p:txBody>
      </p:sp>
      <p:cxnSp>
        <p:nvCxnSpPr>
          <p:cNvPr id="10" name="Straight Connector 9"/>
          <p:cNvCxnSpPr/>
          <p:nvPr/>
        </p:nvCxnSpPr>
        <p:spPr>
          <a:xfrm>
            <a:off x="253184" y="2344954"/>
            <a:ext cx="8604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1" name="2 Marcador de contenido"/>
          <p:cNvSpPr txBox="1">
            <a:spLocks/>
          </p:cNvSpPr>
          <p:nvPr/>
        </p:nvSpPr>
        <p:spPr>
          <a:xfrm>
            <a:off x="1866582" y="1195030"/>
            <a:ext cx="7154588" cy="1187706"/>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El objetivo de esta análisis  es mostrar cuál sería el costo de oportunidad de la inversión del FANVIT, de una estrategia de mediano/largo plazo, comparado con una estrategia de muy corto plazo, como la de la Tesorería.</a:t>
            </a:r>
          </a:p>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Para poder hacer este análisis  tenemos que suponer que todos los instrumentos, los cuales tienen distintos plazos, hubieran vencido el 13 de febrero de 2015.</a:t>
            </a:r>
            <a:endParaRPr lang="es-MX" sz="1400" dirty="0">
              <a:latin typeface="Myriad Pro Light"/>
            </a:endParaRPr>
          </a:p>
        </p:txBody>
      </p:sp>
    </p:spTree>
    <p:extLst>
      <p:ext uri="{BB962C8B-B14F-4D97-AF65-F5344CB8AC3E}">
        <p14:creationId xmlns:p14="http://schemas.microsoft.com/office/powerpoint/2010/main" val="3137641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t>Resultados económicos del FANVIT (valuación)</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8" name="2 Marcador de contenido"/>
          <p:cNvSpPr txBox="1">
            <a:spLocks/>
          </p:cNvSpPr>
          <p:nvPr/>
        </p:nvSpPr>
        <p:spPr>
          <a:xfrm>
            <a:off x="6838951" y="1568853"/>
            <a:ext cx="2154926" cy="4374747"/>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Font typeface="Arial" pitchFamily="34" charset="0"/>
              <a:buChar char="•"/>
            </a:pPr>
            <a:r>
              <a:rPr lang="es-MX" sz="1400" b="0" dirty="0" smtClean="0">
                <a:latin typeface="Calibri" pitchFamily="34" charset="0"/>
              </a:rPr>
              <a:t>Al 13 de febrero de 2015, el FANVIT presentó un </a:t>
            </a:r>
            <a:r>
              <a:rPr lang="es-MX" sz="1400" b="0" dirty="0" err="1" smtClean="0">
                <a:latin typeface="Calibri" pitchFamily="34" charset="0"/>
              </a:rPr>
              <a:t>VaR</a:t>
            </a:r>
            <a:r>
              <a:rPr lang="es-MX" sz="1400" b="0" dirty="0" smtClean="0">
                <a:latin typeface="Calibri" pitchFamily="34" charset="0"/>
              </a:rPr>
              <a:t> de 0.21%.</a:t>
            </a:r>
          </a:p>
          <a:p>
            <a:pPr marL="177800" indent="-177800">
              <a:spcAft>
                <a:spcPts val="1200"/>
              </a:spcAft>
              <a:buFont typeface="Arial" pitchFamily="34" charset="0"/>
              <a:buChar char="•"/>
            </a:pPr>
            <a:r>
              <a:rPr lang="es-MX" sz="1400" b="0" dirty="0" smtClean="0">
                <a:latin typeface="Calibri" pitchFamily="34" charset="0"/>
              </a:rPr>
              <a:t>A la fecha, la ganancia adicional que ha generado la estrategia el FANVIT vs  </a:t>
            </a:r>
            <a:r>
              <a:rPr lang="es-MX" sz="1400" b="0" dirty="0">
                <a:latin typeface="Calibri" pitchFamily="34" charset="0"/>
              </a:rPr>
              <a:t>l</a:t>
            </a:r>
            <a:r>
              <a:rPr lang="es-MX" sz="1400" b="0" dirty="0" smtClean="0">
                <a:latin typeface="Calibri" pitchFamily="34" charset="0"/>
              </a:rPr>
              <a:t>a de la tesorería es de ~286 millones de pesos.</a:t>
            </a:r>
          </a:p>
          <a:p>
            <a:pPr marL="177800" indent="-177800">
              <a:spcAft>
                <a:spcPts val="1200"/>
              </a:spcAft>
              <a:buFont typeface="Arial" pitchFamily="34" charset="0"/>
              <a:buChar char="•"/>
            </a:pPr>
            <a:r>
              <a:rPr lang="es-MX" sz="1400" b="0" dirty="0" smtClean="0">
                <a:latin typeface="Calibri" pitchFamily="34" charset="0"/>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Font typeface="Arial" pitchFamily="34" charset="0"/>
              <a:buChar char="•"/>
            </a:pPr>
            <a:endParaRPr lang="es-MX" sz="1400" b="0" dirty="0">
              <a:latin typeface="Calibri" pitchFamily="34" charset="0"/>
            </a:endParaRPr>
          </a:p>
        </p:txBody>
      </p:sp>
      <p:sp>
        <p:nvSpPr>
          <p:cNvPr id="10" name="FlowTriangle"/>
          <p:cNvSpPr>
            <a:spLocks noChangeArrowheads="1"/>
          </p:cNvSpPr>
          <p:nvPr/>
        </p:nvSpPr>
        <p:spPr bwMode="gray">
          <a:xfrm rot="5400000">
            <a:off x="4744626" y="3550579"/>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9" name="8 Rectángulo"/>
          <p:cNvSpPr/>
          <p:nvPr/>
        </p:nvSpPr>
        <p:spPr>
          <a:xfrm>
            <a:off x="828335" y="1993920"/>
            <a:ext cx="2163629" cy="307777"/>
          </a:xfrm>
          <a:prstGeom prst="rect">
            <a:avLst/>
          </a:prstGeom>
        </p:spPr>
        <p:txBody>
          <a:bodyPr wrap="square">
            <a:spAutoFit/>
          </a:bodyPr>
          <a:lstStyle/>
          <a:p>
            <a:r>
              <a:rPr lang="es-MX" sz="1400" dirty="0" smtClean="0"/>
              <a:t>(valuación al corte)</a:t>
            </a:r>
            <a:endParaRPr lang="es-MX" sz="1400" dirty="0"/>
          </a:p>
        </p:txBody>
      </p:sp>
      <p:graphicFrame>
        <p:nvGraphicFramePr>
          <p:cNvPr id="13" name="1 Gráfico"/>
          <p:cNvGraphicFramePr>
            <a:graphicFrameLocks/>
          </p:cNvGraphicFramePr>
          <p:nvPr>
            <p:extLst>
              <p:ext uri="{D42A27DB-BD31-4B8C-83A1-F6EECF244321}">
                <p14:modId xmlns:p14="http://schemas.microsoft.com/office/powerpoint/2010/main" val="3645543891"/>
              </p:ext>
            </p:extLst>
          </p:nvPr>
        </p:nvGraphicFramePr>
        <p:xfrm>
          <a:off x="144000" y="1561933"/>
          <a:ext cx="6418575" cy="50104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3443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Resultados económicos del FANVIT (tasa de rendimiento a vencimiento)</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6578221" y="1908852"/>
            <a:ext cx="2438590" cy="446466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Font typeface="Arial" pitchFamily="34" charset="0"/>
              <a:buChar char="•"/>
            </a:pPr>
            <a:r>
              <a:rPr lang="es-MX" sz="1800" b="0" dirty="0" smtClean="0">
                <a:latin typeface="Calibri" pitchFamily="34" charset="0"/>
              </a:rPr>
              <a:t>Durante el periodo del 11 de julio al 13 de febrero de 2015, el FANVIT presentó un rendimiento mayor al de la Tesorería en promedio de 104</a:t>
            </a:r>
            <a:r>
              <a:rPr lang="es-MX" sz="1800" b="0" dirty="0" smtClean="0">
                <a:solidFill>
                  <a:srgbClr val="FF0000"/>
                </a:solidFill>
                <a:latin typeface="Calibri" pitchFamily="34" charset="0"/>
              </a:rPr>
              <a:t> </a:t>
            </a:r>
            <a:r>
              <a:rPr lang="es-MX" sz="1800" b="0" dirty="0" smtClean="0">
                <a:latin typeface="Calibri" pitchFamily="34" charset="0"/>
              </a:rPr>
              <a:t>puntos base.</a:t>
            </a:r>
          </a:p>
          <a:p>
            <a:pPr marL="171450" indent="-171450">
              <a:spcBef>
                <a:spcPct val="0"/>
              </a:spcBef>
              <a:spcAft>
                <a:spcPts val="600"/>
              </a:spcAft>
              <a:buFont typeface="Arial" pitchFamily="34" charset="0"/>
              <a:buChar char="•"/>
            </a:pPr>
            <a:r>
              <a:rPr lang="es-MX" sz="1800" b="0" dirty="0" smtClean="0">
                <a:cs typeface="Times New Roman" pitchFamily="18" charset="0"/>
              </a:rPr>
              <a:t>Este </a:t>
            </a:r>
            <a:r>
              <a:rPr lang="es-MX" sz="1800" b="0" dirty="0">
                <a:cs typeface="Times New Roman" pitchFamily="18" charset="0"/>
              </a:rPr>
              <a:t>análisis </a:t>
            </a:r>
            <a:r>
              <a:rPr lang="es-MX" sz="1800" b="0" dirty="0" smtClean="0">
                <a:cs typeface="Times New Roman" pitchFamily="18" charset="0"/>
              </a:rPr>
              <a:t>supone que todos </a:t>
            </a:r>
            <a:r>
              <a:rPr lang="es-MX" sz="1800" b="0" dirty="0">
                <a:cs typeface="Times New Roman" pitchFamily="18" charset="0"/>
              </a:rPr>
              <a:t>los </a:t>
            </a:r>
            <a:r>
              <a:rPr lang="es-MX" sz="1800" b="0" dirty="0" smtClean="0">
                <a:cs typeface="Times New Roman" pitchFamily="18" charset="0"/>
              </a:rPr>
              <a:t>instrumentos del portafolio, </a:t>
            </a:r>
            <a:r>
              <a:rPr lang="es-MX" sz="1800" b="0" dirty="0">
                <a:cs typeface="Times New Roman" pitchFamily="18" charset="0"/>
              </a:rPr>
              <a:t>los cuales tienen distintos plazos, hubieran vencido el </a:t>
            </a:r>
            <a:r>
              <a:rPr lang="es-MX" sz="1800" b="0" dirty="0" smtClean="0">
                <a:cs typeface="Times New Roman" pitchFamily="18" charset="0"/>
              </a:rPr>
              <a:t>13 </a:t>
            </a:r>
            <a:r>
              <a:rPr lang="es-MX" sz="1800" b="0" dirty="0">
                <a:cs typeface="Times New Roman" pitchFamily="18" charset="0"/>
              </a:rPr>
              <a:t>de </a:t>
            </a:r>
            <a:r>
              <a:rPr lang="es-MX" sz="1800" b="0" dirty="0" smtClean="0">
                <a:cs typeface="Times New Roman" pitchFamily="18" charset="0"/>
              </a:rPr>
              <a:t>febrero de 2015.</a:t>
            </a:r>
            <a:endParaRPr lang="es-MX" sz="1800" dirty="0"/>
          </a:p>
        </p:txBody>
      </p:sp>
      <p:sp>
        <p:nvSpPr>
          <p:cNvPr id="14" name="FlowTriangle"/>
          <p:cNvSpPr>
            <a:spLocks noChangeArrowheads="1"/>
          </p:cNvSpPr>
          <p:nvPr/>
        </p:nvSpPr>
        <p:spPr bwMode="gray">
          <a:xfrm rot="5400000">
            <a:off x="4316782" y="3811605"/>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7" name="1 Gráfico"/>
          <p:cNvGraphicFramePr>
            <a:graphicFrameLocks/>
          </p:cNvGraphicFramePr>
          <p:nvPr>
            <p:extLst>
              <p:ext uri="{D42A27DB-BD31-4B8C-83A1-F6EECF244321}">
                <p14:modId xmlns:p14="http://schemas.microsoft.com/office/powerpoint/2010/main" val="4266185876"/>
              </p:ext>
            </p:extLst>
          </p:nvPr>
        </p:nvGraphicFramePr>
        <p:xfrm>
          <a:off x="166251" y="1515306"/>
          <a:ext cx="5879708" cy="4639834"/>
        </p:xfrm>
        <a:graphic>
          <a:graphicData uri="http://schemas.openxmlformats.org/drawingml/2006/chart">
            <c:chart xmlns:c="http://schemas.openxmlformats.org/drawingml/2006/chart" xmlns:r="http://schemas.openxmlformats.org/officeDocument/2006/relationships" r:id="rId3"/>
          </a:graphicData>
        </a:graphic>
      </p:graphicFrame>
      <p:sp>
        <p:nvSpPr>
          <p:cNvPr id="8" name="7 Rectángulo"/>
          <p:cNvSpPr/>
          <p:nvPr/>
        </p:nvSpPr>
        <p:spPr>
          <a:xfrm>
            <a:off x="5683749" y="4492574"/>
            <a:ext cx="724420" cy="507831"/>
          </a:xfrm>
          <a:prstGeom prst="rect">
            <a:avLst/>
          </a:prstGeom>
        </p:spPr>
        <p:txBody>
          <a:bodyPr wrap="square">
            <a:spAutoFit/>
          </a:bodyPr>
          <a:lstStyle/>
          <a:p>
            <a:r>
              <a:rPr lang="es-MX" sz="900" dirty="0" smtClean="0">
                <a:latin typeface="Myriad Pro Light"/>
              </a:rPr>
              <a:t>13- feb</a:t>
            </a:r>
          </a:p>
          <a:p>
            <a:r>
              <a:rPr lang="es-MX" sz="900" dirty="0" smtClean="0">
                <a:latin typeface="Myriad Pro Light"/>
              </a:rPr>
              <a:t>3.06</a:t>
            </a:r>
          </a:p>
          <a:p>
            <a:endParaRPr lang="es-MX" sz="900" dirty="0">
              <a:latin typeface="Myriad Pro Light"/>
            </a:endParaRPr>
          </a:p>
        </p:txBody>
      </p:sp>
    </p:spTree>
    <p:extLst>
      <p:ext uri="{BB962C8B-B14F-4D97-AF65-F5344CB8AC3E}">
        <p14:creationId xmlns:p14="http://schemas.microsoft.com/office/powerpoint/2010/main" val="233488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1815882"/>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r>
              <a:rPr lang="es-MX" b="1" dirty="0" smtClean="0">
                <a:solidFill>
                  <a:srgbClr val="B2B2B2"/>
                </a:solidFill>
              </a:rPr>
              <a:t>)</a:t>
            </a:r>
            <a:endParaRPr lang="es-MX" b="1" dirty="0">
              <a:solidFill>
                <a:srgbClr val="B2B2B2"/>
              </a:solidFill>
            </a:endParaRPr>
          </a:p>
          <a:p>
            <a:pPr marL="355600" indent="-355600" algn="just" defTabSz="457200">
              <a:spcAft>
                <a:spcPts val="2400"/>
              </a:spcAft>
              <a:buFont typeface="+mj-lt"/>
              <a:buAutoNum type="arabicPeriod"/>
            </a:pPr>
            <a:r>
              <a:rPr lang="es-MX" b="1" dirty="0">
                <a:solidFill>
                  <a:srgbClr val="CD0000"/>
                </a:solidFill>
              </a:rPr>
              <a:t>Informe sobre la composición del portafolio del </a:t>
            </a:r>
            <a:r>
              <a:rPr lang="es-MX" b="1" dirty="0" smtClean="0">
                <a:solidFill>
                  <a:srgbClr val="CD0000"/>
                </a:solidFill>
              </a:rPr>
              <a:t>FANVIT</a:t>
            </a:r>
            <a:endParaRPr lang="es-MX" b="1" dirty="0">
              <a:solidFill>
                <a:srgbClr val="CD0000"/>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endParaRPr lang="es-MX" b="1" dirty="0">
              <a:solidFill>
                <a:srgbClr val="B2B2B2"/>
              </a:solidFill>
            </a:endParaRPr>
          </a:p>
        </p:txBody>
      </p:sp>
      <p:sp>
        <p:nvSpPr>
          <p:cNvPr id="6" name="5 Rectángulo"/>
          <p:cNvSpPr/>
          <p:nvPr/>
        </p:nvSpPr>
        <p:spPr>
          <a:xfrm>
            <a:off x="251156" y="1228491"/>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 </a:t>
            </a:r>
            <a:r>
              <a:rPr lang="es-MX" b="1" dirty="0" smtClean="0">
                <a:solidFill>
                  <a:prstClr val="black"/>
                </a:solidFill>
                <a:ea typeface="MS PGothic" pitchFamily="34" charset="-128"/>
                <a:cs typeface="Arial" pitchFamily="34" charset="0"/>
              </a:rPr>
              <a:t>Comité de Inversión </a:t>
            </a:r>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009</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24 de febrero de 2015</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38018232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2 Gráfico"/>
          <p:cNvGraphicFramePr>
            <a:graphicFrameLocks/>
          </p:cNvGraphicFramePr>
          <p:nvPr>
            <p:extLst>
              <p:ext uri="{D42A27DB-BD31-4B8C-83A1-F6EECF244321}">
                <p14:modId xmlns:p14="http://schemas.microsoft.com/office/powerpoint/2010/main" val="1915528097"/>
              </p:ext>
            </p:extLst>
          </p:nvPr>
        </p:nvGraphicFramePr>
        <p:xfrm>
          <a:off x="4506361" y="2051126"/>
          <a:ext cx="4572000" cy="36783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9 Tabla"/>
          <p:cNvGraphicFramePr>
            <a:graphicFrameLocks noGrp="1"/>
          </p:cNvGraphicFramePr>
          <p:nvPr>
            <p:extLst>
              <p:ext uri="{D42A27DB-BD31-4B8C-83A1-F6EECF244321}">
                <p14:modId xmlns:p14="http://schemas.microsoft.com/office/powerpoint/2010/main" val="408565408"/>
              </p:ext>
            </p:extLst>
          </p:nvPr>
        </p:nvGraphicFramePr>
        <p:xfrm>
          <a:off x="152932" y="2331347"/>
          <a:ext cx="4005000" cy="3269999"/>
        </p:xfrm>
        <a:graphic>
          <a:graphicData uri="http://schemas.openxmlformats.org/drawingml/2006/table">
            <a:tbl>
              <a:tblPr/>
              <a:tblGrid>
                <a:gridCol w="1738699"/>
                <a:gridCol w="1377780"/>
                <a:gridCol w="888521"/>
              </a:tblGrid>
              <a:tr h="325747">
                <a:tc>
                  <a:txBody>
                    <a:bodyPr/>
                    <a:lstStyle/>
                    <a:p>
                      <a:pPr algn="l" fontAlgn="b"/>
                      <a:r>
                        <a:rPr lang="es-MX" sz="1200" b="1" i="0" u="none" strike="noStrike" dirty="0">
                          <a:solidFill>
                            <a:schemeClr val="bg1"/>
                          </a:solidFill>
                          <a:effectLst/>
                          <a:latin typeface="Myriad Pro Light"/>
                        </a:rPr>
                        <a:t>Clase de activo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a:solidFill>
                            <a:schemeClr val="bg1"/>
                          </a:solidFill>
                          <a:effectLst/>
                          <a:latin typeface="Myriad Pro Light"/>
                        </a:rPr>
                        <a:t>Valor de Mercado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Myriad Pro Light"/>
                        </a:rPr>
                        <a:t>Porcentaje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25747">
                <a:tc>
                  <a:txBody>
                    <a:bodyPr/>
                    <a:lstStyle/>
                    <a:p>
                      <a:pPr algn="l" rtl="0" fontAlgn="ctr"/>
                      <a:r>
                        <a:rPr lang="es-MX" sz="1200" b="0" i="0" u="none" strike="noStrike" dirty="0">
                          <a:solidFill>
                            <a:srgbClr val="000000"/>
                          </a:solidFill>
                          <a:effectLst/>
                          <a:latin typeface="Myriad Pro Light"/>
                        </a:rPr>
                        <a:t>Derivados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276">
                <a:tc>
                  <a:txBody>
                    <a:bodyPr/>
                    <a:lstStyle/>
                    <a:p>
                      <a:pPr algn="l" rtl="0" fontAlgn="ctr"/>
                      <a:r>
                        <a:rPr lang="es-MX" sz="1200" b="0" i="0" u="none" strike="noStrike" dirty="0">
                          <a:solidFill>
                            <a:srgbClr val="000000"/>
                          </a:solidFill>
                          <a:effectLst/>
                          <a:latin typeface="Myriad Pro Light"/>
                        </a:rPr>
                        <a:t>Divisas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Liquidez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4,325,454,904</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10.6%</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a:t>
                      </a:r>
                      <a:r>
                        <a:rPr lang="es-MX" sz="1200" b="0" i="0" u="none" strike="noStrike" dirty="0" smtClean="0">
                          <a:solidFill>
                            <a:srgbClr val="000000"/>
                          </a:solidFill>
                          <a:effectLst/>
                          <a:latin typeface="Myriad Pro Light"/>
                        </a:rPr>
                        <a:t>Fija Tasa Real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27,752,125,287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68%</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Renta Fija Tasa Nominal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5,802,068,216</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14.2%</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Variable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1,775,724,050</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Estructurados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1,353,337,108</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3.3%</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Certificados Bursátiles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0" i="0" u="none" strike="noStrike" dirty="0" smtClean="0">
                          <a:solidFill>
                            <a:srgbClr val="000000"/>
                          </a:solidFill>
                          <a:effectLst/>
                          <a:latin typeface="Myriad Pro Light"/>
                        </a:rPr>
                        <a:t>495,636,634</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1.2%</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1" i="0" u="none" strike="noStrike" dirty="0">
                          <a:solidFill>
                            <a:srgbClr val="000000"/>
                          </a:solidFill>
                          <a:effectLst/>
                          <a:latin typeface="Myriad Pro Light"/>
                        </a:rPr>
                        <a:t>Total Activos Netos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r>
                        <a:rPr lang="es-MX" sz="1200" b="1" i="0" u="none" strike="noStrike" dirty="0" smtClean="0">
                          <a:solidFill>
                            <a:srgbClr val="000000"/>
                          </a:solidFill>
                          <a:effectLst/>
                          <a:latin typeface="Myriad Pro Light"/>
                        </a:rPr>
                        <a:t>40,814,702,642</a:t>
                      </a:r>
                      <a:endParaRPr lang="es-MX" sz="1200" b="1"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Myriad Pro Light"/>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1 Título"/>
          <p:cNvSpPr>
            <a:spLocks noGrp="1"/>
          </p:cNvSpPr>
          <p:nvPr>
            <p:ph type="title"/>
          </p:nvPr>
        </p:nvSpPr>
        <p:spPr>
          <a:xfrm>
            <a:off x="144000" y="288000"/>
            <a:ext cx="7178040" cy="742950"/>
          </a:xfrm>
        </p:spPr>
        <p:txBody>
          <a:bodyPr>
            <a:normAutofit/>
          </a:bodyPr>
          <a:lstStyle/>
          <a:p>
            <a:r>
              <a:rPr lang="es-MX" sz="2400" b="1" dirty="0" smtClean="0"/>
              <a:t>Composición de Cartera del FANVIT</a:t>
            </a:r>
            <a:endParaRPr lang="es-MX" sz="2400" b="1" dirty="0"/>
          </a:p>
        </p:txBody>
      </p:sp>
      <p:sp>
        <p:nvSpPr>
          <p:cNvPr id="12" name="11 Rectángulo"/>
          <p:cNvSpPr/>
          <p:nvPr/>
        </p:nvSpPr>
        <p:spPr>
          <a:xfrm>
            <a:off x="646149" y="1962015"/>
            <a:ext cx="3474028" cy="307777"/>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Myriad Pro Light"/>
              </a:rPr>
              <a:t>Composición </a:t>
            </a:r>
            <a:r>
              <a:rPr lang="es-MX" sz="1400" dirty="0" smtClean="0">
                <a:latin typeface="Myriad Pro Light"/>
              </a:rPr>
              <a:t>por clase </a:t>
            </a:r>
            <a:r>
              <a:rPr lang="es-MX" sz="1400" dirty="0">
                <a:latin typeface="Myriad Pro Light"/>
              </a:rPr>
              <a:t>de activo          </a:t>
            </a: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72413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Bonos Tasa Real</a:t>
            </a:r>
            <a:endParaRPr lang="es-MX" sz="2400" b="1" dirty="0">
              <a:latin typeface="Myriad Pro Light"/>
            </a:endParaRPr>
          </a:p>
        </p:txBody>
      </p:sp>
      <p:sp>
        <p:nvSpPr>
          <p:cNvPr id="4" name="3 Marcador de contenido"/>
          <p:cNvSpPr>
            <a:spLocks noGrp="1"/>
          </p:cNvSpPr>
          <p:nvPr>
            <p:ph sz="half" idx="1"/>
          </p:nvPr>
        </p:nvSpPr>
        <p:spPr>
          <a:xfrm>
            <a:off x="207034" y="1496683"/>
            <a:ext cx="4038600" cy="4525963"/>
          </a:xfrm>
        </p:spPr>
        <p:txBody>
          <a:bodyPr>
            <a:noAutofit/>
          </a:bodyPr>
          <a:lstStyle/>
          <a:p>
            <a:pPr marL="180975" indent="-180975" algn="just">
              <a:buClr>
                <a:srgbClr val="CD0000"/>
              </a:buClr>
            </a:pPr>
            <a:r>
              <a:rPr lang="es-MX" sz="1400" dirty="0" smtClean="0"/>
              <a:t>El régimen de inversión establece un mínimo de 51% del valor total de portafolio en Bonos de protección inflacionaria. La denominación de estos es en Unidades de Inversión + sobretasa real.</a:t>
            </a:r>
          </a:p>
          <a:p>
            <a:pPr marL="180975" indent="-180975" algn="just">
              <a:buClr>
                <a:srgbClr val="CD0000"/>
              </a:buClr>
            </a:pPr>
            <a:endParaRPr lang="es-MX" sz="1400" dirty="0" smtClean="0"/>
          </a:p>
          <a:p>
            <a:pPr marL="180975" indent="-180975" algn="just">
              <a:buClr>
                <a:srgbClr val="CD0000"/>
              </a:buClr>
            </a:pPr>
            <a:r>
              <a:rPr lang="es-MX" sz="1400" dirty="0" smtClean="0"/>
              <a:t>El escenario base de inflación para 2015 con el que se está invirtiendo el portafolio es de 3.25%, por arriba de las expectativas de Banxico de 3.00%.</a:t>
            </a:r>
          </a:p>
          <a:p>
            <a:pPr marL="180975" indent="-180975" algn="just">
              <a:buClr>
                <a:srgbClr val="CD0000"/>
              </a:buClr>
            </a:pPr>
            <a:endParaRPr lang="es-MX" sz="1400" dirty="0" smtClean="0"/>
          </a:p>
          <a:p>
            <a:pPr marL="180975" indent="-180975" algn="just">
              <a:buClr>
                <a:srgbClr val="CD0000"/>
              </a:buClr>
            </a:pPr>
            <a:r>
              <a:rPr lang="es-MX" sz="1400" dirty="0" smtClean="0"/>
              <a:t>Considerando la estrategia de duración baja debido al escenario de alza de tasas y la inflación implícita reflejada en las curvas, lo óptimo es focalizar la inversión de protección inflacionaria en los </a:t>
            </a:r>
            <a:r>
              <a:rPr lang="es-MX" sz="1400" dirty="0" err="1" smtClean="0"/>
              <a:t>Udibonos</a:t>
            </a:r>
            <a:r>
              <a:rPr lang="es-MX" sz="1400" dirty="0" smtClean="0"/>
              <a:t> 2016 y 2017.</a:t>
            </a:r>
          </a:p>
          <a:p>
            <a:pPr marL="180975" indent="-180975" algn="just">
              <a:buClr>
                <a:srgbClr val="CD0000"/>
              </a:buClr>
            </a:pPr>
            <a:endParaRPr lang="es-MX" sz="1400" dirty="0" smtClean="0"/>
          </a:p>
          <a:p>
            <a:pPr marL="180975" indent="-180975" algn="just">
              <a:buClr>
                <a:srgbClr val="CD0000"/>
              </a:buClr>
            </a:pPr>
            <a:r>
              <a:rPr lang="es-MX" sz="1400" dirty="0" smtClean="0"/>
              <a:t>Se calcula que el rendimiento a vencimiento de esos dos nodos sea cercano a 5.7% anual.</a:t>
            </a:r>
            <a:endParaRPr lang="es-MX" sz="1400" dirty="0"/>
          </a:p>
        </p:txBody>
      </p:sp>
      <p:graphicFrame>
        <p:nvGraphicFramePr>
          <p:cNvPr id="7" name="6 Marcador de contenido"/>
          <p:cNvGraphicFramePr>
            <a:graphicFrameLocks noGrp="1"/>
          </p:cNvGraphicFramePr>
          <p:nvPr>
            <p:ph sz="half" idx="2"/>
            <p:extLst>
              <p:ext uri="{D42A27DB-BD31-4B8C-83A1-F6EECF244321}">
                <p14:modId xmlns:p14="http://schemas.microsoft.com/office/powerpoint/2010/main" val="2995292822"/>
              </p:ext>
            </p:extLst>
          </p:nvPr>
        </p:nvGraphicFramePr>
        <p:xfrm>
          <a:off x="4648200" y="1600200"/>
          <a:ext cx="4038600" cy="2225040"/>
        </p:xfrm>
        <a:graphic>
          <a:graphicData uri="http://schemas.openxmlformats.org/drawingml/2006/table">
            <a:tbl>
              <a:tblPr firstRow="1" bandRow="1">
                <a:tableStyleId>{21E4AEA4-8DFA-4A89-87EB-49C32662AFE0}</a:tableStyleId>
              </a:tblPr>
              <a:tblGrid>
                <a:gridCol w="2019300"/>
                <a:gridCol w="2019300"/>
              </a:tblGrid>
              <a:tr h="370840">
                <a:tc>
                  <a:txBody>
                    <a:bodyPr/>
                    <a:lstStyle/>
                    <a:p>
                      <a:r>
                        <a:rPr lang="es-MX" dirty="0" smtClean="0"/>
                        <a:t>Bono</a:t>
                      </a:r>
                      <a:endParaRPr lang="es-MX" dirty="0"/>
                    </a:p>
                  </a:txBody>
                  <a:tcPr/>
                </a:tc>
                <a:tc>
                  <a:txBody>
                    <a:bodyPr/>
                    <a:lstStyle/>
                    <a:p>
                      <a:r>
                        <a:rPr lang="es-MX" dirty="0" smtClean="0"/>
                        <a:t>Inflación Implícita</a:t>
                      </a:r>
                      <a:endParaRPr lang="es-MX" dirty="0"/>
                    </a:p>
                  </a:txBody>
                  <a:tcPr/>
                </a:tc>
              </a:tr>
              <a:tr h="370840">
                <a:tc>
                  <a:txBody>
                    <a:bodyPr/>
                    <a:lstStyle/>
                    <a:p>
                      <a:r>
                        <a:rPr lang="es-MX" dirty="0" smtClean="0"/>
                        <a:t>UDI</a:t>
                      </a:r>
                      <a:r>
                        <a:rPr lang="es-MX" baseline="0" dirty="0" smtClean="0"/>
                        <a:t> 2016</a:t>
                      </a:r>
                      <a:endParaRPr lang="es-MX" dirty="0"/>
                    </a:p>
                  </a:txBody>
                  <a:tcPr/>
                </a:tc>
                <a:tc>
                  <a:txBody>
                    <a:bodyPr/>
                    <a:lstStyle/>
                    <a:p>
                      <a:pPr algn="ctr"/>
                      <a:r>
                        <a:rPr lang="es-MX" dirty="0" smtClean="0"/>
                        <a:t>2.70%</a:t>
                      </a:r>
                      <a:endParaRPr lang="es-MX" dirty="0"/>
                    </a:p>
                  </a:txBody>
                  <a:tcPr/>
                </a:tc>
              </a:tr>
              <a:tr h="370840">
                <a:tc>
                  <a:txBody>
                    <a:bodyPr/>
                    <a:lstStyle/>
                    <a:p>
                      <a:r>
                        <a:rPr lang="es-MX" dirty="0" smtClean="0"/>
                        <a:t>UDI</a:t>
                      </a:r>
                      <a:r>
                        <a:rPr lang="es-MX" baseline="0" dirty="0" smtClean="0"/>
                        <a:t> 2017</a:t>
                      </a:r>
                      <a:endParaRPr lang="es-MX" dirty="0"/>
                    </a:p>
                  </a:txBody>
                  <a:tcPr/>
                </a:tc>
                <a:tc>
                  <a:txBody>
                    <a:bodyPr/>
                    <a:lstStyle/>
                    <a:p>
                      <a:pPr algn="ctr"/>
                      <a:r>
                        <a:rPr lang="es-MX" dirty="0" smtClean="0"/>
                        <a:t>3.19%</a:t>
                      </a:r>
                      <a:endParaRPr lang="es-MX" dirty="0"/>
                    </a:p>
                  </a:txBody>
                  <a:tcPr/>
                </a:tc>
              </a:tr>
              <a:tr h="370840">
                <a:tc>
                  <a:txBody>
                    <a:bodyPr/>
                    <a:lstStyle/>
                    <a:p>
                      <a:r>
                        <a:rPr lang="es-MX" dirty="0" smtClean="0"/>
                        <a:t>UDI 2019</a:t>
                      </a:r>
                      <a:endParaRPr lang="es-MX" dirty="0"/>
                    </a:p>
                  </a:txBody>
                  <a:tcPr/>
                </a:tc>
                <a:tc>
                  <a:txBody>
                    <a:bodyPr/>
                    <a:lstStyle/>
                    <a:p>
                      <a:pPr algn="ctr"/>
                      <a:r>
                        <a:rPr lang="es-MX" dirty="0" smtClean="0"/>
                        <a:t>3.02%</a:t>
                      </a:r>
                      <a:endParaRPr lang="es-MX" dirty="0"/>
                    </a:p>
                  </a:txBody>
                  <a:tcPr/>
                </a:tc>
              </a:tr>
              <a:tr h="370840">
                <a:tc>
                  <a:txBody>
                    <a:bodyPr/>
                    <a:lstStyle/>
                    <a:p>
                      <a:r>
                        <a:rPr lang="es-MX" dirty="0" smtClean="0"/>
                        <a:t>UDI 2025</a:t>
                      </a:r>
                      <a:endParaRPr lang="es-MX" dirty="0"/>
                    </a:p>
                  </a:txBody>
                  <a:tcPr/>
                </a:tc>
                <a:tc>
                  <a:txBody>
                    <a:bodyPr/>
                    <a:lstStyle/>
                    <a:p>
                      <a:pPr algn="ctr"/>
                      <a:r>
                        <a:rPr lang="es-MX" dirty="0" smtClean="0"/>
                        <a:t>3.08%</a:t>
                      </a:r>
                      <a:endParaRPr lang="es-MX" dirty="0"/>
                    </a:p>
                  </a:txBody>
                  <a:tcPr/>
                </a:tc>
              </a:tr>
              <a:tr h="370840">
                <a:tc>
                  <a:txBody>
                    <a:bodyPr/>
                    <a:lstStyle/>
                    <a:p>
                      <a:r>
                        <a:rPr lang="es-MX" dirty="0" smtClean="0"/>
                        <a:t>UDI 2046</a:t>
                      </a:r>
                      <a:endParaRPr lang="es-MX" dirty="0"/>
                    </a:p>
                  </a:txBody>
                  <a:tcPr/>
                </a:tc>
                <a:tc>
                  <a:txBody>
                    <a:bodyPr/>
                    <a:lstStyle/>
                    <a:p>
                      <a:pPr algn="ctr"/>
                      <a:r>
                        <a:rPr lang="es-MX" dirty="0" smtClean="0"/>
                        <a:t>3.03%</a:t>
                      </a:r>
                      <a:endParaRPr lang="es-MX" dirty="0"/>
                    </a:p>
                  </a:txBody>
                  <a:tcPr/>
                </a:tc>
              </a:tr>
            </a:tbl>
          </a:graphicData>
        </a:graphic>
      </p:graphicFrame>
      <p:graphicFrame>
        <p:nvGraphicFramePr>
          <p:cNvPr id="8" name="1 Gráfico"/>
          <p:cNvGraphicFramePr>
            <a:graphicFrameLocks/>
          </p:cNvGraphicFramePr>
          <p:nvPr>
            <p:extLst>
              <p:ext uri="{D42A27DB-BD31-4B8C-83A1-F6EECF244321}">
                <p14:modId xmlns:p14="http://schemas.microsoft.com/office/powerpoint/2010/main" val="654129507"/>
              </p:ext>
            </p:extLst>
          </p:nvPr>
        </p:nvGraphicFramePr>
        <p:xfrm>
          <a:off x="4648200" y="4012718"/>
          <a:ext cx="3945193" cy="2551983"/>
        </p:xfrm>
        <a:graphic>
          <a:graphicData uri="http://schemas.openxmlformats.org/drawingml/2006/chart">
            <c:chart xmlns:c="http://schemas.openxmlformats.org/drawingml/2006/chart" xmlns:r="http://schemas.openxmlformats.org/officeDocument/2006/relationships" r:id="rId2"/>
          </a:graphicData>
        </a:graphic>
      </p:graphicFrame>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4154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43157" y="810793"/>
            <a:ext cx="8615104" cy="5262979"/>
          </a:xfrm>
          <a:prstGeom prst="rect">
            <a:avLst/>
          </a:prstGeom>
          <a:noFill/>
        </p:spPr>
        <p:txBody>
          <a:bodyPr wrap="square" rtlCol="0">
            <a:spAutoFit/>
          </a:bodyPr>
          <a:lstStyle/>
          <a:p>
            <a:pPr algn="just"/>
            <a:r>
              <a:rPr lang="es-MX" sz="1600" dirty="0" smtClean="0"/>
              <a:t>La estrategia de inversión en tasas reales está basada en lo siguiente:</a:t>
            </a:r>
          </a:p>
          <a:p>
            <a:pPr algn="just"/>
            <a:endParaRPr lang="es-MX" sz="1600" dirty="0" smtClean="0"/>
          </a:p>
          <a:p>
            <a:pPr marL="285750" indent="-285750" algn="just">
              <a:buFont typeface="Arial" panose="020B0604020202020204" pitchFamily="34" charset="0"/>
              <a:buChar char="•"/>
            </a:pPr>
            <a:r>
              <a:rPr lang="es-MX" sz="1600" dirty="0" smtClean="0"/>
              <a:t>Ser defensivos ante </a:t>
            </a:r>
            <a:r>
              <a:rPr lang="es-MX" sz="1600" dirty="0"/>
              <a:t>la expectativa de incremento de la tasa de fondeo de Estados Unidos de América y de México hacia la segunda mitad del </a:t>
            </a:r>
            <a:r>
              <a:rPr lang="es-MX" sz="1600" dirty="0" smtClean="0"/>
              <a:t>año.</a:t>
            </a:r>
          </a:p>
          <a:p>
            <a:pPr marL="285750" indent="-285750" algn="just">
              <a:buFont typeface="Arial" panose="020B0604020202020204" pitchFamily="34" charset="0"/>
              <a:buChar char="•"/>
            </a:pPr>
            <a:r>
              <a:rPr lang="es-MX" sz="1600" dirty="0" smtClean="0"/>
              <a:t>Tomar ventaja del ciclo de la inflación anual para aumentar la posición hacia el fin del periodo de deflación, típicamente a finales de marzo.</a:t>
            </a:r>
          </a:p>
          <a:p>
            <a:pPr marL="285750" indent="-285750" algn="just">
              <a:buFont typeface="Arial" panose="020B0604020202020204" pitchFamily="34" charset="0"/>
              <a:buChar char="•"/>
            </a:pPr>
            <a:r>
              <a:rPr lang="es-MX" sz="1600" dirty="0" smtClean="0"/>
              <a:t>Analizar valores relativos a lo largo de la curva de </a:t>
            </a:r>
            <a:r>
              <a:rPr lang="es-MX" sz="1600" dirty="0" err="1" smtClean="0"/>
              <a:t>Udibonos</a:t>
            </a:r>
            <a:r>
              <a:rPr lang="es-MX" sz="1600" dirty="0" smtClean="0"/>
              <a:t>, buscando oportunidades de mercado.</a:t>
            </a:r>
          </a:p>
          <a:p>
            <a:pPr marL="285750" indent="-285750" algn="just">
              <a:buFont typeface="Arial" panose="020B0604020202020204" pitchFamily="34" charset="0"/>
              <a:buChar char="•"/>
            </a:pPr>
            <a:r>
              <a:rPr lang="es-MX" sz="1600" dirty="0" smtClean="0"/>
              <a:t>Aprovechar el aplanamiento de la curva de las tasas de mediano y largo plazo en los </a:t>
            </a:r>
            <a:r>
              <a:rPr lang="es-MX" sz="1600" dirty="0" err="1" smtClean="0"/>
              <a:t>Udibonos</a:t>
            </a:r>
            <a:r>
              <a:rPr lang="es-MX" sz="1600" dirty="0" smtClean="0"/>
              <a:t>.</a:t>
            </a:r>
          </a:p>
          <a:p>
            <a:pPr marL="285750" indent="-285750" algn="just">
              <a:buFont typeface="Arial" panose="020B0604020202020204" pitchFamily="34" charset="0"/>
              <a:buChar char="•"/>
            </a:pPr>
            <a:r>
              <a:rPr lang="es-MX" sz="1600" dirty="0" smtClean="0"/>
              <a:t>Tomar ventaja de la entrada de los </a:t>
            </a:r>
            <a:r>
              <a:rPr lang="es-MX" sz="1600" dirty="0" err="1" smtClean="0"/>
              <a:t>Udibonos</a:t>
            </a:r>
            <a:r>
              <a:rPr lang="es-MX" sz="1600" dirty="0" smtClean="0"/>
              <a:t> en algunos índices de bonos globales.</a:t>
            </a:r>
          </a:p>
          <a:p>
            <a:pPr marL="285750" indent="-285750" algn="just">
              <a:buFont typeface="Arial" panose="020B0604020202020204" pitchFamily="34" charset="0"/>
              <a:buChar char="•"/>
            </a:pPr>
            <a:r>
              <a:rPr lang="es-MX" sz="1600" dirty="0" smtClean="0"/>
              <a:t>Buscar emisiones del IPAB* con protección inflacionaria que paguen un cupón atractivo en el primer semestre del año.</a:t>
            </a:r>
          </a:p>
          <a:p>
            <a:pPr marL="285750" indent="-285750" algn="just">
              <a:buFont typeface="Arial" panose="020B0604020202020204" pitchFamily="34" charset="0"/>
              <a:buChar char="•"/>
            </a:pPr>
            <a:endParaRPr lang="es-MX" sz="1600" dirty="0"/>
          </a:p>
          <a:p>
            <a:pPr algn="just"/>
            <a:r>
              <a:rPr lang="es-MX" sz="1600" dirty="0" smtClean="0"/>
              <a:t>La cartera de inversión tiene activos en tasas reales correspondiente al 68.6% del total de activos, la cual está diversificada de la siguiente forma:</a:t>
            </a:r>
          </a:p>
          <a:p>
            <a:pPr algn="just"/>
            <a:endParaRPr lang="es-MX" sz="1600" dirty="0"/>
          </a:p>
          <a:p>
            <a:pPr marL="285750" indent="-285750" algn="just">
              <a:buFont typeface="Arial" panose="020B0604020202020204" pitchFamily="34" charset="0"/>
              <a:buChar char="•"/>
            </a:pPr>
            <a:r>
              <a:rPr lang="es-MX" sz="1600" dirty="0" err="1" smtClean="0"/>
              <a:t>Udibonos</a:t>
            </a:r>
            <a:r>
              <a:rPr lang="es-MX" sz="1600" dirty="0" smtClean="0"/>
              <a:t>: 	96.0% de Bonos Tasa Real</a:t>
            </a:r>
          </a:p>
          <a:p>
            <a:pPr marL="2114291" lvl="4" indent="-285750" algn="just">
              <a:buFont typeface="Courier New" panose="02070309020205020404" pitchFamily="49" charset="0"/>
              <a:buChar char="o"/>
            </a:pPr>
            <a:r>
              <a:rPr lang="es-MX" sz="1600" dirty="0" err="1" smtClean="0"/>
              <a:t>Udibono</a:t>
            </a:r>
            <a:r>
              <a:rPr lang="es-MX" sz="1600" dirty="0" smtClean="0"/>
              <a:t> 2016	 57.7% </a:t>
            </a:r>
          </a:p>
          <a:p>
            <a:pPr marL="2114291" lvl="4" indent="-285750" algn="just">
              <a:buFont typeface="Courier New" panose="02070309020205020404" pitchFamily="49" charset="0"/>
              <a:buChar char="o"/>
            </a:pPr>
            <a:r>
              <a:rPr lang="es-MX" sz="1600" dirty="0" err="1" smtClean="0"/>
              <a:t>Udibono</a:t>
            </a:r>
            <a:r>
              <a:rPr lang="es-MX" sz="1600" dirty="0" smtClean="0"/>
              <a:t> 2017</a:t>
            </a:r>
            <a:r>
              <a:rPr lang="es-MX" sz="1600" dirty="0"/>
              <a:t>	</a:t>
            </a:r>
            <a:r>
              <a:rPr lang="es-MX" sz="1600" dirty="0" smtClean="0"/>
              <a:t> 36.2% </a:t>
            </a:r>
          </a:p>
          <a:p>
            <a:pPr marL="2114291" lvl="4" indent="-285750" algn="just">
              <a:buFont typeface="Courier New" panose="02070309020205020404" pitchFamily="49" charset="0"/>
              <a:buChar char="o"/>
            </a:pPr>
            <a:r>
              <a:rPr lang="es-MX" sz="1600" dirty="0" smtClean="0"/>
              <a:t>Otros </a:t>
            </a:r>
            <a:r>
              <a:rPr lang="es-MX" sz="1600" dirty="0" err="1" smtClean="0"/>
              <a:t>Udibonos</a:t>
            </a:r>
            <a:r>
              <a:rPr lang="es-MX" sz="1600" dirty="0" smtClean="0"/>
              <a:t>:	 6.1%</a:t>
            </a:r>
          </a:p>
          <a:p>
            <a:pPr marL="1657350" lvl="3" indent="-285750" algn="just">
              <a:buFont typeface="Courier New" panose="02070309020205020404" pitchFamily="49" charset="0"/>
              <a:buChar char="o"/>
            </a:pPr>
            <a:endParaRPr lang="es-MX" sz="1600" dirty="0" smtClean="0"/>
          </a:p>
          <a:p>
            <a:pPr marL="285750" indent="-285750" algn="just">
              <a:buFont typeface="Arial" panose="020B0604020202020204" pitchFamily="34" charset="0"/>
              <a:buChar char="•"/>
            </a:pPr>
            <a:r>
              <a:rPr lang="es-MX" sz="1600" dirty="0" smtClean="0"/>
              <a:t>BPA182:</a:t>
            </a:r>
            <a:r>
              <a:rPr lang="es-MX" sz="1600" dirty="0"/>
              <a:t>	</a:t>
            </a:r>
            <a:r>
              <a:rPr lang="es-MX" sz="1600" dirty="0" smtClean="0"/>
              <a:t>4.0% </a:t>
            </a:r>
            <a:r>
              <a:rPr lang="es-MX" sz="1600" dirty="0"/>
              <a:t>de </a:t>
            </a:r>
            <a:r>
              <a:rPr lang="es-MX" sz="1600" dirty="0" smtClean="0"/>
              <a:t>Bonos Tasa Real</a:t>
            </a:r>
            <a:endParaRPr lang="es-MX" sz="1600" dirty="0"/>
          </a:p>
        </p:txBody>
      </p:sp>
      <p:sp>
        <p:nvSpPr>
          <p:cNvPr id="2" name="1 Marcador de pie de página"/>
          <p:cNvSpPr>
            <a:spLocks noGrp="1"/>
          </p:cNvSpPr>
          <p:nvPr>
            <p:ph type="ftr" sz="quarter" idx="11"/>
          </p:nvPr>
        </p:nvSpPr>
        <p:spPr>
          <a:xfrm>
            <a:off x="3124200" y="6356350"/>
            <a:ext cx="3512574" cy="365125"/>
          </a:xfrm>
        </p:spPr>
        <p:txBody>
          <a:bodyPr/>
          <a:lstStyle/>
          <a:p>
            <a:r>
              <a:rPr lang="es-MX" dirty="0" smtClean="0"/>
              <a:t>* Instituto para la Protección al Ahorro Bancario</a:t>
            </a:r>
            <a:endParaRPr lang="es-ES" dirty="0"/>
          </a:p>
        </p:txBody>
      </p:sp>
      <p:sp>
        <p:nvSpPr>
          <p:cNvPr id="7"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Bonos Tasa Real</a:t>
            </a:r>
            <a:endParaRPr lang="es-MX" sz="2400" b="1" dirty="0">
              <a:latin typeface="Myriad Pro Light"/>
            </a:endParaRPr>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385067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Bonos Tasa Nominal</a:t>
            </a:r>
            <a:endParaRPr lang="es-MX" sz="2400" b="1" dirty="0"/>
          </a:p>
        </p:txBody>
      </p:sp>
      <p:sp>
        <p:nvSpPr>
          <p:cNvPr id="3" name="2 CuadroTexto"/>
          <p:cNvSpPr txBox="1"/>
          <p:nvPr/>
        </p:nvSpPr>
        <p:spPr>
          <a:xfrm>
            <a:off x="243157" y="1012722"/>
            <a:ext cx="8491409" cy="5262979"/>
          </a:xfrm>
          <a:prstGeom prst="rect">
            <a:avLst/>
          </a:prstGeom>
          <a:noFill/>
        </p:spPr>
        <p:txBody>
          <a:bodyPr wrap="square" rtlCol="0">
            <a:spAutoFit/>
          </a:bodyPr>
          <a:lstStyle/>
          <a:p>
            <a:pPr algn="just"/>
            <a:r>
              <a:rPr lang="es-MX" sz="1600" dirty="0" smtClean="0"/>
              <a:t>La estrategia de inversión en tasas nominales está enfocada en lo siguiente:</a:t>
            </a:r>
          </a:p>
          <a:p>
            <a:pPr algn="just"/>
            <a:endParaRPr lang="es-MX" sz="1600" dirty="0" smtClean="0"/>
          </a:p>
          <a:p>
            <a:pPr marL="285750" indent="-285750" algn="just">
              <a:buFont typeface="Arial" panose="020B0604020202020204" pitchFamily="34" charset="0"/>
              <a:buChar char="•"/>
            </a:pPr>
            <a:r>
              <a:rPr lang="es-MX" sz="1600" dirty="0" smtClean="0"/>
              <a:t>Valores relativos a lo largo de la curva de Bonos M, buscando oportunidades de mercado</a:t>
            </a:r>
          </a:p>
          <a:p>
            <a:pPr marL="285750" indent="-285750" algn="just">
              <a:buFont typeface="Arial" panose="020B0604020202020204" pitchFamily="34" charset="0"/>
              <a:buChar char="•"/>
            </a:pPr>
            <a:r>
              <a:rPr lang="es-MX" sz="1600" dirty="0" smtClean="0"/>
              <a:t>Posicionarse en la parte media y larga de la curva que tiene mayor rendimiento respecto a las tasas de corto plazo.</a:t>
            </a:r>
          </a:p>
          <a:p>
            <a:pPr marL="285750" indent="-285750" algn="just">
              <a:buFont typeface="Arial" panose="020B0604020202020204" pitchFamily="34" charset="0"/>
              <a:buChar char="•"/>
            </a:pPr>
            <a:r>
              <a:rPr lang="es-MX" sz="1600" dirty="0" smtClean="0"/>
              <a:t>Aprovechar el aplanamiento de la curva de las tasas de mediano y largo plazo.</a:t>
            </a:r>
          </a:p>
          <a:p>
            <a:pPr marL="285750" indent="-285750" algn="just">
              <a:buFont typeface="Arial" panose="020B0604020202020204" pitchFamily="34" charset="0"/>
              <a:buChar char="•"/>
            </a:pPr>
            <a:r>
              <a:rPr lang="es-MX" sz="1600" dirty="0" smtClean="0"/>
              <a:t>Beneficiarse de la entrada de flujos de extranjeros en los Bonos M.</a:t>
            </a:r>
          </a:p>
          <a:p>
            <a:pPr marL="285750" indent="-285750" algn="just">
              <a:buFont typeface="Arial" panose="020B0604020202020204" pitchFamily="34" charset="0"/>
              <a:buChar char="•"/>
            </a:pPr>
            <a:r>
              <a:rPr lang="es-MX" sz="1600" dirty="0" smtClean="0"/>
              <a:t>Aprovechar el momento de México y el valor relativo de las tasas mexicanas respecto a otras de países emergentes.</a:t>
            </a:r>
          </a:p>
          <a:p>
            <a:pPr marL="285750" indent="-285750" algn="just">
              <a:buFont typeface="Arial" panose="020B0604020202020204" pitchFamily="34" charset="0"/>
              <a:buChar char="•"/>
            </a:pPr>
            <a:r>
              <a:rPr lang="es-MX" sz="1600" dirty="0" smtClean="0"/>
              <a:t>En emisiones de entidades respaldadas por el Gobierno Federal, tomar ventaja de la sobretasa que está por arriba a la tasa de referencia (Bonos M).</a:t>
            </a:r>
          </a:p>
          <a:p>
            <a:pPr marL="285750" indent="-285750" algn="just">
              <a:buFont typeface="Arial" panose="020B0604020202020204" pitchFamily="34" charset="0"/>
              <a:buChar char="•"/>
            </a:pPr>
            <a:r>
              <a:rPr lang="es-MX" sz="1600" dirty="0" smtClean="0"/>
              <a:t>Ante la expectativa de incremento de la tasa de fondeo de Estados Unidos de América y de México hacia la segunda mitad del año, se buscará ponderar en el portafolio emisiones de tasas flotantes.</a:t>
            </a:r>
          </a:p>
          <a:p>
            <a:pPr marL="285750" indent="-285750" algn="just">
              <a:buFont typeface="Arial" panose="020B0604020202020204" pitchFamily="34" charset="0"/>
              <a:buChar char="•"/>
            </a:pPr>
            <a:endParaRPr lang="es-MX" sz="1600" dirty="0"/>
          </a:p>
          <a:p>
            <a:pPr algn="just"/>
            <a:r>
              <a:rPr lang="es-MX" sz="1600" dirty="0" smtClean="0"/>
              <a:t>La cartera de inversión tiene activos en tasas nominales correspondiente al 14.2% del total de activos, la cual está diversificada de la siguiente forma:</a:t>
            </a:r>
          </a:p>
          <a:p>
            <a:pPr algn="just"/>
            <a:endParaRPr lang="es-MX" sz="1600" dirty="0"/>
          </a:p>
          <a:p>
            <a:pPr marL="285750" indent="-285750" algn="just">
              <a:buFont typeface="Arial" panose="020B0604020202020204" pitchFamily="34" charset="0"/>
              <a:buChar char="•"/>
            </a:pPr>
            <a:r>
              <a:rPr lang="es-MX" sz="1600" dirty="0" smtClean="0"/>
              <a:t>Bonos M:	75.6% de la posición en Bonos Tasa Nominal</a:t>
            </a:r>
          </a:p>
          <a:p>
            <a:pPr marL="285750" indent="-285750" algn="just">
              <a:buFont typeface="Arial" panose="020B0604020202020204" pitchFamily="34" charset="0"/>
              <a:buChar char="•"/>
            </a:pPr>
            <a:r>
              <a:rPr lang="es-MX" sz="1600" dirty="0" smtClean="0"/>
              <a:t>Paraestatales:</a:t>
            </a:r>
            <a:r>
              <a:rPr lang="es-MX" sz="1600" dirty="0"/>
              <a:t>	</a:t>
            </a:r>
            <a:r>
              <a:rPr lang="es-MX" sz="1600" dirty="0" smtClean="0"/>
              <a:t>24.4% </a:t>
            </a:r>
            <a:r>
              <a:rPr lang="es-MX" sz="1600" dirty="0"/>
              <a:t>de la posición en Bonos Tasa </a:t>
            </a:r>
            <a:r>
              <a:rPr lang="es-MX" sz="1600" dirty="0" smtClean="0"/>
              <a:t>Nominal</a:t>
            </a:r>
            <a:endParaRPr lang="es-MX" sz="1600" dirty="0"/>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916223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Renta Variable	</a:t>
            </a:r>
            <a:endParaRPr lang="es-MX" sz="2400" b="1" dirty="0"/>
          </a:p>
        </p:txBody>
      </p:sp>
      <p:sp>
        <p:nvSpPr>
          <p:cNvPr id="3" name="2 CuadroTexto"/>
          <p:cNvSpPr txBox="1"/>
          <p:nvPr/>
        </p:nvSpPr>
        <p:spPr>
          <a:xfrm>
            <a:off x="243158" y="1101491"/>
            <a:ext cx="8423170" cy="5755422"/>
          </a:xfrm>
          <a:prstGeom prst="rect">
            <a:avLst/>
          </a:prstGeom>
          <a:noFill/>
        </p:spPr>
        <p:txBody>
          <a:bodyPr wrap="square" rtlCol="0">
            <a:spAutoFit/>
          </a:bodyPr>
          <a:lstStyle/>
          <a:p>
            <a:pPr algn="just"/>
            <a:r>
              <a:rPr lang="es-MX" sz="1600" dirty="0" smtClean="0"/>
              <a:t>El portafolio del FANVIT está siguiendo la siguiente estrategia en Renta Variable:</a:t>
            </a:r>
          </a:p>
          <a:p>
            <a:pPr algn="just"/>
            <a:endParaRPr lang="es-MX" sz="1600" dirty="0" smtClean="0"/>
          </a:p>
          <a:p>
            <a:pPr marL="285750" indent="-285750" algn="just">
              <a:buFont typeface="Arial" panose="020B0604020202020204" pitchFamily="34" charset="0"/>
              <a:buChar char="•"/>
            </a:pPr>
            <a:r>
              <a:rPr lang="es-MX" sz="1600" dirty="0" smtClean="0"/>
              <a:t>Estados Unidos de América es uno de los pocos países que ha mostrado una recuperación económica en el último año, con un dato positivo al cierre de 2014 de 2.6% en el PIB.</a:t>
            </a:r>
          </a:p>
          <a:p>
            <a:pPr marL="285750" indent="-285750" algn="just">
              <a:buFont typeface="Arial" panose="020B0604020202020204" pitchFamily="34" charset="0"/>
              <a:buChar char="•"/>
            </a:pPr>
            <a:r>
              <a:rPr lang="es-MX" sz="1600" dirty="0" smtClean="0"/>
              <a:t>La expectativa es que continúe con el mismo ritmo de recuperación y muchos de los especialistas económicos están recomendando invertir en índices accionarios de EUA.</a:t>
            </a:r>
          </a:p>
          <a:p>
            <a:pPr marL="285750" indent="-285750" algn="just">
              <a:buFont typeface="Arial" panose="020B0604020202020204" pitchFamily="34" charset="0"/>
              <a:buChar char="•"/>
            </a:pPr>
            <a:r>
              <a:rPr lang="es-MX" sz="1600" dirty="0" smtClean="0"/>
              <a:t>Con base en estas expectativas de crecimiento y de mejores resultados de las empresas en el 2015 se está participando en S&amp;P 500 a través del ETF IVV y en el Russell 2000 a través del ETF IWM.</a:t>
            </a:r>
          </a:p>
          <a:p>
            <a:pPr marL="285750" indent="-285750" algn="just">
              <a:buFont typeface="Arial" panose="020B0604020202020204" pitchFamily="34" charset="0"/>
              <a:buChar char="•"/>
            </a:pPr>
            <a:r>
              <a:rPr lang="es-MX" sz="1600" dirty="0" smtClean="0"/>
              <a:t>En la parte de México, se espera que los resultados de las empresas sigan a la economía de EUA y empiecen a tener resultados las reformas estructurales; por lo que se buscarán mejores niveles de entrada para participar en la Bolsa Mexicana de Valores (BMV) a través del ETF NAFTRAC.</a:t>
            </a:r>
          </a:p>
          <a:p>
            <a:pPr marL="285750" indent="-285750" algn="just">
              <a:buFont typeface="Arial" panose="020B0604020202020204" pitchFamily="34" charset="0"/>
              <a:buChar char="•"/>
            </a:pPr>
            <a:r>
              <a:rPr lang="es-MX" sz="1600" dirty="0" smtClean="0"/>
              <a:t>Como base de la estrategia en Renta Variable se busca participar en los índices antes mencionados a través de ETF (Exchange </a:t>
            </a:r>
            <a:r>
              <a:rPr lang="es-MX" sz="1600" dirty="0" err="1" smtClean="0"/>
              <a:t>Trade</a:t>
            </a:r>
            <a:r>
              <a:rPr lang="es-MX" sz="1600" dirty="0" smtClean="0"/>
              <a:t> </a:t>
            </a:r>
            <a:r>
              <a:rPr lang="es-MX" sz="1600" dirty="0" err="1" smtClean="0"/>
              <a:t>Funds</a:t>
            </a:r>
            <a:r>
              <a:rPr lang="es-MX" sz="1600" dirty="0" smtClean="0"/>
              <a:t> o </a:t>
            </a:r>
            <a:r>
              <a:rPr lang="es-MX" sz="1600" dirty="0" err="1" smtClean="0"/>
              <a:t>TRACs</a:t>
            </a:r>
            <a:r>
              <a:rPr lang="es-MX" sz="1600" dirty="0" smtClean="0"/>
              <a:t>), que son  fondos indizados que replican el comportamiento de  un índice de referencia, un sector, una región o un país.</a:t>
            </a:r>
          </a:p>
          <a:p>
            <a:pPr marL="285750" indent="-285750" algn="just">
              <a:buFont typeface="Arial" panose="020B0604020202020204" pitchFamily="34" charset="0"/>
              <a:buChar char="•"/>
            </a:pPr>
            <a:endParaRPr lang="es-MX" sz="1600" dirty="0"/>
          </a:p>
          <a:p>
            <a:pPr algn="just"/>
            <a:r>
              <a:rPr lang="es-MX" sz="1600" dirty="0" smtClean="0"/>
              <a:t>La cartera de inversión tiene activos en Renta Variable correspondiente al 2.7% del total de activos, la cual está diversificada de la siguiente forma:</a:t>
            </a:r>
          </a:p>
          <a:p>
            <a:pPr algn="just"/>
            <a:endParaRPr lang="es-MX" sz="1600" dirty="0"/>
          </a:p>
          <a:p>
            <a:pPr marL="285750" indent="-285750" algn="just">
              <a:buFont typeface="Arial" panose="020B0604020202020204" pitchFamily="34" charset="0"/>
              <a:buChar char="•"/>
            </a:pPr>
            <a:r>
              <a:rPr lang="es-MX" sz="1600" dirty="0" smtClean="0"/>
              <a:t>IVV (S&amp;P 500):		87.3% de renta variable</a:t>
            </a:r>
          </a:p>
          <a:p>
            <a:pPr marL="285750" indent="-285750" algn="just">
              <a:buFont typeface="Arial" panose="020B0604020202020204" pitchFamily="34" charset="0"/>
              <a:buChar char="•"/>
            </a:pPr>
            <a:r>
              <a:rPr lang="es-MX" sz="1600" dirty="0" smtClean="0"/>
              <a:t>IWM (Russell 2000):</a:t>
            </a:r>
            <a:r>
              <a:rPr lang="es-MX" sz="1600" dirty="0"/>
              <a:t>	</a:t>
            </a:r>
            <a:r>
              <a:rPr lang="es-MX" sz="1600" dirty="0" smtClean="0"/>
              <a:t>12.7% </a:t>
            </a:r>
            <a:r>
              <a:rPr lang="es-MX" sz="1600" dirty="0"/>
              <a:t>de renta variable</a:t>
            </a:r>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7898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Instrumentos Estructurados</a:t>
            </a:r>
            <a:endParaRPr lang="es-MX" sz="2800" b="1" dirty="0"/>
          </a:p>
        </p:txBody>
      </p:sp>
      <p:sp>
        <p:nvSpPr>
          <p:cNvPr id="3" name="2 CuadroTexto"/>
          <p:cNvSpPr txBox="1"/>
          <p:nvPr/>
        </p:nvSpPr>
        <p:spPr>
          <a:xfrm>
            <a:off x="243158" y="1217748"/>
            <a:ext cx="8450466" cy="5601533"/>
          </a:xfrm>
          <a:prstGeom prst="rect">
            <a:avLst/>
          </a:prstGeom>
          <a:noFill/>
        </p:spPr>
        <p:txBody>
          <a:bodyPr wrap="square" rtlCol="0">
            <a:spAutoFit/>
          </a:bodyPr>
          <a:lstStyle/>
          <a:p>
            <a:pPr algn="just"/>
            <a:r>
              <a:rPr lang="es-MX" sz="1600" dirty="0" smtClean="0"/>
              <a:t>Como instrumentos estructurados se consideran FIBRAS, REITS y Certificados Bursátiles cuya fuente de pago sea un activo real.</a:t>
            </a:r>
          </a:p>
          <a:p>
            <a:pPr algn="just"/>
            <a:endParaRPr lang="es-MX" sz="1600" dirty="0" smtClean="0"/>
          </a:p>
          <a:p>
            <a:pPr algn="just"/>
            <a:r>
              <a:rPr lang="es-MX" sz="2200" b="1" dirty="0" smtClean="0">
                <a:solidFill>
                  <a:srgbClr val="C00000"/>
                </a:solidFill>
              </a:rPr>
              <a:t>FIBRAS</a:t>
            </a:r>
            <a:endParaRPr lang="es-MX" sz="2200" dirty="0">
              <a:solidFill>
                <a:srgbClr val="C00000"/>
              </a:solidFill>
            </a:endParaRPr>
          </a:p>
          <a:p>
            <a:pPr algn="just"/>
            <a:endParaRPr lang="es-MX" sz="1600" dirty="0" smtClean="0"/>
          </a:p>
          <a:p>
            <a:pPr algn="just"/>
            <a:r>
              <a:rPr lang="es-MX" sz="1600" dirty="0" smtClean="0"/>
              <a:t>Las </a:t>
            </a:r>
            <a:r>
              <a:rPr lang="es-MX" sz="1600" dirty="0"/>
              <a:t>FIBRAS </a:t>
            </a:r>
            <a:r>
              <a:rPr lang="es-MX" sz="1600" dirty="0" smtClean="0"/>
              <a:t>son </a:t>
            </a:r>
            <a:r>
              <a:rPr lang="es-MX" sz="1600" dirty="0"/>
              <a:t>vehículos para el financiamiento de bienes </a:t>
            </a:r>
            <a:r>
              <a:rPr lang="es-MX" sz="1600" dirty="0" smtClean="0"/>
              <a:t>raíces; que ofrecen </a:t>
            </a:r>
            <a:r>
              <a:rPr lang="es-MX" sz="1600" dirty="0"/>
              <a:t>pagos periódicos (rentas) y a la vez tiene la posibilidad de tener ganancias de capital (plusvalía</a:t>
            </a:r>
            <a:r>
              <a:rPr lang="es-MX" sz="1600" dirty="0" smtClean="0"/>
              <a:t>). La administración de la FIBRA tiene la obligación de repartir al menos una vez al año el 95% de las utilidades generadas en el periodo.</a:t>
            </a:r>
          </a:p>
          <a:p>
            <a:pPr algn="just"/>
            <a:endParaRPr lang="es-MX" sz="1600" dirty="0"/>
          </a:p>
          <a:p>
            <a:pPr algn="just"/>
            <a:r>
              <a:rPr lang="es-MX" sz="1600" dirty="0" smtClean="0"/>
              <a:t>La estrategia en FIBRAS se centra en:</a:t>
            </a:r>
          </a:p>
          <a:p>
            <a:pPr algn="just"/>
            <a:endParaRPr lang="es-MX" sz="1600" dirty="0"/>
          </a:p>
          <a:p>
            <a:pPr marL="285750" indent="-285750" algn="just">
              <a:buFont typeface="Arial" panose="020B0604020202020204" pitchFamily="34" charset="0"/>
              <a:buChar char="•"/>
            </a:pPr>
            <a:r>
              <a:rPr lang="es-MX" sz="1600" dirty="0" smtClean="0"/>
              <a:t>La industria manufacturera de México tuvo un año sobresaliente, principalmente en el sector manufacturero que cerró con crecimiento de 5.7%	en el 2014 y las expectativas de los analistas económicos es que continúe en los próximos años.</a:t>
            </a:r>
          </a:p>
          <a:p>
            <a:pPr marL="285750" indent="-285750" algn="just">
              <a:buFont typeface="Arial" panose="020B0604020202020204" pitchFamily="34" charset="0"/>
              <a:buChar char="•"/>
            </a:pPr>
            <a:r>
              <a:rPr lang="es-MX" sz="1600" dirty="0" smtClean="0"/>
              <a:t>Se espera que se incremente la llegada de  flujos de inversión directa por parte de inversionistas extranjeros, principalmente en el sector automotriz.</a:t>
            </a:r>
          </a:p>
          <a:p>
            <a:pPr marL="285750" indent="-285750" algn="just">
              <a:buFont typeface="Arial" panose="020B0604020202020204" pitchFamily="34" charset="0"/>
              <a:buChar char="•"/>
            </a:pPr>
            <a:r>
              <a:rPr lang="es-MX" sz="1600" dirty="0" smtClean="0"/>
              <a:t>Algunas FIBRAS tienen dentro de sus activos a centros comerciales, los cuales están altamente relacionados al consumo, el cual tuvo una recuperación en el 2014 cerrando en 91.1 el índice de confianza al consumidor comparado con el cierre 89.7 el año previo.</a:t>
            </a:r>
          </a:p>
          <a:p>
            <a:pPr marL="285750" indent="-285750" algn="just">
              <a:buFont typeface="Arial" panose="020B0604020202020204" pitchFamily="34" charset="0"/>
              <a:buChar char="•"/>
            </a:pPr>
            <a:r>
              <a:rPr lang="es-MX" sz="1600" dirty="0" smtClean="0"/>
              <a:t>Se espera crecimiento en las zonas de oficinas en los principales corredores del D.F., Guadalajara y Monterrey; así como el incremento de la urbanización en los próximos años.</a:t>
            </a: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20136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Instrumentos Estructurados</a:t>
            </a:r>
            <a:endParaRPr lang="es-MX" sz="2800" b="1" dirty="0"/>
          </a:p>
        </p:txBody>
      </p:sp>
      <p:sp>
        <p:nvSpPr>
          <p:cNvPr id="3" name="2 CuadroTexto"/>
          <p:cNvSpPr txBox="1"/>
          <p:nvPr/>
        </p:nvSpPr>
        <p:spPr>
          <a:xfrm>
            <a:off x="374063" y="1184599"/>
            <a:ext cx="8395875" cy="5109091"/>
          </a:xfrm>
          <a:prstGeom prst="rect">
            <a:avLst/>
          </a:prstGeom>
          <a:noFill/>
        </p:spPr>
        <p:txBody>
          <a:bodyPr wrap="square" rtlCol="0">
            <a:spAutoFit/>
          </a:bodyPr>
          <a:lstStyle/>
          <a:p>
            <a:pPr algn="just"/>
            <a:r>
              <a:rPr lang="es-MX" sz="2200" b="1" dirty="0">
                <a:solidFill>
                  <a:srgbClr val="C00000"/>
                </a:solidFill>
              </a:rPr>
              <a:t>FIBRAS</a:t>
            </a:r>
            <a:endParaRPr lang="es-MX" sz="2200" dirty="0">
              <a:solidFill>
                <a:srgbClr val="C00000"/>
              </a:solidFill>
            </a:endParaRPr>
          </a:p>
          <a:p>
            <a:pPr algn="just"/>
            <a:endParaRPr lang="es-MX" sz="1600" dirty="0" smtClean="0"/>
          </a:p>
          <a:p>
            <a:pPr algn="just"/>
            <a:r>
              <a:rPr lang="es-MX" sz="1600" dirty="0" smtClean="0"/>
              <a:t>La </a:t>
            </a:r>
            <a:r>
              <a:rPr lang="es-MX" sz="1600" dirty="0"/>
              <a:t>cartera de inversión tiene activos en </a:t>
            </a:r>
            <a:r>
              <a:rPr lang="es-MX" sz="1600" dirty="0" smtClean="0"/>
              <a:t>FIBRAS correspondiente </a:t>
            </a:r>
            <a:r>
              <a:rPr lang="es-MX" sz="1600" dirty="0"/>
              <a:t>al </a:t>
            </a:r>
            <a:r>
              <a:rPr lang="es-MX" sz="1600" dirty="0" smtClean="0"/>
              <a:t>1.7</a:t>
            </a:r>
            <a:r>
              <a:rPr lang="es-MX" sz="1600" dirty="0"/>
              <a:t>% del total de activos, la cual </a:t>
            </a:r>
            <a:r>
              <a:rPr lang="es-MX" sz="1600" dirty="0" smtClean="0"/>
              <a:t>está </a:t>
            </a:r>
            <a:r>
              <a:rPr lang="es-MX" sz="1600" dirty="0"/>
              <a:t>diversificada de la siguiente forma:</a:t>
            </a:r>
          </a:p>
          <a:p>
            <a:pPr algn="just"/>
            <a:endParaRPr lang="es-MX" sz="1600" dirty="0"/>
          </a:p>
          <a:p>
            <a:pPr marL="285750" indent="-285750" algn="just">
              <a:buFont typeface="Arial" panose="020B0604020202020204" pitchFamily="34" charset="0"/>
              <a:buChar char="•"/>
            </a:pPr>
            <a:r>
              <a:rPr lang="es-MX" sz="1600" dirty="0" smtClean="0"/>
              <a:t>Fibra </a:t>
            </a:r>
            <a:r>
              <a:rPr lang="es-MX" sz="1600" dirty="0" err="1" smtClean="0"/>
              <a:t>Macquarie</a:t>
            </a:r>
            <a:r>
              <a:rPr lang="es-MX" sz="1600" dirty="0" smtClean="0"/>
              <a:t> (FIBRAMQ</a:t>
            </a:r>
            <a:r>
              <a:rPr lang="es-MX" sz="1600" dirty="0"/>
              <a:t>):	</a:t>
            </a:r>
            <a:r>
              <a:rPr lang="es-MX" sz="1600" dirty="0" smtClean="0"/>
              <a:t>79.7% </a:t>
            </a:r>
            <a:r>
              <a:rPr lang="es-MX" sz="1600" dirty="0"/>
              <a:t>de </a:t>
            </a:r>
            <a:r>
              <a:rPr lang="es-MX" sz="1600" dirty="0" smtClean="0"/>
              <a:t>FIBRAS</a:t>
            </a:r>
          </a:p>
          <a:p>
            <a:pPr marL="742950" lvl="1" indent="-285750" algn="just">
              <a:buFont typeface="Courier New" panose="02070309020205020404" pitchFamily="49" charset="0"/>
              <a:buChar char="o"/>
            </a:pPr>
            <a:r>
              <a:rPr lang="es-MX" sz="1600" dirty="0" smtClean="0"/>
              <a:t>Enfocada al sector automotriz</a:t>
            </a:r>
          </a:p>
          <a:p>
            <a:pPr marL="742950" lvl="1" indent="-285750" algn="just">
              <a:buFont typeface="Courier New" panose="02070309020205020404" pitchFamily="49" charset="0"/>
              <a:buChar char="o"/>
            </a:pPr>
            <a:r>
              <a:rPr lang="es-MX" sz="1600" dirty="0" smtClean="0"/>
              <a:t>Expectativa de rendimiento por dividendo de 8.1%</a:t>
            </a:r>
          </a:p>
          <a:p>
            <a:pPr marL="742950" lvl="1" indent="-285750" algn="just">
              <a:buFont typeface="Courier New" panose="02070309020205020404" pitchFamily="49" charset="0"/>
              <a:buChar char="o"/>
            </a:pPr>
            <a:r>
              <a:rPr lang="es-MX" sz="1600" dirty="0" smtClean="0"/>
              <a:t>Es la segunda FIBRA con mayor bursatilidad en la BMV</a:t>
            </a:r>
          </a:p>
          <a:p>
            <a:pPr algn="just"/>
            <a:endParaRPr lang="es-MX" sz="1600" dirty="0"/>
          </a:p>
          <a:p>
            <a:pPr marL="285750" indent="-285750" algn="just">
              <a:buFont typeface="Arial" panose="020B0604020202020204" pitchFamily="34" charset="0"/>
              <a:buChar char="•"/>
            </a:pPr>
            <a:r>
              <a:rPr lang="es-MX" sz="1600" dirty="0" smtClean="0"/>
              <a:t>Fibra </a:t>
            </a:r>
            <a:r>
              <a:rPr lang="es-MX" sz="1600" dirty="0" err="1" smtClean="0"/>
              <a:t>Prologis</a:t>
            </a:r>
            <a:r>
              <a:rPr lang="es-MX" sz="1600" dirty="0" smtClean="0"/>
              <a:t> (FIBRAPL): 17.4% </a:t>
            </a:r>
            <a:r>
              <a:rPr lang="es-MX" sz="1600" dirty="0"/>
              <a:t>de FIBRAS</a:t>
            </a:r>
            <a:endParaRPr lang="es-MX" sz="1600" dirty="0" smtClean="0"/>
          </a:p>
          <a:p>
            <a:pPr marL="742950" lvl="1" indent="-285750" algn="just">
              <a:buFont typeface="Courier New" panose="02070309020205020404" pitchFamily="49" charset="0"/>
              <a:buChar char="o"/>
            </a:pPr>
            <a:r>
              <a:rPr lang="es-MX" sz="1600" dirty="0" smtClean="0"/>
              <a:t>Enfocada al sector manufacturero</a:t>
            </a:r>
          </a:p>
          <a:p>
            <a:pPr marL="742950" lvl="1" indent="-285750" algn="just">
              <a:buFont typeface="Courier New" panose="02070309020205020404" pitchFamily="49" charset="0"/>
              <a:buChar char="o"/>
            </a:pPr>
            <a:r>
              <a:rPr lang="es-MX" sz="1600" dirty="0" smtClean="0"/>
              <a:t>Ingresos dolarizados en un 87%</a:t>
            </a:r>
          </a:p>
          <a:p>
            <a:pPr marL="742950" lvl="1" indent="-285750" algn="just">
              <a:buFont typeface="Courier New" panose="02070309020205020404" pitchFamily="49" charset="0"/>
              <a:buChar char="o"/>
            </a:pPr>
            <a:r>
              <a:rPr lang="es-MX" sz="1600" dirty="0" smtClean="0"/>
              <a:t>Expectativa de rendimiento por dividendo de 5.6%</a:t>
            </a:r>
          </a:p>
          <a:p>
            <a:pPr algn="just"/>
            <a:endParaRPr lang="es-MX" sz="1600" dirty="0" smtClean="0"/>
          </a:p>
          <a:p>
            <a:pPr marL="285750" indent="-285750" algn="just">
              <a:buFont typeface="Arial" panose="020B0604020202020204" pitchFamily="34" charset="0"/>
              <a:buChar char="•"/>
            </a:pPr>
            <a:r>
              <a:rPr lang="es-MX" sz="1600" dirty="0" smtClean="0"/>
              <a:t>Fibra </a:t>
            </a:r>
            <a:r>
              <a:rPr lang="es-MX" sz="1600" dirty="0" err="1" smtClean="0"/>
              <a:t>Terrafina</a:t>
            </a:r>
            <a:r>
              <a:rPr lang="es-MX" sz="1600" dirty="0" smtClean="0"/>
              <a:t> (TERRA13</a:t>
            </a:r>
            <a:r>
              <a:rPr lang="es-MX" sz="1600" dirty="0"/>
              <a:t>): </a:t>
            </a:r>
            <a:r>
              <a:rPr lang="es-MX" sz="1600" dirty="0" smtClean="0"/>
              <a:t>2.9% </a:t>
            </a:r>
            <a:r>
              <a:rPr lang="es-MX" sz="1600" dirty="0"/>
              <a:t>de FIBRAS</a:t>
            </a:r>
            <a:endParaRPr lang="es-MX" sz="1600" dirty="0" smtClean="0"/>
          </a:p>
          <a:p>
            <a:pPr marL="742950" lvl="1" indent="-285750" algn="just">
              <a:buFont typeface="Courier New" panose="02070309020205020404" pitchFamily="49" charset="0"/>
              <a:buChar char="o"/>
            </a:pPr>
            <a:r>
              <a:rPr lang="es-MX" sz="1600" dirty="0" smtClean="0"/>
              <a:t>Enfocada </a:t>
            </a:r>
            <a:r>
              <a:rPr lang="es-MX" sz="1600" dirty="0"/>
              <a:t>al sector </a:t>
            </a:r>
            <a:r>
              <a:rPr lang="es-MX" sz="1600" dirty="0" smtClean="0"/>
              <a:t>industrial</a:t>
            </a:r>
          </a:p>
          <a:p>
            <a:pPr marL="742950" lvl="1" indent="-285750" algn="just">
              <a:buFont typeface="Courier New" panose="02070309020205020404" pitchFamily="49" charset="0"/>
              <a:buChar char="o"/>
            </a:pPr>
            <a:r>
              <a:rPr lang="es-MX" sz="1600" dirty="0" smtClean="0"/>
              <a:t>Expectativa de rendimiento por dividendo de 7.4%</a:t>
            </a:r>
          </a:p>
          <a:p>
            <a:pPr marL="742950" lvl="1" indent="-285750" algn="just">
              <a:buFont typeface="Courier New" panose="02070309020205020404" pitchFamily="49" charset="0"/>
              <a:buChar char="o"/>
            </a:pPr>
            <a:r>
              <a:rPr lang="es-MX" sz="1600" dirty="0" smtClean="0"/>
              <a:t>Fibra con mayor expectativa de crecimiento</a:t>
            </a:r>
            <a:endParaRPr lang="es-MX" sz="1600" dirty="0"/>
          </a:p>
          <a:p>
            <a:pPr algn="just"/>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144865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7072042" cy="677773"/>
          </a:xfrm>
        </p:spPr>
        <p:txBody>
          <a:bodyPr>
            <a:normAutofit/>
          </a:bodyPr>
          <a:lstStyle/>
          <a:p>
            <a:r>
              <a:rPr lang="es-MX" sz="2400" b="1" dirty="0" smtClean="0"/>
              <a:t>Certificados Bursátiles (CB)</a:t>
            </a:r>
            <a:endParaRPr lang="es-MX" sz="2400" b="1" dirty="0"/>
          </a:p>
        </p:txBody>
      </p:sp>
      <p:sp>
        <p:nvSpPr>
          <p:cNvPr id="3" name="2 CuadroTexto"/>
          <p:cNvSpPr txBox="1"/>
          <p:nvPr/>
        </p:nvSpPr>
        <p:spPr>
          <a:xfrm>
            <a:off x="264449" y="1195839"/>
            <a:ext cx="8615103" cy="5016758"/>
          </a:xfrm>
          <a:prstGeom prst="rect">
            <a:avLst/>
          </a:prstGeom>
          <a:noFill/>
        </p:spPr>
        <p:txBody>
          <a:bodyPr wrap="square" rtlCol="0">
            <a:spAutoFit/>
          </a:bodyPr>
          <a:lstStyle/>
          <a:p>
            <a:pPr algn="just"/>
            <a:r>
              <a:rPr lang="es-MX" sz="1600" dirty="0" smtClean="0"/>
              <a:t>Son </a:t>
            </a:r>
            <a:r>
              <a:rPr lang="es-MX" sz="1600" dirty="0"/>
              <a:t>Certificados Bursátiles, cuya fuente de pago </a:t>
            </a:r>
            <a:r>
              <a:rPr lang="es-MX" sz="1600" dirty="0" smtClean="0"/>
              <a:t>proviene del </a:t>
            </a:r>
            <a:r>
              <a:rPr lang="es-MX" sz="1600" dirty="0"/>
              <a:t>uso o aprovechamiento de activos </a:t>
            </a:r>
            <a:r>
              <a:rPr lang="es-MX" sz="1600" dirty="0" smtClean="0"/>
              <a:t>reales (Bienes Raíces, Autobuses, Equipo, entre otros). </a:t>
            </a:r>
          </a:p>
          <a:p>
            <a:pPr algn="just"/>
            <a:endParaRPr lang="es-MX" sz="1600" dirty="0" smtClean="0"/>
          </a:p>
          <a:p>
            <a:pPr algn="just"/>
            <a:r>
              <a:rPr lang="es-MX" sz="1600" dirty="0" smtClean="0"/>
              <a:t>La estrategia está enfocada en lo siguiente:</a:t>
            </a:r>
          </a:p>
          <a:p>
            <a:pPr marL="285750" indent="-285750" algn="just">
              <a:buFont typeface="Arial" panose="020B0604020202020204" pitchFamily="34" charset="0"/>
              <a:buChar char="•"/>
            </a:pPr>
            <a:r>
              <a:rPr lang="es-MX" sz="1600" dirty="0" smtClean="0"/>
              <a:t>Buscar CBE con una sobretasa superior </a:t>
            </a:r>
            <a:r>
              <a:rPr lang="es-MX" sz="1600" dirty="0"/>
              <a:t>a los certificados </a:t>
            </a:r>
            <a:r>
              <a:rPr lang="es-MX" sz="1600" dirty="0" smtClean="0"/>
              <a:t>bursátiles tradicionales</a:t>
            </a:r>
          </a:p>
          <a:p>
            <a:pPr marL="285750" indent="-285750" algn="just">
              <a:buFont typeface="Arial" panose="020B0604020202020204" pitchFamily="34" charset="0"/>
              <a:buChar char="•"/>
            </a:pPr>
            <a:r>
              <a:rPr lang="es-MX" sz="1600" dirty="0" smtClean="0"/>
              <a:t>Obtener un mayor rendimiento y tasa de cupón </a:t>
            </a:r>
            <a:r>
              <a:rPr lang="es-MX" sz="1600" dirty="0"/>
              <a:t>respecto a su referencia de </a:t>
            </a:r>
            <a:r>
              <a:rPr lang="es-MX" sz="1600" dirty="0" smtClean="0"/>
              <a:t>mercado</a:t>
            </a:r>
          </a:p>
          <a:p>
            <a:pPr marL="285750" indent="-285750" algn="just">
              <a:buFont typeface="Arial" panose="020B0604020202020204" pitchFamily="34" charset="0"/>
              <a:buChar char="•"/>
            </a:pPr>
            <a:r>
              <a:rPr lang="es-MX" sz="1600" dirty="0" smtClean="0"/>
              <a:t>Incluir en el portafolio CBEs con buena calidad crediticia y estructura de fuente de pago</a:t>
            </a:r>
          </a:p>
          <a:p>
            <a:pPr algn="just"/>
            <a:endParaRPr lang="es-MX" sz="1600" dirty="0"/>
          </a:p>
          <a:p>
            <a:pPr algn="just"/>
            <a:r>
              <a:rPr lang="es-MX" sz="1600" dirty="0"/>
              <a:t>La cartera de inversión tiene activos en </a:t>
            </a:r>
            <a:r>
              <a:rPr lang="es-MX" sz="1600" dirty="0" smtClean="0"/>
              <a:t>CBEs por correspondientes </a:t>
            </a:r>
            <a:r>
              <a:rPr lang="es-MX" sz="1600" dirty="0"/>
              <a:t>al </a:t>
            </a:r>
            <a:r>
              <a:rPr lang="es-MX" sz="1600" dirty="0" smtClean="0"/>
              <a:t>1.6% </a:t>
            </a:r>
            <a:r>
              <a:rPr lang="es-MX" sz="1600" dirty="0"/>
              <a:t>del total de activos, </a:t>
            </a:r>
            <a:r>
              <a:rPr lang="es-MX" sz="1600" dirty="0" smtClean="0"/>
              <a:t>los cuales están diversificados </a:t>
            </a:r>
            <a:r>
              <a:rPr lang="es-MX" sz="1600" dirty="0"/>
              <a:t>de la siguiente </a:t>
            </a:r>
            <a:r>
              <a:rPr lang="es-MX" sz="1600" dirty="0" smtClean="0"/>
              <a:t>manera:</a:t>
            </a:r>
            <a:endParaRPr lang="es-MX" sz="1600" dirty="0"/>
          </a:p>
          <a:p>
            <a:pPr algn="just"/>
            <a:endParaRPr lang="es-MX" sz="1600" dirty="0"/>
          </a:p>
          <a:p>
            <a:pPr marL="285750" indent="-285750" algn="just">
              <a:buFont typeface="Arial" panose="020B0604020202020204" pitchFamily="34" charset="0"/>
              <a:buChar char="•"/>
            </a:pPr>
            <a:r>
              <a:rPr lang="es-MX" sz="1600" dirty="0"/>
              <a:t>Grupo Herradura </a:t>
            </a:r>
            <a:r>
              <a:rPr lang="es-MX" sz="1600" dirty="0" smtClean="0"/>
              <a:t>Occidente (GHOCB 14): 53.1% de </a:t>
            </a:r>
            <a:r>
              <a:rPr lang="es-MX" sz="1600" dirty="0" err="1" smtClean="0"/>
              <a:t>CBEs</a:t>
            </a:r>
            <a:r>
              <a:rPr lang="es-MX" sz="1600" dirty="0" smtClean="0"/>
              <a:t> (ESTRUCTURADO)</a:t>
            </a:r>
          </a:p>
          <a:p>
            <a:pPr marL="742950" lvl="1" indent="-285750" algn="just">
              <a:buFont typeface="Courier New" panose="02070309020205020404" pitchFamily="49" charset="0"/>
              <a:buChar char="o"/>
            </a:pPr>
            <a:r>
              <a:rPr lang="es-MX" sz="1600" dirty="0" smtClean="0"/>
              <a:t>Sector transporte</a:t>
            </a:r>
          </a:p>
          <a:p>
            <a:pPr marL="742950" lvl="1" indent="-285750" algn="just">
              <a:buFont typeface="Courier New" panose="02070309020205020404" pitchFamily="49" charset="0"/>
              <a:buChar char="o"/>
            </a:pPr>
            <a:r>
              <a:rPr lang="es-MX" sz="1600" dirty="0" smtClean="0"/>
              <a:t>Calificaciones: AA- </a:t>
            </a:r>
            <a:r>
              <a:rPr lang="es-MX" sz="1600" dirty="0"/>
              <a:t>por parte de S&amp;P y </a:t>
            </a:r>
            <a:r>
              <a:rPr lang="es-MX" sz="1600" dirty="0" smtClean="0"/>
              <a:t>AA+ </a:t>
            </a:r>
            <a:r>
              <a:rPr lang="es-MX" sz="1600" dirty="0"/>
              <a:t>por </a:t>
            </a:r>
            <a:r>
              <a:rPr lang="es-MX" sz="1600" dirty="0" smtClean="0"/>
              <a:t>HR Ratings</a:t>
            </a:r>
          </a:p>
          <a:p>
            <a:pPr marL="742950" lvl="1" indent="-285750" algn="just">
              <a:buFont typeface="Courier New" panose="02070309020205020404" pitchFamily="49" charset="0"/>
              <a:buChar char="o"/>
            </a:pPr>
            <a:r>
              <a:rPr lang="es-MX" sz="1600" dirty="0" smtClean="0"/>
              <a:t>Tasa de cupón de 9.46% y spread de 3.75% sobre Bonos M</a:t>
            </a:r>
          </a:p>
          <a:p>
            <a:pPr algn="just"/>
            <a:endParaRPr lang="es-MX" sz="1600" dirty="0"/>
          </a:p>
          <a:p>
            <a:pPr marL="285750" indent="-285750" algn="just">
              <a:buFont typeface="Arial" panose="020B0604020202020204" pitchFamily="34" charset="0"/>
              <a:buChar char="•"/>
            </a:pPr>
            <a:r>
              <a:rPr lang="es-MX" sz="1600" dirty="0"/>
              <a:t>Red de Carreteras de </a:t>
            </a:r>
            <a:r>
              <a:rPr lang="es-MX" sz="1600" dirty="0" smtClean="0"/>
              <a:t>Occidente (RCO 14</a:t>
            </a:r>
            <a:r>
              <a:rPr lang="es-MX" sz="1600" dirty="0"/>
              <a:t>): </a:t>
            </a:r>
            <a:r>
              <a:rPr lang="es-MX" sz="1600" dirty="0" smtClean="0"/>
              <a:t>46.9% </a:t>
            </a:r>
            <a:r>
              <a:rPr lang="es-MX" sz="1600" dirty="0"/>
              <a:t>de </a:t>
            </a:r>
            <a:r>
              <a:rPr lang="es-MX" sz="1600" dirty="0" err="1" smtClean="0"/>
              <a:t>CBEs</a:t>
            </a:r>
            <a:r>
              <a:rPr lang="es-MX" sz="1600" dirty="0" smtClean="0"/>
              <a:t> (CORPORATIVO)</a:t>
            </a:r>
          </a:p>
          <a:p>
            <a:pPr marL="742950" lvl="1" indent="-285750" algn="just">
              <a:buFont typeface="Courier New" panose="02070309020205020404" pitchFamily="49" charset="0"/>
              <a:buChar char="o"/>
            </a:pPr>
            <a:r>
              <a:rPr lang="es-MX" sz="1600" dirty="0" smtClean="0"/>
              <a:t>Concesiones carreteras</a:t>
            </a:r>
          </a:p>
          <a:p>
            <a:pPr marL="742950" lvl="1" indent="-285750" algn="just">
              <a:buFont typeface="Courier New" panose="02070309020205020404" pitchFamily="49" charset="0"/>
              <a:buChar char="o"/>
            </a:pPr>
            <a:r>
              <a:rPr lang="es-MX" sz="1600" dirty="0" smtClean="0"/>
              <a:t>Calificaciones: AAA </a:t>
            </a:r>
            <a:r>
              <a:rPr lang="es-MX" sz="1600" dirty="0"/>
              <a:t>por parte de S&amp;P y </a:t>
            </a:r>
            <a:r>
              <a:rPr lang="es-MX" sz="1600" dirty="0" err="1" smtClean="0"/>
              <a:t>Fitch</a:t>
            </a:r>
            <a:r>
              <a:rPr lang="es-MX" sz="1600" dirty="0" smtClean="0"/>
              <a:t> Ratings</a:t>
            </a:r>
          </a:p>
          <a:p>
            <a:pPr marL="742950" lvl="1" indent="-285750" algn="just">
              <a:buFont typeface="Courier New" panose="02070309020205020404" pitchFamily="49" charset="0"/>
              <a:buChar char="o"/>
            </a:pPr>
            <a:r>
              <a:rPr lang="es-MX" sz="1600" dirty="0"/>
              <a:t>Tasa de cupón de </a:t>
            </a:r>
            <a:r>
              <a:rPr lang="es-MX" sz="1600" dirty="0" smtClean="0"/>
              <a:t>9.05% </a:t>
            </a:r>
            <a:r>
              <a:rPr lang="es-MX" sz="1600" dirty="0"/>
              <a:t>y spread </a:t>
            </a:r>
            <a:r>
              <a:rPr lang="es-MX" sz="1600" dirty="0" smtClean="0"/>
              <a:t>de 2.95% sobre Bonos M</a:t>
            </a: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056830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Corporativos</a:t>
            </a:r>
            <a:endParaRPr lang="es-MX" sz="2400" b="1" dirty="0"/>
          </a:p>
        </p:txBody>
      </p:sp>
      <p:sp>
        <p:nvSpPr>
          <p:cNvPr id="3" name="2 CuadroTexto"/>
          <p:cNvSpPr txBox="1"/>
          <p:nvPr/>
        </p:nvSpPr>
        <p:spPr>
          <a:xfrm>
            <a:off x="144000" y="948690"/>
            <a:ext cx="8450467" cy="5047536"/>
          </a:xfrm>
          <a:prstGeom prst="rect">
            <a:avLst/>
          </a:prstGeom>
          <a:noFill/>
        </p:spPr>
        <p:txBody>
          <a:bodyPr wrap="square" rtlCol="0">
            <a:spAutoFit/>
          </a:bodyPr>
          <a:lstStyle/>
          <a:p>
            <a:pPr algn="just"/>
            <a:r>
              <a:rPr lang="es-MX" sz="1400" dirty="0" smtClean="0"/>
              <a:t>Los Certificados Bursátiles son bonos emitidos por empresas privadas .</a:t>
            </a:r>
          </a:p>
          <a:p>
            <a:pPr algn="just"/>
            <a:endParaRPr lang="es-MX" sz="1400" dirty="0"/>
          </a:p>
          <a:p>
            <a:pPr algn="just"/>
            <a:r>
              <a:rPr lang="es-MX" sz="1400" dirty="0"/>
              <a:t>La estrategia </a:t>
            </a:r>
            <a:r>
              <a:rPr lang="es-MX" sz="1400" dirty="0" smtClean="0"/>
              <a:t>está </a:t>
            </a:r>
            <a:r>
              <a:rPr lang="es-MX" sz="1400" dirty="0"/>
              <a:t>enfocada en lo siguiente:</a:t>
            </a:r>
          </a:p>
          <a:p>
            <a:pPr marL="285750" indent="-285750" algn="just">
              <a:buFont typeface="Arial" panose="020B0604020202020204" pitchFamily="34" charset="0"/>
              <a:buChar char="•"/>
            </a:pPr>
            <a:r>
              <a:rPr lang="es-MX" sz="1400" dirty="0"/>
              <a:t>Buscar </a:t>
            </a:r>
            <a:r>
              <a:rPr lang="es-MX" sz="1400" dirty="0" smtClean="0"/>
              <a:t>CB mayor sobretasa </a:t>
            </a:r>
            <a:r>
              <a:rPr lang="es-MX" sz="1400" dirty="0"/>
              <a:t>respecto a su referencia de </a:t>
            </a:r>
            <a:r>
              <a:rPr lang="es-MX" sz="1400" dirty="0" smtClean="0"/>
              <a:t>mercado</a:t>
            </a:r>
            <a:endParaRPr lang="es-MX" sz="1400" dirty="0"/>
          </a:p>
          <a:p>
            <a:pPr marL="285750" indent="-285750" algn="just">
              <a:buFont typeface="Arial" panose="020B0604020202020204" pitchFamily="34" charset="0"/>
              <a:buChar char="•"/>
            </a:pPr>
            <a:r>
              <a:rPr lang="es-MX" sz="1400" dirty="0" smtClean="0"/>
              <a:t>Incrementar el rendimiento y tasa </a:t>
            </a:r>
            <a:r>
              <a:rPr lang="es-MX" sz="1400" dirty="0"/>
              <a:t>de cupón </a:t>
            </a:r>
            <a:r>
              <a:rPr lang="es-MX" sz="1400" dirty="0" smtClean="0"/>
              <a:t>del portafolio</a:t>
            </a:r>
            <a:endParaRPr lang="es-MX" sz="1400" dirty="0"/>
          </a:p>
          <a:p>
            <a:pPr marL="285750" indent="-285750" algn="just">
              <a:buFont typeface="Arial" panose="020B0604020202020204" pitchFamily="34" charset="0"/>
              <a:buChar char="•"/>
            </a:pPr>
            <a:r>
              <a:rPr lang="es-MX" sz="1400" dirty="0" smtClean="0"/>
              <a:t>Incluir en el portafolio CB con buena </a:t>
            </a:r>
            <a:r>
              <a:rPr lang="es-MX" sz="1400" dirty="0"/>
              <a:t>calidad </a:t>
            </a:r>
            <a:r>
              <a:rPr lang="es-MX" sz="1400" dirty="0" smtClean="0"/>
              <a:t>crediticia</a:t>
            </a:r>
          </a:p>
          <a:p>
            <a:pPr marL="285750" indent="-285750" algn="just">
              <a:buFont typeface="Arial" panose="020B0604020202020204" pitchFamily="34" charset="0"/>
              <a:buChar char="•"/>
            </a:pPr>
            <a:r>
              <a:rPr lang="es-MX" sz="1400" dirty="0" smtClean="0"/>
              <a:t>En emisiones de tasa flotante, protegerse ante posibles alzas de tasa de interés</a:t>
            </a:r>
            <a:endParaRPr lang="es-MX" sz="1400" dirty="0"/>
          </a:p>
          <a:p>
            <a:pPr algn="just"/>
            <a:endParaRPr lang="es-MX" sz="1400" dirty="0" smtClean="0"/>
          </a:p>
          <a:p>
            <a:pPr algn="just"/>
            <a:r>
              <a:rPr lang="es-MX" sz="1400" dirty="0" smtClean="0"/>
              <a:t>El portafolio </a:t>
            </a:r>
            <a:r>
              <a:rPr lang="es-MX" sz="1400" dirty="0"/>
              <a:t>tiene activos en </a:t>
            </a:r>
            <a:r>
              <a:rPr lang="es-MX" sz="1400" dirty="0" smtClean="0"/>
              <a:t>CB correspondiente </a:t>
            </a:r>
            <a:r>
              <a:rPr lang="es-MX" sz="1400" dirty="0"/>
              <a:t>al </a:t>
            </a:r>
            <a:r>
              <a:rPr lang="es-MX" sz="1400" dirty="0" smtClean="0"/>
              <a:t>1.2% </a:t>
            </a:r>
            <a:r>
              <a:rPr lang="es-MX" sz="1400" dirty="0"/>
              <a:t>del total de activos, los cuales están diversificados de la siguiente manera:</a:t>
            </a:r>
          </a:p>
          <a:p>
            <a:pPr algn="just"/>
            <a:endParaRPr lang="es-MX" sz="1400" dirty="0"/>
          </a:p>
          <a:p>
            <a:pPr algn="just"/>
            <a:endParaRPr lang="es-MX" sz="1400" dirty="0" smtClean="0"/>
          </a:p>
          <a:p>
            <a:pPr algn="just"/>
            <a:endParaRPr lang="es-MX" sz="1400" dirty="0"/>
          </a:p>
          <a:p>
            <a:pPr algn="just"/>
            <a:endParaRPr lang="es-MX" sz="1400" dirty="0" smtClean="0"/>
          </a:p>
          <a:p>
            <a:pPr algn="just"/>
            <a:endParaRPr lang="es-MX" sz="1400" dirty="0"/>
          </a:p>
          <a:p>
            <a:pPr algn="just"/>
            <a:endParaRPr lang="es-MX" sz="1400" dirty="0" smtClean="0"/>
          </a:p>
          <a:p>
            <a:pPr algn="just"/>
            <a:endParaRPr lang="es-MX" sz="1400" dirty="0"/>
          </a:p>
          <a:p>
            <a:pPr algn="just"/>
            <a:endParaRPr lang="es-MX" sz="1400" dirty="0" smtClean="0"/>
          </a:p>
          <a:p>
            <a:pPr algn="just"/>
            <a:endParaRPr lang="es-MX" sz="1400" dirty="0"/>
          </a:p>
          <a:p>
            <a:pPr algn="just"/>
            <a:endParaRPr lang="es-MX" sz="1400" dirty="0" smtClean="0"/>
          </a:p>
          <a:p>
            <a:pPr algn="just"/>
            <a:endParaRPr lang="es-MX" sz="1400" dirty="0"/>
          </a:p>
          <a:p>
            <a:pPr algn="just"/>
            <a:endParaRPr lang="es-MX" sz="1400" dirty="0" smtClean="0"/>
          </a:p>
          <a:p>
            <a:pPr algn="just"/>
            <a:endParaRPr lang="es-MX" sz="1400" dirty="0" smtClean="0"/>
          </a:p>
        </p:txBody>
      </p:sp>
      <p:sp>
        <p:nvSpPr>
          <p:cNvPr id="7" name="Rectangle 9"/>
          <p:cNvSpPr/>
          <p:nvPr/>
        </p:nvSpPr>
        <p:spPr>
          <a:xfrm>
            <a:off x="144000" y="3288263"/>
            <a:ext cx="1368000" cy="1188840"/>
          </a:xfrm>
          <a:prstGeom prst="rect">
            <a:avLst/>
          </a:prstGeom>
          <a:solidFill>
            <a:srgbClr val="BB2D2C"/>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smtClean="0">
                <a:ln>
                  <a:noFill/>
                </a:ln>
                <a:solidFill>
                  <a:sysClr val="window" lastClr="FFFFFF"/>
                </a:solidFill>
                <a:effectLst/>
                <a:uLnTx/>
                <a:uFillTx/>
              </a:rPr>
              <a:t>CONSUBANCO</a:t>
            </a:r>
          </a:p>
          <a:p>
            <a:pPr lvl="0" algn="ctr" defTabSz="914400"/>
            <a:r>
              <a:rPr lang="es-MX" sz="1200" b="1" kern="0" dirty="0">
                <a:solidFill>
                  <a:sysClr val="window" lastClr="FFFFFF"/>
                </a:solidFill>
              </a:rPr>
              <a:t>(94_CSBANCO_14</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8" name="Rectangle 9"/>
          <p:cNvSpPr/>
          <p:nvPr/>
        </p:nvSpPr>
        <p:spPr>
          <a:xfrm>
            <a:off x="144000" y="4606425"/>
            <a:ext cx="1368000" cy="1152000"/>
          </a:xfrm>
          <a:prstGeom prst="rect">
            <a:avLst/>
          </a:prstGeom>
          <a:solidFill>
            <a:srgbClr val="BB2D2C"/>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a:ln>
                  <a:noFill/>
                </a:ln>
                <a:solidFill>
                  <a:sysClr val="window" lastClr="FFFFFF"/>
                </a:solidFill>
                <a:effectLst/>
                <a:uLnTx/>
                <a:uFillTx/>
              </a:rPr>
              <a:t>Grupo Radio Centro </a:t>
            </a:r>
            <a:endParaRPr kumimoji="0" lang="es-MX" sz="1200" b="1" i="0" u="none" strike="noStrike" kern="0" cap="none" spc="0" normalizeH="0" baseline="0" noProof="0" dirty="0" smtClean="0">
              <a:ln>
                <a:noFill/>
              </a:ln>
              <a:solidFill>
                <a:sysClr val="window" lastClr="FFFFFF"/>
              </a:solidFill>
              <a:effectLst/>
              <a:uLnTx/>
              <a:uFillTx/>
            </a:endParaRPr>
          </a:p>
          <a:p>
            <a:pPr lvl="0" algn="ctr" defTabSz="914400"/>
            <a:r>
              <a:rPr lang="es-MX" sz="1200" b="1" kern="0" dirty="0">
                <a:solidFill>
                  <a:sysClr val="window" lastClr="FFFFFF"/>
                </a:solidFill>
              </a:rPr>
              <a:t>(</a:t>
            </a:r>
            <a:r>
              <a:rPr lang="es-MX" sz="1200" b="1" kern="0" dirty="0" smtClean="0">
                <a:solidFill>
                  <a:sysClr val="window" lastClr="FFFFFF"/>
                </a:solidFill>
              </a:rPr>
              <a:t>91_RCENTRO_14</a:t>
            </a:r>
            <a:r>
              <a:rPr lang="es-MX" sz="1200" b="1" kern="0" dirty="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2" name="1 Rectángulo"/>
          <p:cNvSpPr/>
          <p:nvPr/>
        </p:nvSpPr>
        <p:spPr>
          <a:xfrm>
            <a:off x="1673524" y="3358743"/>
            <a:ext cx="7263442" cy="954107"/>
          </a:xfrm>
          <a:prstGeom prst="rect">
            <a:avLst/>
          </a:prstGeom>
        </p:spPr>
        <p:txBody>
          <a:bodyPr wrap="square">
            <a:spAutoFit/>
          </a:bodyPr>
          <a:lstStyle/>
          <a:p>
            <a:pPr marL="180975" indent="-180975" algn="just">
              <a:buFont typeface="Arial" panose="020B0604020202020204" pitchFamily="34" charset="0"/>
              <a:buChar char="•"/>
            </a:pPr>
            <a:r>
              <a:rPr lang="es-MX" sz="1400" dirty="0" smtClean="0"/>
              <a:t>12.1</a:t>
            </a:r>
            <a:r>
              <a:rPr lang="es-MX" sz="1400" dirty="0"/>
              <a:t>% de CB</a:t>
            </a:r>
          </a:p>
          <a:p>
            <a:pPr marL="742950" lvl="1" indent="-285750" algn="just">
              <a:buFont typeface="Courier New" panose="02070309020205020404" pitchFamily="49" charset="0"/>
              <a:buChar char="o"/>
            </a:pPr>
            <a:r>
              <a:rPr lang="es-MX" sz="1400" dirty="0" smtClean="0"/>
              <a:t>Sector bancario</a:t>
            </a:r>
          </a:p>
          <a:p>
            <a:pPr marL="742950" lvl="1" indent="-285750" algn="just">
              <a:buFont typeface="Courier New" panose="02070309020205020404" pitchFamily="49" charset="0"/>
              <a:buChar char="o"/>
            </a:pPr>
            <a:r>
              <a:rPr lang="es-MX" sz="1400" dirty="0" smtClean="0"/>
              <a:t>Calificaciones: A </a:t>
            </a:r>
            <a:r>
              <a:rPr lang="es-MX" sz="1400" dirty="0"/>
              <a:t>por parte de S&amp;P y A- por </a:t>
            </a:r>
            <a:r>
              <a:rPr lang="es-MX" sz="1400" dirty="0" err="1" smtClean="0"/>
              <a:t>Fitch</a:t>
            </a:r>
            <a:r>
              <a:rPr lang="es-MX" sz="1400" dirty="0" smtClean="0"/>
              <a:t> Ratings</a:t>
            </a:r>
            <a:endParaRPr lang="es-MX" sz="1400" dirty="0"/>
          </a:p>
          <a:p>
            <a:pPr marL="742950" lvl="1" indent="-285750" algn="just">
              <a:buFont typeface="Courier New" panose="02070309020205020404" pitchFamily="49" charset="0"/>
              <a:buChar char="o"/>
            </a:pPr>
            <a:r>
              <a:rPr lang="es-MX" sz="1400" dirty="0"/>
              <a:t>Tasa de cupón de 5.8% y spread de 2.5% sobre la TIIE de 28 días</a:t>
            </a:r>
          </a:p>
        </p:txBody>
      </p:sp>
      <p:sp>
        <p:nvSpPr>
          <p:cNvPr id="4" name="3 Rectángulo"/>
          <p:cNvSpPr/>
          <p:nvPr/>
        </p:nvSpPr>
        <p:spPr>
          <a:xfrm>
            <a:off x="1673524" y="4595624"/>
            <a:ext cx="7349706" cy="954107"/>
          </a:xfrm>
          <a:prstGeom prst="rect">
            <a:avLst/>
          </a:prstGeom>
        </p:spPr>
        <p:txBody>
          <a:bodyPr wrap="square">
            <a:spAutoFit/>
          </a:bodyPr>
          <a:lstStyle/>
          <a:p>
            <a:pPr marL="180975" indent="-180975" algn="just">
              <a:buFont typeface="Arial" panose="020B0604020202020204" pitchFamily="34" charset="0"/>
              <a:buChar char="•"/>
            </a:pPr>
            <a:r>
              <a:rPr lang="es-MX" sz="1400" dirty="0" smtClean="0"/>
              <a:t>57.6</a:t>
            </a:r>
            <a:r>
              <a:rPr lang="es-MX" sz="1400" dirty="0"/>
              <a:t>% de CB</a:t>
            </a:r>
          </a:p>
          <a:p>
            <a:pPr marL="742950" lvl="1" indent="-285750" algn="just">
              <a:buFont typeface="Courier New" panose="02070309020205020404" pitchFamily="49" charset="0"/>
              <a:buChar char="o"/>
            </a:pPr>
            <a:r>
              <a:rPr lang="es-MX" sz="1400" dirty="0" smtClean="0"/>
              <a:t>Sector comunicaciones</a:t>
            </a:r>
          </a:p>
          <a:p>
            <a:pPr marL="742950" lvl="1" indent="-285750" algn="just">
              <a:buFont typeface="Courier New" panose="02070309020205020404" pitchFamily="49" charset="0"/>
              <a:buChar char="o"/>
            </a:pPr>
            <a:r>
              <a:rPr lang="es-MX" sz="1400" dirty="0" smtClean="0"/>
              <a:t>Calificaciones: A- </a:t>
            </a:r>
            <a:r>
              <a:rPr lang="es-MX" sz="1400" dirty="0"/>
              <a:t>por parte de </a:t>
            </a:r>
            <a:r>
              <a:rPr lang="es-MX" sz="1400" dirty="0" err="1" smtClean="0"/>
              <a:t>Fitch</a:t>
            </a:r>
            <a:r>
              <a:rPr lang="es-MX" sz="1400" dirty="0" smtClean="0"/>
              <a:t> y </a:t>
            </a:r>
            <a:r>
              <a:rPr lang="es-MX" sz="1400" dirty="0"/>
              <a:t>A+ por HR Ratings</a:t>
            </a:r>
          </a:p>
          <a:p>
            <a:pPr marL="742950" lvl="1" indent="-285750" algn="just">
              <a:buFont typeface="Courier New" panose="02070309020205020404" pitchFamily="49" charset="0"/>
              <a:buChar char="o"/>
            </a:pPr>
            <a:r>
              <a:rPr lang="es-MX" sz="1400" dirty="0"/>
              <a:t>Tasa de cupón de 6.3% y spread de 3.0% sobre la TIIE de 28 días.</a:t>
            </a:r>
          </a:p>
        </p:txBody>
      </p:sp>
      <p:sp>
        <p:nvSpPr>
          <p:cNvPr id="11" name="Rectangle 9"/>
          <p:cNvSpPr/>
          <p:nvPr/>
        </p:nvSpPr>
        <p:spPr>
          <a:xfrm>
            <a:off x="144000" y="5833955"/>
            <a:ext cx="1368000" cy="946407"/>
          </a:xfrm>
          <a:prstGeom prst="rect">
            <a:avLst/>
          </a:prstGeom>
          <a:solidFill>
            <a:srgbClr val="BB2D2C"/>
          </a:solidFill>
          <a:ln w="9525" algn="ctr">
            <a:solidFill>
              <a:srgbClr val="CD0000"/>
            </a:solidFill>
            <a:miter lim="800000"/>
            <a:headEnd type="none" w="lg" len="lg"/>
            <a:tailEnd type="none" w="lg" len="lg"/>
          </a:ln>
        </p:spPr>
        <p:txBody>
          <a:bodyPr wrap="square" tIns="91440" bIns="91440" rtlCol="0" anchor="ctr" anchorCtr="1"/>
          <a:lstStyle/>
          <a:p>
            <a:pPr lvl="0" algn="ctr" defTabSz="914400"/>
            <a:r>
              <a:rPr lang="es-MX" sz="1200" b="1" kern="0" dirty="0">
                <a:solidFill>
                  <a:sysClr val="window" lastClr="FFFFFF"/>
                </a:solidFill>
              </a:rPr>
              <a:t>AB&amp;C Leasing de México (91_ABCCB_14-2</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9" name="8 Rectángulo"/>
          <p:cNvSpPr/>
          <p:nvPr/>
        </p:nvSpPr>
        <p:spPr>
          <a:xfrm>
            <a:off x="1673524" y="5752528"/>
            <a:ext cx="7349706" cy="954107"/>
          </a:xfrm>
          <a:prstGeom prst="rect">
            <a:avLst/>
          </a:prstGeom>
        </p:spPr>
        <p:txBody>
          <a:bodyPr wrap="square">
            <a:spAutoFit/>
          </a:bodyPr>
          <a:lstStyle/>
          <a:p>
            <a:pPr marL="180975" indent="-180975" algn="just">
              <a:buFont typeface="Arial" panose="020B0604020202020204" pitchFamily="34" charset="0"/>
              <a:buChar char="•"/>
            </a:pPr>
            <a:r>
              <a:rPr lang="es-MX" sz="1400" dirty="0" smtClean="0"/>
              <a:t>30.3</a:t>
            </a:r>
            <a:r>
              <a:rPr lang="es-MX" sz="1400" dirty="0"/>
              <a:t>% de CB.</a:t>
            </a:r>
          </a:p>
          <a:p>
            <a:pPr marL="742950" lvl="1" indent="-285750" algn="just">
              <a:buFont typeface="Courier New" panose="02070309020205020404" pitchFamily="49" charset="0"/>
              <a:buChar char="o"/>
            </a:pPr>
            <a:r>
              <a:rPr lang="es-MX" sz="1400" dirty="0" smtClean="0"/>
              <a:t>Sector financiero</a:t>
            </a:r>
          </a:p>
          <a:p>
            <a:pPr marL="742950" lvl="1" indent="-285750" algn="just">
              <a:buFont typeface="Courier New" panose="02070309020205020404" pitchFamily="49" charset="0"/>
              <a:buChar char="o"/>
            </a:pPr>
            <a:r>
              <a:rPr lang="es-MX" sz="1400" dirty="0" smtClean="0"/>
              <a:t>Calificaciones: AAA </a:t>
            </a:r>
            <a:r>
              <a:rPr lang="es-MX" sz="1400" dirty="0"/>
              <a:t>por parte de S&amp;P y por HR Ratings</a:t>
            </a:r>
          </a:p>
          <a:p>
            <a:pPr marL="742950" lvl="1" indent="-285750" algn="just">
              <a:buFont typeface="Courier New" panose="02070309020205020404" pitchFamily="49" charset="0"/>
              <a:buChar char="o"/>
            </a:pPr>
            <a:r>
              <a:rPr lang="es-MX" sz="1400" dirty="0"/>
              <a:t>Tasa de cupón de 4.9% y spread de 1.6% sobre la TIIE de 28 días</a:t>
            </a:r>
          </a:p>
        </p:txBody>
      </p:sp>
      <p:sp>
        <p:nvSpPr>
          <p:cNvPr id="13"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79379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1815882"/>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r>
              <a:rPr lang="es-MX" b="1" dirty="0" smtClean="0">
                <a:solidFill>
                  <a:srgbClr val="B2B2B2"/>
                </a:solidFill>
              </a:rPr>
              <a:t>)</a:t>
            </a:r>
            <a:endParaRPr lang="es-MX" b="1" dirty="0">
              <a:solidFill>
                <a:srgbClr val="B2B2B2"/>
              </a:solidFill>
            </a:endParaRPr>
          </a:p>
          <a:p>
            <a:pPr marL="355600" indent="-355600" algn="just" defTabSz="457200">
              <a:spcAft>
                <a:spcPts val="2400"/>
              </a:spcAft>
              <a:buFont typeface="+mj-lt"/>
              <a:buAutoNum type="arabicPeriod"/>
            </a:pPr>
            <a:r>
              <a:rPr lang="es-MX" b="1" dirty="0">
                <a:solidFill>
                  <a:srgbClr val="B2B2B2"/>
                </a:solidFill>
              </a:rPr>
              <a:t>Informe sobre la composición del portafolio del </a:t>
            </a:r>
            <a:r>
              <a:rPr lang="es-MX" b="1" dirty="0" smtClean="0">
                <a:solidFill>
                  <a:srgbClr val="B2B2B2"/>
                </a:solidFill>
              </a:rPr>
              <a:t>FANVIT</a:t>
            </a:r>
            <a:endParaRPr lang="es-MX" b="1" dirty="0">
              <a:solidFill>
                <a:srgbClr val="B2B2B2"/>
              </a:solidFill>
            </a:endParaRPr>
          </a:p>
          <a:p>
            <a:pPr marL="355600" indent="-355600" algn="just" defTabSz="457200">
              <a:spcAft>
                <a:spcPts val="2400"/>
              </a:spcAft>
              <a:buFont typeface="+mj-lt"/>
              <a:buAutoNum type="arabicPeriod"/>
            </a:pPr>
            <a:r>
              <a:rPr lang="es-MX" b="1" dirty="0">
                <a:solidFill>
                  <a:srgbClr val="CD0000"/>
                </a:solidFill>
              </a:rPr>
              <a:t>Informe sobre los avances en la implementación del </a:t>
            </a:r>
            <a:r>
              <a:rPr lang="es-MX" b="1" dirty="0" smtClean="0">
                <a:solidFill>
                  <a:srgbClr val="CD0000"/>
                </a:solidFill>
              </a:rPr>
              <a:t>FANVIT</a:t>
            </a:r>
            <a:endParaRPr lang="es-MX" b="1" dirty="0">
              <a:solidFill>
                <a:srgbClr val="CD0000"/>
              </a:solidFill>
            </a:endParaRPr>
          </a:p>
        </p:txBody>
      </p:sp>
      <p:sp>
        <p:nvSpPr>
          <p:cNvPr id="6" name="5 Rectángulo"/>
          <p:cNvSpPr/>
          <p:nvPr/>
        </p:nvSpPr>
        <p:spPr>
          <a:xfrm>
            <a:off x="251156" y="1228491"/>
            <a:ext cx="8323122" cy="646331"/>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 </a:t>
            </a:r>
            <a:r>
              <a:rPr lang="es-MX" b="1" dirty="0" smtClean="0">
                <a:solidFill>
                  <a:prstClr val="black"/>
                </a:solidFill>
                <a:ea typeface="MS PGothic" pitchFamily="34" charset="-128"/>
                <a:cs typeface="Arial" pitchFamily="34" charset="0"/>
              </a:rPr>
              <a:t>Comité de Inversión </a:t>
            </a:r>
            <a:r>
              <a:rPr lang="es-MX" b="1" dirty="0">
                <a:solidFill>
                  <a:prstClr val="black"/>
                </a:solidFill>
                <a:ea typeface="MS PGothic" pitchFamily="34" charset="-128"/>
                <a:cs typeface="Arial" pitchFamily="34" charset="0"/>
              </a:rPr>
              <a:t>Sesión número </a:t>
            </a:r>
            <a:r>
              <a:rPr lang="es-MX" b="1" dirty="0" smtClean="0">
                <a:solidFill>
                  <a:prstClr val="black"/>
                </a:solidFill>
                <a:ea typeface="MS PGothic" pitchFamily="34" charset="-128"/>
                <a:cs typeface="Arial" pitchFamily="34" charset="0"/>
              </a:rPr>
              <a:t>009</a:t>
            </a:r>
            <a:endParaRPr lang="es-MX" b="1" dirty="0">
              <a:solidFill>
                <a:prstClr val="black"/>
              </a:solidFill>
              <a:ea typeface="MS PGothic" pitchFamily="34" charset="-128"/>
              <a:cs typeface="Arial" pitchFamily="34" charset="0"/>
            </a:endParaRPr>
          </a:p>
          <a:p>
            <a:pPr algn="ctr" defTabSz="457200"/>
            <a:r>
              <a:rPr lang="es-MX" b="1" dirty="0" smtClean="0">
                <a:solidFill>
                  <a:prstClr val="black"/>
                </a:solidFill>
                <a:ea typeface="MS PGothic" pitchFamily="34" charset="-128"/>
                <a:cs typeface="Arial" pitchFamily="34" charset="0"/>
              </a:rPr>
              <a:t>24 de febrero de 2015</a:t>
            </a:r>
            <a:endParaRPr lang="es-MX" b="1" dirty="0">
              <a:solidFill>
                <a:prstClr val="black"/>
              </a:solidFill>
              <a:ea typeface="MS PGothic" pitchFamily="34" charset="-128"/>
              <a:cs typeface="Arial" pitchFamily="34" charset="0"/>
            </a:endParaRPr>
          </a:p>
        </p:txBody>
      </p:sp>
    </p:spTree>
    <p:extLst>
      <p:ext uri="{BB962C8B-B14F-4D97-AF65-F5344CB8AC3E}">
        <p14:creationId xmlns:p14="http://schemas.microsoft.com/office/powerpoint/2010/main" val="2105311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97339"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normAutofit/>
          </a:bodyPr>
          <a:lstStyle/>
          <a:p>
            <a:r>
              <a:rPr lang="es-MX" sz="2400" b="1" dirty="0" smtClean="0"/>
              <a:t>Estatus: Etapa Inicial  - Dónde </a:t>
            </a:r>
            <a:r>
              <a:rPr lang="es-MX" sz="2400" b="1" dirty="0"/>
              <a:t>e</a:t>
            </a:r>
            <a:r>
              <a:rPr lang="es-MX" sz="2400" b="1" dirty="0" smtClean="0"/>
              <a:t>stamos</a:t>
            </a:r>
            <a:endParaRPr lang="es-MX" sz="2400" b="1" dirty="0"/>
          </a:p>
        </p:txBody>
      </p:sp>
      <p:sp>
        <p:nvSpPr>
          <p:cNvPr id="3" name="ColumnHeader"/>
          <p:cNvSpPr>
            <a:spLocks noChangeArrowheads="1"/>
          </p:cNvSpPr>
          <p:nvPr/>
        </p:nvSpPr>
        <p:spPr bwMode="gray">
          <a:xfrm>
            <a:off x="325438" y="1626539"/>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7" name="ColumnHeader"/>
          <p:cNvSpPr>
            <a:spLocks noChangeArrowheads="1"/>
          </p:cNvSpPr>
          <p:nvPr/>
        </p:nvSpPr>
        <p:spPr bwMode="gray">
          <a:xfrm>
            <a:off x="2167731" y="1626538"/>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(15 de febrero)</a:t>
            </a:r>
          </a:p>
        </p:txBody>
      </p:sp>
      <p:sp>
        <p:nvSpPr>
          <p:cNvPr id="10" name="Rectangle 9"/>
          <p:cNvSpPr/>
          <p:nvPr/>
        </p:nvSpPr>
        <p:spPr>
          <a:xfrm>
            <a:off x="322264" y="1948865"/>
            <a:ext cx="1503679" cy="648000"/>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Gobierno Institucional y Órganos de gestión</a:t>
            </a:r>
          </a:p>
        </p:txBody>
      </p:sp>
      <p:sp>
        <p:nvSpPr>
          <p:cNvPr id="11" name="Rectangle 10"/>
          <p:cNvSpPr/>
          <p:nvPr/>
        </p:nvSpPr>
        <p:spPr>
          <a:xfrm>
            <a:off x="319613" y="2821553"/>
            <a:ext cx="1503679" cy="1399535"/>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Desarrollo de capacidades</a:t>
            </a:r>
          </a:p>
        </p:txBody>
      </p:sp>
      <p:cxnSp>
        <p:nvCxnSpPr>
          <p:cNvPr id="15" name="Straight Connector 14"/>
          <p:cNvCxnSpPr/>
          <p:nvPr/>
        </p:nvCxnSpPr>
        <p:spPr>
          <a:xfrm>
            <a:off x="313638" y="270892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2051720" y="4437112"/>
            <a:ext cx="6840000" cy="923330"/>
          </a:xfrm>
          <a:prstGeom prst="rect">
            <a:avLst/>
          </a:prstGeom>
        </p:spPr>
        <p:txBody>
          <a:bodyPr wrap="square" lIns="0" tIns="0" rIns="0" bIns="0">
            <a:spAutoFit/>
          </a:bodyPr>
          <a:lstStyle/>
          <a:p>
            <a:pPr marL="180975" lvl="1" indent="-174625" defTabSz="913881">
              <a:buClr>
                <a:srgbClr val="BB2D2C"/>
              </a:buClr>
              <a:buFontTx/>
              <a:buChar char="•"/>
            </a:pPr>
            <a:r>
              <a:rPr lang="es-MX" sz="1200" dirty="0" smtClean="0"/>
              <a:t>Inicio de trabajo con el centro de información Infonavit para la creación de una aplicación de inteligencia de negocio y un tablero económico interno del Instituto</a:t>
            </a:r>
          </a:p>
          <a:p>
            <a:pPr marL="180975" lvl="1" indent="-174625" defTabSz="913881">
              <a:buClr>
                <a:srgbClr val="BB2D2C"/>
              </a:buClr>
              <a:buFontTx/>
              <a:buChar char="•"/>
            </a:pPr>
            <a:r>
              <a:rPr lang="es-MX" sz="1200" dirty="0" smtClean="0"/>
              <a:t>Presentación del modelo formal de soporte de la plataforma del Infonavit por parte del Proveedor del Sistema</a:t>
            </a:r>
          </a:p>
          <a:p>
            <a:pPr marL="180975" lvl="1" indent="-174625" defTabSz="913881">
              <a:buClr>
                <a:srgbClr val="BB2D2C"/>
              </a:buClr>
              <a:buFontTx/>
              <a:buChar char="•"/>
            </a:pPr>
            <a:endParaRPr lang="es-MX" sz="1200" dirty="0"/>
          </a:p>
        </p:txBody>
      </p:sp>
      <p:sp>
        <p:nvSpPr>
          <p:cNvPr id="79" name="TextColumnContent"/>
          <p:cNvSpPr>
            <a:spLocks noChangeArrowheads="1"/>
          </p:cNvSpPr>
          <p:nvPr/>
        </p:nvSpPr>
        <p:spPr bwMode="gray">
          <a:xfrm>
            <a:off x="2072730" y="2025727"/>
            <a:ext cx="6822145" cy="643438"/>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200" dirty="0" smtClean="0"/>
              <a:t>Se celebró la sesión 002 del Comité Técnico del Fideicomiso del FANVIT </a:t>
            </a:r>
            <a:endParaRPr lang="es-MX" sz="1200" dirty="0"/>
          </a:p>
        </p:txBody>
      </p:sp>
      <p:sp>
        <p:nvSpPr>
          <p:cNvPr id="89" name="Rectangle 62"/>
          <p:cNvSpPr/>
          <p:nvPr/>
        </p:nvSpPr>
        <p:spPr>
          <a:xfrm>
            <a:off x="332017" y="4437112"/>
            <a:ext cx="1503679" cy="675977"/>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Plataforma tecnológica</a:t>
            </a:r>
          </a:p>
        </p:txBody>
      </p:sp>
      <p:grpSp>
        <p:nvGrpSpPr>
          <p:cNvPr id="29" name="28 Grupo"/>
          <p:cNvGrpSpPr/>
          <p:nvPr/>
        </p:nvGrpSpPr>
        <p:grpSpPr>
          <a:xfrm>
            <a:off x="7373148"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2" name="AutoShape 5"/>
            <p:cNvSpPr>
              <a:spLocks noChangeArrowheads="1"/>
            </p:cNvSpPr>
            <p:nvPr/>
          </p:nvSpPr>
          <p:spPr bwMode="auto">
            <a:xfrm>
              <a:off x="2704467" y="1865908"/>
              <a:ext cx="2736002" cy="1050881"/>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Híbrida/ transición :</a:t>
              </a:r>
            </a:p>
            <a:p>
              <a:pPr algn="ctr" defTabSz="913881" eaLnBrk="0" hangingPunct="0"/>
              <a:r>
                <a:rPr lang="es-MX" sz="300" b="1" dirty="0">
                  <a:solidFill>
                    <a:prstClr val="white"/>
                  </a:solidFill>
                  <a:cs typeface="Arial" pitchFamily="34" charset="0"/>
                </a:rPr>
                <a:t> </a:t>
              </a:r>
              <a:r>
                <a:rPr lang="es-MX" sz="300" dirty="0">
                  <a:solidFill>
                    <a:prstClr val="white"/>
                  </a:solidFill>
                  <a:cs typeface="Arial" pitchFamily="34" charset="0"/>
                </a:rPr>
                <a:t>inicio de operación Infonavit</a:t>
              </a:r>
            </a:p>
          </p:txBody>
        </p:sp>
      </p:grpSp>
      <p:cxnSp>
        <p:nvCxnSpPr>
          <p:cNvPr id="12" name="11 Conector recto"/>
          <p:cNvCxnSpPr/>
          <p:nvPr/>
        </p:nvCxnSpPr>
        <p:spPr>
          <a:xfrm>
            <a:off x="545926" y="1906044"/>
            <a:ext cx="1090392" cy="0"/>
          </a:xfrm>
          <a:prstGeom prst="line">
            <a:avLst/>
          </a:prstGeom>
          <a:ln w="22225">
            <a:solidFill>
              <a:srgbClr val="CD0000"/>
            </a:solidFill>
          </a:ln>
          <a:effectLst/>
        </p:spPr>
        <p:style>
          <a:lnRef idx="2">
            <a:schemeClr val="accent1"/>
          </a:lnRef>
          <a:fillRef idx="0">
            <a:schemeClr val="accent1"/>
          </a:fillRef>
          <a:effectRef idx="1">
            <a:schemeClr val="accent1"/>
          </a:effectRef>
          <a:fontRef idx="minor">
            <a:schemeClr val="tx1"/>
          </a:fontRef>
        </p:style>
      </p:cxnSp>
      <p:cxnSp>
        <p:nvCxnSpPr>
          <p:cNvPr id="36" name="35 Conector recto"/>
          <p:cNvCxnSpPr/>
          <p:nvPr/>
        </p:nvCxnSpPr>
        <p:spPr>
          <a:xfrm>
            <a:off x="2213254" y="1908316"/>
            <a:ext cx="6480000" cy="0"/>
          </a:xfrm>
          <a:prstGeom prst="line">
            <a:avLst/>
          </a:prstGeom>
          <a:ln w="22225">
            <a:solidFill>
              <a:srgbClr val="CD0000"/>
            </a:solidFill>
          </a:ln>
          <a:effectLst/>
        </p:spPr>
        <p:style>
          <a:lnRef idx="2">
            <a:schemeClr val="accent1"/>
          </a:lnRef>
          <a:fillRef idx="0">
            <a:schemeClr val="accent1"/>
          </a:fillRef>
          <a:effectRef idx="1">
            <a:schemeClr val="accent1"/>
          </a:effectRef>
          <a:fontRef idx="minor">
            <a:schemeClr val="tx1"/>
          </a:fontRef>
        </p:style>
      </p:cxnSp>
      <p:sp>
        <p:nvSpPr>
          <p:cNvPr id="2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
        <p:nvSpPr>
          <p:cNvPr id="25" name="Rectangle 10"/>
          <p:cNvSpPr/>
          <p:nvPr/>
        </p:nvSpPr>
        <p:spPr>
          <a:xfrm>
            <a:off x="344102" y="5445225"/>
            <a:ext cx="1503679" cy="737212"/>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Legal / Contable</a:t>
            </a:r>
          </a:p>
        </p:txBody>
      </p:sp>
      <p:sp>
        <p:nvSpPr>
          <p:cNvPr id="27" name="TextColumnContent"/>
          <p:cNvSpPr>
            <a:spLocks noChangeArrowheads="1"/>
          </p:cNvSpPr>
          <p:nvPr/>
        </p:nvSpPr>
        <p:spPr bwMode="gray">
          <a:xfrm>
            <a:off x="2054874" y="5445224"/>
            <a:ext cx="6840001" cy="553998"/>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smtClean="0"/>
              <a:t>Realización de pruebas para el envío automático de información contable a SAP-FICO</a:t>
            </a:r>
          </a:p>
          <a:p>
            <a:pPr marL="180975" lvl="1" indent="-174625" defTabSz="913881">
              <a:buClr>
                <a:srgbClr val="BB2D2C"/>
              </a:buClr>
              <a:buFontTx/>
              <a:buChar char="•"/>
            </a:pPr>
            <a:r>
              <a:rPr lang="es-MX" sz="1200" dirty="0" smtClean="0"/>
              <a:t>Instrucción </a:t>
            </a:r>
            <a:r>
              <a:rPr lang="es-MX" sz="1200" dirty="0"/>
              <a:t>al fiduciario para operar instrumentos </a:t>
            </a:r>
            <a:r>
              <a:rPr lang="es-MX" sz="1200" dirty="0" smtClean="0"/>
              <a:t>derivados</a:t>
            </a:r>
            <a:endParaRPr lang="es-MX" sz="1200" dirty="0"/>
          </a:p>
          <a:p>
            <a:pPr marL="180975" lvl="1" indent="-174625" defTabSz="913881">
              <a:buClr>
                <a:srgbClr val="BB2D2C"/>
              </a:buClr>
              <a:buFontTx/>
              <a:buChar char="•"/>
            </a:pPr>
            <a:endParaRPr lang="es-MX" sz="1200" dirty="0"/>
          </a:p>
        </p:txBody>
      </p:sp>
      <p:cxnSp>
        <p:nvCxnSpPr>
          <p:cNvPr id="28" name="Straight Connector 69"/>
          <p:cNvCxnSpPr/>
          <p:nvPr/>
        </p:nvCxnSpPr>
        <p:spPr>
          <a:xfrm>
            <a:off x="302977" y="530120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4" name="Straight Connector 61"/>
          <p:cNvCxnSpPr/>
          <p:nvPr/>
        </p:nvCxnSpPr>
        <p:spPr>
          <a:xfrm>
            <a:off x="315736" y="4293096"/>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35" name="TextColumnContent"/>
          <p:cNvSpPr>
            <a:spLocks noChangeArrowheads="1"/>
          </p:cNvSpPr>
          <p:nvPr/>
        </p:nvSpPr>
        <p:spPr bwMode="gray">
          <a:xfrm>
            <a:off x="2072731" y="2815768"/>
            <a:ext cx="6673282" cy="1477328"/>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smtClean="0"/>
              <a:t>Proveedor </a:t>
            </a:r>
            <a:r>
              <a:rPr lang="es-MX" sz="1200" dirty="0"/>
              <a:t>del Sistema:</a:t>
            </a:r>
          </a:p>
          <a:p>
            <a:pPr marL="355600" lvl="2" indent="-177800" defTabSz="913881">
              <a:buClr>
                <a:srgbClr val="BB2D2C"/>
              </a:buClr>
              <a:buFont typeface="Calibri" pitchFamily="34" charset="0"/>
              <a:buChar char="–"/>
            </a:pPr>
            <a:r>
              <a:rPr lang="es-MX" sz="1200" dirty="0"/>
              <a:t>Capacitación al personal </a:t>
            </a:r>
            <a:r>
              <a:rPr lang="es-MX" sz="1200" dirty="0" smtClean="0"/>
              <a:t>de </a:t>
            </a:r>
            <a:r>
              <a:rPr lang="es-MX" sz="1200" dirty="0"/>
              <a:t>MFGI para la utilización del sistema Charles </a:t>
            </a:r>
            <a:r>
              <a:rPr lang="es-MX" sz="1200" dirty="0" err="1" smtClean="0"/>
              <a:t>River</a:t>
            </a:r>
            <a:endParaRPr lang="es-MX" sz="1200" dirty="0" smtClean="0"/>
          </a:p>
          <a:p>
            <a:pPr marL="355600" lvl="2" indent="-177800" defTabSz="913881">
              <a:buClr>
                <a:srgbClr val="BB2D2C"/>
              </a:buClr>
              <a:buFont typeface="Calibri" pitchFamily="34" charset="0"/>
              <a:buChar char="–"/>
            </a:pPr>
            <a:r>
              <a:rPr lang="es-MX" sz="1200" dirty="0"/>
              <a:t>Capacitación al personal </a:t>
            </a:r>
            <a:r>
              <a:rPr lang="es-MX" sz="1200" dirty="0" smtClean="0"/>
              <a:t>de </a:t>
            </a:r>
            <a:r>
              <a:rPr lang="es-MX" sz="1200" dirty="0"/>
              <a:t>MFGI para la operación de </a:t>
            </a:r>
            <a:r>
              <a:rPr lang="es-MX" sz="1200" dirty="0" smtClean="0"/>
              <a:t>la Plataforma </a:t>
            </a:r>
            <a:r>
              <a:rPr lang="es-MX" sz="1200" dirty="0" err="1" smtClean="0"/>
              <a:t>Infonavit</a:t>
            </a:r>
            <a:endParaRPr lang="es-MX" sz="1200" dirty="0"/>
          </a:p>
          <a:p>
            <a:pPr marL="355600" lvl="2" indent="-177800" defTabSz="913881">
              <a:buClr>
                <a:srgbClr val="BB2D2C"/>
              </a:buClr>
              <a:buFont typeface="Calibri" pitchFamily="34" charset="0"/>
              <a:buChar char="–"/>
            </a:pPr>
            <a:r>
              <a:rPr lang="es-MX" sz="1200" dirty="0" smtClean="0"/>
              <a:t>Se continúa con la operación por parte del personal del Proveedor del Sistema, desde las instalaciones del Infonavit con motivo de proporcionar capacitación directa al personal del área de MFGI</a:t>
            </a:r>
          </a:p>
          <a:p>
            <a:pPr marL="355600" lvl="2" indent="-177800" defTabSz="913881">
              <a:buClr>
                <a:srgbClr val="BB2D2C"/>
              </a:buClr>
              <a:buFont typeface="Calibri" pitchFamily="34" charset="0"/>
              <a:buChar char="–"/>
            </a:pPr>
            <a:r>
              <a:rPr lang="es-MX" sz="1200" dirty="0" smtClean="0"/>
              <a:t>Los </a:t>
            </a:r>
            <a:r>
              <a:rPr lang="es-MX" sz="1200" dirty="0"/>
              <a:t>integrantes del área de MFGI </a:t>
            </a:r>
            <a:r>
              <a:rPr lang="es-MX" sz="1200" dirty="0" smtClean="0"/>
              <a:t>cursaron el módulo 2 (</a:t>
            </a:r>
            <a:r>
              <a:rPr lang="es-MX" sz="1200" dirty="0"/>
              <a:t>Mercado de dinero) </a:t>
            </a:r>
            <a:r>
              <a:rPr lang="es-MX" sz="1200" dirty="0" smtClean="0"/>
              <a:t>y módulo 3 (Marco Normativo) de </a:t>
            </a:r>
            <a:r>
              <a:rPr lang="es-MX" sz="1200" dirty="0"/>
              <a:t>la capacitación en materia de inversiones para la obtención de certificación de la </a:t>
            </a:r>
            <a:r>
              <a:rPr lang="es-MX" sz="1200" dirty="0" smtClean="0"/>
              <a:t>AMIB</a:t>
            </a:r>
            <a:endParaRPr lang="es-MX" sz="1200" dirty="0"/>
          </a:p>
          <a:p>
            <a:pPr marL="355600" lvl="2" indent="-177800" defTabSz="913881">
              <a:buClr>
                <a:srgbClr val="BB2D2C"/>
              </a:buClr>
              <a:buFont typeface="Calibri" pitchFamily="34" charset="0"/>
              <a:buChar char="–"/>
            </a:pPr>
            <a:endParaRPr lang="es-MX" sz="1200" dirty="0"/>
          </a:p>
        </p:txBody>
      </p:sp>
    </p:spTree>
    <p:extLst>
      <p:ext uri="{BB962C8B-B14F-4D97-AF65-F5344CB8AC3E}">
        <p14:creationId xmlns:p14="http://schemas.microsoft.com/office/powerpoint/2010/main" val="21189629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9836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22264" y="2790808"/>
            <a:ext cx="1503679" cy="1035989"/>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Desarrollo de capacidades</a:t>
            </a:r>
          </a:p>
        </p:txBody>
      </p:sp>
      <p:sp>
        <p:nvSpPr>
          <p:cNvPr id="23" name="TextColumnContent"/>
          <p:cNvSpPr>
            <a:spLocks noChangeArrowheads="1"/>
          </p:cNvSpPr>
          <p:nvPr/>
        </p:nvSpPr>
        <p:spPr bwMode="gray">
          <a:xfrm>
            <a:off x="2054051" y="2790808"/>
            <a:ext cx="6480000" cy="1107996"/>
          </a:xfrm>
          <a:prstGeom prst="rect">
            <a:avLst/>
          </a:prstGeom>
          <a:noFill/>
          <a:ln w="9525" algn="ctr">
            <a:noFill/>
            <a:miter lim="800000"/>
            <a:headEnd type="none" w="lg" len="lg"/>
            <a:tailEnd type="none" w="lg" len="lg"/>
          </a:ln>
          <a:effectLst/>
        </p:spPr>
        <p:txBody>
          <a:bodyPr lIns="0" tIns="0" rIns="0" bIns="0">
            <a:spAutoFit/>
          </a:bodyPr>
          <a:lstStyle/>
          <a:p>
            <a:pPr marL="180975" lvl="1" indent="-174625" defTabSz="913881">
              <a:buClr>
                <a:srgbClr val="BB2D2C"/>
              </a:buClr>
              <a:buFontTx/>
              <a:buChar char="•"/>
            </a:pPr>
            <a:r>
              <a:rPr lang="es-MX" sz="1200" dirty="0"/>
              <a:t>Proveedor del Sistema</a:t>
            </a:r>
            <a:r>
              <a:rPr lang="es-MX" sz="1200" dirty="0" smtClean="0"/>
              <a:t>:</a:t>
            </a:r>
          </a:p>
          <a:p>
            <a:pPr marL="355600" lvl="2" indent="-177800" defTabSz="913881">
              <a:buClr>
                <a:srgbClr val="BB2D2C"/>
              </a:buClr>
              <a:buFont typeface="Calibri" pitchFamily="34" charset="0"/>
              <a:buChar char="–"/>
            </a:pPr>
            <a:r>
              <a:rPr lang="es-MX" sz="1200" dirty="0"/>
              <a:t>Capacitación al personal </a:t>
            </a:r>
            <a:r>
              <a:rPr lang="es-MX" sz="1200" dirty="0" smtClean="0"/>
              <a:t>de </a:t>
            </a:r>
            <a:r>
              <a:rPr lang="es-MX" sz="1200" dirty="0"/>
              <a:t>MFGI para la </a:t>
            </a:r>
            <a:r>
              <a:rPr lang="es-MX" sz="1200" dirty="0" smtClean="0"/>
              <a:t>operación de la Plataforma </a:t>
            </a:r>
            <a:r>
              <a:rPr lang="es-MX" sz="1200" dirty="0" err="1" smtClean="0"/>
              <a:t>Infonavit</a:t>
            </a:r>
            <a:endParaRPr lang="es-MX" sz="1200" dirty="0"/>
          </a:p>
          <a:p>
            <a:pPr marL="180975" lvl="1" indent="-174625" defTabSz="913881">
              <a:buClr>
                <a:srgbClr val="BB2D2C"/>
              </a:buClr>
              <a:buFontTx/>
              <a:buChar char="•"/>
            </a:pPr>
            <a:r>
              <a:rPr lang="es-MX" sz="1200" dirty="0" smtClean="0"/>
              <a:t>Sistema de Trading (Charles </a:t>
            </a:r>
            <a:r>
              <a:rPr lang="es-MX" sz="1200" dirty="0" err="1" smtClean="0"/>
              <a:t>River</a:t>
            </a:r>
            <a:r>
              <a:rPr lang="es-MX" sz="1200" dirty="0" smtClean="0"/>
              <a:t>):</a:t>
            </a:r>
          </a:p>
          <a:p>
            <a:pPr marL="355600" lvl="2" indent="-177800" defTabSz="913881">
              <a:buClr>
                <a:srgbClr val="BB2D2C"/>
              </a:buClr>
              <a:buFont typeface="Calibri" pitchFamily="34" charset="0"/>
              <a:buChar char="–"/>
            </a:pPr>
            <a:r>
              <a:rPr lang="es-MX" sz="1200" dirty="0"/>
              <a:t>Capacitación al personal </a:t>
            </a:r>
            <a:r>
              <a:rPr lang="es-MX" sz="1200" dirty="0" smtClean="0"/>
              <a:t>de </a:t>
            </a:r>
            <a:r>
              <a:rPr lang="es-MX" sz="1200" dirty="0"/>
              <a:t>MFGI para la utilización del sistema Charles </a:t>
            </a:r>
            <a:r>
              <a:rPr lang="es-MX" sz="1200" dirty="0" err="1" smtClean="0"/>
              <a:t>River</a:t>
            </a:r>
            <a:endParaRPr lang="es-MX" sz="1200" dirty="0" smtClean="0"/>
          </a:p>
          <a:p>
            <a:pPr marL="355600" lvl="2" indent="-177800" defTabSz="913881">
              <a:buClr>
                <a:srgbClr val="BB2D2C"/>
              </a:buClr>
              <a:buFont typeface="Calibri" pitchFamily="34" charset="0"/>
              <a:buChar char="–"/>
            </a:pPr>
            <a:r>
              <a:rPr lang="es-MX" sz="1200" dirty="0"/>
              <a:t>Los integrantes del área de MFGI </a:t>
            </a:r>
            <a:r>
              <a:rPr lang="es-MX" sz="1200" dirty="0" smtClean="0"/>
              <a:t>cursarán el </a:t>
            </a:r>
            <a:r>
              <a:rPr lang="es-MX" sz="1200" dirty="0"/>
              <a:t>módulo </a:t>
            </a:r>
            <a:r>
              <a:rPr lang="es-MX" sz="1200" dirty="0" smtClean="0"/>
              <a:t>4 </a:t>
            </a:r>
            <a:r>
              <a:rPr lang="es-MX" sz="1200" dirty="0"/>
              <a:t>(Mercado de </a:t>
            </a:r>
            <a:r>
              <a:rPr lang="es-MX" sz="1200" dirty="0" smtClean="0"/>
              <a:t>Capitales) de </a:t>
            </a:r>
            <a:r>
              <a:rPr lang="es-MX" sz="1200" dirty="0"/>
              <a:t>la capacitación en materia de inversiones para la obtención de certificación de la </a:t>
            </a:r>
            <a:r>
              <a:rPr lang="es-MX" sz="1200" dirty="0" smtClean="0"/>
              <a:t>AMIB</a:t>
            </a:r>
            <a:endParaRPr lang="es-MX" sz="1200" dirty="0"/>
          </a:p>
        </p:txBody>
      </p:sp>
      <p:sp>
        <p:nvSpPr>
          <p:cNvPr id="79" name="TextColumnContent"/>
          <p:cNvSpPr>
            <a:spLocks noChangeArrowheads="1"/>
          </p:cNvSpPr>
          <p:nvPr/>
        </p:nvSpPr>
        <p:spPr bwMode="gray">
          <a:xfrm>
            <a:off x="2167731" y="1521603"/>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endParaRPr lang="es-MX" sz="1100" dirty="0">
              <a:solidFill>
                <a:prstClr val="black"/>
              </a:solidFill>
            </a:endParaRPr>
          </a:p>
        </p:txBody>
      </p:sp>
      <p:grpSp>
        <p:nvGrpSpPr>
          <p:cNvPr id="29" name="28 Grupo"/>
          <p:cNvGrpSpPr/>
          <p:nvPr/>
        </p:nvGrpSpPr>
        <p:grpSpPr>
          <a:xfrm>
            <a:off x="7424383"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2" name="AutoShape 5"/>
            <p:cNvSpPr>
              <a:spLocks noChangeArrowheads="1"/>
            </p:cNvSpPr>
            <p:nvPr/>
          </p:nvSpPr>
          <p:spPr bwMode="auto">
            <a:xfrm>
              <a:off x="2704467" y="1865908"/>
              <a:ext cx="2736002" cy="1050881"/>
            </a:xfrm>
            <a:prstGeom prst="chevron">
              <a:avLst>
                <a:gd name="adj" fmla="val 24455"/>
              </a:avLst>
            </a:prstGeom>
            <a:gradFill flip="none" rotWithShape="1">
              <a:gsLst>
                <a:gs pos="40000">
                  <a:srgbClr val="CD0000"/>
                </a:gs>
                <a:gs pos="63000">
                  <a:schemeClr val="bg1">
                    <a:lumMod val="75000"/>
                  </a:schemeClr>
                </a:gs>
              </a:gsLst>
              <a:lin ang="0" scaled="1"/>
              <a:tileRect/>
            </a:gra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Híbrida/ transición :</a:t>
              </a:r>
            </a:p>
            <a:p>
              <a:pPr algn="ctr" defTabSz="913881" eaLnBrk="0" hangingPunct="0"/>
              <a:r>
                <a:rPr lang="es-MX" sz="300" b="1" dirty="0">
                  <a:solidFill>
                    <a:prstClr val="white"/>
                  </a:solidFill>
                  <a:cs typeface="Arial" pitchFamily="34" charset="0"/>
                </a:rPr>
                <a:t> </a:t>
              </a:r>
              <a:r>
                <a:rPr lang="es-MX" sz="300" dirty="0">
                  <a:solidFill>
                    <a:prstClr val="white"/>
                  </a:solidFill>
                  <a:cs typeface="Arial" pitchFamily="34" charset="0"/>
                </a:rPr>
                <a:t>inicio de operación Infonavit</a:t>
              </a:r>
            </a:p>
          </p:txBody>
        </p:sp>
      </p:grpSp>
      <p:sp>
        <p:nvSpPr>
          <p:cNvPr id="24" name="ColumnHeader"/>
          <p:cNvSpPr>
            <a:spLocks noChangeArrowheads="1"/>
          </p:cNvSpPr>
          <p:nvPr/>
        </p:nvSpPr>
        <p:spPr bwMode="gray">
          <a:xfrm>
            <a:off x="325438" y="1628800"/>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25" name="ColumnHeader"/>
          <p:cNvSpPr>
            <a:spLocks noChangeArrowheads="1"/>
          </p:cNvSpPr>
          <p:nvPr/>
        </p:nvSpPr>
        <p:spPr bwMode="gray">
          <a:xfrm>
            <a:off x="2167731" y="162880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Siguientes pasos</a:t>
            </a:r>
          </a:p>
        </p:txBody>
      </p:sp>
      <p:cxnSp>
        <p:nvCxnSpPr>
          <p:cNvPr id="26" name="25 Conector recto"/>
          <p:cNvCxnSpPr/>
          <p:nvPr/>
        </p:nvCxnSpPr>
        <p:spPr>
          <a:xfrm>
            <a:off x="545926" y="1932648"/>
            <a:ext cx="1090392" cy="0"/>
          </a:xfrm>
          <a:prstGeom prst="line">
            <a:avLst/>
          </a:prstGeom>
          <a:ln w="22225">
            <a:solidFill>
              <a:srgbClr val="CD0000"/>
            </a:solidFill>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1910578"/>
            <a:ext cx="6480000" cy="0"/>
          </a:xfrm>
          <a:prstGeom prst="line">
            <a:avLst/>
          </a:prstGeom>
          <a:ln w="22225">
            <a:solidFill>
              <a:srgbClr val="CD0000"/>
            </a:solidFill>
          </a:ln>
          <a:effectLst/>
        </p:spPr>
        <p:style>
          <a:lnRef idx="2">
            <a:schemeClr val="accent1"/>
          </a:lnRef>
          <a:fillRef idx="0">
            <a:schemeClr val="accent1"/>
          </a:fillRef>
          <a:effectRef idx="1">
            <a:schemeClr val="accent1"/>
          </a:effectRef>
          <a:fontRef idx="minor">
            <a:schemeClr val="tx1"/>
          </a:fontRef>
        </p:style>
      </p:cxnSp>
      <p:sp>
        <p:nvSpPr>
          <p:cNvPr id="33"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
        <p:nvSpPr>
          <p:cNvPr id="34" name="Rectangle 9"/>
          <p:cNvSpPr/>
          <p:nvPr/>
        </p:nvSpPr>
        <p:spPr>
          <a:xfrm>
            <a:off x="322264" y="1988840"/>
            <a:ext cx="1503679" cy="576064"/>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Gobierno Institucional y Órganos de gestión</a:t>
            </a:r>
          </a:p>
        </p:txBody>
      </p:sp>
      <p:cxnSp>
        <p:nvCxnSpPr>
          <p:cNvPr id="35" name="Straight Connector 14"/>
          <p:cNvCxnSpPr/>
          <p:nvPr/>
        </p:nvCxnSpPr>
        <p:spPr>
          <a:xfrm>
            <a:off x="309282" y="2718800"/>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TextColumnContent"/>
          <p:cNvSpPr>
            <a:spLocks noChangeArrowheads="1"/>
          </p:cNvSpPr>
          <p:nvPr/>
        </p:nvSpPr>
        <p:spPr bwMode="gray">
          <a:xfrm>
            <a:off x="2072731" y="2120318"/>
            <a:ext cx="6607764" cy="300570"/>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200" dirty="0"/>
              <a:t>Se </a:t>
            </a:r>
            <a:r>
              <a:rPr lang="es-MX" sz="1200" dirty="0" smtClean="0"/>
              <a:t>celebrará  </a:t>
            </a:r>
            <a:r>
              <a:rPr lang="es-MX" sz="1200" dirty="0"/>
              <a:t>la sesión </a:t>
            </a:r>
            <a:r>
              <a:rPr lang="es-MX" sz="1200" dirty="0" smtClean="0"/>
              <a:t>003 </a:t>
            </a:r>
            <a:r>
              <a:rPr lang="es-MX" sz="1200" dirty="0"/>
              <a:t>del Comité Técnico del Fideicomiso del </a:t>
            </a:r>
            <a:r>
              <a:rPr lang="es-MX" sz="1200" dirty="0" smtClean="0"/>
              <a:t>FANVIT</a:t>
            </a:r>
            <a:endParaRPr lang="es-MX" sz="1200" dirty="0"/>
          </a:p>
        </p:txBody>
      </p:sp>
      <p:sp>
        <p:nvSpPr>
          <p:cNvPr id="37" name="Title 1"/>
          <p:cNvSpPr>
            <a:spLocks noGrp="1"/>
          </p:cNvSpPr>
          <p:nvPr>
            <p:ph type="title"/>
          </p:nvPr>
        </p:nvSpPr>
        <p:spPr>
          <a:xfrm>
            <a:off x="144000" y="288000"/>
            <a:ext cx="7178040" cy="742950"/>
          </a:xfrm>
        </p:spPr>
        <p:txBody>
          <a:bodyPr>
            <a:normAutofit/>
          </a:bodyPr>
          <a:lstStyle/>
          <a:p>
            <a:r>
              <a:rPr lang="es-MX" sz="2400" b="1" dirty="0"/>
              <a:t>Estatus: Hacia </a:t>
            </a:r>
            <a:r>
              <a:rPr lang="es-MX" sz="2400" b="1" dirty="0" smtClean="0"/>
              <a:t>Dónde </a:t>
            </a:r>
            <a:r>
              <a:rPr lang="es-MX" sz="2400" b="1" dirty="0"/>
              <a:t>Vamos – Etapa Híbrida </a:t>
            </a:r>
          </a:p>
        </p:txBody>
      </p:sp>
      <p:sp>
        <p:nvSpPr>
          <p:cNvPr id="22" name="Rectangle 62"/>
          <p:cNvSpPr/>
          <p:nvPr/>
        </p:nvSpPr>
        <p:spPr>
          <a:xfrm>
            <a:off x="334739" y="4177800"/>
            <a:ext cx="1503679" cy="1690737"/>
          </a:xfrm>
          <a:prstGeom prst="rect">
            <a:avLst/>
          </a:prstGeom>
          <a:solidFill>
            <a:srgbClr val="C00000"/>
          </a:solidFill>
          <a:ln w="9525" algn="ctr">
            <a:solidFill>
              <a:schemeClr val="accent2"/>
            </a:solidFill>
            <a:miter lim="800000"/>
            <a:headEnd type="none" w="lg" len="lg"/>
            <a:tailEnd type="none" w="lg" len="lg"/>
          </a:ln>
        </p:spPr>
        <p:txBody>
          <a:bodyPr wrap="square" tIns="91440" bIns="91440" rtlCol="0" anchor="ctr" anchorCtr="1"/>
          <a:lstStyle/>
          <a:p>
            <a:pPr algn="ctr" defTabSz="913881"/>
            <a:r>
              <a:rPr lang="es-MX" sz="1200" b="1" dirty="0">
                <a:solidFill>
                  <a:prstClr val="white"/>
                </a:solidFill>
              </a:rPr>
              <a:t>Legal / Contable</a:t>
            </a:r>
          </a:p>
        </p:txBody>
      </p:sp>
      <p:sp>
        <p:nvSpPr>
          <p:cNvPr id="38" name="TextColumnContent"/>
          <p:cNvSpPr>
            <a:spLocks noChangeArrowheads="1"/>
          </p:cNvSpPr>
          <p:nvPr/>
        </p:nvSpPr>
        <p:spPr bwMode="gray">
          <a:xfrm>
            <a:off x="2082867" y="4201416"/>
            <a:ext cx="6714381" cy="1994669"/>
          </a:xfrm>
          <a:prstGeom prst="rect">
            <a:avLst/>
          </a:prstGeom>
          <a:noFill/>
          <a:ln w="9525" algn="ctr">
            <a:noFill/>
            <a:miter lim="800000"/>
            <a:headEnd type="none" w="lg" len="lg"/>
            <a:tailEnd type="none" w="lg" len="lg"/>
          </a:ln>
          <a:effectLst/>
        </p:spPr>
        <p:txBody>
          <a:bodyPr lIns="0" tIns="0" rIns="0" bIns="0"/>
          <a:lstStyle/>
          <a:p>
            <a:pPr marL="180975" lvl="1" indent="-174625" defTabSz="913881">
              <a:buClr>
                <a:srgbClr val="BB2D2C"/>
              </a:buClr>
              <a:buFontTx/>
              <a:buChar char="•"/>
            </a:pPr>
            <a:r>
              <a:rPr lang="es-MX" sz="1200" dirty="0" smtClean="0"/>
              <a:t>Desarrollo Tecnológico que permite al Infonavit (SAP-FICO) recibir mediante interfaz los registros contables derivados de las operaciones realizadas del FANVIT </a:t>
            </a:r>
          </a:p>
          <a:p>
            <a:pPr marL="180975" lvl="1" indent="-174625" defTabSz="913881">
              <a:buClr>
                <a:srgbClr val="BB2D2C"/>
              </a:buClr>
              <a:buFontTx/>
              <a:buChar char="•"/>
            </a:pPr>
            <a:r>
              <a:rPr lang="es-MX" sz="1200" dirty="0" smtClean="0"/>
              <a:t>En proceso de firma de </a:t>
            </a:r>
            <a:r>
              <a:rPr lang="es-MX" sz="1200" dirty="0"/>
              <a:t>contratos de asesoría financiera con los prestadores de servicio </a:t>
            </a:r>
            <a:r>
              <a:rPr lang="es-MX" sz="1200" dirty="0" smtClean="0"/>
              <a:t>seleccionados para </a:t>
            </a:r>
            <a:r>
              <a:rPr lang="es-MX" sz="1200" dirty="0"/>
              <a:t>el </a:t>
            </a:r>
            <a:r>
              <a:rPr lang="es-MX" sz="1200" dirty="0" smtClean="0"/>
              <a:t>FPP y FJP</a:t>
            </a:r>
          </a:p>
          <a:p>
            <a:pPr marL="180975" lvl="1" indent="-174625" defTabSz="913881">
              <a:buClr>
                <a:srgbClr val="BB2D2C"/>
              </a:buClr>
              <a:buFontTx/>
              <a:buChar char="•"/>
            </a:pPr>
            <a:r>
              <a:rPr lang="es-MX" sz="1200" dirty="0" smtClean="0"/>
              <a:t>Firma de </a:t>
            </a:r>
            <a:r>
              <a:rPr lang="es-MX" sz="1200" dirty="0"/>
              <a:t>contratos de fideicomiso del Fondo de Ahorro y </a:t>
            </a:r>
            <a:r>
              <a:rPr lang="es-MX" sz="1200" dirty="0" smtClean="0"/>
              <a:t>CONDE</a:t>
            </a:r>
            <a:endParaRPr lang="es-MX" sz="1200" dirty="0"/>
          </a:p>
          <a:p>
            <a:pPr marL="180975" lvl="1" indent="-174625" defTabSz="913881">
              <a:buClr>
                <a:srgbClr val="BB2D2C"/>
              </a:buClr>
              <a:buFontTx/>
              <a:buChar char="•"/>
            </a:pPr>
            <a:r>
              <a:rPr lang="es-MX" sz="1200" dirty="0" smtClean="0"/>
              <a:t>En espera de respuesta de la SHCP en relación al estatus de la solicitud realizada por parte del Infonavit para ser considerado inversionista institucional</a:t>
            </a:r>
          </a:p>
          <a:p>
            <a:pPr marL="180975" lvl="1" indent="-174625" defTabSz="913881">
              <a:buClr>
                <a:srgbClr val="BB2D2C"/>
              </a:buClr>
              <a:buFontTx/>
              <a:buChar char="•"/>
            </a:pPr>
            <a:endParaRPr lang="es-MX" sz="1200" dirty="0"/>
          </a:p>
        </p:txBody>
      </p:sp>
      <p:cxnSp>
        <p:nvCxnSpPr>
          <p:cNvPr id="42" name="Straight Connector 61"/>
          <p:cNvCxnSpPr/>
          <p:nvPr/>
        </p:nvCxnSpPr>
        <p:spPr>
          <a:xfrm>
            <a:off x="309282" y="393916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87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smtClean="0">
                <a:latin typeface="+mj-lt"/>
              </a:rPr>
              <a:t>Comité de Inversiones </a:t>
            </a:r>
            <a:r>
              <a:rPr lang="es-MX" sz="2500" b="1" dirty="0">
                <a:latin typeface="+mj-lt"/>
              </a:rPr>
              <a:t>Sesión número </a:t>
            </a:r>
            <a:r>
              <a:rPr lang="es-MX" sz="2500" b="1" dirty="0" smtClean="0">
                <a:latin typeface="+mj-lt"/>
              </a:rPr>
              <a:t>009</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Febrero 2015</a:t>
            </a:r>
            <a:endParaRPr lang="es-MX" sz="2000" dirty="0">
              <a:latin typeface="+mj-lt"/>
            </a:endParaRPr>
          </a:p>
        </p:txBody>
      </p:sp>
    </p:spTree>
    <p:custDataLst>
      <p:tags r:id="rId1"/>
    </p:custDataLst>
    <p:extLst>
      <p:ext uri="{BB962C8B-B14F-4D97-AF65-F5344CB8AC3E}">
        <p14:creationId xmlns:p14="http://schemas.microsoft.com/office/powerpoint/2010/main" val="23975260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LIDESTYLE" val="CoverPag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43139</TotalTime>
  <Words>3836</Words>
  <Application>Microsoft Office PowerPoint</Application>
  <PresentationFormat>Carta (216 x 279 mm)</PresentationFormat>
  <Paragraphs>456</Paragraphs>
  <Slides>28</Slides>
  <Notes>20</Notes>
  <HiddenSlides>0</HiddenSlides>
  <MMClips>0</MMClips>
  <ScaleCrop>false</ScaleCrop>
  <HeadingPairs>
    <vt:vector size="6" baseType="variant">
      <vt:variant>
        <vt:lpstr>Tema</vt:lpstr>
      </vt:variant>
      <vt:variant>
        <vt:i4>8</vt:i4>
      </vt:variant>
      <vt:variant>
        <vt:lpstr>Servidores OLE incrustados</vt:lpstr>
      </vt:variant>
      <vt:variant>
        <vt:i4>1</vt:i4>
      </vt:variant>
      <vt:variant>
        <vt:lpstr>Títulos de diapositiva</vt:lpstr>
      </vt:variant>
      <vt:variant>
        <vt:i4>28</vt:i4>
      </vt:variant>
    </vt:vector>
  </HeadingPairs>
  <TitlesOfParts>
    <vt:vector size="37" baseType="lpstr">
      <vt:lpstr>blank</vt:lpstr>
      <vt:lpstr>1_blank</vt:lpstr>
      <vt:lpstr>2_blank</vt:lpstr>
      <vt:lpstr>3_blank</vt:lpstr>
      <vt:lpstr>4_blank</vt:lpstr>
      <vt:lpstr>Infonavit_2015</vt:lpstr>
      <vt:lpstr>1_Infonavit_2015</vt:lpstr>
      <vt:lpstr>2_Infonavit_2015</vt:lpstr>
      <vt:lpstr>think-cell Slide</vt:lpstr>
      <vt:lpstr>Comité de Inversiones Sesión número 009</vt:lpstr>
      <vt:lpstr>Presentación de PowerPoint</vt:lpstr>
      <vt:lpstr>Entorno Económico Internacional</vt:lpstr>
      <vt:lpstr>Entorno Económico Nacional</vt:lpstr>
      <vt:lpstr>Presentación de PowerPoint</vt:lpstr>
      <vt:lpstr>Cumplimiento del Régimen de Inversión</vt:lpstr>
      <vt:lpstr>Estrategia de inversión </vt:lpstr>
      <vt:lpstr>Estrategia de inversión </vt:lpstr>
      <vt:lpstr>Duración de Instrumentos y cupones del FANVIT</vt:lpstr>
      <vt:lpstr>Riesgo del FANVIT</vt:lpstr>
      <vt:lpstr>Presentación de PowerPoint</vt:lpstr>
      <vt:lpstr>Resultados económicos del FANVIT</vt:lpstr>
      <vt:lpstr>Resultados económicos del FANVIT (valuación)</vt:lpstr>
      <vt:lpstr>Resultados económicos del FANVIT (tasa de rendimiento a vencimiento)</vt:lpstr>
      <vt:lpstr>Presentación de PowerPoint</vt:lpstr>
      <vt:lpstr>Composición de Cartera del FANVIT</vt:lpstr>
      <vt:lpstr>Bonos Tasa Real</vt:lpstr>
      <vt:lpstr>Bonos Tasa Real</vt:lpstr>
      <vt:lpstr>Bonos Tasa Nominal</vt:lpstr>
      <vt:lpstr>Renta Variable </vt:lpstr>
      <vt:lpstr>Instrumentos Estructurados</vt:lpstr>
      <vt:lpstr>Instrumentos Estructurados</vt:lpstr>
      <vt:lpstr>Certificados Bursátiles (CB)</vt:lpstr>
      <vt:lpstr>Corporativos</vt:lpstr>
      <vt:lpstr>Presentación de PowerPoint</vt:lpstr>
      <vt:lpstr>Estatus: Etapa Inicial  - Dónde estamos</vt:lpstr>
      <vt:lpstr>Estatus: Hacia Dónde Vamos – Etapa Híbrida </vt:lpstr>
      <vt:lpstr>Comité de Inversiones Sesión número 009</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878</cp:revision>
  <cp:lastPrinted>2014-10-10T17:14:48Z</cp:lastPrinted>
  <dcterms:created xsi:type="dcterms:W3CDTF">2014-04-09T15:13:30Z</dcterms:created>
  <dcterms:modified xsi:type="dcterms:W3CDTF">2015-03-13T20:42:09Z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