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70" r:id="rId2"/>
    <p:sldId id="285" r:id="rId3"/>
    <p:sldId id="286" r:id="rId4"/>
    <p:sldId id="287" r:id="rId5"/>
    <p:sldId id="288" r:id="rId6"/>
    <p:sldId id="289" r:id="rId7"/>
    <p:sldId id="290" r:id="rId8"/>
    <p:sldId id="291" r:id="rId9"/>
    <p:sldId id="292" r:id="rId10"/>
    <p:sldId id="293" r:id="rId11"/>
    <p:sldId id="294" r:id="rId12"/>
    <p:sldId id="295" r:id="rId13"/>
    <p:sldId id="296" r:id="rId14"/>
    <p:sldId id="297" r:id="rId15"/>
    <p:sldId id="298" r:id="rId16"/>
    <p:sldId id="284" r:id="rId17"/>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23" d="100"/>
          <a:sy n="123" d="100"/>
        </p:scale>
        <p:origin x="-128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878C2E-26EE-46F1-BE33-FCCB74369268}" type="datetimeFigureOut">
              <a:rPr lang="es-MX" smtClean="0"/>
              <a:t>08/01/2018</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347655-4224-4A2A-81CD-27E04E65F6D0}" type="slidenum">
              <a:rPr lang="es-MX" smtClean="0"/>
              <a:t>‹Nº›</a:t>
            </a:fld>
            <a:endParaRPr lang="es-MX"/>
          </a:p>
        </p:txBody>
      </p:sp>
    </p:spTree>
    <p:extLst>
      <p:ext uri="{BB962C8B-B14F-4D97-AF65-F5344CB8AC3E}">
        <p14:creationId xmlns:p14="http://schemas.microsoft.com/office/powerpoint/2010/main" val="2187157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3055785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442641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1294727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13419483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511218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1953400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3818520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899538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1499226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defTabSz="457200">
              <a:defRPr/>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defTabSz="457200">
              <a:defRPr/>
            </a:pPr>
            <a:endParaRPr lang="es-ES">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pPr defTabSz="457200" fontAlgn="base">
              <a:spcBef>
                <a:spcPct val="0"/>
              </a:spcBef>
              <a:spcAft>
                <a:spcPct val="0"/>
              </a:spcAft>
            </a:pPr>
            <a:fld id="{EA7C98A2-C6F5-4145-A038-7818A4CD901D}" type="slidenum">
              <a:rPr lang="es-ES" altLang="es-MX"/>
              <a:pPr defTabSz="457200" fontAlgn="base">
                <a:spcBef>
                  <a:spcPct val="0"/>
                </a:spcBef>
                <a:spcAft>
                  <a:spcPct val="0"/>
                </a:spcAft>
              </a:pPr>
              <a:t>‹Nº›</a:t>
            </a:fld>
            <a:endParaRPr lang="es-ES" altLang="es-MX" dirty="0"/>
          </a:p>
        </p:txBody>
      </p:sp>
    </p:spTree>
    <p:extLst>
      <p:ext uri="{BB962C8B-B14F-4D97-AF65-F5344CB8AC3E}">
        <p14:creationId xmlns:p14="http://schemas.microsoft.com/office/powerpoint/2010/main" val="33118707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cid:image003.png@01D384A4.730D22A0"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422470" y="2852936"/>
            <a:ext cx="7253986" cy="1008112"/>
          </a:xfrm>
        </p:spPr>
        <p:txBody>
          <a:bodyPr/>
          <a:lstStyle/>
          <a:p>
            <a:r>
              <a:rPr lang="es-MX" altLang="es-MX" sz="2800" dirty="0">
                <a:solidFill>
                  <a:srgbClr val="FF0000"/>
                </a:solidFill>
                <a:latin typeface="Century Gothic" pitchFamily="34" charset="0"/>
              </a:rPr>
              <a:t>Comité de </a:t>
            </a:r>
            <a:r>
              <a:rPr lang="es-MX" altLang="es-MX" sz="2800" dirty="0" smtClean="0">
                <a:solidFill>
                  <a:srgbClr val="FF0000"/>
                </a:solidFill>
                <a:latin typeface="Century Gothic" pitchFamily="34" charset="0"/>
              </a:rPr>
              <a:t>Inversiones</a:t>
            </a:r>
            <a:br>
              <a:rPr lang="es-MX" altLang="es-MX" sz="2800" dirty="0" smtClean="0">
                <a:solidFill>
                  <a:srgbClr val="FF0000"/>
                </a:solidFill>
                <a:latin typeface="Century Gothic" pitchFamily="34" charset="0"/>
              </a:rPr>
            </a:br>
            <a:r>
              <a:rPr lang="es-MX" sz="2800" dirty="0" smtClean="0">
                <a:solidFill>
                  <a:srgbClr val="FF0000"/>
                </a:solidFill>
                <a:latin typeface="Century Gothic" panose="020B0502020202020204" pitchFamily="34" charset="0"/>
              </a:rPr>
              <a:t>Resumen 2017 FANVIT</a:t>
            </a:r>
            <a:endParaRPr lang="es-MX" altLang="es-MX" sz="2800" dirty="0">
              <a:solidFill>
                <a:srgbClr val="FF0000"/>
              </a:solidFill>
              <a:latin typeface="Century Gothic" pitchFamily="34" charset="0"/>
            </a:endParaRPr>
          </a:p>
        </p:txBody>
      </p:sp>
      <p:sp>
        <p:nvSpPr>
          <p:cNvPr id="3" name="Subtítulo 2"/>
          <p:cNvSpPr>
            <a:spLocks noGrp="1"/>
          </p:cNvSpPr>
          <p:nvPr>
            <p:ph type="subTitle" idx="1"/>
          </p:nvPr>
        </p:nvSpPr>
        <p:spPr>
          <a:xfrm>
            <a:off x="1475656" y="4221088"/>
            <a:ext cx="6253162" cy="560387"/>
          </a:xfrm>
        </p:spPr>
        <p:txBody>
          <a:bodyPr rtlCol="0">
            <a:normAutofit/>
          </a:bodyPr>
          <a:lstStyle/>
          <a:p>
            <a:pPr fontAlgn="auto">
              <a:spcAft>
                <a:spcPts val="0"/>
              </a:spcAft>
              <a:defRPr/>
            </a:pPr>
            <a:r>
              <a:rPr lang="es-ES" dirty="0" smtClean="0">
                <a:latin typeface="Century Gothic" pitchFamily="34" charset="0"/>
              </a:rPr>
              <a:t>Enero 2018</a:t>
            </a:r>
            <a:endParaRPr lang="es-ES" dirty="0">
              <a:latin typeface="Century Gothic" pitchFamily="34" charset="0"/>
            </a:endParaRP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135359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Gestión FANVIT </a:t>
            </a:r>
            <a:r>
              <a:rPr lang="es-MX" sz="2000" b="1" dirty="0" smtClean="0">
                <a:latin typeface="Century Gothic" panose="020B0502020202020204" pitchFamily="34" charset="0"/>
              </a:rPr>
              <a:t>2017</a:t>
            </a:r>
            <a:r>
              <a:rPr lang="es-MX" sz="2000" b="1" dirty="0">
                <a:latin typeface="Century Gothic" panose="020B0502020202020204" pitchFamily="34" charset="0"/>
              </a:rPr>
              <a:t/>
            </a:r>
            <a:br>
              <a:rPr lang="es-MX" sz="2000" b="1" dirty="0">
                <a:latin typeface="Century Gothic" panose="020B0502020202020204" pitchFamily="34" charset="0"/>
              </a:rPr>
            </a:br>
            <a:r>
              <a:rPr lang="es-MX" sz="2000" b="1" dirty="0" smtClean="0">
                <a:latin typeface="Century Gothic" panose="020B0502020202020204" pitchFamily="34" charset="0"/>
              </a:rPr>
              <a:t>Resumen</a:t>
            </a:r>
            <a:endParaRPr lang="es-MX" sz="2000" b="1" dirty="0">
              <a:latin typeface="Century Gothic" panose="020B0502020202020204" pitchFamily="34" charset="0"/>
            </a:endParaRPr>
          </a:p>
        </p:txBody>
      </p:sp>
      <p:sp>
        <p:nvSpPr>
          <p:cNvPr id="3" name="2 Marcador de contenido"/>
          <p:cNvSpPr>
            <a:spLocks noGrp="1"/>
          </p:cNvSpPr>
          <p:nvPr>
            <p:ph idx="1"/>
          </p:nvPr>
        </p:nvSpPr>
        <p:spPr>
          <a:xfrm>
            <a:off x="539552" y="1628800"/>
            <a:ext cx="8229600" cy="4525963"/>
          </a:xfrm>
        </p:spPr>
        <p:txBody>
          <a:bodyPr/>
          <a:lstStyle/>
          <a:p>
            <a:pPr lvl="1" algn="just">
              <a:buClr>
                <a:srgbClr val="C00000"/>
              </a:buClr>
              <a:buFont typeface="Arial" panose="020B0604020202020204" pitchFamily="34" charset="0"/>
              <a:buChar char="•"/>
            </a:pPr>
            <a:r>
              <a:rPr lang="es-MX" sz="1400" dirty="0"/>
              <a:t>Entre diciembre de 2016 y diciembre de 2017: Aumentaron los activos (+41%) (pondría montos del portafolio), se diversificó el portafolio aumentando el número de instrumentos (144 a 159) y se logró un rendimiento de gestión del 8.2% y un rendimiento neto de 7.9</a:t>
            </a:r>
            <a:r>
              <a:rPr lang="es-MX" sz="1400" dirty="0" smtClean="0"/>
              <a:t>%.</a:t>
            </a:r>
          </a:p>
          <a:p>
            <a:pPr lvl="1" algn="just">
              <a:buClr>
                <a:srgbClr val="C00000"/>
              </a:buClr>
              <a:buFont typeface="Arial" panose="020B0604020202020204" pitchFamily="34" charset="0"/>
              <a:buChar char="•"/>
            </a:pPr>
            <a:endParaRPr lang="es-MX" sz="1400" dirty="0"/>
          </a:p>
          <a:p>
            <a:pPr lvl="1" algn="just">
              <a:buClr>
                <a:srgbClr val="C00000"/>
              </a:buClr>
              <a:buFont typeface="Arial" panose="020B0604020202020204" pitchFamily="34" charset="0"/>
              <a:buChar char="•"/>
            </a:pPr>
            <a:r>
              <a:rPr lang="es-MX" sz="1400" dirty="0"/>
              <a:t>Para hacer frente a la alza </a:t>
            </a:r>
            <a:r>
              <a:rPr lang="es-MX" sz="1400" dirty="0" smtClean="0"/>
              <a:t>en </a:t>
            </a:r>
            <a:r>
              <a:rPr lang="es-MX" sz="1400" dirty="0"/>
              <a:t>la tasa de fondeo de 5.75 a 7.25 (+150pb) y las fluctuaciones de los mercados financieros, se bajó a lo largo del año el plazo promedio del portafolio en 15% (de 7.9 años en 2016 a 6.7 al terminar 2017) y se redujo el riesgo medido a través del VaR (de 0.8 a 0.29%) a pesar de que se aumentó el porcentaje de renta variable (3.7% a 9.8%).</a:t>
            </a:r>
          </a:p>
          <a:p>
            <a:pPr algn="just">
              <a:buClr>
                <a:srgbClr val="C00000"/>
              </a:buClr>
            </a:pPr>
            <a:endParaRPr lang="es-MX" dirty="0"/>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2</a:t>
            </a:fld>
            <a:endParaRPr lang="es-ES" altLang="es-MX" dirty="0"/>
          </a:p>
        </p:txBody>
      </p:sp>
    </p:spTree>
    <p:extLst>
      <p:ext uri="{BB962C8B-B14F-4D97-AF65-F5344CB8AC3E}">
        <p14:creationId xmlns:p14="http://schemas.microsoft.com/office/powerpoint/2010/main" val="3055012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Gestión FANVIT 2017</a:t>
            </a:r>
            <a:br>
              <a:rPr lang="es-MX" sz="2000" b="1" dirty="0">
                <a:latin typeface="Century Gothic" panose="020B0502020202020204" pitchFamily="34" charset="0"/>
              </a:rPr>
            </a:br>
            <a:r>
              <a:rPr lang="es-MX" sz="2000" b="1" dirty="0">
                <a:latin typeface="Century Gothic" panose="020B0502020202020204" pitchFamily="34" charset="0"/>
              </a:rPr>
              <a:t>Resumen</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a:t>
            </a:fld>
            <a:endParaRPr lang="es-ES" altLang="es-MX"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83971" y="1600200"/>
            <a:ext cx="4376058"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6934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Métricas </a:t>
            </a:r>
            <a:r>
              <a:rPr lang="es-MX" sz="2000" b="1" dirty="0" smtClean="0">
                <a:latin typeface="Century Gothic" panose="020B0502020202020204" pitchFamily="34" charset="0"/>
              </a:rPr>
              <a:t>generales</a:t>
            </a:r>
            <a:endParaRPr lang="es-MX" sz="2000" b="1" dirty="0">
              <a:latin typeface="Century Gothic" panose="020B0502020202020204" pitchFamily="34" charset="0"/>
            </a:endParaRPr>
          </a:p>
        </p:txBody>
      </p:sp>
      <p:sp>
        <p:nvSpPr>
          <p:cNvPr id="3" name="2 Marcador de contenido"/>
          <p:cNvSpPr>
            <a:spLocks noGrp="1"/>
          </p:cNvSpPr>
          <p:nvPr>
            <p:ph idx="1"/>
          </p:nvPr>
        </p:nvSpPr>
        <p:spPr>
          <a:xfrm>
            <a:off x="457200" y="1388059"/>
            <a:ext cx="8357616" cy="4525963"/>
          </a:xfrm>
        </p:spPr>
        <p:txBody>
          <a:bodyPr/>
          <a:lstStyle/>
          <a:p>
            <a:pPr>
              <a:buClr>
                <a:srgbClr val="C00000"/>
              </a:buClr>
            </a:pPr>
            <a:r>
              <a:rPr lang="es-MX" sz="1400" dirty="0" smtClean="0"/>
              <a:t>El </a:t>
            </a:r>
            <a:r>
              <a:rPr lang="es-MX" sz="1400" dirty="0"/>
              <a:t>activo neto del FANVIT subió de 90,747 mdp en diciembre de 2016 a 127,863 mdp al cierre de 2017 (+41%). El activo aumentó en 37,116 mdp: 28,500 mdp de traspasos Tesorería a Fanvit y 8,616 mdp por ganancias de capital e intereses.</a:t>
            </a:r>
          </a:p>
          <a:p>
            <a:pPr>
              <a:buClr>
                <a:srgbClr val="C00000"/>
              </a:buClr>
            </a:pPr>
            <a:r>
              <a:rPr lang="es-MX" sz="1400" dirty="0" smtClean="0"/>
              <a:t>El </a:t>
            </a:r>
            <a:r>
              <a:rPr lang="es-MX" sz="1400" dirty="0"/>
              <a:t>plazo promedio ponderado (</a:t>
            </a:r>
            <a:r>
              <a:rPr lang="es-MX" sz="1400" dirty="0" err="1"/>
              <a:t>ppp</a:t>
            </a:r>
            <a:r>
              <a:rPr lang="es-MX" sz="1400" dirty="0"/>
              <a:t>) del FANVIT se movió de 7.9 años en 2016 a 6.7 al terminar 2017. El nivel máximo y mínimo fue de: 8.2 y 6.7 años.</a:t>
            </a:r>
          </a:p>
          <a:p>
            <a:pPr>
              <a:buClr>
                <a:srgbClr val="C00000"/>
              </a:buClr>
            </a:pPr>
            <a:r>
              <a:rPr lang="es-MX" sz="1400" dirty="0" smtClean="0"/>
              <a:t>El </a:t>
            </a:r>
            <a:r>
              <a:rPr lang="es-MX" sz="1400" dirty="0"/>
              <a:t>VaR, calculado con metodología histórica (250 observaciones), horizonte a un día y un 99% de confianza, descendió de 0.8% en 2016 a 0.3% en 2017, ocasionado por la salida de escenarios extremos (en particular, los días posteriores a las elecciones presidenciales en EUA) y la disminución en el plazo promedio ponderado.</a:t>
            </a:r>
          </a:p>
          <a:p>
            <a:pPr>
              <a:buClr>
                <a:srgbClr val="C00000"/>
              </a:buClr>
            </a:pPr>
            <a:endParaRPr lang="es-MX" sz="1400" dirty="0"/>
          </a:p>
          <a:p>
            <a:pPr marL="0" indent="0">
              <a:buClr>
                <a:srgbClr val="C00000"/>
              </a:buClr>
              <a:buNone/>
            </a:pPr>
            <a:r>
              <a:rPr lang="es-MX" sz="2000" b="1" dirty="0">
                <a:solidFill>
                  <a:srgbClr val="CD0000"/>
                </a:solidFill>
                <a:ea typeface="Myriad Pro"/>
                <a:cs typeface="Myriad Pro"/>
              </a:rPr>
              <a:t>Cartera</a:t>
            </a:r>
          </a:p>
          <a:p>
            <a:pPr>
              <a:buClr>
                <a:srgbClr val="C00000"/>
              </a:buClr>
            </a:pPr>
            <a:r>
              <a:rPr lang="es-MX" sz="1400" dirty="0" smtClean="0"/>
              <a:t>El </a:t>
            </a:r>
            <a:r>
              <a:rPr lang="es-MX" sz="1400" dirty="0"/>
              <a:t>número de instrumentos del FANVIT pasó de 144 en 2016 a 159 al cierre de 2017.</a:t>
            </a:r>
          </a:p>
          <a:p>
            <a:pPr>
              <a:buClr>
                <a:srgbClr val="C00000"/>
              </a:buClr>
            </a:pPr>
            <a:r>
              <a:rPr lang="es-MX" sz="1400" dirty="0" smtClean="0"/>
              <a:t>El </a:t>
            </a:r>
            <a:r>
              <a:rPr lang="es-MX" sz="1400" dirty="0"/>
              <a:t>componente de renta variable se diversificó al incorporar nuevos ETFs al portafolio y se aumentaron las posiciones en otras divisas. </a:t>
            </a:r>
          </a:p>
          <a:p>
            <a:pPr>
              <a:buClr>
                <a:srgbClr val="C00000"/>
              </a:buClr>
            </a:pPr>
            <a:r>
              <a:rPr lang="es-MX" sz="1400" dirty="0" smtClean="0"/>
              <a:t>Se </a:t>
            </a:r>
            <a:r>
              <a:rPr lang="es-MX" sz="1400" dirty="0"/>
              <a:t>compraron 50 instrumentos, se vendieron 25 y hubo 10 vencimientos en 2017.</a:t>
            </a:r>
          </a:p>
          <a:p>
            <a:pPr>
              <a:buClr>
                <a:srgbClr val="C00000"/>
              </a:buClr>
            </a:pPr>
            <a:r>
              <a:rPr lang="es-MX" sz="1400" dirty="0" smtClean="0"/>
              <a:t>El </a:t>
            </a:r>
            <a:r>
              <a:rPr lang="es-MX" sz="1400" dirty="0"/>
              <a:t>porcentaje en CKDs aumentó de 0.2% a 0.4% en el 2017 al aumentar las inversiones en 5 nuevos CKDs para alcanzar un total de 7. El monto comprometido subió de 650 mdp (2016) a 1,850 mdp (2017</a:t>
            </a:r>
            <a:r>
              <a:rPr lang="es-MX" sz="1400" dirty="0" smtClean="0"/>
              <a:t>).</a:t>
            </a:r>
            <a:endParaRPr lang="es-MX" sz="1400" dirty="0"/>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4</a:t>
            </a:fld>
            <a:endParaRPr lang="es-ES" altLang="es-MX" dirty="0"/>
          </a:p>
        </p:txBody>
      </p:sp>
    </p:spTree>
    <p:extLst>
      <p:ext uri="{BB962C8B-B14F-4D97-AF65-F5344CB8AC3E}">
        <p14:creationId xmlns:p14="http://schemas.microsoft.com/office/powerpoint/2010/main" val="435021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Métricas generales</a:t>
            </a:r>
            <a:endParaRPr lang="es-MX" sz="2000" dirty="0"/>
          </a:p>
        </p:txBody>
      </p:sp>
      <p:sp>
        <p:nvSpPr>
          <p:cNvPr id="3" name="2 Marcador de contenido"/>
          <p:cNvSpPr>
            <a:spLocks noGrp="1"/>
          </p:cNvSpPr>
          <p:nvPr>
            <p:ph idx="1"/>
          </p:nvPr>
        </p:nvSpPr>
        <p:spPr/>
        <p:txBody>
          <a:bodyPr/>
          <a:lstStyle/>
          <a:p>
            <a:pPr>
              <a:buClr>
                <a:srgbClr val="C00000"/>
              </a:buClr>
            </a:pPr>
            <a:r>
              <a:rPr lang="es-MX" sz="1400" dirty="0" smtClean="0"/>
              <a:t>En </a:t>
            </a:r>
            <a:r>
              <a:rPr lang="es-MX" sz="1400" dirty="0"/>
              <a:t>2016 se tenían 16 notas estructuradas con un valor de mercado de 2,004 mdp. En 2017 vencieron 5 por lo que se terminó el año con 11.</a:t>
            </a:r>
          </a:p>
          <a:p>
            <a:pPr>
              <a:buClr>
                <a:srgbClr val="C00000"/>
              </a:buClr>
            </a:pPr>
            <a:r>
              <a:rPr lang="es-MX" sz="1400" dirty="0" smtClean="0"/>
              <a:t>La </a:t>
            </a:r>
            <a:r>
              <a:rPr lang="es-MX" sz="1400" dirty="0"/>
              <a:t>diversificación de portafolio se hizo entre las diferentes clases de activos: renta variable (nacional y extranjera), deuda (gubernamental y corporativos; así como entre revisable, fija y real), inversiones alternativas (CKDs y Fibras), así como una mayor exposición a instrumentos ligados al tipo de cambio.  Es importante mencionar la reducción en la exposición a emisiones corporativas del 43 al 21% del portafolio entre 2016 y 2017. </a:t>
            </a:r>
          </a:p>
          <a:p>
            <a:pPr>
              <a:buClr>
                <a:srgbClr val="C00000"/>
              </a:buClr>
            </a:pPr>
            <a:r>
              <a:rPr lang="es-MX" sz="1400" dirty="0" smtClean="0"/>
              <a:t>Fanvit </a:t>
            </a:r>
            <a:r>
              <a:rPr lang="es-MX" sz="1400" dirty="0"/>
              <a:t>B en 2016 tenía un valor de 11,210 mdp y constaba de 50 instrumentos. Al cierre de diciembre terminó con 5,491 mdp y 26 instrumentos, como resultado de las ventas y amortizaciones que se dieron, lo que significa una reducción de prácticamente la mitad de la cartera.</a:t>
            </a:r>
          </a:p>
          <a:p>
            <a:pPr>
              <a:buClr>
                <a:srgbClr val="C00000"/>
              </a:buClr>
            </a:pPr>
            <a:endParaRPr lang="es-MX" sz="1400" dirty="0"/>
          </a:p>
          <a:p>
            <a:pPr>
              <a:buClr>
                <a:srgbClr val="C00000"/>
              </a:buClr>
            </a:pPr>
            <a:endParaRPr lang="es-MX" sz="1400" dirty="0"/>
          </a:p>
          <a:p>
            <a:pPr>
              <a:buClr>
                <a:srgbClr val="C00000"/>
              </a:buClr>
            </a:pPr>
            <a:endParaRPr lang="es-MX" dirty="0"/>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5</a:t>
            </a:fld>
            <a:endParaRPr lang="es-ES" altLang="es-MX" dirty="0"/>
          </a:p>
        </p:txBody>
      </p:sp>
    </p:spTree>
    <p:extLst>
      <p:ext uri="{BB962C8B-B14F-4D97-AF65-F5344CB8AC3E}">
        <p14:creationId xmlns:p14="http://schemas.microsoft.com/office/powerpoint/2010/main" val="3101651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6</a:t>
            </a:fld>
            <a:endParaRPr lang="es-ES" altLang="es-MX" dirty="0"/>
          </a:p>
        </p:txBody>
      </p:sp>
      <p:pic>
        <p:nvPicPr>
          <p:cNvPr id="6" name="5 Imagen" descr="cid:image003.png@01D384A4.730D22A0"/>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774950" y="1584325"/>
            <a:ext cx="3594100" cy="3689350"/>
          </a:xfrm>
          <a:prstGeom prst="rect">
            <a:avLst/>
          </a:prstGeom>
          <a:noFill/>
          <a:ln>
            <a:noFill/>
          </a:ln>
        </p:spPr>
      </p:pic>
      <p:sp>
        <p:nvSpPr>
          <p:cNvPr id="8" name="1 Título"/>
          <p:cNvSpPr>
            <a:spLocks noGrp="1"/>
          </p:cNvSpPr>
          <p:nvPr>
            <p:ph type="title"/>
          </p:nvPr>
        </p:nvSpPr>
        <p:spPr>
          <a:xfrm>
            <a:off x="457200" y="274638"/>
            <a:ext cx="5562600" cy="631825"/>
          </a:xfrm>
        </p:spPr>
        <p:txBody>
          <a:bodyPr/>
          <a:lstStyle/>
          <a:p>
            <a:r>
              <a:rPr lang="es-MX" sz="2000" b="1" dirty="0">
                <a:latin typeface="Century Gothic" panose="020B0502020202020204" pitchFamily="34" charset="0"/>
              </a:rPr>
              <a:t>Métricas generales</a:t>
            </a:r>
            <a:endParaRPr lang="es-MX" sz="2000" dirty="0"/>
          </a:p>
        </p:txBody>
      </p:sp>
    </p:spTree>
    <p:extLst>
      <p:ext uri="{BB962C8B-B14F-4D97-AF65-F5344CB8AC3E}">
        <p14:creationId xmlns:p14="http://schemas.microsoft.com/office/powerpoint/2010/main" val="369642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smtClean="0">
                <a:latin typeface="Century Gothic" panose="020B0502020202020204" pitchFamily="34" charset="0"/>
              </a:rPr>
              <a:t>Rendimientos</a:t>
            </a:r>
            <a:endParaRPr lang="es-MX" sz="2000" b="1" dirty="0">
              <a:latin typeface="Century Gothic" panose="020B0502020202020204" pitchFamily="34" charset="0"/>
            </a:endParaRPr>
          </a:p>
        </p:txBody>
      </p:sp>
      <p:sp>
        <p:nvSpPr>
          <p:cNvPr id="3" name="2 Marcador de contenido"/>
          <p:cNvSpPr>
            <a:spLocks noGrp="1"/>
          </p:cNvSpPr>
          <p:nvPr>
            <p:ph idx="1"/>
          </p:nvPr>
        </p:nvSpPr>
        <p:spPr>
          <a:xfrm>
            <a:off x="467544" y="1628800"/>
            <a:ext cx="8229600" cy="4525963"/>
          </a:xfrm>
        </p:spPr>
        <p:txBody>
          <a:bodyPr/>
          <a:lstStyle/>
          <a:p>
            <a:pPr>
              <a:buClr>
                <a:srgbClr val="C00000"/>
              </a:buClr>
            </a:pPr>
            <a:r>
              <a:rPr lang="es-MX" sz="1400" dirty="0" smtClean="0"/>
              <a:t>Se </a:t>
            </a:r>
            <a:r>
              <a:rPr lang="es-MX" sz="1400" dirty="0"/>
              <a:t>logró un rendimiento de gestión del 8.2% y del 7.9% neto en 2017. Como referencia, la tasa promedio del fondeo gubernamental se ubicó en 6.7%. Por su parte, el rendimiento promedio de sb1 fue de 6.8% neto, mientras que el de sb2 fue de 8.4% neto. Es importante mencionar que el porcentaje de renta variable de sb1 terminó 2017 en 6% y sb2 en 18%, mientras que FANVIT terminó con 10% de posición en renta variable.</a:t>
            </a:r>
          </a:p>
          <a:p>
            <a:pPr marL="0" indent="0">
              <a:buClr>
                <a:srgbClr val="C00000"/>
              </a:buClr>
              <a:buNone/>
            </a:pPr>
            <a:endParaRPr lang="es-MX" sz="2000" dirty="0"/>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7</a:t>
            </a:fld>
            <a:endParaRPr lang="es-ES" altLang="es-MX" dirty="0"/>
          </a:p>
        </p:txBody>
      </p:sp>
      <p:pic>
        <p:nvPicPr>
          <p:cNvPr id="5" name="4 Imag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3068960"/>
            <a:ext cx="7128792" cy="3456384"/>
          </a:xfrm>
          <a:prstGeom prst="rect">
            <a:avLst/>
          </a:prstGeom>
          <a:noFill/>
        </p:spPr>
      </p:pic>
    </p:spTree>
    <p:extLst>
      <p:ext uri="{BB962C8B-B14F-4D97-AF65-F5344CB8AC3E}">
        <p14:creationId xmlns:p14="http://schemas.microsoft.com/office/powerpoint/2010/main" val="2924257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600201"/>
            <a:ext cx="8229600" cy="2260848"/>
          </a:xfrm>
        </p:spPr>
        <p:txBody>
          <a:bodyPr/>
          <a:lstStyle/>
          <a:p>
            <a:pPr algn="just">
              <a:buClr>
                <a:srgbClr val="C00000"/>
              </a:buClr>
            </a:pPr>
            <a:r>
              <a:rPr lang="es-MX" sz="1400" dirty="0" smtClean="0"/>
              <a:t>El </a:t>
            </a:r>
            <a:r>
              <a:rPr lang="es-MX" sz="1400" dirty="0"/>
              <a:t>resultado de 2017 de 7.9%, siendo históricamente el mejor resultado que ha alcanzado el FANVIT en sus poco más de tres años de vida. Lo anterior se ha logrado a través de una diversificación del portafolio, una visión de largo plazo, así como el análisis de cada una de las decisiones de inversión donde ha prevalecido la prudencia.</a:t>
            </a:r>
          </a:p>
          <a:p>
            <a:pPr algn="just">
              <a:buClr>
                <a:srgbClr val="C00000"/>
              </a:buClr>
            </a:pPr>
            <a:r>
              <a:rPr lang="es-MX" sz="1400" dirty="0" smtClean="0"/>
              <a:t>La </a:t>
            </a:r>
            <a:r>
              <a:rPr lang="es-MX" sz="1400" dirty="0"/>
              <a:t>actual administración del Infonavit casi triplicó el rendimiento del Fanvit y el monto de activos en administración. En activos se pasó de 51,630 mdp a 127,863 mdp; en rendimientos, de 1.7% a 4.3% de abril de 2016 al término de 2017.</a:t>
            </a:r>
          </a:p>
          <a:p>
            <a:pPr algn="just">
              <a:buClr>
                <a:srgbClr val="C00000"/>
              </a:buClr>
            </a:pPr>
            <a:r>
              <a:rPr lang="es-MX" sz="1400" dirty="0" smtClean="0"/>
              <a:t>El </a:t>
            </a:r>
            <a:r>
              <a:rPr lang="es-MX" sz="1400" dirty="0"/>
              <a:t>rendimiento acumulado el FANVIT presenta una rentabilidad acumulada del 3.1% y se proyecta terminar el 2018 en 4.1%.</a:t>
            </a:r>
          </a:p>
          <a:p>
            <a:pPr marL="0" indent="0">
              <a:buClr>
                <a:srgbClr val="C00000"/>
              </a:buClr>
              <a:buNone/>
            </a:pPr>
            <a:endParaRPr lang="es-MX" dirty="0"/>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8</a:t>
            </a:fld>
            <a:endParaRPr lang="es-ES" altLang="es-MX" dirty="0"/>
          </a:p>
        </p:txBody>
      </p:sp>
      <p:sp>
        <p:nvSpPr>
          <p:cNvPr id="5" name="1 Título"/>
          <p:cNvSpPr>
            <a:spLocks noGrp="1"/>
          </p:cNvSpPr>
          <p:nvPr>
            <p:ph type="title"/>
          </p:nvPr>
        </p:nvSpPr>
        <p:spPr>
          <a:xfrm>
            <a:off x="457200" y="274638"/>
            <a:ext cx="5562600" cy="631825"/>
          </a:xfrm>
        </p:spPr>
        <p:txBody>
          <a:bodyPr/>
          <a:lstStyle/>
          <a:p>
            <a:r>
              <a:rPr lang="es-MX" sz="2000" b="1" dirty="0" smtClean="0">
                <a:latin typeface="Century Gothic" panose="020B0502020202020204" pitchFamily="34" charset="0"/>
              </a:rPr>
              <a:t>Rendimientos</a:t>
            </a:r>
            <a:endParaRPr lang="es-MX" sz="2000" b="1" dirty="0">
              <a:latin typeface="Century Gothic" panose="020B0502020202020204" pitchFamily="34" charset="0"/>
            </a:endParaRPr>
          </a:p>
        </p:txBody>
      </p:sp>
    </p:spTree>
    <p:extLst>
      <p:ext uri="{BB962C8B-B14F-4D97-AF65-F5344CB8AC3E}">
        <p14:creationId xmlns:p14="http://schemas.microsoft.com/office/powerpoint/2010/main" val="1539651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9</a:t>
            </a:fld>
            <a:endParaRPr lang="es-ES" altLang="es-MX" dirty="0"/>
          </a:p>
        </p:txBody>
      </p:sp>
      <p:pic>
        <p:nvPicPr>
          <p:cNvPr id="5" name="4 Imagen"/>
          <p:cNvPicPr/>
          <p:nvPr/>
        </p:nvPicPr>
        <p:blipFill>
          <a:blip r:embed="rId2">
            <a:extLst>
              <a:ext uri="{28A0092B-C50C-407E-A947-70E740481C1C}">
                <a14:useLocalDpi xmlns:a14="http://schemas.microsoft.com/office/drawing/2010/main" val="0"/>
              </a:ext>
            </a:extLst>
          </a:blip>
          <a:srcRect/>
          <a:stretch>
            <a:fillRect/>
          </a:stretch>
        </p:blipFill>
        <p:spPr bwMode="auto">
          <a:xfrm>
            <a:off x="2246575" y="1296184"/>
            <a:ext cx="4720590" cy="4837430"/>
          </a:xfrm>
          <a:prstGeom prst="rect">
            <a:avLst/>
          </a:prstGeom>
          <a:noFill/>
          <a:ln>
            <a:noFill/>
          </a:ln>
        </p:spPr>
      </p:pic>
      <p:sp>
        <p:nvSpPr>
          <p:cNvPr id="7" name="1 Título"/>
          <p:cNvSpPr>
            <a:spLocks noGrp="1"/>
          </p:cNvSpPr>
          <p:nvPr>
            <p:ph type="title"/>
          </p:nvPr>
        </p:nvSpPr>
        <p:spPr>
          <a:xfrm>
            <a:off x="457200" y="274638"/>
            <a:ext cx="5562600" cy="631825"/>
          </a:xfrm>
        </p:spPr>
        <p:txBody>
          <a:bodyPr/>
          <a:lstStyle/>
          <a:p>
            <a:r>
              <a:rPr lang="es-MX" sz="2000" b="1" dirty="0" smtClean="0">
                <a:latin typeface="Century Gothic" panose="020B0502020202020204" pitchFamily="34" charset="0"/>
              </a:rPr>
              <a:t>Rendimientos</a:t>
            </a:r>
            <a:endParaRPr lang="es-MX" sz="2000" b="1" dirty="0">
              <a:latin typeface="Century Gothic" panose="020B0502020202020204" pitchFamily="34" charset="0"/>
            </a:endParaRPr>
          </a:p>
        </p:txBody>
      </p:sp>
    </p:spTree>
    <p:extLst>
      <p:ext uri="{BB962C8B-B14F-4D97-AF65-F5344CB8AC3E}">
        <p14:creationId xmlns:p14="http://schemas.microsoft.com/office/powerpoint/2010/main" val="3423594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smtClean="0">
                <a:latin typeface="Century Gothic" panose="020B0502020202020204" pitchFamily="34" charset="0"/>
              </a:rPr>
              <a:t>Procesos</a:t>
            </a:r>
            <a:endParaRPr lang="es-MX" sz="2000" dirty="0">
              <a:latin typeface="Century Gothic" panose="020B0502020202020204" pitchFamily="34" charset="0"/>
            </a:endParaRPr>
          </a:p>
        </p:txBody>
      </p:sp>
      <p:sp>
        <p:nvSpPr>
          <p:cNvPr id="3" name="2 Marcador de contenido"/>
          <p:cNvSpPr>
            <a:spLocks noGrp="1"/>
          </p:cNvSpPr>
          <p:nvPr>
            <p:ph idx="1"/>
          </p:nvPr>
        </p:nvSpPr>
        <p:spPr/>
        <p:txBody>
          <a:bodyPr/>
          <a:lstStyle/>
          <a:p>
            <a:pPr>
              <a:buClr>
                <a:srgbClr val="C00000"/>
              </a:buClr>
            </a:pPr>
            <a:r>
              <a:rPr lang="es-MX" sz="1400" dirty="0" smtClean="0"/>
              <a:t>Se </a:t>
            </a:r>
            <a:r>
              <a:rPr lang="es-MX" sz="1400" dirty="0"/>
              <a:t>implementó un Portal de Atención a Solicitudes de Emisoras (PASE) a través de una página en internet para evaluar ordenada y sistemáticamente las inversiones en CKDs.</a:t>
            </a:r>
          </a:p>
          <a:p>
            <a:pPr>
              <a:buClr>
                <a:srgbClr val="C00000"/>
              </a:buClr>
            </a:pPr>
            <a:r>
              <a:rPr lang="es-MX" sz="1400" dirty="0" smtClean="0"/>
              <a:t>Se </a:t>
            </a:r>
            <a:r>
              <a:rPr lang="es-MX" sz="1400" dirty="0"/>
              <a:t>elaboraron cuestionarios de debida diligencia para el análisis fundamental de CKDs y FIBRAS en sus colocaciones primarias.</a:t>
            </a:r>
          </a:p>
          <a:p>
            <a:pPr>
              <a:buClr>
                <a:srgbClr val="C00000"/>
              </a:buClr>
            </a:pPr>
            <a:r>
              <a:rPr lang="es-MX" sz="1400" dirty="0" smtClean="0"/>
              <a:t>Se </a:t>
            </a:r>
            <a:r>
              <a:rPr lang="es-MX" sz="1400" dirty="0"/>
              <a:t>desarrollaron herramientas para el análisis fundamental de FIBRAS.</a:t>
            </a:r>
          </a:p>
          <a:p>
            <a:pPr>
              <a:buClr>
                <a:srgbClr val="C00000"/>
              </a:buClr>
            </a:pPr>
            <a:r>
              <a:rPr lang="es-MX" sz="1400" dirty="0" smtClean="0"/>
              <a:t>Se </a:t>
            </a:r>
            <a:r>
              <a:rPr lang="es-MX" sz="1400" dirty="0"/>
              <a:t>creó una base de datos de todo el mercado de CKDs para comparar fácilmente distintas métricas, por sector, a lo largo del tiempo.</a:t>
            </a:r>
          </a:p>
          <a:p>
            <a:pPr>
              <a:buClr>
                <a:srgbClr val="C00000"/>
              </a:buClr>
            </a:pPr>
            <a:r>
              <a:rPr lang="es-MX" sz="1400" dirty="0" smtClean="0"/>
              <a:t>Se </a:t>
            </a:r>
            <a:r>
              <a:rPr lang="es-MX" sz="1400" dirty="0"/>
              <a:t>incorporó un proceso de análisis de riesgo de crédito que sistematiza el estudio de factores de desempeño, endeudamiento, gobierno corporativo, premio del instrumento y garantía dependiendo del tipo de emisión de deuda.</a:t>
            </a:r>
          </a:p>
          <a:p>
            <a:pPr>
              <a:buClr>
                <a:srgbClr val="C00000"/>
              </a:buClr>
            </a:pPr>
            <a:r>
              <a:rPr lang="es-MX" sz="1400" dirty="0" smtClean="0"/>
              <a:t>Se </a:t>
            </a:r>
            <a:r>
              <a:rPr lang="es-MX" sz="1400" dirty="0"/>
              <a:t>analizaron 52 emisiones de deuda corporativa, lo que representa un avance del 98% de este grupo de instrumentos del FANVIT.</a:t>
            </a:r>
          </a:p>
          <a:p>
            <a:pPr>
              <a:buClr>
                <a:srgbClr val="C00000"/>
              </a:buClr>
            </a:pPr>
            <a:r>
              <a:rPr lang="es-MX" sz="1400" dirty="0" smtClean="0"/>
              <a:t>Se </a:t>
            </a:r>
            <a:r>
              <a:rPr lang="es-MX" sz="1400" dirty="0"/>
              <a:t>sistematizó el seguimiento trimestral de los resultados financieros de los instrumentos de deuda corporativa cuyo desempeño afecta directamente al FANVIT.</a:t>
            </a:r>
          </a:p>
          <a:p>
            <a:pPr>
              <a:buClr>
                <a:srgbClr val="C00000"/>
              </a:buClr>
            </a:pPr>
            <a:r>
              <a:rPr lang="es-MX" sz="1400" dirty="0" smtClean="0"/>
              <a:t>Se </a:t>
            </a:r>
            <a:r>
              <a:rPr lang="es-MX" sz="1400" dirty="0"/>
              <a:t>incorporó el seguimiento diario de eventos relevantes que impacten en la cartera del FANVIT.</a:t>
            </a:r>
          </a:p>
          <a:p>
            <a:pPr>
              <a:buClr>
                <a:srgbClr val="C00000"/>
              </a:buClr>
            </a:pPr>
            <a:endParaRPr lang="es-MX" dirty="0"/>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10</a:t>
            </a:fld>
            <a:endParaRPr lang="es-ES" altLang="es-MX" dirty="0"/>
          </a:p>
        </p:txBody>
      </p:sp>
    </p:spTree>
    <p:extLst>
      <p:ext uri="{BB962C8B-B14F-4D97-AF65-F5344CB8AC3E}">
        <p14:creationId xmlns:p14="http://schemas.microsoft.com/office/powerpoint/2010/main" val="3180818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199" y="1264584"/>
            <a:ext cx="8364931" cy="524594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1">
              <a:buClr>
                <a:srgbClr val="C00000"/>
              </a:buClr>
              <a:buFont typeface="Arial" panose="020B0604020202020204" pitchFamily="34" charset="0"/>
              <a:buChar char="•"/>
            </a:pPr>
            <a:r>
              <a:rPr lang="es-MX" sz="1400" dirty="0"/>
              <a:t>Se elaboró un modelo para el monitoreo de la actividad de otros participantes institucionales en el mercado local.</a:t>
            </a:r>
          </a:p>
          <a:p>
            <a:pPr lvl="1">
              <a:buClr>
                <a:srgbClr val="C00000"/>
              </a:buClr>
              <a:buFont typeface="Arial" panose="020B0604020202020204" pitchFamily="34" charset="0"/>
              <a:buChar char="•"/>
            </a:pPr>
            <a:r>
              <a:rPr lang="es-MX" sz="1400" dirty="0"/>
              <a:t>Se llevó a cabo la implementación del proceso para operación de derivados financieros bajo estándares ampliamente aceptados por los intermediarios financieros e inversionistas institucionales, faltando la revisión final por un tercero independiente.</a:t>
            </a:r>
          </a:p>
          <a:p>
            <a:pPr lvl="1">
              <a:buClr>
                <a:srgbClr val="C00000"/>
              </a:buClr>
              <a:buFont typeface="Arial" panose="020B0604020202020204" pitchFamily="34" charset="0"/>
              <a:buChar char="•"/>
            </a:pPr>
            <a:r>
              <a:rPr lang="es-MX" sz="1400" dirty="0"/>
              <a:t>Se desarrolló la infraestructura necesaria para gestionar los recursos del Fondo de Protección de Pagos (en trámite con Nafinsa) y del Fondo de Jubilación por Contribución Definida (por empezar durante el 1T18).</a:t>
            </a:r>
          </a:p>
          <a:p>
            <a:pPr lvl="1">
              <a:buClr>
                <a:srgbClr val="C00000"/>
              </a:buClr>
              <a:buFont typeface="Arial" panose="020B0604020202020204" pitchFamily="34" charset="0"/>
              <a:buChar char="•"/>
            </a:pPr>
            <a:r>
              <a:rPr lang="es-MX" sz="1400" dirty="0"/>
              <a:t>Se abrieron 10 nuevos contratos de intermediación con diversas instituciones financieras nacionales e internacionales, con lo que se llegó a 53 al concluir 2017. Esto representó una subida del 23% respecto a 2016.</a:t>
            </a:r>
          </a:p>
          <a:p>
            <a:pPr lvl="1">
              <a:buClr>
                <a:srgbClr val="C00000"/>
              </a:buClr>
              <a:buFont typeface="Arial" panose="020B0604020202020204" pitchFamily="34" charset="0"/>
              <a:buChar char="•"/>
            </a:pPr>
            <a:r>
              <a:rPr lang="es-MX" sz="1400" dirty="0"/>
              <a:t>Se inició el análisis de diversos sistemas de operación (Open Link, </a:t>
            </a:r>
            <a:r>
              <a:rPr lang="es-MX" sz="1400" dirty="0" err="1"/>
              <a:t>Aladdin</a:t>
            </a:r>
            <a:r>
              <a:rPr lang="es-MX" sz="1400" dirty="0"/>
              <a:t> y </a:t>
            </a:r>
            <a:r>
              <a:rPr lang="es-MX" sz="1400" dirty="0" err="1"/>
              <a:t>Murex</a:t>
            </a:r>
            <a:r>
              <a:rPr lang="es-MX" sz="1400" dirty="0"/>
              <a:t>, entre otros</a:t>
            </a:r>
            <a:r>
              <a:rPr lang="es-MX" sz="1400" dirty="0" smtClean="0"/>
              <a:t>)</a:t>
            </a:r>
          </a:p>
          <a:p>
            <a:pPr lvl="1">
              <a:buClr>
                <a:srgbClr val="C00000"/>
              </a:buClr>
              <a:buFont typeface="Arial" panose="020B0604020202020204" pitchFamily="34" charset="0"/>
              <a:buChar char="•"/>
            </a:pPr>
            <a:endParaRPr lang="es-MX" sz="1400" dirty="0"/>
          </a:p>
          <a:p>
            <a:pPr marL="0" indent="0">
              <a:spcBef>
                <a:spcPct val="0"/>
              </a:spcBef>
              <a:buClr>
                <a:srgbClr val="C00000"/>
              </a:buClr>
              <a:buNone/>
            </a:pPr>
            <a:r>
              <a:rPr lang="es-MX" sz="2000" b="1" dirty="0">
                <a:solidFill>
                  <a:srgbClr val="CD0000"/>
                </a:solidFill>
                <a:ea typeface="Myriad Pro"/>
                <a:cs typeface="Myriad Pro"/>
              </a:rPr>
              <a:t>Políticas</a:t>
            </a:r>
          </a:p>
          <a:p>
            <a:pPr lvl="1">
              <a:buClr>
                <a:srgbClr val="C00000"/>
              </a:buClr>
            </a:pPr>
            <a:r>
              <a:rPr lang="es-MX" sz="1400" dirty="0"/>
              <a:t>Se incorporó la política mejor ejecución (marzo 2017) que garantiza obtener las mejores cotizaciones con los diferentes intermediarios con los que se opera.</a:t>
            </a:r>
          </a:p>
          <a:p>
            <a:pPr lvl="1">
              <a:buClr>
                <a:srgbClr val="C00000"/>
              </a:buClr>
            </a:pPr>
            <a:r>
              <a:rPr lang="es-MX" sz="1400" dirty="0"/>
              <a:t>Se adoptó la política de Traspasos de la Tesorería al Fanvit (marzo 2017), que permite optimizar el uso de recursos líquidos del Instituto. La Tesorería logró un rendimiento neto de 6.8%, habiéndose ubicado la tasa de fondeo en 6.7%, mientras que el Fanvit logró 7.9% neto. </a:t>
            </a:r>
          </a:p>
          <a:p>
            <a:pPr>
              <a:buClr>
                <a:srgbClr val="C00000"/>
              </a:buClr>
            </a:pPr>
            <a:endParaRPr lang="es-MX" sz="1000" dirty="0"/>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11</a:t>
            </a:fld>
            <a:endParaRPr lang="es-ES" altLang="es-MX" dirty="0"/>
          </a:p>
        </p:txBody>
      </p:sp>
      <p:sp>
        <p:nvSpPr>
          <p:cNvPr id="5" name="1 Título"/>
          <p:cNvSpPr>
            <a:spLocks noGrp="1"/>
          </p:cNvSpPr>
          <p:nvPr>
            <p:ph type="title"/>
          </p:nvPr>
        </p:nvSpPr>
        <p:spPr>
          <a:xfrm>
            <a:off x="457200" y="274638"/>
            <a:ext cx="5562600" cy="631825"/>
          </a:xfrm>
        </p:spPr>
        <p:txBody>
          <a:bodyPr/>
          <a:lstStyle/>
          <a:p>
            <a:r>
              <a:rPr lang="es-MX" sz="2000" b="1" dirty="0" smtClean="0">
                <a:latin typeface="Century Gothic" panose="020B0502020202020204" pitchFamily="34" charset="0"/>
              </a:rPr>
              <a:t>Procesos</a:t>
            </a:r>
            <a:endParaRPr lang="es-MX" sz="2000" dirty="0">
              <a:latin typeface="Century Gothic" panose="020B0502020202020204" pitchFamily="34" charset="0"/>
            </a:endParaRPr>
          </a:p>
        </p:txBody>
      </p:sp>
    </p:spTree>
    <p:extLst>
      <p:ext uri="{BB962C8B-B14F-4D97-AF65-F5344CB8AC3E}">
        <p14:creationId xmlns:p14="http://schemas.microsoft.com/office/powerpoint/2010/main" val="1249568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53159"/>
            <a:ext cx="8229600" cy="2535881"/>
          </a:xfrm>
        </p:spPr>
        <p:txBody>
          <a:bodyPr/>
          <a:lstStyle/>
          <a:p>
            <a:pPr algn="just">
              <a:buClr>
                <a:srgbClr val="C00000"/>
              </a:buClr>
            </a:pPr>
            <a:endParaRPr lang="es-MX" sz="1400" dirty="0"/>
          </a:p>
          <a:p>
            <a:pPr algn="just">
              <a:buClr>
                <a:srgbClr val="C00000"/>
              </a:buClr>
            </a:pPr>
            <a:r>
              <a:rPr lang="es-MX" sz="1400" dirty="0" smtClean="0"/>
              <a:t>Durante </a:t>
            </a:r>
            <a:r>
              <a:rPr lang="es-MX" sz="1400" dirty="0"/>
              <a:t>2017, la Gerencia Sr. de Coordinación de Inversiones estuvo sujeta a </a:t>
            </a:r>
            <a:r>
              <a:rPr lang="es-MX" sz="1400" dirty="0" smtClean="0"/>
              <a:t>4 </a:t>
            </a:r>
            <a:r>
              <a:rPr lang="es-MX" sz="1400" dirty="0"/>
              <a:t>revisiones por parte de Auditoría Interna, 1de la CNBV, </a:t>
            </a:r>
            <a:r>
              <a:rPr lang="es-MX" sz="1400" dirty="0" smtClean="0"/>
              <a:t>1 </a:t>
            </a:r>
            <a:r>
              <a:rPr lang="es-MX" sz="1400" dirty="0"/>
              <a:t>de Deloitte México y  1 de PWC, obteniendo un total de </a:t>
            </a:r>
            <a:r>
              <a:rPr lang="es-MX" sz="1400" dirty="0" smtClean="0"/>
              <a:t>37 </a:t>
            </a:r>
            <a:r>
              <a:rPr lang="es-MX" sz="1400" dirty="0"/>
              <a:t>observaciones.  Al cierre de 2017, </a:t>
            </a:r>
            <a:r>
              <a:rPr lang="es-MX" sz="1400" dirty="0" smtClean="0"/>
              <a:t>el </a:t>
            </a:r>
            <a:r>
              <a:rPr lang="es-MX" sz="1400" dirty="0" smtClean="0"/>
              <a:t>59% </a:t>
            </a:r>
            <a:r>
              <a:rPr lang="es-MX" sz="1400" dirty="0" smtClean="0"/>
              <a:t>(</a:t>
            </a:r>
            <a:r>
              <a:rPr lang="es-MX" sz="1400" dirty="0" smtClean="0"/>
              <a:t>22 </a:t>
            </a:r>
            <a:r>
              <a:rPr lang="es-MX" sz="1400" dirty="0"/>
              <a:t>observaciones) se encuentran atendidas y el </a:t>
            </a:r>
            <a:r>
              <a:rPr lang="es-MX" sz="1400" dirty="0" smtClean="0"/>
              <a:t>41% </a:t>
            </a:r>
            <a:r>
              <a:rPr lang="es-MX" sz="1400" dirty="0" smtClean="0"/>
              <a:t>(</a:t>
            </a:r>
            <a:r>
              <a:rPr lang="es-MX" sz="1400" dirty="0"/>
              <a:t>15 observaciones) restante están en proceso de atención.</a:t>
            </a:r>
          </a:p>
          <a:p>
            <a:pPr algn="just">
              <a:buClr>
                <a:srgbClr val="C00000"/>
              </a:buClr>
            </a:pPr>
            <a:endParaRPr lang="es-MX" sz="1400" dirty="0"/>
          </a:p>
          <a:p>
            <a:pPr algn="just">
              <a:buClr>
                <a:srgbClr val="C00000"/>
              </a:buClr>
            </a:pPr>
            <a:r>
              <a:rPr lang="es-MX" sz="1400" dirty="0" smtClean="0"/>
              <a:t>La </a:t>
            </a:r>
            <a:r>
              <a:rPr lang="es-MX" sz="1400" dirty="0"/>
              <a:t>Gerencia Sr. de Coordinación de Inversiones ha elaborado Planes de Trabajo para la atención de las observaciones, los cuales ya se encuentran en ejecución, cabe señalar que durante 2017 todas las observaciones fueron atendidas en tiempo y forma conforme lo establecido en los Planes de Trabajo.</a:t>
            </a:r>
          </a:p>
          <a:p>
            <a:pPr algn="just">
              <a:buClr>
                <a:srgbClr val="C00000"/>
              </a:buClr>
            </a:pPr>
            <a:endParaRPr lang="es-MX" dirty="0"/>
          </a:p>
          <a:p>
            <a:pPr algn="just">
              <a:buClr>
                <a:srgbClr val="C00000"/>
              </a:buClr>
            </a:pPr>
            <a:endParaRPr lang="es-MX" dirty="0"/>
          </a:p>
          <a:p>
            <a:pPr algn="just">
              <a:buClr>
                <a:srgbClr val="C00000"/>
              </a:buClr>
            </a:pPr>
            <a:endParaRPr lang="es-MX" dirty="0"/>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12</a:t>
            </a:fld>
            <a:endParaRPr lang="es-ES" altLang="es-MX" dirty="0"/>
          </a:p>
        </p:txBody>
      </p:sp>
      <p:sp>
        <p:nvSpPr>
          <p:cNvPr id="6" name="1 Título"/>
          <p:cNvSpPr>
            <a:spLocks noGrp="1"/>
          </p:cNvSpPr>
          <p:nvPr>
            <p:ph type="title"/>
          </p:nvPr>
        </p:nvSpPr>
        <p:spPr>
          <a:xfrm>
            <a:off x="457200" y="274638"/>
            <a:ext cx="5562600" cy="631825"/>
          </a:xfrm>
        </p:spPr>
        <p:txBody>
          <a:bodyPr/>
          <a:lstStyle/>
          <a:p>
            <a:r>
              <a:rPr lang="es-MX" sz="2000" b="1" dirty="0" smtClean="0">
                <a:latin typeface="Century Gothic" panose="020B0502020202020204" pitchFamily="34" charset="0"/>
              </a:rPr>
              <a:t>Auditorías 2017</a:t>
            </a:r>
            <a:endParaRPr lang="es-MX" sz="2000" b="1" dirty="0">
              <a:latin typeface="Century Gothic" panose="020B0502020202020204" pitchFamily="34" charset="0"/>
            </a:endParaRPr>
          </a:p>
        </p:txBody>
      </p:sp>
      <p:graphicFrame>
        <p:nvGraphicFramePr>
          <p:cNvPr id="5" name="4 Tabla"/>
          <p:cNvGraphicFramePr>
            <a:graphicFrameLocks noGrp="1"/>
          </p:cNvGraphicFramePr>
          <p:nvPr>
            <p:extLst>
              <p:ext uri="{D42A27DB-BD31-4B8C-83A1-F6EECF244321}">
                <p14:modId xmlns:p14="http://schemas.microsoft.com/office/powerpoint/2010/main" val="2237900378"/>
              </p:ext>
            </p:extLst>
          </p:nvPr>
        </p:nvGraphicFramePr>
        <p:xfrm>
          <a:off x="2339752" y="4221088"/>
          <a:ext cx="4606653" cy="1579245"/>
        </p:xfrm>
        <a:graphic>
          <a:graphicData uri="http://schemas.openxmlformats.org/drawingml/2006/table">
            <a:tbl>
              <a:tblPr/>
              <a:tblGrid>
                <a:gridCol w="1535551"/>
                <a:gridCol w="1535551"/>
                <a:gridCol w="1535551"/>
              </a:tblGrid>
              <a:tr h="323850">
                <a:tc>
                  <a:txBody>
                    <a:bodyPr/>
                    <a:lstStyle/>
                    <a:p>
                      <a:pPr algn="ctr" rtl="0" fontAlgn="ctr"/>
                      <a:r>
                        <a:rPr lang="es-MX" sz="1400" b="1" i="0" u="none" strike="noStrike" dirty="0">
                          <a:solidFill>
                            <a:srgbClr val="FFFFFF"/>
                          </a:solidFill>
                          <a:effectLst/>
                          <a:latin typeface="Century Gothic"/>
                        </a:rPr>
                        <a:t>Estatus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es-MX" sz="1400" b="1" i="0" u="none" strike="noStrike">
                          <a:solidFill>
                            <a:srgbClr val="FFFFFF"/>
                          </a:solidFill>
                          <a:effectLst/>
                          <a:latin typeface="Century Gothic"/>
                        </a:rPr>
                        <a:t>Observaciones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es-MX" sz="1400" b="1" i="0" u="none" strike="noStrike">
                          <a:solidFill>
                            <a:srgbClr val="FFFFFF"/>
                          </a:solidFill>
                          <a:effectLst/>
                          <a:latin typeface="Century Gothic"/>
                        </a:rPr>
                        <a:t>% de avance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r>
              <a:tr h="409575">
                <a:tc>
                  <a:txBody>
                    <a:bodyPr/>
                    <a:lstStyle/>
                    <a:p>
                      <a:pPr algn="ctr" rtl="0" fontAlgn="ctr"/>
                      <a:r>
                        <a:rPr lang="es-MX" sz="1400" b="0" i="0" u="none" strike="noStrike">
                          <a:solidFill>
                            <a:srgbClr val="000000"/>
                          </a:solidFill>
                          <a:effectLst/>
                          <a:latin typeface="Century Gothic"/>
                        </a:rPr>
                        <a:t>Terminadas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400" b="0" i="0" u="none" strike="noStrike" dirty="0" smtClean="0">
                          <a:solidFill>
                            <a:srgbClr val="000000"/>
                          </a:solidFill>
                          <a:effectLst/>
                          <a:latin typeface="Century Gothic"/>
                        </a:rPr>
                        <a:t>22</a:t>
                      </a:r>
                      <a:endParaRPr lang="es-MX" sz="1400" b="0" i="0" u="none" strike="noStrike" dirty="0">
                        <a:solidFill>
                          <a:srgbClr val="000000"/>
                        </a:solidFill>
                        <a:effectLst/>
                        <a:latin typeface="Century Gothic"/>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400" b="0" i="0" u="none" strike="noStrike" dirty="0" smtClean="0">
                          <a:solidFill>
                            <a:srgbClr val="000000"/>
                          </a:solidFill>
                          <a:effectLst/>
                          <a:latin typeface="Century Gothic"/>
                        </a:rPr>
                        <a:t>59%</a:t>
                      </a:r>
                      <a:endParaRPr lang="es-MX" sz="1400" b="0" i="0" u="none" strike="noStrike" dirty="0">
                        <a:solidFill>
                          <a:srgbClr val="000000"/>
                        </a:solidFill>
                        <a:effectLst/>
                        <a:latin typeface="Century Gothic"/>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9575">
                <a:tc>
                  <a:txBody>
                    <a:bodyPr/>
                    <a:lstStyle/>
                    <a:p>
                      <a:pPr algn="ctr" rtl="0" fontAlgn="ctr"/>
                      <a:r>
                        <a:rPr lang="es-MX" sz="1400" b="0" i="0" u="none" strike="noStrike">
                          <a:solidFill>
                            <a:srgbClr val="000000"/>
                          </a:solidFill>
                          <a:effectLst/>
                          <a:latin typeface="Century Gothic"/>
                        </a:rPr>
                        <a:t>En proceso de atención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400" b="0" i="0" u="none" strike="noStrike">
                          <a:solidFill>
                            <a:srgbClr val="000000"/>
                          </a:solidFill>
                          <a:effectLst/>
                          <a:latin typeface="Century Gothic"/>
                        </a:rPr>
                        <a:t>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400" b="0" i="0" u="none" strike="noStrike" dirty="0" smtClean="0">
                          <a:solidFill>
                            <a:srgbClr val="000000"/>
                          </a:solidFill>
                          <a:effectLst/>
                          <a:latin typeface="Century Gothic"/>
                        </a:rPr>
                        <a:t>41%</a:t>
                      </a:r>
                      <a:endParaRPr lang="es-MX" sz="1400" b="0" i="0" u="none" strike="noStrike" dirty="0">
                        <a:solidFill>
                          <a:srgbClr val="000000"/>
                        </a:solidFill>
                        <a:effectLst/>
                        <a:latin typeface="Century Gothic"/>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9575">
                <a:tc>
                  <a:txBody>
                    <a:bodyPr/>
                    <a:lstStyle/>
                    <a:p>
                      <a:pPr algn="ctr" fontAlgn="ctr"/>
                      <a:r>
                        <a:rPr lang="es-MX" sz="1400" b="1" i="0" u="none" strike="noStrike">
                          <a:solidFill>
                            <a:srgbClr val="000000"/>
                          </a:solidFill>
                          <a:effectLst/>
                          <a:latin typeface="Century Gothic"/>
                        </a:rPr>
                        <a:t>Total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400" b="1" i="0" u="none" strike="noStrike" dirty="0" smtClean="0">
                          <a:solidFill>
                            <a:srgbClr val="000000"/>
                          </a:solidFill>
                          <a:effectLst/>
                          <a:latin typeface="Century Gothic"/>
                        </a:rPr>
                        <a:t>37</a:t>
                      </a:r>
                      <a:endParaRPr lang="es-MX" sz="1400" b="1" i="0" u="none" strike="noStrike" dirty="0">
                        <a:solidFill>
                          <a:srgbClr val="000000"/>
                        </a:solidFill>
                        <a:effectLst/>
                        <a:latin typeface="Century Gothic"/>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400" b="1" i="0" u="none" strike="noStrike" dirty="0">
                          <a:solidFill>
                            <a:srgbClr val="000000"/>
                          </a:solidFill>
                          <a:effectLst/>
                          <a:latin typeface="Century Gothic"/>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980194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smtClean="0">
                <a:latin typeface="Century Gothic" panose="020B0502020202020204" pitchFamily="34" charset="0"/>
              </a:rPr>
              <a:t>Auditorías 2017</a:t>
            </a:r>
            <a:endParaRPr lang="es-MX" sz="2000" b="1"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13</a:t>
            </a:fld>
            <a:endParaRPr lang="es-ES" altLang="es-MX" dirty="0"/>
          </a:p>
        </p:txBody>
      </p:sp>
      <p:graphicFrame>
        <p:nvGraphicFramePr>
          <p:cNvPr id="6" name="5 Tabla"/>
          <p:cNvGraphicFramePr>
            <a:graphicFrameLocks noGrp="1"/>
          </p:cNvGraphicFramePr>
          <p:nvPr>
            <p:extLst>
              <p:ext uri="{D42A27DB-BD31-4B8C-83A1-F6EECF244321}">
                <p14:modId xmlns:p14="http://schemas.microsoft.com/office/powerpoint/2010/main" val="3103075685"/>
              </p:ext>
            </p:extLst>
          </p:nvPr>
        </p:nvGraphicFramePr>
        <p:xfrm>
          <a:off x="467543" y="1484785"/>
          <a:ext cx="8280920" cy="4929550"/>
        </p:xfrm>
        <a:graphic>
          <a:graphicData uri="http://schemas.openxmlformats.org/drawingml/2006/table">
            <a:tbl>
              <a:tblPr/>
              <a:tblGrid>
                <a:gridCol w="1879551"/>
                <a:gridCol w="1130455"/>
                <a:gridCol w="1130455"/>
                <a:gridCol w="1607151"/>
                <a:gridCol w="1402853"/>
                <a:gridCol w="1130455"/>
              </a:tblGrid>
              <a:tr h="449770">
                <a:tc>
                  <a:txBody>
                    <a:bodyPr/>
                    <a:lstStyle/>
                    <a:p>
                      <a:pPr algn="ctr" rtl="0" fontAlgn="ctr"/>
                      <a:r>
                        <a:rPr lang="es-MX" sz="1200" b="1" i="0" u="none" strike="noStrike" dirty="0">
                          <a:solidFill>
                            <a:srgbClr val="FFFFFF"/>
                          </a:solidFill>
                          <a:effectLst/>
                          <a:latin typeface="Century Gothic"/>
                        </a:rPr>
                        <a:t>Revisión/Auditoría</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es-MX" sz="1200" b="1" i="0" u="none" strike="noStrike">
                          <a:solidFill>
                            <a:srgbClr val="FFFFFF"/>
                          </a:solidFill>
                          <a:effectLst/>
                          <a:latin typeface="Century Gothic"/>
                        </a:rPr>
                        <a:t>Entidad</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es-MX" sz="1200" b="1" i="0" u="none" strike="noStrike">
                          <a:solidFill>
                            <a:srgbClr val="FFFFFF"/>
                          </a:solidFill>
                          <a:effectLst/>
                          <a:latin typeface="Century Gothic"/>
                        </a:rPr>
                        <a:t>Fecha</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es-MX" sz="1200" b="1" i="0" u="none" strike="noStrike">
                          <a:solidFill>
                            <a:srgbClr val="FFFFFF"/>
                          </a:solidFill>
                          <a:effectLst/>
                          <a:latin typeface="Century Gothic"/>
                        </a:rPr>
                        <a:t>Observaciones</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es-MX" sz="1200" b="1" i="0" u="none" strike="noStrike">
                          <a:solidFill>
                            <a:srgbClr val="FFFFFF"/>
                          </a:solidFill>
                          <a:effectLst/>
                          <a:latin typeface="Century Gothic"/>
                        </a:rPr>
                        <a:t>Terminadas</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rtl="0" fontAlgn="ctr"/>
                      <a:r>
                        <a:rPr lang="es-MX" sz="1200" b="1" i="0" u="none" strike="noStrike">
                          <a:solidFill>
                            <a:srgbClr val="FFFFFF"/>
                          </a:solidFill>
                          <a:effectLst/>
                          <a:latin typeface="Century Gothic"/>
                        </a:rPr>
                        <a:t>En proceso de atención</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r>
              <a:tr h="449770">
                <a:tc>
                  <a:txBody>
                    <a:bodyPr/>
                    <a:lstStyle/>
                    <a:p>
                      <a:pPr algn="ctr" rtl="0" fontAlgn="ctr"/>
                      <a:r>
                        <a:rPr lang="es-MX" sz="1200" b="0" i="0" u="none" strike="noStrike" dirty="0">
                          <a:solidFill>
                            <a:srgbClr val="000000"/>
                          </a:solidFill>
                          <a:effectLst/>
                          <a:latin typeface="Century Gothic"/>
                        </a:rPr>
                        <a:t>Revisión a los Sistemas de Inversión</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dirty="0">
                          <a:solidFill>
                            <a:srgbClr val="000000"/>
                          </a:solidFill>
                          <a:effectLst/>
                          <a:latin typeface="Century Gothic"/>
                        </a:rPr>
                        <a:t>Auditoría Interna</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a:solidFill>
                            <a:srgbClr val="000000"/>
                          </a:solidFill>
                          <a:effectLst/>
                          <a:latin typeface="Century Gothic"/>
                        </a:rPr>
                        <a:t>2T17</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a:solidFill>
                            <a:srgbClr val="000000"/>
                          </a:solidFill>
                          <a:effectLst/>
                          <a:latin typeface="Century Gothic"/>
                        </a:rPr>
                        <a:t>14</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a:solidFill>
                            <a:srgbClr val="000000"/>
                          </a:solidFill>
                          <a:effectLst/>
                          <a:latin typeface="Century Gothic"/>
                        </a:rPr>
                        <a:t>11</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a:solidFill>
                            <a:srgbClr val="000000"/>
                          </a:solidFill>
                          <a:effectLst/>
                          <a:latin typeface="Century Gothic"/>
                        </a:rPr>
                        <a:t>3</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99693">
                <a:tc>
                  <a:txBody>
                    <a:bodyPr/>
                    <a:lstStyle/>
                    <a:p>
                      <a:pPr algn="ctr" rtl="0" fontAlgn="ctr"/>
                      <a:r>
                        <a:rPr lang="es-MX" sz="1200" b="0" i="0" u="none" strike="noStrike">
                          <a:solidFill>
                            <a:srgbClr val="000000"/>
                          </a:solidFill>
                          <a:effectLst/>
                          <a:latin typeface="Century Gothic"/>
                        </a:rPr>
                        <a:t>Revisión a los Valores e Instrumentos Financieros</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dirty="0">
                          <a:solidFill>
                            <a:srgbClr val="000000"/>
                          </a:solidFill>
                          <a:effectLst/>
                          <a:latin typeface="Century Gothic"/>
                        </a:rPr>
                        <a:t>Auditoría Interna</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dirty="0">
                          <a:solidFill>
                            <a:srgbClr val="000000"/>
                          </a:solidFill>
                          <a:effectLst/>
                          <a:latin typeface="Century Gothic"/>
                        </a:rPr>
                        <a:t>2T17</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a:solidFill>
                            <a:srgbClr val="000000"/>
                          </a:solidFill>
                          <a:effectLst/>
                          <a:latin typeface="Century Gothic"/>
                        </a:rPr>
                        <a:t>3</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a:solidFill>
                            <a:srgbClr val="000000"/>
                          </a:solidFill>
                          <a:effectLst/>
                          <a:latin typeface="Century Gothic"/>
                        </a:rPr>
                        <a:t>3</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a:solidFill>
                            <a:srgbClr val="000000"/>
                          </a:solidFill>
                          <a:effectLst/>
                          <a:latin typeface="Century Gothic"/>
                        </a:rPr>
                        <a:t> </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49617">
                <a:tc>
                  <a:txBody>
                    <a:bodyPr/>
                    <a:lstStyle/>
                    <a:p>
                      <a:pPr algn="ctr" fontAlgn="ctr"/>
                      <a:r>
                        <a:rPr lang="es-MX" sz="1200" b="0" i="0" u="none" strike="noStrike">
                          <a:solidFill>
                            <a:srgbClr val="000000"/>
                          </a:solidFill>
                          <a:effectLst/>
                          <a:latin typeface="Century Gothic"/>
                        </a:rPr>
                        <a:t>Revisión al Cumplimiento Límites de Riesgo y Niveles de Tolerancia</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a:solidFill>
                            <a:srgbClr val="000000"/>
                          </a:solidFill>
                          <a:effectLst/>
                          <a:latin typeface="Century Gothic"/>
                        </a:rPr>
                        <a:t>Auditoría Interna</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dirty="0">
                          <a:solidFill>
                            <a:srgbClr val="000000"/>
                          </a:solidFill>
                          <a:effectLst/>
                          <a:latin typeface="Century Gothic"/>
                        </a:rPr>
                        <a:t>2017</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dirty="0">
                          <a:solidFill>
                            <a:srgbClr val="000000"/>
                          </a:solidFill>
                          <a:effectLst/>
                          <a:latin typeface="Century Gothic"/>
                        </a:rPr>
                        <a:t>1</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a:solidFill>
                            <a:srgbClr val="000000"/>
                          </a:solidFill>
                          <a:effectLst/>
                          <a:latin typeface="Century Gothic"/>
                        </a:rPr>
                        <a:t>1</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a:solidFill>
                            <a:srgbClr val="000000"/>
                          </a:solidFill>
                          <a:effectLst/>
                          <a:latin typeface="Century Gothic"/>
                        </a:rPr>
                        <a:t> </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49770">
                <a:tc>
                  <a:txBody>
                    <a:bodyPr/>
                    <a:lstStyle/>
                    <a:p>
                      <a:pPr algn="ctr" rtl="0" fontAlgn="ctr"/>
                      <a:r>
                        <a:rPr lang="es-MX" sz="1200" b="0" i="0" u="none" strike="noStrike">
                          <a:solidFill>
                            <a:srgbClr val="000000"/>
                          </a:solidFill>
                          <a:effectLst/>
                          <a:latin typeface="Century Gothic"/>
                        </a:rPr>
                        <a:t>Auditoría a la Administración Integral de Riesgos</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a:solidFill>
                            <a:srgbClr val="000000"/>
                          </a:solidFill>
                          <a:effectLst/>
                          <a:latin typeface="Century Gothic"/>
                        </a:rPr>
                        <a:t>Auditoría Interna</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a:solidFill>
                            <a:srgbClr val="000000"/>
                          </a:solidFill>
                          <a:effectLst/>
                          <a:latin typeface="Century Gothic"/>
                        </a:rPr>
                        <a:t>dic 2016 a ene 2017</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dirty="0">
                          <a:solidFill>
                            <a:srgbClr val="000000"/>
                          </a:solidFill>
                          <a:effectLst/>
                          <a:latin typeface="Century Gothic"/>
                        </a:rPr>
                        <a:t>2</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a:solidFill>
                            <a:srgbClr val="000000"/>
                          </a:solidFill>
                          <a:effectLst/>
                          <a:latin typeface="Century Gothic"/>
                        </a:rPr>
                        <a:t>2</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a:solidFill>
                            <a:srgbClr val="000000"/>
                          </a:solidFill>
                          <a:effectLst/>
                          <a:latin typeface="Century Gothic"/>
                        </a:rPr>
                        <a:t> </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93447">
                <a:tc>
                  <a:txBody>
                    <a:bodyPr/>
                    <a:lstStyle/>
                    <a:p>
                      <a:pPr algn="ctr" rtl="0" fontAlgn="ctr"/>
                      <a:r>
                        <a:rPr lang="es-MX" sz="1200" b="0" i="0" u="none" strike="noStrike">
                          <a:solidFill>
                            <a:srgbClr val="000000"/>
                          </a:solidFill>
                          <a:effectLst/>
                          <a:latin typeface="Century Gothic"/>
                        </a:rPr>
                        <a:t>Visita de Inspección Ordinaria</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a:solidFill>
                            <a:srgbClr val="000000"/>
                          </a:solidFill>
                          <a:effectLst/>
                          <a:latin typeface="Century Gothic"/>
                        </a:rPr>
                        <a:t>Comisión Nacional Bancaria y de Valores</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a:solidFill>
                            <a:srgbClr val="000000"/>
                          </a:solidFill>
                          <a:effectLst/>
                          <a:latin typeface="Century Gothic"/>
                        </a:rPr>
                        <a:t>2T17</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dirty="0">
                          <a:solidFill>
                            <a:srgbClr val="000000"/>
                          </a:solidFill>
                          <a:effectLst/>
                          <a:latin typeface="Century Gothic"/>
                        </a:rPr>
                        <a:t>8</a:t>
                      </a:r>
                      <a:endParaRPr lang="es-MX" sz="1200" b="0" i="0" u="none" strike="noStrike" dirty="0">
                        <a:solidFill>
                          <a:srgbClr val="000000"/>
                        </a:solidFill>
                        <a:effectLst/>
                        <a:latin typeface="Century Gothic"/>
                      </a:endParaRP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dirty="0" smtClean="0">
                          <a:solidFill>
                            <a:srgbClr val="000000"/>
                          </a:solidFill>
                          <a:effectLst/>
                          <a:latin typeface="Century Gothic"/>
                        </a:rPr>
                        <a:t>2</a:t>
                      </a:r>
                      <a:endParaRPr lang="es-MX" sz="1200" b="0" i="0" u="none" strike="noStrike" dirty="0">
                        <a:solidFill>
                          <a:srgbClr val="000000"/>
                        </a:solidFill>
                        <a:effectLst/>
                        <a:latin typeface="Century Gothic"/>
                      </a:endParaRP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a:solidFill>
                            <a:srgbClr val="000000"/>
                          </a:solidFill>
                          <a:effectLst/>
                          <a:latin typeface="Century Gothic"/>
                        </a:rPr>
                        <a:t>6</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49617">
                <a:tc>
                  <a:txBody>
                    <a:bodyPr/>
                    <a:lstStyle/>
                    <a:p>
                      <a:pPr algn="ctr" rtl="0" fontAlgn="ctr"/>
                      <a:r>
                        <a:rPr lang="es-MX" sz="1200" b="0" i="0" u="none" strike="noStrike">
                          <a:solidFill>
                            <a:srgbClr val="000000"/>
                          </a:solidFill>
                          <a:effectLst/>
                          <a:latin typeface="Century Gothic"/>
                        </a:rPr>
                        <a:t>Auditoría operativa  al proceso de inversiones del FANVIT</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a:solidFill>
                            <a:srgbClr val="000000"/>
                          </a:solidFill>
                          <a:effectLst/>
                          <a:latin typeface="Century Gothic"/>
                        </a:rPr>
                        <a:t>Deloitte México</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a:solidFill>
                            <a:srgbClr val="000000"/>
                          </a:solidFill>
                          <a:effectLst/>
                          <a:latin typeface="Century Gothic"/>
                        </a:rPr>
                        <a:t>enero a agosto 2017</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a:solidFill>
                            <a:srgbClr val="000000"/>
                          </a:solidFill>
                          <a:effectLst/>
                          <a:latin typeface="Century Gothic"/>
                        </a:rPr>
                        <a:t>5</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dirty="0">
                          <a:solidFill>
                            <a:srgbClr val="000000"/>
                          </a:solidFill>
                          <a:effectLst/>
                          <a:latin typeface="Century Gothic"/>
                        </a:rPr>
                        <a:t> </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a:solidFill>
                            <a:srgbClr val="000000"/>
                          </a:solidFill>
                          <a:effectLst/>
                          <a:latin typeface="Century Gothic"/>
                        </a:rPr>
                        <a:t>5</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49770">
                <a:tc>
                  <a:txBody>
                    <a:bodyPr/>
                    <a:lstStyle/>
                    <a:p>
                      <a:pPr algn="ctr" rtl="0" fontAlgn="ctr"/>
                      <a:r>
                        <a:rPr lang="es-MX" sz="1200" b="0" i="0" u="none" strike="noStrike">
                          <a:solidFill>
                            <a:srgbClr val="000000"/>
                          </a:solidFill>
                          <a:effectLst/>
                          <a:latin typeface="Century Gothic"/>
                        </a:rPr>
                        <a:t>Revisión a los Estados Financieros 2016</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a:solidFill>
                            <a:srgbClr val="000000"/>
                          </a:solidFill>
                          <a:effectLst/>
                          <a:latin typeface="Century Gothic"/>
                        </a:rPr>
                        <a:t>PWC</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a:solidFill>
                            <a:srgbClr val="000000"/>
                          </a:solidFill>
                          <a:effectLst/>
                          <a:latin typeface="Century Gothic"/>
                        </a:rPr>
                        <a:t>ene 16 a marzo 17</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200" b="0" i="0" u="none" strike="noStrike">
                          <a:solidFill>
                            <a:srgbClr val="000000"/>
                          </a:solidFill>
                          <a:effectLst/>
                          <a:latin typeface="Century Gothic"/>
                        </a:rPr>
                        <a:t>4</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dirty="0">
                          <a:solidFill>
                            <a:srgbClr val="000000"/>
                          </a:solidFill>
                          <a:effectLst/>
                          <a:latin typeface="Century Gothic"/>
                        </a:rPr>
                        <a:t>3</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dirty="0">
                          <a:solidFill>
                            <a:srgbClr val="000000"/>
                          </a:solidFill>
                          <a:effectLst/>
                          <a:latin typeface="Century Gothic"/>
                        </a:rPr>
                        <a:t>1</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923">
                <a:tc gridSpan="3">
                  <a:txBody>
                    <a:bodyPr/>
                    <a:lstStyle/>
                    <a:p>
                      <a:pPr algn="ctr" fontAlgn="ctr"/>
                      <a:r>
                        <a:rPr lang="es-MX" sz="1200" b="1" i="0" u="none" strike="noStrike">
                          <a:solidFill>
                            <a:srgbClr val="000000"/>
                          </a:solidFill>
                          <a:effectLst/>
                          <a:latin typeface="Century Gothic"/>
                        </a:rPr>
                        <a:t>Total</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a:txBody>
                    <a:bodyPr/>
                    <a:lstStyle/>
                    <a:p>
                      <a:pPr algn="ctr" fontAlgn="ctr"/>
                      <a:r>
                        <a:rPr lang="es-MX" sz="1200" b="1" i="0" u="none" strike="noStrike" dirty="0" smtClean="0">
                          <a:solidFill>
                            <a:srgbClr val="000000"/>
                          </a:solidFill>
                          <a:effectLst/>
                          <a:latin typeface="Century Gothic"/>
                        </a:rPr>
                        <a:t>37</a:t>
                      </a:r>
                      <a:endParaRPr lang="es-MX" sz="1200" b="1" i="0" u="none" strike="noStrike" dirty="0">
                        <a:solidFill>
                          <a:srgbClr val="000000"/>
                        </a:solidFill>
                        <a:effectLst/>
                        <a:latin typeface="Century Gothic"/>
                      </a:endParaRP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1" i="0" u="none" strike="noStrike" dirty="0" smtClean="0">
                          <a:solidFill>
                            <a:srgbClr val="000000"/>
                          </a:solidFill>
                          <a:effectLst/>
                          <a:latin typeface="Century Gothic"/>
                        </a:rPr>
                        <a:t>22</a:t>
                      </a:r>
                      <a:endParaRPr lang="es-MX" sz="1200" b="1" i="0" u="none" strike="noStrike" dirty="0">
                        <a:solidFill>
                          <a:srgbClr val="000000"/>
                        </a:solidFill>
                        <a:effectLst/>
                        <a:latin typeface="Century Gothic"/>
                      </a:endParaRP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1" i="0" u="none" strike="noStrike" dirty="0">
                          <a:solidFill>
                            <a:srgbClr val="000000"/>
                          </a:solidFill>
                          <a:effectLst/>
                          <a:latin typeface="Century Gothic"/>
                        </a:rPr>
                        <a:t>15</a:t>
                      </a:r>
                    </a:p>
                  </a:txBody>
                  <a:tcPr marL="6091" marR="6091" marT="60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90251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smtClean="0">
                <a:latin typeface="Century Gothic" panose="020B0502020202020204" pitchFamily="34" charset="0"/>
              </a:rPr>
              <a:t>PRO</a:t>
            </a:r>
            <a:endParaRPr lang="es-MX" sz="2000" b="1" dirty="0">
              <a:latin typeface="Century Gothic" panose="020B0502020202020204" pitchFamily="34" charset="0"/>
            </a:endParaRPr>
          </a:p>
        </p:txBody>
      </p:sp>
      <p:sp>
        <p:nvSpPr>
          <p:cNvPr id="3" name="2 Marcador de contenido"/>
          <p:cNvSpPr>
            <a:spLocks noGrp="1"/>
          </p:cNvSpPr>
          <p:nvPr>
            <p:ph idx="1"/>
          </p:nvPr>
        </p:nvSpPr>
        <p:spPr>
          <a:xfrm>
            <a:off x="323528" y="1196753"/>
            <a:ext cx="8517632" cy="1728192"/>
          </a:xfrm>
        </p:spPr>
        <p:txBody>
          <a:bodyPr/>
          <a:lstStyle/>
          <a:p>
            <a:pPr lvl="1">
              <a:buClr>
                <a:srgbClr val="C00000"/>
              </a:buClr>
              <a:buFont typeface="Arial" panose="020B0604020202020204" pitchFamily="34" charset="0"/>
              <a:buChar char="•"/>
            </a:pPr>
            <a:r>
              <a:rPr lang="es-MX" sz="1400" dirty="0"/>
              <a:t>Involucramiento en el proceso de inversión.</a:t>
            </a:r>
          </a:p>
          <a:p>
            <a:pPr lvl="1">
              <a:buClr>
                <a:srgbClr val="C00000"/>
              </a:buClr>
              <a:buFont typeface="Arial" panose="020B0604020202020204" pitchFamily="34" charset="0"/>
              <a:buChar char="•"/>
            </a:pPr>
            <a:r>
              <a:rPr lang="es-MX" sz="1400" dirty="0"/>
              <a:t>Revisión de entregables: 98 requerimientos abiertos y 66 cerrados. De un total de 162 sub requerimientos, se cerraron 122.</a:t>
            </a:r>
          </a:p>
          <a:p>
            <a:pPr lvl="1">
              <a:buClr>
                <a:srgbClr val="C00000"/>
              </a:buClr>
              <a:buFont typeface="Arial" panose="020B0604020202020204" pitchFamily="34" charset="0"/>
              <a:buChar char="•"/>
            </a:pPr>
            <a:r>
              <a:rPr lang="es-MX" sz="1400" dirty="0"/>
              <a:t>Contratación del </a:t>
            </a:r>
            <a:r>
              <a:rPr lang="es-MX" sz="1400" dirty="0" err="1"/>
              <a:t>ticker</a:t>
            </a:r>
            <a:r>
              <a:rPr lang="es-MX" sz="1400" dirty="0"/>
              <a:t> de noticias con Reuters.</a:t>
            </a:r>
          </a:p>
          <a:p>
            <a:pPr lvl="1">
              <a:buClr>
                <a:srgbClr val="C00000"/>
              </a:buClr>
              <a:buFont typeface="Arial" panose="020B0604020202020204" pitchFamily="34" charset="0"/>
              <a:buChar char="•"/>
            </a:pPr>
            <a:r>
              <a:rPr lang="es-MX" sz="1400" dirty="0"/>
              <a:t>Soporte de análisis crediticio a través de la plataforma S&amp;P Capital IQ.</a:t>
            </a:r>
          </a:p>
          <a:p>
            <a:pPr lvl="1">
              <a:buClr>
                <a:srgbClr val="C00000"/>
              </a:buClr>
              <a:buFont typeface="Arial" panose="020B0604020202020204" pitchFamily="34" charset="0"/>
              <a:buChar char="•"/>
            </a:pPr>
            <a:r>
              <a:rPr lang="es-MX" sz="1400" dirty="0"/>
              <a:t>Cambio video Wall</a:t>
            </a:r>
          </a:p>
          <a:p>
            <a:pPr>
              <a:buClr>
                <a:srgbClr val="C00000"/>
              </a:buClr>
            </a:pPr>
            <a:endParaRPr lang="es-MX" dirty="0"/>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14</a:t>
            </a:fld>
            <a:endParaRPr lang="es-ES" altLang="es-MX" dirty="0"/>
          </a:p>
        </p:txBody>
      </p:sp>
      <p:pic>
        <p:nvPicPr>
          <p:cNvPr id="5" name="4 Imagen"/>
          <p:cNvPicPr/>
          <p:nvPr/>
        </p:nvPicPr>
        <p:blipFill rotWithShape="1">
          <a:blip r:embed="rId2"/>
          <a:srcRect l="29177" t="35719" r="41822" b="30919"/>
          <a:stretch/>
        </p:blipFill>
        <p:spPr bwMode="auto">
          <a:xfrm>
            <a:off x="2483768" y="3068960"/>
            <a:ext cx="3891280" cy="251650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71065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211144" cy="1066130"/>
          </a:xfrm>
        </p:spPr>
        <p:txBody>
          <a:bodyPr/>
          <a:lstStyle/>
          <a:p>
            <a:r>
              <a:rPr lang="es-MX" sz="2000" b="1" dirty="0">
                <a:latin typeface="Century Gothic" panose="020B0502020202020204" pitchFamily="34" charset="0"/>
              </a:rPr>
              <a:t>Asesorías externas para la mejora del proceso de </a:t>
            </a:r>
            <a:r>
              <a:rPr lang="es-MX" sz="2000" b="1" dirty="0" smtClean="0">
                <a:latin typeface="Century Gothic" panose="020B0502020202020204" pitchFamily="34" charset="0"/>
              </a:rPr>
              <a:t>inversión</a:t>
            </a:r>
            <a:endParaRPr lang="es-MX" sz="2000" b="1" dirty="0">
              <a:latin typeface="Century Gothic" panose="020B0502020202020204" pitchFamily="34" charset="0"/>
            </a:endParaRPr>
          </a:p>
        </p:txBody>
      </p:sp>
      <p:sp>
        <p:nvSpPr>
          <p:cNvPr id="3" name="2 Marcador de contenido"/>
          <p:cNvSpPr>
            <a:spLocks noGrp="1"/>
          </p:cNvSpPr>
          <p:nvPr>
            <p:ph idx="1"/>
          </p:nvPr>
        </p:nvSpPr>
        <p:spPr/>
        <p:txBody>
          <a:bodyPr/>
          <a:lstStyle/>
          <a:p>
            <a:pPr>
              <a:buClr>
                <a:srgbClr val="C00000"/>
              </a:buClr>
            </a:pPr>
            <a:r>
              <a:rPr lang="es-MX" sz="1400" dirty="0" smtClean="0"/>
              <a:t>Se </a:t>
            </a:r>
            <a:r>
              <a:rPr lang="es-MX" sz="1400" dirty="0"/>
              <a:t>propusieron adecuaciones al Gobierno corporativo por parte de Deloitte , las cuales se incorporan a los cambios en el marco de gestión que se concluirán en el primer trimestre de 2018</a:t>
            </a:r>
            <a:r>
              <a:rPr lang="es-MX" sz="1400" dirty="0" smtClean="0"/>
              <a:t>.</a:t>
            </a:r>
          </a:p>
          <a:p>
            <a:pPr>
              <a:buClr>
                <a:srgbClr val="C00000"/>
              </a:buClr>
            </a:pPr>
            <a:endParaRPr lang="es-MX" sz="1400" dirty="0"/>
          </a:p>
          <a:p>
            <a:pPr>
              <a:buClr>
                <a:srgbClr val="C00000"/>
              </a:buClr>
            </a:pPr>
            <a:r>
              <a:rPr lang="es-MX" sz="1400" dirty="0" smtClean="0"/>
              <a:t>Se </a:t>
            </a:r>
            <a:r>
              <a:rPr lang="es-MX" sz="1400" dirty="0"/>
              <a:t>ha trabajado con </a:t>
            </a:r>
            <a:r>
              <a:rPr lang="es-MX" sz="1400" dirty="0" err="1"/>
              <a:t>BlackRock</a:t>
            </a:r>
            <a:r>
              <a:rPr lang="es-MX" sz="1400" dirty="0"/>
              <a:t> en la elaboración de un portafolio de referencia para el Fanvit y el Instituto. Previamente, se contrató a Tonatiuh Rodríguez para conceptualizar los alcances del proyecto.</a:t>
            </a:r>
          </a:p>
          <a:p>
            <a:pPr>
              <a:buClr>
                <a:srgbClr val="C00000"/>
              </a:buClr>
            </a:pPr>
            <a:endParaRPr lang="es-MX" sz="1400" dirty="0"/>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15</a:t>
            </a:fld>
            <a:endParaRPr lang="es-ES" altLang="es-MX" dirty="0"/>
          </a:p>
        </p:txBody>
      </p:sp>
    </p:spTree>
    <p:extLst>
      <p:ext uri="{BB962C8B-B14F-4D97-AF65-F5344CB8AC3E}">
        <p14:creationId xmlns:p14="http://schemas.microsoft.com/office/powerpoint/2010/main" val="1207780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422470" y="2852936"/>
            <a:ext cx="7253986" cy="1008112"/>
          </a:xfrm>
        </p:spPr>
        <p:txBody>
          <a:bodyPr/>
          <a:lstStyle/>
          <a:p>
            <a:r>
              <a:rPr lang="es-MX" altLang="es-MX" sz="2800" dirty="0">
                <a:solidFill>
                  <a:srgbClr val="FF0000"/>
                </a:solidFill>
                <a:latin typeface="Century Gothic" pitchFamily="34" charset="0"/>
              </a:rPr>
              <a:t>Comité de </a:t>
            </a:r>
            <a:r>
              <a:rPr lang="es-MX" altLang="es-MX" sz="2800" dirty="0" smtClean="0">
                <a:solidFill>
                  <a:srgbClr val="FF0000"/>
                </a:solidFill>
                <a:latin typeface="Century Gothic" pitchFamily="34" charset="0"/>
              </a:rPr>
              <a:t>Inversiones</a:t>
            </a:r>
            <a:br>
              <a:rPr lang="es-MX" altLang="es-MX" sz="2800" dirty="0" smtClean="0">
                <a:solidFill>
                  <a:srgbClr val="FF0000"/>
                </a:solidFill>
                <a:latin typeface="Century Gothic" pitchFamily="34" charset="0"/>
              </a:rPr>
            </a:br>
            <a:r>
              <a:rPr lang="es-MX" sz="2800" dirty="0" smtClean="0">
                <a:solidFill>
                  <a:srgbClr val="FF0000"/>
                </a:solidFill>
                <a:latin typeface="Century Gothic" panose="020B0502020202020204" pitchFamily="34" charset="0"/>
              </a:rPr>
              <a:t>Resumen 2017 FANVIT</a:t>
            </a:r>
            <a:endParaRPr lang="es-MX" altLang="es-MX" sz="2800" dirty="0">
              <a:solidFill>
                <a:srgbClr val="FF0000"/>
              </a:solidFill>
              <a:latin typeface="Century Gothic" pitchFamily="34" charset="0"/>
            </a:endParaRPr>
          </a:p>
        </p:txBody>
      </p:sp>
      <p:sp>
        <p:nvSpPr>
          <p:cNvPr id="3" name="Subtítulo 2"/>
          <p:cNvSpPr>
            <a:spLocks noGrp="1"/>
          </p:cNvSpPr>
          <p:nvPr>
            <p:ph type="subTitle" idx="1"/>
          </p:nvPr>
        </p:nvSpPr>
        <p:spPr>
          <a:xfrm>
            <a:off x="1475656" y="4221088"/>
            <a:ext cx="6253162" cy="560387"/>
          </a:xfrm>
        </p:spPr>
        <p:txBody>
          <a:bodyPr rtlCol="0">
            <a:normAutofit/>
          </a:bodyPr>
          <a:lstStyle/>
          <a:p>
            <a:pPr fontAlgn="auto">
              <a:spcAft>
                <a:spcPts val="0"/>
              </a:spcAft>
              <a:defRPr/>
            </a:pPr>
            <a:r>
              <a:rPr lang="es-ES" dirty="0" smtClean="0">
                <a:latin typeface="Century Gothic" pitchFamily="34" charset="0"/>
              </a:rPr>
              <a:t>Enero 2018</a:t>
            </a:r>
            <a:endParaRPr lang="es-ES" dirty="0">
              <a:latin typeface="Century Gothic" pitchFamily="34" charset="0"/>
            </a:endParaRP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852825882"/>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TotalTime>
  <Words>1614</Words>
  <Application>Microsoft Office PowerPoint</Application>
  <PresentationFormat>Presentación en pantalla (4:3)</PresentationFormat>
  <Paragraphs>148</Paragraphs>
  <Slides>16</Slides>
  <Notes>0</Notes>
  <HiddenSlides>0</HiddenSlides>
  <MMClips>0</MMClips>
  <ScaleCrop>false</ScaleCrop>
  <HeadingPairs>
    <vt:vector size="4" baseType="variant">
      <vt:variant>
        <vt:lpstr>Tema</vt:lpstr>
      </vt:variant>
      <vt:variant>
        <vt:i4>1</vt:i4>
      </vt:variant>
      <vt:variant>
        <vt:lpstr>Títulos de diapositiva</vt:lpstr>
      </vt:variant>
      <vt:variant>
        <vt:i4>16</vt:i4>
      </vt:variant>
    </vt:vector>
  </HeadingPairs>
  <TitlesOfParts>
    <vt:vector size="17" baseType="lpstr">
      <vt:lpstr>1_Tema de Office</vt:lpstr>
      <vt:lpstr>Comité de Inversiones Resumen 2017 FANVIT</vt:lpstr>
      <vt:lpstr>Gestión FANVIT 2017 Resumen</vt:lpstr>
      <vt:lpstr>Gestión FANVIT 2017 Resumen</vt:lpstr>
      <vt:lpstr>Métricas generales</vt:lpstr>
      <vt:lpstr>Métricas generales</vt:lpstr>
      <vt:lpstr>Métricas generales</vt:lpstr>
      <vt:lpstr>Rendimientos</vt:lpstr>
      <vt:lpstr>Rendimientos</vt:lpstr>
      <vt:lpstr>Rendimientos</vt:lpstr>
      <vt:lpstr>Procesos</vt:lpstr>
      <vt:lpstr>Procesos</vt:lpstr>
      <vt:lpstr>Auditorías 2017</vt:lpstr>
      <vt:lpstr>Auditorías 2017</vt:lpstr>
      <vt:lpstr>PRO</vt:lpstr>
      <vt:lpstr>Asesorías externas para la mejora del proceso de inversión</vt:lpstr>
      <vt:lpstr>Comité de Inversiones Resumen 2017 FANVIT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Comité de Inversiones Sesión Número 039</dc:title>
  <dc:creator>Trumbley Arroyo Paula Susana</dc:creator>
  <cp:lastModifiedBy>Trumbley Arroyo Paula Susana</cp:lastModifiedBy>
  <cp:revision>24</cp:revision>
  <dcterms:created xsi:type="dcterms:W3CDTF">2017-10-17T19:01:40Z</dcterms:created>
  <dcterms:modified xsi:type="dcterms:W3CDTF">2018-01-08T18:57:52Z</dcterms:modified>
</cp:coreProperties>
</file>