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308" r:id="rId2"/>
    <p:sldId id="309" r:id="rId3"/>
    <p:sldId id="310" r:id="rId4"/>
    <p:sldId id="307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60" autoAdjust="0"/>
  </p:normalViewPr>
  <p:slideViewPr>
    <p:cSldViewPr>
      <p:cViewPr>
        <p:scale>
          <a:sx n="100" d="100"/>
          <a:sy n="100" d="100"/>
        </p:scale>
        <p:origin x="-1992" y="-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26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4A36E-0FA8-4E6C-ACB6-1739D5B754D6}" type="datetimeFigureOut">
              <a:rPr lang="es-MX" smtClean="0"/>
              <a:t>08/01/2018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320D3-2E99-403D-AB78-AE13C466CB1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4646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2690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63197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12394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0459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07719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685892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4043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8425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03029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287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5244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27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179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178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83336"/>
            <a:ext cx="8229600" cy="5842832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350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25884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470010" cy="1296144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Informe de auditorías realizadas al FANVIT 2017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5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0694" y="188640"/>
            <a:ext cx="7259658" cy="999802"/>
          </a:xfrm>
        </p:spPr>
        <p:txBody>
          <a:bodyPr>
            <a:normAutofit/>
          </a:bodyPr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Auditorías realizadas a la Gerencia Sr. de Coordinación de Inversiones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91319" y="1268760"/>
            <a:ext cx="86409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Durante 2017, la Gerencia Sr. de Coordinación de Inversiones estuvo sujeta a las siguientes revisiones por parte de Auditoría Interna,  la CNBV, Deloitte México y PWC, obteniendo los siguientes resultados: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48264" y="6492875"/>
            <a:ext cx="2133600" cy="365125"/>
          </a:xfrm>
        </p:spPr>
        <p:txBody>
          <a:bodyPr/>
          <a:lstStyle/>
          <a:p>
            <a:fld id="{05E83AA4-A00D-4AA0-8FE8-B93C9F3EC141}" type="slidenum">
              <a:rPr lang="es-ES" altLang="es-MX" smtClean="0"/>
              <a:pPr/>
              <a:t>2</a:t>
            </a:fld>
            <a:endParaRPr lang="es-ES" alt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464785"/>
              </p:ext>
            </p:extLst>
          </p:nvPr>
        </p:nvGraphicFramePr>
        <p:xfrm>
          <a:off x="558602" y="2038502"/>
          <a:ext cx="8136903" cy="4513558"/>
        </p:xfrm>
        <a:graphic>
          <a:graphicData uri="http://schemas.openxmlformats.org/drawingml/2006/table">
            <a:tbl>
              <a:tblPr/>
              <a:tblGrid>
                <a:gridCol w="1801673"/>
                <a:gridCol w="1083615"/>
                <a:gridCol w="1083615"/>
                <a:gridCol w="1540562"/>
                <a:gridCol w="1344726"/>
                <a:gridCol w="1282712"/>
              </a:tblGrid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Revisión/Auditoría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Entidad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Fecha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Observaciones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Terminadas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En proceso de atención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70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Revisión a los Sistemas de Inversión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Auditoría Interna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2T17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14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7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Revisión a los Valores e Instrumentos Financieros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Auditoría Interna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2T17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11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Revisión al Cumplimiento Límites de Riesgo y Niveles de Tolerancia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Auditoría Interna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2017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Auditoría a la Administración Integral de Riesgos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Auditoría Interna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dic 2016 a ene 2017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1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Visita de Inspección Ordinaria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Comisión Nacional Bancaria y de Valores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2T17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6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Auditoría operativa  al proceso de inversiones del FANVIT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Deloitte México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enero a agosto 2017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 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Revisión a los Estados Financieros 2016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PWC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ene 16 a marzo 17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9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Total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37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15</a:t>
                      </a:r>
                    </a:p>
                  </a:txBody>
                  <a:tcPr marL="6091" marR="6091" marT="60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96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922114"/>
          </a:xfrm>
        </p:spPr>
        <p:txBody>
          <a:bodyPr/>
          <a:lstStyle/>
          <a:p>
            <a:r>
              <a:rPr lang="es-MX" sz="2000" b="1" dirty="0" smtClean="0">
                <a:latin typeface="Century Gothic" panose="020B0502020202020204" pitchFamily="34" charset="0"/>
              </a:rPr>
              <a:t>Auditorías realizadas a la Gerencia Sr. de Coordinación de Inversiones 2017</a:t>
            </a:r>
            <a:endParaRPr lang="es-MX" sz="2000" b="1" dirty="0">
              <a:latin typeface="Century Gothic" panose="020B0502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3</a:t>
            </a:fld>
            <a:endParaRPr lang="es-ES" altLang="es-MX" dirty="0"/>
          </a:p>
        </p:txBody>
      </p:sp>
      <p:sp>
        <p:nvSpPr>
          <p:cNvPr id="8" name="7 Rectángulo"/>
          <p:cNvSpPr/>
          <p:nvPr/>
        </p:nvSpPr>
        <p:spPr>
          <a:xfrm>
            <a:off x="539552" y="1340768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Al cierre de 2017,  el </a:t>
            </a:r>
            <a:r>
              <a:rPr lang="es-MX" sz="1400" dirty="0" smtClean="0">
                <a:latin typeface="Century Gothic" panose="020B0502020202020204" pitchFamily="34" charset="0"/>
              </a:rPr>
              <a:t>59% </a:t>
            </a:r>
            <a:r>
              <a:rPr lang="es-MX" sz="1400" dirty="0" smtClean="0">
                <a:latin typeface="Century Gothic" panose="020B0502020202020204" pitchFamily="34" charset="0"/>
              </a:rPr>
              <a:t>de las observaciones se encuentran atendidas; mientras que el </a:t>
            </a:r>
            <a:r>
              <a:rPr lang="es-MX" sz="1400" dirty="0" smtClean="0">
                <a:latin typeface="Century Gothic" panose="020B0502020202020204" pitchFamily="34" charset="0"/>
              </a:rPr>
              <a:t>41% </a:t>
            </a:r>
            <a:r>
              <a:rPr lang="es-MX" sz="1400" dirty="0" smtClean="0">
                <a:latin typeface="Century Gothic" panose="020B0502020202020204" pitchFamily="34" charset="0"/>
              </a:rPr>
              <a:t>restante están en proceso de atención.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La Gerencia Sr. de Coordinación de Inversiones ha elaborado Planes de Trabajo para la atención de las observaciones, los cuales ya se encuentran en ejecución.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Century Gothic" panose="020B0502020202020204" pitchFamily="34" charset="0"/>
              </a:rPr>
              <a:t>Cabe señalar que durante 2017 todas las observaciones fueron atendidas en tiempo y forma conforme lo establecido en los Planes de Trabajo.</a:t>
            </a:r>
            <a:endParaRPr lang="es-MX" sz="14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860030"/>
              </p:ext>
            </p:extLst>
          </p:nvPr>
        </p:nvGraphicFramePr>
        <p:xfrm>
          <a:off x="2411761" y="3789040"/>
          <a:ext cx="4392486" cy="1579245"/>
        </p:xfrm>
        <a:graphic>
          <a:graphicData uri="http://schemas.openxmlformats.org/drawingml/2006/table">
            <a:tbl>
              <a:tblPr/>
              <a:tblGrid>
                <a:gridCol w="1464162"/>
                <a:gridCol w="1464162"/>
                <a:gridCol w="1464162"/>
              </a:tblGrid>
              <a:tr h="323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Estatus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Observaciones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% de avance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Terminadas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59%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En proceso de atención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41%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584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470010" cy="1296144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Informe de auditorías realizadas al FANVIT 2017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10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3957</TotalTime>
  <Words>285</Words>
  <Application>Microsoft Office PowerPoint</Application>
  <PresentationFormat>Presentación en pantalla (4:3)</PresentationFormat>
  <Paragraphs>80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1_Tema de Office</vt:lpstr>
      <vt:lpstr>Comité de Inversiones Informe de auditorías realizadas al FANVIT 2017</vt:lpstr>
      <vt:lpstr>Auditorías realizadas a la Gerencia Sr. de Coordinación de Inversiones 2017</vt:lpstr>
      <vt:lpstr>Auditorías realizadas a la Gerencia Sr. de Coordinación de Inversiones 2017</vt:lpstr>
      <vt:lpstr>Comité de Inversiones Informe de auditorías realizadas al FANVIT 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Junta Semanal de Inversiones</dc:title>
  <dc:creator>Trumbley Arroyo Paula Susana</dc:creator>
  <cp:lastModifiedBy>Trumbley Arroyo Paula Susana</cp:lastModifiedBy>
  <cp:revision>168</cp:revision>
  <dcterms:created xsi:type="dcterms:W3CDTF">2017-07-10T16:47:06Z</dcterms:created>
  <dcterms:modified xsi:type="dcterms:W3CDTF">2018-01-08T18:58:18Z</dcterms:modified>
</cp:coreProperties>
</file>