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 id="2147483680" r:id="rId3"/>
  </p:sldMasterIdLst>
  <p:notesMasterIdLst>
    <p:notesMasterId r:id="rId47"/>
  </p:notesMasterIdLst>
  <p:sldIdLst>
    <p:sldId id="294" r:id="rId4"/>
    <p:sldId id="364" r:id="rId5"/>
    <p:sldId id="365" r:id="rId6"/>
    <p:sldId id="366" r:id="rId7"/>
    <p:sldId id="272" r:id="rId8"/>
    <p:sldId id="343" r:id="rId9"/>
    <p:sldId id="344" r:id="rId10"/>
    <p:sldId id="275" r:id="rId11"/>
    <p:sldId id="351" r:id="rId12"/>
    <p:sldId id="277" r:id="rId13"/>
    <p:sldId id="345" r:id="rId14"/>
    <p:sldId id="346" r:id="rId15"/>
    <p:sldId id="347" r:id="rId16"/>
    <p:sldId id="348" r:id="rId17"/>
    <p:sldId id="349" r:id="rId18"/>
    <p:sldId id="350" r:id="rId19"/>
    <p:sldId id="282" r:id="rId20"/>
    <p:sldId id="388" r:id="rId21"/>
    <p:sldId id="389" r:id="rId22"/>
    <p:sldId id="390" r:id="rId23"/>
    <p:sldId id="391" r:id="rId24"/>
    <p:sldId id="392" r:id="rId25"/>
    <p:sldId id="393" r:id="rId26"/>
    <p:sldId id="394" r:id="rId27"/>
    <p:sldId id="395" r:id="rId28"/>
    <p:sldId id="396" r:id="rId29"/>
    <p:sldId id="397" r:id="rId30"/>
    <p:sldId id="398" r:id="rId31"/>
    <p:sldId id="399" r:id="rId32"/>
    <p:sldId id="400" r:id="rId33"/>
    <p:sldId id="401" r:id="rId34"/>
    <p:sldId id="402" r:id="rId35"/>
    <p:sldId id="403" r:id="rId36"/>
    <p:sldId id="284" r:id="rId37"/>
    <p:sldId id="387" r:id="rId38"/>
    <p:sldId id="341" r:id="rId39"/>
    <p:sldId id="404" r:id="rId40"/>
    <p:sldId id="405" r:id="rId41"/>
    <p:sldId id="299" r:id="rId42"/>
    <p:sldId id="383" r:id="rId43"/>
    <p:sldId id="384" r:id="rId44"/>
    <p:sldId id="385" r:id="rId45"/>
    <p:sldId id="340" r:id="rId46"/>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89" d="100"/>
          <a:sy n="89" d="100"/>
        </p:scale>
        <p:origin x="1282" y="7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Fibras\fibras%20descuento%20nav.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Fibras: Descuento respecto a su Valor Neto de Activos</a:t>
            </a:r>
            <a:r>
              <a:rPr lang="es-MX" b="1" baseline="0" dirty="0"/>
              <a:t>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baseline="0" dirty="0"/>
              <a:t>a enero de 2018</a:t>
            </a:r>
            <a:endParaRPr lang="es-MX" b="1" dirty="0"/>
          </a:p>
        </c:rich>
      </c:tx>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nav.xlsx]Hoja1'!$K$5:$K$14</c:f>
              <c:numCache>
                <c:formatCode>0.00</c:formatCode>
                <c:ptCount val="10"/>
                <c:pt idx="0">
                  <c:v>0.84</c:v>
                </c:pt>
                <c:pt idx="1">
                  <c:v>0.67997930619678459</c:v>
                </c:pt>
                <c:pt idx="2">
                  <c:v>0.71492275122742222</c:v>
                </c:pt>
                <c:pt idx="3">
                  <c:v>0.89883151121948845</c:v>
                </c:pt>
                <c:pt idx="4">
                  <c:v>0.77736766693646742</c:v>
                </c:pt>
                <c:pt idx="5">
                  <c:v>0.74616007372061532</c:v>
                </c:pt>
                <c:pt idx="6">
                  <c:v>0.81260256707204781</c:v>
                </c:pt>
                <c:pt idx="7">
                  <c:v>0.94909385423510839</c:v>
                </c:pt>
                <c:pt idx="8">
                  <c:v>0.69</c:v>
                </c:pt>
                <c:pt idx="9">
                  <c:v>0.68436742655316141</c:v>
                </c:pt>
              </c:numCache>
            </c:numRef>
          </c:val>
          <c:extLst xmlns:c16r2="http://schemas.microsoft.com/office/drawing/2015/06/chart">
            <c:ext xmlns:c16="http://schemas.microsoft.com/office/drawing/2014/chart" uri="{C3380CC4-5D6E-409C-BE32-E72D297353CC}">
              <c16:uniqueId val="{00000000-B4D7-4FE1-80EC-FA1072636EB3}"/>
            </c:ext>
          </c:extLst>
        </c:ser>
        <c:dLbls>
          <c:showLegendKey val="0"/>
          <c:showVal val="0"/>
          <c:showCatName val="0"/>
          <c:showSerName val="0"/>
          <c:showPercent val="0"/>
          <c:showBubbleSize val="0"/>
        </c:dLbls>
        <c:gapWidth val="219"/>
        <c:overlap val="-27"/>
        <c:axId val="159998224"/>
        <c:axId val="159999008"/>
      </c:barChart>
      <c:catAx>
        <c:axId val="15999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59999008"/>
        <c:crosses val="autoZero"/>
        <c:auto val="1"/>
        <c:lblAlgn val="ctr"/>
        <c:lblOffset val="100"/>
        <c:noMultiLvlLbl val="0"/>
      </c:catAx>
      <c:valAx>
        <c:axId val="159999008"/>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15999822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dirty="0"/>
          </a:p>
        </p:txBody>
      </p:sp>
      <p:sp>
        <p:nvSpPr>
          <p:cNvPr id="3" name="2 Marcador de fecha"/>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33ECA54-C588-4B01-BB97-20E740457BA8}" type="datetimeFigureOut">
              <a:rPr lang="es-MX" smtClean="0"/>
              <a:t>08/01/2018</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s-MX" dirty="0"/>
          </a:p>
        </p:txBody>
      </p:sp>
      <p:sp>
        <p:nvSpPr>
          <p:cNvPr id="5" name="4 Marcador de notas"/>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761212F-37AF-44B0-BA5B-17659E3AB7C7}" type="slidenum">
              <a:rPr lang="es-MX" smtClean="0"/>
              <a:t>‹Nº›</a:t>
            </a:fld>
            <a:endParaRPr lang="es-MX" dirty="0"/>
          </a:p>
        </p:txBody>
      </p:sp>
    </p:spTree>
    <p:extLst>
      <p:ext uri="{BB962C8B-B14F-4D97-AF65-F5344CB8AC3E}">
        <p14:creationId xmlns:p14="http://schemas.microsoft.com/office/powerpoint/2010/main" val="15083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a:t>
            </a:fld>
            <a:endParaRPr lang="es-MX" dirty="0"/>
          </a:p>
        </p:txBody>
      </p:sp>
    </p:spTree>
    <p:extLst>
      <p:ext uri="{BB962C8B-B14F-4D97-AF65-F5344CB8AC3E}">
        <p14:creationId xmlns:p14="http://schemas.microsoft.com/office/powerpoint/2010/main" val="128656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4635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63181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79660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75549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88713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7190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70647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0448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324231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2571991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3813281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2776730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2088036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3360132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45550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710375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33138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135638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951154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3342184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3491184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5460338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9529097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3684469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8557546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8696389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1358610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jpe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jpe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59940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7893011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340150961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31640" y="2780928"/>
            <a:ext cx="5726112" cy="1190464"/>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20331"/>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29 de diciembre de 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2</a:t>
            </a:fld>
            <a:endParaRPr lang="es-ES" altLang="es-MX" dirty="0"/>
          </a:p>
        </p:txBody>
      </p:sp>
      <p:sp>
        <p:nvSpPr>
          <p:cNvPr id="5" name="CuadroTexto 4"/>
          <p:cNvSpPr txBox="1"/>
          <p:nvPr/>
        </p:nvSpPr>
        <p:spPr>
          <a:xfrm>
            <a:off x="4460049" y="6375650"/>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436" y="6382095"/>
            <a:ext cx="4116859" cy="338554"/>
          </a:xfrm>
          <a:prstGeom prst="rect">
            <a:avLst/>
          </a:prstGeom>
          <a:noFill/>
        </p:spPr>
        <p:txBody>
          <a:bodyPr wrap="square" rtlCol="0">
            <a:spAutoFit/>
          </a:bodyPr>
          <a:lstStyle/>
          <a:p>
            <a:r>
              <a:rPr lang="es-MX" sz="800" b="1" dirty="0"/>
              <a:t>Fecha: 29 de diciembre 2017. * Suma de Activos Netos de las Siefores al 30 de noviembre.</a:t>
            </a:r>
          </a:p>
          <a:p>
            <a:r>
              <a:rPr lang="es-MX" sz="800" b="1" dirty="0"/>
              <a:t>** VaR Paramétrico al 99% de confianza horizonte a un día.</a:t>
            </a:r>
          </a:p>
        </p:txBody>
      </p:sp>
      <p:sp>
        <p:nvSpPr>
          <p:cNvPr id="19" name="CuadroTexto 18"/>
          <p:cNvSpPr txBox="1"/>
          <p:nvPr/>
        </p:nvSpPr>
        <p:spPr>
          <a:xfrm>
            <a:off x="3496308" y="3340314"/>
            <a:ext cx="4716816" cy="215444"/>
          </a:xfrm>
          <a:prstGeom prst="rect">
            <a:avLst/>
          </a:prstGeom>
          <a:noFill/>
        </p:spPr>
        <p:txBody>
          <a:bodyPr wrap="square" rtlCol="0">
            <a:spAutoFit/>
          </a:bodyPr>
          <a:lstStyle/>
          <a:p>
            <a:r>
              <a:rPr lang="es-MX" sz="800" b="1" dirty="0"/>
              <a:t>Calculado del 31 dic 2016 al 31 de diciembre del 2017 con base en el “valor del portafolio”.</a:t>
            </a:r>
          </a:p>
        </p:txBody>
      </p:sp>
      <p:sp>
        <p:nvSpPr>
          <p:cNvPr id="18" name="CuadroTexto 17"/>
          <p:cNvSpPr txBox="1"/>
          <p:nvPr/>
        </p:nvSpPr>
        <p:spPr>
          <a:xfrm>
            <a:off x="-1" y="3993637"/>
            <a:ext cx="4120295"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343 </a:t>
            </a:r>
            <a:r>
              <a:rPr lang="es-MX" sz="800" b="1" dirty="0" err="1"/>
              <a:t>mdp</a:t>
            </a:r>
            <a:r>
              <a:rPr lang="es-MX" sz="800" b="1" dirty="0"/>
              <a:t>. El resultado podría variar no más del 1% por redondeos.</a:t>
            </a:r>
          </a:p>
          <a:p>
            <a:pPr marL="171450" indent="-171450">
              <a:buFont typeface="Arial" panose="020B0604020202020204" pitchFamily="34" charset="0"/>
              <a:buChar char="•"/>
            </a:pPr>
            <a:endParaRPr lang="es-MX" sz="800" b="1" dirty="0"/>
          </a:p>
        </p:txBody>
      </p:sp>
      <p:pic>
        <p:nvPicPr>
          <p:cNvPr id="6" name="Imagen 5"/>
          <p:cNvPicPr>
            <a:picLocks noChangeAspect="1"/>
          </p:cNvPicPr>
          <p:nvPr/>
        </p:nvPicPr>
        <p:blipFill>
          <a:blip r:embed="rId3"/>
          <a:stretch>
            <a:fillRect/>
          </a:stretch>
        </p:blipFill>
        <p:spPr>
          <a:xfrm>
            <a:off x="4267199" y="3508868"/>
            <a:ext cx="4876799" cy="2922485"/>
          </a:xfrm>
          <a:prstGeom prst="rect">
            <a:avLst/>
          </a:prstGeom>
        </p:spPr>
      </p:pic>
      <p:pic>
        <p:nvPicPr>
          <p:cNvPr id="10" name="Imagen 9"/>
          <p:cNvPicPr>
            <a:picLocks noChangeAspect="1"/>
          </p:cNvPicPr>
          <p:nvPr/>
        </p:nvPicPr>
        <p:blipFill>
          <a:blip r:embed="rId4"/>
          <a:stretch>
            <a:fillRect/>
          </a:stretch>
        </p:blipFill>
        <p:spPr>
          <a:xfrm>
            <a:off x="62523" y="4915878"/>
            <a:ext cx="3892061" cy="1505849"/>
          </a:xfrm>
          <a:prstGeom prst="rect">
            <a:avLst/>
          </a:prstGeom>
        </p:spPr>
      </p:pic>
      <p:pic>
        <p:nvPicPr>
          <p:cNvPr id="3" name="Imagen 2"/>
          <p:cNvPicPr>
            <a:picLocks noChangeAspect="1"/>
          </p:cNvPicPr>
          <p:nvPr/>
        </p:nvPicPr>
        <p:blipFill>
          <a:blip r:embed="rId5"/>
          <a:stretch>
            <a:fillRect/>
          </a:stretch>
        </p:blipFill>
        <p:spPr>
          <a:xfrm>
            <a:off x="3621357" y="454485"/>
            <a:ext cx="4108630" cy="2904519"/>
          </a:xfrm>
          <a:prstGeom prst="rect">
            <a:avLst/>
          </a:prstGeom>
        </p:spPr>
      </p:pic>
      <p:pic>
        <p:nvPicPr>
          <p:cNvPr id="9" name="Imagen 8"/>
          <p:cNvPicPr>
            <a:picLocks noChangeAspect="1"/>
          </p:cNvPicPr>
          <p:nvPr/>
        </p:nvPicPr>
        <p:blipFill>
          <a:blip r:embed="rId6"/>
          <a:stretch>
            <a:fillRect/>
          </a:stretch>
        </p:blipFill>
        <p:spPr>
          <a:xfrm>
            <a:off x="125043" y="506366"/>
            <a:ext cx="3433785" cy="3487271"/>
          </a:xfrm>
          <a:prstGeom prst="rect">
            <a:avLst/>
          </a:prstGeom>
        </p:spPr>
      </p:pic>
      <p:sp>
        <p:nvSpPr>
          <p:cNvPr id="14" name="1 Título">
            <a:extLst>
              <a:ext uri="{FF2B5EF4-FFF2-40B4-BE49-F238E27FC236}">
                <a16:creationId xmlns="" xmlns:a16="http://schemas.microsoft.com/office/drawing/2014/main" id="{8F2467BD-4EDA-4184-BBBE-847DC14103D8}"/>
              </a:ext>
            </a:extLst>
          </p:cNvPr>
          <p:cNvSpPr txBox="1">
            <a:spLocks/>
          </p:cNvSpPr>
          <p:nvPr/>
        </p:nvSpPr>
        <p:spPr bwMode="auto">
          <a:xfrm>
            <a:off x="3436" y="662061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13360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3</a:t>
            </a:fld>
            <a:endParaRPr lang="es-ES" altLang="es-MX" dirty="0"/>
          </a:p>
        </p:txBody>
      </p:sp>
      <p:sp>
        <p:nvSpPr>
          <p:cNvPr id="9" name="CuadroTexto 8"/>
          <p:cNvSpPr txBox="1"/>
          <p:nvPr/>
        </p:nvSpPr>
        <p:spPr>
          <a:xfrm>
            <a:off x="4572000" y="6252308"/>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29 de diciembre de 2017</a:t>
            </a:r>
            <a:endParaRPr lang="es-MX" sz="2000" b="1" dirty="0">
              <a:latin typeface="Century Gothic" panose="020B0502020202020204" pitchFamily="34" charset="0"/>
            </a:endParaRPr>
          </a:p>
        </p:txBody>
      </p:sp>
      <p:pic>
        <p:nvPicPr>
          <p:cNvPr id="8" name="Imagen 7">
            <a:extLst>
              <a:ext uri="{FF2B5EF4-FFF2-40B4-BE49-F238E27FC236}">
                <a16:creationId xmlns="" xmlns:a16="http://schemas.microsoft.com/office/drawing/2014/main" id="{91E59D9D-28CB-4274-A9B8-DE6B3E087F2E}"/>
              </a:ext>
            </a:extLst>
          </p:cNvPr>
          <p:cNvPicPr>
            <a:picLocks noChangeAspect="1"/>
          </p:cNvPicPr>
          <p:nvPr/>
        </p:nvPicPr>
        <p:blipFill>
          <a:blip r:embed="rId2"/>
          <a:stretch>
            <a:fillRect/>
          </a:stretch>
        </p:blipFill>
        <p:spPr>
          <a:xfrm>
            <a:off x="198299" y="717559"/>
            <a:ext cx="7468594" cy="5534749"/>
          </a:xfrm>
          <a:prstGeom prst="rect">
            <a:avLst/>
          </a:prstGeom>
        </p:spPr>
      </p:pic>
      <p:sp>
        <p:nvSpPr>
          <p:cNvPr id="10" name="1 Título">
            <a:extLst>
              <a:ext uri="{FF2B5EF4-FFF2-40B4-BE49-F238E27FC236}">
                <a16:creationId xmlns="" xmlns:a16="http://schemas.microsoft.com/office/drawing/2014/main" id="{27938D74-8404-4288-A977-1C5279E4067B}"/>
              </a:ext>
            </a:extLst>
          </p:cNvPr>
          <p:cNvSpPr txBox="1">
            <a:spLocks/>
          </p:cNvSpPr>
          <p:nvPr/>
        </p:nvSpPr>
        <p:spPr bwMode="auto">
          <a:xfrm>
            <a:off x="-61328" y="6290545"/>
            <a:ext cx="4770061" cy="56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900" dirty="0">
                <a:solidFill>
                  <a:schemeClr val="tx1"/>
                </a:solidFill>
                <a:latin typeface="Century Gothic" panose="020B0502020202020204" pitchFamily="34" charset="0"/>
              </a:rPr>
              <a:t>Los Bonos Estructurados con exposición a capitales se incluyen dentro del apartado de Renta Variable.</a:t>
            </a:r>
          </a:p>
          <a:p>
            <a:r>
              <a:rPr lang="es-ES" sz="900" dirty="0">
                <a:solidFill>
                  <a:schemeClr val="tx1"/>
                </a:solidFill>
                <a:latin typeface="Century Gothic" panose="020B0502020202020204" pitchFamily="34" charset="0"/>
              </a:rPr>
              <a:t>Fuente:</a:t>
            </a:r>
            <a:r>
              <a:rPr lang="es-MX" sz="900" dirty="0">
                <a:solidFill>
                  <a:schemeClr val="tx1"/>
                </a:solidFill>
                <a:latin typeface="Century Gothic" panose="020B0502020202020204" pitchFamily="34" charset="0"/>
              </a:rPr>
              <a:t> </a:t>
            </a:r>
            <a:r>
              <a:rPr lang="es-ES" sz="900" dirty="0">
                <a:solidFill>
                  <a:schemeClr val="tx1"/>
                </a:solidFill>
                <a:latin typeface="Century Gothic" panose="020B0502020202020204" pitchFamily="34" charset="0"/>
              </a:rPr>
              <a:t>Fuente:</a:t>
            </a:r>
            <a:r>
              <a:rPr lang="es-MX" sz="900" dirty="0">
                <a:solidFill>
                  <a:schemeClr val="tx1"/>
                </a:solidFill>
                <a:latin typeface="Century Gothic" panose="020B0502020202020204" pitchFamily="34" charset="0"/>
              </a:rPr>
              <a:t> Elaborado por la Gerencia Sr. de Coordinación de Inversiones del Infonavit </a:t>
            </a:r>
            <a:r>
              <a:rPr lang="es-ES" sz="900" dirty="0">
                <a:solidFill>
                  <a:schemeClr val="tx1"/>
                </a:solidFill>
                <a:latin typeface="Century Gothic" panose="020B0502020202020204" pitchFamily="34" charset="0"/>
              </a:rPr>
              <a:t> con datos al 29 de diciembre de 2017.</a:t>
            </a:r>
            <a:endParaRPr lang="es-MX" sz="900" dirty="0">
              <a:solidFill>
                <a:schemeClr val="tx1"/>
              </a:solidFill>
              <a:latin typeface="Century Gothic" panose="020B0502020202020204" pitchFamily="34" charset="0"/>
            </a:endParaRPr>
          </a:p>
        </p:txBody>
      </p:sp>
      <p:sp>
        <p:nvSpPr>
          <p:cNvPr id="11" name="1 Título">
            <a:extLst>
              <a:ext uri="{FF2B5EF4-FFF2-40B4-BE49-F238E27FC236}">
                <a16:creationId xmlns="" xmlns:a16="http://schemas.microsoft.com/office/drawing/2014/main" id="{F53DAFB6-BC65-4B2C-A76F-34DA69B152D9}"/>
              </a:ext>
            </a:extLst>
          </p:cNvPr>
          <p:cNvSpPr txBox="1">
            <a:spLocks/>
          </p:cNvSpPr>
          <p:nvPr/>
        </p:nvSpPr>
        <p:spPr bwMode="auto">
          <a:xfrm>
            <a:off x="3436" y="583084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18446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29 de diciembre de 2017</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4</a:t>
            </a:fld>
            <a:endParaRPr lang="es-ES" altLang="es-MX" dirty="0"/>
          </a:p>
        </p:txBody>
      </p:sp>
      <p:sp>
        <p:nvSpPr>
          <p:cNvPr id="6" name="1 Título"/>
          <p:cNvSpPr txBox="1">
            <a:spLocks/>
          </p:cNvSpPr>
          <p:nvPr/>
        </p:nvSpPr>
        <p:spPr bwMode="auto">
          <a:xfrm>
            <a:off x="171938" y="6419081"/>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62338" y="847239"/>
            <a:ext cx="7651448" cy="5498926"/>
          </a:xfrm>
          <a:prstGeom prst="rect">
            <a:avLst/>
          </a:prstGeom>
        </p:spPr>
      </p:pic>
    </p:spTree>
    <p:extLst>
      <p:ext uri="{BB962C8B-B14F-4D97-AF65-F5344CB8AC3E}">
        <p14:creationId xmlns:p14="http://schemas.microsoft.com/office/powerpoint/2010/main" val="2209481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Estrategia Renta Fija</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6703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x-none" sz="1400" dirty="0">
                <a:latin typeface="Century Gothic" panose="020B0502020202020204" pitchFamily="34" charset="0"/>
              </a:rPr>
              <a:t>Se continuó con la reestructuración del portafolio de deuda corporativa realizando ventas por 120.1 </a:t>
            </a:r>
            <a:r>
              <a:rPr lang="x-none" sz="1400" dirty="0" err="1">
                <a:latin typeface="Century Gothic" panose="020B0502020202020204" pitchFamily="34" charset="0"/>
              </a:rPr>
              <a:t>mdp</a:t>
            </a:r>
            <a:r>
              <a:rPr lang="x-none" sz="1400" dirty="0">
                <a:latin typeface="Century Gothic" panose="020B0502020202020204" pitchFamily="34" charset="0"/>
              </a:rPr>
              <a:t> e invirtiendo en papeles de alta calidad crediticias de empresas productivas del estado por 783.1 </a:t>
            </a:r>
            <a:r>
              <a:rPr lang="x-none" sz="1400" dirty="0" err="1">
                <a:latin typeface="Century Gothic" panose="020B0502020202020204" pitchFamily="34" charset="0"/>
              </a:rPr>
              <a:t>mdp</a:t>
            </a:r>
            <a:r>
              <a:rPr lang="x-none" sz="1400" dirty="0">
                <a:latin typeface="Century Gothic" panose="020B0502020202020204" pitchFamily="34" charset="0"/>
              </a:rPr>
              <a:t>.</a:t>
            </a: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incremento la exposición en renta variable internacional, aprovechando las condiciones actuales del mercado, al mismo tiempo se disminuyo la exposición a México ante los crecientes riesgos durante el primer semestre del 2018.</a:t>
            </a: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de noviembre al 31 de diciembre de 2017.</a:t>
            </a:r>
            <a:endParaRPr lang="es-MX" sz="1400" b="1"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3190984" y="1988840"/>
            <a:ext cx="3049412" cy="1530949"/>
          </a:xfrm>
          <a:prstGeom prst="rect">
            <a:avLst/>
          </a:prstGeom>
        </p:spPr>
      </p:pic>
      <p:pic>
        <p:nvPicPr>
          <p:cNvPr id="8" name="Imagen 7"/>
          <p:cNvPicPr>
            <a:picLocks noChangeAspect="1"/>
          </p:cNvPicPr>
          <p:nvPr/>
        </p:nvPicPr>
        <p:blipFill>
          <a:blip r:embed="rId3"/>
          <a:stretch>
            <a:fillRect/>
          </a:stretch>
        </p:blipFill>
        <p:spPr>
          <a:xfrm>
            <a:off x="3190984" y="4534043"/>
            <a:ext cx="3057525" cy="1925733"/>
          </a:xfrm>
          <a:prstGeom prst="rect">
            <a:avLst/>
          </a:prstGeom>
        </p:spPr>
      </p:pic>
    </p:spTree>
    <p:extLst>
      <p:ext uri="{BB962C8B-B14F-4D97-AF65-F5344CB8AC3E}">
        <p14:creationId xmlns:p14="http://schemas.microsoft.com/office/powerpoint/2010/main" val="1796527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7</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realizaron ventas en la zona larga de la curva de bonos M, buscando </a:t>
            </a:r>
            <a:r>
              <a:rPr lang="x-none" sz="1400" dirty="0" err="1">
                <a:latin typeface="Century Gothic" panose="020B0502020202020204" pitchFamily="34" charset="0"/>
              </a:rPr>
              <a:t>estrucutrar</a:t>
            </a:r>
            <a:r>
              <a:rPr lang="x-none" sz="1400" dirty="0">
                <a:latin typeface="Century Gothic" panose="020B0502020202020204" pitchFamily="34" charset="0"/>
              </a:rPr>
              <a:t> un portafolio altamente defensivo. Se realizó una estrategia de inversión sin incrementar el riesgo del portafolio al intercambiar bonos de renta fija por bonos </a:t>
            </a:r>
            <a:r>
              <a:rPr lang="x-none" sz="1400" dirty="0" err="1">
                <a:latin typeface="Century Gothic" panose="020B0502020202020204" pitchFamily="34" charset="0"/>
              </a:rPr>
              <a:t>udizado</a:t>
            </a:r>
            <a:r>
              <a:rPr lang="x-none" sz="1400" dirty="0">
                <a:latin typeface="Century Gothic" panose="020B0502020202020204" pitchFamily="34" charset="0"/>
              </a:rPr>
              <a:t>, aprovechando las altas expectativas de inflación hacia el cierre del 2017. </a:t>
            </a: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Llamada de capital CKD.</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pic>
        <p:nvPicPr>
          <p:cNvPr id="2" name="Imagen 1"/>
          <p:cNvPicPr>
            <a:picLocks noChangeAspect="1"/>
          </p:cNvPicPr>
          <p:nvPr/>
        </p:nvPicPr>
        <p:blipFill>
          <a:blip r:embed="rId2"/>
          <a:stretch>
            <a:fillRect/>
          </a:stretch>
        </p:blipFill>
        <p:spPr>
          <a:xfrm>
            <a:off x="3043237" y="2347991"/>
            <a:ext cx="3057525" cy="1544400"/>
          </a:xfrm>
          <a:prstGeom prst="rect">
            <a:avLst/>
          </a:prstGeom>
        </p:spPr>
      </p:pic>
      <p:pic>
        <p:nvPicPr>
          <p:cNvPr id="5" name="Imagen 4"/>
          <p:cNvPicPr>
            <a:picLocks noChangeAspect="1"/>
          </p:cNvPicPr>
          <p:nvPr/>
        </p:nvPicPr>
        <p:blipFill>
          <a:blip r:embed="rId3"/>
          <a:stretch>
            <a:fillRect/>
          </a:stretch>
        </p:blipFill>
        <p:spPr>
          <a:xfrm>
            <a:off x="3062562" y="4725144"/>
            <a:ext cx="3057525" cy="781733"/>
          </a:xfrm>
          <a:prstGeom prst="rect">
            <a:avLst/>
          </a:prstGeom>
        </p:spPr>
      </p:pic>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a:latin typeface="Century Gothic" panose="020B0502020202020204" pitchFamily="34" charset="0"/>
              </a:rPr>
              <a:t>Operaciones relevantes </a:t>
            </a:r>
            <a:br>
              <a:rPr lang="es-MX" sz="2000" b="1">
                <a:latin typeface="Century Gothic" panose="020B0502020202020204" pitchFamily="34" charset="0"/>
              </a:rPr>
            </a:br>
            <a:r>
              <a:rPr lang="es-MX" sz="2000" b="1">
                <a:latin typeface="Century Gothic" panose="020B0502020202020204" pitchFamily="34" charset="0"/>
              </a:rPr>
              <a:t>FANVIT del 1 de noviembre al 31 de diciembre de 2017.</a:t>
            </a:r>
            <a:endParaRPr lang="es-MX" sz="1400" b="1" dirty="0">
              <a:latin typeface="Century Gothic" panose="020B0502020202020204" pitchFamily="34" charset="0"/>
            </a:endParaRPr>
          </a:p>
        </p:txBody>
      </p:sp>
    </p:spTree>
    <p:extLst>
      <p:ext uri="{BB962C8B-B14F-4D97-AF65-F5344CB8AC3E}">
        <p14:creationId xmlns:p14="http://schemas.microsoft.com/office/powerpoint/2010/main" val="66476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40420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
        <p:nvSpPr>
          <p:cNvPr id="26" name="Rectángulo 25">
            <a:extLst>
              <a:ext uri="{FF2B5EF4-FFF2-40B4-BE49-F238E27FC236}">
                <a16:creationId xmlns="" xmlns:a16="http://schemas.microsoft.com/office/drawing/2014/main" id="{9FF08499-1D8A-4FEC-BDFC-22CCA085E84A}"/>
              </a:ext>
            </a:extLst>
          </p:cNvPr>
          <p:cNvSpPr/>
          <p:nvPr/>
        </p:nvSpPr>
        <p:spPr>
          <a:xfrm>
            <a:off x="2254316"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 xmlns:a16="http://schemas.microsoft.com/office/drawing/2014/main" id="{EC2813D3-46B6-4775-9B7B-9FBA997EB50B}"/>
              </a:ext>
            </a:extLst>
          </p:cNvPr>
          <p:cNvSpPr/>
          <p:nvPr/>
        </p:nvSpPr>
        <p:spPr>
          <a:xfrm>
            <a:off x="262552" y="160291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60.6%</a:t>
            </a:r>
          </a:p>
        </p:txBody>
      </p:sp>
      <p:sp>
        <p:nvSpPr>
          <p:cNvPr id="28" name="Rectángulo 27">
            <a:extLst>
              <a:ext uri="{FF2B5EF4-FFF2-40B4-BE49-F238E27FC236}">
                <a16:creationId xmlns="" xmlns:a16="http://schemas.microsoft.com/office/drawing/2014/main" id="{4ACE727D-4E57-409C-86BD-63E6B4C731FC}"/>
              </a:ext>
            </a:extLst>
          </p:cNvPr>
          <p:cNvSpPr/>
          <p:nvPr/>
        </p:nvSpPr>
        <p:spPr>
          <a:xfrm>
            <a:off x="2254316" y="160291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a:t>
            </a:r>
          </a:p>
        </p:txBody>
      </p:sp>
      <p:sp>
        <p:nvSpPr>
          <p:cNvPr id="29" name="Rectángulo 28">
            <a:extLst>
              <a:ext uri="{FF2B5EF4-FFF2-40B4-BE49-F238E27FC236}">
                <a16:creationId xmlns="" xmlns:a16="http://schemas.microsoft.com/office/drawing/2014/main" id="{AEE17BEF-8A7B-4F8C-8AFF-74B620AF1B36}"/>
              </a:ext>
            </a:extLst>
          </p:cNvPr>
          <p:cNvSpPr/>
          <p:nvPr/>
        </p:nvSpPr>
        <p:spPr>
          <a:xfrm>
            <a:off x="3312060"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 xmlns:a16="http://schemas.microsoft.com/office/drawing/2014/main" id="{34C0689D-EB97-4DD8-B516-0625FAB8A4C6}"/>
              </a:ext>
            </a:extLst>
          </p:cNvPr>
          <p:cNvSpPr/>
          <p:nvPr/>
        </p:nvSpPr>
        <p:spPr>
          <a:xfrm>
            <a:off x="4369802"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 xmlns:a16="http://schemas.microsoft.com/office/drawing/2014/main" id="{68BBDB03-4A88-4A68-9C21-271064AC4DFA}"/>
              </a:ext>
            </a:extLst>
          </p:cNvPr>
          <p:cNvSpPr/>
          <p:nvPr/>
        </p:nvSpPr>
        <p:spPr>
          <a:xfrm>
            <a:off x="5617662" y="160291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Expectativas de mayor crecimiento e inflación en EUA  y países avanzados han impulsado las tasas hacia arriba, lo que podría crear oportunidades de compra.</a:t>
            </a:r>
          </a:p>
        </p:txBody>
      </p:sp>
      <p:sp>
        <p:nvSpPr>
          <p:cNvPr id="38" name="Rectángulo 37">
            <a:extLst>
              <a:ext uri="{FF2B5EF4-FFF2-40B4-BE49-F238E27FC236}">
                <a16:creationId xmlns="" xmlns:a16="http://schemas.microsoft.com/office/drawing/2014/main" id="{E06CB6A2-D48F-493F-BFFD-15B764FD7A3E}"/>
              </a:ext>
            </a:extLst>
          </p:cNvPr>
          <p:cNvSpPr/>
          <p:nvPr/>
        </p:nvSpPr>
        <p:spPr>
          <a:xfrm>
            <a:off x="262552" y="254319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18.1%</a:t>
            </a:r>
          </a:p>
        </p:txBody>
      </p:sp>
      <p:sp>
        <p:nvSpPr>
          <p:cNvPr id="39" name="Rectángulo 38">
            <a:extLst>
              <a:ext uri="{FF2B5EF4-FFF2-40B4-BE49-F238E27FC236}">
                <a16:creationId xmlns="" xmlns:a16="http://schemas.microsoft.com/office/drawing/2014/main" id="{5E23F599-97B7-41D0-B1F8-802325F1DF55}"/>
              </a:ext>
            </a:extLst>
          </p:cNvPr>
          <p:cNvSpPr/>
          <p:nvPr/>
        </p:nvSpPr>
        <p:spPr>
          <a:xfrm>
            <a:off x="2227158" y="254319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 xmlns:a16="http://schemas.microsoft.com/office/drawing/2014/main" id="{1F31DF8F-33DC-4D7C-8C62-0C7BBBD0447E}"/>
              </a:ext>
            </a:extLst>
          </p:cNvPr>
          <p:cNvSpPr/>
          <p:nvPr/>
        </p:nvSpPr>
        <p:spPr>
          <a:xfrm>
            <a:off x="5617662" y="254319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Las sobretasas de este tipo de instrumentos han bajado, pero ante la perspectiva en tasas se han estancado.  Se favorecen los cuasi gubernamentales.</a:t>
            </a:r>
          </a:p>
        </p:txBody>
      </p:sp>
      <p:sp>
        <p:nvSpPr>
          <p:cNvPr id="42" name="Rectángulo 41">
            <a:extLst>
              <a:ext uri="{FF2B5EF4-FFF2-40B4-BE49-F238E27FC236}">
                <a16:creationId xmlns="" xmlns:a16="http://schemas.microsoft.com/office/drawing/2014/main" id="{C824CA53-FAAC-4EAD-B3B7-F49E780DC119}"/>
              </a:ext>
            </a:extLst>
          </p:cNvPr>
          <p:cNvSpPr/>
          <p:nvPr/>
        </p:nvSpPr>
        <p:spPr>
          <a:xfrm>
            <a:off x="262552" y="3627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9.4%</a:t>
            </a:r>
          </a:p>
        </p:txBody>
      </p:sp>
      <p:sp>
        <p:nvSpPr>
          <p:cNvPr id="43" name="Rectángulo 42">
            <a:extLst>
              <a:ext uri="{FF2B5EF4-FFF2-40B4-BE49-F238E27FC236}">
                <a16:creationId xmlns="" xmlns:a16="http://schemas.microsoft.com/office/drawing/2014/main" id="{6664EF17-EE2E-471B-B24F-029732E2D5FC}"/>
              </a:ext>
            </a:extLst>
          </p:cNvPr>
          <p:cNvSpPr/>
          <p:nvPr/>
        </p:nvSpPr>
        <p:spPr>
          <a:xfrm>
            <a:off x="2254316" y="3627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44" name="Rectángulo 43">
            <a:extLst>
              <a:ext uri="{FF2B5EF4-FFF2-40B4-BE49-F238E27FC236}">
                <a16:creationId xmlns="" xmlns:a16="http://schemas.microsoft.com/office/drawing/2014/main" id="{E9AF6DD2-A9F0-48D2-A998-1BACA045A3B7}"/>
              </a:ext>
            </a:extLst>
          </p:cNvPr>
          <p:cNvSpPr/>
          <p:nvPr/>
        </p:nvSpPr>
        <p:spPr>
          <a:xfrm>
            <a:off x="5617662" y="3627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Renta variable internacional ha mostrado fuerte crecimiento con preocupaciones sobre las valuaciones en términos de múltiplos (principalmente de EUA). Nacional muestra correcciones</a:t>
            </a:r>
          </a:p>
        </p:txBody>
      </p:sp>
      <p:sp>
        <p:nvSpPr>
          <p:cNvPr id="48" name="Rectángulo 47">
            <a:extLst>
              <a:ext uri="{FF2B5EF4-FFF2-40B4-BE49-F238E27FC236}">
                <a16:creationId xmlns="" xmlns:a16="http://schemas.microsoft.com/office/drawing/2014/main" id="{ECC751ED-E91B-4EA8-BDD0-725B9A3DE919}"/>
              </a:ext>
            </a:extLst>
          </p:cNvPr>
          <p:cNvSpPr/>
          <p:nvPr/>
        </p:nvSpPr>
        <p:spPr>
          <a:xfrm>
            <a:off x="262552" y="551878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err="1">
                <a:solidFill>
                  <a:prstClr val="white"/>
                </a:solidFill>
                <a:latin typeface="Century Gothic" panose="020B0502020202020204" pitchFamily="34" charset="0"/>
              </a:rPr>
              <a:t>CKDs</a:t>
            </a:r>
            <a:endParaRPr lang="es-MX" sz="1600" b="1" dirty="0">
              <a:solidFill>
                <a:prstClr val="white"/>
              </a:solidFill>
              <a:latin typeface="Century Gothic" panose="020B0502020202020204" pitchFamily="34" charset="0"/>
            </a:endParaRP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 xmlns:a16="http://schemas.microsoft.com/office/drawing/2014/main" id="{8BD04EC6-9813-44ED-94C9-9F0C1E420BFB}"/>
              </a:ext>
            </a:extLst>
          </p:cNvPr>
          <p:cNvSpPr/>
          <p:nvPr/>
        </p:nvSpPr>
        <p:spPr>
          <a:xfrm>
            <a:off x="2254316" y="551878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 xmlns:a16="http://schemas.microsoft.com/office/drawing/2014/main" id="{D1330A89-6EC1-43F1-A260-0425EF5CB971}"/>
              </a:ext>
            </a:extLst>
          </p:cNvPr>
          <p:cNvSpPr/>
          <p:nvPr/>
        </p:nvSpPr>
        <p:spPr>
          <a:xfrm>
            <a:off x="5617662" y="551878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 xmlns:a16="http://schemas.microsoft.com/office/drawing/2014/main" id="{92CAEEA6-C6C1-48C2-A4ED-1F707AD22734}"/>
              </a:ext>
            </a:extLst>
          </p:cNvPr>
          <p:cNvSpPr/>
          <p:nvPr/>
        </p:nvSpPr>
        <p:spPr>
          <a:xfrm>
            <a:off x="262551" y="4566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2.7%</a:t>
            </a:r>
          </a:p>
        </p:txBody>
      </p:sp>
      <p:sp>
        <p:nvSpPr>
          <p:cNvPr id="57" name="Rectángulo 56">
            <a:extLst>
              <a:ext uri="{FF2B5EF4-FFF2-40B4-BE49-F238E27FC236}">
                <a16:creationId xmlns="" xmlns:a16="http://schemas.microsoft.com/office/drawing/2014/main" id="{42AC57C7-C5CF-41AE-AF0E-6D7A143D863C}"/>
              </a:ext>
            </a:extLst>
          </p:cNvPr>
          <p:cNvSpPr/>
          <p:nvPr/>
        </p:nvSpPr>
        <p:spPr>
          <a:xfrm>
            <a:off x="2254315" y="4566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 xmlns:a16="http://schemas.microsoft.com/office/drawing/2014/main" id="{E87C383F-5327-4979-B4E7-432CF8706B64}"/>
              </a:ext>
            </a:extLst>
          </p:cNvPr>
          <p:cNvSpPr/>
          <p:nvPr/>
        </p:nvSpPr>
        <p:spPr>
          <a:xfrm>
            <a:off x="5617661" y="4566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Sector con valuaciones atractivas, algunas pagan dividendos altos</a:t>
            </a:r>
          </a:p>
        </p:txBody>
      </p:sp>
      <p:sp>
        <p:nvSpPr>
          <p:cNvPr id="59" name="Rectángulo 58">
            <a:extLst>
              <a:ext uri="{FF2B5EF4-FFF2-40B4-BE49-F238E27FC236}">
                <a16:creationId xmlns="" xmlns:a16="http://schemas.microsoft.com/office/drawing/2014/main" id="{23010369-84C5-42A4-B46E-0F0D101E7589}"/>
              </a:ext>
            </a:extLst>
          </p:cNvPr>
          <p:cNvSpPr/>
          <p:nvPr/>
        </p:nvSpPr>
        <p:spPr>
          <a:xfrm>
            <a:off x="262554" y="118981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
        <p:nvSpPr>
          <p:cNvPr id="24" name="23 CuadroTexto"/>
          <p:cNvSpPr txBox="1"/>
          <p:nvPr/>
        </p:nvSpPr>
        <p:spPr>
          <a:xfrm>
            <a:off x="4848290" y="467039"/>
            <a:ext cx="3168352"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MX" dirty="0"/>
              <a:t>Pendiente de actualizar</a:t>
            </a:r>
          </a:p>
        </p:txBody>
      </p:sp>
    </p:spTree>
    <p:extLst>
      <p:ext uri="{BB962C8B-B14F-4D97-AF65-F5344CB8AC3E}">
        <p14:creationId xmlns:p14="http://schemas.microsoft.com/office/powerpoint/2010/main" val="415340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0"/>
            <a:ext cx="8229600" cy="4997151"/>
          </a:xfrm>
        </p:spPr>
        <p:txBody>
          <a:bodyPr/>
          <a:lstStyle/>
          <a:p>
            <a:pPr lvl="1" algn="just">
              <a:buClr>
                <a:srgbClr val="C00000"/>
              </a:buClr>
              <a:buFont typeface="Symbol"/>
              <a:buChar char=""/>
            </a:pPr>
            <a:r>
              <a:rPr lang="es-MX" sz="1400" dirty="0">
                <a:ea typeface="Calibri"/>
                <a:cs typeface="Times New Roman"/>
              </a:rPr>
              <a:t>Mantener un intervalo entre 6.0 y 7.5 años el plazo promedio ponderado del portafolio (actual 6.9). La principal reducción se realizó en los bonos cuyos vencimientos sean mayores a 20 años.</a:t>
            </a:r>
          </a:p>
          <a:p>
            <a:pPr lvl="1" algn="just">
              <a:buClr>
                <a:srgbClr val="C00000"/>
              </a:buClr>
              <a:buFont typeface="Symbol"/>
              <a:buChar char=""/>
            </a:pPr>
            <a:r>
              <a:rPr lang="es-MX" sz="1400" dirty="0">
                <a:ea typeface="Calibri"/>
                <a:cs typeface="Times New Roman"/>
              </a:rPr>
              <a:t>Mantener hasta un 11.5% del Activo Neto en Renta Variable y 3% en 6 Fibras diversificadas e industriales. Las compras se realizarían en forma paulatina.</a:t>
            </a:r>
          </a:p>
          <a:p>
            <a:pPr lvl="1" algn="just">
              <a:buClr>
                <a:srgbClr val="C00000"/>
              </a:buClr>
              <a:buFont typeface="Symbol"/>
              <a:buChar char=""/>
            </a:pPr>
            <a:r>
              <a:rPr lang="es-MX" sz="1400" dirty="0">
                <a:cs typeface="Times New Roman"/>
              </a:rPr>
              <a:t>Diversificar el riesgo moneda incrementando la exposición en valores vinculados directa o indirectamente (inversiones en divisas y/o valores de renta variable internacional) hasta 2% adicional e intercambiar la exposición de renta variable nacional a internacional. </a:t>
            </a: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400" dirty="0">
                <a:cs typeface="Times New Roman"/>
              </a:rPr>
              <a:t>Aprovechar oportunidades de mercado que permitan mejorar la rentabilidad del portafolio.</a:t>
            </a:r>
          </a:p>
          <a:p>
            <a:pPr lvl="1" algn="just">
              <a:buClr>
                <a:srgbClr val="C00000"/>
              </a:buClr>
              <a:buFont typeface="Symbol"/>
              <a:buChar char=""/>
            </a:pPr>
            <a:r>
              <a:rPr lang="es-MX" sz="1400" dirty="0">
                <a:cs typeface="Times New Roman"/>
              </a:rPr>
              <a:t>Administrar el portafolio con prudencia y diversificación. </a:t>
            </a: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La estrategia debe quedar enmarcada en el marco de gestión.</a:t>
            </a:r>
            <a:endParaRPr lang="es-MX" sz="1400" dirty="0"/>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27365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4236" y="3092922"/>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Renta variable, bonos estructurados y fibras</a:t>
            </a:r>
          </a:p>
        </p:txBody>
      </p:sp>
      <p:sp>
        <p:nvSpPr>
          <p:cNvPr id="3" name="Subtítulo 2"/>
          <p:cNvSpPr>
            <a:spLocks noGrp="1"/>
          </p:cNvSpPr>
          <p:nvPr>
            <p:ph type="subTitle" idx="1"/>
          </p:nvPr>
        </p:nvSpPr>
        <p:spPr>
          <a:xfrm>
            <a:off x="1403648" y="3933056"/>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23990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11</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7" name="1 Título">
            <a:extLst>
              <a:ext uri="{FF2B5EF4-FFF2-40B4-BE49-F238E27FC236}">
                <a16:creationId xmlns="" xmlns:a16="http://schemas.microsoft.com/office/drawing/2014/main" id="{E95B1B74-F840-45A4-95BB-C6479F5DADEE}"/>
              </a:ext>
            </a:extLst>
          </p:cNvPr>
          <p:cNvSpPr txBox="1">
            <a:spLocks/>
          </p:cNvSpPr>
          <p:nvPr/>
        </p:nvSpPr>
        <p:spPr bwMode="auto">
          <a:xfrm>
            <a:off x="179512" y="6100021"/>
            <a:ext cx="842185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200" dirty="0">
                <a:solidFill>
                  <a:schemeClr val="tx1"/>
                </a:solidFill>
                <a:latin typeface="Century Gothic" panose="020B0502020202020204" pitchFamily="34" charset="0"/>
              </a:rPr>
              <a:t>Renta variable representa 9.8% del portafolio de los cuales  México es 1.6%  e internacional el resto.</a:t>
            </a:r>
            <a:endParaRPr lang="es-MX" sz="1200" dirty="0">
              <a:solidFill>
                <a:schemeClr val="tx1"/>
              </a:solidFill>
              <a:latin typeface="Century Gothic" panose="020B0502020202020204" pitchFamily="34" charset="0"/>
            </a:endParaRPr>
          </a:p>
        </p:txBody>
      </p:sp>
      <p:graphicFrame>
        <p:nvGraphicFramePr>
          <p:cNvPr id="10" name="Tabla 9">
            <a:extLst>
              <a:ext uri="{FF2B5EF4-FFF2-40B4-BE49-F238E27FC236}">
                <a16:creationId xmlns="" xmlns:a16="http://schemas.microsoft.com/office/drawing/2014/main" id="{05A21789-C67E-4ACD-B365-A6F2CFDB5E63}"/>
              </a:ext>
            </a:extLst>
          </p:cNvPr>
          <p:cNvGraphicFramePr>
            <a:graphicFrameLocks noGrp="1"/>
          </p:cNvGraphicFramePr>
          <p:nvPr>
            <p:extLst>
              <p:ext uri="{D42A27DB-BD31-4B8C-83A1-F6EECF244321}">
                <p14:modId xmlns:p14="http://schemas.microsoft.com/office/powerpoint/2010/main" val="862846355"/>
              </p:ext>
            </p:extLst>
          </p:nvPr>
        </p:nvGraphicFramePr>
        <p:xfrm>
          <a:off x="464903" y="1534038"/>
          <a:ext cx="8229599" cy="4380841"/>
        </p:xfrm>
        <a:graphic>
          <a:graphicData uri="http://schemas.openxmlformats.org/drawingml/2006/table">
            <a:tbl>
              <a:tblPr/>
              <a:tblGrid>
                <a:gridCol w="1794690">
                  <a:extLst>
                    <a:ext uri="{9D8B030D-6E8A-4147-A177-3AD203B41FA5}">
                      <a16:colId xmlns="" xmlns:a16="http://schemas.microsoft.com/office/drawing/2014/main" val="652691127"/>
                    </a:ext>
                  </a:extLst>
                </a:gridCol>
                <a:gridCol w="1416861">
                  <a:extLst>
                    <a:ext uri="{9D8B030D-6E8A-4147-A177-3AD203B41FA5}">
                      <a16:colId xmlns="" xmlns:a16="http://schemas.microsoft.com/office/drawing/2014/main" val="2404639347"/>
                    </a:ext>
                  </a:extLst>
                </a:gridCol>
                <a:gridCol w="805839">
                  <a:extLst>
                    <a:ext uri="{9D8B030D-6E8A-4147-A177-3AD203B41FA5}">
                      <a16:colId xmlns="" xmlns:a16="http://schemas.microsoft.com/office/drawing/2014/main" val="2363451181"/>
                    </a:ext>
                  </a:extLst>
                </a:gridCol>
                <a:gridCol w="982947">
                  <a:extLst>
                    <a:ext uri="{9D8B030D-6E8A-4147-A177-3AD203B41FA5}">
                      <a16:colId xmlns="" xmlns:a16="http://schemas.microsoft.com/office/drawing/2014/main" val="1936791867"/>
                    </a:ext>
                  </a:extLst>
                </a:gridCol>
                <a:gridCol w="200722">
                  <a:extLst>
                    <a:ext uri="{9D8B030D-6E8A-4147-A177-3AD203B41FA5}">
                      <a16:colId xmlns="" xmlns:a16="http://schemas.microsoft.com/office/drawing/2014/main" val="309191102"/>
                    </a:ext>
                  </a:extLst>
                </a:gridCol>
                <a:gridCol w="982947">
                  <a:extLst>
                    <a:ext uri="{9D8B030D-6E8A-4147-A177-3AD203B41FA5}">
                      <a16:colId xmlns="" xmlns:a16="http://schemas.microsoft.com/office/drawing/2014/main" val="3442081806"/>
                    </a:ext>
                  </a:extLst>
                </a:gridCol>
                <a:gridCol w="1266320">
                  <a:extLst>
                    <a:ext uri="{9D8B030D-6E8A-4147-A177-3AD203B41FA5}">
                      <a16:colId xmlns="" xmlns:a16="http://schemas.microsoft.com/office/drawing/2014/main" val="639317156"/>
                    </a:ext>
                  </a:extLst>
                </a:gridCol>
                <a:gridCol w="779273">
                  <a:extLst>
                    <a:ext uri="{9D8B030D-6E8A-4147-A177-3AD203B41FA5}">
                      <a16:colId xmlns="" xmlns:a16="http://schemas.microsoft.com/office/drawing/2014/main" val="2739554707"/>
                    </a:ext>
                  </a:extLst>
                </a:gridCol>
              </a:tblGrid>
              <a:tr h="301516">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68" marR="8868" marT="8868"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868" marR="8868" marT="8868" marB="0" anchor="ctr">
                    <a:lnL>
                      <a:noFill/>
                    </a:lnL>
                    <a:lnR>
                      <a:noFill/>
                    </a:lnR>
                    <a:lnT>
                      <a:noFill/>
                    </a:lnT>
                    <a:lnB>
                      <a:noFill/>
                    </a:lnB>
                    <a:solidFill>
                      <a:srgbClr val="C00000"/>
                    </a:solidFill>
                  </a:tcPr>
                </a:tc>
                <a:extLst>
                  <a:ext uri="{0D108BD9-81ED-4DB2-BD59-A6C34878D82A}">
                    <a16:rowId xmlns="" xmlns:a16="http://schemas.microsoft.com/office/drawing/2014/main" val="1657599287"/>
                  </a:ext>
                </a:extLst>
              </a:tr>
              <a:tr h="177362">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 xmlns:a16="http://schemas.microsoft.com/office/drawing/2014/main" val="756374922"/>
                  </a:ext>
                </a:extLst>
              </a:tr>
              <a:tr h="177362">
                <a:tc gridSpan="4">
                  <a:txBody>
                    <a:bodyPr/>
                    <a:lstStyle/>
                    <a:p>
                      <a:pPr algn="ctr" fontAlgn="ctr"/>
                      <a:r>
                        <a:rPr lang="es-MX" sz="900" b="1" i="0" u="none" strike="noStrike">
                          <a:solidFill>
                            <a:srgbClr val="FFFFFF"/>
                          </a:solidFill>
                          <a:effectLst/>
                          <a:latin typeface="Century Gothic" panose="020B0502020202020204" pitchFamily="34" charset="0"/>
                        </a:rPr>
                        <a:t>México</a:t>
                      </a:r>
                    </a:p>
                  </a:txBody>
                  <a:tcPr marL="8868" marR="8868" marT="8868"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México</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C00000"/>
                    </a:solidFill>
                  </a:tcPr>
                </a:tc>
                <a:extLst>
                  <a:ext uri="{0D108BD9-81ED-4DB2-BD59-A6C34878D82A}">
                    <a16:rowId xmlns="" xmlns:a16="http://schemas.microsoft.com/office/drawing/2014/main" val="4042017899"/>
                  </a:ext>
                </a:extLst>
              </a:tr>
              <a:tr h="195098">
                <a:tc>
                  <a:txBody>
                    <a:bodyPr/>
                    <a:lstStyle/>
                    <a:p>
                      <a:pPr algn="ctr" fontAlgn="ctr"/>
                      <a:r>
                        <a:rPr lang="es-MX" sz="900" b="0" i="0" u="none" strike="noStrike">
                          <a:solidFill>
                            <a:srgbClr val="000000"/>
                          </a:solidFill>
                          <a:effectLst/>
                          <a:latin typeface="Century Gothic" panose="020B0502020202020204" pitchFamily="34" charset="0"/>
                        </a:rPr>
                        <a:t>1B_MEXRISK_ISHRS</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MSCI México Risk</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883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0.7%</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22.0</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22.9</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4.2%</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3029094320"/>
                  </a:ext>
                </a:extLst>
              </a:tr>
              <a:tr h="195098">
                <a:tc>
                  <a:txBody>
                    <a:bodyPr/>
                    <a:lstStyle/>
                    <a:p>
                      <a:pPr algn="ctr" fontAlgn="ctr"/>
                      <a:r>
                        <a:rPr lang="es-MX" sz="900" b="0" i="0" u="none" strike="noStrike">
                          <a:solidFill>
                            <a:srgbClr val="000000"/>
                          </a:solidFill>
                          <a:effectLst/>
                          <a:latin typeface="Century Gothic" panose="020B0502020202020204" pitchFamily="34" charset="0"/>
                        </a:rPr>
                        <a:t>1B_ILCTRAC_ISHRS</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IPC "Large Cap" </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548</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0.4%</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47.4</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52.7</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11.1%</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756771768"/>
                  </a:ext>
                </a:extLst>
              </a:tr>
              <a:tr h="195098">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1,431</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935091095"/>
                  </a:ext>
                </a:extLst>
              </a:tr>
              <a:tr h="195098">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 xmlns:a16="http://schemas.microsoft.com/office/drawing/2014/main" val="3658279855"/>
                  </a:ext>
                </a:extLst>
              </a:tr>
              <a:tr h="195098">
                <a:tc>
                  <a:txBody>
                    <a:bodyPr/>
                    <a:lstStyle/>
                    <a:p>
                      <a:pPr algn="ctr" fontAlgn="ctr"/>
                      <a:r>
                        <a:rPr lang="es-MX" sz="900" b="0" i="0" u="none" strike="noStrike">
                          <a:solidFill>
                            <a:srgbClr val="000000"/>
                          </a:solidFill>
                          <a:effectLst/>
                          <a:latin typeface="Century Gothic" panose="020B0502020202020204" pitchFamily="34" charset="0"/>
                        </a:rPr>
                        <a:t>2_CEMEX_09</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Acción Cemex</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659</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0.5%</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9,397.4</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9,315.2</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-0.9%</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365570053"/>
                  </a:ext>
                </a:extLst>
              </a:tr>
              <a:tr h="195098">
                <a:tc>
                  <a:txBody>
                    <a:bodyPr/>
                    <a:lstStyle/>
                    <a:p>
                      <a:pPr algn="ctr" fontAlgn="b"/>
                      <a:r>
                        <a:rPr lang="es-MX" sz="900" b="0" i="0" u="none" strike="noStrike">
                          <a:solidFill>
                            <a:srgbClr val="000000"/>
                          </a:solidFill>
                          <a:effectLst/>
                          <a:latin typeface="Century Gothic" panose="020B0502020202020204" pitchFamily="34" charset="0"/>
                        </a:rPr>
                        <a:t> </a:t>
                      </a:r>
                    </a:p>
                  </a:txBody>
                  <a:tcPr marL="8868" marR="8868" marT="8868"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659</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0.5%</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630010500"/>
                  </a:ext>
                </a:extLst>
              </a:tr>
              <a:tr h="177362">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 xmlns:a16="http://schemas.microsoft.com/office/drawing/2014/main" val="3794790545"/>
                  </a:ext>
                </a:extLst>
              </a:tr>
              <a:tr h="18623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2,090</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1.6%</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 xmlns:a16="http://schemas.microsoft.com/office/drawing/2014/main" val="2042381462"/>
                  </a:ext>
                </a:extLst>
              </a:tr>
              <a:tr h="186230">
                <a:tc gridSpan="4">
                  <a:txBody>
                    <a:bodyPr/>
                    <a:lstStyle/>
                    <a:p>
                      <a:pPr algn="ctr" fontAlgn="ctr"/>
                      <a:r>
                        <a:rPr lang="es-MX" sz="900" b="1" i="0" u="none" strike="noStrike">
                          <a:solidFill>
                            <a:srgbClr val="FFFFFF"/>
                          </a:solidFill>
                          <a:effectLst/>
                          <a:latin typeface="Century Gothic" panose="020B0502020202020204" pitchFamily="34" charset="0"/>
                        </a:rPr>
                        <a:t>Estados Unidos</a:t>
                      </a:r>
                    </a:p>
                  </a:txBody>
                  <a:tcPr marL="8868" marR="8868" marT="8868"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Estados Unidos</a:t>
                      </a:r>
                    </a:p>
                  </a:txBody>
                  <a:tcPr marL="8868" marR="8868" marT="8868"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2976124336"/>
                  </a:ext>
                </a:extLst>
              </a:tr>
              <a:tr h="230571">
                <a:tc>
                  <a:txBody>
                    <a:bodyPr/>
                    <a:lstStyle/>
                    <a:p>
                      <a:pPr algn="ctr" fontAlgn="ctr"/>
                      <a:r>
                        <a:rPr lang="es-MX" sz="900" b="0" i="0" u="none" strike="noStrike">
                          <a:solidFill>
                            <a:srgbClr val="000000"/>
                          </a:solidFill>
                          <a:effectLst/>
                          <a:latin typeface="Century Gothic" panose="020B0502020202020204" pitchFamily="34" charset="0"/>
                        </a:rPr>
                        <a:t>1I_IVV_*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S&amp;P 500 Index</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1,821</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4,703.7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5,286.4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12.4%</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2923608612"/>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1I_QQQ_*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NASDAQ Index</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337</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2,418.6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3,062.7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26.6%</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2321046950"/>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359</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21.5%</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4190502297"/>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1I_USMV_*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Minima Volatilidad</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850</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0.7%</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977.0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1,037.8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6.2%</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1668146852"/>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1I_XLP_*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Consumo Básico</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271</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1,016.3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1,118.6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10.1%</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4109738292"/>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1I_XLU_*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Servicios Públicos</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425</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1,031.8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1,035.8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0.4%</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1508710287"/>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1I_SHV_*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"Treasury" 3-6 meses</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1,919</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2,093.8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2,167.6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3.5%</a:t>
                      </a:r>
                    </a:p>
                  </a:txBody>
                  <a:tcPr marL="8868" marR="8868" marT="8868" marB="0" anchor="ctr">
                    <a:lnL>
                      <a:noFill/>
                    </a:lnL>
                    <a:lnR>
                      <a:noFill/>
                    </a:lnR>
                    <a:lnT>
                      <a:noFill/>
                    </a:lnT>
                    <a:lnB>
                      <a:noFill/>
                    </a:lnB>
                    <a:solidFill>
                      <a:srgbClr val="F2F2F2"/>
                    </a:solidFill>
                  </a:tcPr>
                </a:tc>
                <a:extLst>
                  <a:ext uri="{0D108BD9-81ED-4DB2-BD59-A6C34878D82A}">
                    <a16:rowId xmlns="" xmlns:a16="http://schemas.microsoft.com/office/drawing/2014/main" val="981277139"/>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1I_XLF_*</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Financiero</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70</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471.7</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548.8</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16.3%</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327447752"/>
                  </a:ext>
                </a:extLst>
              </a:tr>
              <a:tr h="177362">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6,051</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4.7%</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126767246"/>
                  </a:ext>
                </a:extLst>
              </a:tr>
              <a:tr h="177362">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 xmlns:a16="http://schemas.microsoft.com/office/drawing/2014/main" val="2415838633"/>
                  </a:ext>
                </a:extLst>
              </a:tr>
              <a:tr h="177362">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6,051</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4.7%</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 xmlns:a16="http://schemas.microsoft.com/office/drawing/2014/main" val="1129778333"/>
                  </a:ext>
                </a:extLst>
              </a:tr>
            </a:tbl>
          </a:graphicData>
        </a:graphic>
      </p:graphicFrame>
    </p:spTree>
    <p:extLst>
      <p:ext uri="{BB962C8B-B14F-4D97-AF65-F5344CB8AC3E}">
        <p14:creationId xmlns:p14="http://schemas.microsoft.com/office/powerpoint/2010/main" val="1471121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 xmlns:a16="http://schemas.microsoft.com/office/drawing/2014/main" id="{7B2B80A3-D7C0-4FA3-884D-428AF93EF25B}"/>
              </a:ext>
            </a:extLst>
          </p:cNvPr>
          <p:cNvGraphicFramePr>
            <a:graphicFrameLocks noGrp="1"/>
          </p:cNvGraphicFramePr>
          <p:nvPr/>
        </p:nvGraphicFramePr>
        <p:xfrm>
          <a:off x="462320" y="1600204"/>
          <a:ext cx="8219360" cy="4525954"/>
        </p:xfrm>
        <a:graphic>
          <a:graphicData uri="http://schemas.openxmlformats.org/drawingml/2006/table">
            <a:tbl>
              <a:tblPr/>
              <a:tblGrid>
                <a:gridCol w="1792457">
                  <a:extLst>
                    <a:ext uri="{9D8B030D-6E8A-4147-A177-3AD203B41FA5}">
                      <a16:colId xmlns="" xmlns:a16="http://schemas.microsoft.com/office/drawing/2014/main" val="543632774"/>
                    </a:ext>
                  </a:extLst>
                </a:gridCol>
                <a:gridCol w="1415098">
                  <a:extLst>
                    <a:ext uri="{9D8B030D-6E8A-4147-A177-3AD203B41FA5}">
                      <a16:colId xmlns="" xmlns:a16="http://schemas.microsoft.com/office/drawing/2014/main" val="2467570105"/>
                    </a:ext>
                  </a:extLst>
                </a:gridCol>
                <a:gridCol w="804837">
                  <a:extLst>
                    <a:ext uri="{9D8B030D-6E8A-4147-A177-3AD203B41FA5}">
                      <a16:colId xmlns="" xmlns:a16="http://schemas.microsoft.com/office/drawing/2014/main" val="3726114917"/>
                    </a:ext>
                  </a:extLst>
                </a:gridCol>
                <a:gridCol w="981724">
                  <a:extLst>
                    <a:ext uri="{9D8B030D-6E8A-4147-A177-3AD203B41FA5}">
                      <a16:colId xmlns="" xmlns:a16="http://schemas.microsoft.com/office/drawing/2014/main" val="2569783790"/>
                    </a:ext>
                  </a:extLst>
                </a:gridCol>
                <a:gridCol w="200472">
                  <a:extLst>
                    <a:ext uri="{9D8B030D-6E8A-4147-A177-3AD203B41FA5}">
                      <a16:colId xmlns="" xmlns:a16="http://schemas.microsoft.com/office/drawing/2014/main" val="2100176552"/>
                    </a:ext>
                  </a:extLst>
                </a:gridCol>
                <a:gridCol w="981724">
                  <a:extLst>
                    <a:ext uri="{9D8B030D-6E8A-4147-A177-3AD203B41FA5}">
                      <a16:colId xmlns="" xmlns:a16="http://schemas.microsoft.com/office/drawing/2014/main" val="2322045480"/>
                    </a:ext>
                  </a:extLst>
                </a:gridCol>
                <a:gridCol w="1264744">
                  <a:extLst>
                    <a:ext uri="{9D8B030D-6E8A-4147-A177-3AD203B41FA5}">
                      <a16:colId xmlns="" xmlns:a16="http://schemas.microsoft.com/office/drawing/2014/main" val="1244363675"/>
                    </a:ext>
                  </a:extLst>
                </a:gridCol>
                <a:gridCol w="778304">
                  <a:extLst>
                    <a:ext uri="{9D8B030D-6E8A-4147-A177-3AD203B41FA5}">
                      <a16:colId xmlns="" xmlns:a16="http://schemas.microsoft.com/office/drawing/2014/main" val="2547246039"/>
                    </a:ext>
                  </a:extLst>
                </a:gridCol>
              </a:tblGrid>
              <a:tr h="301140">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57" marR="8857" marT="8857"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857" marR="8857" marT="8857" marB="0" anchor="ctr">
                    <a:lnL>
                      <a:noFill/>
                    </a:lnL>
                    <a:lnR>
                      <a:noFill/>
                    </a:lnR>
                    <a:lnT>
                      <a:noFill/>
                    </a:lnT>
                    <a:lnB>
                      <a:noFill/>
                    </a:lnB>
                    <a:solidFill>
                      <a:srgbClr val="C00000"/>
                    </a:solidFill>
                  </a:tcPr>
                </a:tc>
                <a:extLst>
                  <a:ext uri="{0D108BD9-81ED-4DB2-BD59-A6C34878D82A}">
                    <a16:rowId xmlns="" xmlns:a16="http://schemas.microsoft.com/office/drawing/2014/main" val="3529715996"/>
                  </a:ext>
                </a:extLst>
              </a:tr>
              <a:tr h="177141">
                <a:tc gridSpan="4">
                  <a:txBody>
                    <a:bodyPr/>
                    <a:lstStyle/>
                    <a:p>
                      <a:pPr algn="ctr" fontAlgn="ctr"/>
                      <a:r>
                        <a:rPr lang="es-MX" sz="900" b="1" i="0" u="none" strike="noStrike">
                          <a:solidFill>
                            <a:srgbClr val="FFFFFF"/>
                          </a:solidFill>
                          <a:effectLst/>
                          <a:latin typeface="Century Gothic" panose="020B0502020202020204" pitchFamily="34" charset="0"/>
                        </a:rPr>
                        <a:t>Europa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Europa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1174873731"/>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1I_SX7EEX_N</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Bancario Europa</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0.026%</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237.3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299.3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26.1%</a:t>
                      </a:r>
                    </a:p>
                  </a:txBody>
                  <a:tcPr marL="8857" marR="8857" marT="8857" marB="0" anchor="ctr">
                    <a:lnL>
                      <a:noFill/>
                    </a:lnL>
                    <a:lnR>
                      <a:noFill/>
                    </a:lnR>
                    <a:lnT>
                      <a:noFill/>
                    </a:lnT>
                    <a:lnB>
                      <a:noFill/>
                    </a:lnB>
                    <a:solidFill>
                      <a:srgbClr val="F2F2F2"/>
                    </a:solidFill>
                  </a:tcPr>
                </a:tc>
                <a:extLst>
                  <a:ext uri="{0D108BD9-81ED-4DB2-BD59-A6C34878D82A}">
                    <a16:rowId xmlns="" xmlns:a16="http://schemas.microsoft.com/office/drawing/2014/main" val="1203543911"/>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1I_HEZU_*</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Euro Stoxx 50</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1,712</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539.1</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586.2</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8.7%</a:t>
                      </a:r>
                    </a:p>
                  </a:txBody>
                  <a:tcPr marL="8857" marR="8857" marT="8857" marB="0" anchor="ctr">
                    <a:lnL>
                      <a:noFill/>
                    </a:lnL>
                    <a:lnR>
                      <a:noFill/>
                    </a:lnR>
                    <a:lnT>
                      <a:noFill/>
                    </a:lnT>
                    <a:lnB>
                      <a:noFill/>
                    </a:lnB>
                    <a:solidFill>
                      <a:srgbClr val="F2F2F2"/>
                    </a:solidFill>
                  </a:tcPr>
                </a:tc>
                <a:extLst>
                  <a:ext uri="{0D108BD9-81ED-4DB2-BD59-A6C34878D82A}">
                    <a16:rowId xmlns="" xmlns:a16="http://schemas.microsoft.com/office/drawing/2014/main" val="3796419878"/>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140</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21.5%</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608492837"/>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1,884</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105739170"/>
                  </a:ext>
                </a:extLst>
              </a:tr>
              <a:tr h="185998">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extLst>
                  <a:ext uri="{0D108BD9-81ED-4DB2-BD59-A6C34878D82A}">
                    <a16:rowId xmlns="" xmlns:a16="http://schemas.microsoft.com/office/drawing/2014/main" val="553441236"/>
                  </a:ext>
                </a:extLst>
              </a:tr>
              <a:tr h="177141">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1,884</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1.5%</a:t>
                      </a:r>
                    </a:p>
                  </a:txBody>
                  <a:tcPr marL="8857" marR="8857" marT="8857"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extLst>
                  <a:ext uri="{0D108BD9-81ED-4DB2-BD59-A6C34878D82A}">
                    <a16:rowId xmlns="" xmlns:a16="http://schemas.microsoft.com/office/drawing/2014/main" val="1418002321"/>
                  </a:ext>
                </a:extLst>
              </a:tr>
              <a:tr h="177141">
                <a:tc gridSpan="4">
                  <a:txBody>
                    <a:bodyPr/>
                    <a:lstStyle/>
                    <a:p>
                      <a:pPr algn="ctr" fontAlgn="ctr"/>
                      <a:r>
                        <a:rPr lang="es-MX" sz="900" b="1" i="0" u="none" strike="noStrike">
                          <a:solidFill>
                            <a:srgbClr val="FFFFFF"/>
                          </a:solidFill>
                          <a:effectLst/>
                          <a:latin typeface="Century Gothic" panose="020B0502020202020204" pitchFamily="34" charset="0"/>
                        </a:rPr>
                        <a:t>Asía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Asia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3178830414"/>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1I_DXJ_*</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NIKKEI Index</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2,330</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996.9 </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1166.6</a:t>
                      </a:r>
                    </a:p>
                  </a:txBody>
                  <a:tcPr marL="8857" marR="8857" marT="8857"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17.0%</a:t>
                      </a:r>
                    </a:p>
                  </a:txBody>
                  <a:tcPr marL="8857" marR="8857" marT="8857" marB="0" anchor="b">
                    <a:lnL>
                      <a:noFill/>
                    </a:lnL>
                    <a:lnR>
                      <a:noFill/>
                    </a:lnR>
                    <a:lnT>
                      <a:noFill/>
                    </a:lnT>
                    <a:lnB>
                      <a:noFill/>
                    </a:lnB>
                    <a:solidFill>
                      <a:srgbClr val="F2F2F2"/>
                    </a:solidFill>
                  </a:tcPr>
                </a:tc>
                <a:extLst>
                  <a:ext uri="{0D108BD9-81ED-4DB2-BD59-A6C34878D82A}">
                    <a16:rowId xmlns="" xmlns:a16="http://schemas.microsoft.com/office/drawing/2014/main" val="4110408610"/>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113</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 </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21.5%</a:t>
                      </a:r>
                    </a:p>
                  </a:txBody>
                  <a:tcPr marL="8857" marR="8857" marT="885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2097215227"/>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2,443</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1.9%</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46221532"/>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70866844"/>
                  </a:ext>
                </a:extLst>
              </a:tr>
              <a:tr h="177141">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2,443</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1.9%</a:t>
                      </a:r>
                    </a:p>
                  </a:txBody>
                  <a:tcPr marL="8857" marR="8857" marT="8857"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2327624820"/>
                  </a:ext>
                </a:extLst>
              </a:tr>
              <a:tr h="177141">
                <a:tc gridSpan="4">
                  <a:txBody>
                    <a:bodyPr/>
                    <a:lstStyle/>
                    <a:p>
                      <a:pPr algn="ctr" fontAlgn="ctr"/>
                      <a:r>
                        <a:rPr lang="es-MX" sz="900" b="1" i="0" u="none" strike="noStrike">
                          <a:solidFill>
                            <a:srgbClr val="FFFFFF"/>
                          </a:solidFill>
                          <a:effectLst/>
                          <a:latin typeface="Century Gothic" panose="020B0502020202020204" pitchFamily="34" charset="0"/>
                        </a:rPr>
                        <a:t>Otros (Canada, Brasil, Chile, Sudámerica)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Otros (Canada, Brasil)</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1310629808"/>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29</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 </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21.5%</a:t>
                      </a:r>
                    </a:p>
                  </a:txBody>
                  <a:tcPr marL="8857" marR="8857" marT="885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603449197"/>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29</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3726118909"/>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1661448476"/>
                  </a:ext>
                </a:extLst>
              </a:tr>
              <a:tr h="185998">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29</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0.0%</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2318898234"/>
                  </a:ext>
                </a:extLst>
              </a:tr>
              <a:tr h="460568">
                <a:tc>
                  <a:txBody>
                    <a:bodyPr/>
                    <a:lstStyle/>
                    <a:p>
                      <a:pPr algn="ctr" fontAlgn="ctr"/>
                      <a:r>
                        <a:rPr lang="es-MX" sz="900" b="1" i="0" u="none" strike="noStrike">
                          <a:solidFill>
                            <a:srgbClr val="FFFFFF"/>
                          </a:solidFill>
                          <a:effectLst/>
                          <a:latin typeface="Century Gothic" panose="020B0502020202020204" pitchFamily="34" charset="0"/>
                        </a:rPr>
                        <a:t>Renta Variable FANVIT y Bonos Bancarios Estructurados</a:t>
                      </a:r>
                    </a:p>
                  </a:txBody>
                  <a:tcPr marL="8857" marR="8857" marT="885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a:solidFill>
                            <a:srgbClr val="FFFFFF"/>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57" marR="8857" marT="8857"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57" marR="8857" marT="885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Límite Riesgos</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3190219723"/>
                  </a:ext>
                </a:extLst>
              </a:tr>
              <a:tr h="185998">
                <a:tc>
                  <a:txBody>
                    <a:bodyPr/>
                    <a:lstStyle/>
                    <a:p>
                      <a:pPr algn="ctr" fontAlgn="ctr"/>
                      <a:r>
                        <a:rPr lang="es-MX" sz="900" b="1" i="0" u="none" strike="noStrike">
                          <a:solidFill>
                            <a:srgbClr val="000000"/>
                          </a:solidFill>
                          <a:effectLst/>
                          <a:latin typeface="Century Gothic" panose="020B0502020202020204" pitchFamily="34" charset="0"/>
                        </a:rPr>
                        <a:t>Bonos Bancarios Estructurados</a:t>
                      </a:r>
                    </a:p>
                  </a:txBody>
                  <a:tcPr marL="8857" marR="8857" marT="885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1,365</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1.2%</a:t>
                      </a:r>
                    </a:p>
                  </a:txBody>
                  <a:tcPr marL="8857" marR="8857" marT="885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2606143974"/>
                  </a:ext>
                </a:extLst>
              </a:tr>
              <a:tr h="185998">
                <a:tc>
                  <a:txBody>
                    <a:bodyPr/>
                    <a:lstStyle/>
                    <a:p>
                      <a:pPr algn="ctr" fontAlgn="ctr"/>
                      <a:r>
                        <a:rPr lang="es-MX" sz="900" b="1" i="0" u="none" strike="noStrike">
                          <a:solidFill>
                            <a:srgbClr val="000000"/>
                          </a:solidFill>
                          <a:effectLst/>
                          <a:latin typeface="Century Gothic" panose="020B0502020202020204" pitchFamily="34" charset="0"/>
                        </a:rPr>
                        <a:t>RV ETF´s</a:t>
                      </a:r>
                    </a:p>
                  </a:txBody>
                  <a:tcPr marL="8857" marR="8857" marT="885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12,497</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9.8%</a:t>
                      </a:r>
                    </a:p>
                  </a:txBody>
                  <a:tcPr marL="8857" marR="8857" marT="885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81.5%</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2319180426"/>
                  </a:ext>
                </a:extLst>
              </a:tr>
              <a:tr h="185998">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13,862</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11.0%</a:t>
                      </a:r>
                    </a:p>
                  </a:txBody>
                  <a:tcPr marL="8857" marR="8857" marT="885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 xmlns:a16="http://schemas.microsoft.com/office/drawing/2014/main" val="1584653699"/>
                  </a:ext>
                </a:extLst>
              </a:tr>
            </a:tbl>
          </a:graphicData>
        </a:graphic>
      </p:graphicFrame>
    </p:spTree>
    <p:extLst>
      <p:ext uri="{BB962C8B-B14F-4D97-AF65-F5344CB8AC3E}">
        <p14:creationId xmlns:p14="http://schemas.microsoft.com/office/powerpoint/2010/main" val="332211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a:latin typeface="Century Gothic" panose="020B0502020202020204" pitchFamily="34" charset="0"/>
              </a:rPr>
              <a:t>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 xmlns:a16="http://schemas.microsoft.com/office/drawing/2014/main" id="{95E3B9C2-3EE8-4F05-B67A-550644F65633}"/>
              </a:ext>
            </a:extLst>
          </p:cNvPr>
          <p:cNvGraphicFramePr>
            <a:graphicFrameLocks noGrp="1"/>
          </p:cNvGraphicFramePr>
          <p:nvPr>
            <p:extLst>
              <p:ext uri="{D42A27DB-BD31-4B8C-83A1-F6EECF244321}">
                <p14:modId xmlns:p14="http://schemas.microsoft.com/office/powerpoint/2010/main" val="3434303449"/>
              </p:ext>
            </p:extLst>
          </p:nvPr>
        </p:nvGraphicFramePr>
        <p:xfrm>
          <a:off x="473291" y="1907091"/>
          <a:ext cx="8229602" cy="3535051"/>
        </p:xfrm>
        <a:graphic>
          <a:graphicData uri="http://schemas.openxmlformats.org/drawingml/2006/table">
            <a:tbl>
              <a:tblPr/>
              <a:tblGrid>
                <a:gridCol w="923298">
                  <a:extLst>
                    <a:ext uri="{9D8B030D-6E8A-4147-A177-3AD203B41FA5}">
                      <a16:colId xmlns="" xmlns:a16="http://schemas.microsoft.com/office/drawing/2014/main" val="3862179816"/>
                    </a:ext>
                  </a:extLst>
                </a:gridCol>
                <a:gridCol w="951562">
                  <a:extLst>
                    <a:ext uri="{9D8B030D-6E8A-4147-A177-3AD203B41FA5}">
                      <a16:colId xmlns="" xmlns:a16="http://schemas.microsoft.com/office/drawing/2014/main" val="4267587192"/>
                    </a:ext>
                  </a:extLst>
                </a:gridCol>
                <a:gridCol w="593549">
                  <a:extLst>
                    <a:ext uri="{9D8B030D-6E8A-4147-A177-3AD203B41FA5}">
                      <a16:colId xmlns="" xmlns:a16="http://schemas.microsoft.com/office/drawing/2014/main" val="333316043"/>
                    </a:ext>
                  </a:extLst>
                </a:gridCol>
                <a:gridCol w="659499">
                  <a:extLst>
                    <a:ext uri="{9D8B030D-6E8A-4147-A177-3AD203B41FA5}">
                      <a16:colId xmlns="" xmlns:a16="http://schemas.microsoft.com/office/drawing/2014/main" val="3692703580"/>
                    </a:ext>
                  </a:extLst>
                </a:gridCol>
                <a:gridCol w="508756">
                  <a:extLst>
                    <a:ext uri="{9D8B030D-6E8A-4147-A177-3AD203B41FA5}">
                      <a16:colId xmlns="" xmlns:a16="http://schemas.microsoft.com/office/drawing/2014/main" val="3951697044"/>
                    </a:ext>
                  </a:extLst>
                </a:gridCol>
                <a:gridCol w="659499">
                  <a:extLst>
                    <a:ext uri="{9D8B030D-6E8A-4147-A177-3AD203B41FA5}">
                      <a16:colId xmlns="" xmlns:a16="http://schemas.microsoft.com/office/drawing/2014/main" val="3830052633"/>
                    </a:ext>
                  </a:extLst>
                </a:gridCol>
                <a:gridCol w="621813">
                  <a:extLst>
                    <a:ext uri="{9D8B030D-6E8A-4147-A177-3AD203B41FA5}">
                      <a16:colId xmlns="" xmlns:a16="http://schemas.microsoft.com/office/drawing/2014/main" val="4017553804"/>
                    </a:ext>
                  </a:extLst>
                </a:gridCol>
                <a:gridCol w="480492">
                  <a:extLst>
                    <a:ext uri="{9D8B030D-6E8A-4147-A177-3AD203B41FA5}">
                      <a16:colId xmlns="" xmlns:a16="http://schemas.microsoft.com/office/drawing/2014/main" val="437101641"/>
                    </a:ext>
                  </a:extLst>
                </a:gridCol>
                <a:gridCol w="360369">
                  <a:extLst>
                    <a:ext uri="{9D8B030D-6E8A-4147-A177-3AD203B41FA5}">
                      <a16:colId xmlns="" xmlns:a16="http://schemas.microsoft.com/office/drawing/2014/main" val="3890347513"/>
                    </a:ext>
                  </a:extLst>
                </a:gridCol>
                <a:gridCol w="527599">
                  <a:extLst>
                    <a:ext uri="{9D8B030D-6E8A-4147-A177-3AD203B41FA5}">
                      <a16:colId xmlns="" xmlns:a16="http://schemas.microsoft.com/office/drawing/2014/main" val="3105106208"/>
                    </a:ext>
                  </a:extLst>
                </a:gridCol>
                <a:gridCol w="160164">
                  <a:extLst>
                    <a:ext uri="{9D8B030D-6E8A-4147-A177-3AD203B41FA5}">
                      <a16:colId xmlns="" xmlns:a16="http://schemas.microsoft.com/office/drawing/2014/main" val="875903314"/>
                    </a:ext>
                  </a:extLst>
                </a:gridCol>
                <a:gridCol w="687763">
                  <a:extLst>
                    <a:ext uri="{9D8B030D-6E8A-4147-A177-3AD203B41FA5}">
                      <a16:colId xmlns="" xmlns:a16="http://schemas.microsoft.com/office/drawing/2014/main" val="797114790"/>
                    </a:ext>
                  </a:extLst>
                </a:gridCol>
                <a:gridCol w="473426">
                  <a:extLst>
                    <a:ext uri="{9D8B030D-6E8A-4147-A177-3AD203B41FA5}">
                      <a16:colId xmlns="" xmlns:a16="http://schemas.microsoft.com/office/drawing/2014/main" val="230744564"/>
                    </a:ext>
                  </a:extLst>
                </a:gridCol>
                <a:gridCol w="621813">
                  <a:extLst>
                    <a:ext uri="{9D8B030D-6E8A-4147-A177-3AD203B41FA5}">
                      <a16:colId xmlns="" xmlns:a16="http://schemas.microsoft.com/office/drawing/2014/main" val="1327890028"/>
                    </a:ext>
                  </a:extLst>
                </a:gridCol>
              </a:tblGrid>
              <a:tr h="445417">
                <a:tc>
                  <a:txBody>
                    <a:bodyPr/>
                    <a:lstStyle/>
                    <a:p>
                      <a:pPr algn="ctr" fontAlgn="ctr"/>
                      <a:r>
                        <a:rPr lang="es-MX" sz="700" b="1" i="0" u="none" strike="noStrike">
                          <a:solidFill>
                            <a:srgbClr val="FFFFFF"/>
                          </a:solidFill>
                          <a:effectLst/>
                          <a:latin typeface="Century Gothic" panose="020B0502020202020204" pitchFamily="34" charset="0"/>
                        </a:rPr>
                        <a:t>Bono Estructurado</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Bonos Bancarios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Costo Prom Unit. Adq.</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Valor Actual</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Rendimiento</a:t>
                      </a:r>
                    </a:p>
                  </a:txBody>
                  <a:tcPr marL="0" marR="0" marT="0" marB="0" anchor="ctr">
                    <a:lnL>
                      <a:noFill/>
                    </a:lnL>
                    <a:lnR>
                      <a:noFill/>
                    </a:lnR>
                    <a:lnT>
                      <a:noFill/>
                    </a:lnT>
                    <a:lnB>
                      <a:noFill/>
                    </a:lnB>
                    <a:solidFill>
                      <a:srgbClr val="C00000"/>
                    </a:solidFill>
                  </a:tcPr>
                </a:tc>
                <a:extLst>
                  <a:ext uri="{0D108BD9-81ED-4DB2-BD59-A6C34878D82A}">
                    <a16:rowId xmlns="" xmlns:a16="http://schemas.microsoft.com/office/drawing/2014/main" val="3416519662"/>
                  </a:ext>
                </a:extLst>
              </a:tr>
              <a:tr h="113122">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1593390534"/>
                  </a:ext>
                </a:extLst>
              </a:tr>
              <a:tr h="141402">
                <a:tc gridSpan="10">
                  <a:txBody>
                    <a:bodyPr/>
                    <a:lstStyle/>
                    <a:p>
                      <a:pPr algn="ctr" fontAlgn="ctr"/>
                      <a:r>
                        <a:rPr lang="es-MX" sz="700" b="1" i="0" u="none" strike="noStrike">
                          <a:solidFill>
                            <a:srgbClr val="FFFFFF"/>
                          </a:solidFill>
                          <a:effectLst/>
                          <a:latin typeface="Century Gothic" panose="020B0502020202020204" pitchFamily="34" charset="0"/>
                        </a:rPr>
                        <a:t>México</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 xmlns:a16="http://schemas.microsoft.com/office/drawing/2014/main" val="561566644"/>
                  </a:ext>
                </a:extLst>
              </a:tr>
              <a:tr h="141402">
                <a:tc>
                  <a:txBody>
                    <a:bodyPr/>
                    <a:lstStyle/>
                    <a:p>
                      <a:pPr algn="ctr" fontAlgn="ctr"/>
                      <a:r>
                        <a:rPr lang="es-MX" sz="700" b="0" i="0" u="none" strike="noStrike">
                          <a:solidFill>
                            <a:srgbClr val="000000"/>
                          </a:solidFill>
                          <a:effectLst/>
                          <a:latin typeface="Century Gothic" panose="020B0502020202020204" pitchFamily="34" charset="0"/>
                        </a:rPr>
                        <a:t>99_SCOTIAB_19-15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7.7%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96.54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6.1%</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661511816"/>
                  </a:ext>
                </a:extLst>
              </a:tr>
              <a:tr h="148472">
                <a:tc>
                  <a:txBody>
                    <a:bodyPr/>
                    <a:lstStyle/>
                    <a:p>
                      <a:pPr algn="ctr" fontAlgn="ctr"/>
                      <a:r>
                        <a:rPr lang="es-MX" sz="700" b="0" i="0" u="none" strike="noStrike">
                          <a:solidFill>
                            <a:srgbClr val="000000"/>
                          </a:solidFill>
                          <a:effectLst/>
                          <a:latin typeface="Century Gothic" panose="020B0502020202020204" pitchFamily="34" charset="0"/>
                        </a:rPr>
                        <a:t>J_BACOMER_S5109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91.15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96.70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366252952"/>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280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18.6%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2857565002"/>
                  </a:ext>
                </a:extLst>
              </a:tr>
              <a:tr h="148472">
                <a:tc gridSpan="10">
                  <a:txBody>
                    <a:bodyPr/>
                    <a:lstStyle/>
                    <a:p>
                      <a:pPr algn="ctr" fontAlgn="ctr"/>
                      <a:r>
                        <a:rPr lang="es-MX" sz="700" b="1" i="0" u="none" strike="noStrike">
                          <a:solidFill>
                            <a:srgbClr val="FFFFFF"/>
                          </a:solidFill>
                          <a:effectLst/>
                          <a:latin typeface="Century Gothic" panose="020B0502020202020204" pitchFamily="34" charset="0"/>
                        </a:rPr>
                        <a:t>Europa</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 xmlns:a16="http://schemas.microsoft.com/office/drawing/2014/main" val="2674700565"/>
                  </a:ext>
                </a:extLst>
              </a:tr>
              <a:tr h="254524">
                <a:tc>
                  <a:txBody>
                    <a:bodyPr/>
                    <a:lstStyle/>
                    <a:p>
                      <a:pPr algn="ctr" fontAlgn="ctr"/>
                      <a:r>
                        <a:rPr lang="es-MX" sz="700" b="0" i="0" u="none" strike="noStrike">
                          <a:solidFill>
                            <a:srgbClr val="000000"/>
                          </a:solidFill>
                          <a:effectLst/>
                          <a:latin typeface="Century Gothic" panose="020B0502020202020204" pitchFamily="34" charset="0"/>
                        </a:rPr>
                        <a:t>J_BSAN_S00626</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91.63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101.34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10.6%</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540311008"/>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J_BSAN_S00727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10.3%</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84.78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89.18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5.2%</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338553802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J_BACOMER_S5108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93.00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98.20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5.6%</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22026159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J_BSAN_S00567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148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94.81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98.91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3661282519"/>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J_BSAN_S00654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132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97.56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105.32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8.0%</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163860695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J_BSAN_S00680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6.9%</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96.68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104.01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7.6%</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266796961"/>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J_BSAN_S00684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99.11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108.32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9.3%</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3968685346"/>
                  </a:ext>
                </a:extLst>
              </a:tr>
              <a:tr h="148472">
                <a:tc>
                  <a:txBody>
                    <a:bodyPr/>
                    <a:lstStyle/>
                    <a:p>
                      <a:pPr algn="ctr" fontAlgn="ctr"/>
                      <a:r>
                        <a:rPr lang="es-MX" sz="7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107.60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4136209419"/>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1,012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0.8%</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67.1%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746248440"/>
                  </a:ext>
                </a:extLst>
              </a:tr>
              <a:tr h="141402">
                <a:tc gridSpan="10">
                  <a:txBody>
                    <a:bodyPr/>
                    <a:lstStyle/>
                    <a:p>
                      <a:pPr algn="ctr" fontAlgn="ctr"/>
                      <a:r>
                        <a:rPr lang="es-MX" sz="700" b="1" i="0" u="none" strike="noStrike">
                          <a:solidFill>
                            <a:srgbClr val="FFFFFF"/>
                          </a:solidFill>
                          <a:effectLst/>
                          <a:latin typeface="Century Gothic" panose="020B0502020202020204" pitchFamily="34" charset="0"/>
                        </a:rPr>
                        <a:t>Estados Unidos</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 xmlns:a16="http://schemas.microsoft.com/office/drawing/2014/main" val="3978071438"/>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J_BSAN_S00706</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Dow Jones</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20/10/2015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19/10/2018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173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11.4%</a:t>
                      </a:r>
                    </a:p>
                  </a:txBody>
                  <a:tcPr marL="0" marR="0" marT="0" marB="0" anchor="ctr">
                    <a:lnL>
                      <a:noFill/>
                    </a:lnL>
                    <a:lnR>
                      <a:noFill/>
                    </a:lnR>
                    <a:lnT>
                      <a:noFill/>
                    </a:lnT>
                    <a:lnB>
                      <a:noFill/>
                    </a:lnB>
                    <a:solidFill>
                      <a:srgbClr val="F2F2F2"/>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102.40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115.04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12.3%</a:t>
                      </a:r>
                    </a:p>
                  </a:txBody>
                  <a:tcPr marL="0" marR="0" marT="0" marB="0" anchor="ctr">
                    <a:lnL>
                      <a:noFill/>
                    </a:lnL>
                    <a:lnR>
                      <a:noFill/>
                    </a:lnR>
                    <a:lnT>
                      <a:noFill/>
                    </a:lnT>
                    <a:lnB>
                      <a:noFill/>
                    </a:lnB>
                    <a:solidFill>
                      <a:srgbClr val="F2F2F2"/>
                    </a:solidFill>
                  </a:tcPr>
                </a:tc>
                <a:extLst>
                  <a:ext uri="{0D108BD9-81ED-4DB2-BD59-A6C34878D82A}">
                    <a16:rowId xmlns="" xmlns:a16="http://schemas.microsoft.com/office/drawing/2014/main" val="207483930"/>
                  </a:ext>
                </a:extLst>
              </a:tr>
              <a:tr h="141402">
                <a:tc>
                  <a:txBody>
                    <a:bodyPr/>
                    <a:lstStyle/>
                    <a:p>
                      <a:pPr algn="ctr" fontAlgn="ctr"/>
                      <a:r>
                        <a:rPr lang="es-MX" sz="7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107.60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461256060"/>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216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14.3%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4206522689"/>
                  </a:ext>
                </a:extLst>
              </a:tr>
              <a:tr h="148472">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1706654896"/>
                  </a:ext>
                </a:extLst>
              </a:tr>
              <a:tr h="14847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1,508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100.0%</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 xmlns:a16="http://schemas.microsoft.com/office/drawing/2014/main" val="2931386277"/>
                  </a:ext>
                </a:extLst>
              </a:tr>
            </a:tbl>
          </a:graphicData>
        </a:graphic>
      </p:graphicFrame>
    </p:spTree>
    <p:extLst>
      <p:ext uri="{BB962C8B-B14F-4D97-AF65-F5344CB8AC3E}">
        <p14:creationId xmlns:p14="http://schemas.microsoft.com/office/powerpoint/2010/main" val="3445812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401972"/>
            <a:ext cx="5562600" cy="631825"/>
          </a:xfrm>
        </p:spPr>
        <p:txBody>
          <a:bodyPr/>
          <a:lstStyle/>
          <a:p>
            <a:r>
              <a:rPr lang="es-MX" sz="2000" b="1" dirty="0">
                <a:latin typeface="Century Gothic" panose="020B0502020202020204" pitchFamily="34" charset="0"/>
              </a:rPr>
              <a:t>Renta Variable y Bonos Bancarios Estructurados (9.8%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14</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 xmlns:a16="http://schemas.microsoft.com/office/drawing/2014/main" id="{7AD5DCAD-E6A6-4F50-903E-9B83871592DC}"/>
              </a:ext>
            </a:extLst>
          </p:cNvPr>
          <p:cNvSpPr txBox="1"/>
          <p:nvPr/>
        </p:nvSpPr>
        <p:spPr>
          <a:xfrm>
            <a:off x="159858" y="1556792"/>
            <a:ext cx="8824284" cy="5724644"/>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 </a:t>
            </a:r>
            <a:r>
              <a:rPr lang="es-MX" sz="1200" dirty="0">
                <a:latin typeface="Century Gothic" panose="020B0502020202020204" pitchFamily="34" charset="0"/>
              </a:rPr>
              <a:t>del FANVIT es de </a:t>
            </a:r>
            <a:r>
              <a:rPr lang="es-MX" sz="1200" b="1" dirty="0">
                <a:latin typeface="Century Gothic" panose="020B0502020202020204" pitchFamily="34" charset="0"/>
              </a:rPr>
              <a:t>$12,497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9.8%</a:t>
            </a:r>
            <a:r>
              <a:rPr lang="es-MX" sz="1200" dirty="0">
                <a:latin typeface="Century Gothic" panose="020B0502020202020204" pitchFamily="34" charset="0"/>
              </a:rPr>
              <a:t> del total del Activo Neto), incluyendo Bonos Bancarios Estructurados el monto </a:t>
            </a:r>
            <a:r>
              <a:rPr lang="es-MX" sz="1200" b="1" dirty="0">
                <a:latin typeface="Century Gothic" panose="020B0502020202020204" pitchFamily="34" charset="0"/>
              </a:rPr>
              <a:t>$13,862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11.0% </a:t>
            </a:r>
            <a:r>
              <a:rPr lang="es-MX" sz="12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$2,090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1.6%</a:t>
            </a:r>
            <a:r>
              <a:rPr lang="es-MX" sz="1200" dirty="0">
                <a:latin typeface="Century Gothic" panose="020B0502020202020204" pitchFamily="34" charset="0"/>
              </a:rPr>
              <a:t> del total del Activo Neto), </a:t>
            </a:r>
            <a:r>
              <a:rPr lang="es-MX" sz="1200" b="1" dirty="0">
                <a:latin typeface="Century Gothic" panose="020B0502020202020204" pitchFamily="34" charset="0"/>
              </a:rPr>
              <a:t>$11,492 mdp </a:t>
            </a:r>
            <a:r>
              <a:rPr lang="es-MX" sz="1200" dirty="0">
                <a:latin typeface="Century Gothic" panose="020B0502020202020204" pitchFamily="34" charset="0"/>
              </a:rPr>
              <a:t>en </a:t>
            </a:r>
            <a:r>
              <a:rPr lang="es-MX" sz="1200" b="1" dirty="0">
                <a:latin typeface="Century Gothic" panose="020B0502020202020204" pitchFamily="34" charset="0"/>
              </a:rPr>
              <a:t>renta variable y Bonos Bancarios Estructurados  internacionales </a:t>
            </a:r>
            <a:r>
              <a:rPr lang="es-MX" sz="1200" dirty="0">
                <a:latin typeface="Century Gothic" panose="020B0502020202020204" pitchFamily="34" charset="0"/>
              </a:rPr>
              <a:t>(</a:t>
            </a:r>
            <a:r>
              <a:rPr lang="es-MX" sz="1200" b="1" dirty="0">
                <a:latin typeface="Century Gothic" panose="020B0502020202020204" pitchFamily="34" charset="0"/>
              </a:rPr>
              <a:t>9.0%</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$280 </a:t>
            </a:r>
            <a:r>
              <a:rPr lang="es-MX" sz="1200" b="1" dirty="0" err="1">
                <a:latin typeface="Century Gothic" panose="020B0502020202020204" pitchFamily="34" charset="0"/>
              </a:rPr>
              <a:t>mdp</a:t>
            </a:r>
            <a:r>
              <a:rPr lang="es-MX" sz="1200" dirty="0">
                <a:latin typeface="Century Gothic" panose="020B0502020202020204" pitchFamily="34" charset="0"/>
              </a:rPr>
              <a:t> a </a:t>
            </a:r>
            <a:r>
              <a:rPr lang="es-MX" sz="1200" b="1" dirty="0">
                <a:latin typeface="Century Gothic" panose="020B0502020202020204" pitchFamily="34" charset="0"/>
              </a:rPr>
              <a:t>Bonos Bancarios Estructurados referenciados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Renta variable internacional y Bonos Bancarios Estructurados esta compuesto por </a:t>
            </a:r>
            <a:r>
              <a:rPr lang="es-MX" sz="1200" b="1" dirty="0">
                <a:latin typeface="Century Gothic" panose="020B0502020202020204" pitchFamily="34" charset="0"/>
              </a:rPr>
              <a:t>$6,267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(4.9% del total de Activos Netos),</a:t>
            </a:r>
            <a:r>
              <a:rPr lang="es-MX" sz="1200" b="1" dirty="0">
                <a:latin typeface="Century Gothic" panose="020B0502020202020204" pitchFamily="34" charset="0"/>
              </a:rPr>
              <a:t> $2,895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(2.3% del total de Activos Netos), </a:t>
            </a:r>
            <a:r>
              <a:rPr lang="es-MX" sz="1200" b="1" dirty="0">
                <a:latin typeface="Century Gothic" panose="020B0502020202020204" pitchFamily="34" charset="0"/>
              </a:rPr>
              <a:t>$2,443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(1.9% del total de Activos Netos) y </a:t>
            </a:r>
            <a:r>
              <a:rPr lang="es-MX" sz="1200" b="1" dirty="0">
                <a:latin typeface="Century Gothic" panose="020B0502020202020204" pitchFamily="34" charset="0"/>
              </a:rPr>
              <a:t>$29 mdp </a:t>
            </a:r>
            <a:r>
              <a:rPr lang="es-MX" sz="1200" dirty="0">
                <a:latin typeface="Century Gothic" panose="020B0502020202020204" pitchFamily="34" charset="0"/>
              </a:rPr>
              <a:t>en </a:t>
            </a:r>
            <a:r>
              <a:rPr lang="es-MX" sz="1200" b="1" dirty="0">
                <a:latin typeface="Century Gothic" panose="020B0502020202020204" pitchFamily="34" charset="0"/>
              </a:rPr>
              <a:t>otras regiones </a:t>
            </a:r>
            <a:r>
              <a:rPr lang="es-MX" sz="1200" dirty="0">
                <a:latin typeface="Century Gothic" panose="020B0502020202020204" pitchFamily="34" charset="0"/>
              </a:rPr>
              <a:t>(0.02% del total de renta variable internacional)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$1,508 mpd </a:t>
            </a:r>
            <a:r>
              <a:rPr lang="es-MX" sz="1200" dirty="0">
                <a:latin typeface="Century Gothic" panose="020B0502020202020204" pitchFamily="34" charset="0"/>
              </a:rPr>
              <a:t>del FANVIT (</a:t>
            </a:r>
            <a:r>
              <a:rPr lang="es-MX" sz="1200" b="1" dirty="0">
                <a:latin typeface="Century Gothic" panose="020B0502020202020204" pitchFamily="34" charset="0"/>
              </a:rPr>
              <a:t>1.2%</a:t>
            </a:r>
            <a:r>
              <a:rPr lang="es-MX" sz="12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Euro Stoxx 50 </a:t>
            </a:r>
            <a:r>
              <a:rPr lang="es-MX" sz="1200" dirty="0">
                <a:latin typeface="Century Gothic" panose="020B0502020202020204" pitchFamily="34" charset="0"/>
              </a:rPr>
              <a:t>con un monto de </a:t>
            </a:r>
            <a:r>
              <a:rPr lang="es-MX" sz="1200" b="1" dirty="0">
                <a:latin typeface="Century Gothic" panose="020B0502020202020204" pitchFamily="34" charset="0"/>
              </a:rPr>
              <a:t>$729 mdp </a:t>
            </a:r>
            <a:r>
              <a:rPr lang="es-MX" sz="1200" dirty="0">
                <a:latin typeface="Century Gothic" panose="020B0502020202020204" pitchFamily="34" charset="0"/>
              </a:rPr>
              <a:t>(</a:t>
            </a:r>
            <a:r>
              <a:rPr lang="es-MX" sz="1200" b="1" dirty="0">
                <a:latin typeface="Century Gothic" panose="020B0502020202020204" pitchFamily="34" charset="0"/>
              </a:rPr>
              <a:t>0.6%</a:t>
            </a:r>
            <a:r>
              <a:rPr lang="es-MX" sz="1200" dirty="0">
                <a:latin typeface="Century Gothic" panose="020B0502020202020204" pitchFamily="34" charset="0"/>
              </a:rPr>
              <a:t> del total del Activo Neto), </a:t>
            </a:r>
            <a:r>
              <a:rPr lang="es-MX" sz="1200" b="1" dirty="0">
                <a:latin typeface="Century Gothic" panose="020B0502020202020204" pitchFamily="34" charset="0"/>
              </a:rPr>
              <a:t>Dow Jones </a:t>
            </a:r>
            <a:r>
              <a:rPr lang="es-MX" sz="1200" dirty="0">
                <a:latin typeface="Century Gothic" panose="020B0502020202020204" pitchFamily="34" charset="0"/>
              </a:rPr>
              <a:t>con un monto de </a:t>
            </a:r>
            <a:r>
              <a:rPr lang="es-MX" sz="1200" b="1" dirty="0">
                <a:latin typeface="Century Gothic" panose="020B0502020202020204" pitchFamily="34" charset="0"/>
              </a:rPr>
              <a:t>$173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servicios públicos  Europa </a:t>
            </a:r>
            <a:r>
              <a:rPr lang="es-MX" sz="1200" dirty="0">
                <a:latin typeface="Century Gothic" panose="020B0502020202020204" pitchFamily="34" charset="0"/>
              </a:rPr>
              <a:t>con un monto de </a:t>
            </a:r>
            <a:r>
              <a:rPr lang="es-MX" sz="1200" b="1" dirty="0">
                <a:latin typeface="Century Gothic" panose="020B0502020202020204" pitchFamily="34" charset="0"/>
              </a:rPr>
              <a:t>$127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salud Europa </a:t>
            </a:r>
            <a:r>
              <a:rPr lang="es-MX" sz="1200" dirty="0">
                <a:latin typeface="Century Gothic" panose="020B0502020202020204" pitchFamily="34" charset="0"/>
              </a:rPr>
              <a:t>con un monto de </a:t>
            </a:r>
            <a:r>
              <a:rPr lang="es-MX" sz="1200" b="1" dirty="0">
                <a:latin typeface="Century Gothic" panose="020B0502020202020204" pitchFamily="34" charset="0"/>
              </a:rPr>
              <a:t>$156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Financieros Estados Unidos </a:t>
            </a:r>
            <a:r>
              <a:rPr lang="es-MX" sz="1200" dirty="0">
                <a:latin typeface="Century Gothic" panose="020B0502020202020204" pitchFamily="34" charset="0"/>
              </a:rPr>
              <a:t>con un monto de </a:t>
            </a:r>
            <a:r>
              <a:rPr lang="es-MX" sz="1200" b="1" dirty="0">
                <a:latin typeface="Century Gothic" panose="020B0502020202020204" pitchFamily="34" charset="0"/>
              </a:rPr>
              <a:t>$43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TIIE28 </a:t>
            </a:r>
            <a:r>
              <a:rPr lang="es-MX" sz="1200" dirty="0">
                <a:latin typeface="Century Gothic" panose="020B0502020202020204" pitchFamily="34" charset="0"/>
              </a:rPr>
              <a:t>con un monto de </a:t>
            </a:r>
            <a:r>
              <a:rPr lang="es-MX" sz="1200" b="1" dirty="0">
                <a:latin typeface="Century Gothic" panose="020B0502020202020204" pitchFamily="34" charset="0"/>
              </a:rPr>
              <a:t>$280 mdp</a:t>
            </a:r>
            <a:r>
              <a:rPr lang="es-MX" sz="1200" dirty="0">
                <a:latin typeface="Century Gothic" panose="020B0502020202020204" pitchFamily="34" charset="0"/>
              </a:rPr>
              <a:t>  (</a:t>
            </a:r>
            <a:r>
              <a:rPr lang="es-MX" sz="1200" b="1" dirty="0">
                <a:latin typeface="Century Gothic" panose="020B0502020202020204" pitchFamily="34" charset="0"/>
              </a:rPr>
              <a:t>0.2%</a:t>
            </a:r>
            <a:r>
              <a:rPr lang="es-MX" sz="1200" dirty="0">
                <a:latin typeface="Century Gothic" panose="020B0502020202020204" pitchFamily="34" charset="0"/>
              </a:rPr>
              <a:t> del total del Activo Neto).</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Tree>
    <p:extLst>
      <p:ext uri="{BB962C8B-B14F-4D97-AF65-F5344CB8AC3E}">
        <p14:creationId xmlns:p14="http://schemas.microsoft.com/office/powerpoint/2010/main" val="79808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Valuaciones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15</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16" name="1 Título">
            <a:extLst>
              <a:ext uri="{FF2B5EF4-FFF2-40B4-BE49-F238E27FC236}">
                <a16:creationId xmlns="" xmlns:a16="http://schemas.microsoft.com/office/drawing/2014/main" id="{0EEF4AAC-CF17-4F4C-9D0B-6605BCD3BC4C}"/>
              </a:ext>
            </a:extLst>
          </p:cNvPr>
          <p:cNvSpPr txBox="1">
            <a:spLocks/>
          </p:cNvSpPr>
          <p:nvPr/>
        </p:nvSpPr>
        <p:spPr bwMode="auto">
          <a:xfrm>
            <a:off x="260059" y="617061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1000" dirty="0">
                <a:solidFill>
                  <a:schemeClr val="tx1"/>
                </a:solidFill>
                <a:latin typeface="Century Gothic" panose="020B0502020202020204" pitchFamily="34" charset="0"/>
              </a:rPr>
              <a:t>Beneficios por Acción (BPA)</a:t>
            </a:r>
          </a:p>
        </p:txBody>
      </p:sp>
      <p:pic>
        <p:nvPicPr>
          <p:cNvPr id="3" name="Imagen 2">
            <a:extLst>
              <a:ext uri="{FF2B5EF4-FFF2-40B4-BE49-F238E27FC236}">
                <a16:creationId xmlns="" xmlns:a16="http://schemas.microsoft.com/office/drawing/2014/main" id="{BF4A1C26-0DB7-481E-9921-A3B4F719161A}"/>
              </a:ext>
            </a:extLst>
          </p:cNvPr>
          <p:cNvPicPr>
            <a:picLocks noChangeAspect="1"/>
          </p:cNvPicPr>
          <p:nvPr/>
        </p:nvPicPr>
        <p:blipFill>
          <a:blip r:embed="rId2"/>
          <a:stretch>
            <a:fillRect/>
          </a:stretch>
        </p:blipFill>
        <p:spPr>
          <a:xfrm>
            <a:off x="271462" y="1819334"/>
            <a:ext cx="8601076" cy="4328134"/>
          </a:xfrm>
          <a:prstGeom prst="rect">
            <a:avLst/>
          </a:prstGeom>
        </p:spPr>
      </p:pic>
    </p:spTree>
    <p:extLst>
      <p:ext uri="{BB962C8B-B14F-4D97-AF65-F5344CB8AC3E}">
        <p14:creationId xmlns:p14="http://schemas.microsoft.com/office/powerpoint/2010/main" val="2374723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(2.6%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16</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 xmlns:a16="http://schemas.microsoft.com/office/drawing/2014/main"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2.6% del Activo Neto, distribuido en seis instrumentos. La mayor concentración esta en Terra13 con un monto de $1,175 mdp (0.9% del Activo Neto y 35.4%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5" name="Tabla 4">
            <a:extLst>
              <a:ext uri="{FF2B5EF4-FFF2-40B4-BE49-F238E27FC236}">
                <a16:creationId xmlns="" xmlns:a16="http://schemas.microsoft.com/office/drawing/2014/main" id="{39BC73DF-432A-4CB2-830D-D8884C772F56}"/>
              </a:ext>
            </a:extLst>
          </p:cNvPr>
          <p:cNvGraphicFramePr>
            <a:graphicFrameLocks noGrp="1"/>
          </p:cNvGraphicFramePr>
          <p:nvPr>
            <p:extLst>
              <p:ext uri="{D42A27DB-BD31-4B8C-83A1-F6EECF244321}">
                <p14:modId xmlns:p14="http://schemas.microsoft.com/office/powerpoint/2010/main" val="4163126282"/>
              </p:ext>
            </p:extLst>
          </p:nvPr>
        </p:nvGraphicFramePr>
        <p:xfrm>
          <a:off x="1043608" y="1523232"/>
          <a:ext cx="7289800" cy="2552700"/>
        </p:xfrm>
        <a:graphic>
          <a:graphicData uri="http://schemas.openxmlformats.org/drawingml/2006/table">
            <a:tbl>
              <a:tblPr/>
              <a:tblGrid>
                <a:gridCol w="1435100">
                  <a:extLst>
                    <a:ext uri="{9D8B030D-6E8A-4147-A177-3AD203B41FA5}">
                      <a16:colId xmlns="" xmlns:a16="http://schemas.microsoft.com/office/drawing/2014/main" val="1188114653"/>
                    </a:ext>
                  </a:extLst>
                </a:gridCol>
                <a:gridCol w="1219200">
                  <a:extLst>
                    <a:ext uri="{9D8B030D-6E8A-4147-A177-3AD203B41FA5}">
                      <a16:colId xmlns="" xmlns:a16="http://schemas.microsoft.com/office/drawing/2014/main" val="2928261874"/>
                    </a:ext>
                  </a:extLst>
                </a:gridCol>
                <a:gridCol w="1130300">
                  <a:extLst>
                    <a:ext uri="{9D8B030D-6E8A-4147-A177-3AD203B41FA5}">
                      <a16:colId xmlns="" xmlns:a16="http://schemas.microsoft.com/office/drawing/2014/main" val="1337807711"/>
                    </a:ext>
                  </a:extLst>
                </a:gridCol>
                <a:gridCol w="838200">
                  <a:extLst>
                    <a:ext uri="{9D8B030D-6E8A-4147-A177-3AD203B41FA5}">
                      <a16:colId xmlns="" xmlns:a16="http://schemas.microsoft.com/office/drawing/2014/main" val="3033427592"/>
                    </a:ext>
                  </a:extLst>
                </a:gridCol>
                <a:gridCol w="152400">
                  <a:extLst>
                    <a:ext uri="{9D8B030D-6E8A-4147-A177-3AD203B41FA5}">
                      <a16:colId xmlns="" xmlns:a16="http://schemas.microsoft.com/office/drawing/2014/main" val="3482298109"/>
                    </a:ext>
                  </a:extLst>
                </a:gridCol>
                <a:gridCol w="838200">
                  <a:extLst>
                    <a:ext uri="{9D8B030D-6E8A-4147-A177-3AD203B41FA5}">
                      <a16:colId xmlns="" xmlns:a16="http://schemas.microsoft.com/office/drawing/2014/main" val="1082304659"/>
                    </a:ext>
                  </a:extLst>
                </a:gridCol>
                <a:gridCol w="838200">
                  <a:extLst>
                    <a:ext uri="{9D8B030D-6E8A-4147-A177-3AD203B41FA5}">
                      <a16:colId xmlns="" xmlns:a16="http://schemas.microsoft.com/office/drawing/2014/main" val="3095382178"/>
                    </a:ext>
                  </a:extLst>
                </a:gridCol>
                <a:gridCol w="838200">
                  <a:extLst>
                    <a:ext uri="{9D8B030D-6E8A-4147-A177-3AD203B41FA5}">
                      <a16:colId xmlns="" xmlns:a16="http://schemas.microsoft.com/office/drawing/2014/main" val="1216373337"/>
                    </a:ext>
                  </a:extLst>
                </a:gridCol>
              </a:tblGrid>
              <a:tr h="323850">
                <a:tc>
                  <a:txBody>
                    <a:bodyPr/>
                    <a:lstStyle/>
                    <a:p>
                      <a:pPr algn="ctr" fontAlgn="ctr"/>
                      <a:r>
                        <a:rPr lang="es-MX" sz="1000" b="1" i="0" u="none" strike="noStrike">
                          <a:solidFill>
                            <a:srgbClr val="FFFFFF"/>
                          </a:solidFill>
                          <a:effectLst/>
                          <a:latin typeface="Century Gothic" panose="020B0502020202020204" pitchFamily="34" charset="0"/>
                        </a:rPr>
                        <a:t>Instrumento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Subyacente</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Monto (mdp)</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Portafolio</a:t>
                      </a:r>
                    </a:p>
                  </a:txBody>
                  <a:tcPr marL="9525" marR="9525" marT="9525" marB="0" anchor="ctr">
                    <a:lnL>
                      <a:noFill/>
                    </a:lnL>
                    <a:lnR>
                      <a:noFill/>
                    </a:lnR>
                    <a:lnT>
                      <a:noFill/>
                    </a:lnT>
                    <a:lnB>
                      <a:noFill/>
                    </a:lnB>
                    <a:solidFill>
                      <a:srgbClr val="C00000"/>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Costo Prom Unit. Adq.</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Valor Actual</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Rendimiento</a:t>
                      </a:r>
                    </a:p>
                  </a:txBody>
                  <a:tcPr marL="9525" marR="9525" marT="9525" marB="0" anchor="ctr">
                    <a:lnL>
                      <a:noFill/>
                    </a:lnL>
                    <a:lnR>
                      <a:noFill/>
                    </a:lnR>
                    <a:lnT>
                      <a:noFill/>
                    </a:lnT>
                    <a:lnB>
                      <a:noFill/>
                    </a:lnB>
                    <a:solidFill>
                      <a:srgbClr val="C00000"/>
                    </a:solidFill>
                  </a:tcPr>
                </a:tc>
                <a:extLst>
                  <a:ext uri="{0D108BD9-81ED-4DB2-BD59-A6C34878D82A}">
                    <a16:rowId xmlns="" xmlns:a16="http://schemas.microsoft.com/office/drawing/2014/main" val="3113088965"/>
                  </a:ext>
                </a:extLst>
              </a:tr>
              <a:tr h="190500">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3934358024"/>
                  </a:ext>
                </a:extLst>
              </a:tr>
              <a:tr h="190500">
                <a:tc gridSpan="4">
                  <a:txBody>
                    <a:bodyPr/>
                    <a:lstStyle/>
                    <a:p>
                      <a:pPr algn="ctr" fontAlgn="ctr"/>
                      <a:r>
                        <a:rPr lang="es-MX" sz="1000" b="1" i="0" u="none" strike="noStrike">
                          <a:solidFill>
                            <a:srgbClr val="FFFFFF"/>
                          </a:solidFill>
                          <a:effectLst/>
                          <a:latin typeface="Century Gothic" panose="020B0502020202020204" pitchFamily="34" charset="0"/>
                        </a:rPr>
                        <a:t>Fibra</a:t>
                      </a:r>
                    </a:p>
                  </a:txBody>
                  <a:tcPr marL="9525" marR="9525" marT="9525"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México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extLst>
                  <a:ext uri="{0D108BD9-81ED-4DB2-BD59-A6C34878D82A}">
                    <a16:rowId xmlns="" xmlns:a16="http://schemas.microsoft.com/office/drawing/2014/main" val="2469257394"/>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CF_FIBRAMQ_12</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555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0.4%</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19.9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20.8</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4.1%</a:t>
                      </a:r>
                    </a:p>
                  </a:txBody>
                  <a:tcPr marL="9525" marR="9525" marT="9525" marB="0" anchor="ctr">
                    <a:lnL>
                      <a:noFill/>
                    </a:lnL>
                    <a:lnR>
                      <a:noFill/>
                    </a:lnR>
                    <a:lnT>
                      <a:noFill/>
                    </a:lnT>
                    <a:lnB>
                      <a:noFill/>
                    </a:lnB>
                    <a:solidFill>
                      <a:srgbClr val="F2F2F2"/>
                    </a:solidFill>
                  </a:tcPr>
                </a:tc>
                <a:extLst>
                  <a:ext uri="{0D108BD9-81ED-4DB2-BD59-A6C34878D82A}">
                    <a16:rowId xmlns="" xmlns:a16="http://schemas.microsoft.com/office/drawing/2014/main" val="4204461077"/>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CF_FIBRAPL_14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393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29.0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34.0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17.4%</a:t>
                      </a:r>
                    </a:p>
                  </a:txBody>
                  <a:tcPr marL="9525" marR="9525" marT="9525" marB="0" anchor="ctr">
                    <a:lnL>
                      <a:noFill/>
                    </a:lnL>
                    <a:lnR>
                      <a:noFill/>
                    </a:lnR>
                    <a:lnT>
                      <a:noFill/>
                    </a:lnT>
                    <a:lnB>
                      <a:noFill/>
                    </a:lnB>
                    <a:solidFill>
                      <a:srgbClr val="F2F2F2"/>
                    </a:solidFill>
                  </a:tcPr>
                </a:tc>
                <a:extLst>
                  <a:ext uri="{0D108BD9-81ED-4DB2-BD59-A6C34878D82A}">
                    <a16:rowId xmlns="" xmlns:a16="http://schemas.microsoft.com/office/drawing/2014/main" val="3792230210"/>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CF_FUNO_11</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774</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31.7</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29.1</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-8.2%</a:t>
                      </a:r>
                    </a:p>
                  </a:txBody>
                  <a:tcPr marL="9525" marR="9525" marT="9525" marB="0" anchor="ctr">
                    <a:lnL>
                      <a:noFill/>
                    </a:lnL>
                    <a:lnR>
                      <a:noFill/>
                    </a:lnR>
                    <a:lnT>
                      <a:noFill/>
                    </a:lnT>
                    <a:lnB>
                      <a:noFill/>
                    </a:lnB>
                    <a:solidFill>
                      <a:srgbClr val="F2F2F2"/>
                    </a:solidFill>
                  </a:tcPr>
                </a:tc>
                <a:extLst>
                  <a:ext uri="{0D108BD9-81ED-4DB2-BD59-A6C34878D82A}">
                    <a16:rowId xmlns="" xmlns:a16="http://schemas.microsoft.com/office/drawing/2014/main" val="3061551199"/>
                  </a:ext>
                </a:extLst>
              </a:tr>
              <a:tr h="209550">
                <a:tc>
                  <a:txBody>
                    <a:bodyPr/>
                    <a:lstStyle/>
                    <a:p>
                      <a:pPr algn="ctr" fontAlgn="b"/>
                      <a:r>
                        <a:rPr lang="es-MX" sz="1100" b="0" i="0" u="none" strike="noStrike">
                          <a:solidFill>
                            <a:srgbClr val="000000"/>
                          </a:solidFill>
                          <a:effectLst/>
                          <a:latin typeface="Century Gothic" panose="020B0502020202020204" pitchFamily="34" charset="0"/>
                        </a:rPr>
                        <a:t>CF_TERRA_13</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1,175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29.4</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29.9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1.7%</a:t>
                      </a:r>
                    </a:p>
                  </a:txBody>
                  <a:tcPr marL="9525" marR="9525" marT="9525" marB="0" anchor="ctr">
                    <a:lnL>
                      <a:noFill/>
                    </a:lnL>
                    <a:lnR>
                      <a:noFill/>
                    </a:lnR>
                    <a:lnT>
                      <a:noFill/>
                    </a:lnT>
                    <a:lnB>
                      <a:noFill/>
                    </a:lnB>
                    <a:solidFill>
                      <a:srgbClr val="F2F2F2"/>
                    </a:solidFill>
                  </a:tcPr>
                </a:tc>
                <a:extLst>
                  <a:ext uri="{0D108BD9-81ED-4DB2-BD59-A6C34878D82A}">
                    <a16:rowId xmlns="" xmlns:a16="http://schemas.microsoft.com/office/drawing/2014/main" val="2048886903"/>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CF_FMTY_14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415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12.2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12.6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3.6%</a:t>
                      </a:r>
                    </a:p>
                  </a:txBody>
                  <a:tcPr marL="9525" marR="9525" marT="9525" marB="0" anchor="ctr">
                    <a:lnL>
                      <a:noFill/>
                    </a:lnL>
                    <a:lnR>
                      <a:noFill/>
                    </a:lnR>
                    <a:lnT>
                      <a:noFill/>
                    </a:lnT>
                    <a:lnB>
                      <a:noFill/>
                    </a:lnB>
                    <a:solidFill>
                      <a:srgbClr val="F2F2F2"/>
                    </a:solidFill>
                  </a:tcPr>
                </a:tc>
                <a:extLst>
                  <a:ext uri="{0D108BD9-81ED-4DB2-BD59-A6C34878D82A}">
                    <a16:rowId xmlns="" xmlns:a16="http://schemas.microsoft.com/office/drawing/2014/main" val="3977249053"/>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CF_FIBRAHD_15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94621906"/>
                  </a:ext>
                </a:extLst>
              </a:tr>
              <a:tr h="190500">
                <a:tc>
                  <a:txBody>
                    <a:bodyPr/>
                    <a:lstStyle/>
                    <a:p>
                      <a:pPr algn="ctr" fontAlgn="b"/>
                      <a:r>
                        <a:rPr lang="es-MX" sz="1000" b="0" i="0" u="none" strike="noStrike">
                          <a:solidFill>
                            <a:srgbClr val="000000"/>
                          </a:solidFill>
                          <a:effectLst/>
                          <a:latin typeface="Century Gothic" panose="020B0502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3,315</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2.6%</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 xmlns:a16="http://schemas.microsoft.com/office/drawing/2014/main" val="1576540591"/>
                  </a:ext>
                </a:extLst>
              </a:tr>
              <a:tr h="200025">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3504206161"/>
                  </a:ext>
                </a:extLst>
              </a:tr>
              <a:tr h="200025">
                <a:tc>
                  <a:txBody>
                    <a:bodyPr/>
                    <a:lstStyle/>
                    <a:p>
                      <a:pPr algn="ctr" fontAlgn="ctr"/>
                      <a:r>
                        <a:rPr lang="es-MX" sz="1000" b="1" i="0" u="none" strike="noStrike">
                          <a:solidFill>
                            <a:srgbClr val="000000"/>
                          </a:solidFill>
                          <a:effectLst/>
                          <a:latin typeface="Century Gothic" panose="020B0502020202020204" pitchFamily="34" charset="0"/>
                        </a:rPr>
                        <a:t>RV ETF´s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3,315</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2.6%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417387088"/>
                  </a:ext>
                </a:extLst>
              </a:tr>
            </a:tbl>
          </a:graphicData>
        </a:graphic>
      </p:graphicFrame>
    </p:spTree>
    <p:extLst>
      <p:ext uri="{BB962C8B-B14F-4D97-AF65-F5344CB8AC3E}">
        <p14:creationId xmlns:p14="http://schemas.microsoft.com/office/powerpoint/2010/main" val="299245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10441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sp>
        <p:nvSpPr>
          <p:cNvPr id="24" name="23 CuadroTexto"/>
          <p:cNvSpPr txBox="1"/>
          <p:nvPr/>
        </p:nvSpPr>
        <p:spPr>
          <a:xfrm>
            <a:off x="394666" y="908720"/>
            <a:ext cx="23487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cs typeface="Myriad Pro"/>
              </a:rPr>
              <a:t>Comparación dividendo</a:t>
            </a:r>
            <a:endParaRPr lang="es-MX" sz="1400" dirty="0">
              <a:solidFill>
                <a:srgbClr val="CD0000"/>
              </a:solidFill>
              <a:latin typeface="Century Gothic" panose="020B0502020202020204" pitchFamily="34" charset="0"/>
              <a:ea typeface="+mj-ea"/>
              <a:cs typeface="Myriad Pro"/>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18</a:t>
            </a:fld>
            <a:endParaRPr lang="es-ES" altLang="es-MX" dirty="0"/>
          </a:p>
        </p:txBody>
      </p:sp>
      <p:sp>
        <p:nvSpPr>
          <p:cNvPr id="12" name="2 Rectángulo">
            <a:extLst>
              <a:ext uri="{FF2B5EF4-FFF2-40B4-BE49-F238E27FC236}">
                <a16:creationId xmlns="" xmlns:a16="http://schemas.microsoft.com/office/drawing/2014/main" id="{027F7BA9-60D4-47A2-B10F-4673715FF326}"/>
              </a:ext>
            </a:extLst>
          </p:cNvPr>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 xmlns:a16="http://schemas.microsoft.com/office/drawing/2014/main" id="{86763AC8-D67A-47D9-8C69-BD25D162BC5B}"/>
              </a:ext>
            </a:extLst>
          </p:cNvPr>
          <p:cNvSpPr/>
          <p:nvPr/>
        </p:nvSpPr>
        <p:spPr>
          <a:xfrm>
            <a:off x="339132" y="6217419"/>
            <a:ext cx="2016224" cy="504056"/>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 xmlns:a16="http://schemas.microsoft.com/office/drawing/2014/main" id="{5FC04B48-109F-4D7C-9B44-B45AD87E7AEC}"/>
              </a:ext>
            </a:extLst>
          </p:cNvPr>
          <p:cNvSpPr txBox="1"/>
          <p:nvPr/>
        </p:nvSpPr>
        <p:spPr>
          <a:xfrm>
            <a:off x="1110811" y="6254450"/>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pic>
        <p:nvPicPr>
          <p:cNvPr id="10" name="Imagen 9">
            <a:extLst>
              <a:ext uri="{FF2B5EF4-FFF2-40B4-BE49-F238E27FC236}">
                <a16:creationId xmlns="" xmlns:a16="http://schemas.microsoft.com/office/drawing/2014/main" id="{C0BC3B7F-CEAF-4E7F-B006-0D6BF781EFE3}"/>
              </a:ext>
            </a:extLst>
          </p:cNvPr>
          <p:cNvPicPr>
            <a:picLocks noChangeAspect="1"/>
          </p:cNvPicPr>
          <p:nvPr/>
        </p:nvPicPr>
        <p:blipFill>
          <a:blip r:embed="rId2"/>
          <a:stretch>
            <a:fillRect/>
          </a:stretch>
        </p:blipFill>
        <p:spPr>
          <a:xfrm>
            <a:off x="1322550" y="1706730"/>
            <a:ext cx="6498899" cy="3444539"/>
          </a:xfrm>
          <a:prstGeom prst="rect">
            <a:avLst/>
          </a:prstGeom>
        </p:spPr>
      </p:pic>
    </p:spTree>
    <p:extLst>
      <p:ext uri="{BB962C8B-B14F-4D97-AF65-F5344CB8AC3E}">
        <p14:creationId xmlns:p14="http://schemas.microsoft.com/office/powerpoint/2010/main" val="35183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sp>
        <p:nvSpPr>
          <p:cNvPr id="24" name="23 CuadroTexto"/>
          <p:cNvSpPr txBox="1"/>
          <p:nvPr/>
        </p:nvSpPr>
        <p:spPr>
          <a:xfrm>
            <a:off x="394666" y="908720"/>
            <a:ext cx="2533066"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cs typeface="Myriad Pro"/>
              </a:rPr>
              <a:t>Comparación Margen NOI</a:t>
            </a:r>
            <a:endParaRPr lang="es-MX" sz="1400" dirty="0">
              <a:solidFill>
                <a:srgbClr val="CD0000"/>
              </a:solidFill>
              <a:latin typeface="Century Gothic" panose="020B0502020202020204" pitchFamily="34" charset="0"/>
              <a:ea typeface="+mj-ea"/>
              <a:cs typeface="Myriad Pro"/>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19</a:t>
            </a:fld>
            <a:endParaRPr lang="es-ES" altLang="es-MX" dirty="0"/>
          </a:p>
        </p:txBody>
      </p:sp>
      <p:sp>
        <p:nvSpPr>
          <p:cNvPr id="10" name="2 Rectángulo">
            <a:extLst>
              <a:ext uri="{FF2B5EF4-FFF2-40B4-BE49-F238E27FC236}">
                <a16:creationId xmlns="" xmlns:a16="http://schemas.microsoft.com/office/drawing/2014/main" id="{567FCC0E-78C7-4706-8C34-78A9556B7CF9}"/>
              </a:ext>
            </a:extLst>
          </p:cNvPr>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5" name="1 Título">
            <a:extLst>
              <a:ext uri="{FF2B5EF4-FFF2-40B4-BE49-F238E27FC236}">
                <a16:creationId xmlns="" xmlns:a16="http://schemas.microsoft.com/office/drawing/2014/main" id="{341DF4D8-E2DE-442B-920E-076C9E95A7FB}"/>
              </a:ext>
            </a:extLst>
          </p:cNvPr>
          <p:cNvSpPr txBox="1">
            <a:spLocks/>
          </p:cNvSpPr>
          <p:nvPr/>
        </p:nvSpPr>
        <p:spPr bwMode="auto">
          <a:xfrm>
            <a:off x="180781" y="6166005"/>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400" dirty="0">
                <a:solidFill>
                  <a:schemeClr val="tx1"/>
                </a:solidFill>
                <a:latin typeface="Century Gothic" panose="020B0502020202020204" pitchFamily="34" charset="0"/>
              </a:rPr>
              <a:t>El Ingreso neto operativo o NOI por sus siglas en inglés, muestra una sana relación en las Fibras que tiene el FANVIT.</a:t>
            </a:r>
            <a:endParaRPr lang="es-MX" sz="1400" dirty="0">
              <a:solidFill>
                <a:schemeClr val="tx1"/>
              </a:solidFill>
              <a:latin typeface="Century Gothic" panose="020B0502020202020204" pitchFamily="34" charset="0"/>
            </a:endParaRPr>
          </a:p>
        </p:txBody>
      </p:sp>
      <p:pic>
        <p:nvPicPr>
          <p:cNvPr id="16" name="Imagen 15">
            <a:extLst>
              <a:ext uri="{FF2B5EF4-FFF2-40B4-BE49-F238E27FC236}">
                <a16:creationId xmlns="" xmlns:a16="http://schemas.microsoft.com/office/drawing/2014/main" id="{0CFF5757-FDCA-42E9-B444-8F75AB9AF41D}"/>
              </a:ext>
            </a:extLst>
          </p:cNvPr>
          <p:cNvPicPr>
            <a:picLocks noChangeAspect="1"/>
          </p:cNvPicPr>
          <p:nvPr/>
        </p:nvPicPr>
        <p:blipFill>
          <a:blip r:embed="rId2"/>
          <a:stretch>
            <a:fillRect/>
          </a:stretch>
        </p:blipFill>
        <p:spPr>
          <a:xfrm>
            <a:off x="654980" y="1846951"/>
            <a:ext cx="7834039" cy="3164098"/>
          </a:xfrm>
          <a:prstGeom prst="rect">
            <a:avLst/>
          </a:prstGeom>
        </p:spPr>
      </p:pic>
    </p:spTree>
    <p:extLst>
      <p:ext uri="{BB962C8B-B14F-4D97-AF65-F5344CB8AC3E}">
        <p14:creationId xmlns:p14="http://schemas.microsoft.com/office/powerpoint/2010/main" val="1419558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sp>
        <p:nvSpPr>
          <p:cNvPr id="24" name="23 CuadroTexto"/>
          <p:cNvSpPr txBox="1"/>
          <p:nvPr/>
        </p:nvSpPr>
        <p:spPr>
          <a:xfrm>
            <a:off x="394666" y="908720"/>
            <a:ext cx="389241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cs typeface="Myriad Pro"/>
              </a:rPr>
              <a:t>Comparación Deuda Total/Activos Totales</a:t>
            </a:r>
            <a:endParaRPr lang="es-MX" sz="1400" dirty="0">
              <a:solidFill>
                <a:srgbClr val="CD0000"/>
              </a:solidFill>
              <a:latin typeface="Century Gothic" panose="020B0502020202020204" pitchFamily="34" charset="0"/>
              <a:ea typeface="+mj-ea"/>
              <a:cs typeface="Myriad Pro"/>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20</a:t>
            </a:fld>
            <a:endParaRPr lang="es-ES" altLang="es-MX" dirty="0"/>
          </a:p>
        </p:txBody>
      </p:sp>
      <p:sp>
        <p:nvSpPr>
          <p:cNvPr id="13" name="1 Título">
            <a:extLst>
              <a:ext uri="{FF2B5EF4-FFF2-40B4-BE49-F238E27FC236}">
                <a16:creationId xmlns="" xmlns:a16="http://schemas.microsoft.com/office/drawing/2014/main" id="{D30B5AEA-070B-4631-BB21-A3413DC499C7}"/>
              </a:ext>
            </a:extLst>
          </p:cNvPr>
          <p:cNvSpPr txBox="1">
            <a:spLocks/>
          </p:cNvSpPr>
          <p:nvPr/>
        </p:nvSpPr>
        <p:spPr bwMode="auto">
          <a:xfrm>
            <a:off x="180780" y="6166005"/>
            <a:ext cx="8506019"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600" dirty="0">
                <a:solidFill>
                  <a:schemeClr val="tx1"/>
                </a:solidFill>
                <a:latin typeface="Century Gothic" panose="020B0502020202020204" pitchFamily="34" charset="0"/>
              </a:rPr>
              <a:t>El endeudamiento de las Fibras se mantiene en niveles respetables</a:t>
            </a:r>
          </a:p>
        </p:txBody>
      </p:sp>
      <p:pic>
        <p:nvPicPr>
          <p:cNvPr id="16" name="Imagen 15">
            <a:extLst>
              <a:ext uri="{FF2B5EF4-FFF2-40B4-BE49-F238E27FC236}">
                <a16:creationId xmlns="" xmlns:a16="http://schemas.microsoft.com/office/drawing/2014/main" id="{ACBEA1F0-D559-4A68-B429-73A07B77F035}"/>
              </a:ext>
            </a:extLst>
          </p:cNvPr>
          <p:cNvPicPr>
            <a:picLocks noChangeAspect="1"/>
          </p:cNvPicPr>
          <p:nvPr/>
        </p:nvPicPr>
        <p:blipFill>
          <a:blip r:embed="rId2"/>
          <a:stretch>
            <a:fillRect/>
          </a:stretch>
        </p:blipFill>
        <p:spPr>
          <a:xfrm>
            <a:off x="658029" y="1846951"/>
            <a:ext cx="7827942" cy="3164098"/>
          </a:xfrm>
          <a:prstGeom prst="rect">
            <a:avLst/>
          </a:prstGeom>
        </p:spPr>
      </p:pic>
    </p:spTree>
    <p:extLst>
      <p:ext uri="{BB962C8B-B14F-4D97-AF65-F5344CB8AC3E}">
        <p14:creationId xmlns:p14="http://schemas.microsoft.com/office/powerpoint/2010/main" val="3099401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áfico 10">
            <a:extLst>
              <a:ext uri="{FF2B5EF4-FFF2-40B4-BE49-F238E27FC236}">
                <a16:creationId xmlns="" xmlns:a16="http://schemas.microsoft.com/office/drawing/2014/main" id="{73F38C7E-A494-4AAA-A5DC-D0AFECFA9564}"/>
              </a:ext>
            </a:extLst>
          </p:cNvPr>
          <p:cNvGraphicFramePr>
            <a:graphicFrameLocks/>
          </p:cNvGraphicFramePr>
          <p:nvPr>
            <p:extLst>
              <p:ext uri="{D42A27DB-BD31-4B8C-83A1-F6EECF244321}">
                <p14:modId xmlns:p14="http://schemas.microsoft.com/office/powerpoint/2010/main" val="642362310"/>
              </p:ext>
            </p:extLst>
          </p:nvPr>
        </p:nvGraphicFramePr>
        <p:xfrm>
          <a:off x="1038811" y="1916380"/>
          <a:ext cx="7205597" cy="3823662"/>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BTG </a:t>
            </a:r>
            <a:r>
              <a:rPr lang="es-MX" sz="900" dirty="0" err="1">
                <a:latin typeface="Century Gothic" panose="020B0502020202020204" pitchFamily="34" charset="0"/>
              </a:rPr>
              <a:t>Pactual</a:t>
            </a:r>
            <a:endParaRPr lang="es-MX" sz="900" dirty="0">
              <a:latin typeface="Century Gothic" panose="020B0502020202020204" pitchFamily="34" charset="0"/>
            </a:endParaRPr>
          </a:p>
        </p:txBody>
      </p:sp>
      <p:sp>
        <p:nvSpPr>
          <p:cNvPr id="3" name="Rectángulo 2">
            <a:extLst>
              <a:ext uri="{FF2B5EF4-FFF2-40B4-BE49-F238E27FC236}">
                <a16:creationId xmlns="" xmlns:a16="http://schemas.microsoft.com/office/drawing/2014/main" id="{6881D0EE-11A3-4C5D-A473-66EBB4A4D02C}"/>
              </a:ext>
            </a:extLst>
          </p:cNvPr>
          <p:cNvSpPr/>
          <p:nvPr/>
        </p:nvSpPr>
        <p:spPr>
          <a:xfrm>
            <a:off x="1043608" y="2594686"/>
            <a:ext cx="4320480" cy="3168168"/>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 xmlns:a16="http://schemas.microsoft.com/office/drawing/2014/main" id="{E1A8B99D-BD68-4625-9087-D977CA3E8BFB}"/>
              </a:ext>
            </a:extLst>
          </p:cNvPr>
          <p:cNvSpPr txBox="1"/>
          <p:nvPr/>
        </p:nvSpPr>
        <p:spPr>
          <a:xfrm>
            <a:off x="1907704" y="5810403"/>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21</a:t>
            </a:fld>
            <a:endParaRPr lang="es-ES" altLang="es-MX" dirty="0"/>
          </a:p>
        </p:txBody>
      </p:sp>
    </p:spTree>
    <p:extLst>
      <p:ext uri="{BB962C8B-B14F-4D97-AF65-F5344CB8AC3E}">
        <p14:creationId xmlns:p14="http://schemas.microsoft.com/office/powerpoint/2010/main" val="2051290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77268" y="1216496"/>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septiembre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monto a ser pagado respecto de la distribución en efectivo correspondiente al mes de agosto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 Campus Técnico Querétaro ubicado en Querétaro, Querétaro.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llevó a cabo una oferta por un monto de $1,199,999,950.76 pesos en Certificados Bursátiles Fiduciarios.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18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del edificio de oficinas Bosque Real ubicado en el Estado de México.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monto a ser pagado respecto de la distribución en efectivo correspondiente al mes de septiembre de 2017, por un monto total de $20,191,781.63 pesos que, entre el total de CBFIs en circulación, equivale a 0.06246098141, por CBFI.</a:t>
            </a:r>
          </a:p>
        </p:txBody>
      </p:sp>
      <p:sp>
        <p:nvSpPr>
          <p:cNvPr id="4" name="3 Marcador de número de diapositiva"/>
          <p:cNvSpPr>
            <a:spLocks noGrp="1"/>
          </p:cNvSpPr>
          <p:nvPr>
            <p:ph type="sldNum" sz="quarter" idx="12"/>
          </p:nvPr>
        </p:nvSpPr>
        <p:spPr>
          <a:xfrm>
            <a:off x="6596596" y="6470471"/>
            <a:ext cx="2133600" cy="365125"/>
          </a:xfrm>
        </p:spPr>
        <p:txBody>
          <a:bodyPr/>
          <a:lstStyle/>
          <a:p>
            <a:fld id="{05E83AA4-A00D-4AA0-8FE8-B93C9F3EC141}" type="slidenum">
              <a:rPr lang="es-ES" altLang="es-MX" smtClean="0"/>
              <a:pPr/>
              <a:t>22</a:t>
            </a:fld>
            <a:endParaRPr lang="es-ES" altLang="es-MX" dirty="0"/>
          </a:p>
        </p:txBody>
      </p:sp>
    </p:spTree>
    <p:extLst>
      <p:ext uri="{BB962C8B-B14F-4D97-AF65-F5344CB8AC3E}">
        <p14:creationId xmlns:p14="http://schemas.microsoft.com/office/powerpoint/2010/main" val="1569158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57200" y="1484784"/>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Informe del asesor y administrador 3T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01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la contratación de coberturas para la emisión de los certificados bursátiles fiduciarios con clave de pizarra "FIBRAHD 17“.</a:t>
            </a:r>
          </a:p>
          <a:p>
            <a:pPr>
              <a:buClr>
                <a:srgbClr val="C00000"/>
              </a:buCl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del segundo componente de Barrio Reforma por un precio de $15,000,000.00 pesos.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anuncia monto a ser pagado respecto de la distribución en efectivo correspondiente al mes de octubre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diciembre de 2017</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anuncia que concluyó la adquisición de 2 propiedades industriales conocidas como Industrial Villahermosa e Industrial Durango. </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spTree>
    <p:extLst>
      <p:ext uri="{BB962C8B-B14F-4D97-AF65-F5344CB8AC3E}">
        <p14:creationId xmlns:p14="http://schemas.microsoft.com/office/powerpoint/2010/main" val="992336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57200" y="1484784"/>
            <a:ext cx="8352928" cy="246221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05 de diciembre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Aclaración de nota periodística acerca de proyectos a futuro.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21 de diciembre de 2017.</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anuncia monto a ser pagado respecto de la distribución en efectivo correspondiente al mes de noviembre de 2017. </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spTree>
    <p:extLst>
      <p:ext uri="{BB962C8B-B14F-4D97-AF65-F5344CB8AC3E}">
        <p14:creationId xmlns:p14="http://schemas.microsoft.com/office/powerpoint/2010/main" val="2967922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70279" y="1628800"/>
            <a:ext cx="8352928" cy="4185761"/>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anuncia conferencia telefónica para dar a conocer sus resultados al tercer trimestre de 2017.</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octubre de 2017</a:t>
            </a: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atiende requerimiento de la Bolsa Mexicana de Valores Respecto al Volumen Operado hoy.</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Macquarie México reporta sus resultados del tercer trimestre de 2017.</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Tercer Trimestre 2017 Información Suplementaria.</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25</a:t>
            </a:fld>
            <a:endParaRPr lang="es-ES" altLang="es-MX" dirty="0"/>
          </a:p>
        </p:txBody>
      </p:sp>
    </p:spTree>
    <p:extLst>
      <p:ext uri="{BB962C8B-B14F-4D97-AF65-F5344CB8AC3E}">
        <p14:creationId xmlns:p14="http://schemas.microsoft.com/office/powerpoint/2010/main" val="2076722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70279" y="1628800"/>
            <a:ext cx="8352928" cy="3539430"/>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completa transición de servicios fiduciarios.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Macquarie México anuncia extensión de contrato de Formador de Mercado.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Actualización de la inscripción en el Registro Nacional de Valores de los certificados bursátiles fiduciarios inmobiliarios con clave de pizarra FIBRAMQ 12.</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26</a:t>
            </a:fld>
            <a:endParaRPr lang="es-ES" altLang="es-MX" dirty="0"/>
          </a:p>
        </p:txBody>
      </p:sp>
    </p:spTree>
    <p:extLst>
      <p:ext uri="{BB962C8B-B14F-4D97-AF65-F5344CB8AC3E}">
        <p14:creationId xmlns:p14="http://schemas.microsoft.com/office/powerpoint/2010/main" val="3158796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536751" y="1210832"/>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Prologis anuncia aviso con fines informativos. Se realiza la actualización de inscripción de los CBFI’s con clave FIBRAPL 14.</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Prologis anuncia que el 25 de Octubre Llevará a cabo la Conferencia Telefónica donde Presentará los Resultados Financieros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Prologis reporta sus resultados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Prologis Informa envío de Información Complementaria Trimestral en Evento Relevante del pasado 24 de Octubre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31 de octubre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declaró una distribución en efectivo de 366.1 millones de pesos o 0.5731 por certificado bursátil fiduciario inmobiliario, en relación a los resultados del trimestre terminado el 30 de septiembre. </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27</a:t>
            </a:fld>
            <a:endParaRPr lang="es-ES" altLang="es-MX" dirty="0"/>
          </a:p>
        </p:txBody>
      </p:sp>
    </p:spTree>
    <p:extLst>
      <p:ext uri="{BB962C8B-B14F-4D97-AF65-F5344CB8AC3E}">
        <p14:creationId xmlns:p14="http://schemas.microsoft.com/office/powerpoint/2010/main" val="3153280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70279" y="1628800"/>
            <a:ext cx="8352928" cy="4401205"/>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noviembre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Aviso de Distribución a los Tenedores de Fibra </a:t>
            </a:r>
            <a:r>
              <a:rPr lang="es-MX" sz="1400" dirty="0" err="1">
                <a:latin typeface="Century Gothic" panose="020B0502020202020204" pitchFamily="34" charset="0"/>
              </a:rPr>
              <a:t>Prologis</a:t>
            </a:r>
            <a:r>
              <a:rPr lang="es-MX" sz="1400" dirty="0">
                <a:latin typeface="Century Gothic" panose="020B0502020202020204" pitchFamily="34" charset="0"/>
              </a:rPr>
              <a:t>, publicado el pasado 31 de octubre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01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adquiere 143,000 pies cuadrados de edificios clase-A</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15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anunció que ha contemplado la sustitución de fiduciario, como se aprobó por el Comité Técnico y por los tenedores de certificados a comienzos de este año. </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18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adquiere edificio clase-A de 290,100 pies cuadrados.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28</a:t>
            </a:fld>
            <a:endParaRPr lang="es-ES" altLang="es-MX" dirty="0"/>
          </a:p>
        </p:txBody>
      </p:sp>
    </p:spTree>
    <p:extLst>
      <p:ext uri="{BB962C8B-B14F-4D97-AF65-F5344CB8AC3E}">
        <p14:creationId xmlns:p14="http://schemas.microsoft.com/office/powerpoint/2010/main" val="2932262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Monterrey</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70279" y="1628800"/>
            <a:ext cx="8352928" cy="310854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Monterrey anuncia aviso los resultados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Monterrey anuncia la próxima adquisición del edificio “Patria” por un monto estimado de entre $308 y $332 millones de pesos.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20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Monterrey anuncia la disposición de una línea de crédito por $14.5 millones de dólares para futuras adquisiciones.</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Tree>
    <p:extLst>
      <p:ext uri="{BB962C8B-B14F-4D97-AF65-F5344CB8AC3E}">
        <p14:creationId xmlns:p14="http://schemas.microsoft.com/office/powerpoint/2010/main" val="1405339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73948" y="1475934"/>
            <a:ext cx="8352928" cy="5047536"/>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exitosa oferta global de 365 millones de CBFIs.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el ejercicio de la opción de sobreasignación y fin del periodo de estabilización de su oferta global.</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09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que, en virtud de que ha finalizado el período de estabilización de su reciente oferta subsecuente de capital, Casa de Bolsa Santander reanudará sus actividades como Formador de Mercado a partir del 10 de octubre de 2017.</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19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 Presentación de Resultados Trimestrales 3T17.</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13 de noviembre de 2017</a:t>
            </a:r>
          </a:p>
          <a:p>
            <a:pPr algn="just">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hace referencia que puso en circulación 7,482,635 certificados bursátiles emitidos</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30</a:t>
            </a:fld>
            <a:endParaRPr lang="es-ES" altLang="es-MX" dirty="0"/>
          </a:p>
        </p:txBody>
      </p:sp>
    </p:spTree>
    <p:extLst>
      <p:ext uri="{BB962C8B-B14F-4D97-AF65-F5344CB8AC3E}">
        <p14:creationId xmlns:p14="http://schemas.microsoft.com/office/powerpoint/2010/main" val="4245652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453020" y="836712"/>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53020" y="1146511"/>
            <a:ext cx="8352928" cy="590931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16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acuerdo vinculante para adquirir el portafolio Apolo II.</a:t>
            </a:r>
          </a:p>
          <a:p>
            <a:pPr>
              <a:buClr>
                <a:srgbClr val="C00000"/>
              </a:buClr>
            </a:pPr>
            <a:r>
              <a:rPr lang="es-MX" sz="1400" dirty="0">
                <a:latin typeface="Century Gothic" panose="020B0502020202020204" pitchFamily="34" charset="0"/>
              </a:rPr>
              <a:t>FIBRA UNO anuncia la adquisición de un edificio de oficinas.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23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que su Comité Técnico ha adoptado nuevas resoluciones respecto al uso futuro de certificados bursátiles inmobiliarios.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07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amortización anticipada total de los certificados bursátiles de deuda con clave de pizarra FUNO 13.</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08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que se realizó una emisión de deuda en el mercado local, por un total de 7,100 millones de pesos, en dos tramos. </a:t>
            </a:r>
          </a:p>
          <a:p>
            <a:pPr>
              <a:buClr>
                <a:srgbClr val="C00000"/>
              </a:buClr>
            </a:pPr>
            <a:r>
              <a:rPr lang="es-MX" sz="1400" dirty="0">
                <a:latin typeface="Century Gothic" panose="020B0502020202020204" pitchFamily="34" charset="0"/>
              </a:rPr>
              <a:t>FIBRA UNO anuncia la amortización anticipada total de los certificados bursátiles de deuda con clave de pizarra FUNO 13.</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19 de diciembre de 2017.</a:t>
            </a:r>
          </a:p>
          <a:p>
            <a:pPr>
              <a:buClr>
                <a:srgbClr val="C00000"/>
              </a:buClr>
            </a:pPr>
            <a:r>
              <a:rPr lang="es-MX" sz="1400" dirty="0">
                <a:latin typeface="Century Gothic" panose="020B0502020202020204" pitchFamily="34" charset="0"/>
              </a:rPr>
              <a:t>FIBRA UNO anuncia que fueron puestos en circulación 3,756,776,544 certificados bursátiles inmobiliarios. </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31</a:t>
            </a:fld>
            <a:endParaRPr lang="es-ES" altLang="es-MX" dirty="0"/>
          </a:p>
        </p:txBody>
      </p:sp>
    </p:spTree>
    <p:extLst>
      <p:ext uri="{BB962C8B-B14F-4D97-AF65-F5344CB8AC3E}">
        <p14:creationId xmlns:p14="http://schemas.microsoft.com/office/powerpoint/2010/main" val="3282861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70279" y="1628800"/>
            <a:ext cx="8352928" cy="4832092"/>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firma contrato vinculante para la adquisición de portafolio de propiedades industriales por US $220 millones. El área rentable es de 3.4 millones de pies cuadrados y su ocupación es del 100%. Esta adquisición se espera integrar en los resultados del primer trimestre de 2018 generando un incremento en los Fondos de la Operación Ajustados (AFFO) anualizado entre 17% y 18%. El financiamiento de esta transacción se realizará con los recursos obtenidos del levantamiento de capital conforme a lo comunicado al mercado sobre la estrategia de crecimiento de Terrafina para el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Reporte de resultados del tercer trimestre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concluye exitosamente la emisión de un crédito sin garantía por US $350 millones para el refinanciamiento de deuda. Esta línea será utilizada para la administración de pasivos en el pago total del crédito sin garantía por US$150 millones de BBVA/JPMorgan y su remanente para pago de la línea de crédito revolvente existente.</a:t>
            </a:r>
          </a:p>
          <a:p>
            <a:pPr algn="just">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4012402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70279" y="1628800"/>
            <a:ext cx="8352928" cy="2246769"/>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anuncia pago de distribuciones correspondiente al ejercicio del tercer trimestre de 2017 por la cantidad de Ps.0.518824 por Certificado Bursátil Fiduciario Inmobiliario ("CBFI"), por cada uno de los 791,014,635 CBFIs en circulación. Este es por un importe total de Ps. 410,397,520.66.  </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11 de diciembre de 2017.</a:t>
            </a:r>
          </a:p>
          <a:p>
            <a:pPr algn="just">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anuncia adquisición de propiedades industriales por 180 millones </a:t>
            </a:r>
            <a:r>
              <a:rPr lang="es-MX" sz="1400">
                <a:latin typeface="Century Gothic" panose="020B0502020202020204" pitchFamily="34" charset="0"/>
              </a:rPr>
              <a:t>de dólares.</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33</a:t>
            </a:fld>
            <a:endParaRPr lang="es-ES" altLang="es-MX" dirty="0"/>
          </a:p>
        </p:txBody>
      </p:sp>
    </p:spTree>
    <p:extLst>
      <p:ext uri="{BB962C8B-B14F-4D97-AF65-F5344CB8AC3E}">
        <p14:creationId xmlns:p14="http://schemas.microsoft.com/office/powerpoint/2010/main" val="1098163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CKD’s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28096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CKD’s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35</a:t>
            </a:fld>
            <a:endParaRPr lang="es-ES" altLang="es-MX" dirty="0">
              <a:latin typeface="Century Gothic" panose="020B0502020202020204" pitchFamily="34" charset="0"/>
            </a:endParaRPr>
          </a:p>
        </p:txBody>
      </p:sp>
      <p:sp>
        <p:nvSpPr>
          <p:cNvPr id="64" name="2 Marcador de contenido"/>
          <p:cNvSpPr txBox="1">
            <a:spLocks/>
          </p:cNvSpPr>
          <p:nvPr/>
        </p:nvSpPr>
        <p:spPr>
          <a:xfrm>
            <a:off x="179512" y="646841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2693241741"/>
              </p:ext>
            </p:extLst>
          </p:nvPr>
        </p:nvGraphicFramePr>
        <p:xfrm>
          <a:off x="810984" y="1078615"/>
          <a:ext cx="7865792" cy="5230705"/>
        </p:xfrm>
        <a:graphic>
          <a:graphicData uri="http://schemas.openxmlformats.org/drawingml/2006/table">
            <a:tbl>
              <a:tblPr/>
              <a:tblGrid>
                <a:gridCol w="1802577">
                  <a:extLst>
                    <a:ext uri="{9D8B030D-6E8A-4147-A177-3AD203B41FA5}">
                      <a16:colId xmlns:a16="http://schemas.microsoft.com/office/drawing/2014/main" xmlns="" val="20000"/>
                    </a:ext>
                  </a:extLst>
                </a:gridCol>
                <a:gridCol w="1109279">
                  <a:extLst>
                    <a:ext uri="{9D8B030D-6E8A-4147-A177-3AD203B41FA5}">
                      <a16:colId xmlns:a16="http://schemas.microsoft.com/office/drawing/2014/main" xmlns="" val="20001"/>
                    </a:ext>
                  </a:extLst>
                </a:gridCol>
                <a:gridCol w="1121884">
                  <a:extLst>
                    <a:ext uri="{9D8B030D-6E8A-4147-A177-3AD203B41FA5}">
                      <a16:colId xmlns:a16="http://schemas.microsoft.com/office/drawing/2014/main" xmlns="" val="20002"/>
                    </a:ext>
                  </a:extLst>
                </a:gridCol>
                <a:gridCol w="794142">
                  <a:extLst>
                    <a:ext uri="{9D8B030D-6E8A-4147-A177-3AD203B41FA5}">
                      <a16:colId xmlns:a16="http://schemas.microsoft.com/office/drawing/2014/main" xmlns="" val="20003"/>
                    </a:ext>
                  </a:extLst>
                </a:gridCol>
                <a:gridCol w="794142">
                  <a:extLst>
                    <a:ext uri="{9D8B030D-6E8A-4147-A177-3AD203B41FA5}">
                      <a16:colId xmlns:a16="http://schemas.microsoft.com/office/drawing/2014/main" xmlns="" val="20004"/>
                    </a:ext>
                  </a:extLst>
                </a:gridCol>
                <a:gridCol w="1121884">
                  <a:extLst>
                    <a:ext uri="{9D8B030D-6E8A-4147-A177-3AD203B41FA5}">
                      <a16:colId xmlns:a16="http://schemas.microsoft.com/office/drawing/2014/main" xmlns="" val="20005"/>
                    </a:ext>
                  </a:extLst>
                </a:gridCol>
                <a:gridCol w="1121884">
                  <a:extLst>
                    <a:ext uri="{9D8B030D-6E8A-4147-A177-3AD203B41FA5}">
                      <a16:colId xmlns:a16="http://schemas.microsoft.com/office/drawing/2014/main" xmlns="" val="20006"/>
                    </a:ext>
                  </a:extLst>
                </a:gridCol>
              </a:tblGrid>
              <a:tr h="300828">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dirty="0">
                          <a:solidFill>
                            <a:srgbClr val="000000"/>
                          </a:solidFill>
                          <a:effectLst/>
                          <a:latin typeface="Century Gothic" panose="020B0502020202020204" pitchFamily="34" charset="0"/>
                        </a:rPr>
                        <a:t>al 29</a:t>
                      </a:r>
                      <a:r>
                        <a:rPr lang="es-MX" sz="900" b="1" i="0" u="none" strike="noStrike" baseline="0" dirty="0">
                          <a:solidFill>
                            <a:srgbClr val="000000"/>
                          </a:solidFill>
                          <a:effectLst/>
                          <a:latin typeface="Century Gothic" panose="020B0502020202020204" pitchFamily="34" charset="0"/>
                        </a:rPr>
                        <a:t> de diciembre </a:t>
                      </a:r>
                      <a:r>
                        <a:rPr lang="es-MX" sz="900" b="1" i="0" u="none" strike="noStrike" dirty="0">
                          <a:solidFill>
                            <a:srgbClr val="000000"/>
                          </a:solidFill>
                          <a:effectLst/>
                          <a:latin typeface="Century Gothic" panose="020B0502020202020204" pitchFamily="34" charset="0"/>
                        </a:rPr>
                        <a:t>de 2017</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xmlns="" val="10000"/>
                  </a:ext>
                </a:extLst>
              </a:tr>
              <a:tr h="194756">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25735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xmlns="" val="10002"/>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a:t>
                      </a:r>
                      <a:r>
                        <a:rPr lang="es-MX" sz="1000" b="0" i="0" u="none" strike="noStrike" dirty="0" smtClean="0">
                          <a:solidFill>
                            <a:schemeClr val="tx1"/>
                          </a:solidFill>
                          <a:effectLst/>
                          <a:latin typeface="Century Gothic" panose="020B0502020202020204" pitchFamily="34" charset="0"/>
                        </a:rPr>
                        <a:t>3.9%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-2.8%</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-3.0%</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29%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32.7%</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-3.2%</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639912">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3.7%</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158355">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424290">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smtClean="0">
                          <a:solidFill>
                            <a:srgbClr val="C00000"/>
                          </a:solidFill>
                          <a:effectLst/>
                          <a:latin typeface="Century Gothic" panose="020B0502020202020204" pitchFamily="34" charset="0"/>
                        </a:rPr>
                        <a:t>1,850 </a:t>
                      </a:r>
                      <a:r>
                        <a:rPr lang="es-MX" sz="900" b="0" i="0" u="none" strike="noStrike" dirty="0">
                          <a:solidFill>
                            <a:srgbClr val="C00000"/>
                          </a:solidFill>
                          <a:effectLst/>
                          <a:latin typeface="Century Gothic" panose="020B0502020202020204" pitchFamily="34" charset="0"/>
                        </a:rPr>
                        <a:t>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smtClean="0">
                          <a:solidFill>
                            <a:srgbClr val="C00000"/>
                          </a:solidFill>
                          <a:effectLst/>
                          <a:latin typeface="Century Gothic" panose="020B0502020202020204" pitchFamily="34" charset="0"/>
                        </a:rPr>
                        <a:t>459.7 </a:t>
                      </a:r>
                      <a:r>
                        <a:rPr lang="es-MX" sz="900" b="0" i="0" u="none" strike="noStrike" dirty="0">
                          <a:solidFill>
                            <a:srgbClr val="C00000"/>
                          </a:solidFill>
                          <a:effectLst/>
                          <a:latin typeface="Century Gothic" panose="020B0502020202020204" pitchFamily="34" charset="0"/>
                        </a:rPr>
                        <a:t>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smtClean="0">
                          <a:solidFill>
                            <a:srgbClr val="C00000"/>
                          </a:solidFill>
                          <a:effectLst/>
                          <a:latin typeface="Century Gothic" panose="020B0502020202020204" pitchFamily="34" charset="0"/>
                        </a:rPr>
                        <a:t>0.05%</a:t>
                      </a:r>
                      <a:endParaRPr lang="es-MX" sz="900" b="0" i="0" u="none" strike="noStrike" dirty="0">
                        <a:solidFill>
                          <a:srgbClr val="C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1"/>
                  </a:ext>
                </a:extLst>
              </a:tr>
            </a:tbl>
          </a:graphicData>
        </a:graphic>
      </p:graphicFrame>
      <p:pic>
        <p:nvPicPr>
          <p:cNvPr id="7" name="Imagen 6"/>
          <p:cNvPicPr>
            <a:picLocks noChangeAspect="1"/>
          </p:cNvPicPr>
          <p:nvPr/>
        </p:nvPicPr>
        <p:blipFill>
          <a:blip r:embed="rId2"/>
          <a:stretch>
            <a:fillRect/>
          </a:stretch>
        </p:blipFill>
        <p:spPr>
          <a:xfrm>
            <a:off x="853309" y="1887588"/>
            <a:ext cx="1722959" cy="349899"/>
          </a:xfrm>
          <a:prstGeom prst="rect">
            <a:avLst/>
          </a:prstGeom>
        </p:spPr>
      </p:pic>
      <p:pic>
        <p:nvPicPr>
          <p:cNvPr id="8" name="Imagen 7"/>
          <p:cNvPicPr>
            <a:picLocks noChangeAspect="1"/>
          </p:cNvPicPr>
          <p:nvPr/>
        </p:nvPicPr>
        <p:blipFill rotWithShape="1">
          <a:blip r:embed="rId3"/>
          <a:srcRect l="8190" t="18518" r="6652" b="22223"/>
          <a:stretch/>
        </p:blipFill>
        <p:spPr>
          <a:xfrm>
            <a:off x="898343" y="2396578"/>
            <a:ext cx="1681235" cy="481787"/>
          </a:xfrm>
          <a:prstGeom prst="rect">
            <a:avLst/>
          </a:prstGeom>
        </p:spPr>
      </p:pic>
      <p:pic>
        <p:nvPicPr>
          <p:cNvPr id="9" name="Imagen 8"/>
          <p:cNvPicPr>
            <a:picLocks noChangeAspect="1"/>
          </p:cNvPicPr>
          <p:nvPr/>
        </p:nvPicPr>
        <p:blipFill rotWithShape="1">
          <a:blip r:embed="rId4"/>
          <a:srcRect l="4457" t="31276" r="6833" b="24398"/>
          <a:stretch/>
        </p:blipFill>
        <p:spPr>
          <a:xfrm>
            <a:off x="964861" y="2937100"/>
            <a:ext cx="1496230" cy="495452"/>
          </a:xfrm>
          <a:prstGeom prst="rect">
            <a:avLst/>
          </a:prstGeom>
        </p:spPr>
      </p:pic>
      <p:pic>
        <p:nvPicPr>
          <p:cNvPr id="10" name="Imagen 9"/>
          <p:cNvPicPr>
            <a:picLocks noChangeAspect="1"/>
          </p:cNvPicPr>
          <p:nvPr/>
        </p:nvPicPr>
        <p:blipFill rotWithShape="1">
          <a:blip r:embed="rId5"/>
          <a:srcRect l="-7750" t="9657" r="-1239" b="-374"/>
          <a:stretch/>
        </p:blipFill>
        <p:spPr>
          <a:xfrm>
            <a:off x="1389142" y="3501007"/>
            <a:ext cx="575796" cy="492849"/>
          </a:xfrm>
          <a:prstGeom prst="rect">
            <a:avLst/>
          </a:prstGeom>
        </p:spPr>
      </p:pic>
      <p:pic>
        <p:nvPicPr>
          <p:cNvPr id="11" name="Imagen 10"/>
          <p:cNvPicPr>
            <a:picLocks noChangeAspect="1"/>
          </p:cNvPicPr>
          <p:nvPr/>
        </p:nvPicPr>
        <p:blipFill rotWithShape="1">
          <a:blip r:embed="rId6"/>
          <a:srcRect l="7313" t="1594"/>
          <a:stretch/>
        </p:blipFill>
        <p:spPr>
          <a:xfrm>
            <a:off x="921884" y="4109500"/>
            <a:ext cx="1510312" cy="363748"/>
          </a:xfrm>
          <a:prstGeom prst="rect">
            <a:avLst/>
          </a:prstGeom>
        </p:spPr>
      </p:pic>
      <p:pic>
        <p:nvPicPr>
          <p:cNvPr id="12" name="Imagen 11"/>
          <p:cNvPicPr>
            <a:picLocks noChangeAspect="1"/>
          </p:cNvPicPr>
          <p:nvPr/>
        </p:nvPicPr>
        <p:blipFill rotWithShape="1">
          <a:blip r:embed="rId7"/>
          <a:srcRect r="56743"/>
          <a:stretch/>
        </p:blipFill>
        <p:spPr>
          <a:xfrm>
            <a:off x="817372" y="5120320"/>
            <a:ext cx="1719335" cy="584063"/>
          </a:xfrm>
          <a:prstGeom prst="rect">
            <a:avLst/>
          </a:prstGeom>
        </p:spPr>
      </p:pic>
      <p:pic>
        <p:nvPicPr>
          <p:cNvPr id="13" name="Imagen 12"/>
          <p:cNvPicPr>
            <a:picLocks noChangeAspect="1"/>
          </p:cNvPicPr>
          <p:nvPr/>
        </p:nvPicPr>
        <p:blipFill rotWithShape="1">
          <a:blip r:embed="rId8"/>
          <a:srcRect l="4981"/>
          <a:stretch/>
        </p:blipFill>
        <p:spPr>
          <a:xfrm>
            <a:off x="1175110" y="4603797"/>
            <a:ext cx="991082" cy="436223"/>
          </a:xfrm>
          <a:prstGeom prst="rect">
            <a:avLst/>
          </a:prstGeom>
        </p:spPr>
      </p:pic>
    </p:spTree>
    <p:extLst>
      <p:ext uri="{BB962C8B-B14F-4D97-AF65-F5344CB8AC3E}">
        <p14:creationId xmlns:p14="http://schemas.microsoft.com/office/powerpoint/2010/main" val="508703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Tercer Trimestre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 xmlns:a16="http://schemas.microsoft.com/office/drawing/2014/main" id="{D803885B-7A12-401F-81B4-47182262C138}"/>
              </a:ext>
            </a:extLst>
          </p:cNvPr>
          <p:cNvPicPr>
            <a:picLocks noChangeAspect="1"/>
          </p:cNvPicPr>
          <p:nvPr/>
        </p:nvPicPr>
        <p:blipFill>
          <a:blip r:embed="rId2"/>
          <a:stretch>
            <a:fillRect/>
          </a:stretch>
        </p:blipFill>
        <p:spPr>
          <a:xfrm>
            <a:off x="575069" y="1772816"/>
            <a:ext cx="8248603" cy="3590855"/>
          </a:xfrm>
          <a:prstGeom prst="rect">
            <a:avLst/>
          </a:prstGeom>
        </p:spPr>
      </p:pic>
      <p:sp>
        <p:nvSpPr>
          <p:cNvPr id="7" name="Rectángulo 6"/>
          <p:cNvSpPr/>
          <p:nvPr/>
        </p:nvSpPr>
        <p:spPr>
          <a:xfrm>
            <a:off x="247198" y="6403855"/>
            <a:ext cx="8563878" cy="230832"/>
          </a:xfrm>
          <a:prstGeom prst="rect">
            <a:avLst/>
          </a:prstGeom>
        </p:spPr>
        <p:txBody>
          <a:bodyPr wrap="square">
            <a:spAutoFit/>
          </a:bodyPr>
          <a:lstStyle/>
          <a:p>
            <a:pPr defTabSz="457200" fontAlgn="base">
              <a:spcAft>
                <a:spcPts val="600"/>
              </a:spcAft>
              <a:buClr>
                <a:srgbClr val="CD0000"/>
              </a:buClr>
              <a:buSzPct val="110000"/>
            </a:pPr>
            <a:r>
              <a:rPr lang="es-MX" sz="900" dirty="0" smtClean="0">
                <a:solidFill>
                  <a:prstClr val="black"/>
                </a:solidFill>
                <a:latin typeface="Century Gothic" panose="020B0502020202020204" pitchFamily="34" charset="0"/>
              </a:rPr>
              <a:t>Fuente: </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366662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CKD’s en el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mdp en 7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smtClean="0">
                <a:latin typeface="Century Gothic" panose="020B0502020202020204" pitchFamily="34" charset="0"/>
              </a:rPr>
              <a:t>1.45% </a:t>
            </a:r>
            <a:r>
              <a:rPr lang="es-MX" sz="1400" b="1" dirty="0">
                <a:latin typeface="Century Gothic" panose="020B0502020202020204" pitchFamily="34" charset="0"/>
              </a:rPr>
              <a:t>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a:t>
            </a:r>
            <a:r>
              <a:rPr lang="es-MX" sz="1400" b="1" dirty="0" smtClean="0">
                <a:latin typeface="Century Gothic" panose="020B0502020202020204" pitchFamily="34" charset="0"/>
              </a:rPr>
              <a:t>48%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smtClean="0">
                <a:solidFill>
                  <a:prstClr val="black"/>
                </a:solidFill>
                <a:latin typeface="Century Gothic" panose="020B0502020202020204" pitchFamily="34" charset="0"/>
              </a:rPr>
              <a:t>3,821 </a:t>
            </a:r>
            <a:r>
              <a:rPr lang="es-MX" sz="900" b="1" dirty="0">
                <a:solidFill>
                  <a:prstClr val="black"/>
                </a:solidFill>
                <a:latin typeface="Century Gothic" panose="020B0502020202020204" pitchFamily="34" charset="0"/>
              </a:rPr>
              <a:t>mdp </a:t>
            </a:r>
            <a:r>
              <a:rPr lang="es-MX" sz="900" dirty="0">
                <a:solidFill>
                  <a:prstClr val="black"/>
                </a:solidFill>
                <a:latin typeface="Century Gothic" panose="020B0502020202020204" pitchFamily="34" charset="0"/>
              </a:rPr>
              <a:t>al 29 de diciembre de 2017. </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1" y="4675543"/>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47006" y="432233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65769" y="363258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49045" y="432324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2727" y="467341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3608" y="396631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4214" y="361714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4801" y="398393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43608" y="3147018"/>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8074" y="35730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37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64269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Pendiente de inversión un CKD aprobado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91827" y="1216651"/>
            <a:ext cx="8430304" cy="1993675"/>
          </a:xfrm>
          <a:noFill/>
        </p:spPr>
        <p:txBody>
          <a:bodyPr>
            <a:noAutofit/>
          </a:bodyPr>
          <a:lstStyle/>
          <a:p>
            <a:pPr marL="57150" indent="0" algn="just">
              <a:spcBef>
                <a:spcPts val="0"/>
              </a:spcBef>
              <a:spcAft>
                <a:spcPts val="600"/>
              </a:spcAft>
              <a:buClr>
                <a:srgbClr val="CD0000"/>
              </a:buClr>
              <a:buSzPct val="110000"/>
              <a:buNone/>
            </a:pPr>
            <a:r>
              <a:rPr lang="es-MX" sz="1400" dirty="0"/>
              <a:t>Se estima que Ainda emita a finales de enero, mes en el que se vence su </a:t>
            </a:r>
            <a:r>
              <a:rPr lang="es-MX" sz="1400" dirty="0" smtClean="0"/>
              <a:t>aprobación*.</a:t>
            </a:r>
            <a:endParaRPr lang="es-MX" sz="1400" dirty="0"/>
          </a:p>
          <a:p>
            <a:pPr marL="57150" indent="0" algn="just">
              <a:spcBef>
                <a:spcPts val="0"/>
              </a:spcBef>
              <a:spcAft>
                <a:spcPts val="600"/>
              </a:spcAft>
              <a:buClr>
                <a:srgbClr val="CD0000"/>
              </a:buClr>
              <a:buSzPct val="110000"/>
              <a:buNone/>
            </a:pPr>
            <a:r>
              <a:rPr lang="es-MX" sz="1400" dirty="0"/>
              <a:t>Con esta inversión: </a:t>
            </a:r>
          </a:p>
          <a:p>
            <a:pPr lvl="1" algn="just">
              <a:spcBef>
                <a:spcPts val="0"/>
              </a:spcBef>
              <a:spcAft>
                <a:spcPts val="600"/>
              </a:spcAft>
              <a:buClr>
                <a:srgbClr val="CD0000"/>
              </a:buClr>
              <a:buSzPct val="110000"/>
            </a:pPr>
            <a:r>
              <a:rPr lang="es-MX" sz="1400" dirty="0"/>
              <a:t>El monto total comprometido ascendería a 2,150 mdp</a:t>
            </a:r>
          </a:p>
          <a:p>
            <a:pPr lvl="1" algn="just">
              <a:spcBef>
                <a:spcPts val="0"/>
              </a:spcBef>
              <a:spcAft>
                <a:spcPts val="600"/>
              </a:spcAft>
              <a:buClr>
                <a:srgbClr val="CD0000"/>
              </a:buClr>
              <a:buSzPct val="110000"/>
            </a:pPr>
            <a:r>
              <a:rPr lang="es-MX" sz="1400" dirty="0"/>
              <a:t>El porcentaje total invertido en CKD’s sería el 1.70% del Fanvit</a:t>
            </a:r>
          </a:p>
          <a:p>
            <a:pPr lvl="1" algn="just">
              <a:spcBef>
                <a:spcPts val="0"/>
              </a:spcBef>
              <a:spcAft>
                <a:spcPts val="600"/>
              </a:spcAft>
              <a:buClr>
                <a:srgbClr val="CD0000"/>
              </a:buClr>
              <a:buSzPct val="110000"/>
            </a:pPr>
            <a:r>
              <a:rPr lang="es-MX" sz="1400" dirty="0"/>
              <a:t>El consumo del monto asignado para CKD’s sería de </a:t>
            </a:r>
            <a:r>
              <a:rPr lang="es-MX" sz="1400" dirty="0" smtClean="0"/>
              <a:t>56%**</a:t>
            </a:r>
            <a:endParaRPr lang="es-MX" sz="1400" dirty="0"/>
          </a:p>
          <a:p>
            <a:pPr lvl="1" algn="just">
              <a:spcBef>
                <a:spcPts val="0"/>
              </a:spcBef>
              <a:spcAft>
                <a:spcPts val="600"/>
              </a:spcAft>
              <a:buClr>
                <a:srgbClr val="CD0000"/>
              </a:buClr>
              <a:buSzPct val="110000"/>
            </a:pPr>
            <a:r>
              <a:rPr lang="es-MX" sz="1400" dirty="0"/>
              <a:t>Aún no se tiene fecha de cierre de libro de Ainda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4" name="Rectángulo 3"/>
          <p:cNvSpPr/>
          <p:nvPr/>
        </p:nvSpPr>
        <p:spPr>
          <a:xfrm>
            <a:off x="979305"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481799" y="3218209"/>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069145" y="5832388"/>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686443"/>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4" name="Rectángulo 33"/>
          <p:cNvSpPr/>
          <p:nvPr/>
        </p:nvSpPr>
        <p:spPr>
          <a:xfrm>
            <a:off x="5478068" y="321032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42" name="Rectángulo 41"/>
          <p:cNvSpPr/>
          <p:nvPr/>
        </p:nvSpPr>
        <p:spPr>
          <a:xfrm>
            <a:off x="5523545" y="5803846"/>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3969430" y="5832388"/>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21626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239594" y="5832388"/>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934995"/>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934995"/>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srgbClr val="00B050"/>
                </a:solidFill>
                <a:latin typeface="Century Gothic" panose="020B0502020202020204" pitchFamily="34" charset="0"/>
              </a:rPr>
              <a:t>Ainda: 300</a:t>
            </a:r>
          </a:p>
        </p:txBody>
      </p:sp>
      <p:sp>
        <p:nvSpPr>
          <p:cNvPr id="21" name="Rectángulo 20"/>
          <p:cNvSpPr/>
          <p:nvPr/>
        </p:nvSpPr>
        <p:spPr>
          <a:xfrm>
            <a:off x="134076" y="6240911"/>
            <a:ext cx="8790122" cy="584775"/>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*La actualización del análisis se presentó en el Comité de Inversiones sesionado en octubre y la orden aprobada prevalece 3 meses. </a:t>
            </a:r>
          </a:p>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dirty="0" smtClean="0">
                <a:solidFill>
                  <a:prstClr val="black"/>
                </a:solidFill>
                <a:latin typeface="Century Gothic" panose="020B0502020202020204" pitchFamily="34" charset="0"/>
              </a:rPr>
              <a:t>3,821 </a:t>
            </a:r>
            <a:r>
              <a:rPr lang="es-MX" sz="900" dirty="0" err="1">
                <a:solidFill>
                  <a:prstClr val="black"/>
                </a:solidFill>
                <a:latin typeface="Century Gothic" panose="020B0502020202020204" pitchFamily="34" charset="0"/>
              </a:rPr>
              <a:t>mdp</a:t>
            </a:r>
            <a:r>
              <a:rPr lang="es-MX" sz="900" dirty="0">
                <a:solidFill>
                  <a:prstClr val="black"/>
                </a:solidFill>
                <a:latin typeface="Century Gothic" panose="020B0502020202020204" pitchFamily="34" charset="0"/>
              </a:rPr>
              <a:t> al 29 de diciembre de 2017. </a:t>
            </a:r>
          </a:p>
        </p:txBody>
      </p:sp>
      <p:sp>
        <p:nvSpPr>
          <p:cNvPr id="20" name="3 Marcador de número de diapositiva"/>
          <p:cNvSpPr>
            <a:spLocks noGrp="1"/>
          </p:cNvSpPr>
          <p:nvPr>
            <p:ph type="sldNum" sz="quarter" idx="12"/>
          </p:nvPr>
        </p:nvSpPr>
        <p:spPr>
          <a:xfrm>
            <a:off x="8591702" y="6501206"/>
            <a:ext cx="552298" cy="365125"/>
          </a:xfrm>
        </p:spPr>
        <p:txBody>
          <a:bodyPr/>
          <a:lstStyle/>
          <a:p>
            <a:pPr algn="ctr"/>
            <a:fld id="{05E83AA4-A00D-4AA0-8FE8-B93C9F3EC141}" type="slidenum">
              <a:rPr lang="es-ES" altLang="es-MX" smtClean="0">
                <a:latin typeface="Century Gothic" panose="020B0502020202020204" pitchFamily="34" charset="0"/>
              </a:rPr>
              <a:pPr algn="ctr"/>
              <a:t>38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115506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ext uri="{D42A27DB-BD31-4B8C-83A1-F6EECF244321}">
                <p14:modId xmlns:p14="http://schemas.microsoft.com/office/powerpoint/2010/main" val="2597996054"/>
              </p:ext>
            </p:extLst>
          </p:nvPr>
        </p:nvGraphicFramePr>
        <p:xfrm>
          <a:off x="331436" y="1265613"/>
          <a:ext cx="8562398" cy="5224504"/>
        </p:xfrm>
        <a:graphic>
          <a:graphicData uri="http://schemas.openxmlformats.org/drawingml/2006/table">
            <a:tbl>
              <a:tblPr/>
              <a:tblGrid>
                <a:gridCol w="1482352">
                  <a:extLst>
                    <a:ext uri="{9D8B030D-6E8A-4147-A177-3AD203B41FA5}">
                      <a16:colId xmlns="" xmlns:a16="http://schemas.microsoft.com/office/drawing/2014/main" val="20000"/>
                    </a:ext>
                  </a:extLst>
                </a:gridCol>
                <a:gridCol w="456109">
                  <a:extLst>
                    <a:ext uri="{9D8B030D-6E8A-4147-A177-3AD203B41FA5}">
                      <a16:colId xmlns="" xmlns:a16="http://schemas.microsoft.com/office/drawing/2014/main" val="20001"/>
                    </a:ext>
                  </a:extLst>
                </a:gridCol>
                <a:gridCol w="735993">
                  <a:extLst>
                    <a:ext uri="{9D8B030D-6E8A-4147-A177-3AD203B41FA5}">
                      <a16:colId xmlns="" xmlns:a16="http://schemas.microsoft.com/office/drawing/2014/main" val="20002"/>
                    </a:ext>
                  </a:extLst>
                </a:gridCol>
                <a:gridCol w="735993">
                  <a:extLst>
                    <a:ext uri="{9D8B030D-6E8A-4147-A177-3AD203B41FA5}">
                      <a16:colId xmlns="" xmlns:a16="http://schemas.microsoft.com/office/drawing/2014/main" val="20003"/>
                    </a:ext>
                  </a:extLst>
                </a:gridCol>
                <a:gridCol w="735993">
                  <a:extLst>
                    <a:ext uri="{9D8B030D-6E8A-4147-A177-3AD203B41FA5}">
                      <a16:colId xmlns="" xmlns:a16="http://schemas.microsoft.com/office/drawing/2014/main" val="20004"/>
                    </a:ext>
                  </a:extLst>
                </a:gridCol>
                <a:gridCol w="735993">
                  <a:extLst>
                    <a:ext uri="{9D8B030D-6E8A-4147-A177-3AD203B41FA5}">
                      <a16:colId xmlns="" xmlns:a16="http://schemas.microsoft.com/office/drawing/2014/main" val="20005"/>
                    </a:ext>
                  </a:extLst>
                </a:gridCol>
                <a:gridCol w="735993">
                  <a:extLst>
                    <a:ext uri="{9D8B030D-6E8A-4147-A177-3AD203B41FA5}">
                      <a16:colId xmlns="" xmlns:a16="http://schemas.microsoft.com/office/drawing/2014/main" val="20006"/>
                    </a:ext>
                  </a:extLst>
                </a:gridCol>
                <a:gridCol w="735993">
                  <a:extLst>
                    <a:ext uri="{9D8B030D-6E8A-4147-A177-3AD203B41FA5}">
                      <a16:colId xmlns="" xmlns:a16="http://schemas.microsoft.com/office/drawing/2014/main" val="20007"/>
                    </a:ext>
                  </a:extLst>
                </a:gridCol>
                <a:gridCol w="735993">
                  <a:extLst>
                    <a:ext uri="{9D8B030D-6E8A-4147-A177-3AD203B41FA5}">
                      <a16:colId xmlns="" xmlns:a16="http://schemas.microsoft.com/office/drawing/2014/main" val="20008"/>
                    </a:ext>
                  </a:extLst>
                </a:gridCol>
                <a:gridCol w="735993">
                  <a:extLst>
                    <a:ext uri="{9D8B030D-6E8A-4147-A177-3AD203B41FA5}">
                      <a16:colId xmlns="" xmlns:a16="http://schemas.microsoft.com/office/drawing/2014/main" val="20009"/>
                    </a:ext>
                  </a:extLst>
                </a:gridCol>
                <a:gridCol w="735993">
                  <a:extLst>
                    <a:ext uri="{9D8B030D-6E8A-4147-A177-3AD203B41FA5}">
                      <a16:colId xmlns=""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 xmlns:a16="http://schemas.microsoft.com/office/drawing/2014/main"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77187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Comparativo </a:t>
            </a:r>
            <a:r>
              <a:rPr lang="es-MX" sz="2000" b="1" dirty="0" err="1">
                <a:latin typeface="Century Gothic" panose="020B0502020202020204" pitchFamily="34" charset="0"/>
              </a:rPr>
              <a:t>CKD’s</a:t>
            </a:r>
            <a:r>
              <a:rPr lang="es-MX" sz="2000" b="1" dirty="0">
                <a:latin typeface="Century Gothic" panose="020B0502020202020204" pitchFamily="34" charset="0"/>
              </a:rPr>
              <a:t> de deuda en análisis </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a:t>
            </a:r>
            <a:r>
              <a:rPr lang="es-MX" altLang="es-MX" sz="1000" kern="0" dirty="0" smtClean="0">
                <a:latin typeface="Century Gothic" panose="020B0502020202020204" pitchFamily="34" charset="0"/>
                <a:cs typeface="Arial" pitchFamily="34" charset="0"/>
              </a:rPr>
              <a:t>pase.plataformainfonavit.com/login.</a:t>
            </a:r>
            <a:endParaRPr lang="es-MX" altLang="es-MX" sz="1000" kern="0" dirty="0">
              <a:solidFill>
                <a:prstClr val="black"/>
              </a:solidFill>
              <a:latin typeface="Century Gothic" panose="020B0502020202020204" pitchFamily="34" charset="0"/>
              <a:cs typeface="Arial" pitchFamily="34" charset="0"/>
            </a:endParaRP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40</a:t>
            </a:fld>
            <a:endParaRPr lang="es-ES" altLang="es-MX" dirty="0">
              <a:latin typeface="Century Gothic" panose="020B0502020202020204" pitchFamily="34" charset="0"/>
            </a:endParaRPr>
          </a:p>
        </p:txBody>
      </p:sp>
      <p:sp>
        <p:nvSpPr>
          <p:cNvPr id="10" name="CuadroTexto 9"/>
          <p:cNvSpPr txBox="1"/>
          <p:nvPr/>
        </p:nvSpPr>
        <p:spPr>
          <a:xfrm>
            <a:off x="251520" y="828895"/>
            <a:ext cx="7345281" cy="646331"/>
          </a:xfrm>
          <a:prstGeom prst="rect">
            <a:avLst/>
          </a:prstGeom>
          <a:noFill/>
        </p:spPr>
        <p:txBody>
          <a:bodyPr wrap="non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Estamos analizando 3 </a:t>
            </a:r>
            <a:r>
              <a:rPr lang="es-MX" sz="1200" dirty="0" err="1">
                <a:latin typeface="Century Gothic" panose="020B0502020202020204" pitchFamily="34" charset="0"/>
              </a:rPr>
              <a:t>CKD’s</a:t>
            </a:r>
            <a:r>
              <a:rPr lang="es-MX" sz="1200" dirty="0">
                <a:latin typeface="Century Gothic" panose="020B0502020202020204" pitchFamily="34" charset="0"/>
              </a:rPr>
              <a:t> de deuda para diversificar el portafolio. En la siguiente tabla se</a:t>
            </a:r>
          </a:p>
          <a:p>
            <a:r>
              <a:rPr lang="es-MX" sz="1200" dirty="0">
                <a:latin typeface="Century Gothic" panose="020B0502020202020204" pitchFamily="34" charset="0"/>
              </a:rPr>
              <a:t>comparan las características de estos 3 </a:t>
            </a:r>
            <a:r>
              <a:rPr lang="es-MX" sz="1200" dirty="0" err="1">
                <a:latin typeface="Century Gothic" panose="020B0502020202020204" pitchFamily="34" charset="0"/>
              </a:rPr>
              <a:t>CKD’s</a:t>
            </a:r>
            <a:r>
              <a:rPr lang="es-MX" sz="1200" dirty="0">
                <a:latin typeface="Century Gothic" panose="020B0502020202020204" pitchFamily="34" charset="0"/>
              </a:rPr>
              <a:t> y uno analizado previamente:</a:t>
            </a:r>
          </a:p>
        </p:txBody>
      </p:sp>
      <p:graphicFrame>
        <p:nvGraphicFramePr>
          <p:cNvPr id="3" name="Tabla 2"/>
          <p:cNvGraphicFramePr>
            <a:graphicFrameLocks noGrp="1"/>
          </p:cNvGraphicFramePr>
          <p:nvPr>
            <p:extLst/>
          </p:nvPr>
        </p:nvGraphicFramePr>
        <p:xfrm>
          <a:off x="437687" y="1844824"/>
          <a:ext cx="8229599" cy="4099448"/>
        </p:xfrm>
        <a:graphic>
          <a:graphicData uri="http://schemas.openxmlformats.org/drawingml/2006/table">
            <a:tbl>
              <a:tblPr/>
              <a:tblGrid>
                <a:gridCol w="1758049">
                  <a:extLst>
                    <a:ext uri="{9D8B030D-6E8A-4147-A177-3AD203B41FA5}">
                      <a16:colId xmlns="" xmlns:a16="http://schemas.microsoft.com/office/drawing/2014/main" val="20000"/>
                    </a:ext>
                  </a:extLst>
                </a:gridCol>
                <a:gridCol w="572878">
                  <a:extLst>
                    <a:ext uri="{9D8B030D-6E8A-4147-A177-3AD203B41FA5}">
                      <a16:colId xmlns="" xmlns:a16="http://schemas.microsoft.com/office/drawing/2014/main" val="20001"/>
                    </a:ext>
                  </a:extLst>
                </a:gridCol>
                <a:gridCol w="1474668">
                  <a:extLst>
                    <a:ext uri="{9D8B030D-6E8A-4147-A177-3AD203B41FA5}">
                      <a16:colId xmlns="" xmlns:a16="http://schemas.microsoft.com/office/drawing/2014/main" val="20002"/>
                    </a:ext>
                  </a:extLst>
                </a:gridCol>
                <a:gridCol w="1474668">
                  <a:extLst>
                    <a:ext uri="{9D8B030D-6E8A-4147-A177-3AD203B41FA5}">
                      <a16:colId xmlns="" xmlns:a16="http://schemas.microsoft.com/office/drawing/2014/main" val="20003"/>
                    </a:ext>
                  </a:extLst>
                </a:gridCol>
                <a:gridCol w="1474668">
                  <a:extLst>
                    <a:ext uri="{9D8B030D-6E8A-4147-A177-3AD203B41FA5}">
                      <a16:colId xmlns="" xmlns:a16="http://schemas.microsoft.com/office/drawing/2014/main" val="20004"/>
                    </a:ext>
                  </a:extLst>
                </a:gridCol>
                <a:gridCol w="1474668">
                  <a:extLst>
                    <a:ext uri="{9D8B030D-6E8A-4147-A177-3AD203B41FA5}">
                      <a16:colId xmlns="" xmlns:a16="http://schemas.microsoft.com/office/drawing/2014/main" val="20005"/>
                    </a:ext>
                  </a:extLst>
                </a:gridCol>
              </a:tblGrid>
              <a:tr h="256878">
                <a:tc>
                  <a:txBody>
                    <a:bodyPr/>
                    <a:lstStyle/>
                    <a:p>
                      <a:pPr algn="l" rtl="0" fontAlgn="b"/>
                      <a:r>
                        <a:rPr lang="es-MX" sz="1050" b="0" i="0" u="none" strike="noStrike" dirty="0">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50" b="1" i="0" u="none" strike="noStrike" dirty="0" err="1">
                          <a:solidFill>
                            <a:srgbClr val="000000"/>
                          </a:solidFill>
                          <a:effectLst/>
                          <a:latin typeface="Century Gothic" panose="020B0502020202020204" pitchFamily="34" charset="0"/>
                        </a:rPr>
                        <a:t>Credit</a:t>
                      </a:r>
                      <a:r>
                        <a:rPr lang="es-MX" sz="1050" b="1" i="0" u="none" strike="noStrike" dirty="0">
                          <a:solidFill>
                            <a:srgbClr val="000000"/>
                          </a:solidFill>
                          <a:effectLst/>
                          <a:latin typeface="Century Gothic" panose="020B0502020202020204" pitchFamily="34" charset="0"/>
                        </a:rPr>
                        <a:t> </a:t>
                      </a:r>
                      <a:r>
                        <a:rPr lang="es-MX" sz="1050" b="1" i="0" u="none" strike="noStrike" dirty="0" err="1">
                          <a:solidFill>
                            <a:srgbClr val="000000"/>
                          </a:solidFill>
                          <a:effectLst/>
                          <a:latin typeface="Century Gothic" panose="020B0502020202020204" pitchFamily="34" charset="0"/>
                        </a:rPr>
                        <a:t>Suisse</a:t>
                      </a:r>
                      <a:r>
                        <a:rPr lang="es-MX" sz="1050" b="0" i="0" u="none" strike="noStrike" dirty="0">
                          <a:solidFill>
                            <a:srgbClr val="000000"/>
                          </a:solidFill>
                          <a:effectLst/>
                          <a:latin typeface="Century Gothic" panose="020B0502020202020204" pitchFamily="34" charset="0"/>
                        </a:rPr>
                        <a:t/>
                      </a:r>
                      <a:br>
                        <a:rPr lang="es-MX" sz="1050" b="0" i="0" u="none" strike="noStrike" dirty="0">
                          <a:solidFill>
                            <a:srgbClr val="000000"/>
                          </a:solidFill>
                          <a:effectLst/>
                          <a:latin typeface="Century Gothic" panose="020B0502020202020204" pitchFamily="34" charset="0"/>
                        </a:rPr>
                      </a:br>
                      <a:r>
                        <a:rPr lang="es-MX" sz="1050" b="0" i="0" u="none" strike="noStrike" dirty="0">
                          <a:solidFill>
                            <a:srgbClr val="000000"/>
                          </a:solidFill>
                          <a:effectLst/>
                          <a:latin typeface="Century Gothic" panose="020B0502020202020204" pitchFamily="34" charset="0"/>
                        </a:rPr>
                        <a:t>(emitido)</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Altum</a:t>
                      </a:r>
                      <a:r>
                        <a:rPr lang="es-MX" sz="1050" b="0" i="0" u="none" strike="noStrike">
                          <a:solidFill>
                            <a:srgbClr val="000000"/>
                          </a:solidFill>
                          <a:effectLst/>
                          <a:latin typeface="Century Gothic" panose="020B0502020202020204" pitchFamily="34" charset="0"/>
                        </a:rPr>
                        <a:t/>
                      </a:r>
                      <a:br>
                        <a:rPr lang="es-MX" sz="1050" b="0" i="0" u="none" strike="noStrike">
                          <a:solidFill>
                            <a:srgbClr val="000000"/>
                          </a:solidFill>
                          <a:effectLst/>
                          <a:latin typeface="Century Gothic" panose="020B0502020202020204" pitchFamily="34" charset="0"/>
                        </a:rPr>
                      </a:br>
                      <a:r>
                        <a:rPr lang="es-MX" sz="1050" b="0" i="0" u="none" strike="noStrike">
                          <a:solidFill>
                            <a:srgbClr val="000000"/>
                          </a:solidFill>
                          <a:effectLst/>
                          <a:latin typeface="Century Gothic" panose="020B0502020202020204" pitchFamily="34" charset="0"/>
                        </a:rPr>
                        <a:t>(por colocar)</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MX" sz="1050" b="1" i="0" u="none" strike="noStrike">
                          <a:solidFill>
                            <a:srgbClr val="000000"/>
                          </a:solidFill>
                          <a:effectLst/>
                          <a:latin typeface="Century Gothic" panose="020B0502020202020204" pitchFamily="34" charset="0"/>
                        </a:rPr>
                        <a:t>Indigo </a:t>
                      </a:r>
                      <a:r>
                        <a:rPr lang="es-MX" sz="1050" b="0" i="0" u="none" strike="noStrike">
                          <a:solidFill>
                            <a:srgbClr val="000000"/>
                          </a:solidFill>
                          <a:effectLst/>
                          <a:latin typeface="Century Gothic" panose="020B0502020202020204" pitchFamily="34" charset="0"/>
                        </a:rPr>
                        <a:t/>
                      </a:r>
                      <a:br>
                        <a:rPr lang="es-MX" sz="1050" b="0" i="0" u="none" strike="noStrike">
                          <a:solidFill>
                            <a:srgbClr val="000000"/>
                          </a:solidFill>
                          <a:effectLst/>
                          <a:latin typeface="Century Gothic" panose="020B0502020202020204" pitchFamily="34" charset="0"/>
                        </a:rPr>
                      </a:br>
                      <a:r>
                        <a:rPr lang="es-MX" sz="1050" b="0" i="0" u="none" strike="noStrike">
                          <a:solidFill>
                            <a:srgbClr val="000000"/>
                          </a:solidFill>
                          <a:effectLst/>
                          <a:latin typeface="Century Gothic" panose="020B0502020202020204" pitchFamily="34" charset="0"/>
                        </a:rPr>
                        <a:t>(por colocar)</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Nexxus Capital</a:t>
                      </a:r>
                      <a:r>
                        <a:rPr lang="es-MX" sz="1050" b="0" i="0" u="none" strike="noStrike">
                          <a:solidFill>
                            <a:srgbClr val="000000"/>
                          </a:solidFill>
                          <a:effectLst/>
                          <a:latin typeface="Century Gothic" panose="020B0502020202020204" pitchFamily="34" charset="0"/>
                        </a:rPr>
                        <a:t/>
                      </a:r>
                      <a:br>
                        <a:rPr lang="es-MX" sz="1050" b="0" i="0" u="none" strike="noStrike">
                          <a:solidFill>
                            <a:srgbClr val="000000"/>
                          </a:solidFill>
                          <a:effectLst/>
                          <a:latin typeface="Century Gothic" panose="020B0502020202020204" pitchFamily="34" charset="0"/>
                        </a:rPr>
                      </a:br>
                      <a:r>
                        <a:rPr lang="es-MX" sz="1050" b="0" i="0" u="none" strike="noStrike">
                          <a:solidFill>
                            <a:srgbClr val="000000"/>
                          </a:solidFill>
                          <a:effectLst/>
                          <a:latin typeface="Century Gothic" panose="020B0502020202020204" pitchFamily="34" charset="0"/>
                        </a:rPr>
                        <a:t>(por colocar)</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0000"/>
                  </a:ext>
                </a:extLst>
              </a:tr>
              <a:tr h="142710">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10001"/>
                  </a:ext>
                </a:extLst>
              </a:tr>
              <a:tr h="793467">
                <a:tc>
                  <a:txBody>
                    <a:bodyPr/>
                    <a:lstStyle/>
                    <a:p>
                      <a:pPr algn="l" rtl="0" fontAlgn="ctr"/>
                      <a:r>
                        <a:rPr lang="es-MX" sz="1050" b="1" i="0" u="none" strike="noStrike">
                          <a:solidFill>
                            <a:srgbClr val="000000"/>
                          </a:solidFill>
                          <a:effectLst/>
                          <a:latin typeface="Century Gothic" panose="020B0502020202020204" pitchFamily="34" charset="0"/>
                        </a:rPr>
                        <a:t>Hipótesis de 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Inversión en hipotecas comerciales con deuda senior </a:t>
                      </a:r>
                      <a:r>
                        <a:rPr lang="es-MX" sz="1050" b="0" i="0" u="none" strike="noStrike" dirty="0" err="1">
                          <a:solidFill>
                            <a:srgbClr val="000000"/>
                          </a:solidFill>
                          <a:effectLst/>
                          <a:latin typeface="Century Gothic" panose="020B0502020202020204" pitchFamily="34" charset="0"/>
                        </a:rPr>
                        <a:t>colateralizada</a:t>
                      </a:r>
                      <a:endParaRPr lang="es-MX" sz="1050" b="0" i="0"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Otorgamiento de créditos senior garantizados por activos financieros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Financiamiento a empresas medianas con deuda senior, </a:t>
                      </a:r>
                      <a:r>
                        <a:rPr lang="es-MX" sz="1050" b="0" i="1" u="none" strike="noStrike" dirty="0" err="1">
                          <a:solidFill>
                            <a:srgbClr val="000000"/>
                          </a:solidFill>
                          <a:effectLst/>
                          <a:latin typeface="Century Gothic" panose="020B0502020202020204" pitchFamily="34" charset="0"/>
                        </a:rPr>
                        <a:t>mezzanine</a:t>
                      </a:r>
                      <a:r>
                        <a:rPr lang="es-MX" sz="1050" b="0" i="0" u="none" strike="noStrike" dirty="0">
                          <a:solidFill>
                            <a:srgbClr val="000000"/>
                          </a:solidFill>
                          <a:effectLst/>
                          <a:latin typeface="Century Gothic" panose="020B0502020202020204" pitchFamily="34" charset="0"/>
                        </a:rPr>
                        <a:t>, financiamientos estructurados o respaldados por activos.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Inversión en empresas medianas en etapa de crecimiento y/o con necesidades de liquidez</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2"/>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Tipo de deuda</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1" u="none" strike="noStrike" dirty="0">
                          <a:solidFill>
                            <a:srgbClr val="000000"/>
                          </a:solidFill>
                          <a:effectLst/>
                          <a:latin typeface="Century Gothic" panose="020B0502020202020204" pitchFamily="34" charset="0"/>
                        </a:rPr>
                        <a:t>   Senior</a:t>
                      </a:r>
                      <a:r>
                        <a:rPr lang="es-MX" sz="1050" b="0" i="0" u="none" strike="noStrike" dirty="0">
                          <a:solidFill>
                            <a:srgbClr val="000000"/>
                          </a:solidFill>
                          <a:effectLst/>
                          <a:latin typeface="Century Gothic" panose="020B0502020202020204" pitchFamily="34" charset="0"/>
                        </a:rPr>
                        <a:t> </a:t>
                      </a:r>
                      <a:r>
                        <a:rPr lang="es-MX" sz="1050" b="0" i="0" u="none" strike="noStrike" dirty="0" err="1">
                          <a:solidFill>
                            <a:srgbClr val="000000"/>
                          </a:solidFill>
                          <a:effectLst/>
                          <a:latin typeface="Century Gothic" panose="020B0502020202020204" pitchFamily="34" charset="0"/>
                        </a:rPr>
                        <a:t>colaterizada</a:t>
                      </a:r>
                      <a:r>
                        <a:rPr lang="es-MX" sz="1050" b="0" i="0" u="none" strike="noStrike" dirty="0">
                          <a:solidFill>
                            <a:srgbClr val="000000"/>
                          </a:solidFill>
                          <a:effectLst/>
                          <a:latin typeface="Century Gothic" panose="020B0502020202020204" pitchFamily="34" charset="0"/>
                        </a:rPr>
                        <a:t>  </a:t>
                      </a:r>
                      <a:r>
                        <a:rPr lang="es-MX" sz="1050" b="1" i="0" u="none" strike="noStrike" dirty="0">
                          <a:solidFill>
                            <a:srgbClr val="00B050"/>
                          </a:solidFill>
                          <a:effectLst/>
                          <a:latin typeface="Wingdings" panose="05000000000000000000" pitchFamily="2" charset="2"/>
                        </a:rPr>
                        <a:t>ü</a:t>
                      </a:r>
                      <a:endParaRPr lang="es-MX" sz="1050" b="0" i="1"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1" u="none" strike="noStrike">
                          <a:solidFill>
                            <a:srgbClr val="000000"/>
                          </a:solidFill>
                          <a:effectLst/>
                          <a:latin typeface="Century Gothic" panose="020B0502020202020204" pitchFamily="34" charset="0"/>
                        </a:rPr>
                        <a:t>  Senior </a:t>
                      </a:r>
                      <a:r>
                        <a:rPr lang="es-MX" sz="1050" b="0" i="0" u="none" strike="noStrike">
                          <a:solidFill>
                            <a:srgbClr val="000000"/>
                          </a:solidFill>
                          <a:effectLst/>
                          <a:latin typeface="Century Gothic" panose="020B0502020202020204" pitchFamily="34" charset="0"/>
                        </a:rPr>
                        <a:t>colaterizada   </a:t>
                      </a:r>
                      <a:r>
                        <a:rPr lang="es-MX" sz="1050" b="1" i="0" u="none" strike="noStrike">
                          <a:solidFill>
                            <a:srgbClr val="00B050"/>
                          </a:solidFill>
                          <a:effectLst/>
                          <a:latin typeface="Wingdings" panose="05000000000000000000" pitchFamily="2" charset="2"/>
                        </a:rPr>
                        <a:t>ü</a:t>
                      </a:r>
                      <a:endParaRPr lang="es-MX" sz="1050" b="0" i="1"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1" u="none" strike="noStrike" dirty="0">
                          <a:solidFill>
                            <a:srgbClr val="000000"/>
                          </a:solidFill>
                          <a:effectLst/>
                          <a:latin typeface="Century Gothic" panose="020B0502020202020204" pitchFamily="34" charset="0"/>
                        </a:rPr>
                        <a:t>       Senior </a:t>
                      </a:r>
                      <a:r>
                        <a:rPr lang="es-MX" sz="1050" b="0" i="0" u="none" strike="noStrike" dirty="0">
                          <a:solidFill>
                            <a:srgbClr val="000000"/>
                          </a:solidFill>
                          <a:effectLst/>
                          <a:latin typeface="Century Gothic" panose="020B0502020202020204" pitchFamily="34" charset="0"/>
                        </a:rPr>
                        <a:t>   </a:t>
                      </a:r>
                      <a:r>
                        <a:rPr lang="es-MX" sz="1050" b="1" i="0" u="none" strike="noStrike" dirty="0">
                          <a:solidFill>
                            <a:srgbClr val="00B050"/>
                          </a:solidFill>
                          <a:effectLst/>
                          <a:latin typeface="Wingdings" panose="05000000000000000000" pitchFamily="2" charset="2"/>
                        </a:rPr>
                        <a:t>ü</a:t>
                      </a:r>
                      <a:endParaRPr lang="es-MX" sz="1050" b="0" i="1"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1" u="none" strike="noStrike">
                          <a:solidFill>
                            <a:srgbClr val="000000"/>
                          </a:solidFill>
                          <a:effectLst/>
                          <a:latin typeface="Century Gothic" panose="020B0502020202020204" pitchFamily="34" charset="0"/>
                        </a:rPr>
                        <a:t>Mezzanine</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3"/>
                  </a:ext>
                </a:extLst>
              </a:tr>
              <a:tr h="137001">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4"/>
                  </a:ext>
                </a:extLst>
              </a:tr>
              <a:tr h="142710">
                <a:tc>
                  <a:txBody>
                    <a:bodyPr/>
                    <a:lstStyle/>
                    <a:p>
                      <a:pPr algn="l" rtl="0" fontAlgn="ctr"/>
                      <a:r>
                        <a:rPr lang="es-MX" sz="1050" b="1" i="0" u="none" strike="noStrike">
                          <a:solidFill>
                            <a:srgbClr val="305496"/>
                          </a:solidFill>
                          <a:effectLst/>
                          <a:latin typeface="Century Gothic" panose="020B0502020202020204" pitchFamily="34" charset="0"/>
                        </a:rPr>
                        <a:t>Características</a:t>
                      </a:r>
                    </a:p>
                  </a:txBody>
                  <a:tcPr marL="5708" marR="5708" marT="5708"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s-MX" sz="1050" b="1" i="0" u="none" strike="noStrike">
                          <a:solidFill>
                            <a:srgbClr val="305496"/>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extLst>
                  <a:ext uri="{0D108BD9-81ED-4DB2-BD59-A6C34878D82A}">
                    <a16:rowId xmlns="" xmlns:a16="http://schemas.microsoft.com/office/drawing/2014/main" val="10005"/>
                  </a:ext>
                </a:extLst>
              </a:tr>
              <a:tr h="148418">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Retorno preferente</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9%</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10.00%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7"/>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Comisión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1.46%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1.80%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1.50%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8"/>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Tamaño (mdp)</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6,000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2,000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3,000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4,000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9"/>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Coinversión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3%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30%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10"/>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Tasa neta esperada</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15.5%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            17%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15%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11"/>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Periodo inversión (años)</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3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4          </a:t>
                      </a:r>
                      <a:r>
                        <a:rPr lang="es-MX" sz="1050" b="1" i="0" u="none" strike="noStrike">
                          <a:solidFill>
                            <a:srgbClr val="00B050"/>
                          </a:solidFill>
                          <a:effectLst/>
                          <a:latin typeface="Wingdings" panose="05000000000000000000" pitchFamily="2" charset="2"/>
                        </a:rPr>
                        <a:t>ü</a:t>
                      </a:r>
                      <a:r>
                        <a:rPr lang="es-MX" sz="1050" b="0" i="0" u="none" strike="noStrike">
                          <a:solidFill>
                            <a:srgbClr val="000000"/>
                          </a:solidFill>
                          <a:effectLst/>
                          <a:latin typeface="Century Gothic" panose="020B0502020202020204" pitchFamily="34" charset="0"/>
                        </a:rPr>
                        <a:t>       </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              4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5+2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12"/>
                  </a:ext>
                </a:extLst>
              </a:tr>
              <a:tr h="148418">
                <a:tc>
                  <a:txBody>
                    <a:bodyPr/>
                    <a:lstStyle/>
                    <a:p>
                      <a:pPr algn="l" rtl="0" fontAlgn="ctr"/>
                      <a:r>
                        <a:rPr lang="es-MX" sz="1050" b="1" i="0" u="none" strike="noStrike">
                          <a:solidFill>
                            <a:srgbClr val="000000"/>
                          </a:solidFill>
                          <a:effectLst/>
                          <a:latin typeface="Century Gothic" panose="020B0502020202020204" pitchFamily="34" charset="0"/>
                        </a:rPr>
                        <a:t>Plazo total (años)</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6          </a:t>
                      </a:r>
                      <a:r>
                        <a:rPr lang="es-MX" sz="110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13"/>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Apalancamiento</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30%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25%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ctr"/>
                      <a:r>
                        <a:rPr lang="es-MX" sz="1050" b="0" i="0" u="none" strike="noStrike" dirty="0">
                          <a:solidFill>
                            <a:srgbClr val="000000"/>
                          </a:solidFill>
                          <a:effectLst/>
                          <a:latin typeface="Century Gothic" panose="020B0502020202020204" pitchFamily="34" charset="0"/>
                        </a:rPr>
                        <a:t>                   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14"/>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Precalificación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8.6</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6.7</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1" i="0" u="none" strike="noStrike">
                          <a:solidFill>
                            <a:srgbClr val="000000"/>
                          </a:solidFill>
                          <a:effectLst/>
                          <a:latin typeface="Century Gothic" panose="020B0502020202020204" pitchFamily="34" charset="0"/>
                        </a:rPr>
                        <a:t>9</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1" i="0" u="none" strike="noStrike" dirty="0">
                          <a:solidFill>
                            <a:srgbClr val="000000"/>
                          </a:solidFill>
                          <a:effectLst/>
                          <a:latin typeface="Century Gothic" panose="020B0502020202020204" pitchFamily="34" charset="0"/>
                        </a:rPr>
                        <a:t>6.6</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15"/>
                  </a:ext>
                </a:extLst>
              </a:tr>
            </a:tbl>
          </a:graphicData>
        </a:graphic>
      </p:graphicFrame>
    </p:spTree>
    <p:extLst>
      <p:ext uri="{BB962C8B-B14F-4D97-AF65-F5344CB8AC3E}">
        <p14:creationId xmlns:p14="http://schemas.microsoft.com/office/powerpoint/2010/main" val="3225324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16232" cy="631524"/>
          </a:xfrm>
        </p:spPr>
        <p:txBody>
          <a:bodyPr>
            <a:normAutofit/>
          </a:bodyPr>
          <a:lstStyle/>
          <a:p>
            <a:r>
              <a:rPr lang="es-MX" sz="2000" b="1" dirty="0">
                <a:latin typeface="Century Gothic" panose="020B0502020202020204" pitchFamily="34" charset="0"/>
              </a:rPr>
              <a:t>Comparativo </a:t>
            </a:r>
            <a:r>
              <a:rPr lang="es-MX" sz="2000" b="1" dirty="0" err="1">
                <a:latin typeface="Century Gothic" panose="020B0502020202020204" pitchFamily="34" charset="0"/>
              </a:rPr>
              <a:t>CKD’s</a:t>
            </a:r>
            <a:r>
              <a:rPr lang="es-MX" sz="2000" b="1" dirty="0">
                <a:latin typeface="Century Gothic" panose="020B0502020202020204" pitchFamily="34" charset="0"/>
              </a:rPr>
              <a:t> de bienes raíces en análisis </a:t>
            </a:r>
            <a:r>
              <a:rPr lang="es-MX" sz="2000" b="1" dirty="0" smtClean="0">
                <a:latin typeface="Century Gothic" panose="020B0502020202020204" pitchFamily="34" charset="0"/>
              </a:rPr>
              <a:t>(</a:t>
            </a:r>
            <a:r>
              <a:rPr lang="es-MX" sz="2000" b="1" dirty="0">
                <a:latin typeface="Century Gothic" panose="020B0502020202020204" pitchFamily="34" charset="0"/>
              </a:rPr>
              <a:t>1)</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endParaRPr lang="es-MX" altLang="es-MX" sz="1000" kern="0" dirty="0">
              <a:solidFill>
                <a:prstClr val="black"/>
              </a:solidFill>
              <a:latin typeface="Century Gothic" panose="020B0502020202020204" pitchFamily="34" charset="0"/>
              <a:cs typeface="Arial" pitchFamily="34" charset="0"/>
            </a:endParaRP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41</a:t>
            </a:fld>
            <a:endParaRPr lang="es-ES" altLang="es-MX" dirty="0">
              <a:latin typeface="Century Gothic" panose="020B0502020202020204" pitchFamily="34" charset="0"/>
            </a:endParaRPr>
          </a:p>
        </p:txBody>
      </p:sp>
      <p:sp>
        <p:nvSpPr>
          <p:cNvPr id="9" name="CuadroTexto 8"/>
          <p:cNvSpPr txBox="1"/>
          <p:nvPr/>
        </p:nvSpPr>
        <p:spPr>
          <a:xfrm>
            <a:off x="251520" y="828895"/>
            <a:ext cx="6086923" cy="461665"/>
          </a:xfrm>
          <a:prstGeom prst="rect">
            <a:avLst/>
          </a:prstGeom>
          <a:noFill/>
        </p:spPr>
        <p:txBody>
          <a:bodyPr wrap="non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Se han tenido reuniones con 7 administradores de </a:t>
            </a:r>
            <a:r>
              <a:rPr lang="es-MX" sz="1200" dirty="0" err="1">
                <a:latin typeface="Century Gothic" panose="020B0502020202020204" pitchFamily="34" charset="0"/>
              </a:rPr>
              <a:t>CKD’s</a:t>
            </a:r>
            <a:r>
              <a:rPr lang="es-MX" sz="1200" dirty="0">
                <a:latin typeface="Century Gothic" panose="020B0502020202020204" pitchFamily="34" charset="0"/>
              </a:rPr>
              <a:t> de bienes raíces:</a:t>
            </a:r>
          </a:p>
        </p:txBody>
      </p:sp>
      <p:graphicFrame>
        <p:nvGraphicFramePr>
          <p:cNvPr id="5" name="Tabla 4">
            <a:extLst>
              <a:ext uri="{FF2B5EF4-FFF2-40B4-BE49-F238E27FC236}">
                <a16:creationId xmlns="" xmlns:a16="http://schemas.microsoft.com/office/drawing/2014/main" id="{C2D491C1-800C-44C1-A9F3-12085E4B6AD3}"/>
              </a:ext>
            </a:extLst>
          </p:cNvPr>
          <p:cNvGraphicFramePr>
            <a:graphicFrameLocks noGrp="1"/>
          </p:cNvGraphicFramePr>
          <p:nvPr>
            <p:extLst/>
          </p:nvPr>
        </p:nvGraphicFramePr>
        <p:xfrm>
          <a:off x="426428" y="1579142"/>
          <a:ext cx="8229599" cy="4657620"/>
        </p:xfrm>
        <a:graphic>
          <a:graphicData uri="http://schemas.openxmlformats.org/drawingml/2006/table">
            <a:tbl>
              <a:tblPr/>
              <a:tblGrid>
                <a:gridCol w="2055021">
                  <a:extLst>
                    <a:ext uri="{9D8B030D-6E8A-4147-A177-3AD203B41FA5}">
                      <a16:colId xmlns="" xmlns:a16="http://schemas.microsoft.com/office/drawing/2014/main" val="21192123"/>
                    </a:ext>
                  </a:extLst>
                </a:gridCol>
                <a:gridCol w="275906">
                  <a:extLst>
                    <a:ext uri="{9D8B030D-6E8A-4147-A177-3AD203B41FA5}">
                      <a16:colId xmlns="" xmlns:a16="http://schemas.microsoft.com/office/drawing/2014/main" val="84884560"/>
                    </a:ext>
                  </a:extLst>
                </a:gridCol>
                <a:gridCol w="1474668">
                  <a:extLst>
                    <a:ext uri="{9D8B030D-6E8A-4147-A177-3AD203B41FA5}">
                      <a16:colId xmlns="" xmlns:a16="http://schemas.microsoft.com/office/drawing/2014/main" val="1426163072"/>
                    </a:ext>
                  </a:extLst>
                </a:gridCol>
                <a:gridCol w="1474668">
                  <a:extLst>
                    <a:ext uri="{9D8B030D-6E8A-4147-A177-3AD203B41FA5}">
                      <a16:colId xmlns="" xmlns:a16="http://schemas.microsoft.com/office/drawing/2014/main" val="3093740015"/>
                    </a:ext>
                  </a:extLst>
                </a:gridCol>
                <a:gridCol w="1474668">
                  <a:extLst>
                    <a:ext uri="{9D8B030D-6E8A-4147-A177-3AD203B41FA5}">
                      <a16:colId xmlns="" xmlns:a16="http://schemas.microsoft.com/office/drawing/2014/main" val="2921494386"/>
                    </a:ext>
                  </a:extLst>
                </a:gridCol>
                <a:gridCol w="1474668">
                  <a:extLst>
                    <a:ext uri="{9D8B030D-6E8A-4147-A177-3AD203B41FA5}">
                      <a16:colId xmlns="" xmlns:a16="http://schemas.microsoft.com/office/drawing/2014/main" val="3129231483"/>
                    </a:ext>
                  </a:extLst>
                </a:gridCol>
              </a:tblGrid>
              <a:tr h="131293">
                <a:tc>
                  <a:txBody>
                    <a:bodyPr/>
                    <a:lstStyle/>
                    <a:p>
                      <a:pPr algn="l" rtl="0" fontAlgn="b"/>
                      <a:r>
                        <a:rPr lang="es-MX" sz="1000" b="0" i="0" u="none" strike="noStrike" dirty="0">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dirty="0">
                          <a:solidFill>
                            <a:srgbClr val="000000"/>
                          </a:solidFill>
                          <a:effectLst/>
                          <a:latin typeface="Century Gothic" panose="020B0502020202020204" pitchFamily="34" charset="0"/>
                        </a:rPr>
                        <a:t> </a:t>
                      </a:r>
                    </a:p>
                  </a:txBody>
                  <a:tcPr marL="5708" marR="5708" marT="5708"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Orange</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Be Grand</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MX" sz="1000" b="1" i="0" u="none" strike="noStrike">
                          <a:solidFill>
                            <a:srgbClr val="000000"/>
                          </a:solidFill>
                          <a:effectLst/>
                          <a:latin typeface="Century Gothic" panose="020B0502020202020204" pitchFamily="34" charset="0"/>
                        </a:rPr>
                        <a:t>O'Donell</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Thor Urbana</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064388635"/>
                  </a:ext>
                </a:extLst>
              </a:tr>
              <a:tr h="142710">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2336757280"/>
                  </a:ext>
                </a:extLst>
              </a:tr>
              <a:tr h="1187346">
                <a:tc>
                  <a:txBody>
                    <a:bodyPr/>
                    <a:lstStyle/>
                    <a:p>
                      <a:pPr algn="l" rtl="0" fontAlgn="ctr"/>
                      <a:r>
                        <a:rPr lang="es-MX" sz="1000" b="1" i="0" u="none" strike="noStrike">
                          <a:solidFill>
                            <a:srgbClr val="000000"/>
                          </a:solidFill>
                          <a:effectLst/>
                          <a:latin typeface="Century Gothic" panose="020B0502020202020204" pitchFamily="34" charset="0"/>
                        </a:rPr>
                        <a:t>Hipótesis de 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Desarrollo y asesoría de proyectos inmobiliarios de usos mixtos, comerciales, comunidades planeadas y usos mixtos.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Desarrollos verticales en la CDMX para nivel socioeconómico medio-alto en tres marcas: </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Al menos 60% del CKD en "Be Grand" (3.5-10 mdp)  y el resto en "Be by Be Grand" (1.5-3.5 mdp) y "Be Grand Park"(12 mdp) </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Desarrollo y adquisición de activos productivos </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(inmobiliario industrial)</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Desarrollos comerciales de tipo lifestyle  y desarrollos de usos mixtos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172731370"/>
                  </a:ext>
                </a:extLst>
              </a:tr>
              <a:tr h="137001">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2619284683"/>
                  </a:ext>
                </a:extLst>
              </a:tr>
              <a:tr h="142710">
                <a:tc>
                  <a:txBody>
                    <a:bodyPr/>
                    <a:lstStyle/>
                    <a:p>
                      <a:pPr algn="l" rtl="0" fontAlgn="ctr"/>
                      <a:r>
                        <a:rPr lang="es-MX" sz="1000" b="1" i="0" u="none" strike="noStrike">
                          <a:solidFill>
                            <a:srgbClr val="305496"/>
                          </a:solidFill>
                          <a:effectLst/>
                          <a:latin typeface="Century Gothic" panose="020B0502020202020204" pitchFamily="34" charset="0"/>
                        </a:rPr>
                        <a:t>Características</a:t>
                      </a:r>
                    </a:p>
                  </a:txBody>
                  <a:tcPr marL="5708" marR="5708" marT="5708"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s-MX" sz="1000" b="1" i="0" u="none" strike="noStrike">
                          <a:solidFill>
                            <a:srgbClr val="305496"/>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extLst>
                  <a:ext uri="{0D108BD9-81ED-4DB2-BD59-A6C34878D82A}">
                    <a16:rowId xmlns="" xmlns:a16="http://schemas.microsoft.com/office/drawing/2014/main" val="45228592"/>
                  </a:ext>
                </a:extLst>
              </a:tr>
              <a:tr h="148418">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2905306374"/>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Retorno preferente</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11%</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11%</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9.00%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9%</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3633333832"/>
                  </a:ext>
                </a:extLst>
              </a:tr>
              <a:tr h="268294">
                <a:tc>
                  <a:txBody>
                    <a:bodyPr/>
                    <a:lstStyle/>
                    <a:p>
                      <a:pPr algn="l" rtl="0" fontAlgn="ctr"/>
                      <a:r>
                        <a:rPr lang="es-MX" sz="1000" b="1" i="0" u="none" strike="noStrike">
                          <a:solidFill>
                            <a:srgbClr val="000000"/>
                          </a:solidFill>
                          <a:effectLst/>
                          <a:latin typeface="Century Gothic" panose="020B0502020202020204" pitchFamily="34" charset="0"/>
                        </a:rPr>
                        <a:t>Comisión</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1.75% llamado + 1.25% no llamado</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máx{1% (total),1.5% (invertido)}</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1.85%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1.85%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3516142372"/>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Tamaño (mdp)</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4,000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2691442259"/>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Coinversión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959768889"/>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Tasa neta esperada</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19.5%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13.5%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15.5%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2755006172"/>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Periodo inversión (años)</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2161878220"/>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Plazo total (años)</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4110040532"/>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Apalancamiento</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3411520915"/>
                  </a:ext>
                </a:extLst>
              </a:tr>
              <a:tr h="530881">
                <a:tc>
                  <a:txBody>
                    <a:bodyPr/>
                    <a:lstStyle/>
                    <a:p>
                      <a:pPr algn="l" rtl="0" fontAlgn="ctr"/>
                      <a:r>
                        <a:rPr lang="es-MX" sz="1000" b="1" i="0" u="none" strike="noStrike">
                          <a:solidFill>
                            <a:srgbClr val="000000"/>
                          </a:solidFill>
                          <a:effectLst/>
                          <a:latin typeface="Century Gothic" panose="020B0502020202020204" pitchFamily="34" charset="0"/>
                        </a:rPr>
                        <a:t>Miembros clave</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Carlos Rosseau</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José Villarreal</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René Hinojosa</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Nicolás Carrancedo Ocejo</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Santiago Carrancedo Abad</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Eduardo Sierra Roffe</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David O'Donell</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Javier Luna</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Rafael Terán</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Jaime </a:t>
                      </a:r>
                      <a:r>
                        <a:rPr lang="es-MX" sz="1000" b="0" i="0" u="none" strike="noStrike" dirty="0" err="1">
                          <a:solidFill>
                            <a:srgbClr val="000000"/>
                          </a:solidFill>
                          <a:effectLst/>
                          <a:latin typeface="Century Gothic" panose="020B0502020202020204" pitchFamily="34" charset="0"/>
                        </a:rPr>
                        <a:t>Fasja</a:t>
                      </a:r>
                      <a:r>
                        <a:rPr lang="es-MX" sz="1000" b="0" i="0" u="none" strike="noStrike" dirty="0">
                          <a:solidFill>
                            <a:srgbClr val="000000"/>
                          </a:solidFill>
                          <a:effectLst/>
                          <a:latin typeface="Century Gothic" panose="020B0502020202020204" pitchFamily="34" charset="0"/>
                        </a:rPr>
                        <a:t> </a:t>
                      </a:r>
                      <a:r>
                        <a:rPr lang="es-MX" sz="1000" b="0" i="0" u="none" strike="noStrike" dirty="0" err="1">
                          <a:solidFill>
                            <a:srgbClr val="000000"/>
                          </a:solidFill>
                          <a:effectLst/>
                          <a:latin typeface="Century Gothic" panose="020B0502020202020204" pitchFamily="34" charset="0"/>
                        </a:rPr>
                        <a:t>Amkie</a:t>
                      </a:r>
                      <a:r>
                        <a:rPr lang="es-MX" sz="1000" b="0" i="0" u="none" strike="noStrike" dirty="0">
                          <a:solidFill>
                            <a:srgbClr val="000000"/>
                          </a:solidFill>
                          <a:effectLst/>
                          <a:latin typeface="Century Gothic" panose="020B0502020202020204" pitchFamily="34" charset="0"/>
                        </a:rPr>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Jimmy </a:t>
                      </a:r>
                      <a:r>
                        <a:rPr lang="es-MX" sz="1000" b="0" i="0" u="none" strike="noStrike" dirty="0" err="1">
                          <a:solidFill>
                            <a:srgbClr val="000000"/>
                          </a:solidFill>
                          <a:effectLst/>
                          <a:latin typeface="Century Gothic" panose="020B0502020202020204" pitchFamily="34" charset="0"/>
                        </a:rPr>
                        <a:t>Arakanji</a:t>
                      </a:r>
                      <a:r>
                        <a:rPr lang="es-MX" sz="1000" b="0" i="0" u="none" strike="noStrike" dirty="0">
                          <a:solidFill>
                            <a:srgbClr val="000000"/>
                          </a:solidFill>
                          <a:effectLst/>
                          <a:latin typeface="Century Gothic" panose="020B0502020202020204" pitchFamily="34" charset="0"/>
                        </a:rPr>
                        <a:t> </a:t>
                      </a:r>
                      <a:r>
                        <a:rPr lang="es-MX" sz="1000" b="0" i="0" u="none" strike="noStrike" dirty="0" err="1">
                          <a:solidFill>
                            <a:srgbClr val="000000"/>
                          </a:solidFill>
                          <a:effectLst/>
                          <a:latin typeface="Century Gothic" panose="020B0502020202020204" pitchFamily="34" charset="0"/>
                        </a:rPr>
                        <a:t>Charabati</a:t>
                      </a:r>
                      <a:r>
                        <a:rPr lang="es-MX" sz="1000" b="0" i="0" u="none" strike="noStrike" dirty="0">
                          <a:solidFill>
                            <a:srgbClr val="000000"/>
                          </a:solidFill>
                          <a:effectLst/>
                          <a:latin typeface="Century Gothic" panose="020B0502020202020204" pitchFamily="34" charset="0"/>
                        </a:rPr>
                        <a:t>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Joseph J. </a:t>
                      </a:r>
                      <a:r>
                        <a:rPr lang="es-MX" sz="1000" b="0" i="0" u="none" strike="noStrike" dirty="0" err="1">
                          <a:solidFill>
                            <a:srgbClr val="000000"/>
                          </a:solidFill>
                          <a:effectLst/>
                          <a:latin typeface="Century Gothic" panose="020B0502020202020204" pitchFamily="34" charset="0"/>
                        </a:rPr>
                        <a:t>Sitt</a:t>
                      </a:r>
                      <a:endParaRPr lang="es-MX" sz="1000" b="0" i="0"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455349139"/>
                  </a:ext>
                </a:extLst>
              </a:tr>
            </a:tbl>
          </a:graphicData>
        </a:graphic>
      </p:graphicFrame>
    </p:spTree>
    <p:extLst>
      <p:ext uri="{BB962C8B-B14F-4D97-AF65-F5344CB8AC3E}">
        <p14:creationId xmlns:p14="http://schemas.microsoft.com/office/powerpoint/2010/main" val="3850498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16232" cy="631524"/>
          </a:xfrm>
        </p:spPr>
        <p:txBody>
          <a:bodyPr>
            <a:normAutofit/>
          </a:bodyPr>
          <a:lstStyle/>
          <a:p>
            <a:r>
              <a:rPr lang="es-MX" sz="2000" b="1" dirty="0">
                <a:latin typeface="Century Gothic" panose="020B0502020202020204" pitchFamily="34" charset="0"/>
              </a:rPr>
              <a:t>Comparativo </a:t>
            </a:r>
            <a:r>
              <a:rPr lang="es-MX" sz="2000" b="1" dirty="0" err="1">
                <a:latin typeface="Century Gothic" panose="020B0502020202020204" pitchFamily="34" charset="0"/>
              </a:rPr>
              <a:t>CKD’s</a:t>
            </a:r>
            <a:r>
              <a:rPr lang="es-MX" sz="2000" b="1" dirty="0">
                <a:latin typeface="Century Gothic" panose="020B0502020202020204" pitchFamily="34" charset="0"/>
              </a:rPr>
              <a:t> de bienes raíces en análisis </a:t>
            </a:r>
            <a:r>
              <a:rPr lang="es-MX" sz="2000" b="1" dirty="0" smtClean="0">
                <a:latin typeface="Century Gothic" panose="020B0502020202020204" pitchFamily="34" charset="0"/>
              </a:rPr>
              <a:t>(</a:t>
            </a:r>
            <a:r>
              <a:rPr lang="es-MX" sz="2000" b="1" dirty="0">
                <a:latin typeface="Century Gothic" panose="020B0502020202020204" pitchFamily="34" charset="0"/>
              </a:rPr>
              <a:t>2)</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endParaRPr lang="es-MX" altLang="es-MX" sz="1000" kern="0" dirty="0">
              <a:solidFill>
                <a:prstClr val="black"/>
              </a:solidFill>
              <a:latin typeface="Century Gothic" panose="020B0502020202020204" pitchFamily="34" charset="0"/>
              <a:cs typeface="Arial" pitchFamily="34" charset="0"/>
            </a:endParaRP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42</a:t>
            </a:fld>
            <a:endParaRPr lang="es-ES" altLang="es-MX" dirty="0">
              <a:latin typeface="Century Gothic" panose="020B0502020202020204" pitchFamily="34" charset="0"/>
            </a:endParaRPr>
          </a:p>
        </p:txBody>
      </p:sp>
      <p:graphicFrame>
        <p:nvGraphicFramePr>
          <p:cNvPr id="4" name="Tabla 3">
            <a:extLst>
              <a:ext uri="{FF2B5EF4-FFF2-40B4-BE49-F238E27FC236}">
                <a16:creationId xmlns="" xmlns:a16="http://schemas.microsoft.com/office/drawing/2014/main" id="{C30FB71C-B48C-4BC2-8D61-6F46FAC8277B}"/>
              </a:ext>
            </a:extLst>
          </p:cNvPr>
          <p:cNvGraphicFramePr>
            <a:graphicFrameLocks noGrp="1"/>
          </p:cNvGraphicFramePr>
          <p:nvPr/>
        </p:nvGraphicFramePr>
        <p:xfrm>
          <a:off x="457200" y="1616847"/>
          <a:ext cx="8229601" cy="4492668"/>
        </p:xfrm>
        <a:graphic>
          <a:graphicData uri="http://schemas.openxmlformats.org/drawingml/2006/table">
            <a:tbl>
              <a:tblPr/>
              <a:tblGrid>
                <a:gridCol w="2503653">
                  <a:extLst>
                    <a:ext uri="{9D8B030D-6E8A-4147-A177-3AD203B41FA5}">
                      <a16:colId xmlns="" xmlns:a16="http://schemas.microsoft.com/office/drawing/2014/main" val="3946723493"/>
                    </a:ext>
                  </a:extLst>
                </a:gridCol>
                <a:gridCol w="336139">
                  <a:extLst>
                    <a:ext uri="{9D8B030D-6E8A-4147-A177-3AD203B41FA5}">
                      <a16:colId xmlns="" xmlns:a16="http://schemas.microsoft.com/office/drawing/2014/main" val="2244564138"/>
                    </a:ext>
                  </a:extLst>
                </a:gridCol>
                <a:gridCol w="1796603">
                  <a:extLst>
                    <a:ext uri="{9D8B030D-6E8A-4147-A177-3AD203B41FA5}">
                      <a16:colId xmlns="" xmlns:a16="http://schemas.microsoft.com/office/drawing/2014/main" val="1012659390"/>
                    </a:ext>
                  </a:extLst>
                </a:gridCol>
                <a:gridCol w="1796603">
                  <a:extLst>
                    <a:ext uri="{9D8B030D-6E8A-4147-A177-3AD203B41FA5}">
                      <a16:colId xmlns="" xmlns:a16="http://schemas.microsoft.com/office/drawing/2014/main" val="4041172893"/>
                    </a:ext>
                  </a:extLst>
                </a:gridCol>
                <a:gridCol w="1796603">
                  <a:extLst>
                    <a:ext uri="{9D8B030D-6E8A-4147-A177-3AD203B41FA5}">
                      <a16:colId xmlns="" xmlns:a16="http://schemas.microsoft.com/office/drawing/2014/main" val="1472156756"/>
                    </a:ext>
                  </a:extLst>
                </a:gridCol>
              </a:tblGrid>
              <a:tr h="159956">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Artha</a:t>
                      </a:r>
                    </a:p>
                  </a:txBody>
                  <a:tcPr marL="6955" marR="6955" marT="69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Inmobilia</a:t>
                      </a:r>
                    </a:p>
                  </a:txBody>
                  <a:tcPr marL="6955" marR="6955" marT="69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MX" sz="1000" b="1" i="0" u="none" strike="noStrike">
                          <a:solidFill>
                            <a:srgbClr val="000000"/>
                          </a:solidFill>
                          <a:effectLst/>
                          <a:latin typeface="Century Gothic" panose="020B0502020202020204" pitchFamily="34" charset="0"/>
                        </a:rPr>
                        <a:t>Delta</a:t>
                      </a:r>
                    </a:p>
                  </a:txBody>
                  <a:tcPr marL="6955" marR="6955" marT="69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978122943"/>
                  </a:ext>
                </a:extLst>
              </a:tr>
              <a:tr h="173865">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35589157"/>
                  </a:ext>
                </a:extLst>
              </a:tr>
              <a:tr h="1446555">
                <a:tc>
                  <a:txBody>
                    <a:bodyPr/>
                    <a:lstStyle/>
                    <a:p>
                      <a:pPr algn="l" rtl="0" fontAlgn="ctr"/>
                      <a:r>
                        <a:rPr lang="es-MX" sz="1000" b="1" i="0" u="none" strike="noStrike" dirty="0">
                          <a:solidFill>
                            <a:srgbClr val="000000"/>
                          </a:solidFill>
                          <a:effectLst/>
                          <a:latin typeface="Century Gothic" panose="020B0502020202020204" pitchFamily="34" charset="0"/>
                        </a:rPr>
                        <a:t>Hipótesis de inversión</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Desarrollo para arrendamiento o venta de inmuebles comerciales, de uso mixto , oficinas, residenciales y principalmente hoteleros</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Proyectos inmobiliarios residenciales, comerciales, industriales, oficinas, usos mixtos y hoteles. </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Proyectos de tipo comercial, vivienda vertical y horizontal en venta, oficinas, hoteles, industrial entre otros. </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2292647518"/>
                  </a:ext>
                </a:extLst>
              </a:tr>
              <a:tr h="166910">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3428475464"/>
                  </a:ext>
                </a:extLst>
              </a:tr>
              <a:tr h="173865">
                <a:tc>
                  <a:txBody>
                    <a:bodyPr/>
                    <a:lstStyle/>
                    <a:p>
                      <a:pPr algn="l" rtl="0" fontAlgn="ctr"/>
                      <a:r>
                        <a:rPr lang="es-MX" sz="1000" b="1" i="0" u="none" strike="noStrike">
                          <a:solidFill>
                            <a:srgbClr val="305496"/>
                          </a:solidFill>
                          <a:effectLst/>
                          <a:latin typeface="Century Gothic" panose="020B0502020202020204" pitchFamily="34" charset="0"/>
                        </a:rPr>
                        <a:t>Características</a:t>
                      </a:r>
                    </a:p>
                  </a:txBody>
                  <a:tcPr marL="6955" marR="6955" marT="6955"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s-MX" sz="1000" b="1" i="0" u="none" strike="noStrike">
                          <a:solidFill>
                            <a:srgbClr val="305496"/>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extLst>
                  <a:ext uri="{0D108BD9-81ED-4DB2-BD59-A6C34878D82A}">
                    <a16:rowId xmlns="" xmlns:a16="http://schemas.microsoft.com/office/drawing/2014/main" val="3051383191"/>
                  </a:ext>
                </a:extLst>
              </a:tr>
              <a:tr h="180819">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366886217"/>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Retorno preferente</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9.00%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9%</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9.00%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814597859"/>
                  </a:ext>
                </a:extLst>
              </a:tr>
              <a:tr h="326866">
                <a:tc>
                  <a:txBody>
                    <a:bodyPr/>
                    <a:lstStyle/>
                    <a:p>
                      <a:pPr algn="l" rtl="0" fontAlgn="ctr"/>
                      <a:r>
                        <a:rPr lang="es-MX" sz="1000" b="1" i="0" u="none" strike="noStrike">
                          <a:solidFill>
                            <a:srgbClr val="000000"/>
                          </a:solidFill>
                          <a:effectLst/>
                          <a:latin typeface="Century Gothic" panose="020B0502020202020204" pitchFamily="34" charset="0"/>
                        </a:rPr>
                        <a:t>Comisión</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1.50%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1.75% llamado + 1.25% no llamado</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1.75% comprometido</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889037875"/>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Tamaño (mdp)</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6,000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3,000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4,000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58504840"/>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Coinversión</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859419598"/>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Tasa neta esperada</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17.1%</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16.5%</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16.0%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927394217"/>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Periodo inversión (años)</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3+1</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4+1</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2892670179"/>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Plazo total (años)</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 años</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894906400"/>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Apalancamiento</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 años</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Por definir</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2800488783"/>
                  </a:ext>
                </a:extLst>
              </a:tr>
              <a:tr h="646777">
                <a:tc>
                  <a:txBody>
                    <a:bodyPr/>
                    <a:lstStyle/>
                    <a:p>
                      <a:pPr algn="l" rtl="0" fontAlgn="ctr"/>
                      <a:r>
                        <a:rPr lang="es-MX" sz="1000" b="1" i="0" u="none" strike="noStrike">
                          <a:solidFill>
                            <a:srgbClr val="000000"/>
                          </a:solidFill>
                          <a:effectLst/>
                          <a:latin typeface="Century Gothic" panose="020B0502020202020204" pitchFamily="34" charset="0"/>
                        </a:rPr>
                        <a:t>Miembros clave</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Carlos Gutiérrez</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Germán Ahumada </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pt-BR" sz="1000" b="0" i="0" u="none" strike="noStrike">
                          <a:solidFill>
                            <a:srgbClr val="000000"/>
                          </a:solidFill>
                          <a:effectLst/>
                          <a:latin typeface="Century Gothic" panose="020B0502020202020204" pitchFamily="34" charset="0"/>
                        </a:rPr>
                        <a:t>Roberto Kelleher Vales</a:t>
                      </a:r>
                      <a:br>
                        <a:rPr lang="pt-BR" sz="1000" b="0" i="0" u="none" strike="noStrike">
                          <a:solidFill>
                            <a:srgbClr val="000000"/>
                          </a:solidFill>
                          <a:effectLst/>
                          <a:latin typeface="Century Gothic" panose="020B0502020202020204" pitchFamily="34" charset="0"/>
                        </a:rPr>
                      </a:br>
                      <a:r>
                        <a:rPr lang="pt-BR" sz="1000" b="0" i="0" u="none" strike="noStrike">
                          <a:solidFill>
                            <a:srgbClr val="000000"/>
                          </a:solidFill>
                          <a:effectLst/>
                          <a:latin typeface="Century Gothic" panose="020B0502020202020204" pitchFamily="34" charset="0"/>
                        </a:rPr>
                        <a:t>Mauricio López Rivera</a:t>
                      </a:r>
                      <a:br>
                        <a:rPr lang="pt-BR" sz="1000" b="0" i="0" u="none" strike="noStrike">
                          <a:solidFill>
                            <a:srgbClr val="000000"/>
                          </a:solidFill>
                          <a:effectLst/>
                          <a:latin typeface="Century Gothic" panose="020B0502020202020204" pitchFamily="34" charset="0"/>
                        </a:rPr>
                      </a:br>
                      <a:r>
                        <a:rPr lang="pt-BR" sz="1000" b="0" i="0" u="none" strike="noStrike">
                          <a:solidFill>
                            <a:srgbClr val="000000"/>
                          </a:solidFill>
                          <a:effectLst/>
                          <a:latin typeface="Century Gothic" panose="020B0502020202020204" pitchFamily="34" charset="0"/>
                        </a:rPr>
                        <a:t>Abelardo Navarro Bernáldez</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Federico Garza Santos</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Marisol Chávez</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Mario García Garza</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888557390"/>
                  </a:ext>
                </a:extLst>
              </a:tr>
            </a:tbl>
          </a:graphicData>
        </a:graphic>
      </p:graphicFrame>
      <p:sp>
        <p:nvSpPr>
          <p:cNvPr id="10" name="CuadroTexto 9">
            <a:extLst>
              <a:ext uri="{FF2B5EF4-FFF2-40B4-BE49-F238E27FC236}">
                <a16:creationId xmlns="" xmlns:a16="http://schemas.microsoft.com/office/drawing/2014/main" id="{45DB0F89-9671-40F7-9168-718916834829}"/>
              </a:ext>
            </a:extLst>
          </p:cNvPr>
          <p:cNvSpPr txBox="1"/>
          <p:nvPr/>
        </p:nvSpPr>
        <p:spPr>
          <a:xfrm>
            <a:off x="251520" y="828895"/>
            <a:ext cx="6086923" cy="461665"/>
          </a:xfrm>
          <a:prstGeom prst="rect">
            <a:avLst/>
          </a:prstGeom>
          <a:noFill/>
        </p:spPr>
        <p:txBody>
          <a:bodyPr wrap="non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Se han tenido reuniones con 7 administradores de </a:t>
            </a:r>
            <a:r>
              <a:rPr lang="es-MX" sz="1200" dirty="0" err="1">
                <a:latin typeface="Century Gothic" panose="020B0502020202020204" pitchFamily="34" charset="0"/>
              </a:rPr>
              <a:t>CKD’s</a:t>
            </a:r>
            <a:r>
              <a:rPr lang="es-MX" sz="1200" dirty="0">
                <a:latin typeface="Century Gothic" panose="020B0502020202020204" pitchFamily="34" charset="0"/>
              </a:rPr>
              <a:t> de bienes raíces:</a:t>
            </a:r>
          </a:p>
        </p:txBody>
      </p:sp>
    </p:spTree>
    <p:extLst>
      <p:ext uri="{BB962C8B-B14F-4D97-AF65-F5344CB8AC3E}">
        <p14:creationId xmlns:p14="http://schemas.microsoft.com/office/powerpoint/2010/main" val="7978471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888888"/>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49262231"/>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892</TotalTime>
  <Words>4843</Words>
  <Application>Microsoft Office PowerPoint</Application>
  <PresentationFormat>Presentación en pantalla (4:3)</PresentationFormat>
  <Paragraphs>1621</Paragraphs>
  <Slides>43</Slides>
  <Notes>1</Notes>
  <HiddenSlides>0</HiddenSlides>
  <MMClips>0</MMClips>
  <ScaleCrop>false</ScaleCrop>
  <HeadingPairs>
    <vt:vector size="6" baseType="variant">
      <vt:variant>
        <vt:lpstr>Fuentes usadas</vt:lpstr>
      </vt:variant>
      <vt:variant>
        <vt:i4>8</vt:i4>
      </vt:variant>
      <vt:variant>
        <vt:lpstr>Tema</vt:lpstr>
      </vt:variant>
      <vt:variant>
        <vt:i4>3</vt:i4>
      </vt:variant>
      <vt:variant>
        <vt:lpstr>Títulos de diapositiva</vt:lpstr>
      </vt:variant>
      <vt:variant>
        <vt:i4>43</vt:i4>
      </vt:variant>
    </vt:vector>
  </HeadingPairs>
  <TitlesOfParts>
    <vt:vector size="54" baseType="lpstr">
      <vt:lpstr>Arial</vt:lpstr>
      <vt:lpstr>Calibri</vt:lpstr>
      <vt:lpstr>Century Gothic</vt:lpstr>
      <vt:lpstr>Myriad Pro</vt:lpstr>
      <vt:lpstr>Myriad Pro Light</vt:lpstr>
      <vt:lpstr>Symbol</vt:lpstr>
      <vt:lpstr>Times New Roman</vt:lpstr>
      <vt:lpstr>Wingdings</vt:lpstr>
      <vt:lpstr>1_Tema de Office</vt:lpstr>
      <vt:lpstr>Tema de Office</vt:lpstr>
      <vt:lpstr>2_Tema de Office</vt:lpstr>
      <vt:lpstr>Comité de Inversiones Informe y estrategia del FANVIT</vt:lpstr>
      <vt:lpstr>Resultado FANVIT al 29 de diciembre de 2017</vt:lpstr>
      <vt:lpstr>Cartera FANVIT al 29 de diciembre de 2017</vt:lpstr>
      <vt:lpstr>Cartera FANVIT al 29 de diciembre de 2017</vt:lpstr>
      <vt:lpstr>Informe y estrategia del FANVIT  Estrategia Renta Fija</vt:lpstr>
      <vt:lpstr>Operaciones relevantes  FANVIT del 1 de noviembre al 31 de diciembre de 2017.</vt:lpstr>
      <vt:lpstr>Presentación de PowerPoint</vt:lpstr>
      <vt:lpstr>Expectativas por clases de activo</vt:lpstr>
      <vt:lpstr>Estrategia FANVIT</vt:lpstr>
      <vt:lpstr>Informe y estrategia del FANVIT  Renta variable, bonos estructurados y fibras</vt:lpstr>
      <vt:lpstr>Renta Variable FANVIT</vt:lpstr>
      <vt:lpstr>Renta Variable FANVIT</vt:lpstr>
      <vt:lpstr>Bonos Bancarios Estructurados FANVIT</vt:lpstr>
      <vt:lpstr>Renta Variable y Bonos Bancarios Estructurados (9.8% del Activo Neto)</vt:lpstr>
      <vt:lpstr>Valuaciones Renta Variable</vt:lpstr>
      <vt:lpstr>Fibras FANVIT (2.6% del Activo Neto)</vt:lpstr>
      <vt:lpstr>Informe y estrategia del FANVIT  Fibras</vt:lpstr>
      <vt:lpstr>FIBRAS</vt:lpstr>
      <vt:lpstr>FIBRAS</vt:lpstr>
      <vt:lpstr>FIBRAS</vt:lpstr>
      <vt:lpstr>El sector de Fibras cotiza a un descuento sobre su Valor Neto de Activos</vt:lpstr>
      <vt:lpstr>Fibra HD</vt:lpstr>
      <vt:lpstr>Fibra HD</vt:lpstr>
      <vt:lpstr>Fibra HD</vt:lpstr>
      <vt:lpstr>Fibra Macquarie</vt:lpstr>
      <vt:lpstr>Fibra Macquarie</vt:lpstr>
      <vt:lpstr>Fibra Prologis</vt:lpstr>
      <vt:lpstr>Fibra Macquarie</vt:lpstr>
      <vt:lpstr>Fibra Monterrey</vt:lpstr>
      <vt:lpstr>Fibra Uno</vt:lpstr>
      <vt:lpstr>Fibra Uno</vt:lpstr>
      <vt:lpstr>Fibra Terra</vt:lpstr>
      <vt:lpstr>Fibra Terra</vt:lpstr>
      <vt:lpstr>Informe y estrategia del FANVIT  CKD’s</vt:lpstr>
      <vt:lpstr>Actualización de los CKD’s en cartera</vt:lpstr>
      <vt:lpstr>CKD’s</vt:lpstr>
      <vt:lpstr>Se tienen siete CKD’s en el Fanvit</vt:lpstr>
      <vt:lpstr>Pendiente de inversión un CKD aprobado</vt:lpstr>
      <vt:lpstr>Resumen de las características de CKD’s aprobados</vt:lpstr>
      <vt:lpstr>Comparativo CKD’s de deuda en análisis </vt:lpstr>
      <vt:lpstr>Comparativo CKD’s de bienes raíces en análisis (1)</vt:lpstr>
      <vt:lpstr>Comparativo CKD’s de bienes raíces en análisis (2)</vt:lpstr>
      <vt:lpstr>Comité de Inversiones Informe y estrategia del FANVIT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IN334055</cp:lastModifiedBy>
  <cp:revision>60</cp:revision>
  <cp:lastPrinted>2017-11-14T01:42:16Z</cp:lastPrinted>
  <dcterms:created xsi:type="dcterms:W3CDTF">2017-10-17T18:57:07Z</dcterms:created>
  <dcterms:modified xsi:type="dcterms:W3CDTF">2018-01-08T23:18:15Z</dcterms:modified>
</cp:coreProperties>
</file>