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94" r:id="rId2"/>
    <p:sldId id="345" r:id="rId3"/>
    <p:sldId id="346" r:id="rId4"/>
    <p:sldId id="347" r:id="rId5"/>
    <p:sldId id="348" r:id="rId6"/>
    <p:sldId id="349" r:id="rId7"/>
    <p:sldId id="350" r:id="rId8"/>
    <p:sldId id="344" r:id="rId9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1644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33ECA54-C588-4B01-BB97-20E740457BA8}" type="datetimeFigureOut">
              <a:rPr lang="es-MX" smtClean="0"/>
              <a:t>04/01/2018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761212F-37AF-44B0-BA5B-17659E3AB7C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08348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/>
              <a:pPr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64535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/>
              <a:pPr/>
              <a:t>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03925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/>
              <a:pPr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40529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/>
              <a:pPr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55149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46359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631819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79660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75549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87138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771903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70647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80448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24231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59940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03648" y="2708920"/>
            <a:ext cx="7299725" cy="1512168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 smtClean="0">
                <a:latin typeface="Century Gothic" pitchFamily="34" charset="0"/>
              </a:rPr>
              <a:t>Informe de la Política </a:t>
            </a:r>
            <a:r>
              <a:rPr lang="es-MX" altLang="es-MX" sz="2800" dirty="0">
                <a:latin typeface="Century Gothic" pitchFamily="34" charset="0"/>
              </a:rPr>
              <a:t>de traspasos de la Tesorería al </a:t>
            </a:r>
            <a:r>
              <a:rPr lang="es-MX" altLang="es-MX" sz="2800" dirty="0" smtClean="0">
                <a:latin typeface="Century Gothic" pitchFamily="34" charset="0"/>
              </a:rPr>
              <a:t>Fanvit</a:t>
            </a:r>
            <a:endParaRPr lang="es-MX" altLang="es-MX" sz="2800" dirty="0"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93096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Enero 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670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74688"/>
            <a:ext cx="5562600" cy="631825"/>
          </a:xfrm>
        </p:spPr>
        <p:txBody>
          <a:bodyPr/>
          <a:lstStyle/>
          <a:p>
            <a:r>
              <a:rPr lang="es-MX" altLang="es-MX" sz="2000" b="1" dirty="0" smtClean="0">
                <a:latin typeface="Century Gothic" panose="020B0502020202020204" pitchFamily="34" charset="0"/>
              </a:rPr>
              <a:t>Antecedentes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16255" y="1551303"/>
            <a:ext cx="8386549" cy="4985977"/>
          </a:xfrm>
        </p:spPr>
        <p:txBody>
          <a:bodyPr/>
          <a:lstStyle/>
          <a:p>
            <a:pPr marL="0" indent="0" algn="just">
              <a:buNone/>
            </a:pPr>
            <a:r>
              <a:rPr lang="es-MX" sz="1600" dirty="0"/>
              <a:t>En marzo de 2017 se hizo del conocimiento del Comité de Inversiones la “ Política de traspasos Tesorería - FANVIT”.</a:t>
            </a:r>
          </a:p>
          <a:p>
            <a:pPr marL="0" indent="0" algn="just">
              <a:buNone/>
            </a:pPr>
            <a:endParaRPr lang="es-MX" sz="1600" dirty="0"/>
          </a:p>
          <a:p>
            <a:pPr marL="0" indent="0" algn="just">
              <a:buNone/>
            </a:pPr>
            <a:r>
              <a:rPr lang="es-MX" sz="1600" dirty="0"/>
              <a:t>Los recursos </a:t>
            </a:r>
            <a:r>
              <a:rPr lang="es-MX" sz="1600" dirty="0" smtClean="0"/>
              <a:t>dentro </a:t>
            </a:r>
            <a:r>
              <a:rPr lang="es-MX" sz="1600" dirty="0"/>
              <a:t>de la Tesorería han sido transferidos adecuadamente durante el periodo previo a  la “Política de traspasos Tesorería - Fanvit”, sin embargo, dicha política agrega transparencia en el monto y periodicidad con que se generan las transferencias de la Tesorería al Fanvit, optimizando al mismo tiempo la inversión de los mismos.</a:t>
            </a:r>
          </a:p>
          <a:p>
            <a:pPr marL="0" indent="0" algn="just">
              <a:buNone/>
            </a:pPr>
            <a:endParaRPr lang="es-MX" sz="1600" dirty="0"/>
          </a:p>
          <a:p>
            <a:pPr marL="0" indent="0" algn="just">
              <a:buNone/>
            </a:pPr>
            <a:r>
              <a:rPr lang="es-MX" sz="1600" dirty="0"/>
              <a:t>Esta política se aplicó por primera vez al cierre de </a:t>
            </a:r>
            <a:r>
              <a:rPr lang="es-MX" sz="1600" b="1" dirty="0"/>
              <a:t>mayo 2017.</a:t>
            </a:r>
          </a:p>
          <a:p>
            <a:pPr marL="0" indent="0" algn="just">
              <a:buNone/>
            </a:pPr>
            <a:endParaRPr lang="es-MX" sz="1600" dirty="0"/>
          </a:p>
          <a:p>
            <a:pPr marL="0" indent="0" algn="just">
              <a:buNone/>
            </a:pPr>
            <a:r>
              <a:rPr lang="es-MX" sz="1600" dirty="0"/>
              <a:t>Respecto a la determinación del monto a transferir, se deben de observar y cumplir 2 puntos importantes:</a:t>
            </a:r>
          </a:p>
          <a:p>
            <a:pPr marL="0" indent="0" algn="just">
              <a:buNone/>
            </a:pPr>
            <a:endParaRPr lang="es-MX" sz="1600" dirty="0"/>
          </a:p>
          <a:p>
            <a:pPr algn="just"/>
            <a:r>
              <a:rPr lang="es-MX" sz="1600" dirty="0"/>
              <a:t>El </a:t>
            </a:r>
            <a:r>
              <a:rPr lang="es-MX" sz="1600" b="1" dirty="0"/>
              <a:t>“Monto máximo de recursos”</a:t>
            </a:r>
            <a:r>
              <a:rPr lang="es-MX" sz="1600" dirty="0"/>
              <a:t> que debe tener la TG:      	</a:t>
            </a:r>
            <a:r>
              <a:rPr lang="es-MX" sz="1600" b="1" dirty="0"/>
              <a:t>$ 33,687 </a:t>
            </a:r>
            <a:r>
              <a:rPr lang="es-MX" sz="1600" b="1" dirty="0" err="1"/>
              <a:t>mdp</a:t>
            </a:r>
            <a:r>
              <a:rPr lang="es-MX" sz="1600" dirty="0"/>
              <a:t>   </a:t>
            </a:r>
          </a:p>
          <a:p>
            <a:pPr algn="just"/>
            <a:r>
              <a:rPr lang="es-MX" sz="1600" dirty="0"/>
              <a:t>El </a:t>
            </a:r>
            <a:r>
              <a:rPr lang="es-MX" sz="1600" b="1" dirty="0"/>
              <a:t>“Saldo mínimo de Liquidez”</a:t>
            </a:r>
            <a:r>
              <a:rPr lang="es-MX" sz="1600" dirty="0"/>
              <a:t> para la operación de la TG:	</a:t>
            </a:r>
            <a:r>
              <a:rPr lang="es-MX" sz="1600" b="1" dirty="0"/>
              <a:t>$ 10,475 </a:t>
            </a:r>
            <a:r>
              <a:rPr lang="es-MX" sz="1600" b="1" dirty="0" err="1"/>
              <a:t>mdp</a:t>
            </a:r>
            <a:r>
              <a:rPr lang="es-MX" sz="1600" b="1" dirty="0"/>
              <a:t>	</a:t>
            </a:r>
            <a:r>
              <a:rPr lang="es-MX" sz="1600" dirty="0"/>
              <a:t> </a:t>
            </a:r>
          </a:p>
          <a:p>
            <a:pPr marL="0" indent="0" algn="just">
              <a:buNone/>
            </a:pPr>
            <a:endParaRPr lang="es-MX" sz="1600" dirty="0"/>
          </a:p>
          <a:p>
            <a:pPr marL="0" indent="0">
              <a:buNone/>
            </a:pPr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2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805946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1 Título"/>
          <p:cNvSpPr>
            <a:spLocks noGrp="1"/>
          </p:cNvSpPr>
          <p:nvPr>
            <p:ph type="title"/>
          </p:nvPr>
        </p:nvSpPr>
        <p:spPr>
          <a:xfrm>
            <a:off x="179512" y="274638"/>
            <a:ext cx="7560840" cy="962288"/>
          </a:xfrm>
        </p:spPr>
        <p:txBody>
          <a:bodyPr/>
          <a:lstStyle/>
          <a:p>
            <a:r>
              <a:rPr lang="es-MX" altLang="es-MX" sz="2000" b="1" dirty="0">
                <a:latin typeface="Century Gothic" panose="020B0502020202020204" pitchFamily="34" charset="0"/>
              </a:rPr>
              <a:t>Representación gráfica de la “Política de traspasos Tesorería – </a:t>
            </a:r>
            <a:r>
              <a:rPr lang="es-MX" altLang="es-MX" sz="2000" b="1" dirty="0" smtClean="0">
                <a:latin typeface="Century Gothic" panose="020B0502020202020204" pitchFamily="34" charset="0"/>
              </a:rPr>
              <a:t>Fanvit” en </a:t>
            </a:r>
            <a:r>
              <a:rPr lang="es-MX" altLang="es-MX" sz="2000" b="1" dirty="0">
                <a:latin typeface="Century Gothic" panose="020B0502020202020204" pitchFamily="34" charset="0"/>
              </a:rPr>
              <a:t>2017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1236926"/>
            <a:ext cx="9088437" cy="471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48 CuadroTexto"/>
          <p:cNvSpPr txBox="1"/>
          <p:nvPr/>
        </p:nvSpPr>
        <p:spPr>
          <a:xfrm>
            <a:off x="4261282" y="2473622"/>
            <a:ext cx="1627617" cy="415498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 w="3175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s-MX" sz="1050" dirty="0">
                <a:latin typeface="Century Gothic" panose="020B0502020202020204" pitchFamily="34" charset="0"/>
              </a:rPr>
              <a:t>Monto transferido </a:t>
            </a:r>
          </a:p>
          <a:p>
            <a:r>
              <a:rPr lang="es-MX" sz="1050" dirty="0">
                <a:latin typeface="Century Gothic" panose="020B0502020202020204" pitchFamily="34" charset="0"/>
              </a:rPr>
              <a:t>en junio </a:t>
            </a:r>
            <a:r>
              <a:rPr lang="es-MX" sz="1050" b="1" dirty="0">
                <a:latin typeface="Century Gothic" panose="020B0502020202020204" pitchFamily="34" charset="0"/>
              </a:rPr>
              <a:t>$17,500 </a:t>
            </a:r>
            <a:r>
              <a:rPr lang="es-MX" sz="1050" b="1" dirty="0" err="1">
                <a:latin typeface="Century Gothic" panose="020B0502020202020204" pitchFamily="34" charset="0"/>
              </a:rPr>
              <a:t>mdp</a:t>
            </a:r>
            <a:endParaRPr lang="es-MX" sz="1050" b="1" dirty="0">
              <a:latin typeface="Century Gothic" panose="020B0502020202020204" pitchFamily="34" charset="0"/>
            </a:endParaRPr>
          </a:p>
        </p:txBody>
      </p:sp>
      <p:sp>
        <p:nvSpPr>
          <p:cNvPr id="50" name="49 CuadroTexto"/>
          <p:cNvSpPr txBox="1"/>
          <p:nvPr/>
        </p:nvSpPr>
        <p:spPr>
          <a:xfrm>
            <a:off x="986042" y="3667761"/>
            <a:ext cx="1615808" cy="415498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 w="3175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s-MX" sz="1050" dirty="0">
                <a:latin typeface="Century Gothic" panose="020B0502020202020204" pitchFamily="34" charset="0"/>
              </a:rPr>
              <a:t>Monto transferido </a:t>
            </a:r>
          </a:p>
          <a:p>
            <a:r>
              <a:rPr lang="es-MX" sz="1050" dirty="0">
                <a:latin typeface="Century Gothic" panose="020B0502020202020204" pitchFamily="34" charset="0"/>
              </a:rPr>
              <a:t>en enero </a:t>
            </a:r>
            <a:r>
              <a:rPr lang="es-MX" sz="1050" b="1" dirty="0">
                <a:latin typeface="Century Gothic" panose="020B0502020202020204" pitchFamily="34" charset="0"/>
              </a:rPr>
              <a:t>$6,000 </a:t>
            </a:r>
            <a:r>
              <a:rPr lang="es-MX" sz="1050" b="1" dirty="0" err="1">
                <a:latin typeface="Century Gothic" panose="020B0502020202020204" pitchFamily="34" charset="0"/>
              </a:rPr>
              <a:t>mdp</a:t>
            </a:r>
            <a:endParaRPr lang="es-MX" sz="1050" b="1" dirty="0">
              <a:latin typeface="Century Gothic" panose="020B0502020202020204" pitchFamily="34" charset="0"/>
            </a:endParaRPr>
          </a:p>
        </p:txBody>
      </p:sp>
      <p:sp>
        <p:nvSpPr>
          <p:cNvPr id="51" name="50 CuadroTexto"/>
          <p:cNvSpPr txBox="1"/>
          <p:nvPr/>
        </p:nvSpPr>
        <p:spPr>
          <a:xfrm>
            <a:off x="2500427" y="1676436"/>
            <a:ext cx="1615808" cy="415498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 w="3175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s-MX" sz="1050" dirty="0">
                <a:latin typeface="Century Gothic" panose="020B0502020202020204" pitchFamily="34" charset="0"/>
              </a:rPr>
              <a:t>Monto transferido </a:t>
            </a:r>
          </a:p>
          <a:p>
            <a:r>
              <a:rPr lang="es-MX" sz="1050" dirty="0">
                <a:latin typeface="Century Gothic" panose="020B0502020202020204" pitchFamily="34" charset="0"/>
              </a:rPr>
              <a:t>en abril </a:t>
            </a:r>
            <a:r>
              <a:rPr lang="es-MX" sz="1050" b="1" dirty="0">
                <a:latin typeface="Century Gothic" panose="020B0502020202020204" pitchFamily="34" charset="0"/>
              </a:rPr>
              <a:t>$5,000 </a:t>
            </a:r>
            <a:r>
              <a:rPr lang="es-MX" sz="1050" b="1" dirty="0" err="1">
                <a:latin typeface="Century Gothic" panose="020B0502020202020204" pitchFamily="34" charset="0"/>
              </a:rPr>
              <a:t>mdp</a:t>
            </a:r>
            <a:endParaRPr lang="es-MX" sz="1050" b="1" dirty="0">
              <a:latin typeface="Century Gothic" panose="020B0502020202020204" pitchFamily="34" charset="0"/>
            </a:endParaRPr>
          </a:p>
        </p:txBody>
      </p:sp>
      <p:cxnSp>
        <p:nvCxnSpPr>
          <p:cNvPr id="52" name="51 Conector recto de flecha"/>
          <p:cNvCxnSpPr/>
          <p:nvPr/>
        </p:nvCxnSpPr>
        <p:spPr>
          <a:xfrm flipV="1">
            <a:off x="1094061" y="2571157"/>
            <a:ext cx="4999" cy="653974"/>
          </a:xfrm>
          <a:prstGeom prst="straightConnector1">
            <a:avLst/>
          </a:prstGeom>
          <a:ln w="6350">
            <a:solidFill>
              <a:schemeClr val="accent6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 de flecha"/>
          <p:cNvCxnSpPr/>
          <p:nvPr/>
        </p:nvCxnSpPr>
        <p:spPr>
          <a:xfrm>
            <a:off x="1447990" y="2920038"/>
            <a:ext cx="3496" cy="747723"/>
          </a:xfrm>
          <a:prstGeom prst="straightConnector1">
            <a:avLst/>
          </a:prstGeom>
          <a:ln w="3175">
            <a:solidFill>
              <a:schemeClr val="accent2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 de flecha"/>
          <p:cNvCxnSpPr/>
          <p:nvPr/>
        </p:nvCxnSpPr>
        <p:spPr>
          <a:xfrm>
            <a:off x="1105090" y="2920374"/>
            <a:ext cx="346396" cy="0"/>
          </a:xfrm>
          <a:prstGeom prst="straightConnector1">
            <a:avLst/>
          </a:prstGeom>
          <a:ln w="3175">
            <a:solidFill>
              <a:schemeClr val="accent2"/>
            </a:solidFill>
            <a:headEnd type="oval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 de flecha"/>
          <p:cNvCxnSpPr/>
          <p:nvPr/>
        </p:nvCxnSpPr>
        <p:spPr>
          <a:xfrm flipV="1">
            <a:off x="2597464" y="2709909"/>
            <a:ext cx="0" cy="446919"/>
          </a:xfrm>
          <a:prstGeom prst="straightConnector1">
            <a:avLst/>
          </a:prstGeom>
          <a:ln w="6350">
            <a:solidFill>
              <a:schemeClr val="accent6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 flipH="1" flipV="1">
            <a:off x="2790799" y="2091934"/>
            <a:ext cx="12720" cy="850048"/>
          </a:xfrm>
          <a:prstGeom prst="straightConnector1">
            <a:avLst/>
          </a:prstGeom>
          <a:ln w="3175">
            <a:solidFill>
              <a:schemeClr val="accent2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>
            <a:off x="2603494" y="2941982"/>
            <a:ext cx="187305" cy="0"/>
          </a:xfrm>
          <a:prstGeom prst="straightConnector1">
            <a:avLst/>
          </a:prstGeom>
          <a:ln w="3175">
            <a:solidFill>
              <a:schemeClr val="accent2"/>
            </a:solidFill>
            <a:headEnd type="oval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 de flecha"/>
          <p:cNvCxnSpPr/>
          <p:nvPr/>
        </p:nvCxnSpPr>
        <p:spPr>
          <a:xfrm flipV="1">
            <a:off x="3767065" y="2349760"/>
            <a:ext cx="0" cy="810926"/>
          </a:xfrm>
          <a:prstGeom prst="straightConnector1">
            <a:avLst/>
          </a:prstGeom>
          <a:ln w="6350">
            <a:solidFill>
              <a:schemeClr val="accent6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 de flecha"/>
          <p:cNvCxnSpPr/>
          <p:nvPr/>
        </p:nvCxnSpPr>
        <p:spPr>
          <a:xfrm>
            <a:off x="3797144" y="2736513"/>
            <a:ext cx="464138" cy="0"/>
          </a:xfrm>
          <a:prstGeom prst="straightConnector1">
            <a:avLst/>
          </a:prstGeom>
          <a:ln w="3175">
            <a:solidFill>
              <a:schemeClr val="accent2"/>
            </a:solidFill>
            <a:headEnd type="oval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uadroTexto 17"/>
          <p:cNvSpPr txBox="1"/>
          <p:nvPr/>
        </p:nvSpPr>
        <p:spPr>
          <a:xfrm>
            <a:off x="7936205" y="3034092"/>
            <a:ext cx="1339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latin typeface="Century Gothic" panose="020B0502020202020204" pitchFamily="34" charset="0"/>
              </a:rPr>
              <a:t>$33,687 </a:t>
            </a:r>
            <a:r>
              <a:rPr lang="es-MX" sz="1200" b="1" dirty="0" err="1">
                <a:latin typeface="Century Gothic" panose="020B0502020202020204" pitchFamily="34" charset="0"/>
              </a:rPr>
              <a:t>mdp</a:t>
            </a:r>
            <a:endParaRPr lang="es-MX" sz="1200" b="1" dirty="0">
              <a:latin typeface="Century Gothic" panose="020B0502020202020204" pitchFamily="34" charset="0"/>
            </a:endParaRPr>
          </a:p>
        </p:txBody>
      </p:sp>
      <p:sp>
        <p:nvSpPr>
          <p:cNvPr id="61" name="CuadroTexto 8"/>
          <p:cNvSpPr txBox="1"/>
          <p:nvPr/>
        </p:nvSpPr>
        <p:spPr>
          <a:xfrm>
            <a:off x="7936207" y="4189888"/>
            <a:ext cx="13397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latin typeface="Century Gothic" panose="020B0502020202020204" pitchFamily="34" charset="0"/>
              </a:rPr>
              <a:t>$10,475 </a:t>
            </a:r>
            <a:r>
              <a:rPr lang="es-MX" sz="1200" b="1" dirty="0" err="1">
                <a:latin typeface="Century Gothic" panose="020B0502020202020204" pitchFamily="34" charset="0"/>
              </a:rPr>
              <a:t>mdp</a:t>
            </a:r>
            <a:r>
              <a:rPr lang="es-MX" sz="1200" b="1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62" name="61 CuadroTexto"/>
          <p:cNvSpPr txBox="1"/>
          <p:nvPr/>
        </p:nvSpPr>
        <p:spPr>
          <a:xfrm>
            <a:off x="646499" y="2974510"/>
            <a:ext cx="5071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b="1" dirty="0">
                <a:latin typeface="Century Gothic" panose="020B0502020202020204" pitchFamily="34" charset="0"/>
              </a:rPr>
              <a:t>MMR</a:t>
            </a:r>
          </a:p>
        </p:txBody>
      </p:sp>
      <p:sp>
        <p:nvSpPr>
          <p:cNvPr id="63" name="62 CuadroTexto"/>
          <p:cNvSpPr txBox="1"/>
          <p:nvPr/>
        </p:nvSpPr>
        <p:spPr>
          <a:xfrm>
            <a:off x="656497" y="4083259"/>
            <a:ext cx="4114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b="1" dirty="0">
                <a:latin typeface="Century Gothic" panose="020B0502020202020204" pitchFamily="34" charset="0"/>
              </a:rPr>
              <a:t>SML</a:t>
            </a:r>
          </a:p>
        </p:txBody>
      </p:sp>
      <p:sp>
        <p:nvSpPr>
          <p:cNvPr id="64" name="63 Rectángulo"/>
          <p:cNvSpPr/>
          <p:nvPr/>
        </p:nvSpPr>
        <p:spPr>
          <a:xfrm>
            <a:off x="656498" y="5894478"/>
            <a:ext cx="760039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300" dirty="0">
                <a:latin typeface="Century Gothic" panose="020B0502020202020204" pitchFamily="34" charset="0"/>
              </a:rPr>
              <a:t>Saldos observados en la Tesorería en el periodo del  01-01-2017 al  15-12-2017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300" dirty="0">
                <a:latin typeface="Century Gothic" panose="020B0502020202020204" pitchFamily="34" charset="0"/>
              </a:rPr>
              <a:t>Saldos estimados proyectados del 18 al 29 de diciembre 2017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300" dirty="0">
                <a:latin typeface="Century Gothic" panose="020B0502020202020204" pitchFamily="34" charset="0"/>
              </a:rPr>
              <a:t>Monto total traspasado al </a:t>
            </a:r>
            <a:r>
              <a:rPr lang="es-MX" sz="1300" dirty="0" err="1">
                <a:latin typeface="Century Gothic" panose="020B0502020202020204" pitchFamily="34" charset="0"/>
              </a:rPr>
              <a:t>Fanvit</a:t>
            </a:r>
            <a:r>
              <a:rPr lang="es-MX" sz="1300" dirty="0">
                <a:latin typeface="Century Gothic" panose="020B0502020202020204" pitchFamily="34" charset="0"/>
              </a:rPr>
              <a:t> durante 2017: $ 28,500 </a:t>
            </a:r>
            <a:r>
              <a:rPr lang="es-MX" sz="1300" dirty="0" err="1">
                <a:latin typeface="Century Gothic" panose="020B0502020202020204" pitchFamily="34" charset="0"/>
              </a:rPr>
              <a:t>mdp</a:t>
            </a:r>
            <a:endParaRPr lang="es-MX" sz="1300" dirty="0">
              <a:latin typeface="Century Gothic" panose="020B0502020202020204" pitchFamily="34" charset="0"/>
            </a:endParaRPr>
          </a:p>
        </p:txBody>
      </p:sp>
      <p:sp>
        <p:nvSpPr>
          <p:cNvPr id="65" name="64 CuadroTexto"/>
          <p:cNvSpPr txBox="1"/>
          <p:nvPr/>
        </p:nvSpPr>
        <p:spPr>
          <a:xfrm>
            <a:off x="2412317" y="6533708"/>
            <a:ext cx="22089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b="1" dirty="0">
                <a:latin typeface="Century Gothic" panose="020B0502020202020204" pitchFamily="34" charset="0"/>
              </a:rPr>
              <a:t>MMR= Monto Máximo de Recursos.</a:t>
            </a:r>
          </a:p>
        </p:txBody>
      </p:sp>
      <p:sp>
        <p:nvSpPr>
          <p:cNvPr id="66" name="65 CuadroTexto"/>
          <p:cNvSpPr txBox="1"/>
          <p:nvPr/>
        </p:nvSpPr>
        <p:spPr>
          <a:xfrm>
            <a:off x="4988127" y="6545191"/>
            <a:ext cx="23407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b="1" dirty="0">
                <a:latin typeface="Century Gothic" panose="020B0502020202020204" pitchFamily="34" charset="0"/>
              </a:rPr>
              <a:t>SML= Saldo Mínimo de Liquidez.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880773" y="4877839"/>
            <a:ext cx="72733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latin typeface="Century Gothic" panose="020B0502020202020204" pitchFamily="34" charset="0"/>
              </a:rPr>
              <a:t>ENE        FEB        MZO       ABR       MAY      JUN         JUL         AGO        SEP         OCT      NOV       DIC</a:t>
            </a:r>
          </a:p>
        </p:txBody>
      </p:sp>
      <p:cxnSp>
        <p:nvCxnSpPr>
          <p:cNvPr id="12" name="11 Conector recto"/>
          <p:cNvCxnSpPr/>
          <p:nvPr/>
        </p:nvCxnSpPr>
        <p:spPr>
          <a:xfrm>
            <a:off x="656497" y="4831307"/>
            <a:ext cx="7279710" cy="1023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422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224" y="6381328"/>
            <a:ext cx="2133600" cy="365125"/>
          </a:xfrm>
        </p:spPr>
        <p:txBody>
          <a:bodyPr/>
          <a:lstStyle/>
          <a:p>
            <a:fld id="{05E83AA4-A00D-4AA0-8FE8-B93C9F3EC141}" type="slidenum">
              <a:rPr lang="es-ES" altLang="es-MX" smtClean="0"/>
              <a:pPr/>
              <a:t>4</a:t>
            </a:fld>
            <a:endParaRPr lang="es-ES" altLang="es-MX" dirty="0"/>
          </a:p>
        </p:txBody>
      </p:sp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323528" y="274638"/>
            <a:ext cx="7416824" cy="922114"/>
          </a:xfrm>
        </p:spPr>
        <p:txBody>
          <a:bodyPr/>
          <a:lstStyle/>
          <a:p>
            <a:r>
              <a:rPr lang="es-MX" altLang="es-MX" sz="2000" b="1" dirty="0">
                <a:latin typeface="Century Gothic" panose="020B0502020202020204" pitchFamily="34" charset="0"/>
              </a:rPr>
              <a:t>Consideraciones para la aplicación de la “Política de traspasos Tesorería – </a:t>
            </a:r>
            <a:r>
              <a:rPr lang="es-MX" altLang="es-MX" sz="2000" b="1" dirty="0" smtClean="0">
                <a:latin typeface="Century Gothic" panose="020B0502020202020204" pitchFamily="34" charset="0"/>
              </a:rPr>
              <a:t>Fanvit” en </a:t>
            </a:r>
            <a:r>
              <a:rPr lang="es-MX" altLang="es-MX" sz="2000" b="1" dirty="0">
                <a:latin typeface="Century Gothic" panose="020B0502020202020204" pitchFamily="34" charset="0"/>
              </a:rPr>
              <a:t>2017</a:t>
            </a:r>
            <a:endParaRPr lang="es-MX" sz="2000" dirty="0"/>
          </a:p>
        </p:txBody>
      </p:sp>
      <p:sp>
        <p:nvSpPr>
          <p:cNvPr id="19" name="2 Marcador de contenido"/>
          <p:cNvSpPr>
            <a:spLocks noGrp="1"/>
          </p:cNvSpPr>
          <p:nvPr>
            <p:ph idx="1"/>
          </p:nvPr>
        </p:nvSpPr>
        <p:spPr>
          <a:xfrm>
            <a:off x="323528" y="1484784"/>
            <a:ext cx="8536678" cy="4982496"/>
          </a:xfrm>
        </p:spPr>
        <p:txBody>
          <a:bodyPr/>
          <a:lstStyle/>
          <a:p>
            <a:pPr marL="0" indent="0" algn="just">
              <a:buNone/>
            </a:pPr>
            <a:r>
              <a:rPr lang="es-MX" sz="1400" dirty="0">
                <a:latin typeface="Century Gothic" pitchFamily="34" charset="0"/>
              </a:rPr>
              <a:t>De acuerdo a la “Política de traspasos Tesorería-Fanvit” se tendrían que haber realizado traspasos durante agosto, octubre y diciembre 2017; sin embargo, se tuvieron las siguientes variantes durante el </a:t>
            </a:r>
            <a:r>
              <a:rPr lang="es-MX" sz="1400" dirty="0" smtClean="0">
                <a:latin typeface="Century Gothic" pitchFamily="34" charset="0"/>
              </a:rPr>
              <a:t>2º semestre </a:t>
            </a:r>
            <a:r>
              <a:rPr lang="es-MX" sz="1400" dirty="0">
                <a:latin typeface="Century Gothic" pitchFamily="34" charset="0"/>
              </a:rPr>
              <a:t>del ejercicio: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itchFamily="34" charset="0"/>
            </a:endParaRPr>
          </a:p>
          <a:p>
            <a:pPr algn="just">
              <a:buClr>
                <a:srgbClr val="C00000"/>
              </a:buClr>
              <a:buFont typeface="Arial" charset="0"/>
              <a:buChar char="•"/>
            </a:pPr>
            <a:r>
              <a:rPr lang="es-MX" sz="1400" dirty="0">
                <a:latin typeface="Century Gothic" pitchFamily="34" charset="0"/>
              </a:rPr>
              <a:t>Salidas extraordinarias no contempladas en el presupuesto con monto de </a:t>
            </a:r>
            <a:r>
              <a:rPr lang="es-MX" sz="1400" dirty="0" smtClean="0">
                <a:latin typeface="Century Gothic" pitchFamily="34" charset="0"/>
              </a:rPr>
              <a:t>$ </a:t>
            </a:r>
            <a:r>
              <a:rPr lang="es-MX" sz="1400" dirty="0">
                <a:latin typeface="Century Gothic" pitchFamily="34" charset="0"/>
              </a:rPr>
              <a:t>5,665 mdp:</a:t>
            </a:r>
          </a:p>
          <a:p>
            <a:pPr lvl="2" algn="just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400" dirty="0">
                <a:latin typeface="Century Gothic" pitchFamily="34" charset="0"/>
              </a:rPr>
              <a:t>Traspasos para Movilidad Hipotecaria de octubre a diciembre por 3,000 </a:t>
            </a:r>
            <a:r>
              <a:rPr lang="es-MX" sz="1400" dirty="0" err="1">
                <a:latin typeface="Century Gothic" pitchFamily="34" charset="0"/>
              </a:rPr>
              <a:t>mdp</a:t>
            </a:r>
            <a:r>
              <a:rPr lang="es-MX" sz="1400" dirty="0">
                <a:latin typeface="Century Gothic" pitchFamily="34" charset="0"/>
              </a:rPr>
              <a:t>.</a:t>
            </a:r>
          </a:p>
          <a:p>
            <a:pPr lvl="2" algn="just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400" dirty="0">
                <a:latin typeface="Century Gothic" pitchFamily="34" charset="0"/>
              </a:rPr>
              <a:t>Traspasos para el seguro de daños con monto de $ 2,665 </a:t>
            </a:r>
            <a:r>
              <a:rPr lang="es-MX" sz="1400" dirty="0" err="1">
                <a:latin typeface="Century Gothic" pitchFamily="34" charset="0"/>
              </a:rPr>
              <a:t>mdp</a:t>
            </a:r>
            <a:r>
              <a:rPr lang="es-MX" sz="1400" dirty="0">
                <a:latin typeface="Century Gothic" pitchFamily="34" charset="0"/>
              </a:rPr>
              <a:t> en noviembre.</a:t>
            </a:r>
          </a:p>
          <a:p>
            <a:pPr algn="just">
              <a:buClr>
                <a:srgbClr val="C00000"/>
              </a:buClr>
              <a:buFont typeface="Arial" charset="0"/>
              <a:buChar char="•"/>
            </a:pPr>
            <a:r>
              <a:rPr lang="es-MX" sz="1400" dirty="0">
                <a:latin typeface="Century Gothic" pitchFamily="34" charset="0"/>
              </a:rPr>
              <a:t>No se tuvo la emisión de </a:t>
            </a:r>
            <a:r>
              <a:rPr lang="es-MX" sz="1400" dirty="0" err="1">
                <a:latin typeface="Century Gothic" pitchFamily="34" charset="0"/>
              </a:rPr>
              <a:t>Cedevis</a:t>
            </a:r>
            <a:r>
              <a:rPr lang="es-MX" sz="1400" dirty="0">
                <a:latin typeface="Century Gothic" pitchFamily="34" charset="0"/>
              </a:rPr>
              <a:t> programada en agosto por $ 1,000 </a:t>
            </a:r>
            <a:r>
              <a:rPr lang="es-MX" sz="1400" dirty="0" err="1">
                <a:latin typeface="Century Gothic" pitchFamily="34" charset="0"/>
              </a:rPr>
              <a:t>mdp</a:t>
            </a:r>
            <a:r>
              <a:rPr lang="es-MX" sz="1400" dirty="0">
                <a:latin typeface="Century Gothic" pitchFamily="34" charset="0"/>
              </a:rPr>
              <a:t>.</a:t>
            </a:r>
          </a:p>
          <a:p>
            <a:pPr algn="just">
              <a:buClr>
                <a:srgbClr val="C00000"/>
              </a:buClr>
              <a:buFont typeface="Arial" charset="0"/>
              <a:buChar char="•"/>
            </a:pPr>
            <a:r>
              <a:rPr lang="es-MX" sz="1400" dirty="0">
                <a:latin typeface="Century Gothic" pitchFamily="34" charset="0"/>
              </a:rPr>
              <a:t>Definición del proyecto de Movilidad habitacional para entrega de la SSV con monto inicial de $ 1,000 </a:t>
            </a:r>
            <a:r>
              <a:rPr lang="es-MX" sz="1400" dirty="0" err="1">
                <a:latin typeface="Century Gothic" pitchFamily="34" charset="0"/>
              </a:rPr>
              <a:t>mdp</a:t>
            </a:r>
            <a:r>
              <a:rPr lang="es-MX" sz="1400" dirty="0">
                <a:latin typeface="Century Gothic" pitchFamily="34" charset="0"/>
              </a:rPr>
              <a:t> a partir de octubre.</a:t>
            </a:r>
          </a:p>
          <a:p>
            <a:pPr algn="just">
              <a:buClr>
                <a:srgbClr val="C00000"/>
              </a:buClr>
              <a:buFont typeface="Arial" charset="0"/>
              <a:buChar char="•"/>
            </a:pPr>
            <a:r>
              <a:rPr lang="es-MX" sz="1400" dirty="0">
                <a:latin typeface="Century Gothic" pitchFamily="34" charset="0"/>
              </a:rPr>
              <a:t>Cambios a la meta del Programa de Crédito de acuerdo a las estrategias definidas por la Subdirección General de Crédito.</a:t>
            </a:r>
          </a:p>
          <a:p>
            <a:pPr algn="just">
              <a:buClr>
                <a:srgbClr val="C00000"/>
              </a:buClr>
              <a:buFont typeface="Arial" charset="0"/>
              <a:buChar char="•"/>
            </a:pPr>
            <a:r>
              <a:rPr lang="es-MX" sz="1400" dirty="0">
                <a:latin typeface="Century Gothic" pitchFamily="34" charset="0"/>
              </a:rPr>
              <a:t> Incremento en el monto de los cheques promedio por producto teniendo una variación del 12.55% hasta noviembre.</a:t>
            </a:r>
          </a:p>
          <a:p>
            <a:pPr marL="0" indent="0" algn="just">
              <a:buNone/>
            </a:pPr>
            <a:endParaRPr lang="es-MX" sz="1400" dirty="0">
              <a:latin typeface="Century Gothic" pitchFamily="34" charset="0"/>
            </a:endParaRPr>
          </a:p>
          <a:p>
            <a:pPr marL="0" indent="0" algn="just">
              <a:buNone/>
            </a:pPr>
            <a:r>
              <a:rPr lang="es-MX" sz="1400" dirty="0">
                <a:latin typeface="Century Gothic" pitchFamily="34" charset="0"/>
              </a:rPr>
              <a:t>La política indica que el monto máximo deberá resultar suficiente para que la Tesorería haga frente a toda su operación de los siguientes dos meses; y si bien la regla básica para la determinación del monto a transferir es la diferencia del excedente que se tiene en la caja de la TG vs el MMR; </a:t>
            </a:r>
            <a:r>
              <a:rPr lang="es-MX" sz="1400" b="1" dirty="0">
                <a:latin typeface="Century Gothic" pitchFamily="34" charset="0"/>
              </a:rPr>
              <a:t>siempre y en todo momento se debe cumplir el no romper el SML (saldo mínimo de liquidez) de $ 10,475 mdp, cuyo monitoreo lo realiza el área de Riesgos diariamente</a:t>
            </a:r>
            <a:r>
              <a:rPr lang="es-MX" sz="1400" b="1" dirty="0" smtClean="0">
                <a:latin typeface="Century Gothic" pitchFamily="34" charset="0"/>
              </a:rPr>
              <a:t>.</a:t>
            </a:r>
            <a:endParaRPr lang="es-MX" sz="1400" b="1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885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5</a:t>
            </a:fld>
            <a:endParaRPr lang="es-ES" altLang="es-MX" dirty="0"/>
          </a:p>
        </p:txBody>
      </p:sp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93976" cy="631825"/>
          </a:xfrm>
        </p:spPr>
        <p:txBody>
          <a:bodyPr/>
          <a:lstStyle/>
          <a:p>
            <a:r>
              <a:rPr lang="es-MX" altLang="es-MX" sz="2000" b="1" dirty="0">
                <a:latin typeface="Century Gothic" panose="020B0502020202020204" pitchFamily="34" charset="0"/>
              </a:rPr>
              <a:t>Consideraciones para la aplicación de la “Política de traspasos Tesorería – </a:t>
            </a:r>
            <a:r>
              <a:rPr lang="es-MX" altLang="es-MX" sz="2000" b="1" dirty="0" smtClean="0">
                <a:latin typeface="Century Gothic" panose="020B0502020202020204" pitchFamily="34" charset="0"/>
              </a:rPr>
              <a:t>Fanvit” en </a:t>
            </a:r>
            <a:r>
              <a:rPr lang="es-MX" altLang="es-MX" sz="2000" b="1" dirty="0">
                <a:latin typeface="Century Gothic" panose="020B0502020202020204" pitchFamily="34" charset="0"/>
              </a:rPr>
              <a:t>2017</a:t>
            </a:r>
            <a:endParaRPr lang="es-MX" sz="2000" dirty="0"/>
          </a:p>
        </p:txBody>
      </p:sp>
      <p:sp>
        <p:nvSpPr>
          <p:cNvPr id="7" name="6 Rectángulo"/>
          <p:cNvSpPr/>
          <p:nvPr/>
        </p:nvSpPr>
        <p:spPr>
          <a:xfrm>
            <a:off x="323529" y="5430454"/>
            <a:ext cx="803604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s-MX" sz="1300" b="1" dirty="0">
                <a:latin typeface="Century Gothic" panose="020B0502020202020204" pitchFamily="34" charset="0"/>
              </a:rPr>
              <a:t>NOTAS: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300" dirty="0">
                <a:latin typeface="Century Gothic" panose="020B0502020202020204" pitchFamily="34" charset="0"/>
              </a:rPr>
              <a:t>Durante noviembre se rompió 2 días el SML debido a los pagos extraordinarios.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300" dirty="0">
                <a:latin typeface="Century Gothic" panose="020B0502020202020204" pitchFamily="34" charset="0"/>
              </a:rPr>
              <a:t>El saldo final de diciembre es estimado.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300" dirty="0">
                <a:latin typeface="Century Gothic" panose="020B0502020202020204" pitchFamily="34" charset="0"/>
              </a:rPr>
              <a:t>El saldo mínimo de caja antes  de la “Política de Traspasos” era de $ 25,398 </a:t>
            </a:r>
            <a:r>
              <a:rPr lang="es-MX" sz="1300" dirty="0" err="1">
                <a:latin typeface="Century Gothic" panose="020B0502020202020204" pitchFamily="34" charset="0"/>
              </a:rPr>
              <a:t>mdp</a:t>
            </a:r>
            <a:r>
              <a:rPr lang="es-MX" sz="1300" dirty="0">
                <a:latin typeface="Century Gothic" panose="020B0502020202020204" pitchFamily="34" charset="0"/>
              </a:rPr>
              <a:t>.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300" dirty="0">
              <a:latin typeface="Century Gothic" panose="020B050202020202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300" dirty="0">
              <a:latin typeface="Century Gothic" panose="020B0502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81" y="1325517"/>
            <a:ext cx="7799696" cy="4082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231592" y="4249420"/>
            <a:ext cx="7127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/>
              <a:t>ENE           FEB         MZO          ABR         MAY         JUN           JUL          AGO          SEP          OCT          NOV         DIC</a:t>
            </a:r>
          </a:p>
        </p:txBody>
      </p:sp>
      <p:cxnSp>
        <p:nvCxnSpPr>
          <p:cNvPr id="9" name="8 Conector recto"/>
          <p:cNvCxnSpPr/>
          <p:nvPr/>
        </p:nvCxnSpPr>
        <p:spPr>
          <a:xfrm>
            <a:off x="1427744" y="4258091"/>
            <a:ext cx="6595122" cy="1023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1300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6</a:t>
            </a:fld>
            <a:endParaRPr lang="es-ES" altLang="es-MX" dirty="0"/>
          </a:p>
        </p:txBody>
      </p:sp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922114"/>
          </a:xfrm>
        </p:spPr>
        <p:txBody>
          <a:bodyPr/>
          <a:lstStyle/>
          <a:p>
            <a:r>
              <a:rPr lang="es-MX" altLang="es-MX" sz="2000" b="1" dirty="0">
                <a:latin typeface="Century Gothic" panose="020B0502020202020204" pitchFamily="34" charset="0"/>
              </a:rPr>
              <a:t>Conclusiones de la aplicación de la</a:t>
            </a:r>
            <a:br>
              <a:rPr lang="es-MX" altLang="es-MX" sz="2000" b="1" dirty="0">
                <a:latin typeface="Century Gothic" panose="020B0502020202020204" pitchFamily="34" charset="0"/>
              </a:rPr>
            </a:br>
            <a:r>
              <a:rPr lang="es-MX" altLang="es-MX" sz="2000" b="1" dirty="0">
                <a:latin typeface="Century Gothic" panose="020B0502020202020204" pitchFamily="34" charset="0"/>
              </a:rPr>
              <a:t>“Política de traspasos Tesorería – Fanvit”  en </a:t>
            </a:r>
            <a:r>
              <a:rPr lang="es-MX" altLang="es-MX" sz="2000" b="1" dirty="0" smtClean="0">
                <a:latin typeface="Century Gothic" panose="020B0502020202020204" pitchFamily="34" charset="0"/>
              </a:rPr>
              <a:t>2017</a:t>
            </a:r>
            <a:endParaRPr lang="es-MX" sz="2000" dirty="0"/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34367" y="1387528"/>
            <a:ext cx="8536678" cy="5293004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es-MX" sz="1400" b="1" dirty="0">
                <a:latin typeface="Century Gothic" pitchFamily="34" charset="0"/>
              </a:rPr>
              <a:t>La Tesorería General tiene dentro de sus diferentes funciones:</a:t>
            </a:r>
          </a:p>
          <a:p>
            <a:pPr algn="just">
              <a:buClr>
                <a:srgbClr val="C00000"/>
              </a:buClr>
            </a:pPr>
            <a:endParaRPr lang="es-MX" sz="1400" dirty="0">
              <a:latin typeface="Century Gothic" pitchFamily="34" charset="0"/>
            </a:endParaRPr>
          </a:p>
          <a:p>
            <a:pPr lvl="1" algn="just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400" dirty="0">
                <a:latin typeface="Century Gothic" pitchFamily="34" charset="0"/>
              </a:rPr>
              <a:t>Cumplir con las obligaciones de pago del Instituto.</a:t>
            </a:r>
          </a:p>
          <a:p>
            <a:pPr lvl="1" algn="just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400" dirty="0">
                <a:latin typeface="Century Gothic" pitchFamily="34" charset="0"/>
              </a:rPr>
              <a:t>Realizar el análisis y la proyección del flujo de efectivo.</a:t>
            </a:r>
          </a:p>
          <a:p>
            <a:pPr lvl="1" algn="just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400" dirty="0">
                <a:latin typeface="Century Gothic" pitchFamily="34" charset="0"/>
              </a:rPr>
              <a:t>Cumplir la política del “Saldo mínimo de liquidez”.</a:t>
            </a:r>
          </a:p>
          <a:p>
            <a:pPr lvl="1" algn="just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400" dirty="0">
                <a:latin typeface="Century Gothic" pitchFamily="34" charset="0"/>
              </a:rPr>
              <a:t>Definir los montos a traspasar al </a:t>
            </a:r>
            <a:r>
              <a:rPr lang="es-MX" sz="1400" dirty="0" err="1">
                <a:latin typeface="Century Gothic" pitchFamily="34" charset="0"/>
              </a:rPr>
              <a:t>Fanvit</a:t>
            </a:r>
            <a:r>
              <a:rPr lang="es-MX" sz="1400" dirty="0">
                <a:latin typeface="Century Gothic" pitchFamily="34" charset="0"/>
              </a:rPr>
              <a:t> con base en las entradas y salidas.</a:t>
            </a:r>
          </a:p>
          <a:p>
            <a:pPr lvl="1" algn="just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400" dirty="0">
                <a:latin typeface="Century Gothic" pitchFamily="34" charset="0"/>
              </a:rPr>
              <a:t>Cubrir las contingencias de pago que se puedan presentar. (Durante este ejercicio se generaron pagos extraordinarios como consecuencia de los sismos de septiembre).</a:t>
            </a:r>
          </a:p>
          <a:p>
            <a:pPr algn="just">
              <a:buClr>
                <a:srgbClr val="C00000"/>
              </a:buClr>
            </a:pPr>
            <a:endParaRPr lang="es-MX" sz="1400" dirty="0">
              <a:latin typeface="Century Gothic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MX" sz="1400" b="1" dirty="0">
                <a:latin typeface="Century Gothic" pitchFamily="34" charset="0"/>
              </a:rPr>
              <a:t>Debido a las causas anteriores no se pudo realizar traspasos adicionales a los realizados hasta junio de 2017.</a:t>
            </a:r>
          </a:p>
          <a:p>
            <a:pPr algn="just">
              <a:buClr>
                <a:srgbClr val="C00000"/>
              </a:buClr>
            </a:pPr>
            <a:endParaRPr lang="es-MX" sz="1400" dirty="0">
              <a:latin typeface="Century Gothic" pitchFamily="34" charset="0"/>
            </a:endParaRPr>
          </a:p>
          <a:p>
            <a:pPr>
              <a:buClr>
                <a:srgbClr val="C00000"/>
              </a:buClr>
            </a:pPr>
            <a:endParaRPr lang="es-MX" sz="14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385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484496" y="902447"/>
            <a:ext cx="6393976" cy="380446"/>
          </a:xfrm>
        </p:spPr>
        <p:txBody>
          <a:bodyPr/>
          <a:lstStyle/>
          <a:p>
            <a:r>
              <a:rPr lang="es-MX" altLang="es-MX" sz="1600" b="1" dirty="0">
                <a:latin typeface="Century Gothic" panose="020B0502020202020204" pitchFamily="34" charset="0"/>
              </a:rPr>
              <a:t>Modificaciones al POA 2017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57199" y="1564952"/>
            <a:ext cx="8386549" cy="2271114"/>
          </a:xfrm>
        </p:spPr>
        <p:txBody>
          <a:bodyPr/>
          <a:lstStyle/>
          <a:p>
            <a:pPr marL="0" indent="0" algn="just">
              <a:buNone/>
            </a:pPr>
            <a:r>
              <a:rPr lang="es-MX" sz="1400" dirty="0"/>
              <a:t>El gasto más fuerte que realiza el Instituto, es el pago por concepto de otorgamiento de créditos hipotecarios</a:t>
            </a:r>
            <a:r>
              <a:rPr lang="es-MX" sz="1400" dirty="0" smtClean="0"/>
              <a:t>.</a:t>
            </a:r>
          </a:p>
          <a:p>
            <a:pPr marL="0" indent="0" algn="just">
              <a:buNone/>
            </a:pPr>
            <a:endParaRPr lang="es-MX" sz="1400" dirty="0"/>
          </a:p>
          <a:p>
            <a:pPr marL="0" indent="0" algn="just">
              <a:buNone/>
            </a:pPr>
            <a:r>
              <a:rPr lang="es-MX" sz="1400" dirty="0"/>
              <a:t>A partir del 2º. Semestre de 2017, el POA (Programa Operativo Anual) se fue modificando de acuerdo a estrategias definidas por la Subdirección General de Crédito, así como montos otorgados por la CONAVI para el otorgamiento de créditos con subsidio</a:t>
            </a:r>
            <a:r>
              <a:rPr lang="es-MX" sz="1400" dirty="0" smtClean="0"/>
              <a:t>.</a:t>
            </a:r>
          </a:p>
          <a:p>
            <a:pPr marL="0" indent="0" algn="just">
              <a:buNone/>
            </a:pPr>
            <a:endParaRPr lang="es-MX" sz="1400" dirty="0"/>
          </a:p>
          <a:p>
            <a:pPr marL="0" indent="0" algn="just">
              <a:buNone/>
            </a:pPr>
            <a:r>
              <a:rPr lang="es-MX" sz="1400" dirty="0"/>
              <a:t>La meta original del POA fue de 365,000 créditos hipotecarios, llegando al final del ejercicio a una meta estimada por parte del Área de Crédito de 381,088 créditos.</a:t>
            </a:r>
          </a:p>
          <a:p>
            <a:pPr marL="0" indent="0" algn="just">
              <a:buNone/>
            </a:pPr>
            <a:endParaRPr lang="es-MX" sz="1400" dirty="0"/>
          </a:p>
          <a:p>
            <a:pPr marL="0" indent="0" algn="just">
              <a:buNone/>
            </a:pPr>
            <a:endParaRPr lang="es-MX" sz="1400" dirty="0"/>
          </a:p>
          <a:p>
            <a:pPr marL="0" indent="0">
              <a:buNone/>
            </a:pPr>
            <a:endParaRPr lang="es-MX" sz="1400" dirty="0"/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457200" y="274638"/>
            <a:ext cx="6393976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altLang="es-MX" sz="2000" b="1" dirty="0">
                <a:latin typeface="Century Gothic" panose="020B0502020202020204" pitchFamily="34" charset="0"/>
              </a:rPr>
              <a:t>Anexo 1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3942788"/>
            <a:ext cx="5762553" cy="2447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9400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/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Política de traspasos de la Tesorería al </a:t>
            </a:r>
            <a:r>
              <a:rPr lang="es-MX" altLang="es-MX" sz="2800" dirty="0" err="1">
                <a:latin typeface="Century Gothic" panose="020B0502020202020204" pitchFamily="34" charset="0"/>
              </a:rPr>
              <a:t>Fanvit</a:t>
            </a:r>
            <a:r>
              <a:rPr lang="es-MX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/>
            </a:r>
            <a:br>
              <a:rPr lang="es-MX" sz="28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endParaRPr lang="es-MX" altLang="es-MX" sz="2800" dirty="0"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Enero 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440647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794</Words>
  <Application>Microsoft Office PowerPoint</Application>
  <PresentationFormat>Presentación en pantalla (4:3)</PresentationFormat>
  <Paragraphs>80</Paragraphs>
  <Slides>8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1_Tema de Office</vt:lpstr>
      <vt:lpstr>Comité de Inversiones Informe de la Política de traspasos de la Tesorería al Fanvit</vt:lpstr>
      <vt:lpstr>Antecedentes</vt:lpstr>
      <vt:lpstr>Representación gráfica de la “Política de traspasos Tesorería – Fanvit” en 2017</vt:lpstr>
      <vt:lpstr>Consideraciones para la aplicación de la “Política de traspasos Tesorería – Fanvit” en 2017</vt:lpstr>
      <vt:lpstr>Consideraciones para la aplicación de la “Política de traspasos Tesorería – Fanvit” en 2017</vt:lpstr>
      <vt:lpstr>Conclusiones de la aplicación de la “Política de traspasos Tesorería – Fanvit”  en 2017</vt:lpstr>
      <vt:lpstr>Modificaciones al POA 2017</vt:lpstr>
      <vt:lpstr>Comité de Inversiones  Política de traspasos de la Tesorería al Fanvit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49</cp:revision>
  <cp:lastPrinted>2017-11-14T01:42:16Z</cp:lastPrinted>
  <dcterms:created xsi:type="dcterms:W3CDTF">2017-10-17T18:57:07Z</dcterms:created>
  <dcterms:modified xsi:type="dcterms:W3CDTF">2018-01-04T18:20:13Z</dcterms:modified>
</cp:coreProperties>
</file>