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70" r:id="rId2"/>
    <p:sldId id="284" r:id="rId3"/>
    <p:sldId id="283" r:id="rId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2682" y="-9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sz="1100" b="1" dirty="0"/>
              <a:t>Tasas de Bonos M en USD vs</a:t>
            </a:r>
          </a:p>
          <a:p>
            <a:pPr>
              <a:defRPr sz="11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sz="1100" b="1" dirty="0"/>
              <a:t>Tasas nominales EUA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70C0"/>
              </a:solidFill>
              <a:ln w="9525">
                <a:solidFill>
                  <a:srgbClr val="0070C0"/>
                </a:solidFill>
              </a:ln>
              <a:effectLst/>
            </c:spPr>
          </c:marker>
          <c:cat>
            <c:strRef>
              <c:f>Hoja1!$O$40:$O$45</c:f>
              <c:strCache>
                <c:ptCount val="6"/>
                <c:pt idx="0">
                  <c:v>2 años</c:v>
                </c:pt>
                <c:pt idx="1">
                  <c:v>3 años</c:v>
                </c:pt>
                <c:pt idx="2">
                  <c:v>5 años</c:v>
                </c:pt>
                <c:pt idx="3">
                  <c:v>7 años</c:v>
                </c:pt>
                <c:pt idx="4">
                  <c:v>10 años</c:v>
                </c:pt>
                <c:pt idx="5">
                  <c:v>30 años</c:v>
                </c:pt>
              </c:strCache>
            </c:strRef>
          </c:cat>
          <c:val>
            <c:numRef>
              <c:f>Hoja1!$P$40:$P$45</c:f>
              <c:numCache>
                <c:formatCode>General</c:formatCode>
                <c:ptCount val="6"/>
                <c:pt idx="0">
                  <c:v>0.84089999999999998</c:v>
                </c:pt>
                <c:pt idx="1">
                  <c:v>0.98919999999999997</c:v>
                </c:pt>
                <c:pt idx="2">
                  <c:v>1.3067</c:v>
                </c:pt>
                <c:pt idx="3">
                  <c:v>1.6154999999999999</c:v>
                </c:pt>
                <c:pt idx="4">
                  <c:v>1.8254999999999999</c:v>
                </c:pt>
                <c:pt idx="5">
                  <c:v>2.5798000000000001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C98-478D-951F-6FED1EEACED8}"/>
            </c:ext>
          </c:extLst>
        </c:ser>
        <c:ser>
          <c:idx val="1"/>
          <c:order val="1"/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Hoja1!$O$40:$O$45</c:f>
              <c:strCache>
                <c:ptCount val="6"/>
                <c:pt idx="0">
                  <c:v>2 años</c:v>
                </c:pt>
                <c:pt idx="1">
                  <c:v>3 años</c:v>
                </c:pt>
                <c:pt idx="2">
                  <c:v>5 años</c:v>
                </c:pt>
                <c:pt idx="3">
                  <c:v>7 años</c:v>
                </c:pt>
                <c:pt idx="4">
                  <c:v>10 años</c:v>
                </c:pt>
                <c:pt idx="5">
                  <c:v>30 años</c:v>
                </c:pt>
              </c:strCache>
            </c:strRef>
          </c:cat>
          <c:val>
            <c:numRef>
              <c:f>Hoja1!$Q$40:$Q$45</c:f>
              <c:numCache>
                <c:formatCode>General</c:formatCode>
                <c:ptCount val="6"/>
                <c:pt idx="0">
                  <c:v>1.26</c:v>
                </c:pt>
                <c:pt idx="1">
                  <c:v>1.498</c:v>
                </c:pt>
                <c:pt idx="2">
                  <c:v>1.6937</c:v>
                </c:pt>
                <c:pt idx="3">
                  <c:v>1.8660000000000001</c:v>
                </c:pt>
                <c:pt idx="4">
                  <c:v>2.04</c:v>
                </c:pt>
                <c:pt idx="5">
                  <c:v>2.29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C98-478D-951F-6FED1EEACE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933248"/>
        <c:axId val="82935168"/>
      </c:lineChart>
      <c:catAx>
        <c:axId val="8293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82935168"/>
        <c:crosses val="autoZero"/>
        <c:auto val="1"/>
        <c:lblAlgn val="ctr"/>
        <c:lblOffset val="100"/>
        <c:noMultiLvlLbl val="0"/>
      </c:catAx>
      <c:valAx>
        <c:axId val="8293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82933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sz="1100" b="1" dirty="0"/>
              <a:t>Tasas de Bonos M en USD vs</a:t>
            </a:r>
          </a:p>
          <a:p>
            <a:pPr>
              <a:defRPr sz="11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sz="1100" b="1" dirty="0"/>
              <a:t>Tasas nominales EUA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70C0"/>
              </a:solidFill>
              <a:ln w="9525">
                <a:solidFill>
                  <a:srgbClr val="0070C0"/>
                </a:solidFill>
              </a:ln>
              <a:effectLst/>
            </c:spPr>
          </c:marker>
          <c:cat>
            <c:strRef>
              <c:f>Hoja1!$O$40:$O$45</c:f>
              <c:strCache>
                <c:ptCount val="6"/>
                <c:pt idx="0">
                  <c:v>2 años</c:v>
                </c:pt>
                <c:pt idx="1">
                  <c:v>3 años</c:v>
                </c:pt>
                <c:pt idx="2">
                  <c:v>5 años</c:v>
                </c:pt>
                <c:pt idx="3">
                  <c:v>7 años</c:v>
                </c:pt>
                <c:pt idx="4">
                  <c:v>10 años</c:v>
                </c:pt>
                <c:pt idx="5">
                  <c:v>30 años</c:v>
                </c:pt>
              </c:strCache>
            </c:strRef>
          </c:cat>
          <c:val>
            <c:numRef>
              <c:f>Hoja1!$R$40:$R$45</c:f>
              <c:numCache>
                <c:formatCode>General</c:formatCode>
                <c:ptCount val="6"/>
                <c:pt idx="0">
                  <c:v>1.2098</c:v>
                </c:pt>
                <c:pt idx="1">
                  <c:v>1.4815</c:v>
                </c:pt>
                <c:pt idx="2">
                  <c:v>1.9239000000000002</c:v>
                </c:pt>
                <c:pt idx="3">
                  <c:v>2.2281</c:v>
                </c:pt>
                <c:pt idx="4">
                  <c:v>2.4192999999999998</c:v>
                </c:pt>
                <c:pt idx="5">
                  <c:v>3.0087999999999999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70E-4B70-BF86-171D4491063B}"/>
            </c:ext>
          </c:extLst>
        </c:ser>
        <c:ser>
          <c:idx val="1"/>
          <c:order val="1"/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Hoja1!$O$40:$O$45</c:f>
              <c:strCache>
                <c:ptCount val="6"/>
                <c:pt idx="0">
                  <c:v>2 años</c:v>
                </c:pt>
                <c:pt idx="1">
                  <c:v>3 años</c:v>
                </c:pt>
                <c:pt idx="2">
                  <c:v>5 años</c:v>
                </c:pt>
                <c:pt idx="3">
                  <c:v>7 años</c:v>
                </c:pt>
                <c:pt idx="4">
                  <c:v>10 años</c:v>
                </c:pt>
                <c:pt idx="5">
                  <c:v>30 años</c:v>
                </c:pt>
              </c:strCache>
            </c:strRef>
          </c:cat>
          <c:val>
            <c:numRef>
              <c:f>Hoja1!$S$40:$S$45</c:f>
              <c:numCache>
                <c:formatCode>General</c:formatCode>
                <c:ptCount val="6"/>
                <c:pt idx="0">
                  <c:v>1.29</c:v>
                </c:pt>
                <c:pt idx="1">
                  <c:v>1.5289999999999999</c:v>
                </c:pt>
                <c:pt idx="2">
                  <c:v>1.8209</c:v>
                </c:pt>
                <c:pt idx="3">
                  <c:v>2.0449999999999999</c:v>
                </c:pt>
                <c:pt idx="4">
                  <c:v>2.2027000000000001</c:v>
                </c:pt>
                <c:pt idx="5">
                  <c:v>2.427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70E-4B70-BF86-171D449106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047168"/>
        <c:axId val="83049088"/>
      </c:lineChart>
      <c:catAx>
        <c:axId val="8304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83049088"/>
        <c:crosses val="autoZero"/>
        <c:auto val="1"/>
        <c:lblAlgn val="ctr"/>
        <c:lblOffset val="100"/>
        <c:noMultiLvlLbl val="0"/>
      </c:catAx>
      <c:valAx>
        <c:axId val="83049088"/>
        <c:scaling>
          <c:orientation val="minMax"/>
          <c:max val="3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83047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sz="1100" b="1"/>
              <a:t>Tasas de Bonos M en USD vs</a:t>
            </a:r>
          </a:p>
          <a:p>
            <a:pPr>
              <a:defRPr sz="11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sz="1100" b="1"/>
              <a:t>Tasas nominales EUA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70C0"/>
              </a:solidFill>
              <a:ln w="9525">
                <a:solidFill>
                  <a:srgbClr val="0070C0"/>
                </a:solidFill>
              </a:ln>
              <a:effectLst/>
            </c:spPr>
          </c:marker>
          <c:cat>
            <c:strRef>
              <c:f>Hoja1!$O$40:$O$45</c:f>
              <c:strCache>
                <c:ptCount val="6"/>
                <c:pt idx="0">
                  <c:v>2 años</c:v>
                </c:pt>
                <c:pt idx="1">
                  <c:v>3 años</c:v>
                </c:pt>
                <c:pt idx="2">
                  <c:v>5 años</c:v>
                </c:pt>
                <c:pt idx="3">
                  <c:v>7 años</c:v>
                </c:pt>
                <c:pt idx="4">
                  <c:v>10 años</c:v>
                </c:pt>
                <c:pt idx="5">
                  <c:v>30 años</c:v>
                </c:pt>
              </c:strCache>
            </c:strRef>
          </c:cat>
          <c:val>
            <c:numRef>
              <c:f>Hoja1!$T$40:$T$45</c:f>
              <c:numCache>
                <c:formatCode>General</c:formatCode>
                <c:ptCount val="6"/>
                <c:pt idx="0">
                  <c:v>1.3477000000000001</c:v>
                </c:pt>
                <c:pt idx="1">
                  <c:v>1.5161</c:v>
                </c:pt>
                <c:pt idx="2">
                  <c:v>1.8129</c:v>
                </c:pt>
                <c:pt idx="3">
                  <c:v>2.0678000000000001</c:v>
                </c:pt>
                <c:pt idx="4">
                  <c:v>2.2589999999999999</c:v>
                </c:pt>
                <c:pt idx="5">
                  <c:v>2.8460999999999999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965-4B19-8E5F-98579BB85D43}"/>
            </c:ext>
          </c:extLst>
        </c:ser>
        <c:ser>
          <c:idx val="1"/>
          <c:order val="1"/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Hoja1!$O$40:$O$45</c:f>
              <c:strCache>
                <c:ptCount val="6"/>
                <c:pt idx="0">
                  <c:v>2 años</c:v>
                </c:pt>
                <c:pt idx="1">
                  <c:v>3 años</c:v>
                </c:pt>
                <c:pt idx="2">
                  <c:v>5 años</c:v>
                </c:pt>
                <c:pt idx="3">
                  <c:v>7 años</c:v>
                </c:pt>
                <c:pt idx="4">
                  <c:v>10 años</c:v>
                </c:pt>
                <c:pt idx="5">
                  <c:v>30 años</c:v>
                </c:pt>
              </c:strCache>
            </c:strRef>
          </c:cat>
          <c:val>
            <c:numRef>
              <c:f>Hoja1!$U$40:$U$45</c:f>
              <c:numCache>
                <c:formatCode>General</c:formatCode>
                <c:ptCount val="6"/>
                <c:pt idx="0">
                  <c:v>1.4618</c:v>
                </c:pt>
                <c:pt idx="1">
                  <c:v>1.7371000000000001</c:v>
                </c:pt>
                <c:pt idx="2">
                  <c:v>1.9245000000000001</c:v>
                </c:pt>
                <c:pt idx="3">
                  <c:v>2.052</c:v>
                </c:pt>
                <c:pt idx="4">
                  <c:v>2.16</c:v>
                </c:pt>
                <c:pt idx="5">
                  <c:v>2.5990000000000002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965-4B19-8E5F-98579BB85D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087360"/>
        <c:axId val="83089280"/>
      </c:lineChart>
      <c:catAx>
        <c:axId val="8308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83089280"/>
        <c:crosses val="autoZero"/>
        <c:auto val="1"/>
        <c:lblAlgn val="ctr"/>
        <c:lblOffset val="100"/>
        <c:noMultiLvlLbl val="0"/>
      </c:catAx>
      <c:valAx>
        <c:axId val="8308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83087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sz="1100" b="1"/>
              <a:t>Tasas de Bonos M en USD vs</a:t>
            </a:r>
          </a:p>
          <a:p>
            <a:pPr>
              <a:defRPr sz="11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MX" sz="1100" b="1"/>
              <a:t>Tasas nominales EUA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70C0"/>
              </a:solidFill>
              <a:ln w="9525">
                <a:solidFill>
                  <a:srgbClr val="0070C0"/>
                </a:solidFill>
              </a:ln>
              <a:effectLst/>
            </c:spPr>
          </c:marker>
          <c:cat>
            <c:strRef>
              <c:f>Hoja1!$O$40:$O$45</c:f>
              <c:strCache>
                <c:ptCount val="6"/>
                <c:pt idx="0">
                  <c:v>2 años</c:v>
                </c:pt>
                <c:pt idx="1">
                  <c:v>3 años</c:v>
                </c:pt>
                <c:pt idx="2">
                  <c:v>5 años</c:v>
                </c:pt>
                <c:pt idx="3">
                  <c:v>7 años</c:v>
                </c:pt>
                <c:pt idx="4">
                  <c:v>10 años</c:v>
                </c:pt>
                <c:pt idx="5">
                  <c:v>30 años</c:v>
                </c:pt>
              </c:strCache>
            </c:strRef>
          </c:cat>
          <c:val>
            <c:numRef>
              <c:f>Hoja1!$V$40:$V$45</c:f>
              <c:numCache>
                <c:formatCode>General</c:formatCode>
                <c:ptCount val="6"/>
                <c:pt idx="0">
                  <c:v>1.9599</c:v>
                </c:pt>
                <c:pt idx="1">
                  <c:v>2.0596000000000001</c:v>
                </c:pt>
                <c:pt idx="2">
                  <c:v>2.2886000000000002</c:v>
                </c:pt>
                <c:pt idx="3">
                  <c:v>2.4064999999999999</c:v>
                </c:pt>
                <c:pt idx="4">
                  <c:v>2.4763000000000002</c:v>
                </c:pt>
                <c:pt idx="5">
                  <c:v>2.8105000000000002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1C9-4897-B450-233945CB818E}"/>
            </c:ext>
          </c:extLst>
        </c:ser>
        <c:ser>
          <c:idx val="1"/>
          <c:order val="1"/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Hoja1!$O$40:$O$45</c:f>
              <c:strCache>
                <c:ptCount val="6"/>
                <c:pt idx="0">
                  <c:v>2 años</c:v>
                </c:pt>
                <c:pt idx="1">
                  <c:v>3 años</c:v>
                </c:pt>
                <c:pt idx="2">
                  <c:v>5 años</c:v>
                </c:pt>
                <c:pt idx="3">
                  <c:v>7 años</c:v>
                </c:pt>
                <c:pt idx="4">
                  <c:v>10 años</c:v>
                </c:pt>
                <c:pt idx="5">
                  <c:v>30 años</c:v>
                </c:pt>
              </c:strCache>
            </c:strRef>
          </c:cat>
          <c:val>
            <c:numRef>
              <c:f>Hoja1!$W$40:$W$45</c:f>
              <c:numCache>
                <c:formatCode>General</c:formatCode>
                <c:ptCount val="6"/>
                <c:pt idx="0">
                  <c:v>1.9</c:v>
                </c:pt>
                <c:pt idx="1">
                  <c:v>2.11</c:v>
                </c:pt>
                <c:pt idx="2">
                  <c:v>2.2839999999999998</c:v>
                </c:pt>
                <c:pt idx="3">
                  <c:v>2.2814999999999999</c:v>
                </c:pt>
                <c:pt idx="4">
                  <c:v>2.33</c:v>
                </c:pt>
                <c:pt idx="5">
                  <c:v>2.512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1C9-4897-B450-233945CB81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119104"/>
        <c:axId val="83121280"/>
      </c:lineChart>
      <c:catAx>
        <c:axId val="8311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83121280"/>
        <c:crosses val="autoZero"/>
        <c:auto val="1"/>
        <c:lblAlgn val="ctr"/>
        <c:lblOffset val="100"/>
        <c:noMultiLvlLbl val="0"/>
      </c:catAx>
      <c:valAx>
        <c:axId val="8312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83119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s-MX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78C2E-26EE-46F1-BE33-FCCB74369268}" type="datetimeFigureOut">
              <a:rPr lang="es-MX" smtClean="0"/>
              <a:t>08/01/2018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47655-4224-4A2A-81CD-27E04E65F6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1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5578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42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947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4194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1121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5340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185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9953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49922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3118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422470" y="2852936"/>
            <a:ext cx="7253986" cy="1008112"/>
          </a:xfrm>
        </p:spPr>
        <p:txBody>
          <a:bodyPr/>
          <a:lstStyle/>
          <a:p>
            <a:r>
              <a:rPr lang="es-MX" altLang="es-MX" sz="2800" dirty="0">
                <a:solidFill>
                  <a:srgbClr val="FF0000"/>
                </a:solidFill>
                <a:latin typeface="Century Gothic" pitchFamily="34" charset="0"/>
              </a:rPr>
              <a:t>Comité de </a:t>
            </a:r>
            <a:r>
              <a:rPr lang="es-MX" altLang="es-MX" sz="2800" dirty="0" smtClean="0">
                <a:solidFill>
                  <a:srgbClr val="FF0000"/>
                </a:solidFill>
                <a:latin typeface="Century Gothic" pitchFamily="34" charset="0"/>
              </a:rPr>
              <a:t>Inversiones</a:t>
            </a:r>
            <a:br>
              <a:rPr lang="es-MX" altLang="es-MX" sz="2800" dirty="0" smtClean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es-MX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Informe sobre el entorno </a:t>
            </a:r>
            <a:r>
              <a:rPr lang="es-MX" sz="28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económico nacional e internacional</a:t>
            </a:r>
            <a:endParaRPr lang="es-MX" altLang="es-MX" sz="28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75656" y="4221088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Enero 2018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3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98" y="288000"/>
            <a:ext cx="7590301" cy="631524"/>
          </a:xfrm>
        </p:spPr>
        <p:txBody>
          <a:bodyPr>
            <a:normAutofit fontScale="90000"/>
          </a:bodyPr>
          <a:lstStyle/>
          <a:p>
            <a:r>
              <a:rPr lang="es-ES" sz="2400" b="1" dirty="0">
                <a:latin typeface="Century Gothic" panose="020B0502020202020204" pitchFamily="34" charset="0"/>
              </a:rPr>
              <a:t>México ha perdido su atractivo para inversionistas con estrategias de largo plazo en dólares</a:t>
            </a:r>
            <a:endParaRPr lang="es-MX" sz="2400" b="1" dirty="0">
              <a:latin typeface="Century Gothic" panose="020B0502020202020204" pitchFamily="34" charset="0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44000" y="1149133"/>
            <a:ext cx="8747499" cy="1210019"/>
          </a:xfrm>
        </p:spPr>
        <p:txBody>
          <a:bodyPr>
            <a:noAutofit/>
          </a:bodyPr>
          <a:lstStyle/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600" dirty="0">
                <a:latin typeface="Century Gothic" panose="020B0502020202020204" pitchFamily="34" charset="0"/>
              </a:rPr>
              <a:t>Durante el periodo de tasas bajas en EUA tras la crisis financiera, México había pagado tasas atractivas para inversionistas que compraban bonos M y hacían su cobertura para recibir tasas en USD. </a:t>
            </a:r>
          </a:p>
          <a:p>
            <a:pPr marL="180975" lvl="0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  <a:buChar char="•"/>
            </a:pPr>
            <a:r>
              <a:rPr lang="es-MX" sz="1600" dirty="0">
                <a:latin typeface="Century Gothic" panose="020B0502020202020204" pitchFamily="34" charset="0"/>
              </a:rPr>
              <a:t>En 2017 y 2018 ha menguado el atractivo de bonos mexicanos y eso se ha reflejado en menores entradas de extranjeros hacia bonos M. 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143999" y="6648826"/>
            <a:ext cx="1052732" cy="360675"/>
          </a:xfrm>
          <a:prstGeom prst="rect">
            <a:avLst/>
          </a:prstGeom>
        </p:spPr>
        <p:txBody>
          <a:bodyPr wrap="none" rtlCol="0">
            <a:noAutofit/>
          </a:bodyPr>
          <a:lstStyle/>
          <a:p>
            <a:r>
              <a:rPr lang="es-ES" sz="800" dirty="0">
                <a:latin typeface="Century Gothic" pitchFamily="34" charset="0"/>
              </a:rPr>
              <a:t>Fuente: Cálculos del Infonavit con información de Bloomberg</a:t>
            </a:r>
            <a:endParaRPr lang="es-MX" sz="900" dirty="0">
              <a:latin typeface="Century Gothic" pitchFamily="34" charset="0"/>
            </a:endParaRP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xmlns="" id="{7F09328A-9922-4EB2-B57A-3064D5B2DF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1426326"/>
              </p:ext>
            </p:extLst>
          </p:nvPr>
        </p:nvGraphicFramePr>
        <p:xfrm>
          <a:off x="26255" y="2659389"/>
          <a:ext cx="2381250" cy="3914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xmlns="" id="{722BEEC1-2603-4AD5-A2FA-2A968E4681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9833138"/>
              </p:ext>
            </p:extLst>
          </p:nvPr>
        </p:nvGraphicFramePr>
        <p:xfrm>
          <a:off x="2286603" y="2659389"/>
          <a:ext cx="2381250" cy="3914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xmlns="" id="{44A5C110-D522-400F-A639-0A26727DFD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4359013"/>
              </p:ext>
            </p:extLst>
          </p:nvPr>
        </p:nvGraphicFramePr>
        <p:xfrm>
          <a:off x="4554729" y="2656414"/>
          <a:ext cx="2381250" cy="3914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xmlns="" id="{95B299B8-BBDD-4960-A9D6-84D756D25F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3844243"/>
              </p:ext>
            </p:extLst>
          </p:nvPr>
        </p:nvGraphicFramePr>
        <p:xfrm>
          <a:off x="6725613" y="2659389"/>
          <a:ext cx="2381250" cy="3914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5DB6E1B-B1EC-4052-994D-E2986255AC10}"/>
              </a:ext>
            </a:extLst>
          </p:cNvPr>
          <p:cNvSpPr txBox="1"/>
          <p:nvPr/>
        </p:nvSpPr>
        <p:spPr>
          <a:xfrm>
            <a:off x="899105" y="4242061"/>
            <a:ext cx="5068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>
                <a:solidFill>
                  <a:srgbClr val="FF0000"/>
                </a:solidFill>
                <a:latin typeface="Century Gothic" panose="020B0502020202020204" pitchFamily="34" charset="0"/>
              </a:rPr>
              <a:t>MEX</a:t>
            </a:r>
            <a:endParaRPr lang="es-MX" sz="1200" b="1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41098554-2C9E-444D-BD79-C014F2549519}"/>
              </a:ext>
            </a:extLst>
          </p:cNvPr>
          <p:cNvSpPr txBox="1"/>
          <p:nvPr/>
        </p:nvSpPr>
        <p:spPr>
          <a:xfrm>
            <a:off x="3814668" y="4279769"/>
            <a:ext cx="5068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>
                <a:solidFill>
                  <a:srgbClr val="FF0000"/>
                </a:solidFill>
                <a:latin typeface="Century Gothic" panose="020B0502020202020204" pitchFamily="34" charset="0"/>
              </a:rPr>
              <a:t>MEX</a:t>
            </a:r>
            <a:endParaRPr lang="es-MX" sz="1200" b="1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F8238F1E-01EE-417D-AF66-9A91E73630FD}"/>
              </a:ext>
            </a:extLst>
          </p:cNvPr>
          <p:cNvSpPr txBox="1"/>
          <p:nvPr/>
        </p:nvSpPr>
        <p:spPr>
          <a:xfrm>
            <a:off x="5040809" y="4289197"/>
            <a:ext cx="5068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>
                <a:solidFill>
                  <a:srgbClr val="FF0000"/>
                </a:solidFill>
                <a:latin typeface="Century Gothic" panose="020B0502020202020204" pitchFamily="34" charset="0"/>
              </a:rPr>
              <a:t>MEX</a:t>
            </a:r>
            <a:endParaRPr lang="es-MX" sz="1200" b="1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35FDCBF3-4471-4DCA-B618-6604BFC9743F}"/>
              </a:ext>
            </a:extLst>
          </p:cNvPr>
          <p:cNvSpPr txBox="1"/>
          <p:nvPr/>
        </p:nvSpPr>
        <p:spPr>
          <a:xfrm>
            <a:off x="8381636" y="4103562"/>
            <a:ext cx="5068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>
                <a:solidFill>
                  <a:srgbClr val="FF0000"/>
                </a:solidFill>
                <a:latin typeface="Century Gothic" panose="020B0502020202020204" pitchFamily="34" charset="0"/>
              </a:rPr>
              <a:t>MEX</a:t>
            </a:r>
            <a:endParaRPr lang="es-MX" sz="1200" b="1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3FADB76C-5B83-4AB8-ABA6-981FE6B95F56}"/>
              </a:ext>
            </a:extLst>
          </p:cNvPr>
          <p:cNvSpPr txBox="1"/>
          <p:nvPr/>
        </p:nvSpPr>
        <p:spPr>
          <a:xfrm>
            <a:off x="1221224" y="4778844"/>
            <a:ext cx="4764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>
                <a:solidFill>
                  <a:srgbClr val="0070C0"/>
                </a:solidFill>
                <a:latin typeface="Century Gothic" panose="020B0502020202020204" pitchFamily="34" charset="0"/>
              </a:rPr>
              <a:t>EUA</a:t>
            </a:r>
            <a:endParaRPr lang="es-MX" sz="1200" b="1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5B422B25-518F-4DC8-A671-A0388F540914}"/>
              </a:ext>
            </a:extLst>
          </p:cNvPr>
          <p:cNvSpPr txBox="1"/>
          <p:nvPr/>
        </p:nvSpPr>
        <p:spPr>
          <a:xfrm>
            <a:off x="3700942" y="3702376"/>
            <a:ext cx="4764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>
                <a:solidFill>
                  <a:srgbClr val="0070C0"/>
                </a:solidFill>
                <a:latin typeface="Century Gothic" panose="020B0502020202020204" pitchFamily="34" charset="0"/>
              </a:rPr>
              <a:t>EUA</a:t>
            </a:r>
            <a:endParaRPr lang="es-MX" sz="1200" b="1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9632E380-6DC4-4C1E-9878-4D016BB8D16E}"/>
              </a:ext>
            </a:extLst>
          </p:cNvPr>
          <p:cNvSpPr txBox="1"/>
          <p:nvPr/>
        </p:nvSpPr>
        <p:spPr>
          <a:xfrm>
            <a:off x="5276883" y="4778844"/>
            <a:ext cx="4764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>
                <a:solidFill>
                  <a:srgbClr val="0070C0"/>
                </a:solidFill>
                <a:latin typeface="Century Gothic" panose="020B0502020202020204" pitchFamily="34" charset="0"/>
              </a:rPr>
              <a:t>EUA</a:t>
            </a:r>
            <a:endParaRPr lang="es-MX" sz="1200" b="1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xmlns="" id="{43BC1429-ED4F-425D-9C62-568420AE8F7D}"/>
              </a:ext>
            </a:extLst>
          </p:cNvPr>
          <p:cNvSpPr txBox="1"/>
          <p:nvPr/>
        </p:nvSpPr>
        <p:spPr>
          <a:xfrm>
            <a:off x="8189882" y="3562006"/>
            <a:ext cx="4764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>
                <a:solidFill>
                  <a:srgbClr val="0070C0"/>
                </a:solidFill>
                <a:latin typeface="Century Gothic" panose="020B0502020202020204" pitchFamily="34" charset="0"/>
              </a:rPr>
              <a:t>EUA</a:t>
            </a:r>
            <a:endParaRPr lang="es-MX" sz="1200" b="1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BB67B799-657E-4DF3-8598-927E3A557BB7}"/>
              </a:ext>
            </a:extLst>
          </p:cNvPr>
          <p:cNvSpPr txBox="1"/>
          <p:nvPr/>
        </p:nvSpPr>
        <p:spPr>
          <a:xfrm>
            <a:off x="955370" y="5676505"/>
            <a:ext cx="901209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200" b="1">
                <a:latin typeface="Century Gothic" panose="020B0502020202020204" pitchFamily="34" charset="0"/>
              </a:rPr>
              <a:t>31-oct-16</a:t>
            </a:r>
            <a:endParaRPr lang="es-MX" sz="1200" b="1">
              <a:latin typeface="Century Gothic" panose="020B0502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xmlns="" id="{1346F67F-8194-421A-A1EB-F8ACFE293BD0}"/>
              </a:ext>
            </a:extLst>
          </p:cNvPr>
          <p:cNvSpPr txBox="1"/>
          <p:nvPr/>
        </p:nvSpPr>
        <p:spPr>
          <a:xfrm>
            <a:off x="3215718" y="5676504"/>
            <a:ext cx="861133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latin typeface="Century Gothic" panose="020B0502020202020204" pitchFamily="34" charset="0"/>
              </a:defRPr>
            </a:lvl1pPr>
          </a:lstStyle>
          <a:p>
            <a:r>
              <a:rPr lang="es-ES"/>
              <a:t>5-ene-17</a:t>
            </a:r>
            <a:endParaRPr lang="es-MX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xmlns="" id="{3DEBBD0E-E2E5-4ABB-8DCC-B46232CF8083}"/>
              </a:ext>
            </a:extLst>
          </p:cNvPr>
          <p:cNvSpPr txBox="1"/>
          <p:nvPr/>
        </p:nvSpPr>
        <p:spPr>
          <a:xfrm>
            <a:off x="5471710" y="5670067"/>
            <a:ext cx="829073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latin typeface="Century Gothic" panose="020B0502020202020204" pitchFamily="34" charset="0"/>
              </a:defRPr>
            </a:lvl1pPr>
          </a:lstStyle>
          <a:p>
            <a:r>
              <a:rPr lang="es-ES"/>
              <a:t>18-jul-17</a:t>
            </a:r>
            <a:endParaRPr lang="es-MX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xmlns="" id="{A86DCDF1-706A-4E62-9759-E0B41DE28E13}"/>
              </a:ext>
            </a:extLst>
          </p:cNvPr>
          <p:cNvSpPr txBox="1"/>
          <p:nvPr/>
        </p:nvSpPr>
        <p:spPr>
          <a:xfrm>
            <a:off x="7775345" y="5670066"/>
            <a:ext cx="861133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latin typeface="Century Gothic" panose="020B0502020202020204" pitchFamily="34" charset="0"/>
              </a:defRPr>
            </a:lvl1pPr>
          </a:lstStyle>
          <a:p>
            <a:r>
              <a:rPr lang="es-ES"/>
              <a:t>5-ene-18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1675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422470" y="2852936"/>
            <a:ext cx="7253986" cy="1008112"/>
          </a:xfrm>
        </p:spPr>
        <p:txBody>
          <a:bodyPr/>
          <a:lstStyle/>
          <a:p>
            <a:r>
              <a:rPr lang="es-MX" altLang="es-MX" sz="2800" dirty="0">
                <a:solidFill>
                  <a:srgbClr val="FF0000"/>
                </a:solidFill>
                <a:latin typeface="Century Gothic" pitchFamily="34" charset="0"/>
              </a:rPr>
              <a:t>Comité de </a:t>
            </a:r>
            <a:r>
              <a:rPr lang="es-MX" altLang="es-MX" sz="2800" dirty="0" smtClean="0">
                <a:solidFill>
                  <a:srgbClr val="FF0000"/>
                </a:solidFill>
                <a:latin typeface="Century Gothic" pitchFamily="34" charset="0"/>
              </a:rPr>
              <a:t>Inversiones</a:t>
            </a:r>
            <a:br>
              <a:rPr lang="es-MX" altLang="es-MX" sz="2800" dirty="0" smtClean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es-MX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Informe sobre el entorno </a:t>
            </a:r>
            <a:r>
              <a:rPr lang="es-MX" sz="28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económico nacional e internacional</a:t>
            </a:r>
            <a:endParaRPr lang="es-MX" altLang="es-MX" sz="28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75656" y="4221088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Enero 2018</a:t>
            </a:r>
            <a:endParaRPr lang="es-ES" dirty="0">
              <a:latin typeface="Century Gothic" pitchFamily="34" charset="0"/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73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146</Words>
  <Application>Microsoft Office PowerPoint</Application>
  <PresentationFormat>Presentación en pantalla (4:3)</PresentationFormat>
  <Paragraphs>30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1_Tema de Office</vt:lpstr>
      <vt:lpstr>Comité de Inversiones Informe sobre el entorno económico nacional e internacional</vt:lpstr>
      <vt:lpstr>México ha perdido su atractivo para inversionistas con estrategias de largo plazo en dólares</vt:lpstr>
      <vt:lpstr>Comité de Inversiones Informe sobre el entorno económico nacional e internacional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Trumbley Arroyo Paula Susana</cp:lastModifiedBy>
  <cp:revision>19</cp:revision>
  <dcterms:created xsi:type="dcterms:W3CDTF">2017-10-17T19:01:40Z</dcterms:created>
  <dcterms:modified xsi:type="dcterms:W3CDTF">2018-01-08T18:04:13Z</dcterms:modified>
</cp:coreProperties>
</file>