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65" r:id="rId2"/>
    <p:sldId id="279" r:id="rId3"/>
    <p:sldId id="276" r:id="rId4"/>
    <p:sldId id="277" r:id="rId5"/>
    <p:sldId id="263" r:id="rId6"/>
    <p:sldId id="278" r:id="rId7"/>
    <p:sldId id="274" r:id="rId8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80" d="100"/>
          <a:sy n="80" d="100"/>
        </p:scale>
        <p:origin x="-2514" y="-10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sz="1200"/>
            </a:pPr>
            <a:r>
              <a:rPr lang="en-US" sz="1200" dirty="0">
                <a:latin typeface="Century Gothic" panose="020B0502020202020204" pitchFamily="34" charset="0"/>
              </a:rPr>
              <a:t>Aportaciones al FINVIT por </a:t>
            </a:r>
            <a:r>
              <a:rPr lang="en-US" sz="1200" dirty="0" smtClean="0">
                <a:latin typeface="Century Gothic" panose="020B0502020202020204" pitchFamily="34" charset="0"/>
              </a:rPr>
              <a:t>modalidad</a:t>
            </a:r>
            <a:endParaRPr lang="es-MX" sz="1200" dirty="0">
              <a:latin typeface="Century Gothic" panose="020B0502020202020204" pitchFamily="34" charset="0"/>
            </a:endParaRPr>
          </a:p>
        </c:rich>
      </c:tx>
      <c:layout>
        <c:manualLayout>
          <c:xMode val="edge"/>
          <c:yMode val="edge"/>
          <c:x val="0.22623414981606807"/>
          <c:y val="3.6438612529907009E-2"/>
        </c:manualLayout>
      </c:layout>
      <c:overlay val="1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7222222222222224E-2"/>
          <c:y val="0.14814814814814814"/>
          <c:w val="0.83888888888888891"/>
          <c:h val="0.70331984543598713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1F497D">
                  <a:lumMod val="60000"/>
                  <a:lumOff val="40000"/>
                </a:srgbClr>
              </a:solidFill>
            </c:spPr>
          </c:dPt>
          <c:dPt>
            <c:idx val="1"/>
            <c:bubble3D val="0"/>
            <c:spPr>
              <a:solidFill>
                <a:srgbClr val="C00000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200" dirty="0" smtClean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rPr>
                      <a:t>71%</a:t>
                    </a:r>
                    <a:endParaRPr lang="en-US" dirty="0">
                      <a:latin typeface="Century Gothic" panose="020B0502020202020204" pitchFamily="34" charset="0"/>
                    </a:endParaRP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200" dirty="0" smtClean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rPr>
                      <a:t>29%</a:t>
                    </a:r>
                    <a:endParaRPr lang="en-US" dirty="0">
                      <a:latin typeface="Century Gothic" panose="020B0502020202020204" pitchFamily="34" charset="0"/>
                    </a:endParaRP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es-MX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'Indicadores FINVIT'!$A$9:$A$10</c:f>
              <c:strCache>
                <c:ptCount val="2"/>
                <c:pt idx="0">
                  <c:v>Aportaciones directas</c:v>
                </c:pt>
                <c:pt idx="1">
                  <c:v>Aportaciones vía nómina </c:v>
                </c:pt>
              </c:strCache>
            </c:strRef>
          </c:cat>
          <c:val>
            <c:numRef>
              <c:f>'Indicadores FINVIT'!$B$9:$B$10</c:f>
              <c:numCache>
                <c:formatCode>0%</c:formatCode>
                <c:ptCount val="2"/>
                <c:pt idx="0">
                  <c:v>0.70407034241661726</c:v>
                </c:pt>
                <c:pt idx="1">
                  <c:v>0.29592965758338269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>
          <a:latin typeface="Century Gothic" panose="020B0502020202020204" pitchFamily="34" charset="0"/>
        </a:defRPr>
      </a:pPr>
      <a:endParaRPr lang="es-MX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878C2E-26EE-46F1-BE33-FCCB74369268}" type="datetimeFigureOut">
              <a:rPr lang="es-MX" smtClean="0"/>
              <a:t>04/01/2018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347655-4224-4A2A-81CD-27E04E65F6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157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C575A-FA3C-4170-BDE2-E20A38399392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18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F41B48-4DDB-4493-9226-EF0576B76913}" type="slidenum">
              <a:rPr lang="es-MX">
                <a:solidFill>
                  <a:prstClr val="black"/>
                </a:solidFill>
              </a:rPr>
              <a:pPr/>
              <a:t>5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279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E9629-61C0-4AE9-AE8D-6DED52AC865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055785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83AA4-A00D-4AA0-8FE8-B93C9F3EC141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4264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0ACE9-3940-4B9F-89A4-B07ACE88126F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294727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3B30B-4ADD-4473-A488-02207506C9FD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341948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AD301-B7DE-463A-832C-8D8B45796FA4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511218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AB7C3-4061-419A-821A-47A295093677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953400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D04D0-5D0B-4CB5-9490-502C40AF8990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818520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521A7-02DF-4FB1-B6DC-BA022B05E6F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899538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08B34-A43B-4F56-AD31-9B1DB9CBD568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499226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dirty="0"/>
              <a:t>Haga clic para modificar el estilo de texto del patrón</a:t>
            </a:r>
          </a:p>
          <a:p>
            <a:pPr lvl="1"/>
            <a:r>
              <a:rPr lang="es-ES_tradnl" altLang="es-MX" dirty="0"/>
              <a:t>Segundo nivel</a:t>
            </a:r>
          </a:p>
          <a:p>
            <a:pPr lvl="2"/>
            <a:r>
              <a:rPr lang="es-ES_tradnl" altLang="es-MX" dirty="0"/>
              <a:t>Tercer nivel</a:t>
            </a:r>
          </a:p>
          <a:p>
            <a:pPr lvl="3"/>
            <a:r>
              <a:rPr lang="es-ES_tradnl" altLang="es-MX" dirty="0"/>
              <a:t>Cuarto nivel</a:t>
            </a:r>
          </a:p>
          <a:p>
            <a:pPr lvl="4"/>
            <a:r>
              <a:rPr lang="es-ES_tradnl" altLang="es-MX" dirty="0"/>
              <a:t>Quinto nivel</a:t>
            </a:r>
            <a:endParaRPr lang="es-ES" altLang="es-MX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EA7C98A2-C6F5-4145-A038-7818A4CD901D}" type="slidenum">
              <a:rPr lang="es-ES" altLang="es-MX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311870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yriad Pro"/>
          <a:cs typeface="Myriad Pro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376731" y="2972160"/>
            <a:ext cx="5726112" cy="711200"/>
          </a:xfrm>
        </p:spPr>
        <p:txBody>
          <a:bodyPr/>
          <a:lstStyle/>
          <a:p>
            <a:r>
              <a:rPr lang="es-MX" altLang="es-MX" sz="2800" dirty="0">
                <a:latin typeface="Century Gothic" pitchFamily="34" charset="0"/>
              </a:rPr>
              <a:t>Comité de Inversiones</a:t>
            </a:r>
            <a:br>
              <a:rPr lang="es-MX" altLang="es-MX" sz="2800" dirty="0">
                <a:latin typeface="Century Gothic" pitchFamily="34" charset="0"/>
              </a:rPr>
            </a:br>
            <a:r>
              <a:rPr lang="es-MX" altLang="es-MX" sz="2800" dirty="0">
                <a:latin typeface="Century Gothic" pitchFamily="34" charset="0"/>
              </a:rPr>
              <a:t>Informe y estrategia del FINVIT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49856" y="3949843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>
                <a:latin typeface="Century Gothic" pitchFamily="34" charset="0"/>
              </a:rPr>
              <a:t>Enero 2018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3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6374921" cy="631825"/>
          </a:xfrm>
        </p:spPr>
        <p:txBody>
          <a:bodyPr/>
          <a:lstStyle/>
          <a:p>
            <a:r>
              <a:rPr lang="es-MX" sz="2000" b="1" dirty="0" smtClean="0">
                <a:latin typeface="Century Gothic" panose="020B0502020202020204" pitchFamily="34" charset="0"/>
              </a:rPr>
              <a:t>Rendimiento FINVIT </a:t>
            </a:r>
            <a:r>
              <a:rPr lang="es-MX" sz="1400" b="1" dirty="0" smtClean="0">
                <a:latin typeface="Century Gothic" panose="020B0502020202020204" pitchFamily="34" charset="0"/>
              </a:rPr>
              <a:t>al 29 de diciembre </a:t>
            </a:r>
            <a:r>
              <a:rPr lang="es-MX" sz="1400" b="1" dirty="0">
                <a:latin typeface="Century Gothic" panose="020B0502020202020204" pitchFamily="34" charset="0"/>
              </a:rPr>
              <a:t>de </a:t>
            </a:r>
            <a:r>
              <a:rPr lang="es-MX" sz="1400" b="1" dirty="0" smtClean="0">
                <a:latin typeface="Century Gothic" panose="020B0502020202020204" pitchFamily="34" charset="0"/>
              </a:rPr>
              <a:t>2017</a:t>
            </a:r>
            <a:r>
              <a:rPr lang="es-MX" sz="2000" b="1" dirty="0"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13" name="2 Marcador de contenido"/>
          <p:cNvSpPr txBox="1">
            <a:spLocks/>
          </p:cNvSpPr>
          <p:nvPr/>
        </p:nvSpPr>
        <p:spPr>
          <a:xfrm>
            <a:off x="467544" y="6524915"/>
            <a:ext cx="7515567" cy="196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 smtClean="0">
                <a:latin typeface="Century Gothic" panose="020B0502020202020204" pitchFamily="34" charset="0"/>
              </a:rPr>
              <a:t>Fuente: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 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de </a:t>
            </a:r>
            <a:r>
              <a:rPr lang="es-MX" sz="900" dirty="0">
                <a:latin typeface="Century Gothic" panose="020B0502020202020204" pitchFamily="34" charset="0"/>
              </a:rPr>
              <a:t>Coordinación de Inversiones del </a:t>
            </a:r>
            <a:r>
              <a:rPr lang="es-MX" sz="900" dirty="0">
                <a:latin typeface="Century Gothic" panose="020B0502020202020204" pitchFamily="34" charset="0"/>
              </a:rPr>
              <a:t>Infonavit </a:t>
            </a:r>
            <a:r>
              <a:rPr lang="es-MX" sz="900" dirty="0" smtClean="0">
                <a:latin typeface="Century Gothic" panose="020B0502020202020204" pitchFamily="34" charset="0"/>
              </a:rPr>
              <a:t>con datos al 29 </a:t>
            </a:r>
            <a:r>
              <a:rPr lang="es-MX" sz="900" dirty="0">
                <a:latin typeface="Century Gothic" panose="020B0502020202020204" pitchFamily="34" charset="0"/>
              </a:rPr>
              <a:t>de </a:t>
            </a:r>
            <a:r>
              <a:rPr lang="es-MX" sz="900" dirty="0" smtClean="0">
                <a:latin typeface="Century Gothic" panose="020B0502020202020204" pitchFamily="34" charset="0"/>
              </a:rPr>
              <a:t>diciembre de 2017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78173" y="6475138"/>
            <a:ext cx="405442" cy="365125"/>
          </a:xfrm>
        </p:spPr>
        <p:txBody>
          <a:bodyPr/>
          <a:lstStyle/>
          <a:p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/>
              <a:t>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0" y="1488085"/>
            <a:ext cx="9144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algn="just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200" dirty="0" smtClean="0">
                <a:latin typeface="Century Gothic" panose="020B0502020202020204" pitchFamily="34" charset="0"/>
                <a:ea typeface="Calibri"/>
                <a:cs typeface="Times New Roman"/>
              </a:rPr>
              <a:t>Durante 2017, el rendimiento acumulado del FINVIT ha superado en 74 puntos base al rendimiento generado por los Cetes a 28 días; durante 2015 y 2016 esta diferencia fue de 28 y 47 puntos base respectivamente.</a:t>
            </a:r>
          </a:p>
          <a:p>
            <a:pPr marL="742950" lvl="1" indent="-285750" algn="just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x-none" sz="12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742950" lvl="1" indent="-285750" algn="just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x-none" sz="1200" dirty="0" smtClean="0">
                <a:latin typeface="Century Gothic" panose="020B0502020202020204" pitchFamily="34" charset="0"/>
                <a:ea typeface="Calibri"/>
                <a:cs typeface="Times New Roman"/>
              </a:rPr>
              <a:t>El fondo presentó un crecimiento en activos manejados durante 2017 de 48.75%, equivalente a 24.5 </a:t>
            </a:r>
            <a:r>
              <a:rPr lang="x-none" sz="1200" dirty="0" err="1" smtClean="0">
                <a:latin typeface="Century Gothic" panose="020B0502020202020204" pitchFamily="34" charset="0"/>
                <a:ea typeface="Calibri"/>
                <a:cs typeface="Times New Roman"/>
              </a:rPr>
              <a:t>mdp</a:t>
            </a:r>
            <a:r>
              <a:rPr lang="x-none" sz="1200" dirty="0">
                <a:latin typeface="Century Gothic" panose="020B0502020202020204" pitchFamily="34" charset="0"/>
                <a:ea typeface="Calibri"/>
                <a:cs typeface="Times New Roman"/>
              </a:rPr>
              <a:t>.</a:t>
            </a:r>
            <a:endParaRPr lang="es-MX" sz="1200" dirty="0" smtClean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742950" lvl="1" indent="-285750" algn="just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x-none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742950" lvl="1" indent="-285750" algn="just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2" y="2400937"/>
            <a:ext cx="8858250" cy="242887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132" y="5085184"/>
            <a:ext cx="7753350" cy="94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755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4000" y="126278"/>
            <a:ext cx="7764965" cy="79965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MX" sz="2000" b="1" dirty="0" smtClean="0">
                <a:latin typeface="Century Gothic" panose="020B0502020202020204" pitchFamily="34" charset="0"/>
              </a:rPr>
              <a:t>El </a:t>
            </a:r>
            <a:r>
              <a:rPr lang="es-MX" sz="2000" b="1" dirty="0">
                <a:latin typeface="Century Gothic" panose="020B0502020202020204" pitchFamily="34" charset="0"/>
              </a:rPr>
              <a:t>FINVIT cuenta con ~$ </a:t>
            </a:r>
            <a:r>
              <a:rPr lang="es-MX" sz="2000" b="1" dirty="0" smtClean="0">
                <a:latin typeface="Century Gothic" panose="020B0502020202020204" pitchFamily="34" charset="0"/>
              </a:rPr>
              <a:t>75 mdp</a:t>
            </a:r>
            <a:r>
              <a:rPr lang="es-MX" sz="2000" b="1" dirty="0">
                <a:latin typeface="Century Gothic" panose="020B0502020202020204" pitchFamily="34" charset="0"/>
              </a:rPr>
              <a:t>, </a:t>
            </a:r>
            <a:r>
              <a:rPr lang="es-MX" sz="2000" b="1" dirty="0" smtClean="0">
                <a:latin typeface="Century Gothic" panose="020B0502020202020204" pitchFamily="34" charset="0"/>
              </a:rPr>
              <a:t>71% </a:t>
            </a:r>
            <a:r>
              <a:rPr lang="es-MX" sz="2000" b="1" dirty="0">
                <a:latin typeface="Century Gothic" panose="020B0502020202020204" pitchFamily="34" charset="0"/>
              </a:rPr>
              <a:t>aportados de forma directa y un rendimiento del 7.54%.</a:t>
            </a:r>
          </a:p>
        </p:txBody>
      </p:sp>
      <p:sp>
        <p:nvSpPr>
          <p:cNvPr id="7" name="TextColumnContent"/>
          <p:cNvSpPr>
            <a:spLocks noChangeArrowheads="1"/>
          </p:cNvSpPr>
          <p:nvPr/>
        </p:nvSpPr>
        <p:spPr bwMode="gray">
          <a:xfrm>
            <a:off x="201245" y="996618"/>
            <a:ext cx="7422713" cy="442441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 anchor="t" anchorCtr="0"/>
          <a:lstStyle/>
          <a:p>
            <a:pPr marL="180975" lvl="1" indent="-174625" algn="just" defTabSz="913881">
              <a:buClr>
                <a:srgbClr val="BB2D2C"/>
              </a:buClr>
              <a:buFontTx/>
              <a:buChar char="•"/>
            </a:pP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Desde su lanzamiento el 4</a:t>
            </a:r>
            <a:r>
              <a:rPr lang="es-MX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de </a:t>
            </a:r>
            <a:r>
              <a:rPr lang="es-MX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marzo de 2015 </a:t>
            </a: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al </a:t>
            </a:r>
            <a:r>
              <a:rPr lang="es-MX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29 de diciembre de 2017, </a:t>
            </a: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el FINVIT presenta los siguientes resultados</a:t>
            </a:r>
            <a:r>
              <a:rPr lang="es-MX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:</a:t>
            </a:r>
            <a:endParaRPr lang="es-MX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451672"/>
              </p:ext>
            </p:extLst>
          </p:nvPr>
        </p:nvGraphicFramePr>
        <p:xfrm>
          <a:off x="201244" y="1414236"/>
          <a:ext cx="3757297" cy="2775707"/>
        </p:xfrm>
        <a:graphic>
          <a:graphicData uri="http://schemas.openxmlformats.org/drawingml/2006/table">
            <a:tbl>
              <a:tblPr/>
              <a:tblGrid>
                <a:gridCol w="2363826"/>
                <a:gridCol w="1393471"/>
              </a:tblGrid>
              <a:tr h="149869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s-MX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Principales Analíticos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26271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Al 29 de</a:t>
                      </a:r>
                      <a:r>
                        <a:rPr lang="es-MX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diciembre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52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Tasa de Rendimiento Anualizada </a:t>
                      </a:r>
                      <a:endParaRPr lang="es-MX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Valuación al corte)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7.54%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133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Tasa de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rendimiento</a:t>
                      </a:r>
                    </a:p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(a vencimiento) YTM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7.72%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882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Duración (años)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0.13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99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-0.0282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365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Activos Netos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74,827,450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65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Precio de la acción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1.1582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5349794"/>
              </p:ext>
            </p:extLst>
          </p:nvPr>
        </p:nvGraphicFramePr>
        <p:xfrm>
          <a:off x="201245" y="4344953"/>
          <a:ext cx="3757297" cy="2130208"/>
        </p:xfrm>
        <a:graphic>
          <a:graphicData uri="http://schemas.openxmlformats.org/drawingml/2006/table">
            <a:tbl>
              <a:tblPr/>
              <a:tblGrid>
                <a:gridCol w="2363725"/>
                <a:gridCol w="1393572"/>
              </a:tblGrid>
              <a:tr h="41245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Indicadores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al 29 de diciembre</a:t>
                      </a:r>
                      <a:endParaRPr lang="es-MX" sz="1200" b="1" i="0" u="none" strike="noStrike" dirty="0">
                        <a:solidFill>
                          <a:srgbClr val="FFFF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000"/>
                    </a:solidFill>
                  </a:tcPr>
                </a:tc>
              </a:tr>
              <a:tr h="5116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Aportaciones 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vía nómina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$  35,588,719.39 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63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Aportaciones 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vía nómina  </a:t>
                      </a:r>
                      <a:endParaRPr lang="es-MX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descuento catorcenal)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$ 798,517.96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91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Solicitudes 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 descuento </a:t>
                      </a:r>
                      <a:endParaRPr lang="es-MX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vía 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nómina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1,025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5748566"/>
              </p:ext>
            </p:extLst>
          </p:nvPr>
        </p:nvGraphicFramePr>
        <p:xfrm>
          <a:off x="3958541" y="4132685"/>
          <a:ext cx="5172022" cy="25081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2 Marcador de contenido"/>
          <p:cNvSpPr txBox="1">
            <a:spLocks/>
          </p:cNvSpPr>
          <p:nvPr/>
        </p:nvSpPr>
        <p:spPr>
          <a:xfrm>
            <a:off x="201244" y="6643178"/>
            <a:ext cx="8547219" cy="2148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 smtClean="0">
                <a:latin typeface="Century Gothic" panose="020B0502020202020204" pitchFamily="34" charset="0"/>
              </a:rPr>
              <a:t>Fuente: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de </a:t>
            </a:r>
            <a:r>
              <a:rPr lang="es-MX" sz="900" dirty="0" smtClean="0">
                <a:latin typeface="Century Gothic" panose="020B0502020202020204" pitchFamily="34" charset="0"/>
              </a:rPr>
              <a:t>Coordinación de Inversiones </a:t>
            </a:r>
            <a:r>
              <a:rPr lang="es-MX" sz="900" dirty="0">
                <a:latin typeface="Century Gothic" panose="020B0502020202020204" pitchFamily="34" charset="0"/>
              </a:rPr>
              <a:t>del Infonavit </a:t>
            </a:r>
            <a:r>
              <a:rPr lang="es-MX" sz="900" dirty="0" smtClean="0">
                <a:latin typeface="Century Gothic" panose="020B0502020202020204" pitchFamily="34" charset="0"/>
              </a:rPr>
              <a:t>con datos 29 de diciembre de 2017.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86800" y="6474614"/>
            <a:ext cx="457200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3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9987" y="1134913"/>
            <a:ext cx="5334462" cy="299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78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64486" y="144877"/>
            <a:ext cx="7680158" cy="616060"/>
          </a:xfrm>
        </p:spPr>
        <p:txBody>
          <a:bodyPr>
            <a:noAutofit/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Composición </a:t>
            </a:r>
            <a:r>
              <a:rPr lang="es-MX" sz="2000" b="1" dirty="0" smtClean="0">
                <a:latin typeface="Century Gothic" panose="020B0502020202020204" pitchFamily="34" charset="0"/>
              </a:rPr>
              <a:t>FINVIT </a:t>
            </a:r>
            <a:r>
              <a:rPr lang="es-MX" sz="1400" b="1" dirty="0" smtClean="0">
                <a:latin typeface="Century Gothic" panose="020B0502020202020204" pitchFamily="34" charset="0"/>
              </a:rPr>
              <a:t>al 29 </a:t>
            </a:r>
            <a:r>
              <a:rPr lang="es-MX" sz="1400" b="1" dirty="0">
                <a:latin typeface="Century Gothic" panose="020B0502020202020204" pitchFamily="34" charset="0"/>
              </a:rPr>
              <a:t>de </a:t>
            </a:r>
            <a:r>
              <a:rPr lang="es-MX" sz="1400" b="1" dirty="0" smtClean="0">
                <a:latin typeface="Century Gothic" panose="020B0502020202020204" pitchFamily="34" charset="0"/>
              </a:rPr>
              <a:t>diciembre </a:t>
            </a:r>
            <a:r>
              <a:rPr lang="es-MX" sz="1400" b="1" dirty="0">
                <a:latin typeface="Century Gothic" panose="020B0502020202020204" pitchFamily="34" charset="0"/>
              </a:rPr>
              <a:t>de </a:t>
            </a:r>
            <a:r>
              <a:rPr lang="es-MX" sz="1400" b="1" dirty="0" smtClean="0">
                <a:latin typeface="Century Gothic" panose="020B0502020202020204" pitchFamily="34" charset="0"/>
              </a:rPr>
              <a:t>2017</a:t>
            </a:r>
            <a:endParaRPr lang="en-US" sz="1400" b="1" dirty="0">
              <a:solidFill>
                <a:srgbClr val="C00000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9" name="2 Marcador de contenido"/>
          <p:cNvSpPr txBox="1">
            <a:spLocks/>
          </p:cNvSpPr>
          <p:nvPr/>
        </p:nvSpPr>
        <p:spPr>
          <a:xfrm>
            <a:off x="0" y="6404191"/>
            <a:ext cx="8676456" cy="2539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 smtClean="0">
                <a:latin typeface="Century Gothic" panose="020B0502020202020204" pitchFamily="34" charset="0"/>
              </a:rPr>
              <a:t>Fuente: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 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de </a:t>
            </a:r>
            <a:r>
              <a:rPr lang="es-MX" sz="900" dirty="0" smtClean="0">
                <a:latin typeface="Century Gothic" panose="020B0502020202020204" pitchFamily="34" charset="0"/>
              </a:rPr>
              <a:t>Coordinación de Inversiones </a:t>
            </a:r>
            <a:r>
              <a:rPr lang="es-MX" sz="900" dirty="0">
                <a:latin typeface="Century Gothic" panose="020B0502020202020204" pitchFamily="34" charset="0"/>
              </a:rPr>
              <a:t>del Infonavit </a:t>
            </a:r>
            <a:r>
              <a:rPr lang="es-MX" sz="900" dirty="0" smtClean="0">
                <a:latin typeface="Century Gothic" panose="020B0502020202020204" pitchFamily="34" charset="0"/>
              </a:rPr>
              <a:t>con datos al 29 </a:t>
            </a:r>
            <a:r>
              <a:rPr lang="es-MX" sz="900" dirty="0">
                <a:latin typeface="Century Gothic" panose="020B0502020202020204" pitchFamily="34" charset="0"/>
              </a:rPr>
              <a:t>de </a:t>
            </a:r>
            <a:r>
              <a:rPr lang="es-MX" sz="900" dirty="0" smtClean="0">
                <a:latin typeface="Century Gothic" panose="020B0502020202020204" pitchFamily="34" charset="0"/>
              </a:rPr>
              <a:t>diciembre </a:t>
            </a:r>
            <a:r>
              <a:rPr lang="es-MX" sz="900" dirty="0">
                <a:latin typeface="Century Gothic" panose="020B0502020202020204" pitchFamily="34" charset="0"/>
              </a:rPr>
              <a:t>de </a:t>
            </a:r>
            <a:r>
              <a:rPr lang="es-MX" sz="900" dirty="0" smtClean="0">
                <a:latin typeface="Century Gothic" panose="020B0502020202020204" pitchFamily="34" charset="0"/>
              </a:rPr>
              <a:t>2017.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0536" y="6494373"/>
            <a:ext cx="543464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4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229889" y="1276215"/>
            <a:ext cx="8741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algn="just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Century Gothic" panose="020B0502020202020204" pitchFamily="34" charset="0"/>
                <a:ea typeface="Calibri"/>
                <a:cs typeface="Times New Roman"/>
              </a:rPr>
              <a:t>El FINVIT cuenta con una cartera bien diversificada enfocada en papeles con vencimientos menores a 3 años (79%) y de alta calidad crediticia (AAA-93%).</a:t>
            </a: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0883" y="1934744"/>
            <a:ext cx="4535817" cy="2219136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53" y="1929798"/>
            <a:ext cx="4578493" cy="2219136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709" y="3960390"/>
            <a:ext cx="4676037" cy="2225233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3075" y="4064382"/>
            <a:ext cx="4511431" cy="220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60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87541" y="3916327"/>
            <a:ext cx="3896130" cy="133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289296" y="1392780"/>
            <a:ext cx="4692620" cy="892552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lvl="2" algn="ctr" defTabSz="91388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b="1" dirty="0" smtClean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1,426 </a:t>
            </a:r>
            <a:r>
              <a:rPr lang="es-MX" sz="20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trabajadores inscritos </a:t>
            </a:r>
          </a:p>
          <a:p>
            <a:pPr marL="0" lvl="2" algn="ctr" defTabSz="91388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(</a:t>
            </a:r>
            <a:r>
              <a:rPr lang="es-MX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31% </a:t>
            </a:r>
            <a:r>
              <a:rPr lang="es-MX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 la plantilla que corresponde a 4,657 trabajadores)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222634" y="5335530"/>
            <a:ext cx="4137715" cy="11695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Personal Sindicalizado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2,855 trabajadores</a:t>
            </a:r>
            <a:endParaRPr lang="es-MX" sz="16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851 </a:t>
            </a:r>
            <a:r>
              <a:rPr lang="es-MX" sz="2000" b="1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inscritos – 60% 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del personal inscrito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5667293" y="2425448"/>
            <a:ext cx="3240000" cy="141577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Oficinas de Apoyo y Zona Metropolitana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2,038  trabajadores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559 </a:t>
            </a:r>
            <a:r>
              <a:rPr lang="es-MX" sz="2000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inscritos – 39% </a:t>
            </a:r>
            <a:r>
              <a:rPr lang="es-MX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del personal inscrito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144000" y="930470"/>
            <a:ext cx="88015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Arial" pitchFamily="34" charset="0"/>
              <a:buChar char="•"/>
              <a:tabLst>
                <a:tab pos="180975" algn="l"/>
              </a:tabLst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Al </a:t>
            </a:r>
            <a:r>
              <a:rPr lang="es-MX" sz="14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29 de diciembre </a:t>
            </a:r>
            <a:r>
              <a:rPr lang="es-MX" sz="1400" dirty="0" smtClean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de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2017 se tienen los siguientes avances: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222634" y="2509528"/>
            <a:ext cx="3408620" cy="138499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Delegaciones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2,619 trabajadores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867 </a:t>
            </a:r>
            <a:r>
              <a:rPr lang="es-MX" sz="2000" b="1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inscritos – 61%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del personal inscrito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 sz="16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5388396" y="5332177"/>
            <a:ext cx="3518897" cy="11695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Personal no Sindicalizado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1,802 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trabajadores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575 </a:t>
            </a:r>
            <a:r>
              <a:rPr lang="es-MX" sz="2000" b="1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inscritos – 40% 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del personal inscrito</a:t>
            </a:r>
          </a:p>
        </p:txBody>
      </p:sp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144000" y="247056"/>
            <a:ext cx="7505738" cy="631524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El ~</a:t>
            </a:r>
            <a:r>
              <a:rPr lang="es-MX" sz="2000" b="1" dirty="0" smtClean="0">
                <a:latin typeface="Century Gothic" panose="020B0502020202020204" pitchFamily="34" charset="0"/>
              </a:rPr>
              <a:t>31% </a:t>
            </a:r>
            <a:r>
              <a:rPr lang="es-MX" sz="2000" b="1" dirty="0">
                <a:latin typeface="Century Gothic" panose="020B0502020202020204" pitchFamily="34" charset="0"/>
              </a:rPr>
              <a:t>de la plantilla del Instituto ya es parte del FINVIT, </a:t>
            </a:r>
            <a:r>
              <a:rPr lang="es-MX" sz="2000" b="1" dirty="0" smtClean="0">
                <a:latin typeface="Century Gothic" panose="020B0502020202020204" pitchFamily="34" charset="0"/>
              </a:rPr>
              <a:t>60% </a:t>
            </a:r>
            <a:r>
              <a:rPr lang="es-MX" sz="2000" b="1" dirty="0">
                <a:latin typeface="Century Gothic" panose="020B0502020202020204" pitchFamily="34" charset="0"/>
              </a:rPr>
              <a:t>personal sindicalizado</a:t>
            </a:r>
          </a:p>
        </p:txBody>
      </p:sp>
      <p:sp>
        <p:nvSpPr>
          <p:cNvPr id="12" name="2 Marcador de contenido"/>
          <p:cNvSpPr txBox="1">
            <a:spLocks/>
          </p:cNvSpPr>
          <p:nvPr/>
        </p:nvSpPr>
        <p:spPr>
          <a:xfrm>
            <a:off x="201245" y="6643178"/>
            <a:ext cx="8295774" cy="196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/>
              <a:buNone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 Elaborado por la Gerencia Sr. de Coordinación de Inversiones del Infonavit con datos al </a:t>
            </a:r>
            <a:r>
              <a:rPr lang="es-MX" sz="9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31 de octubre de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2017.</a:t>
            </a:r>
          </a:p>
        </p:txBody>
      </p:sp>
      <p:sp>
        <p:nvSpPr>
          <p:cNvPr id="15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56027" y="6485304"/>
            <a:ext cx="468923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5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72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Estrategia FINVIT</a:t>
            </a:r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 smtClean="0">
                <a:latin typeface="Century Gothic" panose="020B0502020202020204" pitchFamily="34" charset="0"/>
                <a:ea typeface="Calibri"/>
                <a:cs typeface="Times New Roman"/>
              </a:rPr>
              <a:t>Mantener la duración de portafolio menor a 2.5 años, actual 0.13 años.</a:t>
            </a: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 smtClean="0">
                <a:latin typeface="Century Gothic" panose="020B0502020202020204" pitchFamily="34" charset="0"/>
                <a:ea typeface="Calibri"/>
                <a:cs typeface="Times New Roman"/>
              </a:rPr>
              <a:t>Analizar de manera activa el mercado de renta fija gubernamental con base en las expectativas del mercado nacional con el </a:t>
            </a: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propósito de r</a:t>
            </a:r>
            <a:r>
              <a:rPr lang="es-MX" sz="1400" dirty="0" smtClean="0">
                <a:latin typeface="Century Gothic" panose="020B0502020202020204" pitchFamily="34" charset="0"/>
                <a:ea typeface="Calibri"/>
                <a:cs typeface="Times New Roman"/>
              </a:rPr>
              <a:t>ealizar el rebalanceo </a:t>
            </a: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del portafolio en función a las entradas y salidas de recursos al </a:t>
            </a:r>
            <a:r>
              <a:rPr lang="es-MX" sz="1400" dirty="0" smtClean="0">
                <a:latin typeface="Century Gothic" panose="020B0502020202020204" pitchFamily="34" charset="0"/>
                <a:ea typeface="Calibri"/>
                <a:cs typeface="Times New Roman"/>
              </a:rPr>
              <a:t>FINVIT</a:t>
            </a: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.</a:t>
            </a:r>
            <a:endParaRPr lang="es-MX" sz="1400" dirty="0" smtClean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 smtClean="0">
                <a:latin typeface="Century Gothic" panose="020B0502020202020204" pitchFamily="34" charset="0"/>
                <a:ea typeface="Calibri"/>
                <a:cs typeface="Times New Roman"/>
              </a:rPr>
              <a:t>Buscar oportunidades de inversión en bonos corporativos de alta calidad crediticia </a:t>
            </a: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que permitan mejorar la rentabilidad </a:t>
            </a:r>
            <a:r>
              <a:rPr lang="es-MX" sz="1400" dirty="0" smtClean="0">
                <a:latin typeface="Century Gothic" panose="020B0502020202020204" pitchFamily="34" charset="0"/>
                <a:ea typeface="Calibri"/>
                <a:cs typeface="Times New Roman"/>
              </a:rPr>
              <a:t>y composición del portafolio.</a:t>
            </a: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La estrategia debe quedar enmarcada en el marco de gestión.</a:t>
            </a:r>
          </a:p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0" indent="0" algn="just"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0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43900" y="6492875"/>
            <a:ext cx="800100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6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091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376731" y="2972160"/>
            <a:ext cx="5726112" cy="711200"/>
          </a:xfrm>
        </p:spPr>
        <p:txBody>
          <a:bodyPr/>
          <a:lstStyle/>
          <a:p>
            <a:r>
              <a:rPr lang="es-MX" altLang="es-MX" sz="2800" dirty="0">
                <a:latin typeface="Century Gothic" pitchFamily="34" charset="0"/>
              </a:rPr>
              <a:t>Comité de Inversiones</a:t>
            </a:r>
            <a:br>
              <a:rPr lang="es-MX" altLang="es-MX" sz="2800" dirty="0">
                <a:latin typeface="Century Gothic" pitchFamily="34" charset="0"/>
              </a:rPr>
            </a:br>
            <a:r>
              <a:rPr lang="es-MX" altLang="es-MX" sz="2800" dirty="0">
                <a:latin typeface="Century Gothic" pitchFamily="34" charset="0"/>
              </a:rPr>
              <a:t>Informe y estrategia del FINVIT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49856" y="3949843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>
                <a:latin typeface="Century Gothic" pitchFamily="34" charset="0"/>
              </a:rPr>
              <a:t>Enero 2018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7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85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526</Words>
  <Application>Microsoft Office PowerPoint</Application>
  <PresentationFormat>Presentación en pantalla (4:3)</PresentationFormat>
  <Paragraphs>83</Paragraphs>
  <Slides>7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1_Tema de Office</vt:lpstr>
      <vt:lpstr>Comité de Inversiones Informe y estrategia del FINVIT</vt:lpstr>
      <vt:lpstr>Rendimiento FINVIT al 29 de diciembre de 2017.</vt:lpstr>
      <vt:lpstr>El FINVIT cuenta con ~$ 75 mdp, 71% aportados de forma directa y un rendimiento del 7.54%.</vt:lpstr>
      <vt:lpstr>Composición FINVIT al 29 de diciembre de 2017</vt:lpstr>
      <vt:lpstr>El ~31% de la plantilla del Instituto ya es parte del FINVIT, 60% personal sindicalizado</vt:lpstr>
      <vt:lpstr>Estrategia FINVIT</vt:lpstr>
      <vt:lpstr>Comité de Inversiones Informe y estrategia del FINVIT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Inversiones Sesión Número 039</dc:title>
  <dc:creator>Trumbley Arroyo Paula Susana</dc:creator>
  <cp:lastModifiedBy>Trumbley Arroyo Paula Susana</cp:lastModifiedBy>
  <cp:revision>17</cp:revision>
  <dcterms:created xsi:type="dcterms:W3CDTF">2017-10-17T19:01:40Z</dcterms:created>
  <dcterms:modified xsi:type="dcterms:W3CDTF">2018-01-04T19:36:52Z</dcterms:modified>
</cp:coreProperties>
</file>