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94" r:id="rId2"/>
    <p:sldId id="481" r:id="rId3"/>
    <p:sldId id="482" r:id="rId4"/>
    <p:sldId id="483" r:id="rId5"/>
    <p:sldId id="484" r:id="rId6"/>
    <p:sldId id="485" r:id="rId7"/>
    <p:sldId id="486" r:id="rId8"/>
    <p:sldId id="421" r:id="rId9"/>
    <p:sldId id="456" r:id="rId10"/>
    <p:sldId id="490" r:id="rId11"/>
    <p:sldId id="457" r:id="rId12"/>
    <p:sldId id="491" r:id="rId13"/>
    <p:sldId id="492" r:id="rId14"/>
    <p:sldId id="493" r:id="rId15"/>
    <p:sldId id="494" r:id="rId16"/>
    <p:sldId id="495" r:id="rId17"/>
    <p:sldId id="462" r:id="rId18"/>
    <p:sldId id="463" r:id="rId19"/>
    <p:sldId id="464" r:id="rId20"/>
    <p:sldId id="471" r:id="rId21"/>
    <p:sldId id="499" r:id="rId22"/>
    <p:sldId id="500" r:id="rId23"/>
    <p:sldId id="501" r:id="rId24"/>
    <p:sldId id="502" r:id="rId25"/>
    <p:sldId id="503" r:id="rId26"/>
    <p:sldId id="504" r:id="rId27"/>
    <p:sldId id="505" r:id="rId28"/>
    <p:sldId id="506" r:id="rId29"/>
    <p:sldId id="507" r:id="rId30"/>
    <p:sldId id="508" r:id="rId31"/>
    <p:sldId id="509" r:id="rId32"/>
    <p:sldId id="512" r:id="rId33"/>
    <p:sldId id="473" r:id="rId34"/>
    <p:sldId id="476" r:id="rId35"/>
    <p:sldId id="496" r:id="rId36"/>
    <p:sldId id="497" r:id="rId37"/>
    <p:sldId id="498" r:id="rId38"/>
    <p:sldId id="461" r:id="rId39"/>
    <p:sldId id="460" r:id="rId40"/>
    <p:sldId id="340" r:id="rId41"/>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4" d="100"/>
          <a:sy n="114" d="100"/>
        </p:scale>
        <p:origin x="152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e\shared\cvvr\Fibras\fibras%20descuento%20nav.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Fibras: Descuento respecto a su Valor Neto de Activos</a:t>
            </a:r>
            <a:r>
              <a:rPr lang="es-MX" b="1" baseline="0" dirty="0"/>
              <a:t> a enero de 2018</a:t>
            </a:r>
            <a:endParaRPr lang="es-MX" b="1" dirty="0"/>
          </a:p>
        </c:rich>
      </c:tx>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dLbls>
            <c:dLbl>
              <c:idx val="8"/>
              <c:layout>
                <c:manualLayout>
                  <c:x val="1.7788338105603622E-3"/>
                  <c:y val="1.02763502072261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6A3-41D0-BB0D-EA1AC4C9EA44}"/>
                </c:ext>
              </c:extLst>
            </c:dLbl>
            <c:dLbl>
              <c:idx val="9"/>
              <c:layout>
                <c:manualLayout>
                  <c:x val="0"/>
                  <c:y val="1.37018002763016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6A3-41D0-BB0D-EA1AC4C9EA4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'[fibras descuento nav.xlsx]Hoja1'!$I$5:$I$14</c:f>
              <c:strCache>
                <c:ptCount val="10"/>
                <c:pt idx="0">
                  <c:v>Terrafina</c:v>
                </c:pt>
                <c:pt idx="1">
                  <c:v>Macquarie</c:v>
                </c:pt>
                <c:pt idx="2">
                  <c:v>Prologis</c:v>
                </c:pt>
                <c:pt idx="3">
                  <c:v>Monterrey</c:v>
                </c:pt>
                <c:pt idx="4">
                  <c:v>Uno</c:v>
                </c:pt>
                <c:pt idx="5">
                  <c:v>HD</c:v>
                </c:pt>
                <c:pt idx="6">
                  <c:v>Danhos</c:v>
                </c:pt>
                <c:pt idx="7">
                  <c:v>Hotelera</c:v>
                </c:pt>
                <c:pt idx="8">
                  <c:v>Inn</c:v>
                </c:pt>
                <c:pt idx="9">
                  <c:v>Shop</c:v>
                </c:pt>
              </c:strCache>
            </c:strRef>
          </c:cat>
          <c:val>
            <c:numRef>
              <c:f>'[fibras descuento nav.xlsx]Hoja1'!$K$5:$K$14</c:f>
              <c:numCache>
                <c:formatCode>0.00</c:formatCode>
                <c:ptCount val="10"/>
                <c:pt idx="0">
                  <c:v>0.84</c:v>
                </c:pt>
                <c:pt idx="1">
                  <c:v>0.67997930619678459</c:v>
                </c:pt>
                <c:pt idx="2">
                  <c:v>0.6525881303165868</c:v>
                </c:pt>
                <c:pt idx="3">
                  <c:v>0.89883151121948845</c:v>
                </c:pt>
                <c:pt idx="4">
                  <c:v>0.77736766693646742</c:v>
                </c:pt>
                <c:pt idx="5">
                  <c:v>0.74616007372061532</c:v>
                </c:pt>
                <c:pt idx="6">
                  <c:v>0.81260256707204781</c:v>
                </c:pt>
                <c:pt idx="7">
                  <c:v>0.94909385423510839</c:v>
                </c:pt>
                <c:pt idx="8">
                  <c:v>0.69</c:v>
                </c:pt>
                <c:pt idx="9">
                  <c:v>0.68436742655316141</c:v>
                </c:pt>
              </c:numCache>
            </c:numRef>
          </c:val>
          <c:extLst>
            <c:ext xmlns:c16="http://schemas.microsoft.com/office/drawing/2014/chart" uri="{C3380CC4-5D6E-409C-BE32-E72D297353CC}">
              <c16:uniqueId val="{00000000-4CDB-4754-9AE9-255D1AD64E3F}"/>
            </c:ext>
          </c:extLst>
        </c:ser>
        <c:dLbls>
          <c:showLegendKey val="0"/>
          <c:showVal val="0"/>
          <c:showCatName val="0"/>
          <c:showSerName val="0"/>
          <c:showPercent val="0"/>
          <c:showBubbleSize val="0"/>
        </c:dLbls>
        <c:gapWidth val="219"/>
        <c:overlap val="-27"/>
        <c:axId val="252519848"/>
        <c:axId val="251299544"/>
      </c:barChart>
      <c:catAx>
        <c:axId val="252519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n-US"/>
          </a:p>
        </c:txPr>
        <c:crossAx val="251299544"/>
        <c:crosses val="autoZero"/>
        <c:auto val="1"/>
        <c:lblAlgn val="ctr"/>
        <c:lblOffset val="100"/>
        <c:noMultiLvlLbl val="0"/>
      </c:catAx>
      <c:valAx>
        <c:axId val="251299544"/>
        <c:scaling>
          <c:orientation val="minMax"/>
        </c:scaling>
        <c:delete val="1"/>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crossAx val="25251984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3037839" cy="464820"/>
          </a:xfrm>
          <a:prstGeom prst="rect">
            <a:avLst/>
          </a:prstGeom>
        </p:spPr>
        <p:txBody>
          <a:bodyPr vert="horz" lIns="92487" tIns="46244" rIns="92487" bIns="46244" rtlCol="0"/>
          <a:lstStyle>
            <a:lvl1pPr algn="l">
              <a:defRPr sz="1200"/>
            </a:lvl1pPr>
          </a:lstStyle>
          <a:p>
            <a:endParaRPr lang="es-MX" dirty="0"/>
          </a:p>
        </p:txBody>
      </p:sp>
      <p:sp>
        <p:nvSpPr>
          <p:cNvPr id="3" name="2 Marcador de fecha"/>
          <p:cNvSpPr>
            <a:spLocks noGrp="1"/>
          </p:cNvSpPr>
          <p:nvPr>
            <p:ph type="dt" idx="1"/>
          </p:nvPr>
        </p:nvSpPr>
        <p:spPr>
          <a:xfrm>
            <a:off x="3970939" y="0"/>
            <a:ext cx="3037839" cy="464820"/>
          </a:xfrm>
          <a:prstGeom prst="rect">
            <a:avLst/>
          </a:prstGeom>
        </p:spPr>
        <p:txBody>
          <a:bodyPr vert="horz" lIns="92487" tIns="46244" rIns="92487" bIns="46244" rtlCol="0"/>
          <a:lstStyle>
            <a:lvl1pPr algn="r">
              <a:defRPr sz="1200"/>
            </a:lvl1pPr>
          </a:lstStyle>
          <a:p>
            <a:fld id="{933ECA54-C588-4B01-BB97-20E740457BA8}" type="datetimeFigureOut">
              <a:rPr lang="es-MX" smtClean="0"/>
              <a:t>13/02/2018</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487" tIns="46244" rIns="92487" bIns="46244" rtlCol="0" anchor="ctr"/>
          <a:lstStyle/>
          <a:p>
            <a:endParaRPr lang="es-MX" dirty="0"/>
          </a:p>
        </p:txBody>
      </p:sp>
      <p:sp>
        <p:nvSpPr>
          <p:cNvPr id="5" name="4 Marcador de notas"/>
          <p:cNvSpPr>
            <a:spLocks noGrp="1"/>
          </p:cNvSpPr>
          <p:nvPr>
            <p:ph type="body" sz="quarter" idx="3"/>
          </p:nvPr>
        </p:nvSpPr>
        <p:spPr>
          <a:xfrm>
            <a:off x="701041" y="4415791"/>
            <a:ext cx="5608320" cy="4183380"/>
          </a:xfrm>
          <a:prstGeom prst="rect">
            <a:avLst/>
          </a:prstGeom>
        </p:spPr>
        <p:txBody>
          <a:bodyPr vert="horz" lIns="92487" tIns="46244" rIns="92487" bIns="46244"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1" y="8829968"/>
            <a:ext cx="3037839" cy="464820"/>
          </a:xfrm>
          <a:prstGeom prst="rect">
            <a:avLst/>
          </a:prstGeom>
        </p:spPr>
        <p:txBody>
          <a:bodyPr vert="horz" lIns="92487" tIns="46244" rIns="92487" bIns="46244"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70939" y="8829968"/>
            <a:ext cx="3037839" cy="464820"/>
          </a:xfrm>
          <a:prstGeom prst="rect">
            <a:avLst/>
          </a:prstGeom>
        </p:spPr>
        <p:txBody>
          <a:bodyPr vert="horz" lIns="92487" tIns="46244" rIns="92487" bIns="46244" rtlCol="0" anchor="b"/>
          <a:lstStyle>
            <a:lvl1pPr algn="r">
              <a:defRPr sz="1200"/>
            </a:lvl1pPr>
          </a:lstStyle>
          <a:p>
            <a:fld id="{2761212F-37AF-44B0-BA5B-17659E3AB7C7}" type="slidenum">
              <a:rPr lang="es-MX" smtClean="0"/>
              <a:t>‹Nº›</a:t>
            </a:fld>
            <a:endParaRPr lang="es-MX" dirty="0"/>
          </a:p>
        </p:txBody>
      </p:sp>
    </p:spTree>
    <p:extLst>
      <p:ext uri="{BB962C8B-B14F-4D97-AF65-F5344CB8AC3E}">
        <p14:creationId xmlns:p14="http://schemas.microsoft.com/office/powerpoint/2010/main" val="1508348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9</a:t>
            </a:fld>
            <a:endParaRPr lang="es-MX" dirty="0"/>
          </a:p>
        </p:txBody>
      </p:sp>
    </p:spTree>
    <p:extLst>
      <p:ext uri="{BB962C8B-B14F-4D97-AF65-F5344CB8AC3E}">
        <p14:creationId xmlns:p14="http://schemas.microsoft.com/office/powerpoint/2010/main" val="41109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46359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63181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796608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755490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887138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771903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706473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804482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324231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599404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png"/><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31640" y="2780928"/>
            <a:ext cx="5726112" cy="1190464"/>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sz="2800" dirty="0">
                <a:latin typeface="Century Gothic" pitchFamily="34" charset="0"/>
              </a:rPr>
              <a:t>Informe y estrategia del FANVIT</a:t>
            </a:r>
            <a:endParaRPr lang="es-MX" altLang="es-MX" sz="2800" dirty="0">
              <a:latin typeface="Century Gothic" pitchFamily="34" charset="0"/>
            </a:endParaRP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Febrero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6967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Informe y estrategia del FANVIT</a:t>
            </a:r>
          </a:p>
        </p:txBody>
      </p:sp>
      <p:sp>
        <p:nvSpPr>
          <p:cNvPr id="3" name="2 Marcador de contenido"/>
          <p:cNvSpPr>
            <a:spLocks noGrp="1"/>
          </p:cNvSpPr>
          <p:nvPr>
            <p:ph idx="1"/>
          </p:nvPr>
        </p:nvSpPr>
        <p:spPr>
          <a:xfrm>
            <a:off x="457199" y="780823"/>
            <a:ext cx="8505750" cy="579815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enero en 128,405 mdp.</a:t>
            </a:r>
          </a:p>
          <a:p>
            <a:pPr lvl="0" algn="just">
              <a:buClr>
                <a:srgbClr val="C00000"/>
              </a:buClr>
            </a:pPr>
            <a:r>
              <a:rPr lang="es-MX" sz="1400" dirty="0"/>
              <a:t>Resultado 2018 al cierre de enero es de +569 mdp que equivale a un rendimiento del 5.16% descontando gastos acumulados en el año.</a:t>
            </a:r>
          </a:p>
          <a:p>
            <a:pPr lvl="0" algn="just">
              <a:buClr>
                <a:srgbClr val="C00000"/>
              </a:buClr>
            </a:pPr>
            <a:r>
              <a:rPr lang="es-MX" sz="1400" dirty="0"/>
              <a:t>En enero se tuvo una plusvalía de 569 mdp.</a:t>
            </a:r>
          </a:p>
          <a:p>
            <a:pPr lvl="0" algn="just">
              <a:buClr>
                <a:srgbClr val="C00000"/>
              </a:buClr>
            </a:pPr>
            <a:r>
              <a:rPr lang="es-MX" sz="1400" dirty="0"/>
              <a:t>El plazo promedio ponderado de las inversiones en valores gubernamentales es de 6.4 años.</a:t>
            </a:r>
          </a:p>
          <a:p>
            <a:pPr marL="0" indent="0" algn="just">
              <a:buClr>
                <a:srgbClr val="C00000"/>
              </a:buClr>
              <a:buNone/>
            </a:pPr>
            <a:r>
              <a:rPr lang="es-MX" sz="1400" b="1" u="sng" dirty="0"/>
              <a:t>Composición del FANVIT</a:t>
            </a:r>
            <a:endParaRPr lang="es-MX" sz="1400" dirty="0"/>
          </a:p>
          <a:p>
            <a:pPr lvl="0" algn="just">
              <a:buClr>
                <a:srgbClr val="C00000"/>
              </a:buClr>
            </a:pPr>
            <a:r>
              <a:rPr lang="es-MX" sz="1400" b="1" dirty="0"/>
              <a:t>Liquidez y deuda: 85.3%.</a:t>
            </a:r>
            <a:r>
              <a:rPr lang="es-MX" sz="1400" dirty="0"/>
              <a:t> Dentro de este tipo de activos, se encuentra dividido de la siguiente manera: 59.1% Gubernamental (13.7% tasa fija, 20.7% udizado y 24.6% revisable) y 16.5% corporativos. Se tiene 7.0% de liquidez.</a:t>
            </a:r>
          </a:p>
          <a:p>
            <a:pPr lvl="0" algn="just">
              <a:buClr>
                <a:srgbClr val="C00000"/>
              </a:buClr>
            </a:pPr>
            <a:r>
              <a:rPr lang="es-MX" sz="1400" b="1" dirty="0"/>
              <a:t>Renta variable: 11.8%</a:t>
            </a:r>
            <a:r>
              <a:rPr lang="es-MX" sz="1400" dirty="0"/>
              <a:t>. Incluye una quinta parte nacional y el resto internacional (básicamente EU, Europa y Asia). Esto incluye bonos bancarios estructurados.</a:t>
            </a:r>
          </a:p>
          <a:p>
            <a:pPr lvl="0" algn="just">
              <a:buClr>
                <a:srgbClr val="C00000"/>
              </a:buClr>
            </a:pPr>
            <a:r>
              <a:rPr lang="es-MX" sz="1400" b="1" dirty="0"/>
              <a:t>Fibras 2.5%.</a:t>
            </a:r>
            <a:r>
              <a:rPr lang="es-MX" sz="1400" dirty="0"/>
              <a:t> Básicamente industriales y diversificadas (6 Fibras en total). </a:t>
            </a:r>
          </a:p>
          <a:p>
            <a:pPr lvl="0" algn="just">
              <a:buClr>
                <a:srgbClr val="C00000"/>
              </a:buClr>
            </a:pPr>
            <a:r>
              <a:rPr lang="es-MX" sz="1400" b="1" dirty="0"/>
              <a:t>CKDs 0.3% pagado</a:t>
            </a:r>
            <a:r>
              <a:rPr lang="es-MX" sz="1400" dirty="0"/>
              <a:t>. Añadiendo el porcentaje comprometido, el total es de 1.5%.</a:t>
            </a:r>
          </a:p>
          <a:p>
            <a:pPr marL="0" indent="0" algn="just">
              <a:buClr>
                <a:srgbClr val="C00000"/>
              </a:buClr>
              <a:buNone/>
            </a:pPr>
            <a:r>
              <a:rPr lang="es-MX" sz="1400" b="1" u="sng" dirty="0"/>
              <a:t>Análisis de sensibilidad</a:t>
            </a:r>
            <a:endParaRPr lang="es-MX" sz="1400" dirty="0"/>
          </a:p>
          <a:p>
            <a:pPr lvl="0" algn="just">
              <a:buClr>
                <a:srgbClr val="C00000"/>
              </a:buClr>
            </a:pPr>
            <a:r>
              <a:rPr lang="es-MX" sz="1400" dirty="0"/>
              <a:t>En deuda, se redujo la sensibilidad del portafolio respecto al mes anterior. Actualmente por cada punto base que aumenten las tasas de interés, el portafolio ve disminuido su valor en -40.7 mdp. El mes pasado era de -42.5 mdp.</a:t>
            </a:r>
          </a:p>
          <a:p>
            <a:pPr lvl="0" algn="just">
              <a:buClr>
                <a:srgbClr val="C00000"/>
              </a:buClr>
            </a:pPr>
            <a:r>
              <a:rPr lang="es-MX" sz="1400" dirty="0"/>
              <a:t>En renta variable, la sensibilidad se aumentó como un mecanismo de diversificación de manera que por cada 1% que desciendan los instrumentos de renta variable en los que invierte el Fanvit, el valor del portafolio disminuye -175.2 mdp. El mes pasado este indicador era de -162.4 mdp.</a:t>
            </a:r>
          </a:p>
          <a:p>
            <a:pPr lvl="0" algn="just">
              <a:buClr>
                <a:srgbClr val="C00000"/>
              </a:buClr>
            </a:pPr>
            <a:r>
              <a:rPr lang="es-MX" sz="1400" dirty="0"/>
              <a:t>La sensibilidad del portafolio de tipo de cambio se aumentó donde una apreciación del tipo de cambio de 1% implica una caída de -125.8 mdp en el portafolio. El    mes    pasado  -104.1 </a:t>
            </a:r>
            <a:r>
              <a:rPr lang="es-MX" sz="1400" dirty="0" err="1"/>
              <a:t>mdp</a:t>
            </a:r>
            <a:r>
              <a:rPr lang="es-MX" sz="1400" dirty="0"/>
              <a:t>.</a:t>
            </a:r>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8467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55784"/>
            <a:ext cx="8401050" cy="619760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endParaRPr lang="es-MX" sz="1400" dirty="0"/>
          </a:p>
          <a:p>
            <a:pPr algn="just">
              <a:buClr>
                <a:srgbClr val="C00000"/>
              </a:buClr>
            </a:pPr>
            <a:r>
              <a:rPr lang="es-ES" sz="1400" dirty="0"/>
              <a:t>Durante enero se hizo énfasis en una estrategia defensiva para el portafolio de acuerdo a las condiciones actuales del mercado local, en donde se aprobó la reforma fiscal en Estados Unidos y con temas aun sin mucha claridad hacia el primer semestre del año como son las negociaciones del TLCAN y las elecciones presidenciales en México. Derivado de estas situaciones esperamos que la volatilidad observada en las últimas semanas continúe e incluso se acentué durante estos primeros seis meses del año.</a:t>
            </a:r>
          </a:p>
          <a:p>
            <a:pPr lvl="0" algn="just">
              <a:buClr>
                <a:srgbClr val="C00000"/>
              </a:buClr>
            </a:pPr>
            <a:endParaRPr lang="es-ES" sz="1400" dirty="0"/>
          </a:p>
          <a:p>
            <a:pPr lvl="0" algn="just">
              <a:buClr>
                <a:srgbClr val="C00000"/>
              </a:buClr>
            </a:pPr>
            <a:r>
              <a:rPr lang="es-ES" sz="1400" dirty="0"/>
              <a:t>Durante el periodo se realizaron operaciones de venta en la parte corta de los bonos M (Jun 21) por 879.7 millones de pesos con el propósito de anticiparnos al movimiento de alza en la tasa de interés objetivo por parte de Banco de México, la cual se concretó el 8 de febrero con un alza de 25 puntos base. Se continuó con ventas por 1,000.3 mdp a lo largo de la parte larga de la curva de bonos M (M34-M47), buscando disminuir el riesgo del portafolio derivado de los riesgos previamente mencionados. Los recursos generados por estas ventas se invirtieron en bonos del gobierno federal udizados de corto y mediano plazo (S19-S28), protegiendo al portafolio de las presiones inflacionarias futuras, se realizaron compras por 3,402.1 millones de pesos, manteniendo un plazo promedio ponderado del portafolio por debajo de los 6.5 años, siendo de los niveles más bajos en la historia del FANVIT.</a:t>
            </a:r>
          </a:p>
          <a:p>
            <a:pPr lvl="0" algn="just">
              <a:buClr>
                <a:srgbClr val="C00000"/>
              </a:buClr>
            </a:pPr>
            <a:endParaRPr lang="es-ES" sz="1400" dirty="0"/>
          </a:p>
          <a:p>
            <a:pPr lvl="0" algn="just">
              <a:buClr>
                <a:srgbClr val="C00000"/>
              </a:buClr>
            </a:pPr>
            <a:r>
              <a:rPr lang="es-ES" sz="1400" dirty="0"/>
              <a:t>Se continuó con la reestructura de deuda corporativa del portafolio, se realizaron ventas por 2,093.5 millones de pesos en papeles que no van de acuerdo con el perfil de riesgo deseado. Los recursos generados por las ventas de instrumentos de estas características se han ido reinvirtiendo en valores gubernamentales.</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96539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ES" sz="1400" dirty="0"/>
              <a:t>Renta variable internacional ha mostrado alta volatilidad debido principalmente a las preocupaciones por las altas valuaciones que presentan los índices, el incremento de las tasas en Estados Unidos, la resolución del tema fiscal en Estados Unidos y buenos datos económicos que soportan la expectativa de crecimiento global. En renta variable nacional se ha observado incertidumbre explicado principalmente por la incertidumbre entre los inversionistas sobre la resolución del TLCAN y las elecciones presidenciales. Actualmente se tiene 11.8% del total de los activos (lo anterior incluyendo Bonos Bancarios estructurados y Bonos Convertibles).</a:t>
            </a:r>
          </a:p>
          <a:p>
            <a:pPr marL="0" lvl="0" indent="0" algn="just">
              <a:buClr>
                <a:srgbClr val="C00000"/>
              </a:buClr>
              <a:buNone/>
            </a:pPr>
            <a:endParaRPr lang="es-ES" sz="1400" dirty="0"/>
          </a:p>
          <a:p>
            <a:pPr lvl="0" algn="just">
              <a:buClr>
                <a:srgbClr val="C00000"/>
              </a:buClr>
            </a:pPr>
            <a:r>
              <a:rPr lang="es-ES" sz="1400" dirty="0"/>
              <a:t>Durante el periodo, se incrementó la participación en renta variable internacional en ETF´s defensivos (EUA) en 2%, aprovechando los niveles de tipo de cambio, manteniendo un portafolio diversificado y buscando optimizar las condiciones de riesgo rendimiento. Se privilegiaría la parte internacional sobre la nacional debido a mejores perspectivas de retorno. Las principales regiones donde se tiene participación son:</a:t>
            </a:r>
          </a:p>
          <a:p>
            <a:pPr lvl="0" algn="just">
              <a:buClr>
                <a:srgbClr val="C00000"/>
              </a:buClr>
            </a:pPr>
            <a:endParaRPr lang="es-ES" sz="1400" dirty="0"/>
          </a:p>
          <a:p>
            <a:pPr lvl="1" algn="just">
              <a:buClr>
                <a:srgbClr val="C00000"/>
              </a:buClr>
            </a:pPr>
            <a:r>
              <a:rPr lang="es-ES" sz="1400" dirty="0"/>
              <a:t>En México hemos observado un retroceso del Índice de Precios y Cotizaciones por la incertidumbre que genera la renegociación del TLCAN, el impacto de los datos observados de inflación en los consumidores, el nerviosismo por las elecciones presidenciales a mitad del año e impacto de la volatilidad por parte de los mercados globales. Representa el 1.1% del total de los activos.</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62063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1" algn="just">
              <a:buClr>
                <a:srgbClr val="C00000"/>
              </a:buClr>
            </a:pPr>
            <a:r>
              <a:rPr lang="es-ES" sz="1400" dirty="0"/>
              <a:t>Los mercados accionarios en EUA han seguido mostrando alta volatilidad debido: a) buenos resultados corporativos y buenos datos económicos (crecimiento económico sostenido); b) resolución de la propuesta de reforma fiscal del Presidente Trump en Estados unidos; c) preocupación por altas valuaciones; y d) incremento de las tasas de interés. Suma el 6.3% del total de los activos (incluyendo Bonos Bancarios Estructurados y ETF referenciado a los bonos del tesoro de Estados Unidos de corto plazo).</a:t>
            </a:r>
          </a:p>
          <a:p>
            <a:pPr lvl="1" algn="just">
              <a:buClr>
                <a:srgbClr val="C00000"/>
              </a:buClr>
            </a:pPr>
            <a:endParaRPr lang="es-ES" sz="1400" dirty="0"/>
          </a:p>
          <a:p>
            <a:pPr lvl="1" algn="just">
              <a:buClr>
                <a:srgbClr val="C00000"/>
              </a:buClr>
            </a:pPr>
            <a:r>
              <a:rPr lang="es-ES" sz="1400" dirty="0"/>
              <a:t>Europa presenta atractivas valuaciones y buenas perspectivas en resultados corporativos como en crecimiento económico en el mediano-largo plazo. La política monetaria divergiría en relación a EUA. Significa el 1.5% del total de los activos (2.1% si se incluyen Bonos Bancarios Estructurados).</a:t>
            </a:r>
          </a:p>
          <a:p>
            <a:pPr lvl="1" algn="just">
              <a:buClr>
                <a:srgbClr val="C00000"/>
              </a:buClr>
            </a:pPr>
            <a:endParaRPr lang="es-ES" sz="1400" dirty="0"/>
          </a:p>
          <a:p>
            <a:pPr lvl="1" algn="just">
              <a:buClr>
                <a:srgbClr val="C00000"/>
              </a:buClr>
            </a:pPr>
            <a:r>
              <a:rPr lang="es-ES" sz="1400" dirty="0"/>
              <a:t>En Japón se espera que se mantenga su ritmo de crecimiento y suba la inflación en los siguientes años aunado de reportes corporativos favorables (utilidades). Los anteriores factores, aunados a una política económica expansiva y valuaciones atractivas, apuntan a mantener una perspectiva constructiva sobre la renta variable del país. Representa el 1.7% del total de los activos.</a:t>
            </a:r>
          </a:p>
          <a:p>
            <a:pPr lvl="1" algn="just">
              <a:buClr>
                <a:srgbClr val="C00000"/>
              </a:buClr>
            </a:pPr>
            <a:endParaRPr lang="es-ES" sz="1400" dirty="0"/>
          </a:p>
          <a:p>
            <a:pPr lvl="1" algn="just">
              <a:buClr>
                <a:srgbClr val="C00000"/>
              </a:buClr>
            </a:pPr>
            <a:endParaRPr lang="es-ES"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24036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1230114"/>
            <a:ext cx="8477250" cy="3567038"/>
          </a:xfrm>
        </p:spPr>
        <p:txBody>
          <a:bodyPr/>
          <a:lstStyle/>
          <a:p>
            <a:pPr marL="0" indent="0">
              <a:buNone/>
            </a:pPr>
            <a:r>
              <a:rPr lang="es-MX" sz="1400" b="1" dirty="0"/>
              <a:t>Divisas </a:t>
            </a:r>
            <a:endParaRPr lang="es-MX" sz="1400" dirty="0"/>
          </a:p>
          <a:p>
            <a:pPr algn="just">
              <a:buClr>
                <a:srgbClr val="C00000"/>
              </a:buClr>
            </a:pPr>
            <a:r>
              <a:rPr lang="es-MX" sz="1400" dirty="0"/>
              <a:t>El principal riesgo del FANVIT esta en el movimiento en las tasas y la posible debilidad del peso, ya que cuenta una exposición del 89.2%.  Para diversificar el riesgo en tasas, se incrementó la sensibilidad del portafolio al tipo de cambio. </a:t>
            </a:r>
          </a:p>
          <a:p>
            <a:pPr algn="just">
              <a:buClr>
                <a:srgbClr val="C00000"/>
              </a:buClr>
            </a:pPr>
            <a:endParaRPr lang="es-MX" sz="1400" dirty="0"/>
          </a:p>
          <a:p>
            <a:pPr lvl="0" algn="just">
              <a:buClr>
                <a:srgbClr val="C00000"/>
              </a:buClr>
            </a:pPr>
            <a:r>
              <a:rPr lang="es-MX" sz="1400" dirty="0"/>
              <a:t>Estimamos que la volatilidad del peso se puede incrementar por lo siguiente: renegociación  del TLCAN, mayor velocidad en el ritmo de normalización de la política monetaria en los EU, riesgos geopolíticos y elecciones en México. </a:t>
            </a:r>
          </a:p>
          <a:p>
            <a:pPr lvl="0" algn="just">
              <a:buClr>
                <a:srgbClr val="C00000"/>
              </a:buClr>
            </a:pPr>
            <a:endParaRPr lang="es-MX" sz="1400" dirty="0"/>
          </a:p>
          <a:p>
            <a:pPr lvl="0" algn="just">
              <a:buClr>
                <a:srgbClr val="C00000"/>
              </a:buClr>
            </a:pPr>
            <a:r>
              <a:rPr lang="es-MX" sz="1400" dirty="0"/>
              <a:t>Para diversificar el riesgo del portafolio, se incrementó la exposición en valores vinculados directa o indirectamente (inversiones en divisas y/o valores de renta variable internacional) y llegar a una sensibilidad de -125.8 mdp vs -104.1 del mes anterior. El aumento de la sensibilidad significa mayor exposición a otras divisas y por lo tanto vuelve al FANVIT un portafolio más defensivo ante choques externos.</a:t>
            </a:r>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72305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949035"/>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p>
          <a:p>
            <a:pPr algn="just">
              <a:buClr>
                <a:srgbClr val="C00000"/>
              </a:buClr>
            </a:pPr>
            <a:r>
              <a:rPr lang="es-MX" sz="1400" dirty="0"/>
              <a:t>A pesar de las presiones en tasas y las fluctuaciones de los mercados financieros, el sector de Fibras tiene valuaciones atractivas dado que las empresas cotizan por debajo de su valor neto de activos. </a:t>
            </a:r>
          </a:p>
          <a:p>
            <a:pPr algn="just">
              <a:buClr>
                <a:srgbClr val="C00000"/>
              </a:buClr>
            </a:pPr>
            <a:r>
              <a:rPr lang="es-MX" sz="1400" dirty="0"/>
              <a:t>Al tener el portafolio más exposición al sector industrial, ha hecho defensiva nuestra posición en Fibras a pesar de la turbulencia reciente por la incertidumbre de la renegociación del TLCAN. Esto se debe a que, dado que sus ingresos están denominados mayoritariamente en dólares, son más capaces de mantener sus márgenes y dividendos atractivos. </a:t>
            </a:r>
          </a:p>
          <a:p>
            <a:pPr marL="0" indent="0" algn="just">
              <a:buClr>
                <a:srgbClr val="C00000"/>
              </a:buClr>
              <a:buNone/>
            </a:pPr>
            <a:r>
              <a:rPr lang="es-MX" sz="1400" b="1" dirty="0"/>
              <a:t>CKD’s</a:t>
            </a:r>
          </a:p>
          <a:p>
            <a:pPr algn="just">
              <a:buClr>
                <a:srgbClr val="C00000"/>
              </a:buClr>
            </a:pPr>
            <a:r>
              <a:rPr lang="es-ES" sz="1400" dirty="0"/>
              <a:t>En total se han hecho inversiones en 7 CKD’s: </a:t>
            </a:r>
          </a:p>
          <a:p>
            <a:pPr lvl="1" algn="just">
              <a:buClr>
                <a:srgbClr val="C00000"/>
              </a:buClr>
            </a:pPr>
            <a:r>
              <a:rPr lang="es-ES" sz="1400" dirty="0"/>
              <a:t>5 de bienes raíces (Walton, Prudential, IGS, Alignmex, Quiero casa ) </a:t>
            </a:r>
          </a:p>
          <a:p>
            <a:pPr lvl="1" algn="just">
              <a:buClr>
                <a:srgbClr val="C00000"/>
              </a:buClr>
            </a:pPr>
            <a:r>
              <a:rPr lang="es-ES" sz="1400" dirty="0"/>
              <a:t>2 de infraestructura (CKD Interacciones y EXI).</a:t>
            </a:r>
          </a:p>
          <a:p>
            <a:pPr algn="just">
              <a:buClr>
                <a:srgbClr val="C00000"/>
              </a:buClr>
            </a:pPr>
            <a:r>
              <a:rPr lang="es-ES" sz="1400" dirty="0"/>
              <a:t>El monto comprometido es de 1,850 mdp (1.43% Fanvit):</a:t>
            </a:r>
          </a:p>
          <a:p>
            <a:pPr lvl="1" algn="just">
              <a:buClr>
                <a:srgbClr val="C00000"/>
              </a:buClr>
            </a:pPr>
            <a:r>
              <a:rPr lang="es-ES" sz="1400" dirty="0"/>
              <a:t>460 mdp pagados (0.35%) </a:t>
            </a:r>
          </a:p>
          <a:p>
            <a:pPr lvl="1" algn="just">
              <a:buClr>
                <a:srgbClr val="C00000"/>
              </a:buClr>
            </a:pPr>
            <a:r>
              <a:rPr lang="es-ES" sz="1400" dirty="0"/>
              <a:t>1,390 mdp por pagar (1.07%).</a:t>
            </a:r>
          </a:p>
          <a:p>
            <a:pPr algn="just">
              <a:buClr>
                <a:srgbClr val="C00000"/>
              </a:buClr>
            </a:pPr>
            <a:r>
              <a:rPr lang="es-ES" sz="1400" dirty="0"/>
              <a:t>Quedan 300 mdp pendientes de inversión del CKD Ainda que se presenta para su ratificación. </a:t>
            </a:r>
          </a:p>
          <a:p>
            <a:pPr algn="just">
              <a:buClr>
                <a:srgbClr val="C00000"/>
              </a:buClr>
            </a:pPr>
            <a:r>
              <a:rPr lang="es-ES" sz="1400" dirty="0"/>
              <a:t>Estamos analizando oportunidades de inversión en CKD’s de deuda para complementar la diversificación del portafolio. </a:t>
            </a:r>
          </a:p>
          <a:p>
            <a:pPr marL="0" indent="0" algn="just">
              <a:buClr>
                <a:srgbClr val="C00000"/>
              </a:buClr>
              <a:buNone/>
            </a:pPr>
            <a:endParaRPr lang="es-MX" sz="1400" b="1" dirty="0"/>
          </a:p>
        </p:txBody>
      </p:sp>
      <p:sp>
        <p:nvSpPr>
          <p:cNvPr id="8" name="3 Marcador de número de diapositiva"/>
          <p:cNvSpPr>
            <a:spLocks noGrp="1"/>
          </p:cNvSpPr>
          <p:nvPr>
            <p:ph type="sldNum" sz="quarter" idx="12"/>
          </p:nvPr>
        </p:nvSpPr>
        <p:spPr>
          <a:xfrm>
            <a:off x="8676766" y="6557007"/>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28954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Cartera</a:t>
            </a:r>
            <a:br>
              <a:rPr lang="es-MX" sz="2000" b="1" dirty="0">
                <a:latin typeface="Century Gothic" panose="020B0502020202020204" pitchFamily="34" charset="0"/>
              </a:rPr>
            </a:br>
            <a:endParaRPr lang="es-MX" sz="2000" b="1"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Febrero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13288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6401" y="120331"/>
            <a:ext cx="4906108" cy="354013"/>
          </a:xfrm>
        </p:spPr>
        <p:txBody>
          <a:bodyPr/>
          <a:lstStyle/>
          <a:p>
            <a:pPr algn="ctr"/>
            <a:r>
              <a:rPr lang="es-MX" sz="2000" b="1" dirty="0">
                <a:latin typeface="Century Gothic" panose="020B0502020202020204" pitchFamily="34" charset="0"/>
              </a:rPr>
              <a:t>Resultado FANVIT </a:t>
            </a:r>
            <a:r>
              <a:rPr lang="es-MX" sz="1400" b="1" dirty="0">
                <a:latin typeface="Century Gothic" panose="020B0502020202020204" pitchFamily="34" charset="0"/>
              </a:rPr>
              <a:t>al 31 de enero de 2018</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9</a:t>
            </a:fld>
            <a:endParaRPr lang="es-ES" altLang="es-MX" dirty="0"/>
          </a:p>
        </p:txBody>
      </p:sp>
      <p:sp>
        <p:nvSpPr>
          <p:cNvPr id="5" name="CuadroTexto 4"/>
          <p:cNvSpPr txBox="1"/>
          <p:nvPr/>
        </p:nvSpPr>
        <p:spPr>
          <a:xfrm>
            <a:off x="4460049" y="6375650"/>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436" y="6382095"/>
            <a:ext cx="4116859" cy="338554"/>
          </a:xfrm>
          <a:prstGeom prst="rect">
            <a:avLst/>
          </a:prstGeom>
          <a:noFill/>
        </p:spPr>
        <p:txBody>
          <a:bodyPr wrap="square" rtlCol="0">
            <a:spAutoFit/>
          </a:bodyPr>
          <a:lstStyle/>
          <a:p>
            <a:r>
              <a:rPr lang="es-MX" sz="800" b="1" dirty="0"/>
              <a:t>Fecha: 31 de enero 2018. * Suma de Activos Netos de las Siefores al 29 de diciembre.</a:t>
            </a:r>
          </a:p>
          <a:p>
            <a:r>
              <a:rPr lang="es-MX" sz="800" b="1" dirty="0"/>
              <a:t>** VaR Paramétrico al 99% de confianza horizonte a un día.</a:t>
            </a:r>
          </a:p>
        </p:txBody>
      </p:sp>
      <p:sp>
        <p:nvSpPr>
          <p:cNvPr id="19" name="CuadroTexto 18"/>
          <p:cNvSpPr txBox="1"/>
          <p:nvPr/>
        </p:nvSpPr>
        <p:spPr>
          <a:xfrm>
            <a:off x="3663058" y="3308209"/>
            <a:ext cx="4716816" cy="215444"/>
          </a:xfrm>
          <a:prstGeom prst="rect">
            <a:avLst/>
          </a:prstGeom>
          <a:noFill/>
        </p:spPr>
        <p:txBody>
          <a:bodyPr wrap="square" rtlCol="0">
            <a:spAutoFit/>
          </a:bodyPr>
          <a:lstStyle/>
          <a:p>
            <a:r>
              <a:rPr lang="es-MX" sz="800" b="1" dirty="0"/>
              <a:t>Calculado del 31 dic 2017 al 31 de enero del 2018 con base en el “valor del portafolio”.</a:t>
            </a:r>
          </a:p>
        </p:txBody>
      </p:sp>
      <p:sp>
        <p:nvSpPr>
          <p:cNvPr id="18" name="CuadroTexto 17"/>
          <p:cNvSpPr txBox="1"/>
          <p:nvPr/>
        </p:nvSpPr>
        <p:spPr>
          <a:xfrm>
            <a:off x="-1" y="3712289"/>
            <a:ext cx="4120295" cy="1077218"/>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27 mdp. El resultado podría variar no más del 1% por redondeos.</a:t>
            </a:r>
          </a:p>
          <a:p>
            <a:pPr marL="171450" indent="-171450">
              <a:buFont typeface="Arial" panose="020B0604020202020204" pitchFamily="34" charset="0"/>
              <a:buChar char="•"/>
            </a:pPr>
            <a:endParaRPr lang="es-MX" sz="800" b="1" dirty="0"/>
          </a:p>
        </p:txBody>
      </p:sp>
      <p:sp>
        <p:nvSpPr>
          <p:cNvPr id="13" name="2 Marcador de contenido"/>
          <p:cNvSpPr txBox="1">
            <a:spLocks/>
          </p:cNvSpPr>
          <p:nvPr/>
        </p:nvSpPr>
        <p:spPr>
          <a:xfrm>
            <a:off x="0" y="6617956"/>
            <a:ext cx="8676456"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1000" dirty="0">
                <a:solidFill>
                  <a:prstClr val="black"/>
                </a:solidFill>
                <a:latin typeface="Century Gothic" panose="020B0502020202020204" pitchFamily="34" charset="0"/>
              </a:rPr>
              <a:t>Fuente: Elaborado por la Gerencia Sr. de Coordinación de Inversiones del Infonavit con datos al 31 de enero de 2018.</a:t>
            </a:r>
          </a:p>
        </p:txBody>
      </p:sp>
      <p:pic>
        <p:nvPicPr>
          <p:cNvPr id="7" name="Imagen 6"/>
          <p:cNvPicPr>
            <a:picLocks noChangeAspect="1"/>
          </p:cNvPicPr>
          <p:nvPr/>
        </p:nvPicPr>
        <p:blipFill>
          <a:blip r:embed="rId3"/>
          <a:stretch>
            <a:fillRect/>
          </a:stretch>
        </p:blipFill>
        <p:spPr>
          <a:xfrm>
            <a:off x="4013671" y="3536542"/>
            <a:ext cx="5130328" cy="2884660"/>
          </a:xfrm>
          <a:prstGeom prst="rect">
            <a:avLst/>
          </a:prstGeom>
        </p:spPr>
      </p:pic>
      <p:pic>
        <p:nvPicPr>
          <p:cNvPr id="8" name="Imagen 7"/>
          <p:cNvPicPr>
            <a:picLocks noChangeAspect="1"/>
          </p:cNvPicPr>
          <p:nvPr/>
        </p:nvPicPr>
        <p:blipFill>
          <a:blip r:embed="rId4"/>
          <a:stretch>
            <a:fillRect/>
          </a:stretch>
        </p:blipFill>
        <p:spPr>
          <a:xfrm>
            <a:off x="48478" y="4634523"/>
            <a:ext cx="3925983" cy="1786679"/>
          </a:xfrm>
          <a:prstGeom prst="rect">
            <a:avLst/>
          </a:prstGeom>
        </p:spPr>
      </p:pic>
      <p:pic>
        <p:nvPicPr>
          <p:cNvPr id="11" name="Imagen 10"/>
          <p:cNvPicPr>
            <a:picLocks noChangeAspect="1"/>
          </p:cNvPicPr>
          <p:nvPr/>
        </p:nvPicPr>
        <p:blipFill>
          <a:blip r:embed="rId5"/>
          <a:stretch>
            <a:fillRect/>
          </a:stretch>
        </p:blipFill>
        <p:spPr>
          <a:xfrm>
            <a:off x="3668243" y="475106"/>
            <a:ext cx="4071714" cy="2865208"/>
          </a:xfrm>
          <a:prstGeom prst="rect">
            <a:avLst/>
          </a:prstGeom>
        </p:spPr>
      </p:pic>
      <p:pic>
        <p:nvPicPr>
          <p:cNvPr id="3" name="Imagen 2"/>
          <p:cNvPicPr>
            <a:picLocks noChangeAspect="1"/>
          </p:cNvPicPr>
          <p:nvPr/>
        </p:nvPicPr>
        <p:blipFill>
          <a:blip r:embed="rId6"/>
          <a:stretch>
            <a:fillRect/>
          </a:stretch>
        </p:blipFill>
        <p:spPr>
          <a:xfrm>
            <a:off x="48478" y="461858"/>
            <a:ext cx="3619765" cy="3297321"/>
          </a:xfrm>
          <a:prstGeom prst="rect">
            <a:avLst/>
          </a:prstGeom>
        </p:spPr>
      </p:pic>
    </p:spTree>
    <p:extLst>
      <p:ext uri="{BB962C8B-B14F-4D97-AF65-F5344CB8AC3E}">
        <p14:creationId xmlns:p14="http://schemas.microsoft.com/office/powerpoint/2010/main" val="1945065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7010400" y="6499224"/>
            <a:ext cx="2133600" cy="365125"/>
          </a:xfrm>
        </p:spPr>
        <p:txBody>
          <a:bodyPr/>
          <a:lstStyle/>
          <a:p>
            <a:fld id="{05E83AA4-A00D-4AA0-8FE8-B93C9F3EC141}" type="slidenum">
              <a:rPr lang="es-ES" altLang="es-MX" smtClean="0"/>
              <a:pPr/>
              <a:t>10</a:t>
            </a:fld>
            <a:endParaRPr lang="es-ES" altLang="es-MX" dirty="0"/>
          </a:p>
        </p:txBody>
      </p:sp>
      <p:sp>
        <p:nvSpPr>
          <p:cNvPr id="6"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Elaborado por la Gerencia Sr. de Coordinación de Inversiones del Infonavit con datos al 31 de enero de 2018.</a:t>
            </a: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enero de 2018</a:t>
            </a:r>
            <a:endParaRPr lang="es-MX" sz="2000" b="1" dirty="0">
              <a:latin typeface="Century Gothic" panose="020B0502020202020204" pitchFamily="34" charset="0"/>
            </a:endParaRPr>
          </a:p>
        </p:txBody>
      </p:sp>
      <p:pic>
        <p:nvPicPr>
          <p:cNvPr id="7" name="Imagen 6"/>
          <p:cNvPicPr>
            <a:picLocks noChangeAspect="1"/>
          </p:cNvPicPr>
          <p:nvPr/>
        </p:nvPicPr>
        <p:blipFill>
          <a:blip r:embed="rId2"/>
          <a:stretch>
            <a:fillRect/>
          </a:stretch>
        </p:blipFill>
        <p:spPr>
          <a:xfrm>
            <a:off x="96698" y="681042"/>
            <a:ext cx="7622156" cy="5657143"/>
          </a:xfrm>
          <a:prstGeom prst="rect">
            <a:avLst/>
          </a:prstGeom>
        </p:spPr>
      </p:pic>
    </p:spTree>
    <p:extLst>
      <p:ext uri="{BB962C8B-B14F-4D97-AF65-F5344CB8AC3E}">
        <p14:creationId xmlns:p14="http://schemas.microsoft.com/office/powerpoint/2010/main" val="3033418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enero de 2018</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11</a:t>
            </a:fld>
            <a:endParaRPr lang="es-ES" altLang="es-MX" dirty="0"/>
          </a:p>
        </p:txBody>
      </p:sp>
      <p:sp>
        <p:nvSpPr>
          <p:cNvPr id="6" name="1 Título"/>
          <p:cNvSpPr txBox="1">
            <a:spLocks/>
          </p:cNvSpPr>
          <p:nvPr/>
        </p:nvSpPr>
        <p:spPr bwMode="auto">
          <a:xfrm>
            <a:off x="171938" y="6419081"/>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con datos al 31 de enero de 2018.</a:t>
            </a:r>
            <a:endParaRPr lang="es-MX" sz="1000" dirty="0">
              <a:solidFill>
                <a:schemeClr val="tx1"/>
              </a:solidFill>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90617" y="804101"/>
            <a:ext cx="7652952" cy="5614979"/>
          </a:xfrm>
          <a:prstGeom prst="rect">
            <a:avLst/>
          </a:prstGeom>
        </p:spPr>
      </p:pic>
    </p:spTree>
    <p:extLst>
      <p:ext uri="{BB962C8B-B14F-4D97-AF65-F5344CB8AC3E}">
        <p14:creationId xmlns:p14="http://schemas.microsoft.com/office/powerpoint/2010/main" val="2610568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continuó con la reestructuración del portafolio de deuda corporativa realizando ventas por $207.8 </a:t>
            </a:r>
            <a:r>
              <a:rPr lang="x-none" sz="1400" dirty="0" err="1">
                <a:latin typeface="Century Gothic" panose="020B0502020202020204" pitchFamily="34" charset="0"/>
              </a:rPr>
              <a:t>mdp</a:t>
            </a:r>
            <a:r>
              <a:rPr lang="x-none" sz="1400" dirty="0">
                <a:latin typeface="Century Gothic" panose="020B0502020202020204" pitchFamily="34" charset="0"/>
              </a:rPr>
              <a:t>, se realizaron ventas de deuda corporativa de PEMEX por $1,885.7 </a:t>
            </a:r>
            <a:r>
              <a:rPr lang="x-none" sz="1400" dirty="0" err="1">
                <a:latin typeface="Century Gothic" panose="020B0502020202020204" pitchFamily="34" charset="0"/>
              </a:rPr>
              <a:t>mdp</a:t>
            </a:r>
            <a:r>
              <a:rPr lang="x-none" sz="1400" dirty="0">
                <a:latin typeface="Century Gothic" panose="020B0502020202020204" pitchFamily="34" charset="0"/>
              </a:rPr>
              <a:t>.</a:t>
            </a: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92874"/>
            <a:ext cx="491706" cy="365125"/>
          </a:xfrm>
        </p:spPr>
        <p:txBody>
          <a:bodyPr/>
          <a:lstStyle/>
          <a:p>
            <a:pPr algn="ctr"/>
            <a:fld id="{05E83AA4-A00D-4AA0-8FE8-B93C9F3EC141}" type="slidenum">
              <a:rPr lang="es-ES" altLang="es-MX" smtClean="0">
                <a:latin typeface="Century Gothic" panose="020B0502020202020204" pitchFamily="34" charset="0"/>
              </a:rPr>
              <a:pPr algn="ctr"/>
              <a:t>12</a:t>
            </a:fld>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x-none" sz="1050" dirty="0"/>
              <a:t>*Cifras en millones de pesos.</a:t>
            </a:r>
            <a:endParaRPr lang="es-MX" sz="1050" dirty="0"/>
          </a:p>
        </p:txBody>
      </p:sp>
      <p:sp>
        <p:nvSpPr>
          <p:cNvPr id="15"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31 de enero de 2017.</a:t>
            </a:r>
            <a:endParaRPr lang="es-MX" sz="1400" b="1" dirty="0">
              <a:latin typeface="Century Gothic" panose="020B0502020202020204" pitchFamily="34" charset="0"/>
            </a:endParaRPr>
          </a:p>
        </p:txBody>
      </p:sp>
      <p:pic>
        <p:nvPicPr>
          <p:cNvPr id="2" name="Imagen 1">
            <a:extLst>
              <a:ext uri="{FF2B5EF4-FFF2-40B4-BE49-F238E27FC236}">
                <a16:creationId xmlns:a16="http://schemas.microsoft.com/office/drawing/2014/main" id="{50998C4E-B0A2-4B8C-962F-2041142E82B7}"/>
              </a:ext>
            </a:extLst>
          </p:cNvPr>
          <p:cNvPicPr>
            <a:picLocks noChangeAspect="1"/>
          </p:cNvPicPr>
          <p:nvPr/>
        </p:nvPicPr>
        <p:blipFill>
          <a:blip r:embed="rId2"/>
          <a:stretch>
            <a:fillRect/>
          </a:stretch>
        </p:blipFill>
        <p:spPr>
          <a:xfrm>
            <a:off x="3043237" y="2580698"/>
            <a:ext cx="3057525" cy="2497734"/>
          </a:xfrm>
          <a:prstGeom prst="rect">
            <a:avLst/>
          </a:prstGeom>
        </p:spPr>
      </p:pic>
    </p:spTree>
    <p:extLst>
      <p:ext uri="{BB962C8B-B14F-4D97-AF65-F5344CB8AC3E}">
        <p14:creationId xmlns:p14="http://schemas.microsoft.com/office/powerpoint/2010/main" val="2502731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13</a:t>
            </a:fld>
            <a:endParaRPr lang="es-ES" altLang="es-MX" dirty="0"/>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realizaron ventas en la zona corta y larga de la curva de bonos M, buscando estructurar un portafolio altamente defensivo ante las posibles alzas por parte de Banxico y la alta volatilidad esperada durante los próximos meses. </a:t>
            </a: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algn="just">
              <a:buClr>
                <a:srgbClr val="C00000"/>
              </a:buClr>
            </a:pPr>
            <a:r>
              <a:rPr lang="x-none" sz="1400">
                <a:latin typeface="Century Gothic" panose="020B0502020202020204" pitchFamily="34" charset="0"/>
              </a:rPr>
              <a:t>Se disminuy</a:t>
            </a:r>
            <a:r>
              <a:rPr lang="es-MX" sz="1400" dirty="0">
                <a:latin typeface="Century Gothic" panose="020B0502020202020204" pitchFamily="34" charset="0"/>
              </a:rPr>
              <a:t>ó</a:t>
            </a:r>
            <a:r>
              <a:rPr lang="x-none" sz="1400">
                <a:latin typeface="Century Gothic" panose="020B0502020202020204" pitchFamily="34" charset="0"/>
              </a:rPr>
              <a:t> </a:t>
            </a:r>
            <a:r>
              <a:rPr lang="x-none" sz="1400" dirty="0">
                <a:latin typeface="Century Gothic" panose="020B0502020202020204" pitchFamily="34" charset="0"/>
              </a:rPr>
              <a:t>la exposición a México ante los crecientes riesgos durante el primer semestre del 2018. </a:t>
            </a:r>
            <a:r>
              <a:rPr lang="x-none" sz="1400">
                <a:latin typeface="Century Gothic" panose="020B0502020202020204" pitchFamily="34" charset="0"/>
              </a:rPr>
              <a:t>Se increment</a:t>
            </a:r>
            <a:r>
              <a:rPr lang="es-MX" sz="1400" dirty="0">
                <a:latin typeface="Century Gothic" panose="020B0502020202020204" pitchFamily="34" charset="0"/>
              </a:rPr>
              <a:t>ó</a:t>
            </a:r>
            <a:r>
              <a:rPr lang="x-none" sz="1400">
                <a:latin typeface="Century Gothic" panose="020B0502020202020204" pitchFamily="34" charset="0"/>
              </a:rPr>
              <a:t> </a:t>
            </a:r>
            <a:r>
              <a:rPr lang="x-none" sz="1400" dirty="0">
                <a:latin typeface="Century Gothic" panose="020B0502020202020204" pitchFamily="34" charset="0"/>
              </a:rPr>
              <a:t>la exposición al dólar mediante la compra de </a:t>
            </a:r>
            <a:r>
              <a:rPr lang="x-none" sz="1400" dirty="0" err="1">
                <a:latin typeface="Century Gothic" panose="020B0502020202020204" pitchFamily="34" charset="0"/>
              </a:rPr>
              <a:t>ETFs</a:t>
            </a:r>
            <a:r>
              <a:rPr lang="x-none" sz="1400" dirty="0">
                <a:latin typeface="Century Gothic" panose="020B0502020202020204" pitchFamily="34" charset="0"/>
              </a:rPr>
              <a:t> de los sectores más defensivos de la economía de Estados Unidos.</a:t>
            </a:r>
            <a:endParaRPr lang="es-MX" sz="16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9" name="CuadroTexto 8"/>
          <p:cNvSpPr txBox="1"/>
          <p:nvPr/>
        </p:nvSpPr>
        <p:spPr>
          <a:xfrm>
            <a:off x="683568" y="6452876"/>
            <a:ext cx="8147573" cy="253916"/>
          </a:xfrm>
          <a:prstGeom prst="rect">
            <a:avLst/>
          </a:prstGeom>
          <a:noFill/>
        </p:spPr>
        <p:txBody>
          <a:bodyPr wrap="square" rtlCol="0">
            <a:spAutoFit/>
          </a:bodyPr>
          <a:lstStyle/>
          <a:p>
            <a:r>
              <a:rPr lang="x-none" sz="1050" dirty="0"/>
              <a:t>*Montos en millones de pesos.</a:t>
            </a:r>
            <a:endParaRPr lang="es-MX" sz="1050" dirty="0"/>
          </a:p>
        </p:txBody>
      </p:sp>
      <p:sp>
        <p:nvSpPr>
          <p:cNvPr id="10" name="Título 1"/>
          <p:cNvSpPr txBox="1">
            <a:spLocks/>
          </p:cNvSpPr>
          <p:nvPr/>
        </p:nvSpPr>
        <p:spPr bwMode="auto">
          <a:xfrm>
            <a:off x="609599" y="427038"/>
            <a:ext cx="712147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31 de enero de 2017.</a:t>
            </a:r>
            <a:endParaRPr lang="es-MX" sz="1400" b="1" dirty="0">
              <a:latin typeface="Century Gothic" panose="020B0502020202020204" pitchFamily="34" charset="0"/>
            </a:endParaRPr>
          </a:p>
        </p:txBody>
      </p:sp>
      <p:pic>
        <p:nvPicPr>
          <p:cNvPr id="3" name="Imagen 2">
            <a:extLst>
              <a:ext uri="{FF2B5EF4-FFF2-40B4-BE49-F238E27FC236}">
                <a16:creationId xmlns:a16="http://schemas.microsoft.com/office/drawing/2014/main" id="{F7868BCA-BEAE-4154-87B3-90A6D3836247}"/>
              </a:ext>
            </a:extLst>
          </p:cNvPr>
          <p:cNvPicPr>
            <a:picLocks noChangeAspect="1"/>
          </p:cNvPicPr>
          <p:nvPr/>
        </p:nvPicPr>
        <p:blipFill>
          <a:blip r:embed="rId2"/>
          <a:stretch>
            <a:fillRect/>
          </a:stretch>
        </p:blipFill>
        <p:spPr>
          <a:xfrm>
            <a:off x="3043237" y="2100957"/>
            <a:ext cx="3057525" cy="1925733"/>
          </a:xfrm>
          <a:prstGeom prst="rect">
            <a:avLst/>
          </a:prstGeom>
        </p:spPr>
      </p:pic>
      <p:pic>
        <p:nvPicPr>
          <p:cNvPr id="5" name="Imagen 4">
            <a:extLst>
              <a:ext uri="{FF2B5EF4-FFF2-40B4-BE49-F238E27FC236}">
                <a16:creationId xmlns:a16="http://schemas.microsoft.com/office/drawing/2014/main" id="{7B5C6AB2-428A-468D-8542-A0A542789454}"/>
              </a:ext>
            </a:extLst>
          </p:cNvPr>
          <p:cNvPicPr>
            <a:picLocks noChangeAspect="1"/>
          </p:cNvPicPr>
          <p:nvPr/>
        </p:nvPicPr>
        <p:blipFill>
          <a:blip r:embed="rId3"/>
          <a:stretch>
            <a:fillRect/>
          </a:stretch>
        </p:blipFill>
        <p:spPr>
          <a:xfrm>
            <a:off x="2819399" y="4781059"/>
            <a:ext cx="3505200" cy="1925733"/>
          </a:xfrm>
          <a:prstGeom prst="rect">
            <a:avLst/>
          </a:prstGeom>
        </p:spPr>
      </p:pic>
    </p:spTree>
    <p:extLst>
      <p:ext uri="{BB962C8B-B14F-4D97-AF65-F5344CB8AC3E}">
        <p14:creationId xmlns:p14="http://schemas.microsoft.com/office/powerpoint/2010/main" val="3084627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40420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14</a:t>
            </a:fld>
            <a:endParaRPr lang="es-ES" altLang="es-MX" dirty="0">
              <a:latin typeface="Century Gothic" panose="020B0502020202020204" pitchFamily="34" charset="0"/>
            </a:endParaRPr>
          </a:p>
        </p:txBody>
      </p:sp>
      <p:sp>
        <p:nvSpPr>
          <p:cNvPr id="26" name="Rectángulo 25">
            <a:extLst>
              <a:ext uri="{FF2B5EF4-FFF2-40B4-BE49-F238E27FC236}">
                <a16:creationId xmlns:a16="http://schemas.microsoft.com/office/drawing/2014/main" id="{9FF08499-1D8A-4FEC-BDFC-22CCA085E84A}"/>
              </a:ext>
            </a:extLst>
          </p:cNvPr>
          <p:cNvSpPr/>
          <p:nvPr/>
        </p:nvSpPr>
        <p:spPr>
          <a:xfrm>
            <a:off x="2254316"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a16="http://schemas.microsoft.com/office/drawing/2014/main" id="{EC2813D3-46B6-4775-9B7B-9FBA997EB50B}"/>
              </a:ext>
            </a:extLst>
          </p:cNvPr>
          <p:cNvSpPr/>
          <p:nvPr/>
        </p:nvSpPr>
        <p:spPr>
          <a:xfrm>
            <a:off x="262552" y="160291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59.1%</a:t>
            </a:r>
          </a:p>
        </p:txBody>
      </p:sp>
      <p:sp>
        <p:nvSpPr>
          <p:cNvPr id="28" name="Rectángulo 27">
            <a:extLst>
              <a:ext uri="{FF2B5EF4-FFF2-40B4-BE49-F238E27FC236}">
                <a16:creationId xmlns:a16="http://schemas.microsoft.com/office/drawing/2014/main" id="{4ACE727D-4E57-409C-86BD-63E6B4C731FC}"/>
              </a:ext>
            </a:extLst>
          </p:cNvPr>
          <p:cNvSpPr/>
          <p:nvPr/>
        </p:nvSpPr>
        <p:spPr>
          <a:xfrm>
            <a:off x="2254316" y="160291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a:t>
            </a:r>
          </a:p>
        </p:txBody>
      </p:sp>
      <p:sp>
        <p:nvSpPr>
          <p:cNvPr id="29" name="Rectángulo 28">
            <a:extLst>
              <a:ext uri="{FF2B5EF4-FFF2-40B4-BE49-F238E27FC236}">
                <a16:creationId xmlns:a16="http://schemas.microsoft.com/office/drawing/2014/main" id="{AEE17BEF-8A7B-4F8C-8AFF-74B620AF1B36}"/>
              </a:ext>
            </a:extLst>
          </p:cNvPr>
          <p:cNvSpPr/>
          <p:nvPr/>
        </p:nvSpPr>
        <p:spPr>
          <a:xfrm>
            <a:off x="3312060"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a16="http://schemas.microsoft.com/office/drawing/2014/main" id="{34C0689D-EB97-4DD8-B516-0625FAB8A4C6}"/>
              </a:ext>
            </a:extLst>
          </p:cNvPr>
          <p:cNvSpPr/>
          <p:nvPr/>
        </p:nvSpPr>
        <p:spPr>
          <a:xfrm>
            <a:off x="4369802"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a16="http://schemas.microsoft.com/office/drawing/2014/main" id="{68BBDB03-4A88-4A68-9C21-271064AC4DFA}"/>
              </a:ext>
            </a:extLst>
          </p:cNvPr>
          <p:cNvSpPr/>
          <p:nvPr/>
        </p:nvSpPr>
        <p:spPr>
          <a:xfrm>
            <a:off x="5617662" y="1580694"/>
            <a:ext cx="3209462" cy="91565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black"/>
                </a:solidFill>
                <a:latin typeface="Century Gothic" panose="020B0502020202020204" pitchFamily="34" charset="0"/>
              </a:rPr>
              <a:t>El riesgo latente que la FED pueda subir su tasa más rápido a lo esperado y el posible deterioro de las expectativas de inflación, abren la posibilidad que Banxico, continúe subiendo las tasas y por concerniente mantener la postura defensiva en el portafolio del FANVIT. </a:t>
            </a:r>
          </a:p>
        </p:txBody>
      </p:sp>
      <p:sp>
        <p:nvSpPr>
          <p:cNvPr id="38" name="Rectángulo 37">
            <a:extLst>
              <a:ext uri="{FF2B5EF4-FFF2-40B4-BE49-F238E27FC236}">
                <a16:creationId xmlns:a16="http://schemas.microsoft.com/office/drawing/2014/main" id="{E06CB6A2-D48F-493F-BFFD-15B764FD7A3E}"/>
              </a:ext>
            </a:extLst>
          </p:cNvPr>
          <p:cNvSpPr/>
          <p:nvPr/>
        </p:nvSpPr>
        <p:spPr>
          <a:xfrm>
            <a:off x="262552" y="254319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16.5%</a:t>
            </a:r>
          </a:p>
        </p:txBody>
      </p:sp>
      <p:sp>
        <p:nvSpPr>
          <p:cNvPr id="39" name="Rectángulo 38">
            <a:extLst>
              <a:ext uri="{FF2B5EF4-FFF2-40B4-BE49-F238E27FC236}">
                <a16:creationId xmlns:a16="http://schemas.microsoft.com/office/drawing/2014/main" id="{5E23F599-97B7-41D0-B1F8-802325F1DF55}"/>
              </a:ext>
            </a:extLst>
          </p:cNvPr>
          <p:cNvSpPr/>
          <p:nvPr/>
        </p:nvSpPr>
        <p:spPr>
          <a:xfrm>
            <a:off x="2227158" y="254319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a16="http://schemas.microsoft.com/office/drawing/2014/main" id="{1F31DF8F-33DC-4D7C-8C62-0C7BBBD0447E}"/>
              </a:ext>
            </a:extLst>
          </p:cNvPr>
          <p:cNvSpPr/>
          <p:nvPr/>
        </p:nvSpPr>
        <p:spPr>
          <a:xfrm>
            <a:off x="5617662" y="254319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100" dirty="0">
                <a:solidFill>
                  <a:prstClr val="black"/>
                </a:solidFill>
                <a:latin typeface="Century Gothic" panose="020B0502020202020204" pitchFamily="34" charset="0"/>
              </a:rPr>
              <a:t>Se espera en el 1S18 la emisión de deuda corporativa y mantenga el diferencial de crédito en estos niveles. Se favorecen los cuasi gubernamentales ya que la tasa de referencia se empieza a ver atractiva.</a:t>
            </a:r>
          </a:p>
        </p:txBody>
      </p:sp>
      <p:sp>
        <p:nvSpPr>
          <p:cNvPr id="42" name="Rectángulo 41">
            <a:extLst>
              <a:ext uri="{FF2B5EF4-FFF2-40B4-BE49-F238E27FC236}">
                <a16:creationId xmlns:a16="http://schemas.microsoft.com/office/drawing/2014/main" id="{C824CA53-FAAC-4EAD-B3B7-F49E780DC119}"/>
              </a:ext>
            </a:extLst>
          </p:cNvPr>
          <p:cNvSpPr/>
          <p:nvPr/>
        </p:nvSpPr>
        <p:spPr>
          <a:xfrm>
            <a:off x="262552" y="3627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11.8%</a:t>
            </a:r>
          </a:p>
        </p:txBody>
      </p:sp>
      <p:sp>
        <p:nvSpPr>
          <p:cNvPr id="43" name="Rectángulo 42">
            <a:extLst>
              <a:ext uri="{FF2B5EF4-FFF2-40B4-BE49-F238E27FC236}">
                <a16:creationId xmlns:a16="http://schemas.microsoft.com/office/drawing/2014/main" id="{6664EF17-EE2E-471B-B24F-029732E2D5FC}"/>
              </a:ext>
            </a:extLst>
          </p:cNvPr>
          <p:cNvSpPr/>
          <p:nvPr/>
        </p:nvSpPr>
        <p:spPr>
          <a:xfrm>
            <a:off x="2254316" y="3627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44" name="Rectángulo 43">
            <a:extLst>
              <a:ext uri="{FF2B5EF4-FFF2-40B4-BE49-F238E27FC236}">
                <a16:creationId xmlns:a16="http://schemas.microsoft.com/office/drawing/2014/main" id="{E9AF6DD2-A9F0-48D2-A998-1BACA045A3B7}"/>
              </a:ext>
            </a:extLst>
          </p:cNvPr>
          <p:cNvSpPr/>
          <p:nvPr/>
        </p:nvSpPr>
        <p:spPr>
          <a:xfrm>
            <a:off x="5617662" y="3627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50" dirty="0">
                <a:solidFill>
                  <a:prstClr val="black"/>
                </a:solidFill>
                <a:latin typeface="Century Gothic" panose="020B0502020202020204" pitchFamily="34" charset="0"/>
              </a:rPr>
              <a:t>Renta variable internacional sigue mostrando fuerte crecimiento y el ajuste importante del valor de los índices disipan las preocupaciones sobre las valuaciones en términos de múltiplos (principalmente de EUA). </a:t>
            </a:r>
          </a:p>
        </p:txBody>
      </p:sp>
      <p:sp>
        <p:nvSpPr>
          <p:cNvPr id="48" name="Rectángulo 47">
            <a:extLst>
              <a:ext uri="{FF2B5EF4-FFF2-40B4-BE49-F238E27FC236}">
                <a16:creationId xmlns:a16="http://schemas.microsoft.com/office/drawing/2014/main" id="{ECC751ED-E91B-4EA8-BDD0-725B9A3DE919}"/>
              </a:ext>
            </a:extLst>
          </p:cNvPr>
          <p:cNvSpPr/>
          <p:nvPr/>
        </p:nvSpPr>
        <p:spPr>
          <a:xfrm>
            <a:off x="262552" y="551878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CKDs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0.3% (1.5%)</a:t>
            </a:r>
          </a:p>
        </p:txBody>
      </p:sp>
      <p:sp>
        <p:nvSpPr>
          <p:cNvPr id="49" name="Rectángulo 48">
            <a:extLst>
              <a:ext uri="{FF2B5EF4-FFF2-40B4-BE49-F238E27FC236}">
                <a16:creationId xmlns:a16="http://schemas.microsoft.com/office/drawing/2014/main" id="{8BD04EC6-9813-44ED-94C9-9F0C1E420BFB}"/>
              </a:ext>
            </a:extLst>
          </p:cNvPr>
          <p:cNvSpPr/>
          <p:nvPr/>
        </p:nvSpPr>
        <p:spPr>
          <a:xfrm>
            <a:off x="2254316" y="551878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a16="http://schemas.microsoft.com/office/drawing/2014/main" id="{D1330A89-6EC1-43F1-A260-0425EF5CB971}"/>
              </a:ext>
            </a:extLst>
          </p:cNvPr>
          <p:cNvSpPr/>
          <p:nvPr/>
        </p:nvSpPr>
        <p:spPr>
          <a:xfrm>
            <a:off x="5617662" y="551878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a16="http://schemas.microsoft.com/office/drawing/2014/main" id="{92CAEEA6-C6C1-48C2-A4ED-1F707AD22734}"/>
              </a:ext>
            </a:extLst>
          </p:cNvPr>
          <p:cNvSpPr/>
          <p:nvPr/>
        </p:nvSpPr>
        <p:spPr>
          <a:xfrm>
            <a:off x="262551" y="4566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2.5%</a:t>
            </a:r>
          </a:p>
        </p:txBody>
      </p:sp>
      <p:sp>
        <p:nvSpPr>
          <p:cNvPr id="57" name="Rectángulo 56">
            <a:extLst>
              <a:ext uri="{FF2B5EF4-FFF2-40B4-BE49-F238E27FC236}">
                <a16:creationId xmlns:a16="http://schemas.microsoft.com/office/drawing/2014/main" id="{42AC57C7-C5CF-41AE-AF0E-6D7A143D863C}"/>
              </a:ext>
            </a:extLst>
          </p:cNvPr>
          <p:cNvSpPr/>
          <p:nvPr/>
        </p:nvSpPr>
        <p:spPr>
          <a:xfrm>
            <a:off x="2254315" y="4566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a16="http://schemas.microsoft.com/office/drawing/2014/main" id="{E87C383F-5327-4979-B4E7-432CF8706B64}"/>
              </a:ext>
            </a:extLst>
          </p:cNvPr>
          <p:cNvSpPr/>
          <p:nvPr/>
        </p:nvSpPr>
        <p:spPr>
          <a:xfrm>
            <a:off x="5617661" y="4566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50" dirty="0">
                <a:solidFill>
                  <a:prstClr val="black"/>
                </a:solidFill>
                <a:latin typeface="Century Gothic" panose="020B0502020202020204" pitchFamily="34" charset="0"/>
              </a:rPr>
              <a:t>Las expectativa de revaluación de los activos es alta y esperemos que se de  una vez que Banxico finalice su ciclo restrictivo. No obstante, la atractiva tasa de dividendos del 7.7% justifica mantener y/o aumentar la exposición.</a:t>
            </a:r>
          </a:p>
        </p:txBody>
      </p:sp>
      <p:sp>
        <p:nvSpPr>
          <p:cNvPr id="59" name="Rectángulo 58">
            <a:extLst>
              <a:ext uri="{FF2B5EF4-FFF2-40B4-BE49-F238E27FC236}">
                <a16:creationId xmlns:a16="http://schemas.microsoft.com/office/drawing/2014/main" id="{23010369-84C5-42A4-B46E-0F0D101E7589}"/>
              </a:ext>
            </a:extLst>
          </p:cNvPr>
          <p:cNvSpPr/>
          <p:nvPr/>
        </p:nvSpPr>
        <p:spPr>
          <a:xfrm>
            <a:off x="262554" y="118981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713654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57200" y="1456185"/>
            <a:ext cx="8229600" cy="4997151"/>
          </a:xfrm>
        </p:spPr>
        <p:txBody>
          <a:bodyPr/>
          <a:lstStyle/>
          <a:p>
            <a:pPr lvl="1" algn="just">
              <a:buClr>
                <a:srgbClr val="C00000"/>
              </a:buClr>
              <a:buFont typeface="Symbol"/>
              <a:buChar char=""/>
            </a:pPr>
            <a:r>
              <a:rPr lang="es-MX" sz="1250" dirty="0">
                <a:ea typeface="Calibri"/>
                <a:cs typeface="Times New Roman"/>
              </a:rPr>
              <a:t>Mantener un intervalo entre 5.5 y 7.0 años el plazo promedio ponderado del portafolio (actual 6.4). El deterioro de las expectativas inflacionarias por parte de los analistas ha influido la posibilidad de más aumentos de la tasa de referencia por parte de Banxico y refuerza la tesis de mantener un perfil de bajo riesgo de tasas en el FANVIT. Al mismo tiempo, en el FANVIT, se sobre ponderará a los activos de renta fija real, revisables y efectivo.</a:t>
            </a:r>
          </a:p>
          <a:p>
            <a:pPr lvl="1" algn="just">
              <a:buClr>
                <a:srgbClr val="C00000"/>
              </a:buClr>
              <a:buFont typeface="Symbol"/>
              <a:buChar char=""/>
            </a:pPr>
            <a:r>
              <a:rPr lang="es-MX" sz="1250" dirty="0">
                <a:ea typeface="Calibri"/>
                <a:cs typeface="Times New Roman"/>
              </a:rPr>
              <a:t>Mantener hasta un 11.8% del Activo Neto en Renta Variable con las siguientes propuestas:</a:t>
            </a:r>
          </a:p>
          <a:p>
            <a:pPr lvl="2" algn="just">
              <a:buClr>
                <a:srgbClr val="C00000"/>
              </a:buClr>
              <a:buFont typeface="Symbol"/>
              <a:buChar char=""/>
            </a:pPr>
            <a:r>
              <a:rPr lang="es-ES" sz="1250" dirty="0">
                <a:ea typeface="Calibri"/>
                <a:cs typeface="Times New Roman"/>
              </a:rPr>
              <a:t>Estados Unidos: Intercambiar posición de instrumentos relacionados a Bonos del Tesoro de corto plazo por instrumentos de mayor beta y con mejores perspectivas (momento, valor, tecnología, materiales, Financieros, Industriales).</a:t>
            </a:r>
          </a:p>
          <a:p>
            <a:pPr lvl="2" algn="just">
              <a:buClr>
                <a:srgbClr val="C00000"/>
              </a:buClr>
              <a:buFont typeface="Symbol"/>
              <a:buChar char=""/>
            </a:pPr>
            <a:r>
              <a:rPr lang="es-ES" sz="1250" dirty="0">
                <a:ea typeface="Calibri"/>
                <a:cs typeface="Times New Roman"/>
              </a:rPr>
              <a:t>Europa y Asia: Intercambiar posición de Bonos del Tesoro de corto plazo para mantener la estructura actual del portafolio.</a:t>
            </a:r>
          </a:p>
          <a:p>
            <a:pPr lvl="2" algn="just">
              <a:buClr>
                <a:srgbClr val="C00000"/>
              </a:buClr>
              <a:buFont typeface="Symbol"/>
              <a:buChar char=""/>
            </a:pPr>
            <a:r>
              <a:rPr lang="es-ES" sz="1250" dirty="0">
                <a:ea typeface="Calibri"/>
                <a:cs typeface="Times New Roman"/>
              </a:rPr>
              <a:t>México: mantener/reducir exposición en momentos de oportunidad y de forma gradual</a:t>
            </a:r>
            <a:endParaRPr lang="es-MX" sz="1250" dirty="0">
              <a:ea typeface="Calibri"/>
              <a:cs typeface="Times New Roman"/>
            </a:endParaRPr>
          </a:p>
          <a:p>
            <a:pPr lvl="1" algn="just">
              <a:buClr>
                <a:srgbClr val="C00000"/>
              </a:buClr>
              <a:buFont typeface="Symbol"/>
              <a:buChar char=""/>
            </a:pPr>
            <a:r>
              <a:rPr lang="es-MX" sz="1250" dirty="0">
                <a:ea typeface="Calibri"/>
                <a:cs typeface="Times New Roman"/>
              </a:rPr>
              <a:t>Conservar el objetivo de hasta 4% en 6 Fibras diversificadas e industriales y FIBRA E. </a:t>
            </a:r>
          </a:p>
          <a:p>
            <a:pPr lvl="1" algn="just">
              <a:buClr>
                <a:srgbClr val="C00000"/>
              </a:buClr>
              <a:buFont typeface="Symbol"/>
              <a:buChar char=""/>
            </a:pPr>
            <a:r>
              <a:rPr lang="es-MX" sz="1250" dirty="0">
                <a:cs typeface="Times New Roman"/>
              </a:rPr>
              <a:t>Conservar la exposición en valores vinculados directa o indirectamente (inversiones en divisas y/o valores de renta variable internacional) a otras monedas con el propósito de diversificar al FANVIT para enfrentar la volatilidad generada por el riesgo de que la FED pueda subir su tasa de referencia más rápido a lo esperado, una mala negociación y/o salida de EU del TLCAN y elecciones presidenciales.</a:t>
            </a:r>
          </a:p>
          <a:p>
            <a:pPr lvl="1" algn="just">
              <a:buClr>
                <a:srgbClr val="C00000"/>
              </a:buClr>
              <a:buFont typeface="Symbol"/>
              <a:buChar char=""/>
            </a:pPr>
            <a:r>
              <a:rPr lang="es-MX" sz="1250" dirty="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buClr>
                <a:srgbClr val="C00000"/>
              </a:buClr>
              <a:buFont typeface="Symbol"/>
              <a:buChar char=""/>
            </a:pPr>
            <a:r>
              <a:rPr lang="es-MX" sz="1250" dirty="0">
                <a:cs typeface="Times New Roman"/>
              </a:rPr>
              <a:t>Aprovechar oportunidades de mercado que permitan mejorar la rentabilidad del portafolio.</a:t>
            </a:r>
          </a:p>
          <a:p>
            <a:pPr lvl="1" algn="just">
              <a:buClr>
                <a:srgbClr val="C00000"/>
              </a:buClr>
              <a:buFont typeface="Symbol"/>
              <a:buChar char=""/>
            </a:pPr>
            <a:r>
              <a:rPr lang="es-MX" sz="1250" dirty="0">
                <a:ea typeface="Calibri"/>
                <a:cs typeface="Times New Roman"/>
              </a:rPr>
              <a:t>La estrategia debe quedar enmarcada en el Marco de Gestión.</a:t>
            </a:r>
            <a:endParaRPr lang="es-MX" sz="1250" dirty="0"/>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15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655410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738681" y="2972160"/>
            <a:ext cx="5726112" cy="888888"/>
          </a:xfrm>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Febrero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62890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Bonos Bancarios Estructurados y Bonos Convertibles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17</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enero de 2017.</a:t>
            </a:r>
            <a:endParaRPr lang="es-MX" sz="1000" dirty="0">
              <a:solidFill>
                <a:schemeClr val="tx1"/>
              </a:solidFill>
              <a:latin typeface="Century Gothic" panose="020B0502020202020204" pitchFamily="34" charset="0"/>
            </a:endParaRPr>
          </a:p>
        </p:txBody>
      </p:sp>
      <p:graphicFrame>
        <p:nvGraphicFramePr>
          <p:cNvPr id="5" name="Tabla 4">
            <a:extLst>
              <a:ext uri="{FF2B5EF4-FFF2-40B4-BE49-F238E27FC236}">
                <a16:creationId xmlns:a16="http://schemas.microsoft.com/office/drawing/2014/main" id="{6C676728-8055-4B75-A8F2-5B7F3BC8CBD6}"/>
              </a:ext>
            </a:extLst>
          </p:cNvPr>
          <p:cNvGraphicFramePr>
            <a:graphicFrameLocks noGrp="1"/>
          </p:cNvGraphicFramePr>
          <p:nvPr>
            <p:extLst>
              <p:ext uri="{D42A27DB-BD31-4B8C-83A1-F6EECF244321}">
                <p14:modId xmlns:p14="http://schemas.microsoft.com/office/powerpoint/2010/main" val="4071833102"/>
              </p:ext>
            </p:extLst>
          </p:nvPr>
        </p:nvGraphicFramePr>
        <p:xfrm>
          <a:off x="143509" y="1544378"/>
          <a:ext cx="8856982" cy="4688250"/>
        </p:xfrm>
        <a:graphic>
          <a:graphicData uri="http://schemas.openxmlformats.org/drawingml/2006/table">
            <a:tbl>
              <a:tblPr/>
              <a:tblGrid>
                <a:gridCol w="792124">
                  <a:extLst>
                    <a:ext uri="{9D8B030D-6E8A-4147-A177-3AD203B41FA5}">
                      <a16:colId xmlns:a16="http://schemas.microsoft.com/office/drawing/2014/main" val="382017826"/>
                    </a:ext>
                  </a:extLst>
                </a:gridCol>
                <a:gridCol w="907459">
                  <a:extLst>
                    <a:ext uri="{9D8B030D-6E8A-4147-A177-3AD203B41FA5}">
                      <a16:colId xmlns:a16="http://schemas.microsoft.com/office/drawing/2014/main" val="2403394086"/>
                    </a:ext>
                  </a:extLst>
                </a:gridCol>
                <a:gridCol w="1323107">
                  <a:extLst>
                    <a:ext uri="{9D8B030D-6E8A-4147-A177-3AD203B41FA5}">
                      <a16:colId xmlns:a16="http://schemas.microsoft.com/office/drawing/2014/main" val="1892992384"/>
                    </a:ext>
                  </a:extLst>
                </a:gridCol>
                <a:gridCol w="1044558">
                  <a:extLst>
                    <a:ext uri="{9D8B030D-6E8A-4147-A177-3AD203B41FA5}">
                      <a16:colId xmlns:a16="http://schemas.microsoft.com/office/drawing/2014/main" val="1986289059"/>
                    </a:ext>
                  </a:extLst>
                </a:gridCol>
                <a:gridCol w="365595">
                  <a:extLst>
                    <a:ext uri="{9D8B030D-6E8A-4147-A177-3AD203B41FA5}">
                      <a16:colId xmlns:a16="http://schemas.microsoft.com/office/drawing/2014/main" val="1565697457"/>
                    </a:ext>
                  </a:extLst>
                </a:gridCol>
                <a:gridCol w="461347">
                  <a:extLst>
                    <a:ext uri="{9D8B030D-6E8A-4147-A177-3AD203B41FA5}">
                      <a16:colId xmlns:a16="http://schemas.microsoft.com/office/drawing/2014/main" val="366850516"/>
                    </a:ext>
                  </a:extLst>
                </a:gridCol>
                <a:gridCol w="411295">
                  <a:extLst>
                    <a:ext uri="{9D8B030D-6E8A-4147-A177-3AD203B41FA5}">
                      <a16:colId xmlns:a16="http://schemas.microsoft.com/office/drawing/2014/main" val="4207291526"/>
                    </a:ext>
                  </a:extLst>
                </a:gridCol>
                <a:gridCol w="652848">
                  <a:extLst>
                    <a:ext uri="{9D8B030D-6E8A-4147-A177-3AD203B41FA5}">
                      <a16:colId xmlns:a16="http://schemas.microsoft.com/office/drawing/2014/main" val="902826188"/>
                    </a:ext>
                  </a:extLst>
                </a:gridCol>
                <a:gridCol w="835647">
                  <a:extLst>
                    <a:ext uri="{9D8B030D-6E8A-4147-A177-3AD203B41FA5}">
                      <a16:colId xmlns:a16="http://schemas.microsoft.com/office/drawing/2014/main" val="1819146103"/>
                    </a:ext>
                  </a:extLst>
                </a:gridCol>
                <a:gridCol w="613677">
                  <a:extLst>
                    <a:ext uri="{9D8B030D-6E8A-4147-A177-3AD203B41FA5}">
                      <a16:colId xmlns:a16="http://schemas.microsoft.com/office/drawing/2014/main" val="938211744"/>
                    </a:ext>
                  </a:extLst>
                </a:gridCol>
                <a:gridCol w="803004">
                  <a:extLst>
                    <a:ext uri="{9D8B030D-6E8A-4147-A177-3AD203B41FA5}">
                      <a16:colId xmlns:a16="http://schemas.microsoft.com/office/drawing/2014/main" val="2761385570"/>
                    </a:ext>
                  </a:extLst>
                </a:gridCol>
                <a:gridCol w="646321">
                  <a:extLst>
                    <a:ext uri="{9D8B030D-6E8A-4147-A177-3AD203B41FA5}">
                      <a16:colId xmlns:a16="http://schemas.microsoft.com/office/drawing/2014/main" val="2051305945"/>
                    </a:ext>
                  </a:extLst>
                </a:gridCol>
              </a:tblGrid>
              <a:tr h="104381">
                <a:tc rowSpan="3">
                  <a:txBody>
                    <a:bodyPr/>
                    <a:lstStyle/>
                    <a:p>
                      <a:pPr algn="ctr" fontAlgn="ctr"/>
                      <a:r>
                        <a:rPr lang="es-MX" sz="700" b="1" i="0" u="none" strike="noStrike" dirty="0">
                          <a:solidFill>
                            <a:srgbClr val="002060"/>
                          </a:solidFill>
                          <a:effectLst/>
                          <a:latin typeface="Century Gothic" panose="020B0502020202020204" pitchFamily="34" charset="0"/>
                        </a:rPr>
                        <a:t>Región</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Moneda</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Instrumento</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Subyacente</a:t>
                      </a:r>
                    </a:p>
                  </a:txBody>
                  <a:tcPr marL="5219" marR="5219" marT="5219" marB="0" anchor="ctr">
                    <a:lnL>
                      <a:noFill/>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Monto (mdp)</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 Activo Neto</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 RV</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gridSpan="2">
                  <a:txBody>
                    <a:bodyPr/>
                    <a:lstStyle/>
                    <a:p>
                      <a:pPr algn="ctr" fontAlgn="ctr"/>
                      <a:r>
                        <a:rPr lang="es-MX" sz="700" b="1" i="0" u="none" strike="noStrike" dirty="0">
                          <a:solidFill>
                            <a:srgbClr val="002060"/>
                          </a:solidFill>
                          <a:effectLst/>
                          <a:latin typeface="Century Gothic" panose="020B0502020202020204" pitchFamily="34" charset="0"/>
                        </a:rPr>
                        <a:t>Rend. en su moneda</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hMerge="1">
                  <a:txBody>
                    <a:bodyPr/>
                    <a:lstStyle/>
                    <a:p>
                      <a:endParaRPr lang="es-MX"/>
                    </a:p>
                  </a:txBody>
                  <a:tcPr/>
                </a:tc>
                <a:tc gridSpan="2">
                  <a:txBody>
                    <a:bodyPr/>
                    <a:lstStyle/>
                    <a:p>
                      <a:pPr algn="ctr" fontAlgn="ctr"/>
                      <a:r>
                        <a:rPr lang="es-MX" sz="700" b="1" i="0" u="none" strike="noStrike" dirty="0">
                          <a:solidFill>
                            <a:srgbClr val="002060"/>
                          </a:solidFill>
                          <a:effectLst/>
                          <a:latin typeface="Century Gothic" panose="020B0502020202020204" pitchFamily="34" charset="0"/>
                        </a:rPr>
                        <a:t>Rend. en pesos</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hMerge="1">
                  <a:txBody>
                    <a:bodyPr/>
                    <a:lstStyle/>
                    <a:p>
                      <a:endParaRPr lang="es-MX"/>
                    </a:p>
                  </a:txBody>
                  <a:tcPr/>
                </a:tc>
                <a:tc rowSpan="3">
                  <a:txBody>
                    <a:bodyPr/>
                    <a:lstStyle/>
                    <a:p>
                      <a:pPr algn="ctr" fontAlgn="ctr"/>
                      <a:r>
                        <a:rPr lang="es-MX" sz="700" b="1" i="0" u="none" strike="noStrike" dirty="0">
                          <a:solidFill>
                            <a:srgbClr val="002060"/>
                          </a:solidFill>
                          <a:effectLst/>
                          <a:latin typeface="Century Gothic" panose="020B0502020202020204" pitchFamily="34" charset="0"/>
                        </a:rPr>
                        <a:t>Rend. Ponderado Total</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4108036637"/>
                  </a:ext>
                </a:extLst>
              </a:tr>
              <a:tr h="188930">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Rendimiento</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 Ponderado</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Rendimiento</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 Ponderado</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2744052019"/>
                  </a:ext>
                </a:extLst>
              </a:tr>
              <a:tr h="109600">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29/12/2017</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31/01/2018</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29/12/2017</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31/01/2018</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val="305457285"/>
                  </a:ext>
                </a:extLst>
              </a:tr>
              <a:tr h="109600">
                <a:tc rowSpan="3">
                  <a:txBody>
                    <a:bodyPr/>
                    <a:lstStyle/>
                    <a:p>
                      <a:pPr algn="ctr" fontAlgn="ctr"/>
                      <a:r>
                        <a:rPr lang="es-MX" sz="700" b="1" i="0" u="none" strike="noStrike" dirty="0">
                          <a:solidFill>
                            <a:srgbClr val="002060"/>
                          </a:solidFill>
                          <a:effectLst/>
                          <a:latin typeface="Century Gothic" panose="020B0502020202020204" pitchFamily="34" charset="0"/>
                        </a:rPr>
                        <a:t>México</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Pesos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2_CEMEX_09</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Convertible Cemex</a:t>
                      </a:r>
                    </a:p>
                  </a:txBody>
                  <a:tcPr marL="5219" marR="5219" marT="5219" marB="0" anchor="ctr">
                    <a:lnL>
                      <a:noFill/>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698.7</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0.5%</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3">
                  <a:txBody>
                    <a:bodyPr/>
                    <a:lstStyle/>
                    <a:p>
                      <a:pPr algn="ctr" fontAlgn="ctr"/>
                      <a:r>
                        <a:rPr lang="es-MX" sz="700" b="0" i="0" u="none" strike="noStrike" dirty="0">
                          <a:solidFill>
                            <a:srgbClr val="002060"/>
                          </a:solidFill>
                          <a:effectLst/>
                          <a:latin typeface="Century Gothic" panose="020B0502020202020204" pitchFamily="34" charset="0"/>
                        </a:rPr>
                        <a:t>9.0%</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6.0%</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6.0%</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0.4%</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894642035"/>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1B_MEXRISK_ISHRS</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MSCI México Risk</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457</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0.4%</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2.1%</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2.1%</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947775902"/>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1B_ILCTRAC_ISHRS</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IPC "Large Cap" </a:t>
                      </a:r>
                    </a:p>
                  </a:txBody>
                  <a:tcPr marL="5219" marR="5219" marT="5219"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205</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2.6%</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2.6%</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val="3971496119"/>
                  </a:ext>
                </a:extLst>
              </a:tr>
              <a:tr h="109600">
                <a:tc rowSpan="10">
                  <a:txBody>
                    <a:bodyPr/>
                    <a:lstStyle/>
                    <a:p>
                      <a:pPr algn="ctr" fontAlgn="ctr"/>
                      <a:r>
                        <a:rPr lang="es-MX" sz="700" b="1" i="0" u="none" strike="noStrike" dirty="0">
                          <a:solidFill>
                            <a:srgbClr val="002060"/>
                          </a:solidFill>
                          <a:effectLst/>
                          <a:latin typeface="Century Gothic" panose="020B0502020202020204" pitchFamily="34" charset="0"/>
                        </a:rPr>
                        <a:t>Estados Unidos</a:t>
                      </a:r>
                    </a:p>
                  </a:txBody>
                  <a:tcPr marL="5219" marR="5219" marT="5219"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1I_IVV_*</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S&amp;P 500 Index</a:t>
                      </a:r>
                    </a:p>
                  </a:txBody>
                  <a:tcPr marL="5219" marR="5219" marT="5219"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1,956</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1.5%</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0" i="0" u="none" strike="noStrike" dirty="0">
                          <a:solidFill>
                            <a:srgbClr val="002060"/>
                          </a:solidFill>
                          <a:effectLst/>
                          <a:latin typeface="Century Gothic" panose="020B0502020202020204" pitchFamily="34" charset="0"/>
                        </a:rPr>
                        <a:t>31.5%</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5.7%</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0.7%</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0.0%</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93074312"/>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1I_USMV_*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Mínima Volatilidad</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832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0.6%</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3.5%</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-2.1%</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2297767018"/>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1I_XLU_*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Servicios Públicos</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389</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-3.1%</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-8.3%</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453210649"/>
                  </a:ext>
                </a:extLst>
              </a:tr>
              <a:tr h="114819">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1I_XLK_*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Tecnología</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357</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7.0%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0.9%</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2228136519"/>
                  </a:ext>
                </a:extLst>
              </a:tr>
              <a:tr h="114819">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1I_QQQ_*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NASDAQ Index</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347</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8.8%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2.9%</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3090281403"/>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1I_XLF_*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Financiero</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273</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6.6%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792421508"/>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1I_XLP_*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Consumo Básico</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260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2101853676"/>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1I_XLI_*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Industrial</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148</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5.4%</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2989765037"/>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1I_XLB_*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Materiales</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53</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0.0%</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4.0%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735557102"/>
                  </a:ext>
                </a:extLst>
              </a:tr>
              <a:tr h="114819">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J_BSAN_S00706</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Dow Jones</a:t>
                      </a:r>
                    </a:p>
                  </a:txBody>
                  <a:tcPr marL="5219" marR="5219" marT="5219"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169</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-1.9%</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-1.9%</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val="3170853886"/>
                  </a:ext>
                </a:extLst>
              </a:tr>
              <a:tr h="109600">
                <a:tc rowSpan="9">
                  <a:txBody>
                    <a:bodyPr/>
                    <a:lstStyle/>
                    <a:p>
                      <a:pPr algn="ctr" fontAlgn="ctr"/>
                      <a:r>
                        <a:rPr lang="es-MX" sz="700" b="1" i="0" u="none" strike="noStrike" dirty="0">
                          <a:solidFill>
                            <a:srgbClr val="002060"/>
                          </a:solidFill>
                          <a:effectLst/>
                          <a:latin typeface="Century Gothic" panose="020B0502020202020204" pitchFamily="34" charset="0"/>
                        </a:rPr>
                        <a:t>Europa</a:t>
                      </a:r>
                    </a:p>
                  </a:txBody>
                  <a:tcPr marL="5219" marR="5219" marT="5219"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Euros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1I_SX7EEX_N</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650" b="0" i="0" u="none" strike="noStrike" dirty="0">
                          <a:solidFill>
                            <a:srgbClr val="002060"/>
                          </a:solidFill>
                          <a:effectLst/>
                          <a:latin typeface="Century Gothic" panose="020B0502020202020204" pitchFamily="34" charset="0"/>
                        </a:rPr>
                        <a:t>Sector Bancario Europa</a:t>
                      </a:r>
                    </a:p>
                  </a:txBody>
                  <a:tcPr marL="5219" marR="5219" marT="5219"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35</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0.0%</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0" i="0" u="none" strike="noStrike" dirty="0">
                          <a:solidFill>
                            <a:srgbClr val="002060"/>
                          </a:solidFill>
                          <a:effectLst/>
                          <a:latin typeface="Century Gothic" panose="020B0502020202020204" pitchFamily="34" charset="0"/>
                        </a:rPr>
                        <a:t>17.8%</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7.9%</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6.5%</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980719138"/>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1I_HEZU_*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1,682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1.3%</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3.9%</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0.4%</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-1.7%</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1772571404"/>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J_BSAN_S00626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Ser. Públicos Europa</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126</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-0.6%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959872055"/>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J_BSAN_S00727</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Salud Europa</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158</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1548153347"/>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J_BACOMER_S5108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171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2.2%</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2.2%</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2280131835"/>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J_BSAN_S00567</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151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3743401715"/>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J_BSAN_S00654</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136</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2388512713"/>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J_BSAN_S00680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107</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2277224392"/>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J_BSAN_S00684</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140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3.1%</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3.1%</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val="1144225885"/>
                  </a:ext>
                </a:extLst>
              </a:tr>
              <a:tr h="114819">
                <a:tc>
                  <a:txBody>
                    <a:bodyPr/>
                    <a:lstStyle/>
                    <a:p>
                      <a:pPr algn="ctr" fontAlgn="ctr"/>
                      <a:r>
                        <a:rPr lang="es-MX" sz="700" b="1" i="0" u="none" strike="noStrike" dirty="0">
                          <a:solidFill>
                            <a:srgbClr val="002060"/>
                          </a:solidFill>
                          <a:effectLst/>
                          <a:latin typeface="Century Gothic" panose="020B0502020202020204" pitchFamily="34" charset="0"/>
                        </a:rPr>
                        <a:t>Asia</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1I_DXJ_*</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NIKKEI Index</a:t>
                      </a:r>
                    </a:p>
                  </a:txBody>
                  <a:tcPr marL="5219" marR="5219" marT="5219"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2,244</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1.7%</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14.8%</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1.8%</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-3.7%</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-0.5%</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-0.5%</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449086276"/>
                  </a:ext>
                </a:extLst>
              </a:tr>
              <a:tr h="109600">
                <a:tc rowSpan="2">
                  <a:txBody>
                    <a:bodyPr/>
                    <a:lstStyle/>
                    <a:p>
                      <a:pPr algn="ctr" fontAlgn="ctr"/>
                      <a:r>
                        <a:rPr lang="es-MX" sz="700" b="1" i="0" u="none" strike="noStrike" dirty="0">
                          <a:solidFill>
                            <a:srgbClr val="002060"/>
                          </a:solidFill>
                          <a:effectLst/>
                          <a:latin typeface="Century Gothic" panose="020B0502020202020204" pitchFamily="34" charset="0"/>
                        </a:rPr>
                        <a:t>Global</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1I_XMX_*</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Global Equity</a:t>
                      </a:r>
                    </a:p>
                  </a:txBody>
                  <a:tcPr marL="5219" marR="5219" marT="5219"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647</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0.5%</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0" i="0" u="none" strike="noStrike" dirty="0">
                          <a:solidFill>
                            <a:srgbClr val="002060"/>
                          </a:solidFill>
                          <a:effectLst/>
                          <a:latin typeface="Century Gothic" panose="020B0502020202020204" pitchFamily="34" charset="0"/>
                        </a:rPr>
                        <a:t>4.8%</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6.6%</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0.9%</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486964500"/>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Pesos/Dólares/Euros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99_SCOTIAB_7-15</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Financiero(EUA)/Europa</a:t>
                      </a:r>
                    </a:p>
                  </a:txBody>
                  <a:tcPr marL="5219" marR="5219" marT="5219"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89</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3.5%</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3.5%</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val="672474455"/>
                  </a:ext>
                </a:extLst>
              </a:tr>
              <a:tr h="114819">
                <a:tc>
                  <a:txBody>
                    <a:bodyPr/>
                    <a:lstStyle/>
                    <a:p>
                      <a:pPr algn="ctr" fontAlgn="b"/>
                      <a:r>
                        <a:rPr lang="es-MX" sz="700" b="1" i="0" u="none" strike="noStrike" dirty="0">
                          <a:solidFill>
                            <a:srgbClr val="002060"/>
                          </a:solidFill>
                          <a:effectLst/>
                          <a:latin typeface="Century Gothic" panose="020B0502020202020204" pitchFamily="34" charset="0"/>
                        </a:rPr>
                        <a:t>"Treasuries"</a:t>
                      </a:r>
                    </a:p>
                  </a:txBody>
                  <a:tcPr marL="5219" marR="5219" marT="5219"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Dólares</a:t>
                      </a:r>
                    </a:p>
                  </a:txBody>
                  <a:tcPr marL="5219" marR="5219" marT="5219"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1I_SHV_*</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"Treasury" 3-6 meses</a:t>
                      </a:r>
                    </a:p>
                  </a:txBody>
                  <a:tcPr marL="5219" marR="5219" marT="5219"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3,355</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2.6%</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22.1%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0.0%</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-5.3%</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-1.2%</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-1.2%</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3557678051"/>
                  </a:ext>
                </a:extLst>
              </a:tr>
              <a:tr h="109600">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r" fontAlgn="b"/>
                      <a:r>
                        <a:rPr lang="es-MX" sz="700" b="1" i="0" u="none" strike="noStrike" dirty="0">
                          <a:solidFill>
                            <a:srgbClr val="002060"/>
                          </a:solidFill>
                          <a:effectLst/>
                          <a:latin typeface="Century Gothic" panose="020B0502020202020204" pitchFamily="34" charset="0"/>
                        </a:rPr>
                        <a:t>15,184.1</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11.8%</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100.0%</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2.91%</a:t>
                      </a:r>
                    </a:p>
                  </a:txBody>
                  <a:tcPr marL="5219" marR="5219" marT="5219"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-1.64%</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-1.64%</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795414324"/>
                  </a:ext>
                </a:extLst>
              </a:tr>
              <a:tr h="104381">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extLst>
                  <a:ext uri="{0D108BD9-81ED-4DB2-BD59-A6C34878D82A}">
                    <a16:rowId xmlns:a16="http://schemas.microsoft.com/office/drawing/2014/main" val="3210623820"/>
                  </a:ext>
                </a:extLst>
              </a:tr>
              <a:tr h="104381">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0000"/>
                          </a:solidFill>
                          <a:effectLst/>
                          <a:latin typeface="Calibri" panose="020F0502020204030204" pitchFamily="34" charset="0"/>
                        </a:rPr>
                        <a:t>Rend.</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0000"/>
                          </a:solidFill>
                          <a:effectLst/>
                          <a:latin typeface="Calibri" panose="020F0502020204030204" pitchFamily="34" charset="0"/>
                        </a:rPr>
                        <a:t>Rend.</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extLst>
                  <a:ext uri="{0D108BD9-81ED-4DB2-BD59-A6C34878D82A}">
                    <a16:rowId xmlns:a16="http://schemas.microsoft.com/office/drawing/2014/main" val="1033770569"/>
                  </a:ext>
                </a:extLst>
              </a:tr>
              <a:tr h="104381">
                <a:tc rowSpan="3">
                  <a:txBody>
                    <a:bodyPr/>
                    <a:lstStyle/>
                    <a:p>
                      <a:pPr algn="ctr" fontAlgn="ctr"/>
                      <a:r>
                        <a:rPr lang="es-MX" sz="700" b="1" i="0" u="none" strike="noStrike" dirty="0">
                          <a:solidFill>
                            <a:srgbClr val="002060"/>
                          </a:solidFill>
                          <a:effectLst/>
                          <a:latin typeface="Century Gothic" panose="020B0502020202020204" pitchFamily="34" charset="0"/>
                        </a:rPr>
                        <a:t>Estados Unidos</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SXP Index</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5.6%</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-0.1%</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550018216"/>
                  </a:ext>
                </a:extLst>
              </a:tr>
              <a:tr h="104381">
                <a:tc vMerge="1">
                  <a:txBody>
                    <a:bodyPr/>
                    <a:lstStyle/>
                    <a:p>
                      <a:endParaRPr lang="es-MX"/>
                    </a:p>
                  </a:txBody>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Nasdaq Index</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7.4%</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1.6%</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3509400755"/>
                  </a:ext>
                </a:extLst>
              </a:tr>
              <a:tr h="109600">
                <a:tc vMerge="1">
                  <a:txBody>
                    <a:bodyPr/>
                    <a:lstStyle/>
                    <a:p>
                      <a:endParaRPr lang="es-MX"/>
                    </a:p>
                  </a:txBody>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Dow Jones</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5.8%</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0.1%</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643553253"/>
                  </a:ext>
                </a:extLst>
              </a:tr>
              <a:tr h="114819">
                <a:tc>
                  <a:txBody>
                    <a:bodyPr/>
                    <a:lstStyle/>
                    <a:p>
                      <a:pPr algn="ctr" fontAlgn="ctr"/>
                      <a:r>
                        <a:rPr lang="es-MX" sz="700" b="1" i="0" u="none" strike="noStrike" dirty="0">
                          <a:solidFill>
                            <a:srgbClr val="002060"/>
                          </a:solidFill>
                          <a:effectLst/>
                          <a:latin typeface="Century Gothic" panose="020B0502020202020204" pitchFamily="34" charset="0"/>
                        </a:rPr>
                        <a:t>México</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Mexbol Index</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8.1% (en dólares)</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2.2%</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249593722"/>
                  </a:ext>
                </a:extLst>
              </a:tr>
              <a:tr h="114819">
                <a:tc>
                  <a:txBody>
                    <a:bodyPr/>
                    <a:lstStyle/>
                    <a:p>
                      <a:pPr algn="ctr" fontAlgn="ctr"/>
                      <a:r>
                        <a:rPr lang="es-MX" sz="700" b="1" i="0" u="none" strike="noStrike" dirty="0">
                          <a:solidFill>
                            <a:srgbClr val="002060"/>
                          </a:solidFill>
                          <a:effectLst/>
                          <a:latin typeface="Century Gothic" panose="020B0502020202020204" pitchFamily="34" charset="0"/>
                        </a:rPr>
                        <a:t>Europa</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Euro Stoxx 50 Index</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3.0%</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0.8%</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089747090"/>
                  </a:ext>
                </a:extLst>
              </a:tr>
              <a:tr h="114819">
                <a:tc>
                  <a:txBody>
                    <a:bodyPr/>
                    <a:lstStyle/>
                    <a:p>
                      <a:pPr algn="ctr" fontAlgn="ctr"/>
                      <a:r>
                        <a:rPr lang="es-MX" sz="700" b="1" i="0" u="none" strike="noStrike" dirty="0">
                          <a:solidFill>
                            <a:srgbClr val="002060"/>
                          </a:solidFill>
                          <a:effectLst/>
                          <a:latin typeface="Century Gothic" panose="020B0502020202020204" pitchFamily="34" charset="0"/>
                        </a:rPr>
                        <a:t>Asia</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Nikkei Index</a:t>
                      </a:r>
                    </a:p>
                  </a:txBody>
                  <a:tcPr marL="5219" marR="5219" marT="5219" marB="0" anchor="b">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1.5%</a:t>
                      </a:r>
                    </a:p>
                  </a:txBody>
                  <a:tcPr marL="5219" marR="5219" marT="5219" marB="0" anchor="b">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-0.9%</a:t>
                      </a:r>
                    </a:p>
                  </a:txBody>
                  <a:tcPr marL="5219" marR="5219" marT="5219" marB="0" anchor="b">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944422402"/>
                  </a:ext>
                </a:extLst>
              </a:tr>
              <a:tr h="109600">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MXN </a:t>
                      </a:r>
                      <a:r>
                        <a:rPr lang="es-MX" sz="700" b="1" i="0" u="none" strike="noStrike" dirty="0" err="1">
                          <a:solidFill>
                            <a:srgbClr val="002060"/>
                          </a:solidFill>
                          <a:effectLst/>
                          <a:latin typeface="Century Gothic" panose="020B0502020202020204" pitchFamily="34" charset="0"/>
                        </a:rPr>
                        <a:t>Curncy</a:t>
                      </a:r>
                      <a:endParaRPr lang="es-MX" sz="700" b="1" i="0" u="none" strike="noStrike" dirty="0">
                        <a:solidFill>
                          <a:srgbClr val="002060"/>
                        </a:solidFill>
                        <a:effectLst/>
                        <a:latin typeface="Century Gothic" panose="020B0502020202020204" pitchFamily="34" charset="0"/>
                      </a:endParaRPr>
                    </a:p>
                  </a:txBody>
                  <a:tcPr marL="5219" marR="5219" marT="5219"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-5.4%</a:t>
                      </a:r>
                    </a:p>
                  </a:txBody>
                  <a:tcPr marL="5219" marR="5219" marT="5219"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extLst>
                  <a:ext uri="{0D108BD9-81ED-4DB2-BD59-A6C34878D82A}">
                    <a16:rowId xmlns:a16="http://schemas.microsoft.com/office/drawing/2014/main" val="1870769767"/>
                  </a:ext>
                </a:extLst>
              </a:tr>
              <a:tr h="104381">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EUR </a:t>
                      </a:r>
                      <a:r>
                        <a:rPr lang="es-MX" sz="700" b="1" i="0" u="none" strike="noStrike" dirty="0" err="1">
                          <a:solidFill>
                            <a:srgbClr val="002060"/>
                          </a:solidFill>
                          <a:effectLst/>
                          <a:latin typeface="Century Gothic" panose="020B0502020202020204" pitchFamily="34" charset="0"/>
                        </a:rPr>
                        <a:t>Curncy</a:t>
                      </a:r>
                      <a:endParaRPr lang="es-MX" sz="700" b="1" i="0" u="none" strike="noStrike" dirty="0">
                        <a:solidFill>
                          <a:srgbClr val="002060"/>
                        </a:solidFill>
                        <a:effectLst/>
                        <a:latin typeface="Century Gothic" panose="020B0502020202020204" pitchFamily="34" charset="0"/>
                      </a:endParaRP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3.4%</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extLst>
                  <a:ext uri="{0D108BD9-81ED-4DB2-BD59-A6C34878D82A}">
                    <a16:rowId xmlns:a16="http://schemas.microsoft.com/office/drawing/2014/main" val="3661632910"/>
                  </a:ext>
                </a:extLst>
              </a:tr>
              <a:tr h="109600">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JPY </a:t>
                      </a:r>
                      <a:r>
                        <a:rPr lang="es-MX" sz="700" b="1" i="0" u="none" strike="noStrike" dirty="0" err="1">
                          <a:solidFill>
                            <a:srgbClr val="002060"/>
                          </a:solidFill>
                          <a:effectLst/>
                          <a:latin typeface="Century Gothic" panose="020B0502020202020204" pitchFamily="34" charset="0"/>
                        </a:rPr>
                        <a:t>Curncy</a:t>
                      </a:r>
                      <a:endParaRPr lang="es-MX" sz="700" b="1" i="0" u="none" strike="noStrike" dirty="0">
                        <a:solidFill>
                          <a:srgbClr val="002060"/>
                        </a:solidFill>
                        <a:effectLst/>
                        <a:latin typeface="Century Gothic" panose="020B0502020202020204" pitchFamily="34" charset="0"/>
                      </a:endParaRPr>
                    </a:p>
                  </a:txBody>
                  <a:tcPr marL="5219" marR="5219" marT="5219" marB="0" anchor="b">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-3.1%</a:t>
                      </a:r>
                    </a:p>
                  </a:txBody>
                  <a:tcPr marL="5219" marR="5219" marT="5219" marB="0" anchor="b">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extLst>
                  <a:ext uri="{0D108BD9-81ED-4DB2-BD59-A6C34878D82A}">
                    <a16:rowId xmlns:a16="http://schemas.microsoft.com/office/drawing/2014/main" val="403075460"/>
                  </a:ext>
                </a:extLst>
              </a:tr>
            </a:tbl>
          </a:graphicData>
        </a:graphic>
      </p:graphicFrame>
    </p:spTree>
    <p:extLst>
      <p:ext uri="{BB962C8B-B14F-4D97-AF65-F5344CB8AC3E}">
        <p14:creationId xmlns:p14="http://schemas.microsoft.com/office/powerpoint/2010/main" val="1098543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23528" y="620688"/>
            <a:ext cx="5472608" cy="631825"/>
          </a:xfrm>
        </p:spPr>
        <p:txBody>
          <a:bodyPr/>
          <a:lstStyle/>
          <a:p>
            <a:pPr algn="just"/>
            <a:r>
              <a:rPr lang="es-MX" sz="1800" b="1" dirty="0">
                <a:latin typeface="Century Gothic" panose="020B0502020202020204" pitchFamily="34" charset="0"/>
              </a:rPr>
              <a:t>Renta Variable, Bonos Bancarios Estructurados y Bonos Convertibles (11.8%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18</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enero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id="{7AD5DCAD-E6A6-4F50-903E-9B83871592DC}"/>
              </a:ext>
            </a:extLst>
          </p:cNvPr>
          <p:cNvSpPr txBox="1"/>
          <p:nvPr/>
        </p:nvSpPr>
        <p:spPr>
          <a:xfrm>
            <a:off x="159858" y="1340768"/>
            <a:ext cx="8824284" cy="4892108"/>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La exposición en </a:t>
            </a:r>
            <a:r>
              <a:rPr lang="es-MX" sz="1100" b="1" dirty="0">
                <a:latin typeface="Century Gothic" panose="020B0502020202020204" pitchFamily="34" charset="0"/>
              </a:rPr>
              <a:t>Renta Variable </a:t>
            </a:r>
            <a:r>
              <a:rPr lang="es-MX" sz="1100" dirty="0">
                <a:latin typeface="Century Gothic" panose="020B0502020202020204" pitchFamily="34" charset="0"/>
              </a:rPr>
              <a:t>del FANVIT es de </a:t>
            </a:r>
            <a:r>
              <a:rPr lang="es-MX" sz="1100" b="1" dirty="0">
                <a:latin typeface="Century Gothic" panose="020B0502020202020204" pitchFamily="34" charset="0"/>
              </a:rPr>
              <a:t>$13,938.37 mpd </a:t>
            </a:r>
            <a:r>
              <a:rPr lang="es-MX" sz="1100" dirty="0">
                <a:latin typeface="Century Gothic" panose="020B0502020202020204" pitchFamily="34" charset="0"/>
              </a:rPr>
              <a:t>(</a:t>
            </a:r>
            <a:r>
              <a:rPr lang="es-MX" sz="1100" b="1" dirty="0">
                <a:latin typeface="Century Gothic" panose="020B0502020202020204" pitchFamily="34" charset="0"/>
              </a:rPr>
              <a:t>10.9%</a:t>
            </a:r>
            <a:r>
              <a:rPr lang="es-MX" sz="1100" dirty="0">
                <a:latin typeface="Century Gothic" panose="020B0502020202020204" pitchFamily="34" charset="0"/>
              </a:rPr>
              <a:t> del total del Activo Neto), incluyendo Bonos Bancarios Estructurados el monto </a:t>
            </a:r>
            <a:r>
              <a:rPr lang="es-MX" sz="1100" b="1" dirty="0">
                <a:latin typeface="Century Gothic" panose="020B0502020202020204" pitchFamily="34" charset="0"/>
              </a:rPr>
              <a:t>$15,184 mdp </a:t>
            </a:r>
            <a:r>
              <a:rPr lang="es-MX" sz="1100" dirty="0">
                <a:latin typeface="Century Gothic" panose="020B0502020202020204" pitchFamily="34" charset="0"/>
              </a:rPr>
              <a:t>(</a:t>
            </a:r>
            <a:r>
              <a:rPr lang="es-MX" sz="1100" b="1" dirty="0">
                <a:latin typeface="Century Gothic" panose="020B0502020202020204" pitchFamily="34" charset="0"/>
              </a:rPr>
              <a:t>11.8% </a:t>
            </a:r>
            <a:r>
              <a:rPr lang="es-MX" sz="1100" dirty="0">
                <a:latin typeface="Century Gothic" panose="020B0502020202020204" pitchFamily="34" charset="0"/>
              </a:rPr>
              <a:t>del total de Activo Neto).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Del monto anterior </a:t>
            </a:r>
            <a:r>
              <a:rPr lang="es-MX" sz="1100" b="1" dirty="0">
                <a:latin typeface="Century Gothic" panose="020B0502020202020204" pitchFamily="34" charset="0"/>
              </a:rPr>
              <a:t>$1,361.3 mdp </a:t>
            </a:r>
            <a:r>
              <a:rPr lang="es-MX" sz="1100" dirty="0">
                <a:latin typeface="Century Gothic" panose="020B0502020202020204" pitchFamily="34" charset="0"/>
              </a:rPr>
              <a:t>corresponde a </a:t>
            </a:r>
            <a:r>
              <a:rPr lang="es-MX" sz="1100" b="1" dirty="0">
                <a:latin typeface="Century Gothic" panose="020B0502020202020204" pitchFamily="34" charset="0"/>
              </a:rPr>
              <a:t>renta variable nacional </a:t>
            </a:r>
            <a:r>
              <a:rPr lang="es-MX" sz="1100" dirty="0">
                <a:latin typeface="Century Gothic" panose="020B0502020202020204" pitchFamily="34" charset="0"/>
              </a:rPr>
              <a:t>(1.1% del total del Activo Neto), </a:t>
            </a:r>
            <a:r>
              <a:rPr lang="es-MX" sz="1100" b="1" dirty="0">
                <a:latin typeface="Century Gothic" panose="020B0502020202020204" pitchFamily="34" charset="0"/>
              </a:rPr>
              <a:t>$13,823 mdp </a:t>
            </a:r>
            <a:r>
              <a:rPr lang="es-MX" sz="1100" dirty="0">
                <a:latin typeface="Century Gothic" panose="020B0502020202020204" pitchFamily="34" charset="0"/>
              </a:rPr>
              <a:t>en </a:t>
            </a:r>
            <a:r>
              <a:rPr lang="es-MX" sz="1100" b="1" dirty="0">
                <a:latin typeface="Century Gothic" panose="020B0502020202020204" pitchFamily="34" charset="0"/>
              </a:rPr>
              <a:t>renta variable y Bonos Bancarios Estructurados internacionales </a:t>
            </a:r>
            <a:r>
              <a:rPr lang="es-MX" sz="1100" dirty="0">
                <a:latin typeface="Century Gothic" panose="020B0502020202020204" pitchFamily="34" charset="0"/>
              </a:rPr>
              <a:t>(10.8% del total del Activo Neto)</a:t>
            </a:r>
            <a:r>
              <a:rPr lang="es-MX" sz="1100" b="1" dirty="0">
                <a:latin typeface="Century Gothic" panose="020B0502020202020204" pitchFamily="34" charset="0"/>
              </a:rPr>
              <a:t>.</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Renta variable internacional y Bonos Bancarios Estructurados esta compuesto por </a:t>
            </a:r>
            <a:r>
              <a:rPr lang="es-MX" sz="1100" b="1" dirty="0">
                <a:latin typeface="Century Gothic" panose="020B0502020202020204" pitchFamily="34" charset="0"/>
              </a:rPr>
              <a:t>$4,784 mdp </a:t>
            </a:r>
            <a:r>
              <a:rPr lang="es-MX" sz="1100" dirty="0">
                <a:latin typeface="Century Gothic" panose="020B0502020202020204" pitchFamily="34" charset="0"/>
              </a:rPr>
              <a:t>en </a:t>
            </a:r>
            <a:r>
              <a:rPr lang="es-MX" sz="1100" b="1" dirty="0">
                <a:latin typeface="Century Gothic" panose="020B0502020202020204" pitchFamily="34" charset="0"/>
              </a:rPr>
              <a:t>Estados Unidos </a:t>
            </a:r>
            <a:r>
              <a:rPr lang="es-MX" sz="1100" dirty="0">
                <a:latin typeface="Century Gothic" panose="020B0502020202020204" pitchFamily="34" charset="0"/>
              </a:rPr>
              <a:t>(3.7% del total de Activos Netos),</a:t>
            </a:r>
            <a:r>
              <a:rPr lang="es-MX" sz="1100" b="1" dirty="0">
                <a:latin typeface="Century Gothic" panose="020B0502020202020204" pitchFamily="34" charset="0"/>
              </a:rPr>
              <a:t> $2,704 mpd</a:t>
            </a:r>
            <a:r>
              <a:rPr lang="es-MX" sz="1100" dirty="0">
                <a:latin typeface="Century Gothic" panose="020B0502020202020204" pitchFamily="34" charset="0"/>
              </a:rPr>
              <a:t> en </a:t>
            </a:r>
            <a:r>
              <a:rPr lang="es-MX" sz="1100" b="1" dirty="0">
                <a:latin typeface="Century Gothic" panose="020B0502020202020204" pitchFamily="34" charset="0"/>
              </a:rPr>
              <a:t>Europa</a:t>
            </a:r>
            <a:r>
              <a:rPr lang="es-MX" sz="1100" dirty="0">
                <a:latin typeface="Century Gothic" panose="020B0502020202020204" pitchFamily="34" charset="0"/>
              </a:rPr>
              <a:t> (2.1% del total de Activos Netos), </a:t>
            </a:r>
            <a:r>
              <a:rPr lang="es-MX" sz="1100" b="1" dirty="0">
                <a:latin typeface="Century Gothic" panose="020B0502020202020204" pitchFamily="34" charset="0"/>
              </a:rPr>
              <a:t>$2,244 mdp </a:t>
            </a:r>
            <a:r>
              <a:rPr lang="es-MX" sz="1100" dirty="0">
                <a:latin typeface="Century Gothic" panose="020B0502020202020204" pitchFamily="34" charset="0"/>
              </a:rPr>
              <a:t>en </a:t>
            </a:r>
            <a:r>
              <a:rPr lang="es-MX" sz="1100" b="1" dirty="0">
                <a:latin typeface="Century Gothic" panose="020B0502020202020204" pitchFamily="34" charset="0"/>
              </a:rPr>
              <a:t>Asia </a:t>
            </a:r>
            <a:r>
              <a:rPr lang="es-MX" sz="1100" dirty="0">
                <a:latin typeface="Century Gothic" panose="020B0502020202020204" pitchFamily="34" charset="0"/>
              </a:rPr>
              <a:t>(1.7% del total de Activos Netos),  </a:t>
            </a:r>
            <a:r>
              <a:rPr lang="es-MX" sz="1100" b="1" dirty="0">
                <a:latin typeface="Century Gothic" panose="020B0502020202020204" pitchFamily="34" charset="0"/>
              </a:rPr>
              <a:t>$736 mdp </a:t>
            </a:r>
            <a:r>
              <a:rPr lang="es-MX" sz="1100" dirty="0">
                <a:latin typeface="Century Gothic" panose="020B0502020202020204" pitchFamily="34" charset="0"/>
              </a:rPr>
              <a:t>en </a:t>
            </a:r>
            <a:r>
              <a:rPr lang="es-MX" sz="1100" b="1" dirty="0">
                <a:latin typeface="Century Gothic" panose="020B0502020202020204" pitchFamily="34" charset="0"/>
              </a:rPr>
              <a:t>índices globales  </a:t>
            </a:r>
            <a:r>
              <a:rPr lang="es-MX" sz="1100" dirty="0">
                <a:latin typeface="Century Gothic" panose="020B0502020202020204" pitchFamily="34" charset="0"/>
              </a:rPr>
              <a:t>(0.6% del total de Activos Netos) y </a:t>
            </a:r>
            <a:r>
              <a:rPr lang="es-MX" sz="1100" b="1" dirty="0">
                <a:latin typeface="Century Gothic" panose="020B0502020202020204" pitchFamily="34" charset="0"/>
              </a:rPr>
              <a:t>$3,355 mdp </a:t>
            </a:r>
            <a:r>
              <a:rPr lang="es-MX" sz="1100" dirty="0">
                <a:latin typeface="Century Gothic" panose="020B0502020202020204" pitchFamily="34" charset="0"/>
              </a:rPr>
              <a:t>en </a:t>
            </a:r>
            <a:r>
              <a:rPr lang="es-MX" sz="1100" b="1" dirty="0">
                <a:latin typeface="Century Gothic" panose="020B0502020202020204" pitchFamily="34" charset="0"/>
              </a:rPr>
              <a:t>“Treasuries” 3-6 meses </a:t>
            </a:r>
            <a:r>
              <a:rPr lang="es-MX" sz="1100" dirty="0">
                <a:latin typeface="Century Gothic" panose="020B0502020202020204" pitchFamily="34" charset="0"/>
              </a:rPr>
              <a:t>(2.6% del total de Activos Netos)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Los </a:t>
            </a:r>
            <a:r>
              <a:rPr lang="es-MX" sz="1100" b="1" dirty="0">
                <a:latin typeface="Century Gothic" panose="020B0502020202020204" pitchFamily="34" charset="0"/>
              </a:rPr>
              <a:t>bonos bancarios estructurados referenciados a renta variable </a:t>
            </a:r>
            <a:r>
              <a:rPr lang="es-MX" sz="1100" dirty="0">
                <a:latin typeface="Century Gothic" panose="020B0502020202020204" pitchFamily="34" charset="0"/>
              </a:rPr>
              <a:t>representan un monto de </a:t>
            </a:r>
            <a:r>
              <a:rPr lang="es-MX" sz="1100" b="1" dirty="0">
                <a:latin typeface="Century Gothic" panose="020B0502020202020204" pitchFamily="34" charset="0"/>
              </a:rPr>
              <a:t>$1,246 mpd </a:t>
            </a:r>
            <a:r>
              <a:rPr lang="es-MX" sz="1100" dirty="0">
                <a:latin typeface="Century Gothic" panose="020B0502020202020204" pitchFamily="34" charset="0"/>
              </a:rPr>
              <a:t>del FANVIT (</a:t>
            </a:r>
            <a:r>
              <a:rPr lang="es-MX" sz="1100" b="1" dirty="0">
                <a:latin typeface="Century Gothic" panose="020B0502020202020204" pitchFamily="34" charset="0"/>
              </a:rPr>
              <a:t>0.9%</a:t>
            </a:r>
            <a:r>
              <a:rPr lang="es-MX" sz="1100" dirty="0">
                <a:latin typeface="Century Gothic" panose="020B0502020202020204" pitchFamily="34" charset="0"/>
              </a:rPr>
              <a:t> del total de la cartera), incluyendo las referenciadas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Los subyacente de referencia de los Bonos Bancarios Estructurados son </a:t>
            </a:r>
            <a:r>
              <a:rPr lang="es-MX" sz="1100" b="1" dirty="0">
                <a:latin typeface="Century Gothic" panose="020B0502020202020204" pitchFamily="34" charset="0"/>
              </a:rPr>
              <a:t>Euro Stoxx 50 </a:t>
            </a:r>
            <a:r>
              <a:rPr lang="es-MX" sz="1100" dirty="0">
                <a:latin typeface="Century Gothic" panose="020B0502020202020204" pitchFamily="34" charset="0"/>
              </a:rPr>
              <a:t>con un monto de </a:t>
            </a:r>
            <a:r>
              <a:rPr lang="es-MX" sz="1100" b="1" dirty="0">
                <a:latin typeface="Century Gothic" panose="020B0502020202020204" pitchFamily="34" charset="0"/>
              </a:rPr>
              <a:t>$704 mdp </a:t>
            </a:r>
            <a:r>
              <a:rPr lang="es-MX" sz="1100" dirty="0">
                <a:latin typeface="Century Gothic" panose="020B0502020202020204" pitchFamily="34" charset="0"/>
              </a:rPr>
              <a:t>(</a:t>
            </a:r>
            <a:r>
              <a:rPr lang="es-MX" sz="1100" b="1" dirty="0">
                <a:latin typeface="Century Gothic" panose="020B0502020202020204" pitchFamily="34" charset="0"/>
              </a:rPr>
              <a:t>0.5%</a:t>
            </a:r>
            <a:r>
              <a:rPr lang="es-MX" sz="1100" dirty="0">
                <a:latin typeface="Century Gothic" panose="020B0502020202020204" pitchFamily="34" charset="0"/>
              </a:rPr>
              <a:t> del total del Activo Neto), </a:t>
            </a:r>
            <a:r>
              <a:rPr lang="es-MX" sz="1100" b="1" dirty="0">
                <a:latin typeface="Century Gothic" panose="020B0502020202020204" pitchFamily="34" charset="0"/>
              </a:rPr>
              <a:t>Dow Jones </a:t>
            </a:r>
            <a:r>
              <a:rPr lang="es-MX" sz="1100" dirty="0">
                <a:latin typeface="Century Gothic" panose="020B0502020202020204" pitchFamily="34" charset="0"/>
              </a:rPr>
              <a:t>con un monto de </a:t>
            </a:r>
            <a:r>
              <a:rPr lang="es-MX" sz="1100" b="1" dirty="0">
                <a:latin typeface="Century Gothic" panose="020B0502020202020204" pitchFamily="34" charset="0"/>
              </a:rPr>
              <a:t>$169 mdp  </a:t>
            </a:r>
            <a:r>
              <a:rPr lang="es-MX" sz="1100" dirty="0">
                <a:latin typeface="Century Gothic" panose="020B0502020202020204" pitchFamily="34" charset="0"/>
              </a:rPr>
              <a:t>(</a:t>
            </a:r>
            <a:r>
              <a:rPr lang="es-MX" sz="1100" b="1" dirty="0">
                <a:latin typeface="Century Gothic" panose="020B0502020202020204" pitchFamily="34" charset="0"/>
              </a:rPr>
              <a:t>0.1%</a:t>
            </a:r>
            <a:r>
              <a:rPr lang="es-MX" sz="1100" dirty="0">
                <a:latin typeface="Century Gothic" panose="020B0502020202020204" pitchFamily="34" charset="0"/>
              </a:rPr>
              <a:t> del total del Activo Neto), </a:t>
            </a:r>
            <a:r>
              <a:rPr lang="es-MX" sz="1100" b="1" dirty="0">
                <a:latin typeface="Century Gothic" panose="020B0502020202020204" pitchFamily="34" charset="0"/>
              </a:rPr>
              <a:t>servicios públicos  Europa </a:t>
            </a:r>
            <a:r>
              <a:rPr lang="es-MX" sz="1100" dirty="0">
                <a:latin typeface="Century Gothic" panose="020B0502020202020204" pitchFamily="34" charset="0"/>
              </a:rPr>
              <a:t>con un monto de </a:t>
            </a:r>
            <a:r>
              <a:rPr lang="es-MX" sz="1100" b="1" dirty="0">
                <a:latin typeface="Century Gothic" panose="020B0502020202020204" pitchFamily="34" charset="0"/>
              </a:rPr>
              <a:t>$126 mdp </a:t>
            </a:r>
            <a:r>
              <a:rPr lang="es-MX" sz="1100" dirty="0">
                <a:latin typeface="Century Gothic" panose="020B0502020202020204" pitchFamily="34" charset="0"/>
              </a:rPr>
              <a:t>(</a:t>
            </a:r>
            <a:r>
              <a:rPr lang="es-MX" sz="1100" b="1" dirty="0">
                <a:latin typeface="Century Gothic" panose="020B0502020202020204" pitchFamily="34" charset="0"/>
              </a:rPr>
              <a:t>0.1%</a:t>
            </a:r>
            <a:r>
              <a:rPr lang="es-MX" sz="1100" dirty="0">
                <a:latin typeface="Century Gothic" panose="020B0502020202020204" pitchFamily="34" charset="0"/>
              </a:rPr>
              <a:t> del total del Activo Neto), </a:t>
            </a:r>
            <a:r>
              <a:rPr lang="es-MX" sz="1100" b="1" dirty="0">
                <a:latin typeface="Century Gothic" panose="020B0502020202020204" pitchFamily="34" charset="0"/>
              </a:rPr>
              <a:t>salud Europa </a:t>
            </a:r>
            <a:r>
              <a:rPr lang="es-MX" sz="1100" dirty="0">
                <a:latin typeface="Century Gothic" panose="020B0502020202020204" pitchFamily="34" charset="0"/>
              </a:rPr>
              <a:t>con un monto de </a:t>
            </a:r>
            <a:r>
              <a:rPr lang="es-MX" sz="1100" b="1" dirty="0">
                <a:latin typeface="Century Gothic" panose="020B0502020202020204" pitchFamily="34" charset="0"/>
              </a:rPr>
              <a:t>$158 mdp </a:t>
            </a:r>
            <a:r>
              <a:rPr lang="es-MX" sz="1100" dirty="0">
                <a:latin typeface="Century Gothic" panose="020B0502020202020204" pitchFamily="34" charset="0"/>
              </a:rPr>
              <a:t>(</a:t>
            </a:r>
            <a:r>
              <a:rPr lang="es-MX" sz="1100" b="1" dirty="0">
                <a:latin typeface="Century Gothic" panose="020B0502020202020204" pitchFamily="34" charset="0"/>
              </a:rPr>
              <a:t>0.1%</a:t>
            </a:r>
            <a:r>
              <a:rPr lang="es-MX" sz="1100" dirty="0">
                <a:latin typeface="Century Gothic" panose="020B0502020202020204" pitchFamily="34" charset="0"/>
              </a:rPr>
              <a:t> del total del Activo Neto), y </a:t>
            </a:r>
            <a:r>
              <a:rPr lang="es-MX" sz="1100" b="1" dirty="0">
                <a:latin typeface="Century Gothic" panose="020B0502020202020204" pitchFamily="34" charset="0"/>
              </a:rPr>
              <a:t>Financieros Estados Unidos/Euro Stoxx </a:t>
            </a:r>
            <a:r>
              <a:rPr lang="es-MX" sz="1100" dirty="0">
                <a:latin typeface="Century Gothic" panose="020B0502020202020204" pitchFamily="34" charset="0"/>
              </a:rPr>
              <a:t>con un monto de </a:t>
            </a:r>
            <a:r>
              <a:rPr lang="es-MX" sz="1100" b="1" dirty="0">
                <a:latin typeface="Century Gothic" panose="020B0502020202020204" pitchFamily="34" charset="0"/>
              </a:rPr>
              <a:t>$89 mdp  </a:t>
            </a:r>
            <a:r>
              <a:rPr lang="es-MX" sz="1100" dirty="0">
                <a:latin typeface="Century Gothic" panose="020B0502020202020204" pitchFamily="34" charset="0"/>
              </a:rPr>
              <a:t>(</a:t>
            </a:r>
            <a:r>
              <a:rPr lang="es-MX" sz="1100" b="1" dirty="0">
                <a:latin typeface="Century Gothic" panose="020B0502020202020204" pitchFamily="34" charset="0"/>
              </a:rPr>
              <a:t>0.1%</a:t>
            </a:r>
            <a:r>
              <a:rPr lang="es-MX" sz="1100" dirty="0">
                <a:latin typeface="Century Gothic" panose="020B0502020202020204" pitchFamily="34" charset="0"/>
              </a:rPr>
              <a:t> del total del Activo Neto).</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En Bonos Bancarios Estructurados </a:t>
            </a:r>
            <a:r>
              <a:rPr lang="es-MX" sz="1100" b="1" dirty="0">
                <a:latin typeface="Century Gothic" panose="020B0502020202020204" pitchFamily="34" charset="0"/>
              </a:rPr>
              <a:t>referenciados a TIIE28 </a:t>
            </a:r>
            <a:r>
              <a:rPr lang="es-MX" sz="1100" dirty="0">
                <a:latin typeface="Century Gothic" panose="020B0502020202020204" pitchFamily="34" charset="0"/>
              </a:rPr>
              <a:t>se tiene una exposición de   </a:t>
            </a:r>
            <a:r>
              <a:rPr lang="es-MX" sz="1100" b="1" dirty="0">
                <a:latin typeface="Century Gothic" panose="020B0502020202020204" pitchFamily="34" charset="0"/>
              </a:rPr>
              <a:t>$282 mdp</a:t>
            </a:r>
            <a:r>
              <a:rPr lang="es-MX" sz="1100" dirty="0">
                <a:latin typeface="Century Gothic" panose="020B0502020202020204" pitchFamily="34" charset="0"/>
              </a:rPr>
              <a:t> a </a:t>
            </a:r>
            <a:r>
              <a:rPr lang="es-MX" sz="1100" b="1" dirty="0">
                <a:latin typeface="Century Gothic" panose="020B0502020202020204" pitchFamily="34" charset="0"/>
              </a:rPr>
              <a:t>Bonos Bancarios Estructurados referenciados a TIIE28 (</a:t>
            </a:r>
            <a:r>
              <a:rPr lang="es-MX" sz="1100" dirty="0">
                <a:latin typeface="Century Gothic" panose="020B0502020202020204" pitchFamily="34" charset="0"/>
              </a:rPr>
              <a:t>0.2% del total de Activos Netos</a:t>
            </a:r>
            <a:r>
              <a:rPr lang="es-MX" sz="1100" b="1" dirty="0">
                <a:latin typeface="Century Gothic" panose="020B0502020202020204" pitchFamily="34" charset="0"/>
              </a:rPr>
              <a:t>).</a:t>
            </a:r>
            <a:endParaRPr lang="es-MX" sz="1100" dirty="0">
              <a:latin typeface="Century Gothic" panose="020B0502020202020204" pitchFamily="34" charset="0"/>
            </a:endParaRPr>
          </a:p>
        </p:txBody>
      </p:sp>
    </p:spTree>
    <p:extLst>
      <p:ext uri="{BB962C8B-B14F-4D97-AF65-F5344CB8AC3E}">
        <p14:creationId xmlns:p14="http://schemas.microsoft.com/office/powerpoint/2010/main" val="33373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Fibras FANVIT (2.5%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19</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enero de 2018.</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id="{619EE4C3-B9FC-4E2C-B3B9-32C327D5B321}"/>
              </a:ext>
            </a:extLst>
          </p:cNvPr>
          <p:cNvSpPr txBox="1"/>
          <p:nvPr/>
        </p:nvSpPr>
        <p:spPr>
          <a:xfrm>
            <a:off x="230931" y="4348214"/>
            <a:ext cx="8682138" cy="2339102"/>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de FIBRAS presenta una exposición de 2.5% del Activo Neto, distribuido en seis instrumentos. La mayor concentración esta en Terra13 con un monto de $1,116 mdp (0.9% del Activo Neto y 35.3% de la exposición a este activo),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tiene más exposición al </a:t>
            </a:r>
            <a:r>
              <a:rPr lang="es-MX" sz="1200" b="1" dirty="0">
                <a:latin typeface="Century Gothic" panose="020B0502020202020204" pitchFamily="34" charset="0"/>
              </a:rPr>
              <a:t>sector industrial </a:t>
            </a:r>
            <a:r>
              <a:rPr lang="es-MX" sz="1200" dirty="0">
                <a:latin typeface="Century Gothic" panose="020B0502020202020204" pitchFamily="34" charset="0"/>
              </a:rPr>
              <a:t>a pesar de la turbulencia reciente por la incertidumbre de la renegociación del TLC. Esta mayor exposición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graphicFrame>
        <p:nvGraphicFramePr>
          <p:cNvPr id="9" name="Tabla 8">
            <a:extLst>
              <a:ext uri="{FF2B5EF4-FFF2-40B4-BE49-F238E27FC236}">
                <a16:creationId xmlns:a16="http://schemas.microsoft.com/office/drawing/2014/main" id="{A05012ED-2A4E-4283-87A4-C135EF53FF36}"/>
              </a:ext>
            </a:extLst>
          </p:cNvPr>
          <p:cNvGraphicFramePr>
            <a:graphicFrameLocks noGrp="1"/>
          </p:cNvGraphicFramePr>
          <p:nvPr>
            <p:extLst>
              <p:ext uri="{D42A27DB-BD31-4B8C-83A1-F6EECF244321}">
                <p14:modId xmlns:p14="http://schemas.microsoft.com/office/powerpoint/2010/main" val="825505755"/>
              </p:ext>
            </p:extLst>
          </p:nvPr>
        </p:nvGraphicFramePr>
        <p:xfrm>
          <a:off x="1931368" y="1916832"/>
          <a:ext cx="5688632" cy="1828800"/>
        </p:xfrm>
        <a:graphic>
          <a:graphicData uri="http://schemas.openxmlformats.org/drawingml/2006/table">
            <a:tbl>
              <a:tblPr/>
              <a:tblGrid>
                <a:gridCol w="1278195">
                  <a:extLst>
                    <a:ext uri="{9D8B030D-6E8A-4147-A177-3AD203B41FA5}">
                      <a16:colId xmlns:a16="http://schemas.microsoft.com/office/drawing/2014/main" val="803181690"/>
                    </a:ext>
                  </a:extLst>
                </a:gridCol>
                <a:gridCol w="878759">
                  <a:extLst>
                    <a:ext uri="{9D8B030D-6E8A-4147-A177-3AD203B41FA5}">
                      <a16:colId xmlns:a16="http://schemas.microsoft.com/office/drawing/2014/main" val="3839115136"/>
                    </a:ext>
                  </a:extLst>
                </a:gridCol>
                <a:gridCol w="828829">
                  <a:extLst>
                    <a:ext uri="{9D8B030D-6E8A-4147-A177-3AD203B41FA5}">
                      <a16:colId xmlns:a16="http://schemas.microsoft.com/office/drawing/2014/main" val="2053747333"/>
                    </a:ext>
                  </a:extLst>
                </a:gridCol>
                <a:gridCol w="1025219">
                  <a:extLst>
                    <a:ext uri="{9D8B030D-6E8A-4147-A177-3AD203B41FA5}">
                      <a16:colId xmlns:a16="http://schemas.microsoft.com/office/drawing/2014/main" val="2540678797"/>
                    </a:ext>
                  </a:extLst>
                </a:gridCol>
                <a:gridCol w="878759">
                  <a:extLst>
                    <a:ext uri="{9D8B030D-6E8A-4147-A177-3AD203B41FA5}">
                      <a16:colId xmlns:a16="http://schemas.microsoft.com/office/drawing/2014/main" val="1989220291"/>
                    </a:ext>
                  </a:extLst>
                </a:gridCol>
                <a:gridCol w="798871">
                  <a:extLst>
                    <a:ext uri="{9D8B030D-6E8A-4147-A177-3AD203B41FA5}">
                      <a16:colId xmlns:a16="http://schemas.microsoft.com/office/drawing/2014/main" val="366925962"/>
                    </a:ext>
                  </a:extLst>
                </a:gridCol>
              </a:tblGrid>
              <a:tr h="342900">
                <a:tc>
                  <a:txBody>
                    <a:bodyPr/>
                    <a:lstStyle/>
                    <a:p>
                      <a:pPr algn="ctr" fontAlgn="ctr"/>
                      <a:r>
                        <a:rPr lang="es-MX" sz="1000" b="1" i="0" u="none" strike="noStrike" dirty="0">
                          <a:solidFill>
                            <a:srgbClr val="1F4E78"/>
                          </a:solidFill>
                          <a:effectLst/>
                          <a:latin typeface="Century Gothic" panose="020B0502020202020204" pitchFamily="34" charset="0"/>
                        </a:rPr>
                        <a:t>Instrumento</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Monto (mdp)</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 Portafolio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Costo Prom Unit. Adq.</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Valor Actual</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Rendimiento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2268859864"/>
                  </a:ext>
                </a:extLst>
              </a:tr>
              <a:tr h="219075">
                <a:tc>
                  <a:txBody>
                    <a:bodyPr/>
                    <a:lstStyle/>
                    <a:p>
                      <a:pPr algn="ctr" fontAlgn="b"/>
                      <a:r>
                        <a:rPr lang="es-MX" sz="1100" b="0" i="0" u="none" strike="noStrike" dirty="0">
                          <a:solidFill>
                            <a:srgbClr val="1F4E78"/>
                          </a:solidFill>
                          <a:effectLst/>
                          <a:latin typeface="Century Gothic" panose="020B0502020202020204" pitchFamily="34" charset="0"/>
                        </a:rPr>
                        <a:t>CF_FIBRAMQ_12</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551</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0.4%</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20.8</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20.6</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-0.8%</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338940119"/>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CF_FIBRAPL_14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391</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34.0</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33.8</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-0.6%</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2506568652"/>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CF_FUNO_11</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778</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0.6%</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29.1</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29.3</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0.5%</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755429377"/>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CF_TERRA_13</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1,116</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0.9%</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29.9</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28.4</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-5.0%</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2520749364"/>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CF_FMTY_14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411</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12.6</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12.5</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-1.0%</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503810576"/>
                  </a:ext>
                </a:extLst>
              </a:tr>
              <a:tr h="219075">
                <a:tc>
                  <a:txBody>
                    <a:bodyPr/>
                    <a:lstStyle/>
                    <a:p>
                      <a:pPr algn="ctr" fontAlgn="b"/>
                      <a:r>
                        <a:rPr lang="es-MX" sz="1100" b="0" i="0" u="none" strike="noStrike" dirty="0">
                          <a:solidFill>
                            <a:srgbClr val="1F4E78"/>
                          </a:solidFill>
                          <a:effectLst/>
                          <a:latin typeface="Century Gothic" panose="020B0502020202020204" pitchFamily="34" charset="0"/>
                        </a:rPr>
                        <a:t>CF_FIBRAHD_15</a:t>
                      </a:r>
                    </a:p>
                  </a:txBody>
                  <a:tcPr marL="9525" marR="9525" marT="9525" marB="0" anchor="b">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3</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0.0%</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9.4</a:t>
                      </a:r>
                    </a:p>
                  </a:txBody>
                  <a:tcPr marL="9525" marR="9525" marT="952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9.4</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a16="http://schemas.microsoft.com/office/drawing/2014/main" val="1569397916"/>
                  </a:ext>
                </a:extLst>
              </a:tr>
              <a:tr h="209550">
                <a:tc>
                  <a:txBody>
                    <a:bodyPr/>
                    <a:lstStyle/>
                    <a:p>
                      <a:pPr algn="ctr" fontAlgn="b"/>
                      <a:r>
                        <a:rPr lang="es-MX" sz="1000" b="0" i="0" u="none" strike="noStrike" dirty="0">
                          <a:solidFill>
                            <a:srgbClr val="1F4E78"/>
                          </a:solidFill>
                          <a:effectLst/>
                          <a:latin typeface="Century Gothic" panose="020B0502020202020204" pitchFamily="34" charset="0"/>
                        </a:rPr>
                        <a:t> </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1F4E78"/>
                          </a:solidFill>
                          <a:effectLst/>
                          <a:latin typeface="Century Gothic" panose="020B0502020202020204" pitchFamily="34" charset="0"/>
                        </a:rPr>
                        <a:t>3,249</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1F4E78"/>
                          </a:solidFill>
                          <a:effectLst/>
                          <a:latin typeface="Century Gothic" panose="020B0502020202020204" pitchFamily="34" charset="0"/>
                        </a:rPr>
                        <a:t>2.5%</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1F4E78"/>
                          </a:solidFill>
                          <a:effectLst/>
                          <a:latin typeface="Century Gothic" panose="020B0502020202020204" pitchFamily="34" charset="0"/>
                        </a:rPr>
                        <a:t> </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1F4E78"/>
                          </a:solidFill>
                          <a:effectLst/>
                          <a:latin typeface="Century Gothic" panose="020B0502020202020204" pitchFamily="34" charset="0"/>
                        </a:rPr>
                        <a:t>-6.5%</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extLst>
                  <a:ext uri="{0D108BD9-81ED-4DB2-BD59-A6C34878D82A}">
                    <a16:rowId xmlns:a16="http://schemas.microsoft.com/office/drawing/2014/main" val="1270963788"/>
                  </a:ext>
                </a:extLst>
              </a:tr>
            </a:tbl>
          </a:graphicData>
        </a:graphic>
      </p:graphicFrame>
    </p:spTree>
    <p:extLst>
      <p:ext uri="{BB962C8B-B14F-4D97-AF65-F5344CB8AC3E}">
        <p14:creationId xmlns:p14="http://schemas.microsoft.com/office/powerpoint/2010/main" val="2410511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áfico 8">
            <a:extLst>
              <a:ext uri="{FF2B5EF4-FFF2-40B4-BE49-F238E27FC236}">
                <a16:creationId xmlns:a16="http://schemas.microsoft.com/office/drawing/2014/main" id="{73F38C7E-A494-4AAA-A5DC-D0AFECFA9564}"/>
              </a:ext>
            </a:extLst>
          </p:cNvPr>
          <p:cNvGraphicFramePr>
            <a:graphicFrameLocks/>
          </p:cNvGraphicFramePr>
          <p:nvPr>
            <p:extLst>
              <p:ext uri="{D42A27DB-BD31-4B8C-83A1-F6EECF244321}">
                <p14:modId xmlns:p14="http://schemas.microsoft.com/office/powerpoint/2010/main" val="3154833058"/>
              </p:ext>
            </p:extLst>
          </p:nvPr>
        </p:nvGraphicFramePr>
        <p:xfrm>
          <a:off x="1104899" y="1945684"/>
          <a:ext cx="7139509" cy="3707542"/>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El sector de Fibras cotiza a un descuento sobre su Valor Neto de Activos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Valen menos las acciones de las Fibras que los activos físicos en los que están invertidos.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 BTG Pactual</a:t>
            </a:r>
          </a:p>
        </p:txBody>
      </p:sp>
      <p:sp>
        <p:nvSpPr>
          <p:cNvPr id="3" name="Rectángulo 2">
            <a:extLst>
              <a:ext uri="{FF2B5EF4-FFF2-40B4-BE49-F238E27FC236}">
                <a16:creationId xmlns:a16="http://schemas.microsoft.com/office/drawing/2014/main" id="{6881D0EE-11A3-4C5D-A473-66EBB4A4D02C}"/>
              </a:ext>
            </a:extLst>
          </p:cNvPr>
          <p:cNvSpPr/>
          <p:nvPr/>
        </p:nvSpPr>
        <p:spPr>
          <a:xfrm>
            <a:off x="1043608" y="2594686"/>
            <a:ext cx="4320480" cy="3168168"/>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 name="CuadroTexto 3">
            <a:extLst>
              <a:ext uri="{FF2B5EF4-FFF2-40B4-BE49-F238E27FC236}">
                <a16:creationId xmlns:a16="http://schemas.microsoft.com/office/drawing/2014/main" id="{E1A8B99D-BD68-4625-9087-D977CA3E8BFB}"/>
              </a:ext>
            </a:extLst>
          </p:cNvPr>
          <p:cNvSpPr txBox="1"/>
          <p:nvPr/>
        </p:nvSpPr>
        <p:spPr>
          <a:xfrm>
            <a:off x="1907704" y="5810403"/>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20</a:t>
            </a:fld>
            <a:endParaRPr lang="es-ES" altLang="es-MX" dirty="0"/>
          </a:p>
        </p:txBody>
      </p:sp>
      <p:cxnSp>
        <p:nvCxnSpPr>
          <p:cNvPr id="8" name="Conector recto 7">
            <a:extLst>
              <a:ext uri="{FF2B5EF4-FFF2-40B4-BE49-F238E27FC236}">
                <a16:creationId xmlns:a16="http://schemas.microsoft.com/office/drawing/2014/main" id="{BBA34322-3824-4CE8-BD54-93E59424B40F}"/>
              </a:ext>
            </a:extLst>
          </p:cNvPr>
          <p:cNvCxnSpPr/>
          <p:nvPr/>
        </p:nvCxnSpPr>
        <p:spPr>
          <a:xfrm>
            <a:off x="755576" y="3140968"/>
            <a:ext cx="763284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4535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Se invirtieron en febrero 247 mdp en Fibra E de CFE a un precio por certificado de 19 pesos, el límite inferior del intervalo establecido por los bancos colocadores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088178"/>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CFE colocó 16,300 mdp de su Fibra E de CFE. </a:t>
            </a:r>
          </a:p>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Fanvit participó con 247 mdp de esa colocación, es decir, el 1.5% del total. </a:t>
            </a:r>
          </a:p>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precio por certificado de la colocación resultó ser de 19 pesos, el mismo al cual se metió la postura por 500 mdp por parte del Fanvit. Ese nivel representaba el límite inferior del intervalo establecido por los bancos colocadores, que iba entre 19 y 22 pesos.  </a:t>
            </a:r>
          </a:p>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Participaron 56 inversionistas y la demanda fue de 1.8 veces el monto colocado. </a:t>
            </a:r>
          </a:p>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Del total, 65% se asignó a inversionistas locales y el 35% restante, a extranjeros. </a:t>
            </a:r>
          </a:p>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Este tipo de mecanismos, que permiten participar a inversionistas privados en el desarrollo del sector eléctrico en el país, son resultado de la Reforma Energética. </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21</a:t>
            </a:fld>
            <a:endParaRPr lang="es-ES" altLang="es-MX" dirty="0"/>
          </a:p>
        </p:txBody>
      </p:sp>
    </p:spTree>
    <p:extLst>
      <p:ext uri="{BB962C8B-B14F-4D97-AF65-F5344CB8AC3E}">
        <p14:creationId xmlns:p14="http://schemas.microsoft.com/office/powerpoint/2010/main" val="2353222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MX" sz="2000" b="1" dirty="0">
                <a:latin typeface="Century Gothic" panose="020B0502020202020204" pitchFamily="34" charset="0"/>
              </a:rPr>
              <a:t>FIBRA E CFE</a:t>
            </a:r>
            <a:br>
              <a:rPr lang="es-MX" sz="2000" b="1" dirty="0">
                <a:latin typeface="Century Gothic" panose="020B0502020202020204" pitchFamily="34" charset="0"/>
              </a:rPr>
            </a:br>
            <a:r>
              <a:rPr lang="es-MX" sz="2000" b="1" dirty="0">
                <a:latin typeface="Century Gothic" panose="020B0502020202020204" pitchFamily="34" charset="0"/>
              </a:rPr>
              <a:t>Términos de la oferta</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22</a:t>
            </a:fld>
            <a:endParaRPr lang="es-ES" altLang="es-MX" dirty="0"/>
          </a:p>
        </p:txBody>
      </p:sp>
      <p:pic>
        <p:nvPicPr>
          <p:cNvPr id="6" name="Imagen 5">
            <a:extLst>
              <a:ext uri="{FF2B5EF4-FFF2-40B4-BE49-F238E27FC236}">
                <a16:creationId xmlns:a16="http://schemas.microsoft.com/office/drawing/2014/main" id="{4C500AEC-7F74-4CD8-9D84-4A19E4FAB4D3}"/>
              </a:ext>
            </a:extLst>
          </p:cNvPr>
          <p:cNvPicPr>
            <a:picLocks noChangeAspect="1"/>
          </p:cNvPicPr>
          <p:nvPr/>
        </p:nvPicPr>
        <p:blipFill>
          <a:blip r:embed="rId2"/>
          <a:stretch>
            <a:fillRect/>
          </a:stretch>
        </p:blipFill>
        <p:spPr>
          <a:xfrm>
            <a:off x="0" y="1484784"/>
            <a:ext cx="9144000" cy="4912229"/>
          </a:xfrm>
          <a:prstGeom prst="rect">
            <a:avLst/>
          </a:prstGeom>
        </p:spPr>
      </p:pic>
    </p:spTree>
    <p:extLst>
      <p:ext uri="{BB962C8B-B14F-4D97-AF65-F5344CB8AC3E}">
        <p14:creationId xmlns:p14="http://schemas.microsoft.com/office/powerpoint/2010/main" val="1679058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Se requieren 2,000 mil mdp para el desarrollo de proyectos de infraestructura eléctrica durante los siguientes 15 años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Dadas las limitaciones de apalancamiento de CFE, se buscan nuevos mecanismos para satisfacer los requerimientos en el sistema eléctrico del país. </a:t>
            </a: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16" name="Rectangle 11">
            <a:extLst>
              <a:ext uri="{FF2B5EF4-FFF2-40B4-BE49-F238E27FC236}">
                <a16:creationId xmlns:a16="http://schemas.microsoft.com/office/drawing/2014/main" id="{A10E49D4-C4D6-4A35-AFE0-771A276CDD4B}"/>
              </a:ext>
            </a:extLst>
          </p:cNvPr>
          <p:cNvSpPr>
            <a:spLocks noChangeArrowheads="1"/>
          </p:cNvSpPr>
          <p:nvPr/>
        </p:nvSpPr>
        <p:spPr bwMode="auto">
          <a:xfrm>
            <a:off x="2581274" y="2981409"/>
            <a:ext cx="1052731" cy="3552740"/>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Rectangle 12">
            <a:extLst>
              <a:ext uri="{FF2B5EF4-FFF2-40B4-BE49-F238E27FC236}">
                <a16:creationId xmlns:a16="http://schemas.microsoft.com/office/drawing/2014/main" id="{31D892BB-1A15-4628-A942-0D16559B0DC3}"/>
              </a:ext>
            </a:extLst>
          </p:cNvPr>
          <p:cNvSpPr>
            <a:spLocks noChangeArrowheads="1"/>
          </p:cNvSpPr>
          <p:nvPr/>
        </p:nvSpPr>
        <p:spPr bwMode="auto">
          <a:xfrm>
            <a:off x="2771774" y="2543174"/>
            <a:ext cx="1052731" cy="438235"/>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Rectangle 32">
            <a:extLst>
              <a:ext uri="{FF2B5EF4-FFF2-40B4-BE49-F238E27FC236}">
                <a16:creationId xmlns:a16="http://schemas.microsoft.com/office/drawing/2014/main" id="{DEE00F4D-7A4F-4E00-87C0-0E0121262354}"/>
              </a:ext>
            </a:extLst>
          </p:cNvPr>
          <p:cNvSpPr>
            <a:spLocks noChangeArrowheads="1"/>
          </p:cNvSpPr>
          <p:nvPr/>
        </p:nvSpPr>
        <p:spPr bwMode="auto">
          <a:xfrm>
            <a:off x="6715124" y="2575497"/>
            <a:ext cx="1052731" cy="405912"/>
          </a:xfrm>
          <a:prstGeom prst="rect">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Rectangle 33">
            <a:extLst>
              <a:ext uri="{FF2B5EF4-FFF2-40B4-BE49-F238E27FC236}">
                <a16:creationId xmlns:a16="http://schemas.microsoft.com/office/drawing/2014/main" id="{93C0A746-5D1E-4292-8973-786D8E6BF182}"/>
              </a:ext>
            </a:extLst>
          </p:cNvPr>
          <p:cNvSpPr>
            <a:spLocks noChangeArrowheads="1"/>
          </p:cNvSpPr>
          <p:nvPr/>
        </p:nvSpPr>
        <p:spPr bwMode="auto">
          <a:xfrm>
            <a:off x="5029199" y="2543174"/>
            <a:ext cx="1052731" cy="32323"/>
          </a:xfrm>
          <a:prstGeom prst="rect">
            <a:avLst/>
          </a:prstGeom>
          <a:solidFill>
            <a:srgbClr val="002060"/>
          </a:solidFill>
          <a:ln>
            <a:noFill/>
          </a:ln>
        </p:spPr>
        <p:txBody>
          <a:bodyPr vert="horz" wrap="square" lIns="91440" tIns="45720" rIns="91440" bIns="45720" numCol="1" anchor="t" anchorCtr="0" compatLnSpc="1">
            <a:prstTxWarp prst="textNoShape">
              <a:avLst/>
            </a:prstTxWarp>
          </a:bodyPr>
          <a:lstStyle/>
          <a:p>
            <a:endParaRPr lang="en-US" dirty="0"/>
          </a:p>
        </p:txBody>
      </p:sp>
      <p:cxnSp>
        <p:nvCxnSpPr>
          <p:cNvPr id="55" name="Conector recto 54">
            <a:extLst>
              <a:ext uri="{FF2B5EF4-FFF2-40B4-BE49-F238E27FC236}">
                <a16:creationId xmlns:a16="http://schemas.microsoft.com/office/drawing/2014/main" id="{5390756E-3553-4244-87F2-EBA2AD8CFDFA}"/>
              </a:ext>
            </a:extLst>
          </p:cNvPr>
          <p:cNvCxnSpPr>
            <a:cxnSpLocks/>
          </p:cNvCxnSpPr>
          <p:nvPr/>
        </p:nvCxnSpPr>
        <p:spPr>
          <a:xfrm>
            <a:off x="1581150" y="2981409"/>
            <a:ext cx="6186705" cy="0"/>
          </a:xfrm>
          <a:prstGeom prst="line">
            <a:avLst/>
          </a:prstGeom>
          <a:ln w="1905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6" name="Conector recto 55">
            <a:extLst>
              <a:ext uri="{FF2B5EF4-FFF2-40B4-BE49-F238E27FC236}">
                <a16:creationId xmlns:a16="http://schemas.microsoft.com/office/drawing/2014/main" id="{8D7FBF4A-DC75-4390-AA9F-3B0524EDDE2E}"/>
              </a:ext>
            </a:extLst>
          </p:cNvPr>
          <p:cNvCxnSpPr>
            <a:cxnSpLocks/>
          </p:cNvCxnSpPr>
          <p:nvPr/>
        </p:nvCxnSpPr>
        <p:spPr>
          <a:xfrm flipV="1">
            <a:off x="1581150" y="2533650"/>
            <a:ext cx="3438524" cy="51456"/>
          </a:xfrm>
          <a:prstGeom prst="line">
            <a:avLst/>
          </a:prstGeom>
          <a:ln w="1905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61" name="Conector recto 60">
            <a:extLst>
              <a:ext uri="{FF2B5EF4-FFF2-40B4-BE49-F238E27FC236}">
                <a16:creationId xmlns:a16="http://schemas.microsoft.com/office/drawing/2014/main" id="{1882CEE8-5DF7-42BB-8D35-AD25187BBF1C}"/>
              </a:ext>
            </a:extLst>
          </p:cNvPr>
          <p:cNvCxnSpPr>
            <a:cxnSpLocks/>
          </p:cNvCxnSpPr>
          <p:nvPr/>
        </p:nvCxnSpPr>
        <p:spPr>
          <a:xfrm>
            <a:off x="6079849" y="2575581"/>
            <a:ext cx="1707056" cy="0"/>
          </a:xfrm>
          <a:prstGeom prst="line">
            <a:avLst/>
          </a:prstGeom>
          <a:ln w="1905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63" name="CuadroTexto 62">
            <a:extLst>
              <a:ext uri="{FF2B5EF4-FFF2-40B4-BE49-F238E27FC236}">
                <a16:creationId xmlns:a16="http://schemas.microsoft.com/office/drawing/2014/main" id="{CFA96AF6-D2CC-4D4D-9C4D-98AA9197BDF7}"/>
              </a:ext>
            </a:extLst>
          </p:cNvPr>
          <p:cNvSpPr txBox="1"/>
          <p:nvPr/>
        </p:nvSpPr>
        <p:spPr>
          <a:xfrm>
            <a:off x="73744" y="4262433"/>
            <a:ext cx="998991" cy="584775"/>
          </a:xfrm>
          <a:prstGeom prst="rect">
            <a:avLst/>
          </a:prstGeom>
          <a:noFill/>
        </p:spPr>
        <p:txBody>
          <a:bodyPr wrap="none" rtlCol="0">
            <a:spAutoFit/>
          </a:bodyPr>
          <a:lstStyle/>
          <a:p>
            <a:pPr algn="ctr"/>
            <a:r>
              <a:rPr lang="en-US" sz="1600" b="1" dirty="0">
                <a:latin typeface="Century Gothic" panose="020B0502020202020204" pitchFamily="34" charset="0"/>
              </a:rPr>
              <a:t>2,000 </a:t>
            </a:r>
          </a:p>
          <a:p>
            <a:pPr algn="ctr"/>
            <a:r>
              <a:rPr lang="en-US" sz="1600" b="1" dirty="0">
                <a:latin typeface="Century Gothic" panose="020B0502020202020204" pitchFamily="34" charset="0"/>
              </a:rPr>
              <a:t>mil mdp</a:t>
            </a:r>
          </a:p>
        </p:txBody>
      </p:sp>
      <p:sp>
        <p:nvSpPr>
          <p:cNvPr id="64" name="Abrir llave 63">
            <a:extLst>
              <a:ext uri="{FF2B5EF4-FFF2-40B4-BE49-F238E27FC236}">
                <a16:creationId xmlns:a16="http://schemas.microsoft.com/office/drawing/2014/main" id="{3C4CB754-26EB-4C0F-891D-C784F5F1636E}"/>
              </a:ext>
            </a:extLst>
          </p:cNvPr>
          <p:cNvSpPr/>
          <p:nvPr/>
        </p:nvSpPr>
        <p:spPr>
          <a:xfrm>
            <a:off x="1127975" y="2575497"/>
            <a:ext cx="253150" cy="3958648"/>
          </a:xfrm>
          <a:prstGeom prst="leftBrace">
            <a:avLst>
              <a:gd name="adj1" fmla="val 57247"/>
              <a:gd name="adj2" fmla="val 50000"/>
            </a:avLst>
          </a:prstGeom>
          <a:ln w="22225">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65" name="CuadroTexto 64">
            <a:extLst>
              <a:ext uri="{FF2B5EF4-FFF2-40B4-BE49-F238E27FC236}">
                <a16:creationId xmlns:a16="http://schemas.microsoft.com/office/drawing/2014/main" id="{C72C264C-AB85-4F5F-90E7-AD0153C89B22}"/>
              </a:ext>
            </a:extLst>
          </p:cNvPr>
          <p:cNvSpPr txBox="1"/>
          <p:nvPr/>
        </p:nvSpPr>
        <p:spPr>
          <a:xfrm>
            <a:off x="2004275" y="1779746"/>
            <a:ext cx="5912196" cy="584775"/>
          </a:xfrm>
          <a:prstGeom prst="rect">
            <a:avLst/>
          </a:prstGeom>
          <a:noFill/>
        </p:spPr>
        <p:txBody>
          <a:bodyPr wrap="none" rtlCol="0">
            <a:spAutoFit/>
          </a:bodyPr>
          <a:lstStyle/>
          <a:p>
            <a:pPr algn="ctr"/>
            <a:r>
              <a:rPr lang="en-US" sz="1600" b="1" dirty="0">
                <a:latin typeface="Century Gothic" panose="020B0502020202020204" pitchFamily="34" charset="0"/>
              </a:rPr>
              <a:t>Necesidades de inversión para proyectos </a:t>
            </a:r>
          </a:p>
          <a:p>
            <a:pPr algn="ctr"/>
            <a:r>
              <a:rPr lang="en-US" sz="1600" b="1" dirty="0">
                <a:latin typeface="Century Gothic" panose="020B0502020202020204" pitchFamily="34" charset="0"/>
              </a:rPr>
              <a:t>de infraestructura eléctrica durante los siguientes 15 años</a:t>
            </a:r>
          </a:p>
        </p:txBody>
      </p:sp>
      <p:cxnSp>
        <p:nvCxnSpPr>
          <p:cNvPr id="68" name="Conector recto 67">
            <a:extLst>
              <a:ext uri="{FF2B5EF4-FFF2-40B4-BE49-F238E27FC236}">
                <a16:creationId xmlns:a16="http://schemas.microsoft.com/office/drawing/2014/main" id="{129AACCA-9119-49C2-BF56-31FD6ABDAFD1}"/>
              </a:ext>
            </a:extLst>
          </p:cNvPr>
          <p:cNvCxnSpPr>
            <a:cxnSpLocks/>
          </p:cNvCxnSpPr>
          <p:nvPr/>
        </p:nvCxnSpPr>
        <p:spPr>
          <a:xfrm>
            <a:off x="1604225" y="6534145"/>
            <a:ext cx="2029780" cy="4"/>
          </a:xfrm>
          <a:prstGeom prst="line">
            <a:avLst/>
          </a:prstGeom>
          <a:ln w="1905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70" name="CuadroTexto 69">
            <a:extLst>
              <a:ext uri="{FF2B5EF4-FFF2-40B4-BE49-F238E27FC236}">
                <a16:creationId xmlns:a16="http://schemas.microsoft.com/office/drawing/2014/main" id="{09AF56E5-04E5-4EAE-8C71-72B8BF231AC9}"/>
              </a:ext>
            </a:extLst>
          </p:cNvPr>
          <p:cNvSpPr txBox="1"/>
          <p:nvPr/>
        </p:nvSpPr>
        <p:spPr>
          <a:xfrm>
            <a:off x="1502374" y="4757779"/>
            <a:ext cx="1003801" cy="600164"/>
          </a:xfrm>
          <a:prstGeom prst="rect">
            <a:avLst/>
          </a:prstGeom>
          <a:noFill/>
        </p:spPr>
        <p:txBody>
          <a:bodyPr wrap="none" rtlCol="0">
            <a:spAutoFit/>
          </a:bodyPr>
          <a:lstStyle/>
          <a:p>
            <a:pPr algn="ctr"/>
            <a:r>
              <a:rPr lang="en-US" sz="1100" b="1" dirty="0">
                <a:latin typeface="Century Gothic" panose="020B0502020202020204" pitchFamily="34" charset="0"/>
              </a:rPr>
              <a:t>Generación</a:t>
            </a:r>
          </a:p>
          <a:p>
            <a:pPr algn="ctr"/>
            <a:r>
              <a:rPr lang="en-US" sz="1100" b="1" dirty="0">
                <a:latin typeface="Century Gothic" panose="020B0502020202020204" pitchFamily="34" charset="0"/>
              </a:rPr>
              <a:t>y</a:t>
            </a:r>
          </a:p>
          <a:p>
            <a:pPr algn="ctr"/>
            <a:r>
              <a:rPr lang="en-US" sz="1100" b="1" dirty="0">
                <a:latin typeface="Century Gothic" panose="020B0502020202020204" pitchFamily="34" charset="0"/>
              </a:rPr>
              <a:t>distribución</a:t>
            </a:r>
          </a:p>
        </p:txBody>
      </p:sp>
      <p:sp>
        <p:nvSpPr>
          <p:cNvPr id="71" name="CuadroTexto 70">
            <a:extLst>
              <a:ext uri="{FF2B5EF4-FFF2-40B4-BE49-F238E27FC236}">
                <a16:creationId xmlns:a16="http://schemas.microsoft.com/office/drawing/2014/main" id="{4B8F99DC-BEA4-4FA6-AD86-2453D07963A7}"/>
              </a:ext>
            </a:extLst>
          </p:cNvPr>
          <p:cNvSpPr txBox="1"/>
          <p:nvPr/>
        </p:nvSpPr>
        <p:spPr>
          <a:xfrm>
            <a:off x="1495244" y="2662883"/>
            <a:ext cx="966931" cy="261610"/>
          </a:xfrm>
          <a:prstGeom prst="rect">
            <a:avLst/>
          </a:prstGeom>
          <a:noFill/>
        </p:spPr>
        <p:txBody>
          <a:bodyPr wrap="none" rtlCol="0">
            <a:spAutoFit/>
          </a:bodyPr>
          <a:lstStyle/>
          <a:p>
            <a:pPr algn="ctr"/>
            <a:r>
              <a:rPr lang="en-US" sz="1100" b="1" dirty="0">
                <a:latin typeface="Century Gothic" panose="020B0502020202020204" pitchFamily="34" charset="0"/>
              </a:rPr>
              <a:t>Transmisión</a:t>
            </a:r>
          </a:p>
        </p:txBody>
      </p:sp>
      <p:sp>
        <p:nvSpPr>
          <p:cNvPr id="72" name="CuadroTexto 71">
            <a:extLst>
              <a:ext uri="{FF2B5EF4-FFF2-40B4-BE49-F238E27FC236}">
                <a16:creationId xmlns:a16="http://schemas.microsoft.com/office/drawing/2014/main" id="{FC2F1E4A-2327-411E-95AB-4CBFE1C63C50}"/>
              </a:ext>
            </a:extLst>
          </p:cNvPr>
          <p:cNvSpPr txBox="1"/>
          <p:nvPr/>
        </p:nvSpPr>
        <p:spPr>
          <a:xfrm>
            <a:off x="2740620" y="2642022"/>
            <a:ext cx="1095172" cy="276999"/>
          </a:xfrm>
          <a:prstGeom prst="rect">
            <a:avLst/>
          </a:prstGeom>
          <a:noFill/>
        </p:spPr>
        <p:txBody>
          <a:bodyPr wrap="none" rtlCol="0">
            <a:spAutoFit/>
          </a:bodyPr>
          <a:lstStyle/>
          <a:p>
            <a:pPr algn="ctr"/>
            <a:r>
              <a:rPr lang="en-US" sz="1200" b="1" dirty="0">
                <a:solidFill>
                  <a:schemeClr val="bg1"/>
                </a:solidFill>
                <a:latin typeface="Century Gothic" panose="020B0502020202020204" pitchFamily="34" charset="0"/>
              </a:rPr>
              <a:t>219 mil mdp</a:t>
            </a:r>
          </a:p>
        </p:txBody>
      </p:sp>
      <p:sp>
        <p:nvSpPr>
          <p:cNvPr id="73" name="CuadroTexto 72">
            <a:extLst>
              <a:ext uri="{FF2B5EF4-FFF2-40B4-BE49-F238E27FC236}">
                <a16:creationId xmlns:a16="http://schemas.microsoft.com/office/drawing/2014/main" id="{C7CD9372-66E3-4DCE-8057-EC0AD060DDFB}"/>
              </a:ext>
            </a:extLst>
          </p:cNvPr>
          <p:cNvSpPr txBox="1"/>
          <p:nvPr/>
        </p:nvSpPr>
        <p:spPr>
          <a:xfrm>
            <a:off x="2506175" y="4919361"/>
            <a:ext cx="1225015" cy="276999"/>
          </a:xfrm>
          <a:prstGeom prst="rect">
            <a:avLst/>
          </a:prstGeom>
          <a:noFill/>
        </p:spPr>
        <p:txBody>
          <a:bodyPr wrap="none" rtlCol="0">
            <a:spAutoFit/>
          </a:bodyPr>
          <a:lstStyle/>
          <a:p>
            <a:pPr algn="ctr"/>
            <a:r>
              <a:rPr lang="en-US" sz="1200" b="1" dirty="0">
                <a:solidFill>
                  <a:schemeClr val="bg1"/>
                </a:solidFill>
                <a:latin typeface="Century Gothic" panose="020B0502020202020204" pitchFamily="34" charset="0"/>
              </a:rPr>
              <a:t>1,781 mil mdp</a:t>
            </a:r>
          </a:p>
        </p:txBody>
      </p:sp>
      <p:sp>
        <p:nvSpPr>
          <p:cNvPr id="75" name="CuadroTexto 74">
            <a:extLst>
              <a:ext uri="{FF2B5EF4-FFF2-40B4-BE49-F238E27FC236}">
                <a16:creationId xmlns:a16="http://schemas.microsoft.com/office/drawing/2014/main" id="{5D46F9CC-0D52-41FA-AA79-34ABE4D89D07}"/>
              </a:ext>
            </a:extLst>
          </p:cNvPr>
          <p:cNvSpPr txBox="1"/>
          <p:nvPr/>
        </p:nvSpPr>
        <p:spPr>
          <a:xfrm>
            <a:off x="4839665" y="3173208"/>
            <a:ext cx="1431802" cy="600164"/>
          </a:xfrm>
          <a:prstGeom prst="rect">
            <a:avLst/>
          </a:prstGeom>
          <a:noFill/>
        </p:spPr>
        <p:txBody>
          <a:bodyPr wrap="none" rtlCol="0">
            <a:spAutoFit/>
          </a:bodyPr>
          <a:lstStyle/>
          <a:p>
            <a:pPr algn="ctr"/>
            <a:r>
              <a:rPr lang="es-MX" sz="1100" b="1" dirty="0">
                <a:solidFill>
                  <a:srgbClr val="002060"/>
                </a:solidFill>
                <a:latin typeface="Century Gothic" panose="020B0502020202020204" pitchFamily="34" charset="0"/>
              </a:rPr>
              <a:t>Colocación</a:t>
            </a:r>
            <a:r>
              <a:rPr lang="en-US" sz="1100" b="1" dirty="0">
                <a:solidFill>
                  <a:srgbClr val="002060"/>
                </a:solidFill>
                <a:latin typeface="Century Gothic" panose="020B0502020202020204" pitchFamily="34" charset="0"/>
              </a:rPr>
              <a:t> inicial</a:t>
            </a:r>
          </a:p>
          <a:p>
            <a:pPr algn="ctr"/>
            <a:r>
              <a:rPr lang="en-US" sz="1100" b="1" dirty="0">
                <a:solidFill>
                  <a:srgbClr val="002060"/>
                </a:solidFill>
                <a:latin typeface="Century Gothic" panose="020B0502020202020204" pitchFamily="34" charset="0"/>
              </a:rPr>
              <a:t>De Fibra E CFE</a:t>
            </a:r>
          </a:p>
          <a:p>
            <a:pPr algn="ctr"/>
            <a:r>
              <a:rPr lang="en-US" sz="1100" b="1" dirty="0">
                <a:solidFill>
                  <a:srgbClr val="002060"/>
                </a:solidFill>
                <a:latin typeface="Century Gothic" panose="020B0502020202020204" pitchFamily="34" charset="0"/>
              </a:rPr>
              <a:t>14-16.5 mil mdp</a:t>
            </a:r>
          </a:p>
        </p:txBody>
      </p:sp>
      <p:sp>
        <p:nvSpPr>
          <p:cNvPr id="76" name="CuadroTexto 75">
            <a:extLst>
              <a:ext uri="{FF2B5EF4-FFF2-40B4-BE49-F238E27FC236}">
                <a16:creationId xmlns:a16="http://schemas.microsoft.com/office/drawing/2014/main" id="{311D5536-F250-459A-9DD3-8C672324D517}"/>
              </a:ext>
            </a:extLst>
          </p:cNvPr>
          <p:cNvSpPr txBox="1"/>
          <p:nvPr/>
        </p:nvSpPr>
        <p:spPr>
          <a:xfrm>
            <a:off x="6514369" y="3192385"/>
            <a:ext cx="1454244" cy="430887"/>
          </a:xfrm>
          <a:prstGeom prst="rect">
            <a:avLst/>
          </a:prstGeom>
          <a:noFill/>
        </p:spPr>
        <p:txBody>
          <a:bodyPr wrap="none" rtlCol="0">
            <a:spAutoFit/>
          </a:bodyPr>
          <a:lstStyle/>
          <a:p>
            <a:pPr algn="ctr"/>
            <a:r>
              <a:rPr lang="en-US" sz="1100" b="1" dirty="0">
                <a:solidFill>
                  <a:srgbClr val="00B0F0"/>
                </a:solidFill>
                <a:latin typeface="Century Gothic" panose="020B0502020202020204" pitchFamily="34" charset="0"/>
              </a:rPr>
              <a:t>Otros mecanismos</a:t>
            </a:r>
          </a:p>
          <a:p>
            <a:pPr algn="ctr"/>
            <a:r>
              <a:rPr lang="en-US" sz="1100" b="1" dirty="0">
                <a:solidFill>
                  <a:srgbClr val="00B0F0"/>
                </a:solidFill>
                <a:latin typeface="Century Gothic" panose="020B0502020202020204" pitchFamily="34" charset="0"/>
              </a:rPr>
              <a:t>de financiamiento</a:t>
            </a:r>
          </a:p>
        </p:txBody>
      </p:sp>
      <p:sp>
        <p:nvSpPr>
          <p:cNvPr id="77" name="CuadroTexto 76">
            <a:extLst>
              <a:ext uri="{FF2B5EF4-FFF2-40B4-BE49-F238E27FC236}">
                <a16:creationId xmlns:a16="http://schemas.microsoft.com/office/drawing/2014/main" id="{42FB2D05-3D56-4523-ACDB-6FBD2E739F71}"/>
              </a:ext>
            </a:extLst>
          </p:cNvPr>
          <p:cNvSpPr txBox="1"/>
          <p:nvPr/>
        </p:nvSpPr>
        <p:spPr>
          <a:xfrm>
            <a:off x="4584891" y="3726056"/>
            <a:ext cx="1930337" cy="600164"/>
          </a:xfrm>
          <a:prstGeom prst="rect">
            <a:avLst/>
          </a:prstGeom>
          <a:noFill/>
        </p:spPr>
        <p:txBody>
          <a:bodyPr wrap="none" rtlCol="0">
            <a:spAutoFit/>
          </a:bodyPr>
          <a:lstStyle/>
          <a:p>
            <a:pPr algn="ctr"/>
            <a:r>
              <a:rPr lang="en-US" sz="1100" dirty="0">
                <a:solidFill>
                  <a:srgbClr val="002060"/>
                </a:solidFill>
                <a:latin typeface="Century Gothic" panose="020B0502020202020204" pitchFamily="34" charset="0"/>
              </a:rPr>
              <a:t>~7.5% de las</a:t>
            </a:r>
          </a:p>
          <a:p>
            <a:pPr algn="ctr"/>
            <a:r>
              <a:rPr lang="en-US" sz="1100" dirty="0">
                <a:solidFill>
                  <a:srgbClr val="002060"/>
                </a:solidFill>
                <a:latin typeface="Century Gothic" panose="020B0502020202020204" pitchFamily="34" charset="0"/>
              </a:rPr>
              <a:t>Inversiones requeridas en</a:t>
            </a:r>
          </a:p>
          <a:p>
            <a:pPr algn="ctr"/>
            <a:r>
              <a:rPr lang="en-US" sz="1100" dirty="0">
                <a:solidFill>
                  <a:srgbClr val="002060"/>
                </a:solidFill>
                <a:latin typeface="Century Gothic" panose="020B0502020202020204" pitchFamily="34" charset="0"/>
              </a:rPr>
              <a:t>transmisión eléctrica</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23</a:t>
            </a:fld>
            <a:endParaRPr lang="es-ES" altLang="es-MX" dirty="0"/>
          </a:p>
        </p:txBody>
      </p:sp>
    </p:spTree>
    <p:extLst>
      <p:ext uri="{BB962C8B-B14F-4D97-AF65-F5344CB8AC3E}">
        <p14:creationId xmlns:p14="http://schemas.microsoft.com/office/powerpoint/2010/main" val="2730010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Para ello, CFE realiza una oferta de Certificados Bursátiles que serán emitidos por una Fibra E para participar en el negocio de transmisión eléctrica</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17741"/>
          </a:xfrm>
        </p:spPr>
        <p:txBody>
          <a:bodyPr>
            <a:noAutofit/>
          </a:bodyPr>
          <a:lstStyle/>
          <a:p>
            <a:pPr lvl="0" algn="just">
              <a:spcBef>
                <a:spcPts val="0"/>
              </a:spcBef>
              <a:spcAft>
                <a:spcPts val="600"/>
              </a:spcAft>
              <a:buClr>
                <a:srgbClr val="CD0000"/>
              </a:buClr>
              <a:buSzPct val="110000"/>
              <a:buFont typeface="+mj-lt"/>
              <a:buAutoNum type="arabicPeriod"/>
            </a:pPr>
            <a:endParaRPr lang="en-US" sz="1600" dirty="0">
              <a:latin typeface="Century Gothic" panose="020B0502020202020204" pitchFamily="34" charset="0"/>
            </a:endParaRPr>
          </a:p>
          <a:p>
            <a:pPr lvl="0" algn="just">
              <a:spcBef>
                <a:spcPts val="0"/>
              </a:spcBef>
              <a:spcAft>
                <a:spcPts val="600"/>
              </a:spcAft>
              <a:buClr>
                <a:srgbClr val="CD0000"/>
              </a:buClr>
              <a:buSzPct val="110000"/>
              <a:buFont typeface="+mj-lt"/>
              <a:buAutoNum type="arabicPeriod"/>
            </a:pPr>
            <a:r>
              <a:rPr lang="en-US" sz="1600" dirty="0">
                <a:latin typeface="Century Gothic" panose="020B0502020202020204" pitchFamily="34" charset="0"/>
              </a:rPr>
              <a:t>Los ingresos de CFE Transmisión derivan de los pagos del CENACE* de una tarifa regulada cobrada por la electricidad transmitida a través de la Red Nacional de Transmisión. </a:t>
            </a:r>
          </a:p>
          <a:p>
            <a:pPr lvl="0" algn="just">
              <a:spcBef>
                <a:spcPts val="0"/>
              </a:spcBef>
              <a:spcAft>
                <a:spcPts val="600"/>
              </a:spcAft>
              <a:buClr>
                <a:srgbClr val="CD0000"/>
              </a:buClr>
              <a:buSzPct val="110000"/>
              <a:buFont typeface="+mj-lt"/>
              <a:buAutoNum type="arabicPeriod"/>
            </a:pPr>
            <a:endParaRPr lang="en-US" sz="1600" dirty="0">
              <a:latin typeface="Century Gothic" panose="020B0502020202020204" pitchFamily="34" charset="0"/>
            </a:endParaRPr>
          </a:p>
          <a:p>
            <a:pPr lvl="0" algn="just">
              <a:spcBef>
                <a:spcPts val="0"/>
              </a:spcBef>
              <a:spcAft>
                <a:spcPts val="600"/>
              </a:spcAft>
              <a:buClr>
                <a:srgbClr val="CD0000"/>
              </a:buClr>
              <a:buSzPct val="110000"/>
              <a:buFont typeface="+mj-lt"/>
              <a:buAutoNum type="arabicPeriod"/>
            </a:pPr>
            <a:r>
              <a:rPr lang="en-US" sz="1600" dirty="0">
                <a:latin typeface="Century Gothic" panose="020B0502020202020204" pitchFamily="34" charset="0"/>
              </a:rPr>
              <a:t>Debido a las restricciones constitucionales y legales relacionadas al negocio de transmisión,  </a:t>
            </a:r>
            <a:r>
              <a:rPr lang="en-US" sz="1600" b="1" dirty="0">
                <a:latin typeface="Century Gothic" panose="020B0502020202020204" pitchFamily="34" charset="0"/>
              </a:rPr>
              <a:t>la estructura de la Fibra E involucra crear un Fideicomiso Promovido que mantendrá únicamente los ingresos, o derechos de cobro, de CFE Transmisión.</a:t>
            </a:r>
            <a:r>
              <a:rPr lang="en-US" sz="1600" dirty="0">
                <a:latin typeface="Century Gothic" panose="020B0502020202020204" pitchFamily="34" charset="0"/>
              </a:rPr>
              <a:t> </a:t>
            </a:r>
          </a:p>
          <a:p>
            <a:pPr marL="628650" lvl="1" indent="-228600" algn="just">
              <a:spcBef>
                <a:spcPts val="0"/>
              </a:spcBef>
              <a:spcAft>
                <a:spcPts val="600"/>
              </a:spcAft>
              <a:buClr>
                <a:srgbClr val="CD0000"/>
              </a:buClr>
              <a:buSzPct val="110000"/>
            </a:pPr>
            <a:r>
              <a:rPr lang="en-US" sz="1400" dirty="0">
                <a:latin typeface="Century Gothic" panose="020B0502020202020204" pitchFamily="34" charset="0"/>
              </a:rPr>
              <a:t>Los derechos de cobro son los ingresos que provienen de las tarifas que el CENACE cobra por el servicio de transmisión de electricidad y transfiere a CFE Transmisión, en cumplimiento con el contrato celebrado entre ambas partes. </a:t>
            </a:r>
          </a:p>
          <a:p>
            <a:pPr algn="just">
              <a:spcBef>
                <a:spcPts val="0"/>
              </a:spcBef>
              <a:spcAft>
                <a:spcPts val="600"/>
              </a:spcAft>
              <a:buClr>
                <a:srgbClr val="CD0000"/>
              </a:buClr>
              <a:buSzPct val="110000"/>
              <a:buFont typeface="+mj-lt"/>
              <a:buAutoNum type="arabicPeriod"/>
            </a:pPr>
            <a:endParaRPr lang="en-US" sz="1600" dirty="0">
              <a:latin typeface="Century Gothic" panose="020B0502020202020204" pitchFamily="34" charset="0"/>
            </a:endParaRPr>
          </a:p>
          <a:p>
            <a:pPr algn="just">
              <a:spcBef>
                <a:spcPts val="0"/>
              </a:spcBef>
              <a:spcAft>
                <a:spcPts val="600"/>
              </a:spcAft>
              <a:buClr>
                <a:srgbClr val="CD0000"/>
              </a:buClr>
              <a:buSzPct val="110000"/>
              <a:buFont typeface="+mj-lt"/>
              <a:buAutoNum type="arabicPeriod"/>
            </a:pPr>
            <a:r>
              <a:rPr lang="en-US" sz="1600" b="1" dirty="0">
                <a:latin typeface="Century Gothic" panose="020B0502020202020204" pitchFamily="34" charset="0"/>
              </a:rPr>
              <a:t>La Fibra E adquirirá derechos Fideicomisarios del Fideicomiso Promovido, </a:t>
            </a:r>
            <a:r>
              <a:rPr lang="en-US" sz="1600" dirty="0">
                <a:latin typeface="Century Gothic" panose="020B0502020202020204" pitchFamily="34" charset="0"/>
              </a:rPr>
              <a:t>usando los ingresos de la oferta y la emission de CBFEs subordinados a CFE Transmisión, para recibir cierta porción de los ingresos provenientes del negocio de transmisión.</a:t>
            </a:r>
          </a:p>
          <a:p>
            <a:pPr algn="just">
              <a:spcBef>
                <a:spcPts val="0"/>
              </a:spcBef>
              <a:spcAft>
                <a:spcPts val="600"/>
              </a:spcAft>
              <a:buClr>
                <a:srgbClr val="CD0000"/>
              </a:buClr>
              <a:buSzPct val="110000"/>
              <a:buFont typeface="+mj-lt"/>
              <a:buAutoNum type="arabicPeriod"/>
            </a:pPr>
            <a:endParaRPr lang="en-US" sz="1600" dirty="0">
              <a:latin typeface="Century Gothic" panose="020B0502020202020204" pitchFamily="34" charset="0"/>
            </a:endParaRPr>
          </a:p>
          <a:p>
            <a:pPr algn="just">
              <a:spcBef>
                <a:spcPts val="0"/>
              </a:spcBef>
              <a:spcAft>
                <a:spcPts val="600"/>
              </a:spcAft>
              <a:buClr>
                <a:srgbClr val="CD0000"/>
              </a:buClr>
              <a:buSzPct val="110000"/>
              <a:buFont typeface="+mj-lt"/>
              <a:buAutoNum type="arabicPeriod"/>
            </a:pPr>
            <a:r>
              <a:rPr lang="en-US" sz="1600" dirty="0">
                <a:latin typeface="Century Gothic" panose="020B0502020202020204" pitchFamily="34" charset="0"/>
              </a:rPr>
              <a:t>Fibra E está obligada a distribuir al menos el 95% de su resultado fiscal por lo menos una vez al año. </a:t>
            </a: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67" name="CuadroTexto 66">
            <a:extLst>
              <a:ext uri="{FF2B5EF4-FFF2-40B4-BE49-F238E27FC236}">
                <a16:creationId xmlns:a16="http://schemas.microsoft.com/office/drawing/2014/main" id="{19761E47-B34D-432F-B244-238A58C3E04C}"/>
              </a:ext>
            </a:extLst>
          </p:cNvPr>
          <p:cNvSpPr txBox="1"/>
          <p:nvPr/>
        </p:nvSpPr>
        <p:spPr>
          <a:xfrm>
            <a:off x="99893" y="6504540"/>
            <a:ext cx="2433680" cy="230832"/>
          </a:xfrm>
          <a:prstGeom prst="rect">
            <a:avLst/>
          </a:prstGeom>
          <a:noFill/>
        </p:spPr>
        <p:txBody>
          <a:bodyPr wrap="none" rtlCol="0">
            <a:spAutoFit/>
          </a:bodyPr>
          <a:lstStyle/>
          <a:p>
            <a:r>
              <a:rPr lang="en-US" sz="900" dirty="0">
                <a:latin typeface="Century Gothic" panose="020B0502020202020204" pitchFamily="34" charset="0"/>
              </a:rPr>
              <a:t>*Centro Nacional de Control de Energía</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24</a:t>
            </a:fld>
            <a:endParaRPr lang="es-ES" altLang="es-MX" dirty="0"/>
          </a:p>
        </p:txBody>
      </p:sp>
    </p:spTree>
    <p:extLst>
      <p:ext uri="{BB962C8B-B14F-4D97-AF65-F5344CB8AC3E}">
        <p14:creationId xmlns:p14="http://schemas.microsoft.com/office/powerpoint/2010/main" val="3796715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ángulo 58">
            <a:extLst>
              <a:ext uri="{FF2B5EF4-FFF2-40B4-BE49-F238E27FC236}">
                <a16:creationId xmlns:a16="http://schemas.microsoft.com/office/drawing/2014/main" id="{56BC6103-0A5B-41BD-8220-F48F3564CEE0}"/>
              </a:ext>
            </a:extLst>
          </p:cNvPr>
          <p:cNvSpPr/>
          <p:nvPr/>
        </p:nvSpPr>
        <p:spPr>
          <a:xfrm>
            <a:off x="371475" y="3249868"/>
            <a:ext cx="3143250" cy="3028607"/>
          </a:xfrm>
          <a:prstGeom prst="rect">
            <a:avLst/>
          </a:prstGeom>
          <a:solidFill>
            <a:srgbClr val="00B050">
              <a:alpha val="14000"/>
            </a:srgbClr>
          </a:solidFill>
          <a:ln>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Participación en el Fideicomiso Promovido</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75% de los certificados de la Oferta Global corresponden a la Serie A, mientras el 25% restante es de la B.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Fibra, que adquirirá el 5.96% de los derechos sobre el Fideicomiso Promovido, mantendrá el 75% de su posición en serie A y 25% en serie B. </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Los certificados serie B están subordinados a la serie A.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27" name="Freeform 22">
            <a:extLst>
              <a:ext uri="{FF2B5EF4-FFF2-40B4-BE49-F238E27FC236}">
                <a16:creationId xmlns:a16="http://schemas.microsoft.com/office/drawing/2014/main" id="{98017622-B7BF-444B-9D8B-D34A7C1D237C}"/>
              </a:ext>
            </a:extLst>
          </p:cNvPr>
          <p:cNvSpPr>
            <a:spLocks/>
          </p:cNvSpPr>
          <p:nvPr/>
        </p:nvSpPr>
        <p:spPr bwMode="auto">
          <a:xfrm>
            <a:off x="2362201" y="3467101"/>
            <a:ext cx="915988" cy="919163"/>
          </a:xfrm>
          <a:custGeom>
            <a:avLst/>
            <a:gdLst>
              <a:gd name="T0" fmla="*/ 0 w 577"/>
              <a:gd name="T1" fmla="*/ 0 h 579"/>
              <a:gd name="T2" fmla="*/ 108 w 577"/>
              <a:gd name="T3" fmla="*/ 6 h 579"/>
              <a:gd name="T4" fmla="*/ 210 w 577"/>
              <a:gd name="T5" fmla="*/ 37 h 579"/>
              <a:gd name="T6" fmla="*/ 307 w 577"/>
              <a:gd name="T7" fmla="*/ 85 h 579"/>
              <a:gd name="T8" fmla="*/ 391 w 577"/>
              <a:gd name="T9" fmla="*/ 151 h 579"/>
              <a:gd name="T10" fmla="*/ 463 w 577"/>
              <a:gd name="T11" fmla="*/ 229 h 579"/>
              <a:gd name="T12" fmla="*/ 517 w 577"/>
              <a:gd name="T13" fmla="*/ 320 h 579"/>
              <a:gd name="T14" fmla="*/ 559 w 577"/>
              <a:gd name="T15" fmla="*/ 416 h 579"/>
              <a:gd name="T16" fmla="*/ 577 w 577"/>
              <a:gd name="T17" fmla="*/ 525 h 579"/>
              <a:gd name="T18" fmla="*/ 0 w 577"/>
              <a:gd name="T19" fmla="*/ 579 h 579"/>
              <a:gd name="T20" fmla="*/ 0 w 577"/>
              <a:gd name="T21"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7" h="579">
                <a:moveTo>
                  <a:pt x="0" y="0"/>
                </a:moveTo>
                <a:lnTo>
                  <a:pt x="108" y="6"/>
                </a:lnTo>
                <a:lnTo>
                  <a:pt x="210" y="37"/>
                </a:lnTo>
                <a:lnTo>
                  <a:pt x="307" y="85"/>
                </a:lnTo>
                <a:lnTo>
                  <a:pt x="391" y="151"/>
                </a:lnTo>
                <a:lnTo>
                  <a:pt x="463" y="229"/>
                </a:lnTo>
                <a:lnTo>
                  <a:pt x="517" y="320"/>
                </a:lnTo>
                <a:lnTo>
                  <a:pt x="559" y="416"/>
                </a:lnTo>
                <a:lnTo>
                  <a:pt x="577" y="525"/>
                </a:lnTo>
                <a:lnTo>
                  <a:pt x="0" y="579"/>
                </a:lnTo>
                <a:lnTo>
                  <a:pt x="0"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24">
            <a:extLst>
              <a:ext uri="{FF2B5EF4-FFF2-40B4-BE49-F238E27FC236}">
                <a16:creationId xmlns:a16="http://schemas.microsoft.com/office/drawing/2014/main" id="{D6DD1F00-F492-4756-B823-F63B553717AE}"/>
              </a:ext>
            </a:extLst>
          </p:cNvPr>
          <p:cNvSpPr>
            <a:spLocks/>
          </p:cNvSpPr>
          <p:nvPr/>
        </p:nvSpPr>
        <p:spPr bwMode="auto">
          <a:xfrm>
            <a:off x="5256213" y="4300538"/>
            <a:ext cx="925513" cy="85725"/>
          </a:xfrm>
          <a:custGeom>
            <a:avLst/>
            <a:gdLst>
              <a:gd name="T0" fmla="*/ 577 w 583"/>
              <a:gd name="T1" fmla="*/ 0 h 54"/>
              <a:gd name="T2" fmla="*/ 583 w 583"/>
              <a:gd name="T3" fmla="*/ 54 h 54"/>
              <a:gd name="T4" fmla="*/ 0 w 583"/>
              <a:gd name="T5" fmla="*/ 54 h 54"/>
              <a:gd name="T6" fmla="*/ 577 w 583"/>
              <a:gd name="T7" fmla="*/ 0 h 54"/>
            </a:gdLst>
            <a:ahLst/>
            <a:cxnLst>
              <a:cxn ang="0">
                <a:pos x="T0" y="T1"/>
              </a:cxn>
              <a:cxn ang="0">
                <a:pos x="T2" y="T3"/>
              </a:cxn>
              <a:cxn ang="0">
                <a:pos x="T4" y="T5"/>
              </a:cxn>
              <a:cxn ang="0">
                <a:pos x="T6" y="T7"/>
              </a:cxn>
            </a:cxnLst>
            <a:rect l="0" t="0" r="r" b="b"/>
            <a:pathLst>
              <a:path w="583" h="54">
                <a:moveTo>
                  <a:pt x="577" y="0"/>
                </a:moveTo>
                <a:lnTo>
                  <a:pt x="583" y="54"/>
                </a:lnTo>
                <a:lnTo>
                  <a:pt x="0" y="54"/>
                </a:lnTo>
                <a:lnTo>
                  <a:pt x="577"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26">
            <a:extLst>
              <a:ext uri="{FF2B5EF4-FFF2-40B4-BE49-F238E27FC236}">
                <a16:creationId xmlns:a16="http://schemas.microsoft.com/office/drawing/2014/main" id="{2B0B9A24-7A31-460F-9C5E-9D90312BFE02}"/>
              </a:ext>
            </a:extLst>
          </p:cNvPr>
          <p:cNvSpPr>
            <a:spLocks/>
          </p:cNvSpPr>
          <p:nvPr/>
        </p:nvSpPr>
        <p:spPr bwMode="auto">
          <a:xfrm>
            <a:off x="5256213" y="4386263"/>
            <a:ext cx="925513" cy="258763"/>
          </a:xfrm>
          <a:custGeom>
            <a:avLst/>
            <a:gdLst>
              <a:gd name="T0" fmla="*/ 583 w 583"/>
              <a:gd name="T1" fmla="*/ 0 h 163"/>
              <a:gd name="T2" fmla="*/ 577 w 583"/>
              <a:gd name="T3" fmla="*/ 84 h 163"/>
              <a:gd name="T4" fmla="*/ 559 w 583"/>
              <a:gd name="T5" fmla="*/ 163 h 163"/>
              <a:gd name="T6" fmla="*/ 0 w 583"/>
              <a:gd name="T7" fmla="*/ 0 h 163"/>
              <a:gd name="T8" fmla="*/ 583 w 583"/>
              <a:gd name="T9" fmla="*/ 0 h 163"/>
            </a:gdLst>
            <a:ahLst/>
            <a:cxnLst>
              <a:cxn ang="0">
                <a:pos x="T0" y="T1"/>
              </a:cxn>
              <a:cxn ang="0">
                <a:pos x="T2" y="T3"/>
              </a:cxn>
              <a:cxn ang="0">
                <a:pos x="T4" y="T5"/>
              </a:cxn>
              <a:cxn ang="0">
                <a:pos x="T6" y="T7"/>
              </a:cxn>
              <a:cxn ang="0">
                <a:pos x="T8" y="T9"/>
              </a:cxn>
            </a:cxnLst>
            <a:rect l="0" t="0" r="r" b="b"/>
            <a:pathLst>
              <a:path w="583" h="163">
                <a:moveTo>
                  <a:pt x="583" y="0"/>
                </a:moveTo>
                <a:lnTo>
                  <a:pt x="577" y="84"/>
                </a:lnTo>
                <a:lnTo>
                  <a:pt x="559" y="163"/>
                </a:lnTo>
                <a:lnTo>
                  <a:pt x="0" y="0"/>
                </a:lnTo>
                <a:lnTo>
                  <a:pt x="583"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28">
            <a:extLst>
              <a:ext uri="{FF2B5EF4-FFF2-40B4-BE49-F238E27FC236}">
                <a16:creationId xmlns:a16="http://schemas.microsoft.com/office/drawing/2014/main" id="{BE5022D9-2CE6-455B-9BFD-87555F1F109B}"/>
              </a:ext>
            </a:extLst>
          </p:cNvPr>
          <p:cNvSpPr>
            <a:spLocks/>
          </p:cNvSpPr>
          <p:nvPr/>
        </p:nvSpPr>
        <p:spPr bwMode="auto">
          <a:xfrm>
            <a:off x="1446213" y="3467101"/>
            <a:ext cx="1803400" cy="1847850"/>
          </a:xfrm>
          <a:custGeom>
            <a:avLst/>
            <a:gdLst>
              <a:gd name="T0" fmla="*/ 1136 w 1136"/>
              <a:gd name="T1" fmla="*/ 742 h 1164"/>
              <a:gd name="T2" fmla="*/ 1094 w 1136"/>
              <a:gd name="T3" fmla="*/ 850 h 1164"/>
              <a:gd name="T4" fmla="*/ 1028 w 1136"/>
              <a:gd name="T5" fmla="*/ 947 h 1164"/>
              <a:gd name="T6" fmla="*/ 950 w 1136"/>
              <a:gd name="T7" fmla="*/ 1025 h 1164"/>
              <a:gd name="T8" fmla="*/ 860 w 1136"/>
              <a:gd name="T9" fmla="*/ 1091 h 1164"/>
              <a:gd name="T10" fmla="*/ 757 w 1136"/>
              <a:gd name="T11" fmla="*/ 1134 h 1164"/>
              <a:gd name="T12" fmla="*/ 649 w 1136"/>
              <a:gd name="T13" fmla="*/ 1158 h 1164"/>
              <a:gd name="T14" fmla="*/ 535 w 1136"/>
              <a:gd name="T15" fmla="*/ 1164 h 1164"/>
              <a:gd name="T16" fmla="*/ 475 w 1136"/>
              <a:gd name="T17" fmla="*/ 1152 h 1164"/>
              <a:gd name="T18" fmla="*/ 415 w 1136"/>
              <a:gd name="T19" fmla="*/ 1140 h 1164"/>
              <a:gd name="T20" fmla="*/ 306 w 1136"/>
              <a:gd name="T21" fmla="*/ 1097 h 1164"/>
              <a:gd name="T22" fmla="*/ 210 w 1136"/>
              <a:gd name="T23" fmla="*/ 1031 h 1164"/>
              <a:gd name="T24" fmla="*/ 132 w 1136"/>
              <a:gd name="T25" fmla="*/ 953 h 1164"/>
              <a:gd name="T26" fmla="*/ 66 w 1136"/>
              <a:gd name="T27" fmla="*/ 862 h 1164"/>
              <a:gd name="T28" fmla="*/ 24 w 1136"/>
              <a:gd name="T29" fmla="*/ 760 h 1164"/>
              <a:gd name="T30" fmla="*/ 0 w 1136"/>
              <a:gd name="T31" fmla="*/ 651 h 1164"/>
              <a:gd name="T32" fmla="*/ 0 w 1136"/>
              <a:gd name="T33" fmla="*/ 537 h 1164"/>
              <a:gd name="T34" fmla="*/ 6 w 1136"/>
              <a:gd name="T35" fmla="*/ 477 h 1164"/>
              <a:gd name="T36" fmla="*/ 18 w 1136"/>
              <a:gd name="T37" fmla="*/ 416 h 1164"/>
              <a:gd name="T38" fmla="*/ 54 w 1136"/>
              <a:gd name="T39" fmla="*/ 332 h 1164"/>
              <a:gd name="T40" fmla="*/ 102 w 1136"/>
              <a:gd name="T41" fmla="*/ 248 h 1164"/>
              <a:gd name="T42" fmla="*/ 156 w 1136"/>
              <a:gd name="T43" fmla="*/ 175 h 1164"/>
              <a:gd name="T44" fmla="*/ 228 w 1136"/>
              <a:gd name="T45" fmla="*/ 115 h 1164"/>
              <a:gd name="T46" fmla="*/ 306 w 1136"/>
              <a:gd name="T47" fmla="*/ 67 h 1164"/>
              <a:gd name="T48" fmla="*/ 391 w 1136"/>
              <a:gd name="T49" fmla="*/ 31 h 1164"/>
              <a:gd name="T50" fmla="*/ 481 w 1136"/>
              <a:gd name="T51" fmla="*/ 6 h 1164"/>
              <a:gd name="T52" fmla="*/ 577 w 1136"/>
              <a:gd name="T53" fmla="*/ 0 h 1164"/>
              <a:gd name="T54" fmla="*/ 577 w 1136"/>
              <a:gd name="T55" fmla="*/ 579 h 1164"/>
              <a:gd name="T56" fmla="*/ 1136 w 1136"/>
              <a:gd name="T57" fmla="*/ 742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6" h="1164">
                <a:moveTo>
                  <a:pt x="1136" y="742"/>
                </a:moveTo>
                <a:lnTo>
                  <a:pt x="1094" y="850"/>
                </a:lnTo>
                <a:lnTo>
                  <a:pt x="1028" y="947"/>
                </a:lnTo>
                <a:lnTo>
                  <a:pt x="950" y="1025"/>
                </a:lnTo>
                <a:lnTo>
                  <a:pt x="860" y="1091"/>
                </a:lnTo>
                <a:lnTo>
                  <a:pt x="757" y="1134"/>
                </a:lnTo>
                <a:lnTo>
                  <a:pt x="649" y="1158"/>
                </a:lnTo>
                <a:lnTo>
                  <a:pt x="535" y="1164"/>
                </a:lnTo>
                <a:lnTo>
                  <a:pt x="475" y="1152"/>
                </a:lnTo>
                <a:lnTo>
                  <a:pt x="415" y="1140"/>
                </a:lnTo>
                <a:lnTo>
                  <a:pt x="306" y="1097"/>
                </a:lnTo>
                <a:lnTo>
                  <a:pt x="210" y="1031"/>
                </a:lnTo>
                <a:lnTo>
                  <a:pt x="132" y="953"/>
                </a:lnTo>
                <a:lnTo>
                  <a:pt x="66" y="862"/>
                </a:lnTo>
                <a:lnTo>
                  <a:pt x="24" y="760"/>
                </a:lnTo>
                <a:lnTo>
                  <a:pt x="0" y="651"/>
                </a:lnTo>
                <a:lnTo>
                  <a:pt x="0" y="537"/>
                </a:lnTo>
                <a:lnTo>
                  <a:pt x="6" y="477"/>
                </a:lnTo>
                <a:lnTo>
                  <a:pt x="18" y="416"/>
                </a:lnTo>
                <a:lnTo>
                  <a:pt x="54" y="332"/>
                </a:lnTo>
                <a:lnTo>
                  <a:pt x="102" y="248"/>
                </a:lnTo>
                <a:lnTo>
                  <a:pt x="156" y="175"/>
                </a:lnTo>
                <a:lnTo>
                  <a:pt x="228" y="115"/>
                </a:lnTo>
                <a:lnTo>
                  <a:pt x="306" y="67"/>
                </a:lnTo>
                <a:lnTo>
                  <a:pt x="391" y="31"/>
                </a:lnTo>
                <a:lnTo>
                  <a:pt x="481" y="6"/>
                </a:lnTo>
                <a:lnTo>
                  <a:pt x="577" y="0"/>
                </a:lnTo>
                <a:lnTo>
                  <a:pt x="577" y="579"/>
                </a:lnTo>
                <a:lnTo>
                  <a:pt x="1136" y="742"/>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0" name="Rectangle 30">
            <a:extLst>
              <a:ext uri="{FF2B5EF4-FFF2-40B4-BE49-F238E27FC236}">
                <a16:creationId xmlns:a16="http://schemas.microsoft.com/office/drawing/2014/main" id="{B86F3962-DFFF-4ACE-BE6D-F076AD3F833D}"/>
              </a:ext>
            </a:extLst>
          </p:cNvPr>
          <p:cNvSpPr>
            <a:spLocks noChangeArrowheads="1"/>
          </p:cNvSpPr>
          <p:nvPr/>
        </p:nvSpPr>
        <p:spPr bwMode="auto">
          <a:xfrm>
            <a:off x="5256213" y="3726770"/>
            <a:ext cx="9361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Century Gothic" panose="020B0502020202020204" pitchFamily="34" charset="0"/>
              </a:rPr>
              <a:t>Fibra E CFE</a:t>
            </a:r>
            <a:endParaRPr kumimoji="0" lang="en-US" altLang="en-US" sz="1800" b="1" i="0" u="none" strike="noStrike" cap="none" normalizeH="0" baseline="0" dirty="0">
              <a:ln>
                <a:noFill/>
              </a:ln>
              <a:effectLst/>
              <a:latin typeface="Century Gothic" panose="020B0502020202020204" pitchFamily="34" charset="0"/>
            </a:endParaRPr>
          </a:p>
        </p:txBody>
      </p:sp>
      <p:sp>
        <p:nvSpPr>
          <p:cNvPr id="51" name="CuadroTexto 50">
            <a:extLst>
              <a:ext uri="{FF2B5EF4-FFF2-40B4-BE49-F238E27FC236}">
                <a16:creationId xmlns:a16="http://schemas.microsoft.com/office/drawing/2014/main" id="{1A0E2811-146D-4A6C-ACBC-135043487B35}"/>
              </a:ext>
            </a:extLst>
          </p:cNvPr>
          <p:cNvSpPr txBox="1"/>
          <p:nvPr/>
        </p:nvSpPr>
        <p:spPr>
          <a:xfrm>
            <a:off x="1844572" y="5911064"/>
            <a:ext cx="880370" cy="338554"/>
          </a:xfrm>
          <a:prstGeom prst="rect">
            <a:avLst/>
          </a:prstGeom>
          <a:noFill/>
        </p:spPr>
        <p:txBody>
          <a:bodyPr wrap="none" rtlCol="0">
            <a:spAutoFit/>
          </a:bodyPr>
          <a:lstStyle/>
          <a:p>
            <a:pPr algn="ctr"/>
            <a:r>
              <a:rPr lang="en-US" sz="1600" b="1" dirty="0">
                <a:latin typeface="Century Gothic" panose="020B0502020202020204" pitchFamily="34" charset="0"/>
              </a:rPr>
              <a:t>94.04%</a:t>
            </a:r>
          </a:p>
        </p:txBody>
      </p:sp>
      <p:sp>
        <p:nvSpPr>
          <p:cNvPr id="52" name="CuadroTexto 51">
            <a:extLst>
              <a:ext uri="{FF2B5EF4-FFF2-40B4-BE49-F238E27FC236}">
                <a16:creationId xmlns:a16="http://schemas.microsoft.com/office/drawing/2014/main" id="{C2401A8D-7E14-4B5E-AD42-9125EB7B91A8}"/>
              </a:ext>
            </a:extLst>
          </p:cNvPr>
          <p:cNvSpPr txBox="1"/>
          <p:nvPr/>
        </p:nvSpPr>
        <p:spPr>
          <a:xfrm>
            <a:off x="5427413" y="5911064"/>
            <a:ext cx="764954" cy="338554"/>
          </a:xfrm>
          <a:prstGeom prst="rect">
            <a:avLst/>
          </a:prstGeom>
          <a:noFill/>
        </p:spPr>
        <p:txBody>
          <a:bodyPr wrap="none" rtlCol="0">
            <a:spAutoFit/>
          </a:bodyPr>
          <a:lstStyle/>
          <a:p>
            <a:pPr algn="ctr"/>
            <a:r>
              <a:rPr lang="en-US" sz="1600" b="1" dirty="0">
                <a:latin typeface="Century Gothic" panose="020B0502020202020204" pitchFamily="34" charset="0"/>
              </a:rPr>
              <a:t>5.96%</a:t>
            </a:r>
          </a:p>
        </p:txBody>
      </p:sp>
      <p:sp>
        <p:nvSpPr>
          <p:cNvPr id="53" name="Abrir llave 52">
            <a:extLst>
              <a:ext uri="{FF2B5EF4-FFF2-40B4-BE49-F238E27FC236}">
                <a16:creationId xmlns:a16="http://schemas.microsoft.com/office/drawing/2014/main" id="{17D39D3B-F783-480D-89E0-BA704BD67BF6}"/>
              </a:ext>
            </a:extLst>
          </p:cNvPr>
          <p:cNvSpPr/>
          <p:nvPr/>
        </p:nvSpPr>
        <p:spPr>
          <a:xfrm rot="16200000">
            <a:off x="2158415" y="4607863"/>
            <a:ext cx="253150" cy="2029402"/>
          </a:xfrm>
          <a:prstGeom prst="leftBrace">
            <a:avLst>
              <a:gd name="adj1" fmla="val 57247"/>
              <a:gd name="adj2" fmla="val 50000"/>
            </a:avLst>
          </a:prstGeom>
          <a:ln w="22225">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54" name="Abrir llave 53">
            <a:extLst>
              <a:ext uri="{FF2B5EF4-FFF2-40B4-BE49-F238E27FC236}">
                <a16:creationId xmlns:a16="http://schemas.microsoft.com/office/drawing/2014/main" id="{1FE90991-5580-4DF2-8609-32921C0F6AD5}"/>
              </a:ext>
            </a:extLst>
          </p:cNvPr>
          <p:cNvSpPr/>
          <p:nvPr/>
        </p:nvSpPr>
        <p:spPr>
          <a:xfrm rot="16200000">
            <a:off x="5683315" y="4607863"/>
            <a:ext cx="253150" cy="2029402"/>
          </a:xfrm>
          <a:prstGeom prst="leftBrace">
            <a:avLst>
              <a:gd name="adj1" fmla="val 57247"/>
              <a:gd name="adj2" fmla="val 50000"/>
            </a:avLst>
          </a:prstGeom>
          <a:ln w="22225">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49" name="CuadroTexto 48">
            <a:extLst>
              <a:ext uri="{FF2B5EF4-FFF2-40B4-BE49-F238E27FC236}">
                <a16:creationId xmlns:a16="http://schemas.microsoft.com/office/drawing/2014/main" id="{289B1D7D-01E6-41A6-9A65-7EEA286E4E65}"/>
              </a:ext>
            </a:extLst>
          </p:cNvPr>
          <p:cNvSpPr txBox="1"/>
          <p:nvPr/>
        </p:nvSpPr>
        <p:spPr>
          <a:xfrm>
            <a:off x="1595998" y="4515644"/>
            <a:ext cx="792205" cy="307777"/>
          </a:xfrm>
          <a:prstGeom prst="rect">
            <a:avLst/>
          </a:prstGeom>
          <a:noFill/>
        </p:spPr>
        <p:txBody>
          <a:bodyPr wrap="none" rtlCol="0">
            <a:spAutoFit/>
          </a:bodyPr>
          <a:lstStyle/>
          <a:p>
            <a:r>
              <a:rPr lang="en-US" sz="1400" b="1" dirty="0">
                <a:latin typeface="Century Gothic" panose="020B0502020202020204" pitchFamily="34" charset="0"/>
              </a:rPr>
              <a:t>Serie A</a:t>
            </a:r>
          </a:p>
        </p:txBody>
      </p:sp>
      <p:sp>
        <p:nvSpPr>
          <p:cNvPr id="56" name="CuadroTexto 55">
            <a:extLst>
              <a:ext uri="{FF2B5EF4-FFF2-40B4-BE49-F238E27FC236}">
                <a16:creationId xmlns:a16="http://schemas.microsoft.com/office/drawing/2014/main" id="{7C148174-1510-47EF-BB90-C5E4B8C77F5B}"/>
              </a:ext>
            </a:extLst>
          </p:cNvPr>
          <p:cNvSpPr txBox="1"/>
          <p:nvPr/>
        </p:nvSpPr>
        <p:spPr>
          <a:xfrm>
            <a:off x="2362201" y="3825650"/>
            <a:ext cx="747320" cy="276999"/>
          </a:xfrm>
          <a:prstGeom prst="rect">
            <a:avLst/>
          </a:prstGeom>
          <a:noFill/>
        </p:spPr>
        <p:txBody>
          <a:bodyPr wrap="none" rtlCol="0">
            <a:spAutoFit/>
          </a:bodyPr>
          <a:lstStyle/>
          <a:p>
            <a:r>
              <a:rPr lang="en-US" sz="1200" b="1" dirty="0">
                <a:solidFill>
                  <a:schemeClr val="bg1"/>
                </a:solidFill>
                <a:latin typeface="Century Gothic" panose="020B0502020202020204" pitchFamily="34" charset="0"/>
              </a:rPr>
              <a:t>Serie B*</a:t>
            </a:r>
          </a:p>
        </p:txBody>
      </p:sp>
      <p:cxnSp>
        <p:nvCxnSpPr>
          <p:cNvPr id="57" name="Conector recto 56">
            <a:extLst>
              <a:ext uri="{FF2B5EF4-FFF2-40B4-BE49-F238E27FC236}">
                <a16:creationId xmlns:a16="http://schemas.microsoft.com/office/drawing/2014/main" id="{8A46ACE5-819B-4C7D-B9BD-692212A0FE23}"/>
              </a:ext>
            </a:extLst>
          </p:cNvPr>
          <p:cNvCxnSpPr>
            <a:cxnSpLocks/>
            <a:stCxn id="33" idx="0"/>
            <a:endCxn id="31" idx="2"/>
          </p:cNvCxnSpPr>
          <p:nvPr/>
        </p:nvCxnSpPr>
        <p:spPr>
          <a:xfrm>
            <a:off x="3249613" y="4645026"/>
            <a:ext cx="2894013" cy="0"/>
          </a:xfrm>
          <a:prstGeom prst="line">
            <a:avLst/>
          </a:prstGeom>
          <a:ln w="19050">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60" name="Conector recto 59">
            <a:extLst>
              <a:ext uri="{FF2B5EF4-FFF2-40B4-BE49-F238E27FC236}">
                <a16:creationId xmlns:a16="http://schemas.microsoft.com/office/drawing/2014/main" id="{B63CA20A-FBE4-4DE6-8155-964E51812604}"/>
              </a:ext>
            </a:extLst>
          </p:cNvPr>
          <p:cNvCxnSpPr>
            <a:cxnSpLocks/>
          </p:cNvCxnSpPr>
          <p:nvPr/>
        </p:nvCxnSpPr>
        <p:spPr>
          <a:xfrm>
            <a:off x="3249613" y="4297364"/>
            <a:ext cx="2894013" cy="0"/>
          </a:xfrm>
          <a:prstGeom prst="line">
            <a:avLst/>
          </a:prstGeom>
          <a:ln w="19050">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61" name="CuadroTexto 60">
            <a:extLst>
              <a:ext uri="{FF2B5EF4-FFF2-40B4-BE49-F238E27FC236}">
                <a16:creationId xmlns:a16="http://schemas.microsoft.com/office/drawing/2014/main" id="{72CC8846-5E44-4865-8096-E234307A51B7}"/>
              </a:ext>
            </a:extLst>
          </p:cNvPr>
          <p:cNvSpPr txBox="1"/>
          <p:nvPr/>
        </p:nvSpPr>
        <p:spPr>
          <a:xfrm>
            <a:off x="6143626" y="4376231"/>
            <a:ext cx="660758" cy="261610"/>
          </a:xfrm>
          <a:prstGeom prst="rect">
            <a:avLst/>
          </a:prstGeom>
          <a:noFill/>
        </p:spPr>
        <p:txBody>
          <a:bodyPr wrap="none" rtlCol="0">
            <a:spAutoFit/>
          </a:bodyPr>
          <a:lstStyle/>
          <a:p>
            <a:r>
              <a:rPr lang="en-US" sz="1100" b="1" dirty="0">
                <a:latin typeface="Century Gothic" panose="020B0502020202020204" pitchFamily="34" charset="0"/>
              </a:rPr>
              <a:t>Serie A</a:t>
            </a:r>
          </a:p>
        </p:txBody>
      </p:sp>
      <p:sp>
        <p:nvSpPr>
          <p:cNvPr id="62" name="CuadroTexto 61">
            <a:extLst>
              <a:ext uri="{FF2B5EF4-FFF2-40B4-BE49-F238E27FC236}">
                <a16:creationId xmlns:a16="http://schemas.microsoft.com/office/drawing/2014/main" id="{F7F7E8C6-2249-415C-A57D-C461576CD33E}"/>
              </a:ext>
            </a:extLst>
          </p:cNvPr>
          <p:cNvSpPr txBox="1"/>
          <p:nvPr/>
        </p:nvSpPr>
        <p:spPr>
          <a:xfrm>
            <a:off x="6124576" y="4202564"/>
            <a:ext cx="700833" cy="261610"/>
          </a:xfrm>
          <a:prstGeom prst="rect">
            <a:avLst/>
          </a:prstGeom>
          <a:noFill/>
        </p:spPr>
        <p:txBody>
          <a:bodyPr wrap="none" rtlCol="0">
            <a:spAutoFit/>
          </a:bodyPr>
          <a:lstStyle/>
          <a:p>
            <a:r>
              <a:rPr lang="en-US" sz="1100" b="1" dirty="0">
                <a:solidFill>
                  <a:srgbClr val="0070C0"/>
                </a:solidFill>
                <a:latin typeface="Century Gothic" panose="020B0502020202020204" pitchFamily="34" charset="0"/>
              </a:rPr>
              <a:t>Serie B*</a:t>
            </a:r>
          </a:p>
        </p:txBody>
      </p:sp>
      <p:sp>
        <p:nvSpPr>
          <p:cNvPr id="63" name="Rectangle 30">
            <a:extLst>
              <a:ext uri="{FF2B5EF4-FFF2-40B4-BE49-F238E27FC236}">
                <a16:creationId xmlns:a16="http://schemas.microsoft.com/office/drawing/2014/main" id="{C643251C-87C2-4810-A74A-80466E400C3B}"/>
              </a:ext>
            </a:extLst>
          </p:cNvPr>
          <p:cNvSpPr>
            <a:spLocks noChangeArrowheads="1"/>
          </p:cNvSpPr>
          <p:nvPr/>
        </p:nvSpPr>
        <p:spPr bwMode="auto">
          <a:xfrm>
            <a:off x="1595998" y="2894918"/>
            <a:ext cx="49083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Century Gothic" panose="020B0502020202020204" pitchFamily="34" charset="0"/>
              </a:rPr>
              <a:t>Estructura de participación en el Fideicomiso Promovido</a:t>
            </a:r>
            <a:endParaRPr kumimoji="0" lang="en-US" altLang="en-US" sz="1800" b="1" i="0" u="none" strike="noStrike" cap="none" normalizeH="0" baseline="0" dirty="0">
              <a:ln>
                <a:noFill/>
              </a:ln>
              <a:effectLst/>
              <a:latin typeface="Century Gothic" panose="020B0502020202020204" pitchFamily="34" charset="0"/>
            </a:endParaRPr>
          </a:p>
        </p:txBody>
      </p:sp>
      <p:sp>
        <p:nvSpPr>
          <p:cNvPr id="64" name="CuadroTexto 63">
            <a:extLst>
              <a:ext uri="{FF2B5EF4-FFF2-40B4-BE49-F238E27FC236}">
                <a16:creationId xmlns:a16="http://schemas.microsoft.com/office/drawing/2014/main" id="{2198EBD3-13CA-4C79-87D1-0C281A33F03E}"/>
              </a:ext>
            </a:extLst>
          </p:cNvPr>
          <p:cNvSpPr txBox="1"/>
          <p:nvPr/>
        </p:nvSpPr>
        <p:spPr>
          <a:xfrm>
            <a:off x="6879955" y="4162434"/>
            <a:ext cx="1308371" cy="261610"/>
          </a:xfrm>
          <a:prstGeom prst="rect">
            <a:avLst/>
          </a:prstGeom>
          <a:noFill/>
        </p:spPr>
        <p:txBody>
          <a:bodyPr wrap="none" rtlCol="0">
            <a:spAutoFit/>
          </a:bodyPr>
          <a:lstStyle/>
          <a:p>
            <a:r>
              <a:rPr lang="en-US" sz="1100" b="1" dirty="0">
                <a:latin typeface="Century Gothic" panose="020B0502020202020204" pitchFamily="34" charset="0"/>
              </a:rPr>
              <a:t>Pertenece a CFE</a:t>
            </a:r>
          </a:p>
        </p:txBody>
      </p:sp>
      <p:sp>
        <p:nvSpPr>
          <p:cNvPr id="65" name="CuadroTexto 64">
            <a:extLst>
              <a:ext uri="{FF2B5EF4-FFF2-40B4-BE49-F238E27FC236}">
                <a16:creationId xmlns:a16="http://schemas.microsoft.com/office/drawing/2014/main" id="{24E77CBB-CE4D-460B-92EE-41A7B6B72E93}"/>
              </a:ext>
            </a:extLst>
          </p:cNvPr>
          <p:cNvSpPr txBox="1"/>
          <p:nvPr/>
        </p:nvSpPr>
        <p:spPr>
          <a:xfrm>
            <a:off x="6879955" y="4424044"/>
            <a:ext cx="1709122" cy="261610"/>
          </a:xfrm>
          <a:prstGeom prst="rect">
            <a:avLst/>
          </a:prstGeom>
          <a:noFill/>
        </p:spPr>
        <p:txBody>
          <a:bodyPr wrap="none" rtlCol="0">
            <a:spAutoFit/>
          </a:bodyPr>
          <a:lstStyle/>
          <a:p>
            <a:r>
              <a:rPr lang="en-US" sz="1100" b="1" dirty="0">
                <a:latin typeface="Century Gothic" panose="020B0502020202020204" pitchFamily="34" charset="0"/>
              </a:rPr>
              <a:t>Resto de inversionistas</a:t>
            </a:r>
          </a:p>
        </p:txBody>
      </p:sp>
      <p:sp>
        <p:nvSpPr>
          <p:cNvPr id="67" name="CuadroTexto 66">
            <a:extLst>
              <a:ext uri="{FF2B5EF4-FFF2-40B4-BE49-F238E27FC236}">
                <a16:creationId xmlns:a16="http://schemas.microsoft.com/office/drawing/2014/main" id="{19761E47-B34D-432F-B244-238A58C3E04C}"/>
              </a:ext>
            </a:extLst>
          </p:cNvPr>
          <p:cNvSpPr txBox="1"/>
          <p:nvPr/>
        </p:nvSpPr>
        <p:spPr>
          <a:xfrm>
            <a:off x="99893" y="6389124"/>
            <a:ext cx="7503977" cy="230832"/>
          </a:xfrm>
          <a:prstGeom prst="rect">
            <a:avLst/>
          </a:prstGeom>
          <a:noFill/>
        </p:spPr>
        <p:txBody>
          <a:bodyPr wrap="none" rtlCol="0">
            <a:spAutoFit/>
          </a:bodyPr>
          <a:lstStyle/>
          <a:p>
            <a:r>
              <a:rPr lang="en-US" sz="900" dirty="0">
                <a:solidFill>
                  <a:srgbClr val="0070C0"/>
                </a:solidFill>
                <a:latin typeface="Century Gothic" panose="020B0502020202020204" pitchFamily="34" charset="0"/>
              </a:rPr>
              <a:t>*La serie B se emite para CFE Transmisión para garantizar que siempre tenga al menos 25% en el flujo de caja para los accionistas.</a:t>
            </a:r>
          </a:p>
        </p:txBody>
      </p:sp>
      <p:sp>
        <p:nvSpPr>
          <p:cNvPr id="69" name="CuadroTexto 68">
            <a:extLst>
              <a:ext uri="{FF2B5EF4-FFF2-40B4-BE49-F238E27FC236}">
                <a16:creationId xmlns:a16="http://schemas.microsoft.com/office/drawing/2014/main" id="{30CDAA3D-E17C-4142-9215-B0E833685A6A}"/>
              </a:ext>
            </a:extLst>
          </p:cNvPr>
          <p:cNvSpPr txBox="1"/>
          <p:nvPr/>
        </p:nvSpPr>
        <p:spPr>
          <a:xfrm rot="16200000">
            <a:off x="-15102" y="4606872"/>
            <a:ext cx="1619354" cy="307777"/>
          </a:xfrm>
          <a:prstGeom prst="rect">
            <a:avLst/>
          </a:prstGeom>
          <a:noFill/>
        </p:spPr>
        <p:txBody>
          <a:bodyPr wrap="none" rtlCol="0">
            <a:spAutoFit/>
          </a:bodyPr>
          <a:lstStyle/>
          <a:p>
            <a:r>
              <a:rPr lang="en-US" sz="1400" b="1" dirty="0">
                <a:latin typeface="Century Gothic" panose="020B0502020202020204" pitchFamily="34" charset="0"/>
              </a:rPr>
              <a:t>Pertenece a CFE</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25</a:t>
            </a:fld>
            <a:endParaRPr lang="es-ES" altLang="es-MX" dirty="0"/>
          </a:p>
        </p:txBody>
      </p:sp>
    </p:spTree>
    <p:extLst>
      <p:ext uri="{BB962C8B-B14F-4D97-AF65-F5344CB8AC3E}">
        <p14:creationId xmlns:p14="http://schemas.microsoft.com/office/powerpoint/2010/main" val="1033729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a:extLst>
              <a:ext uri="{FF2B5EF4-FFF2-40B4-BE49-F238E27FC236}">
                <a16:creationId xmlns:a16="http://schemas.microsoft.com/office/drawing/2014/main" id="{729D4E86-51DA-43DF-9247-421117C412E6}"/>
              </a:ext>
            </a:extLst>
          </p:cNvPr>
          <p:cNvSpPr/>
          <p:nvPr/>
        </p:nvSpPr>
        <p:spPr>
          <a:xfrm>
            <a:off x="5820282" y="1743075"/>
            <a:ext cx="3217397" cy="4905751"/>
          </a:xfrm>
          <a:prstGeom prst="rect">
            <a:avLst/>
          </a:prstGeom>
          <a:solidFill>
            <a:srgbClr val="00B050">
              <a:alpha val="12000"/>
            </a:srgbClr>
          </a:solidFill>
          <a:ln w="254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ectángulo 30">
            <a:extLst>
              <a:ext uri="{FF2B5EF4-FFF2-40B4-BE49-F238E27FC236}">
                <a16:creationId xmlns:a16="http://schemas.microsoft.com/office/drawing/2014/main" id="{71F05B6F-F813-4CAB-A81A-EEE4704BDE5B}"/>
              </a:ext>
            </a:extLst>
          </p:cNvPr>
          <p:cNvSpPr/>
          <p:nvPr/>
        </p:nvSpPr>
        <p:spPr>
          <a:xfrm>
            <a:off x="1723927" y="1752600"/>
            <a:ext cx="3442945" cy="4896226"/>
          </a:xfrm>
          <a:prstGeom prst="rect">
            <a:avLst/>
          </a:prstGeom>
          <a:solidFill>
            <a:srgbClr val="0070C0">
              <a:alpha val="18000"/>
            </a:srgbClr>
          </a:solidFill>
          <a:ln w="25400">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Se decidió crear una Fibra comenzando por transmisión, por ser la unidad de negocio con ingresos más estables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CFE Transmisión y la Fibra E recibirán sus respectivas distribuciones simultáneamente y a pro-rata con base en sus Derechos Fideicomisarios. </a:t>
            </a: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3" name="CuadroTexto 2">
            <a:extLst>
              <a:ext uri="{FF2B5EF4-FFF2-40B4-BE49-F238E27FC236}">
                <a16:creationId xmlns:a16="http://schemas.microsoft.com/office/drawing/2014/main" id="{940F4159-28D4-4E12-A9FC-F59A411D3C4E}"/>
              </a:ext>
            </a:extLst>
          </p:cNvPr>
          <p:cNvSpPr txBox="1"/>
          <p:nvPr/>
        </p:nvSpPr>
        <p:spPr>
          <a:xfrm>
            <a:off x="-19050" y="1937681"/>
            <a:ext cx="1404552" cy="646331"/>
          </a:xfrm>
          <a:prstGeom prst="rect">
            <a:avLst/>
          </a:prstGeom>
          <a:noFill/>
        </p:spPr>
        <p:txBody>
          <a:bodyPr wrap="none" rtlCol="0">
            <a:spAutoFit/>
          </a:bodyPr>
          <a:lstStyle/>
          <a:p>
            <a:r>
              <a:rPr lang="en-US" b="1" dirty="0">
                <a:latin typeface="Century Gothic" panose="020B0502020202020204" pitchFamily="34" charset="0"/>
              </a:rPr>
              <a:t>Flujo</a:t>
            </a:r>
          </a:p>
          <a:p>
            <a:r>
              <a:rPr lang="en-US" b="1" dirty="0">
                <a:latin typeface="Century Gothic" panose="020B0502020202020204" pitchFamily="34" charset="0"/>
              </a:rPr>
              <a:t>Distribuible</a:t>
            </a:r>
          </a:p>
        </p:txBody>
      </p:sp>
      <p:sp>
        <p:nvSpPr>
          <p:cNvPr id="8" name="CuadroTexto 7">
            <a:extLst>
              <a:ext uri="{FF2B5EF4-FFF2-40B4-BE49-F238E27FC236}">
                <a16:creationId xmlns:a16="http://schemas.microsoft.com/office/drawing/2014/main" id="{06285692-CF98-43A8-BBB4-EA6895DB6A82}"/>
              </a:ext>
            </a:extLst>
          </p:cNvPr>
          <p:cNvSpPr txBox="1"/>
          <p:nvPr/>
        </p:nvSpPr>
        <p:spPr>
          <a:xfrm>
            <a:off x="2600538" y="1712090"/>
            <a:ext cx="1537600" cy="646331"/>
          </a:xfrm>
          <a:prstGeom prst="rect">
            <a:avLst/>
          </a:prstGeom>
          <a:noFill/>
        </p:spPr>
        <p:txBody>
          <a:bodyPr wrap="none" rtlCol="0">
            <a:spAutoFit/>
          </a:bodyPr>
          <a:lstStyle/>
          <a:p>
            <a:pPr algn="ctr"/>
            <a:r>
              <a:rPr lang="en-US" b="1" dirty="0">
                <a:solidFill>
                  <a:srgbClr val="0070C0"/>
                </a:solidFill>
                <a:latin typeface="Century Gothic" panose="020B0502020202020204" pitchFamily="34" charset="0"/>
              </a:rPr>
              <a:t>Ingresos de </a:t>
            </a:r>
          </a:p>
          <a:p>
            <a:pPr algn="ctr"/>
            <a:r>
              <a:rPr lang="en-US" b="1" dirty="0">
                <a:solidFill>
                  <a:srgbClr val="0070C0"/>
                </a:solidFill>
                <a:latin typeface="Century Gothic" panose="020B0502020202020204" pitchFamily="34" charset="0"/>
              </a:rPr>
              <a:t>transmisión</a:t>
            </a:r>
          </a:p>
        </p:txBody>
      </p:sp>
      <p:sp>
        <p:nvSpPr>
          <p:cNvPr id="9" name="CuadroTexto 8">
            <a:extLst>
              <a:ext uri="{FF2B5EF4-FFF2-40B4-BE49-F238E27FC236}">
                <a16:creationId xmlns:a16="http://schemas.microsoft.com/office/drawing/2014/main" id="{2F80C507-41E1-4620-82CA-40272099E0AD}"/>
              </a:ext>
            </a:extLst>
          </p:cNvPr>
          <p:cNvSpPr txBox="1"/>
          <p:nvPr/>
        </p:nvSpPr>
        <p:spPr>
          <a:xfrm>
            <a:off x="6798579" y="1756705"/>
            <a:ext cx="1585690" cy="646331"/>
          </a:xfrm>
          <a:prstGeom prst="rect">
            <a:avLst/>
          </a:prstGeom>
          <a:noFill/>
        </p:spPr>
        <p:txBody>
          <a:bodyPr wrap="none" rtlCol="0">
            <a:spAutoFit/>
          </a:bodyPr>
          <a:lstStyle/>
          <a:p>
            <a:pPr algn="ctr"/>
            <a:r>
              <a:rPr lang="en-US" b="1" dirty="0">
                <a:solidFill>
                  <a:srgbClr val="00B050"/>
                </a:solidFill>
                <a:latin typeface="Century Gothic" panose="020B0502020202020204" pitchFamily="34" charset="0"/>
              </a:rPr>
              <a:t>Cascada de</a:t>
            </a:r>
          </a:p>
          <a:p>
            <a:pPr algn="ctr"/>
            <a:r>
              <a:rPr lang="en-US" b="1" dirty="0">
                <a:solidFill>
                  <a:srgbClr val="00B050"/>
                </a:solidFill>
                <a:latin typeface="Century Gothic" panose="020B0502020202020204" pitchFamily="34" charset="0"/>
              </a:rPr>
              <a:t>pagos</a:t>
            </a:r>
          </a:p>
        </p:txBody>
      </p:sp>
      <p:sp>
        <p:nvSpPr>
          <p:cNvPr id="10" name="CuadroTexto 9">
            <a:extLst>
              <a:ext uri="{FF2B5EF4-FFF2-40B4-BE49-F238E27FC236}">
                <a16:creationId xmlns:a16="http://schemas.microsoft.com/office/drawing/2014/main" id="{FF2670F2-E2CB-41A5-B980-BBEFE15809D6}"/>
              </a:ext>
            </a:extLst>
          </p:cNvPr>
          <p:cNvSpPr txBox="1"/>
          <p:nvPr/>
        </p:nvSpPr>
        <p:spPr>
          <a:xfrm>
            <a:off x="1261941" y="1937680"/>
            <a:ext cx="461986" cy="646331"/>
          </a:xfrm>
          <a:prstGeom prst="rect">
            <a:avLst/>
          </a:prstGeom>
          <a:noFill/>
        </p:spPr>
        <p:txBody>
          <a:bodyPr wrap="none" rtlCol="0">
            <a:spAutoFit/>
          </a:bodyPr>
          <a:lstStyle/>
          <a:p>
            <a:r>
              <a:rPr lang="en-US" sz="3600" b="1" dirty="0">
                <a:latin typeface="Century Gothic" panose="020B0502020202020204" pitchFamily="34" charset="0"/>
              </a:rPr>
              <a:t>=</a:t>
            </a:r>
          </a:p>
        </p:txBody>
      </p:sp>
      <p:sp>
        <p:nvSpPr>
          <p:cNvPr id="11" name="CuadroTexto 10">
            <a:extLst>
              <a:ext uri="{FF2B5EF4-FFF2-40B4-BE49-F238E27FC236}">
                <a16:creationId xmlns:a16="http://schemas.microsoft.com/office/drawing/2014/main" id="{D4520D03-BE98-4124-8B20-D83B92CD22D6}"/>
              </a:ext>
            </a:extLst>
          </p:cNvPr>
          <p:cNvSpPr txBox="1"/>
          <p:nvPr/>
        </p:nvSpPr>
        <p:spPr>
          <a:xfrm>
            <a:off x="5232124" y="1678272"/>
            <a:ext cx="540533" cy="1107996"/>
          </a:xfrm>
          <a:prstGeom prst="rect">
            <a:avLst/>
          </a:prstGeom>
          <a:noFill/>
        </p:spPr>
        <p:txBody>
          <a:bodyPr wrap="none" rtlCol="0">
            <a:spAutoFit/>
          </a:bodyPr>
          <a:lstStyle/>
          <a:p>
            <a:r>
              <a:rPr lang="en-US" sz="6600" b="1" dirty="0">
                <a:latin typeface="Century Gothic" panose="020B0502020202020204" pitchFamily="34" charset="0"/>
              </a:rPr>
              <a:t>-</a:t>
            </a:r>
          </a:p>
        </p:txBody>
      </p:sp>
      <p:sp>
        <p:nvSpPr>
          <p:cNvPr id="13" name="CuadroTexto 12">
            <a:extLst>
              <a:ext uri="{FF2B5EF4-FFF2-40B4-BE49-F238E27FC236}">
                <a16:creationId xmlns:a16="http://schemas.microsoft.com/office/drawing/2014/main" id="{F7529985-BDB1-4154-A925-241FB70FFAC8}"/>
              </a:ext>
            </a:extLst>
          </p:cNvPr>
          <p:cNvSpPr txBox="1"/>
          <p:nvPr/>
        </p:nvSpPr>
        <p:spPr>
          <a:xfrm>
            <a:off x="2338901" y="2809799"/>
            <a:ext cx="1954381" cy="369332"/>
          </a:xfrm>
          <a:prstGeom prst="rect">
            <a:avLst/>
          </a:prstGeom>
          <a:noFill/>
        </p:spPr>
        <p:txBody>
          <a:bodyPr wrap="none" rtlCol="0">
            <a:spAutoFit/>
          </a:bodyPr>
          <a:lstStyle/>
          <a:p>
            <a:r>
              <a:rPr lang="en-US" b="1" dirty="0">
                <a:solidFill>
                  <a:srgbClr val="0070C0"/>
                </a:solidFill>
                <a:latin typeface="Century Gothic" panose="020B0502020202020204" pitchFamily="34" charset="0"/>
              </a:rPr>
              <a:t>tarifa * volumen</a:t>
            </a:r>
          </a:p>
        </p:txBody>
      </p:sp>
      <p:sp>
        <p:nvSpPr>
          <p:cNvPr id="15" name="CuadroTexto 14">
            <a:extLst>
              <a:ext uri="{FF2B5EF4-FFF2-40B4-BE49-F238E27FC236}">
                <a16:creationId xmlns:a16="http://schemas.microsoft.com/office/drawing/2014/main" id="{B22BBAE0-7923-4239-9E47-106F943DB86B}"/>
              </a:ext>
            </a:extLst>
          </p:cNvPr>
          <p:cNvSpPr txBox="1"/>
          <p:nvPr/>
        </p:nvSpPr>
        <p:spPr>
          <a:xfrm>
            <a:off x="1658675" y="3696177"/>
            <a:ext cx="805029" cy="307777"/>
          </a:xfrm>
          <a:prstGeom prst="rect">
            <a:avLst/>
          </a:prstGeom>
          <a:noFill/>
        </p:spPr>
        <p:txBody>
          <a:bodyPr wrap="none" rtlCol="0">
            <a:spAutoFit/>
          </a:bodyPr>
          <a:lstStyle/>
          <a:p>
            <a:r>
              <a:rPr lang="en-US" sz="1400" b="1" dirty="0">
                <a:solidFill>
                  <a:srgbClr val="0070C0"/>
                </a:solidFill>
                <a:latin typeface="Century Gothic" panose="020B0502020202020204" pitchFamily="34" charset="0"/>
              </a:rPr>
              <a:t>Tarifa =</a:t>
            </a:r>
          </a:p>
        </p:txBody>
      </p:sp>
      <p:cxnSp>
        <p:nvCxnSpPr>
          <p:cNvPr id="21" name="Conector recto de flecha 20">
            <a:extLst>
              <a:ext uri="{FF2B5EF4-FFF2-40B4-BE49-F238E27FC236}">
                <a16:creationId xmlns:a16="http://schemas.microsoft.com/office/drawing/2014/main" id="{17B6FDFF-245F-4BB0-A917-C8D6E4F1FF72}"/>
              </a:ext>
            </a:extLst>
          </p:cNvPr>
          <p:cNvCxnSpPr>
            <a:cxnSpLocks/>
          </p:cNvCxnSpPr>
          <p:nvPr/>
        </p:nvCxnSpPr>
        <p:spPr>
          <a:xfrm>
            <a:off x="3286125" y="2425096"/>
            <a:ext cx="0" cy="361172"/>
          </a:xfrm>
          <a:prstGeom prst="straightConnector1">
            <a:avLst/>
          </a:prstGeom>
          <a:ln>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Conector recto de flecha 22">
            <a:extLst>
              <a:ext uri="{FF2B5EF4-FFF2-40B4-BE49-F238E27FC236}">
                <a16:creationId xmlns:a16="http://schemas.microsoft.com/office/drawing/2014/main" id="{A065D1A8-C543-4552-BC68-3FBCBD62AE17}"/>
              </a:ext>
            </a:extLst>
          </p:cNvPr>
          <p:cNvCxnSpPr>
            <a:cxnSpLocks/>
          </p:cNvCxnSpPr>
          <p:nvPr/>
        </p:nvCxnSpPr>
        <p:spPr>
          <a:xfrm>
            <a:off x="7610474" y="2408099"/>
            <a:ext cx="0" cy="214013"/>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3" name="Imagen 32">
            <a:extLst>
              <a:ext uri="{FF2B5EF4-FFF2-40B4-BE49-F238E27FC236}">
                <a16:creationId xmlns:a16="http://schemas.microsoft.com/office/drawing/2014/main" id="{6575FB4F-E02F-4CBB-AF35-7FC9B46E60AE}"/>
              </a:ext>
            </a:extLst>
          </p:cNvPr>
          <p:cNvPicPr>
            <a:picLocks noChangeAspect="1"/>
          </p:cNvPicPr>
          <p:nvPr/>
        </p:nvPicPr>
        <p:blipFill>
          <a:blip r:embed="rId2"/>
          <a:stretch>
            <a:fillRect/>
          </a:stretch>
        </p:blipFill>
        <p:spPr>
          <a:xfrm>
            <a:off x="6224067" y="2712230"/>
            <a:ext cx="2409825" cy="3918200"/>
          </a:xfrm>
          <a:prstGeom prst="rect">
            <a:avLst/>
          </a:prstGeom>
        </p:spPr>
      </p:pic>
      <p:pic>
        <p:nvPicPr>
          <p:cNvPr id="37" name="Imagen 36">
            <a:extLst>
              <a:ext uri="{FF2B5EF4-FFF2-40B4-BE49-F238E27FC236}">
                <a16:creationId xmlns:a16="http://schemas.microsoft.com/office/drawing/2014/main" id="{802F010B-996B-4A02-A335-3D327C2EE4F2}"/>
              </a:ext>
            </a:extLst>
          </p:cNvPr>
          <p:cNvPicPr>
            <a:picLocks noChangeAspect="1"/>
          </p:cNvPicPr>
          <p:nvPr/>
        </p:nvPicPr>
        <p:blipFill>
          <a:blip r:embed="rId3"/>
          <a:stretch>
            <a:fillRect/>
          </a:stretch>
        </p:blipFill>
        <p:spPr>
          <a:xfrm>
            <a:off x="2463704" y="3473663"/>
            <a:ext cx="1590675" cy="1525333"/>
          </a:xfrm>
          <a:prstGeom prst="rect">
            <a:avLst/>
          </a:prstGeom>
        </p:spPr>
      </p:pic>
      <p:sp>
        <p:nvSpPr>
          <p:cNvPr id="39" name="Abrir llave 38">
            <a:extLst>
              <a:ext uri="{FF2B5EF4-FFF2-40B4-BE49-F238E27FC236}">
                <a16:creationId xmlns:a16="http://schemas.microsoft.com/office/drawing/2014/main" id="{E8672412-6265-422E-BEA5-AC40E0642B10}"/>
              </a:ext>
            </a:extLst>
          </p:cNvPr>
          <p:cNvSpPr/>
          <p:nvPr/>
        </p:nvSpPr>
        <p:spPr>
          <a:xfrm rot="10800000">
            <a:off x="4076700" y="3473663"/>
            <a:ext cx="150380" cy="841162"/>
          </a:xfrm>
          <a:prstGeom prst="leftBrace">
            <a:avLst>
              <a:gd name="adj1" fmla="val 57247"/>
              <a:gd name="adj2" fmla="val 50000"/>
            </a:avLst>
          </a:prstGeom>
          <a:ln w="22225">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40" name="CuadroTexto 39">
            <a:extLst>
              <a:ext uri="{FF2B5EF4-FFF2-40B4-BE49-F238E27FC236}">
                <a16:creationId xmlns:a16="http://schemas.microsoft.com/office/drawing/2014/main" id="{09499C2C-C847-4486-A4F1-46C225BEDC4F}"/>
              </a:ext>
            </a:extLst>
          </p:cNvPr>
          <p:cNvSpPr txBox="1"/>
          <p:nvPr/>
        </p:nvSpPr>
        <p:spPr>
          <a:xfrm>
            <a:off x="4240295" y="3688136"/>
            <a:ext cx="790601" cy="400110"/>
          </a:xfrm>
          <a:prstGeom prst="rect">
            <a:avLst/>
          </a:prstGeom>
          <a:noFill/>
        </p:spPr>
        <p:txBody>
          <a:bodyPr wrap="none" rtlCol="0">
            <a:spAutoFit/>
          </a:bodyPr>
          <a:lstStyle/>
          <a:p>
            <a:r>
              <a:rPr lang="en-US" sz="1000" b="1" dirty="0">
                <a:solidFill>
                  <a:srgbClr val="0070C0"/>
                </a:solidFill>
                <a:latin typeface="Century Gothic" panose="020B0502020202020204" pitchFamily="34" charset="0"/>
              </a:rPr>
              <a:t>Ingreso</a:t>
            </a:r>
          </a:p>
          <a:p>
            <a:r>
              <a:rPr lang="en-US" sz="1000" b="1" dirty="0">
                <a:solidFill>
                  <a:srgbClr val="0070C0"/>
                </a:solidFill>
                <a:latin typeface="Century Gothic" panose="020B0502020202020204" pitchFamily="34" charset="0"/>
              </a:rPr>
              <a:t>requerido</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26</a:t>
            </a:fld>
            <a:endParaRPr lang="es-ES" altLang="es-MX" dirty="0"/>
          </a:p>
        </p:txBody>
      </p:sp>
    </p:spTree>
    <p:extLst>
      <p:ext uri="{BB962C8B-B14F-4D97-AF65-F5344CB8AC3E}">
        <p14:creationId xmlns:p14="http://schemas.microsoft.com/office/powerpoint/2010/main" val="1933196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ángulo 30">
            <a:extLst>
              <a:ext uri="{FF2B5EF4-FFF2-40B4-BE49-F238E27FC236}">
                <a16:creationId xmlns:a16="http://schemas.microsoft.com/office/drawing/2014/main" id="{71F05B6F-F813-4CAB-A81A-EEE4704BDE5B}"/>
              </a:ext>
            </a:extLst>
          </p:cNvPr>
          <p:cNvSpPr/>
          <p:nvPr/>
        </p:nvSpPr>
        <p:spPr>
          <a:xfrm>
            <a:off x="571402" y="1315807"/>
            <a:ext cx="3442945" cy="4896226"/>
          </a:xfrm>
          <a:prstGeom prst="rect">
            <a:avLst/>
          </a:prstGeom>
          <a:solidFill>
            <a:srgbClr val="0070C0">
              <a:alpha val="18000"/>
            </a:srgbClr>
          </a:solidFill>
          <a:ln w="25400">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ES" sz="2000" b="1" dirty="0">
                <a:latin typeface="Century Gothic" panose="020B0502020202020204" pitchFamily="34" charset="0"/>
              </a:rPr>
              <a:t>Consideraciones en términos de ingresos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4314825" y="1291473"/>
            <a:ext cx="4495800" cy="2586560"/>
          </a:xfrm>
        </p:spPr>
        <p:txBody>
          <a:bodyPr>
            <a:noAutofit/>
          </a:bodyPr>
          <a:lstStyle/>
          <a:p>
            <a:pPr lvl="0"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La Comisión Reguladora de Energía (CRE) emite las resoluciones para determinar las reglas aplicables para el cálculo de la tarifa cada 3 años; el periodo vigente es 2015-2018. </a:t>
            </a:r>
          </a:p>
          <a:p>
            <a:pPr lvl="0" algn="just">
              <a:spcBef>
                <a:spcPts val="0"/>
              </a:spcBef>
              <a:spcAft>
                <a:spcPts val="600"/>
              </a:spcAft>
              <a:buClr>
                <a:srgbClr val="CD0000"/>
              </a:buClr>
              <a:buSzPct val="110000"/>
              <a:buFont typeface="+mj-lt"/>
              <a:buAutoNum type="arabicPeriod"/>
            </a:pPr>
            <a:endParaRPr lang="es-MX" sz="1600" dirty="0">
              <a:latin typeface="Century Gothic" panose="020B0502020202020204" pitchFamily="34" charset="0"/>
            </a:endParaRPr>
          </a:p>
          <a:p>
            <a:pPr lvl="0"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Incluye retorno de capital y depreciación. </a:t>
            </a:r>
          </a:p>
          <a:p>
            <a:pPr lvl="0" algn="just">
              <a:spcBef>
                <a:spcPts val="0"/>
              </a:spcBef>
              <a:spcAft>
                <a:spcPts val="600"/>
              </a:spcAft>
              <a:buClr>
                <a:srgbClr val="CD0000"/>
              </a:buClr>
              <a:buSzPct val="110000"/>
              <a:buFont typeface="+mj-lt"/>
              <a:buAutoNum type="arabicPeriod"/>
            </a:pPr>
            <a:endParaRPr lang="es-MX" sz="1600" dirty="0">
              <a:latin typeface="Century Gothic" panose="020B0502020202020204" pitchFamily="34" charset="0"/>
            </a:endParaRPr>
          </a:p>
          <a:p>
            <a:pPr lvl="0"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Ajustes por eficiencia representan el 1% de eficiencia en gastos de Operación y Mantenimiento (OMA). CFE está incentivado a ser más eficiente.</a:t>
            </a:r>
          </a:p>
          <a:p>
            <a:pPr algn="just">
              <a:spcBef>
                <a:spcPts val="0"/>
              </a:spcBef>
              <a:spcAft>
                <a:spcPts val="600"/>
              </a:spcAft>
              <a:buClr>
                <a:srgbClr val="CD0000"/>
              </a:buClr>
              <a:buSzPct val="110000"/>
              <a:buFont typeface="+mj-lt"/>
              <a:buAutoNum type="arabicPeriod"/>
            </a:pPr>
            <a:endParaRPr lang="es-MX" sz="1600" dirty="0">
              <a:latin typeface="Century Gothic" panose="020B0502020202020204" pitchFamily="34" charset="0"/>
            </a:endParaRPr>
          </a:p>
          <a:p>
            <a:pPr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La metodología actual prevé una actualización anual de las tarifas respecto a inflación (ponderado 90%) y tipo de cambio (el 10% restante). </a:t>
            </a:r>
          </a:p>
          <a:p>
            <a:pPr lvl="0" algn="just">
              <a:spcBef>
                <a:spcPts val="0"/>
              </a:spcBef>
              <a:spcAft>
                <a:spcPts val="600"/>
              </a:spcAft>
              <a:buClr>
                <a:srgbClr val="CD0000"/>
              </a:buClr>
              <a:buSzPct val="110000"/>
              <a:buFont typeface="+mj-lt"/>
              <a:buAutoNum type="arabicPeriod"/>
            </a:pPr>
            <a:endParaRPr lang="es-MX" sz="1600" dirty="0">
              <a:latin typeface="Century Gothic" panose="020B0502020202020204" pitchFamily="34" charset="0"/>
            </a:endParaRPr>
          </a:p>
          <a:p>
            <a:pPr lvl="0" algn="just">
              <a:spcBef>
                <a:spcPts val="0"/>
              </a:spcBef>
              <a:spcAft>
                <a:spcPts val="600"/>
              </a:spcAft>
              <a:buClr>
                <a:srgbClr val="CD0000"/>
              </a:buClr>
              <a:buSzPct val="110000"/>
              <a:buFont typeface="+mj-lt"/>
              <a:buAutoNum type="arabicPeriod"/>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8" name="CuadroTexto 7">
            <a:extLst>
              <a:ext uri="{FF2B5EF4-FFF2-40B4-BE49-F238E27FC236}">
                <a16:creationId xmlns:a16="http://schemas.microsoft.com/office/drawing/2014/main" id="{06285692-CF98-43A8-BBB4-EA6895DB6A82}"/>
              </a:ext>
            </a:extLst>
          </p:cNvPr>
          <p:cNvSpPr txBox="1"/>
          <p:nvPr/>
        </p:nvSpPr>
        <p:spPr>
          <a:xfrm>
            <a:off x="1448013" y="1275297"/>
            <a:ext cx="1537600" cy="646331"/>
          </a:xfrm>
          <a:prstGeom prst="rect">
            <a:avLst/>
          </a:prstGeom>
          <a:noFill/>
        </p:spPr>
        <p:txBody>
          <a:bodyPr wrap="none" rtlCol="0">
            <a:spAutoFit/>
          </a:bodyPr>
          <a:lstStyle/>
          <a:p>
            <a:pPr algn="ctr"/>
            <a:r>
              <a:rPr lang="en-US" b="1" dirty="0">
                <a:solidFill>
                  <a:srgbClr val="0070C0"/>
                </a:solidFill>
                <a:latin typeface="Century Gothic" panose="020B0502020202020204" pitchFamily="34" charset="0"/>
              </a:rPr>
              <a:t>Ingresos de </a:t>
            </a:r>
          </a:p>
          <a:p>
            <a:pPr algn="ctr"/>
            <a:r>
              <a:rPr lang="en-US" b="1" dirty="0">
                <a:solidFill>
                  <a:srgbClr val="0070C0"/>
                </a:solidFill>
                <a:latin typeface="Century Gothic" panose="020B0502020202020204" pitchFamily="34" charset="0"/>
              </a:rPr>
              <a:t>transmisión</a:t>
            </a:r>
          </a:p>
        </p:txBody>
      </p:sp>
      <p:sp>
        <p:nvSpPr>
          <p:cNvPr id="13" name="CuadroTexto 12">
            <a:extLst>
              <a:ext uri="{FF2B5EF4-FFF2-40B4-BE49-F238E27FC236}">
                <a16:creationId xmlns:a16="http://schemas.microsoft.com/office/drawing/2014/main" id="{F7529985-BDB1-4154-A925-241FB70FFAC8}"/>
              </a:ext>
            </a:extLst>
          </p:cNvPr>
          <p:cNvSpPr txBox="1"/>
          <p:nvPr/>
        </p:nvSpPr>
        <p:spPr>
          <a:xfrm>
            <a:off x="1186376" y="2373006"/>
            <a:ext cx="1954381" cy="369332"/>
          </a:xfrm>
          <a:prstGeom prst="rect">
            <a:avLst/>
          </a:prstGeom>
          <a:noFill/>
        </p:spPr>
        <p:txBody>
          <a:bodyPr wrap="none" rtlCol="0">
            <a:spAutoFit/>
          </a:bodyPr>
          <a:lstStyle/>
          <a:p>
            <a:r>
              <a:rPr lang="en-US" b="1" dirty="0">
                <a:solidFill>
                  <a:srgbClr val="0070C0"/>
                </a:solidFill>
                <a:latin typeface="Century Gothic" panose="020B0502020202020204" pitchFamily="34" charset="0"/>
              </a:rPr>
              <a:t>tarifa * volumen</a:t>
            </a:r>
          </a:p>
        </p:txBody>
      </p:sp>
      <p:sp>
        <p:nvSpPr>
          <p:cNvPr id="15" name="CuadroTexto 14">
            <a:extLst>
              <a:ext uri="{FF2B5EF4-FFF2-40B4-BE49-F238E27FC236}">
                <a16:creationId xmlns:a16="http://schemas.microsoft.com/office/drawing/2014/main" id="{B22BBAE0-7923-4239-9E47-106F943DB86B}"/>
              </a:ext>
            </a:extLst>
          </p:cNvPr>
          <p:cNvSpPr txBox="1"/>
          <p:nvPr/>
        </p:nvSpPr>
        <p:spPr>
          <a:xfrm>
            <a:off x="601400" y="3259384"/>
            <a:ext cx="805029" cy="307777"/>
          </a:xfrm>
          <a:prstGeom prst="rect">
            <a:avLst/>
          </a:prstGeom>
          <a:noFill/>
        </p:spPr>
        <p:txBody>
          <a:bodyPr wrap="none" rtlCol="0">
            <a:spAutoFit/>
          </a:bodyPr>
          <a:lstStyle/>
          <a:p>
            <a:r>
              <a:rPr lang="en-US" sz="1400" b="1" dirty="0">
                <a:solidFill>
                  <a:srgbClr val="0070C0"/>
                </a:solidFill>
                <a:latin typeface="Century Gothic" panose="020B0502020202020204" pitchFamily="34" charset="0"/>
              </a:rPr>
              <a:t>Tarifa =</a:t>
            </a:r>
          </a:p>
        </p:txBody>
      </p:sp>
      <p:cxnSp>
        <p:nvCxnSpPr>
          <p:cNvPr id="21" name="Conector recto de flecha 20">
            <a:extLst>
              <a:ext uri="{FF2B5EF4-FFF2-40B4-BE49-F238E27FC236}">
                <a16:creationId xmlns:a16="http://schemas.microsoft.com/office/drawing/2014/main" id="{17B6FDFF-245F-4BB0-A917-C8D6E4F1FF72}"/>
              </a:ext>
            </a:extLst>
          </p:cNvPr>
          <p:cNvCxnSpPr>
            <a:cxnSpLocks/>
          </p:cNvCxnSpPr>
          <p:nvPr/>
        </p:nvCxnSpPr>
        <p:spPr>
          <a:xfrm>
            <a:off x="2133600" y="1988303"/>
            <a:ext cx="0" cy="361172"/>
          </a:xfrm>
          <a:prstGeom prst="straightConnector1">
            <a:avLst/>
          </a:prstGeom>
          <a:ln>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7" name="Imagen 36">
            <a:extLst>
              <a:ext uri="{FF2B5EF4-FFF2-40B4-BE49-F238E27FC236}">
                <a16:creationId xmlns:a16="http://schemas.microsoft.com/office/drawing/2014/main" id="{802F010B-996B-4A02-A335-3D327C2EE4F2}"/>
              </a:ext>
            </a:extLst>
          </p:cNvPr>
          <p:cNvPicPr>
            <a:picLocks noChangeAspect="1"/>
          </p:cNvPicPr>
          <p:nvPr/>
        </p:nvPicPr>
        <p:blipFill>
          <a:blip r:embed="rId2"/>
          <a:stretch>
            <a:fillRect/>
          </a:stretch>
        </p:blipFill>
        <p:spPr>
          <a:xfrm>
            <a:off x="1406429" y="3036870"/>
            <a:ext cx="1590675" cy="1525333"/>
          </a:xfrm>
          <a:prstGeom prst="rect">
            <a:avLst/>
          </a:prstGeom>
        </p:spPr>
      </p:pic>
      <p:sp>
        <p:nvSpPr>
          <p:cNvPr id="39" name="Abrir llave 38">
            <a:extLst>
              <a:ext uri="{FF2B5EF4-FFF2-40B4-BE49-F238E27FC236}">
                <a16:creationId xmlns:a16="http://schemas.microsoft.com/office/drawing/2014/main" id="{E8672412-6265-422E-BEA5-AC40E0642B10}"/>
              </a:ext>
            </a:extLst>
          </p:cNvPr>
          <p:cNvSpPr/>
          <p:nvPr/>
        </p:nvSpPr>
        <p:spPr>
          <a:xfrm rot="10800000">
            <a:off x="3019425" y="3036870"/>
            <a:ext cx="150380" cy="841162"/>
          </a:xfrm>
          <a:prstGeom prst="leftBrace">
            <a:avLst>
              <a:gd name="adj1" fmla="val 57247"/>
              <a:gd name="adj2" fmla="val 50000"/>
            </a:avLst>
          </a:prstGeom>
          <a:ln w="22225">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40" name="CuadroTexto 39">
            <a:extLst>
              <a:ext uri="{FF2B5EF4-FFF2-40B4-BE49-F238E27FC236}">
                <a16:creationId xmlns:a16="http://schemas.microsoft.com/office/drawing/2014/main" id="{09499C2C-C847-4486-A4F1-46C225BEDC4F}"/>
              </a:ext>
            </a:extLst>
          </p:cNvPr>
          <p:cNvSpPr txBox="1"/>
          <p:nvPr/>
        </p:nvSpPr>
        <p:spPr>
          <a:xfrm>
            <a:off x="3183020" y="3251343"/>
            <a:ext cx="790601" cy="400110"/>
          </a:xfrm>
          <a:prstGeom prst="rect">
            <a:avLst/>
          </a:prstGeom>
          <a:noFill/>
        </p:spPr>
        <p:txBody>
          <a:bodyPr wrap="none" rtlCol="0">
            <a:spAutoFit/>
          </a:bodyPr>
          <a:lstStyle/>
          <a:p>
            <a:r>
              <a:rPr lang="en-US" sz="1000" b="1" dirty="0">
                <a:solidFill>
                  <a:srgbClr val="0070C0"/>
                </a:solidFill>
                <a:latin typeface="Century Gothic" panose="020B0502020202020204" pitchFamily="34" charset="0"/>
              </a:rPr>
              <a:t>Ingreso</a:t>
            </a:r>
          </a:p>
          <a:p>
            <a:r>
              <a:rPr lang="en-US" sz="1000" b="1" dirty="0">
                <a:solidFill>
                  <a:srgbClr val="0070C0"/>
                </a:solidFill>
                <a:latin typeface="Century Gothic" panose="020B0502020202020204" pitchFamily="34" charset="0"/>
              </a:rPr>
              <a:t>requerido</a:t>
            </a:r>
          </a:p>
        </p:txBody>
      </p:sp>
      <p:sp>
        <p:nvSpPr>
          <p:cNvPr id="4" name="Elipse 3">
            <a:extLst>
              <a:ext uri="{FF2B5EF4-FFF2-40B4-BE49-F238E27FC236}">
                <a16:creationId xmlns:a16="http://schemas.microsoft.com/office/drawing/2014/main" id="{1D051E9B-10AC-4DB0-AE2A-7DDBC6416C79}"/>
              </a:ext>
            </a:extLst>
          </p:cNvPr>
          <p:cNvSpPr/>
          <p:nvPr/>
        </p:nvSpPr>
        <p:spPr>
          <a:xfrm>
            <a:off x="670365" y="3552637"/>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1</a:t>
            </a:r>
          </a:p>
        </p:txBody>
      </p:sp>
      <p:sp>
        <p:nvSpPr>
          <p:cNvPr id="22" name="Elipse 21">
            <a:extLst>
              <a:ext uri="{FF2B5EF4-FFF2-40B4-BE49-F238E27FC236}">
                <a16:creationId xmlns:a16="http://schemas.microsoft.com/office/drawing/2014/main" id="{44F1B68B-9E79-47BF-83CF-3A462E77C9DB}"/>
              </a:ext>
            </a:extLst>
          </p:cNvPr>
          <p:cNvSpPr/>
          <p:nvPr/>
        </p:nvSpPr>
        <p:spPr>
          <a:xfrm>
            <a:off x="2632515" y="3009712"/>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2</a:t>
            </a:r>
          </a:p>
        </p:txBody>
      </p:sp>
      <p:sp>
        <p:nvSpPr>
          <p:cNvPr id="24" name="Elipse 23">
            <a:extLst>
              <a:ext uri="{FF2B5EF4-FFF2-40B4-BE49-F238E27FC236}">
                <a16:creationId xmlns:a16="http://schemas.microsoft.com/office/drawing/2014/main" id="{C1D2AFCE-7D58-42A2-8169-C0B9DA0BE018}"/>
              </a:ext>
            </a:extLst>
          </p:cNvPr>
          <p:cNvSpPr/>
          <p:nvPr/>
        </p:nvSpPr>
        <p:spPr>
          <a:xfrm>
            <a:off x="2569177" y="3505012"/>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3</a:t>
            </a:r>
          </a:p>
        </p:txBody>
      </p:sp>
      <p:sp>
        <p:nvSpPr>
          <p:cNvPr id="25" name="Elipse 24">
            <a:extLst>
              <a:ext uri="{FF2B5EF4-FFF2-40B4-BE49-F238E27FC236}">
                <a16:creationId xmlns:a16="http://schemas.microsoft.com/office/drawing/2014/main" id="{DC803CCA-0621-436F-AACF-7E08D95F8517}"/>
              </a:ext>
            </a:extLst>
          </p:cNvPr>
          <p:cNvSpPr/>
          <p:nvPr/>
        </p:nvSpPr>
        <p:spPr>
          <a:xfrm>
            <a:off x="2607277" y="4209862"/>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4</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27</a:t>
            </a:fld>
            <a:endParaRPr lang="es-ES" altLang="es-MX" dirty="0"/>
          </a:p>
        </p:txBody>
      </p:sp>
    </p:spTree>
    <p:extLst>
      <p:ext uri="{BB962C8B-B14F-4D97-AF65-F5344CB8AC3E}">
        <p14:creationId xmlns:p14="http://schemas.microsoft.com/office/powerpoint/2010/main" val="2003528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a:extLst>
              <a:ext uri="{FF2B5EF4-FFF2-40B4-BE49-F238E27FC236}">
                <a16:creationId xmlns:a16="http://schemas.microsoft.com/office/drawing/2014/main" id="{729D4E86-51DA-43DF-9247-421117C412E6}"/>
              </a:ext>
            </a:extLst>
          </p:cNvPr>
          <p:cNvSpPr/>
          <p:nvPr/>
        </p:nvSpPr>
        <p:spPr>
          <a:xfrm>
            <a:off x="667257" y="1371600"/>
            <a:ext cx="3217397" cy="4905751"/>
          </a:xfrm>
          <a:prstGeom prst="rect">
            <a:avLst/>
          </a:prstGeom>
          <a:solidFill>
            <a:srgbClr val="00B050">
              <a:alpha val="12000"/>
            </a:srgbClr>
          </a:solidFill>
          <a:ln w="254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ES" sz="2000" b="1" dirty="0">
                <a:latin typeface="Century Gothic" panose="020B0502020202020204" pitchFamily="34" charset="0"/>
              </a:rPr>
              <a:t>Consideraciones en la cascada de pagos</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9" name="CuadroTexto 8">
            <a:extLst>
              <a:ext uri="{FF2B5EF4-FFF2-40B4-BE49-F238E27FC236}">
                <a16:creationId xmlns:a16="http://schemas.microsoft.com/office/drawing/2014/main" id="{2F80C507-41E1-4620-82CA-40272099E0AD}"/>
              </a:ext>
            </a:extLst>
          </p:cNvPr>
          <p:cNvSpPr txBox="1"/>
          <p:nvPr/>
        </p:nvSpPr>
        <p:spPr>
          <a:xfrm>
            <a:off x="1645554" y="1385230"/>
            <a:ext cx="1585690" cy="646331"/>
          </a:xfrm>
          <a:prstGeom prst="rect">
            <a:avLst/>
          </a:prstGeom>
          <a:noFill/>
        </p:spPr>
        <p:txBody>
          <a:bodyPr wrap="none" rtlCol="0">
            <a:spAutoFit/>
          </a:bodyPr>
          <a:lstStyle/>
          <a:p>
            <a:pPr algn="ctr"/>
            <a:r>
              <a:rPr lang="en-US" b="1" dirty="0">
                <a:solidFill>
                  <a:srgbClr val="00B050"/>
                </a:solidFill>
                <a:latin typeface="Century Gothic" panose="020B0502020202020204" pitchFamily="34" charset="0"/>
              </a:rPr>
              <a:t>Cascada de</a:t>
            </a:r>
          </a:p>
          <a:p>
            <a:pPr algn="ctr"/>
            <a:r>
              <a:rPr lang="en-US" b="1" dirty="0">
                <a:solidFill>
                  <a:srgbClr val="00B050"/>
                </a:solidFill>
                <a:latin typeface="Century Gothic" panose="020B0502020202020204" pitchFamily="34" charset="0"/>
              </a:rPr>
              <a:t>pagos</a:t>
            </a:r>
          </a:p>
        </p:txBody>
      </p:sp>
      <p:cxnSp>
        <p:nvCxnSpPr>
          <p:cNvPr id="23" name="Conector recto de flecha 22">
            <a:extLst>
              <a:ext uri="{FF2B5EF4-FFF2-40B4-BE49-F238E27FC236}">
                <a16:creationId xmlns:a16="http://schemas.microsoft.com/office/drawing/2014/main" id="{A065D1A8-C543-4552-BC68-3FBCBD62AE17}"/>
              </a:ext>
            </a:extLst>
          </p:cNvPr>
          <p:cNvCxnSpPr>
            <a:cxnSpLocks/>
          </p:cNvCxnSpPr>
          <p:nvPr/>
        </p:nvCxnSpPr>
        <p:spPr>
          <a:xfrm>
            <a:off x="2457449" y="2036624"/>
            <a:ext cx="0" cy="214013"/>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3" name="Imagen 32">
            <a:extLst>
              <a:ext uri="{FF2B5EF4-FFF2-40B4-BE49-F238E27FC236}">
                <a16:creationId xmlns:a16="http://schemas.microsoft.com/office/drawing/2014/main" id="{6575FB4F-E02F-4CBB-AF35-7FC9B46E60AE}"/>
              </a:ext>
            </a:extLst>
          </p:cNvPr>
          <p:cNvPicPr>
            <a:picLocks noChangeAspect="1"/>
          </p:cNvPicPr>
          <p:nvPr/>
        </p:nvPicPr>
        <p:blipFill>
          <a:blip r:embed="rId2"/>
          <a:stretch>
            <a:fillRect/>
          </a:stretch>
        </p:blipFill>
        <p:spPr>
          <a:xfrm>
            <a:off x="1071042" y="2340755"/>
            <a:ext cx="2409825" cy="3918200"/>
          </a:xfrm>
          <a:prstGeom prst="rect">
            <a:avLst/>
          </a:prstGeom>
        </p:spPr>
      </p:pic>
      <p:sp>
        <p:nvSpPr>
          <p:cNvPr id="22" name="2 Marcador de contenido">
            <a:extLst>
              <a:ext uri="{FF2B5EF4-FFF2-40B4-BE49-F238E27FC236}">
                <a16:creationId xmlns:a16="http://schemas.microsoft.com/office/drawing/2014/main" id="{8B113272-D1CF-4F74-984B-7F0FFD029413}"/>
              </a:ext>
            </a:extLst>
          </p:cNvPr>
          <p:cNvSpPr txBox="1">
            <a:spLocks/>
          </p:cNvSpPr>
          <p:nvPr/>
        </p:nvSpPr>
        <p:spPr>
          <a:xfrm>
            <a:off x="4202287" y="1385230"/>
            <a:ext cx="4495800" cy="258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Existe un Presupuesto Anual del Fideicomiso Promovido, aprobado por su Comité Técnico, que incluye costos de operación y mantenimiento, costos laborales, ciertos gastos intercompañías relacionados con la operación de las líneas de transmisión, gastos de capital o inversiones. </a:t>
            </a:r>
          </a:p>
          <a:p>
            <a:pPr lvl="1" algn="just">
              <a:spcBef>
                <a:spcPts val="0"/>
              </a:spcBef>
              <a:spcAft>
                <a:spcPts val="600"/>
              </a:spcAft>
              <a:buClr>
                <a:srgbClr val="CD0000"/>
              </a:buClr>
              <a:buSzPct val="110000"/>
              <a:buFont typeface="+mj-lt"/>
              <a:buAutoNum type="arabicPeriod"/>
            </a:pPr>
            <a:r>
              <a:rPr lang="es-MX" sz="1200" dirty="0">
                <a:latin typeface="Century Gothic" panose="020B0502020202020204" pitchFamily="34" charset="0"/>
              </a:rPr>
              <a:t>El gasto ejercido en el año en curso no puede rebasar más de 5% a menos que haya una autorización expresa de su Comité Técnico. </a:t>
            </a:r>
          </a:p>
          <a:p>
            <a:pPr lvl="1" algn="just">
              <a:spcBef>
                <a:spcPts val="0"/>
              </a:spcBef>
              <a:spcAft>
                <a:spcPts val="600"/>
              </a:spcAft>
              <a:buClr>
                <a:srgbClr val="CD0000"/>
              </a:buClr>
              <a:buSzPct val="110000"/>
              <a:buFont typeface="+mj-lt"/>
              <a:buAutoNum type="arabicPeriod"/>
            </a:pPr>
            <a:r>
              <a:rPr lang="es-MX" sz="1200" dirty="0">
                <a:latin typeface="Century Gothic" panose="020B0502020202020204" pitchFamily="34" charset="0"/>
              </a:rPr>
              <a:t>No podrá aumentarse más de la inflación promedio observada en los últimos 12 meses. </a:t>
            </a:r>
          </a:p>
          <a:p>
            <a:pPr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El pasivo laboral de los empleados de CFE Transmisión fue reducido de 62 a 35 mil mdp en 2017, pero un nuevo Gobierno podría renegociar esas condiciones. </a:t>
            </a:r>
          </a:p>
          <a:p>
            <a:pPr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La Fibra puede apalancarse hasta un 50%, estando esos gastos por intereses en la cascada de pagos. </a:t>
            </a:r>
          </a:p>
          <a:p>
            <a:pPr marL="180975"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25" name="Elipse 24">
            <a:extLst>
              <a:ext uri="{FF2B5EF4-FFF2-40B4-BE49-F238E27FC236}">
                <a16:creationId xmlns:a16="http://schemas.microsoft.com/office/drawing/2014/main" id="{96E4CE84-3DCF-4B85-BD96-3C1B4CE93683}"/>
              </a:ext>
            </a:extLst>
          </p:cNvPr>
          <p:cNvSpPr/>
          <p:nvPr/>
        </p:nvSpPr>
        <p:spPr>
          <a:xfrm>
            <a:off x="3480867" y="4853175"/>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2</a:t>
            </a:r>
          </a:p>
        </p:txBody>
      </p:sp>
      <p:sp>
        <p:nvSpPr>
          <p:cNvPr id="26" name="Elipse 25">
            <a:extLst>
              <a:ext uri="{FF2B5EF4-FFF2-40B4-BE49-F238E27FC236}">
                <a16:creationId xmlns:a16="http://schemas.microsoft.com/office/drawing/2014/main" id="{33F7339B-9D14-441D-99F0-17E73514651D}"/>
              </a:ext>
            </a:extLst>
          </p:cNvPr>
          <p:cNvSpPr/>
          <p:nvPr/>
        </p:nvSpPr>
        <p:spPr>
          <a:xfrm>
            <a:off x="3223065" y="5486212"/>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3</a:t>
            </a:r>
          </a:p>
        </p:txBody>
      </p:sp>
      <p:sp>
        <p:nvSpPr>
          <p:cNvPr id="27" name="Elipse 26">
            <a:extLst>
              <a:ext uri="{FF2B5EF4-FFF2-40B4-BE49-F238E27FC236}">
                <a16:creationId xmlns:a16="http://schemas.microsoft.com/office/drawing/2014/main" id="{BD7F4319-8141-4154-B011-4534190D30AC}"/>
              </a:ext>
            </a:extLst>
          </p:cNvPr>
          <p:cNvSpPr/>
          <p:nvPr/>
        </p:nvSpPr>
        <p:spPr>
          <a:xfrm>
            <a:off x="3515858" y="3856623"/>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1</a:t>
            </a:r>
          </a:p>
        </p:txBody>
      </p:sp>
      <p:sp>
        <p:nvSpPr>
          <p:cNvPr id="28" name="Abrir llave 27">
            <a:extLst>
              <a:ext uri="{FF2B5EF4-FFF2-40B4-BE49-F238E27FC236}">
                <a16:creationId xmlns:a16="http://schemas.microsoft.com/office/drawing/2014/main" id="{9048FC80-49CE-4F87-A0E7-EE25CD18C8DF}"/>
              </a:ext>
            </a:extLst>
          </p:cNvPr>
          <p:cNvSpPr/>
          <p:nvPr/>
        </p:nvSpPr>
        <p:spPr>
          <a:xfrm rot="10800000">
            <a:off x="3240872" y="3008417"/>
            <a:ext cx="240377" cy="1935383"/>
          </a:xfrm>
          <a:prstGeom prst="leftBrace">
            <a:avLst>
              <a:gd name="adj1" fmla="val 57247"/>
              <a:gd name="adj2" fmla="val 50000"/>
            </a:avLst>
          </a:prstGeom>
          <a:ln w="22225">
            <a:solidFill>
              <a:srgbClr val="FF0000"/>
            </a:solidFill>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28</a:t>
            </a:fld>
            <a:endParaRPr lang="es-ES" altLang="es-MX" dirty="0"/>
          </a:p>
        </p:txBody>
      </p:sp>
    </p:spTree>
    <p:extLst>
      <p:ext uri="{BB962C8B-B14F-4D97-AF65-F5344CB8AC3E}">
        <p14:creationId xmlns:p14="http://schemas.microsoft.com/office/powerpoint/2010/main" val="2929816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Se creó un mecanismo para atraer la participación de inversionistas que no fueran Afores, beneficiando principalmente a los extranjeros</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22" name="2 Marcador de contenido">
            <a:extLst>
              <a:ext uri="{FF2B5EF4-FFF2-40B4-BE49-F238E27FC236}">
                <a16:creationId xmlns:a16="http://schemas.microsoft.com/office/drawing/2014/main" id="{8B113272-D1CF-4F74-984B-7F0FFD029413}"/>
              </a:ext>
            </a:extLst>
          </p:cNvPr>
          <p:cNvSpPr txBox="1">
            <a:spLocks/>
          </p:cNvSpPr>
          <p:nvPr/>
        </p:nvSpPr>
        <p:spPr>
          <a:xfrm>
            <a:off x="247650" y="1147105"/>
            <a:ext cx="8450437" cy="36067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0"/>
              </a:spcBef>
              <a:spcAft>
                <a:spcPts val="600"/>
              </a:spcAft>
              <a:buClr>
                <a:srgbClr val="CD0000"/>
              </a:buClr>
              <a:buSzPct val="110000"/>
            </a:pPr>
            <a:r>
              <a:rPr lang="es-MX" sz="1600" dirty="0">
                <a:latin typeface="Century Gothic" panose="020B0502020202020204" pitchFamily="34" charset="0"/>
              </a:rPr>
              <a:t>El Fideicomiso Promovido aplicará un 5% de amortización anual al derecho de los flujos que recibe.</a:t>
            </a:r>
          </a:p>
          <a:p>
            <a:pPr algn="just">
              <a:spcBef>
                <a:spcPts val="0"/>
              </a:spcBef>
              <a:spcAft>
                <a:spcPts val="600"/>
              </a:spcAft>
              <a:buClr>
                <a:srgbClr val="CD0000"/>
              </a:buClr>
              <a:buSzPct val="110000"/>
            </a:pPr>
            <a:r>
              <a:rPr lang="es-MX" sz="1600" dirty="0">
                <a:latin typeface="Century Gothic" panose="020B0502020202020204" pitchFamily="34" charset="0"/>
              </a:rPr>
              <a:t>Con ello, la tasa efectiva de impuestos que pagarán los inversionistas extranjeros se reduciría. </a:t>
            </a:r>
          </a:p>
        </p:txBody>
      </p:sp>
      <p:pic>
        <p:nvPicPr>
          <p:cNvPr id="13" name="Imagen 12">
            <a:extLst>
              <a:ext uri="{FF2B5EF4-FFF2-40B4-BE49-F238E27FC236}">
                <a16:creationId xmlns:a16="http://schemas.microsoft.com/office/drawing/2014/main" id="{26E719EA-BDF9-48A8-866F-B80B7848D181}"/>
              </a:ext>
            </a:extLst>
          </p:cNvPr>
          <p:cNvPicPr>
            <a:picLocks noChangeAspect="1"/>
          </p:cNvPicPr>
          <p:nvPr/>
        </p:nvPicPr>
        <p:blipFill>
          <a:blip r:embed="rId2"/>
          <a:stretch>
            <a:fillRect/>
          </a:stretch>
        </p:blipFill>
        <p:spPr>
          <a:xfrm>
            <a:off x="670365" y="2263336"/>
            <a:ext cx="7964663" cy="4470577"/>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29</a:t>
            </a:fld>
            <a:endParaRPr lang="es-ES" altLang="es-MX" dirty="0"/>
          </a:p>
        </p:txBody>
      </p:sp>
    </p:spTree>
    <p:extLst>
      <p:ext uri="{BB962C8B-B14F-4D97-AF65-F5344CB8AC3E}">
        <p14:creationId xmlns:p14="http://schemas.microsoft.com/office/powerpoint/2010/main" val="2739985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Gobierno Corporativo del Fideicomiso Promovido y la Fibra E de CFE</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pic>
        <p:nvPicPr>
          <p:cNvPr id="14" name="Imagen 13">
            <a:extLst>
              <a:ext uri="{FF2B5EF4-FFF2-40B4-BE49-F238E27FC236}">
                <a16:creationId xmlns:a16="http://schemas.microsoft.com/office/drawing/2014/main" id="{3F1FC12A-43FE-4937-829B-248F8AE06867}"/>
              </a:ext>
            </a:extLst>
          </p:cNvPr>
          <p:cNvPicPr>
            <a:picLocks noChangeAspect="1"/>
          </p:cNvPicPr>
          <p:nvPr/>
        </p:nvPicPr>
        <p:blipFill rotWithShape="1">
          <a:blip r:embed="rId2"/>
          <a:srcRect l="2812" r="4062"/>
          <a:stretch/>
        </p:blipFill>
        <p:spPr>
          <a:xfrm>
            <a:off x="-66675" y="1200148"/>
            <a:ext cx="9210675" cy="5322121"/>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30</a:t>
            </a:fld>
            <a:endParaRPr lang="es-ES" altLang="es-MX" dirty="0"/>
          </a:p>
        </p:txBody>
      </p:sp>
    </p:spTree>
    <p:extLst>
      <p:ext uri="{BB962C8B-B14F-4D97-AF65-F5344CB8AC3E}">
        <p14:creationId xmlns:p14="http://schemas.microsoft.com/office/powerpoint/2010/main" val="2987451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ES" sz="2000" b="1" dirty="0">
                <a:latin typeface="Century Gothic" panose="020B0502020202020204" pitchFamily="34" charset="0"/>
              </a:rPr>
              <a:t>Perfil de miembros de Gobierno Corporativo</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pic>
        <p:nvPicPr>
          <p:cNvPr id="5" name="Imagen 4">
            <a:extLst>
              <a:ext uri="{FF2B5EF4-FFF2-40B4-BE49-F238E27FC236}">
                <a16:creationId xmlns:a16="http://schemas.microsoft.com/office/drawing/2014/main" id="{977BFA0B-EA9D-4320-915C-8A3A1CB9E1F8}"/>
              </a:ext>
            </a:extLst>
          </p:cNvPr>
          <p:cNvPicPr>
            <a:picLocks noChangeAspect="1"/>
          </p:cNvPicPr>
          <p:nvPr/>
        </p:nvPicPr>
        <p:blipFill rotWithShape="1">
          <a:blip r:embed="rId2"/>
          <a:srcRect l="2390" r="1709"/>
          <a:stretch/>
        </p:blipFill>
        <p:spPr>
          <a:xfrm>
            <a:off x="0" y="1563335"/>
            <a:ext cx="9147076" cy="4618390"/>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31</a:t>
            </a:fld>
            <a:endParaRPr lang="es-ES" altLang="es-MX" dirty="0"/>
          </a:p>
        </p:txBody>
      </p:sp>
    </p:spTree>
    <p:extLst>
      <p:ext uri="{BB962C8B-B14F-4D97-AF65-F5344CB8AC3E}">
        <p14:creationId xmlns:p14="http://schemas.microsoft.com/office/powerpoint/2010/main" val="1647193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83B70412-E39D-4753-ABD8-F3A2E2F5F49C}"/>
              </a:ext>
            </a:extLst>
          </p:cNvPr>
          <p:cNvSpPr/>
          <p:nvPr/>
        </p:nvSpPr>
        <p:spPr>
          <a:xfrm>
            <a:off x="4449299" y="1564843"/>
            <a:ext cx="4608975" cy="4794466"/>
          </a:xfrm>
          <a:prstGeom prst="rect">
            <a:avLst/>
          </a:prstGeom>
          <a:solidFill>
            <a:srgbClr val="C00000">
              <a:alpha val="14000"/>
            </a:srgbClr>
          </a:solidFill>
          <a:ln w="158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Rectángulo 3">
            <a:extLst>
              <a:ext uri="{FF2B5EF4-FFF2-40B4-BE49-F238E27FC236}">
                <a16:creationId xmlns:a16="http://schemas.microsoft.com/office/drawing/2014/main" id="{9BA51636-26F4-4B62-B3DC-EEA2DE2EAF9D}"/>
              </a:ext>
            </a:extLst>
          </p:cNvPr>
          <p:cNvSpPr/>
          <p:nvPr/>
        </p:nvSpPr>
        <p:spPr>
          <a:xfrm>
            <a:off x="458325" y="1587284"/>
            <a:ext cx="3675525" cy="4794466"/>
          </a:xfrm>
          <a:prstGeom prst="rect">
            <a:avLst/>
          </a:prstGeom>
          <a:solidFill>
            <a:srgbClr val="00B050">
              <a:alpha val="14000"/>
            </a:srgbClr>
          </a:solidFill>
          <a:ln w="158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2 Marcador de contenido"/>
          <p:cNvSpPr>
            <a:spLocks noGrp="1"/>
          </p:cNvSpPr>
          <p:nvPr>
            <p:ph idx="1"/>
          </p:nvPr>
        </p:nvSpPr>
        <p:spPr>
          <a:xfrm>
            <a:off x="458325" y="1587284"/>
            <a:ext cx="3675525" cy="4794466"/>
          </a:xfrm>
        </p:spPr>
        <p:txBody>
          <a:bodyPr>
            <a:noAutofit/>
          </a:bodyPr>
          <a:lstStyle/>
          <a:p>
            <a:pPr algn="just">
              <a:spcBef>
                <a:spcPts val="0"/>
              </a:spcBef>
              <a:spcAft>
                <a:spcPts val="600"/>
              </a:spcAft>
              <a:buClr>
                <a:srgbClr val="CD0000"/>
              </a:buClr>
              <a:buSzPct val="110000"/>
              <a:buFont typeface="+mj-lt"/>
              <a:buAutoNum type="arabicPeriod"/>
            </a:pPr>
            <a:endParaRPr lang="es-MX" sz="1400" dirty="0">
              <a:latin typeface="Century Gothic" panose="020B0502020202020204" pitchFamily="34" charset="0"/>
            </a:endParaRP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CFE Transmisión mantiene una posición monopólica.</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Flujos estables y crecientes, con base en las expectativas de crecimiento de demanda de electricidad en el país</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Potencial de mejoras en eficiencia; </a:t>
            </a:r>
            <a:r>
              <a:rPr lang="en-US" sz="1400" dirty="0">
                <a:latin typeface="Century Gothic" panose="020B0502020202020204" pitchFamily="34" charset="0"/>
              </a:rPr>
              <a:t>CFE Transmisión está rezagada frente a empresas similares.</a:t>
            </a:r>
          </a:p>
          <a:p>
            <a:pPr algn="just">
              <a:spcBef>
                <a:spcPts val="0"/>
              </a:spcBef>
              <a:spcAft>
                <a:spcPts val="600"/>
              </a:spcAft>
              <a:buClr>
                <a:srgbClr val="CD0000"/>
              </a:buClr>
              <a:buSzPct val="110000"/>
              <a:buFont typeface="+mj-lt"/>
              <a:buAutoNum type="arabicPeriod"/>
            </a:pPr>
            <a:r>
              <a:rPr lang="en-US" sz="1400" dirty="0">
                <a:latin typeface="Century Gothic" panose="020B0502020202020204" pitchFamily="34" charset="0"/>
              </a:rPr>
              <a:t>Existen candados para contener el aumento en gastos</a:t>
            </a:r>
            <a:r>
              <a:rPr lang="es-MX" sz="1400" dirty="0">
                <a:latin typeface="Century Gothic" panose="020B0502020202020204" pitchFamily="34" charset="0"/>
              </a:rPr>
              <a:t> </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La tarifa está definida y regulada, y considera a la inflación</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Los activos tienen una larga vida útil.</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La Fibra paga un dividendo superior a sus pares inmobiliarias.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5" name="2 Marcador de contenido">
            <a:extLst>
              <a:ext uri="{FF2B5EF4-FFF2-40B4-BE49-F238E27FC236}">
                <a16:creationId xmlns:a16="http://schemas.microsoft.com/office/drawing/2014/main" id="{27D6958A-31C5-4B9A-89C3-03D5BDF543BF}"/>
              </a:ext>
            </a:extLst>
          </p:cNvPr>
          <p:cNvSpPr txBox="1">
            <a:spLocks/>
          </p:cNvSpPr>
          <p:nvPr/>
        </p:nvSpPr>
        <p:spPr>
          <a:xfrm>
            <a:off x="4449300" y="1564843"/>
            <a:ext cx="4504200" cy="457878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Participación limitada de miembros independientes de Comité Técnico de la Fibra en decisiones de inversión de nuevos proyectos, que corresponderá a CFE Transmisión. </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Los pasivos laborales, en particular las pensiones, pueden ser renegociadas por un nuevo Gobierno en detrimento de la Fibra. </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No se cuenta con un historial operativo de un vehículo similar. </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Ni el Gobierno Federal ni CFE garantizan las obligaciones en efectivo de CFE Transmisión</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Algunos desastres naturales pudieran generar mayores gastos.</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Hay posibilidad de que los Certificados Bursátiles tengan poca liquidez.</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Poca experiencia de los miembros del Comité Técnico en aspectos técnicos de electricidad.</a:t>
            </a:r>
            <a:endParaRPr lang="es-MX" sz="1600" dirty="0">
              <a:latin typeface="Century Gothic" panose="020B0502020202020204" pitchFamily="34" charset="0"/>
            </a:endParaRPr>
          </a:p>
        </p:txBody>
      </p:sp>
      <p:sp>
        <p:nvSpPr>
          <p:cNvPr id="3" name="CuadroTexto 2">
            <a:extLst>
              <a:ext uri="{FF2B5EF4-FFF2-40B4-BE49-F238E27FC236}">
                <a16:creationId xmlns:a16="http://schemas.microsoft.com/office/drawing/2014/main" id="{C5CF1A51-10A3-40C6-A3C9-EA9D1AF859D3}"/>
              </a:ext>
            </a:extLst>
          </p:cNvPr>
          <p:cNvSpPr txBox="1"/>
          <p:nvPr/>
        </p:nvSpPr>
        <p:spPr>
          <a:xfrm>
            <a:off x="1797392" y="1116363"/>
            <a:ext cx="997389" cy="369332"/>
          </a:xfrm>
          <a:prstGeom prst="rect">
            <a:avLst/>
          </a:prstGeom>
          <a:solidFill>
            <a:srgbClr val="00B050"/>
          </a:solidFill>
        </p:spPr>
        <p:txBody>
          <a:bodyPr wrap="none" rtlCol="0">
            <a:spAutoFit/>
          </a:bodyPr>
          <a:lstStyle/>
          <a:p>
            <a:r>
              <a:rPr lang="en-US" b="1" dirty="0">
                <a:solidFill>
                  <a:schemeClr val="bg1"/>
                </a:solidFill>
                <a:latin typeface="Century Gothic" panose="020B0502020202020204" pitchFamily="34" charset="0"/>
              </a:rPr>
              <a:t>A favor</a:t>
            </a:r>
          </a:p>
        </p:txBody>
      </p:sp>
      <p:sp>
        <p:nvSpPr>
          <p:cNvPr id="9" name="CuadroTexto 8">
            <a:extLst>
              <a:ext uri="{FF2B5EF4-FFF2-40B4-BE49-F238E27FC236}">
                <a16:creationId xmlns:a16="http://schemas.microsoft.com/office/drawing/2014/main" id="{4B37C34E-145F-4451-A651-B977B8FF4164}"/>
              </a:ext>
            </a:extLst>
          </p:cNvPr>
          <p:cNvSpPr txBox="1"/>
          <p:nvPr/>
        </p:nvSpPr>
        <p:spPr>
          <a:xfrm>
            <a:off x="5669745" y="1132264"/>
            <a:ext cx="1234633" cy="369332"/>
          </a:xfrm>
          <a:prstGeom prst="rect">
            <a:avLst/>
          </a:prstGeom>
          <a:solidFill>
            <a:srgbClr val="C00000"/>
          </a:solidFill>
        </p:spPr>
        <p:txBody>
          <a:bodyPr wrap="none" rtlCol="0">
            <a:spAutoFit/>
          </a:bodyPr>
          <a:lstStyle/>
          <a:p>
            <a:r>
              <a:rPr lang="en-US" b="1" dirty="0">
                <a:solidFill>
                  <a:schemeClr val="bg1"/>
                </a:solidFill>
                <a:latin typeface="Century Gothic" panose="020B0502020202020204" pitchFamily="34" charset="0"/>
              </a:rPr>
              <a:t>En contra</a:t>
            </a:r>
          </a:p>
        </p:txBody>
      </p:sp>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La inversión en la Fibra E de CFE se llevó a cabo considerando los siguientes puntos a favor y en contra</a:t>
            </a:r>
            <a:endParaRPr lang="es-MX" sz="2000" b="1"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32</a:t>
            </a:fld>
            <a:endParaRPr lang="es-ES" altLang="es-MX" dirty="0"/>
          </a:p>
        </p:txBody>
      </p:sp>
    </p:spTree>
    <p:extLst>
      <p:ext uri="{BB962C8B-B14F-4D97-AF65-F5344CB8AC3E}">
        <p14:creationId xmlns:p14="http://schemas.microsoft.com/office/powerpoint/2010/main" val="1411133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1723272" y="47062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5536" y="1228081"/>
            <a:ext cx="8352928" cy="2492990"/>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latin typeface="Century Gothic" panose="020B0502020202020204" pitchFamily="34" charset="0"/>
              </a:rPr>
              <a:t>26 de enero de 2018. </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lgn="just">
              <a:buClr>
                <a:srgbClr val="C00000"/>
              </a:buClr>
            </a:pPr>
            <a:r>
              <a:rPr lang="es-MX" sz="1200" dirty="0">
                <a:latin typeface="Century Gothic" panose="020B0502020202020204" pitchFamily="34" charset="0"/>
              </a:rPr>
              <a:t>FIBRAHD anuncia monto a ser pagado respecto de la distribución en efectivo correspondiente al mes de diciembre de 2017.</a:t>
            </a:r>
          </a:p>
          <a:p>
            <a:pPr>
              <a:buClr>
                <a:srgbClr val="C00000"/>
              </a:buClr>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FIBRAHD informa que en la sesión del Comité Técnico celebrada el día 25 de enero de 2018 se acordó pagar una distribución en efectivo, correspondiente al mes de diciembre de 2017, por un monto total de $21,894,002.63 entre el total de CBFIs equivale a .06326829053 centavos por CBFI.</a:t>
            </a:r>
          </a:p>
          <a:p>
            <a:pPr algn="just">
              <a:buClr>
                <a:srgbClr val="C00000"/>
              </a:buClr>
            </a:pPr>
            <a:endParaRPr lang="es-MX" sz="12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200" b="1" dirty="0">
                <a:latin typeface="Century Gothic" panose="020B0502020202020204" pitchFamily="34" charset="0"/>
              </a:rPr>
              <a:t>26 de enero de 2018.</a:t>
            </a:r>
          </a:p>
          <a:p>
            <a:pPr>
              <a:buClr>
                <a:srgbClr val="C00000"/>
              </a:buCl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FIBRAHD anuncia que concluyó la adquisición del cuarto inmueble que conforma el Portafolio "HD17" por un monto de $198,422,044.</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33</a:t>
            </a:fld>
            <a:endParaRPr lang="es-ES" altLang="es-MX" dirty="0"/>
          </a:p>
        </p:txBody>
      </p:sp>
      <p:sp>
        <p:nvSpPr>
          <p:cNvPr id="7" name="1 Título"/>
          <p:cNvSpPr txBox="1">
            <a:spLocks/>
          </p:cNvSpPr>
          <p:nvPr/>
        </p:nvSpPr>
        <p:spPr bwMode="auto">
          <a:xfrm>
            <a:off x="427706" y="3933056"/>
            <a:ext cx="6096000" cy="63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n-US" sz="2000" b="1">
                <a:latin typeface="Century Gothic" panose="020B0502020202020204" pitchFamily="34" charset="0"/>
              </a:rPr>
              <a:t>Fibra Macquarie</a:t>
            </a:r>
            <a:endParaRPr lang="es-MX" sz="2000" b="1" dirty="0">
              <a:latin typeface="Century Gothic" panose="020B0502020202020204" pitchFamily="34" charset="0"/>
            </a:endParaRPr>
          </a:p>
        </p:txBody>
      </p:sp>
      <p:sp>
        <p:nvSpPr>
          <p:cNvPr id="9" name="CuadroTexto 8">
            <a:extLst>
              <a:ext uri="{FF2B5EF4-FFF2-40B4-BE49-F238E27FC236}">
                <a16:creationId xmlns:a16="http://schemas.microsoft.com/office/drawing/2014/main" id="{CF7679A8-68B6-4D2C-AA7B-F4A762ADB399}"/>
              </a:ext>
            </a:extLst>
          </p:cNvPr>
          <p:cNvSpPr txBox="1"/>
          <p:nvPr/>
        </p:nvSpPr>
        <p:spPr>
          <a:xfrm>
            <a:off x="395536" y="4617134"/>
            <a:ext cx="8352928" cy="1169551"/>
          </a:xfrm>
          <a:prstGeom prst="rect">
            <a:avLst/>
          </a:prstGeom>
          <a:noFill/>
        </p:spPr>
        <p:txBody>
          <a:bodyPr wrap="square" rtlCol="0">
            <a:spAutoFit/>
          </a:bodyPr>
          <a:lstStyle/>
          <a:p>
            <a:pPr>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200" b="1" dirty="0">
                <a:latin typeface="Century Gothic" panose="020B0502020202020204" pitchFamily="34" charset="0"/>
              </a:rPr>
              <a:t>11 de enero de 2018.</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 Macquarie México anuncia conferencia telefónica para dar a conocer sus resultados al cuarto trimestre de 2017. FIBRA Macquarie dará a conocer los resultados del cuarto trimestre de 2017 el jueves 22 de febrero de 2018 después del cierre del mercado.</a:t>
            </a:r>
            <a:endParaRPr lang="es-MX" sz="1400" dirty="0">
              <a:latin typeface="Century Gothic" panose="020B0502020202020204" pitchFamily="34" charset="0"/>
            </a:endParaRPr>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3889079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Prologis</a:t>
            </a:r>
            <a:endParaRPr lang="es-MX" sz="2000" b="1" dirty="0">
              <a:latin typeface="Century Gothic" panose="020B0502020202020204" pitchFamily="34" charset="0"/>
            </a:endParaRPr>
          </a:p>
        </p:txBody>
      </p:sp>
      <p:sp>
        <p:nvSpPr>
          <p:cNvPr id="24" name="23 CuadroTexto"/>
          <p:cNvSpPr txBox="1"/>
          <p:nvPr/>
        </p:nvSpPr>
        <p:spPr>
          <a:xfrm>
            <a:off x="2793974" y="436512"/>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536751" y="994808"/>
            <a:ext cx="8352928" cy="252376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latin typeface="Century Gothic" panose="020B0502020202020204" pitchFamily="34" charset="0"/>
              </a:rPr>
              <a:t>08 de enero de 2018.</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FIBRAPL 14 Anuncia que el 26 de Enero llevará a cabo la Conferencia Telefónica donde Presentará los Resultados Financieros del Cuarto Trimestre de 2017.</a:t>
            </a:r>
          </a:p>
          <a:p>
            <a:pPr>
              <a:buClr>
                <a:srgbClr val="C00000"/>
              </a:buClr>
            </a:pPr>
            <a:endParaRPr lang="es-MX" sz="12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200" b="1" dirty="0">
                <a:latin typeface="Century Gothic" panose="020B0502020202020204" pitchFamily="34" charset="0"/>
              </a:rPr>
              <a:t>10 de enero de 2018. </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 Prologis Anuncia la Renovación de Contrato de Servicios de Formación de Mercado.</a:t>
            </a:r>
          </a:p>
          <a:p>
            <a:pPr algn="just">
              <a:buClr>
                <a:srgbClr val="C00000"/>
              </a:buClr>
            </a:pPr>
            <a:endParaRPr lang="es-MX" sz="12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200" b="1" dirty="0">
                <a:latin typeface="Century Gothic" panose="020B0502020202020204" pitchFamily="34" charset="0"/>
              </a:rPr>
              <a:t>25 de enero de 2018. </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 Prologis Anuncia sus Resultados Financieros del Cuarto Trimestre y del año 2017.</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34</a:t>
            </a:fld>
            <a:endParaRPr lang="es-ES" altLang="es-MX" dirty="0"/>
          </a:p>
        </p:txBody>
      </p:sp>
      <p:sp>
        <p:nvSpPr>
          <p:cNvPr id="7" name="1 Título"/>
          <p:cNvSpPr txBox="1">
            <a:spLocks/>
          </p:cNvSpPr>
          <p:nvPr/>
        </p:nvSpPr>
        <p:spPr bwMode="auto">
          <a:xfrm>
            <a:off x="394666" y="3514056"/>
            <a:ext cx="6096000" cy="63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n-US" sz="2000" b="1">
                <a:latin typeface="Century Gothic" panose="020B0502020202020204" pitchFamily="34" charset="0"/>
              </a:rPr>
              <a:t>Fibra Uno</a:t>
            </a:r>
            <a:endParaRPr lang="es-MX" sz="2000" b="1" dirty="0">
              <a:latin typeface="Century Gothic" panose="020B0502020202020204" pitchFamily="34" charset="0"/>
            </a:endParaRPr>
          </a:p>
        </p:txBody>
      </p:sp>
      <p:sp>
        <p:nvSpPr>
          <p:cNvPr id="9" name="CuadroTexto 8">
            <a:extLst>
              <a:ext uri="{FF2B5EF4-FFF2-40B4-BE49-F238E27FC236}">
                <a16:creationId xmlns:a16="http://schemas.microsoft.com/office/drawing/2014/main" id="{CF7679A8-68B6-4D2C-AA7B-F4A762ADB399}"/>
              </a:ext>
            </a:extLst>
          </p:cNvPr>
          <p:cNvSpPr txBox="1"/>
          <p:nvPr/>
        </p:nvSpPr>
        <p:spPr>
          <a:xfrm>
            <a:off x="536751" y="3962475"/>
            <a:ext cx="8352928" cy="800219"/>
          </a:xfrm>
          <a:prstGeom prst="rect">
            <a:avLst/>
          </a:prstGeom>
          <a:noFill/>
        </p:spPr>
        <p:txBody>
          <a:bodyPr wrap="square" rtlCol="0">
            <a:spAutoFit/>
          </a:bodyPr>
          <a:lstStyle/>
          <a:p>
            <a:pPr>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200" b="1" dirty="0">
                <a:latin typeface="Century Gothic" panose="020B0502020202020204" pitchFamily="34" charset="0"/>
              </a:rPr>
              <a:t>08 de febrero de 2018.</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 UNO anuncia pago de distribución correspondiente al 4T17 por Ps. 0.5107</a:t>
            </a:r>
            <a:endParaRPr lang="es-MX" sz="1400" dirty="0">
              <a:latin typeface="Century Gothic" panose="020B0502020202020204" pitchFamily="34" charset="0"/>
            </a:endParaRPr>
          </a:p>
        </p:txBody>
      </p:sp>
      <p:sp>
        <p:nvSpPr>
          <p:cNvPr id="10" name="1 Título"/>
          <p:cNvSpPr txBox="1">
            <a:spLocks/>
          </p:cNvSpPr>
          <p:nvPr/>
        </p:nvSpPr>
        <p:spPr bwMode="auto">
          <a:xfrm>
            <a:off x="457200" y="4962810"/>
            <a:ext cx="6096000" cy="63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n-US" sz="2000" b="1" dirty="0" err="1">
                <a:latin typeface="Century Gothic" panose="020B0502020202020204" pitchFamily="34" charset="0"/>
              </a:rPr>
              <a:t>Fibra</a:t>
            </a:r>
            <a:r>
              <a:rPr lang="en-US" sz="2000" b="1" dirty="0">
                <a:latin typeface="Century Gothic" panose="020B0502020202020204" pitchFamily="34" charset="0"/>
              </a:rPr>
              <a:t> Terra</a:t>
            </a:r>
            <a:endParaRPr lang="es-MX" sz="2000" b="1" dirty="0">
              <a:latin typeface="Century Gothic" panose="020B0502020202020204" pitchFamily="34" charset="0"/>
            </a:endParaRPr>
          </a:p>
        </p:txBody>
      </p:sp>
      <p:sp>
        <p:nvSpPr>
          <p:cNvPr id="12" name="CuadroTexto 11">
            <a:extLst>
              <a:ext uri="{FF2B5EF4-FFF2-40B4-BE49-F238E27FC236}">
                <a16:creationId xmlns:a16="http://schemas.microsoft.com/office/drawing/2014/main" id="{CF7679A8-68B6-4D2C-AA7B-F4A762ADB399}"/>
              </a:ext>
            </a:extLst>
          </p:cNvPr>
          <p:cNvSpPr txBox="1"/>
          <p:nvPr/>
        </p:nvSpPr>
        <p:spPr>
          <a:xfrm>
            <a:off x="557649" y="5512686"/>
            <a:ext cx="8352928" cy="830997"/>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latin typeface="Century Gothic" panose="020B0502020202020204" pitchFamily="34" charset="0"/>
              </a:rPr>
              <a:t>06 de febrero de 2018.</a:t>
            </a:r>
          </a:p>
          <a:p>
            <a:pPr>
              <a:buClr>
                <a:srgbClr val="C00000"/>
              </a:buClr>
            </a:pPr>
            <a:endParaRPr lang="es-MX" sz="1200" dirty="0">
              <a:latin typeface="Century Gothic" panose="020B0502020202020204" pitchFamily="34" charset="0"/>
            </a:endParaRPr>
          </a:p>
          <a:p>
            <a:pPr>
              <a:buClr>
                <a:srgbClr val="C00000"/>
              </a:buClr>
            </a:pPr>
            <a:r>
              <a:rPr lang="es-MX" sz="1200" dirty="0">
                <a:latin typeface="Century Gothic" panose="020B0502020202020204" pitchFamily="34" charset="0"/>
              </a:rPr>
              <a:t>Terrafina concluye exitosamente la renegociación de términos y condiciones para línea de crédito </a:t>
            </a:r>
            <a:r>
              <a:rPr lang="es-MX" sz="1200" dirty="0" err="1">
                <a:latin typeface="Century Gothic" panose="020B0502020202020204" pitchFamily="34" charset="0"/>
              </a:rPr>
              <a:t>revolvente</a:t>
            </a:r>
            <a:r>
              <a:rPr lang="es-MX" sz="1200" dirty="0">
                <a:latin typeface="Century Gothic" panose="020B0502020202020204" pitchFamily="34" charset="0"/>
              </a:rPr>
              <a:t>.</a:t>
            </a:r>
            <a:endParaRPr lang="es-MX" sz="1400" dirty="0">
              <a:latin typeface="Century Gothic" panose="020B0502020202020204" pitchFamily="34" charset="0"/>
            </a:endParaRPr>
          </a:p>
        </p:txBody>
      </p:sp>
      <p:sp>
        <p:nvSpPr>
          <p:cNvPr id="11" name="CuadroTexto 10">
            <a:extLst>
              <a:ext uri="{FF2B5EF4-FFF2-40B4-BE49-F238E27FC236}">
                <a16:creationId xmlns:a16="http://schemas.microsoft.com/office/drawing/2014/main" id="{FD138502-5D60-4FB3-A454-3A64E5D45166}"/>
              </a:ext>
            </a:extLst>
          </p:cNvPr>
          <p:cNvSpPr txBox="1"/>
          <p:nvPr/>
        </p:nvSpPr>
        <p:spPr>
          <a:xfrm>
            <a:off x="384257" y="6415801"/>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11165986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Actualización de los CKD’s en cartera</a:t>
            </a:r>
            <a:endParaRPr lang="es-MX" sz="2000" b="1" dirty="0">
              <a:latin typeface="Century Gothic" panose="020B0502020202020204" pitchFamily="34" charset="0"/>
              <a:ea typeface="+mj-ea"/>
            </a:endParaRPr>
          </a:p>
        </p:txBody>
      </p:sp>
      <p:sp>
        <p:nvSpPr>
          <p:cNvPr id="62" name="3 Marcador de número de diapositiva"/>
          <p:cNvSpPr>
            <a:spLocks noGrp="1"/>
          </p:cNvSpPr>
          <p:nvPr>
            <p:ph type="sldNum" sz="quarter" idx="12"/>
          </p:nvPr>
        </p:nvSpPr>
        <p:spPr>
          <a:xfrm>
            <a:off x="8601435" y="6528173"/>
            <a:ext cx="468923" cy="365125"/>
          </a:xfrm>
        </p:spPr>
        <p:txBody>
          <a:bodyPr/>
          <a:lstStyle/>
          <a:p>
            <a:pPr algn="ctr"/>
            <a:fld id="{05E83AA4-A00D-4AA0-8FE8-B93C9F3EC141}" type="slidenum">
              <a:rPr lang="es-ES" altLang="es-MX" smtClean="0">
                <a:latin typeface="Century Gothic" panose="020B0502020202020204" pitchFamily="34" charset="0"/>
              </a:rPr>
              <a:pPr algn="ctr"/>
              <a:t>35</a:t>
            </a:fld>
            <a:endParaRPr lang="es-ES" altLang="es-MX" dirty="0">
              <a:latin typeface="Century Gothic" panose="020B0502020202020204" pitchFamily="34" charset="0"/>
            </a:endParaRPr>
          </a:p>
        </p:txBody>
      </p:sp>
      <p:sp>
        <p:nvSpPr>
          <p:cNvPr id="64" name="2 Marcador de contenido"/>
          <p:cNvSpPr txBox="1">
            <a:spLocks/>
          </p:cNvSpPr>
          <p:nvPr/>
        </p:nvSpPr>
        <p:spPr>
          <a:xfrm>
            <a:off x="179512" y="6468411"/>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Infonavit con datos de PiP.</a:t>
            </a:r>
            <a:br>
              <a:rPr lang="es-MX" sz="900" dirty="0">
                <a:solidFill>
                  <a:prstClr val="black"/>
                </a:solidFill>
                <a:latin typeface="Century Gothic" panose="020B0502020202020204" pitchFamily="34" charset="0"/>
              </a:rPr>
            </a:br>
            <a:endParaRPr lang="es-MX" sz="900" dirty="0">
              <a:solidFill>
                <a:prstClr val="black"/>
              </a:solidFill>
              <a:latin typeface="Century Gothic" panose="020B0502020202020204" pitchFamily="34" charset="0"/>
            </a:endParaRPr>
          </a:p>
        </p:txBody>
      </p:sp>
      <p:graphicFrame>
        <p:nvGraphicFramePr>
          <p:cNvPr id="3" name="Tabla 2"/>
          <p:cNvGraphicFramePr>
            <a:graphicFrameLocks noGrp="1"/>
          </p:cNvGraphicFramePr>
          <p:nvPr>
            <p:extLst/>
          </p:nvPr>
        </p:nvGraphicFramePr>
        <p:xfrm>
          <a:off x="735643" y="1196752"/>
          <a:ext cx="7865792" cy="5230705"/>
        </p:xfrm>
        <a:graphic>
          <a:graphicData uri="http://schemas.openxmlformats.org/drawingml/2006/table">
            <a:tbl>
              <a:tblPr/>
              <a:tblGrid>
                <a:gridCol w="1802577">
                  <a:extLst>
                    <a:ext uri="{9D8B030D-6E8A-4147-A177-3AD203B41FA5}">
                      <a16:colId xmlns:a16="http://schemas.microsoft.com/office/drawing/2014/main" val="20000"/>
                    </a:ext>
                  </a:extLst>
                </a:gridCol>
                <a:gridCol w="1109279">
                  <a:extLst>
                    <a:ext uri="{9D8B030D-6E8A-4147-A177-3AD203B41FA5}">
                      <a16:colId xmlns:a16="http://schemas.microsoft.com/office/drawing/2014/main" val="20001"/>
                    </a:ext>
                  </a:extLst>
                </a:gridCol>
                <a:gridCol w="1121884">
                  <a:extLst>
                    <a:ext uri="{9D8B030D-6E8A-4147-A177-3AD203B41FA5}">
                      <a16:colId xmlns:a16="http://schemas.microsoft.com/office/drawing/2014/main" val="20002"/>
                    </a:ext>
                  </a:extLst>
                </a:gridCol>
                <a:gridCol w="794142">
                  <a:extLst>
                    <a:ext uri="{9D8B030D-6E8A-4147-A177-3AD203B41FA5}">
                      <a16:colId xmlns:a16="http://schemas.microsoft.com/office/drawing/2014/main" val="20003"/>
                    </a:ext>
                  </a:extLst>
                </a:gridCol>
                <a:gridCol w="794142">
                  <a:extLst>
                    <a:ext uri="{9D8B030D-6E8A-4147-A177-3AD203B41FA5}">
                      <a16:colId xmlns:a16="http://schemas.microsoft.com/office/drawing/2014/main" val="20004"/>
                    </a:ext>
                  </a:extLst>
                </a:gridCol>
                <a:gridCol w="1121884">
                  <a:extLst>
                    <a:ext uri="{9D8B030D-6E8A-4147-A177-3AD203B41FA5}">
                      <a16:colId xmlns:a16="http://schemas.microsoft.com/office/drawing/2014/main" val="20005"/>
                    </a:ext>
                  </a:extLst>
                </a:gridCol>
                <a:gridCol w="1121884">
                  <a:extLst>
                    <a:ext uri="{9D8B030D-6E8A-4147-A177-3AD203B41FA5}">
                      <a16:colId xmlns:a16="http://schemas.microsoft.com/office/drawing/2014/main" val="20006"/>
                    </a:ext>
                  </a:extLst>
                </a:gridCol>
              </a:tblGrid>
              <a:tr h="300828">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r>
                        <a:rPr lang="es-MX" sz="900" b="1" i="0" u="none" strike="noStrike" dirty="0">
                          <a:solidFill>
                            <a:srgbClr val="000000"/>
                          </a:solidFill>
                          <a:effectLst/>
                          <a:latin typeface="Century Gothic" panose="020B0502020202020204" pitchFamily="34" charset="0"/>
                        </a:rPr>
                        <a:t>al 31 </a:t>
                      </a:r>
                      <a:r>
                        <a:rPr lang="es-MX" sz="900" b="1" i="0" u="none" strike="noStrike" baseline="0" dirty="0">
                          <a:solidFill>
                            <a:srgbClr val="000000"/>
                          </a:solidFill>
                          <a:effectLst/>
                          <a:latin typeface="Century Gothic" panose="020B0502020202020204" pitchFamily="34" charset="0"/>
                        </a:rPr>
                        <a:t>de enero </a:t>
                      </a:r>
                      <a:r>
                        <a:rPr lang="es-MX" sz="900" b="1" i="0" u="none" strike="noStrike" dirty="0">
                          <a:solidFill>
                            <a:srgbClr val="000000"/>
                          </a:solidFill>
                          <a:effectLst/>
                          <a:latin typeface="Century Gothic" panose="020B0502020202020204" pitchFamily="34" charset="0"/>
                        </a:rPr>
                        <a:t>de 2018</a:t>
                      </a: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a16="http://schemas.microsoft.com/office/drawing/2014/main" val="10000"/>
                  </a:ext>
                </a:extLst>
              </a:tr>
              <a:tr h="194756">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a16="http://schemas.microsoft.com/office/drawing/2014/main" val="10001"/>
                  </a:ext>
                </a:extLst>
              </a:tr>
              <a:tr h="257354">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2"/>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27.0%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7"/>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0.9%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639912">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r h="158355">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424290">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1,850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459.7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0.05%</a:t>
                      </a: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1"/>
                  </a:ext>
                </a:extLst>
              </a:tr>
            </a:tbl>
          </a:graphicData>
        </a:graphic>
      </p:graphicFrame>
      <p:pic>
        <p:nvPicPr>
          <p:cNvPr id="7" name="Imagen 6"/>
          <p:cNvPicPr>
            <a:picLocks noChangeAspect="1"/>
          </p:cNvPicPr>
          <p:nvPr/>
        </p:nvPicPr>
        <p:blipFill>
          <a:blip r:embed="rId2"/>
          <a:stretch>
            <a:fillRect/>
          </a:stretch>
        </p:blipFill>
        <p:spPr>
          <a:xfrm>
            <a:off x="777968" y="2005725"/>
            <a:ext cx="1722959" cy="349899"/>
          </a:xfrm>
          <a:prstGeom prst="rect">
            <a:avLst/>
          </a:prstGeom>
        </p:spPr>
      </p:pic>
      <p:pic>
        <p:nvPicPr>
          <p:cNvPr id="8" name="Imagen 7"/>
          <p:cNvPicPr>
            <a:picLocks noChangeAspect="1"/>
          </p:cNvPicPr>
          <p:nvPr/>
        </p:nvPicPr>
        <p:blipFill rotWithShape="1">
          <a:blip r:embed="rId3"/>
          <a:srcRect l="8190" t="18518" r="6652" b="22223"/>
          <a:stretch/>
        </p:blipFill>
        <p:spPr>
          <a:xfrm>
            <a:off x="823002" y="2514715"/>
            <a:ext cx="1681235" cy="481787"/>
          </a:xfrm>
          <a:prstGeom prst="rect">
            <a:avLst/>
          </a:prstGeom>
        </p:spPr>
      </p:pic>
      <p:pic>
        <p:nvPicPr>
          <p:cNvPr id="9" name="Imagen 8"/>
          <p:cNvPicPr>
            <a:picLocks noChangeAspect="1"/>
          </p:cNvPicPr>
          <p:nvPr/>
        </p:nvPicPr>
        <p:blipFill rotWithShape="1">
          <a:blip r:embed="rId4"/>
          <a:srcRect l="4457" t="31276" r="6833" b="24398"/>
          <a:stretch/>
        </p:blipFill>
        <p:spPr>
          <a:xfrm>
            <a:off x="889520" y="3055237"/>
            <a:ext cx="1496230" cy="495452"/>
          </a:xfrm>
          <a:prstGeom prst="rect">
            <a:avLst/>
          </a:prstGeom>
        </p:spPr>
      </p:pic>
      <p:pic>
        <p:nvPicPr>
          <p:cNvPr id="10" name="Imagen 9"/>
          <p:cNvPicPr>
            <a:picLocks noChangeAspect="1"/>
          </p:cNvPicPr>
          <p:nvPr/>
        </p:nvPicPr>
        <p:blipFill rotWithShape="1">
          <a:blip r:embed="rId5"/>
          <a:srcRect l="-7750" t="9657" r="-1239" b="-374"/>
          <a:stretch/>
        </p:blipFill>
        <p:spPr>
          <a:xfrm>
            <a:off x="1313801" y="3619144"/>
            <a:ext cx="575796" cy="492849"/>
          </a:xfrm>
          <a:prstGeom prst="rect">
            <a:avLst/>
          </a:prstGeom>
        </p:spPr>
      </p:pic>
      <p:pic>
        <p:nvPicPr>
          <p:cNvPr id="11" name="Imagen 10"/>
          <p:cNvPicPr>
            <a:picLocks noChangeAspect="1"/>
          </p:cNvPicPr>
          <p:nvPr/>
        </p:nvPicPr>
        <p:blipFill rotWithShape="1">
          <a:blip r:embed="rId6"/>
          <a:srcRect l="7313" t="1594"/>
          <a:stretch/>
        </p:blipFill>
        <p:spPr>
          <a:xfrm>
            <a:off x="846543" y="4227637"/>
            <a:ext cx="1510312" cy="363748"/>
          </a:xfrm>
          <a:prstGeom prst="rect">
            <a:avLst/>
          </a:prstGeom>
        </p:spPr>
      </p:pic>
      <p:pic>
        <p:nvPicPr>
          <p:cNvPr id="12" name="Imagen 11"/>
          <p:cNvPicPr>
            <a:picLocks noChangeAspect="1"/>
          </p:cNvPicPr>
          <p:nvPr/>
        </p:nvPicPr>
        <p:blipFill rotWithShape="1">
          <a:blip r:embed="rId7"/>
          <a:srcRect r="56743"/>
          <a:stretch/>
        </p:blipFill>
        <p:spPr>
          <a:xfrm>
            <a:off x="742031" y="5238457"/>
            <a:ext cx="1719335" cy="584063"/>
          </a:xfrm>
          <a:prstGeom prst="rect">
            <a:avLst/>
          </a:prstGeom>
        </p:spPr>
      </p:pic>
      <p:pic>
        <p:nvPicPr>
          <p:cNvPr id="13" name="Imagen 12"/>
          <p:cNvPicPr>
            <a:picLocks noChangeAspect="1"/>
          </p:cNvPicPr>
          <p:nvPr/>
        </p:nvPicPr>
        <p:blipFill rotWithShape="1">
          <a:blip r:embed="rId8"/>
          <a:srcRect l="4981"/>
          <a:stretch/>
        </p:blipFill>
        <p:spPr>
          <a:xfrm>
            <a:off x="1099769" y="4721934"/>
            <a:ext cx="991082" cy="436223"/>
          </a:xfrm>
          <a:prstGeom prst="rect">
            <a:avLst/>
          </a:prstGeom>
        </p:spPr>
      </p:pic>
    </p:spTree>
    <p:extLst>
      <p:ext uri="{BB962C8B-B14F-4D97-AF65-F5344CB8AC3E}">
        <p14:creationId xmlns:p14="http://schemas.microsoft.com/office/powerpoint/2010/main" val="4251524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Se tienen siete CKD’s en el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1,850 mdp en 7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a:latin typeface="Century Gothic" panose="020B0502020202020204" pitchFamily="34" charset="0"/>
              </a:rPr>
              <a:t>1.43% 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48%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3,870 mdp </a:t>
            </a:r>
            <a:r>
              <a:rPr lang="es-MX" sz="900" dirty="0">
                <a:solidFill>
                  <a:prstClr val="black"/>
                </a:solidFill>
                <a:latin typeface="Century Gothic" panose="020B0502020202020204" pitchFamily="34" charset="0"/>
              </a:rPr>
              <a:t>al 31 de enero de 2018</a:t>
            </a: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1" y="4675543"/>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47006" y="432233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065769" y="363258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49045" y="432324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62727" y="467341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43608" y="396631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44214" y="361714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54801" y="398393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43608" y="3147018"/>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058074" y="357301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36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24456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4" name="CuadroTexto 3"/>
          <p:cNvSpPr txBox="1"/>
          <p:nvPr/>
        </p:nvSpPr>
        <p:spPr>
          <a:xfrm>
            <a:off x="26634" y="5614255"/>
            <a:ext cx="176213" cy="369332"/>
          </a:xfrm>
          <a:prstGeom prst="rect">
            <a:avLst/>
          </a:prstGeom>
          <a:noFill/>
        </p:spPr>
        <p:txBody>
          <a:bodyPr wrap="square" rtlCol="0">
            <a:spAutoFit/>
          </a:bodyPr>
          <a:lstStyle/>
          <a:p>
            <a:pPr defTabSz="457200" eaLnBrk="0" fontAlgn="base" hangingPunct="0">
              <a:spcBef>
                <a:spcPct val="0"/>
              </a:spcBef>
              <a:spcAft>
                <a:spcPct val="0"/>
              </a:spcAft>
            </a:pPr>
            <a:r>
              <a:rPr lang="es-MX" dirty="0">
                <a:solidFill>
                  <a:prstClr val="black"/>
                </a:solidFill>
              </a:rPr>
              <a:t>*</a:t>
            </a: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*Monto aprobado, inversión pendiente. ** Se toma el promedio del intervalo para fines comparativos cuando la comisión, el preferente o la TIR esperada estén dados por intervalo.   (I):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a16="http://schemas.microsoft.com/office/drawing/2014/main" val="20000"/>
                    </a:ext>
                  </a:extLst>
                </a:gridCol>
                <a:gridCol w="456109">
                  <a:extLst>
                    <a:ext uri="{9D8B030D-6E8A-4147-A177-3AD203B41FA5}">
                      <a16:colId xmlns:a16="http://schemas.microsoft.com/office/drawing/2014/main" val="20001"/>
                    </a:ext>
                  </a:extLst>
                </a:gridCol>
                <a:gridCol w="735993">
                  <a:extLst>
                    <a:ext uri="{9D8B030D-6E8A-4147-A177-3AD203B41FA5}">
                      <a16:colId xmlns:a16="http://schemas.microsoft.com/office/drawing/2014/main" val="20002"/>
                    </a:ext>
                  </a:extLst>
                </a:gridCol>
                <a:gridCol w="735993">
                  <a:extLst>
                    <a:ext uri="{9D8B030D-6E8A-4147-A177-3AD203B41FA5}">
                      <a16:colId xmlns:a16="http://schemas.microsoft.com/office/drawing/2014/main" val="20003"/>
                    </a:ext>
                  </a:extLst>
                </a:gridCol>
                <a:gridCol w="735993">
                  <a:extLst>
                    <a:ext uri="{9D8B030D-6E8A-4147-A177-3AD203B41FA5}">
                      <a16:colId xmlns:a16="http://schemas.microsoft.com/office/drawing/2014/main" val="20004"/>
                    </a:ext>
                  </a:extLst>
                </a:gridCol>
                <a:gridCol w="735993">
                  <a:extLst>
                    <a:ext uri="{9D8B030D-6E8A-4147-A177-3AD203B41FA5}">
                      <a16:colId xmlns:a16="http://schemas.microsoft.com/office/drawing/2014/main" val="20005"/>
                    </a:ext>
                  </a:extLst>
                </a:gridCol>
                <a:gridCol w="735993">
                  <a:extLst>
                    <a:ext uri="{9D8B030D-6E8A-4147-A177-3AD203B41FA5}">
                      <a16:colId xmlns:a16="http://schemas.microsoft.com/office/drawing/2014/main" val="20006"/>
                    </a:ext>
                  </a:extLst>
                </a:gridCol>
                <a:gridCol w="735993">
                  <a:extLst>
                    <a:ext uri="{9D8B030D-6E8A-4147-A177-3AD203B41FA5}">
                      <a16:colId xmlns:a16="http://schemas.microsoft.com/office/drawing/2014/main" val="20007"/>
                    </a:ext>
                  </a:extLst>
                </a:gridCol>
                <a:gridCol w="735993">
                  <a:extLst>
                    <a:ext uri="{9D8B030D-6E8A-4147-A177-3AD203B41FA5}">
                      <a16:colId xmlns:a16="http://schemas.microsoft.com/office/drawing/2014/main" val="20008"/>
                    </a:ext>
                  </a:extLst>
                </a:gridCol>
                <a:gridCol w="735993">
                  <a:extLst>
                    <a:ext uri="{9D8B030D-6E8A-4147-A177-3AD203B41FA5}">
                      <a16:colId xmlns:a16="http://schemas.microsoft.com/office/drawing/2014/main" val="20009"/>
                    </a:ext>
                  </a:extLst>
                </a:gridCol>
                <a:gridCol w="735993">
                  <a:extLst>
                    <a:ext uri="{9D8B030D-6E8A-4147-A177-3AD203B41FA5}">
                      <a16:colId xmlns:a16="http://schemas.microsoft.com/office/drawing/2014/main"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37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6098308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CKD’s</a:t>
            </a:r>
            <a:endParaRPr lang="es-MX" sz="2000" b="1" dirty="0">
              <a:latin typeface="Century Gothic" panose="020B0502020202020204" pitchFamily="34" charset="0"/>
            </a:endParaRPr>
          </a:p>
        </p:txBody>
      </p:sp>
      <p:sp>
        <p:nvSpPr>
          <p:cNvPr id="24" name="23 CuadroTexto"/>
          <p:cNvSpPr txBox="1"/>
          <p:nvPr/>
        </p:nvSpPr>
        <p:spPr>
          <a:xfrm>
            <a:off x="394666" y="908720"/>
            <a:ext cx="35766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Comparación TIR: Primer Trimestre 2018</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pic>
        <p:nvPicPr>
          <p:cNvPr id="5" name="Imagen 4">
            <a:extLst>
              <a:ext uri="{FF2B5EF4-FFF2-40B4-BE49-F238E27FC236}">
                <a16:creationId xmlns:a16="http://schemas.microsoft.com/office/drawing/2014/main" id="{62B9E472-898A-46CA-B4CF-145CAD49DD77}"/>
              </a:ext>
            </a:extLst>
          </p:cNvPr>
          <p:cNvPicPr>
            <a:picLocks noChangeAspect="1"/>
          </p:cNvPicPr>
          <p:nvPr/>
        </p:nvPicPr>
        <p:blipFill>
          <a:blip r:embed="rId2"/>
          <a:stretch>
            <a:fillRect/>
          </a:stretch>
        </p:blipFill>
        <p:spPr>
          <a:xfrm>
            <a:off x="459891" y="1633572"/>
            <a:ext cx="8224217" cy="3590855"/>
          </a:xfrm>
          <a:prstGeom prst="rect">
            <a:avLst/>
          </a:prstGeom>
        </p:spPr>
      </p:pic>
      <p:sp>
        <p:nvSpPr>
          <p:cNvPr id="6" name="CuadroTexto 5">
            <a:extLst>
              <a:ext uri="{FF2B5EF4-FFF2-40B4-BE49-F238E27FC236}">
                <a16:creationId xmlns:a16="http://schemas.microsoft.com/office/drawing/2014/main" id="{CA3A3F68-3F00-46B5-BF0D-D54B386A390A}"/>
              </a:ext>
            </a:extLst>
          </p:cNvPr>
          <p:cNvSpPr txBox="1"/>
          <p:nvPr/>
        </p:nvSpPr>
        <p:spPr>
          <a:xfrm>
            <a:off x="532641" y="5185546"/>
            <a:ext cx="7067128" cy="246221"/>
          </a:xfrm>
          <a:prstGeom prst="rect">
            <a:avLst/>
          </a:prstGeom>
          <a:noFill/>
        </p:spPr>
        <p:txBody>
          <a:bodyPr wrap="square" rtlCol="0">
            <a:spAutoFit/>
          </a:bodyPr>
          <a:lstStyle/>
          <a:p>
            <a:r>
              <a:rPr lang="es-MX" sz="1000" dirty="0">
                <a:solidFill>
                  <a:schemeClr val="tx1">
                    <a:lumMod val="65000"/>
                    <a:lumOff val="35000"/>
                  </a:schemeClr>
                </a:solidFill>
                <a:latin typeface="Century Gothic" panose="020B0502020202020204" pitchFamily="34" charset="0"/>
              </a:rPr>
              <a:t>*Trimestre en curso: datos correspondientes al 31 de enero de 2018.</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38</a:t>
            </a:fld>
            <a:endParaRPr lang="es-ES" altLang="es-MX" dirty="0"/>
          </a:p>
        </p:txBody>
      </p:sp>
    </p:spTree>
    <p:extLst>
      <p:ext uri="{BB962C8B-B14F-4D97-AF65-F5344CB8AC3E}">
        <p14:creationId xmlns:p14="http://schemas.microsoft.com/office/powerpoint/2010/main" val="3936995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Alignmex Real Estate Capital</a:t>
            </a:r>
            <a:endParaRPr lang="es-MX" sz="2000" b="1" dirty="0">
              <a:latin typeface="Century Gothic" panose="020B0502020202020204" pitchFamily="34" charset="0"/>
            </a:endParaRP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7" name="23 CuadroTexto">
            <a:extLst>
              <a:ext uri="{FF2B5EF4-FFF2-40B4-BE49-F238E27FC236}">
                <a16:creationId xmlns:a16="http://schemas.microsoft.com/office/drawing/2014/main" id="{37C51E3F-1C4D-44B4-A753-F09AC4BEC814}"/>
              </a:ext>
            </a:extLst>
          </p:cNvPr>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8" name="CuadroTexto 7">
            <a:extLst>
              <a:ext uri="{FF2B5EF4-FFF2-40B4-BE49-F238E27FC236}">
                <a16:creationId xmlns:a16="http://schemas.microsoft.com/office/drawing/2014/main" id="{2696FB37-191B-4539-8982-34F79A0593B4}"/>
              </a:ext>
            </a:extLst>
          </p:cNvPr>
          <p:cNvSpPr txBox="1"/>
          <p:nvPr/>
        </p:nvSpPr>
        <p:spPr>
          <a:xfrm>
            <a:off x="394666" y="1340768"/>
            <a:ext cx="8352928" cy="2923877"/>
          </a:xfrm>
          <a:prstGeom prst="rect">
            <a:avLst/>
          </a:prstGeom>
          <a:noFill/>
        </p:spPr>
        <p:txBody>
          <a:bodyPr wrap="square" rtlCol="0">
            <a:spAutoFit/>
          </a:bodyPr>
          <a:lstStyle/>
          <a:p>
            <a:pPr marL="171450" indent="-171450" algn="just">
              <a:buFont typeface="Arial" panose="020B0604020202020204" pitchFamily="34" charset="0"/>
              <a:buChar char="•"/>
            </a:pPr>
            <a:r>
              <a:rPr lang="es-MX" sz="1000" b="1" dirty="0">
                <a:latin typeface="Century Gothic" panose="020B0502020202020204" pitchFamily="34" charset="0"/>
              </a:rPr>
              <a:t>05 de enero de 2018. Convocatoria de Asamblea de Tenedores de Títulos de Deuda </a:t>
            </a:r>
          </a:p>
          <a:p>
            <a:pPr marL="171450" indent="-171450" algn="just">
              <a:buFont typeface="Arial" panose="020B0604020202020204" pitchFamily="34" charset="0"/>
              <a:buChar char="•"/>
            </a:pPr>
            <a:endParaRPr lang="es-MX" sz="1000" dirty="0">
              <a:latin typeface="Century Gothic" panose="020B0502020202020204" pitchFamily="34" charset="0"/>
            </a:endParaRPr>
          </a:p>
          <a:p>
            <a:pPr algn="just"/>
            <a:r>
              <a:rPr lang="es-MX" sz="1000" dirty="0">
                <a:latin typeface="Century Gothic" panose="020B0502020202020204" pitchFamily="34" charset="0"/>
              </a:rPr>
              <a:t>Se propuso, discutió, y en su caso, se aprobó realizar  ciertas modificaciones y/o adiciones, entre otras, a las definiciones "Fecha de Registro", "Fecha Ex Derecho" y "Periodo de Gracia", contenidas en la Cláusula Primera del Fideicomiso, así como al procedimiento establecido para las Llamada de Capital contenido en la Cláusula 7.6.1 del Fideicomiso, y/o cualesquiera otras modificaciones al contrato de Fideicomiso que resulten necesarias y, en su caso, a los demás Documentos de la Emisión, que se sometan a la aprobación de la Asamblea con motivo de lo anterior. Acciones y resoluciones al respecto. Se realizó informe por parte del Administrador sobre el estatus de las Inversiones realizadas por el Fideicomiso hasta el 31 de diciembre de 2017. Se designaron delegados que, en su caso, formalicen y den cumplimiento a las resoluciones adoptadas con respecto a los puntos anteriores.</a:t>
            </a:r>
          </a:p>
          <a:p>
            <a:pPr algn="just"/>
            <a:endParaRPr lang="es-MX" sz="1000" dirty="0">
              <a:latin typeface="Century Gothic" panose="020B0502020202020204" pitchFamily="34" charset="0"/>
            </a:endParaRPr>
          </a:p>
          <a:p>
            <a:endParaRPr lang="es-MX" sz="1200" dirty="0">
              <a:latin typeface="Century Gothic" panose="020B0502020202020204" pitchFamily="34" charset="0"/>
            </a:endParaRPr>
          </a:p>
          <a:p>
            <a:endParaRPr lang="es-MX" sz="1200" dirty="0">
              <a:latin typeface="Century Gothic" panose="020B0502020202020204" pitchFamily="34" charset="0"/>
            </a:endParaRPr>
          </a:p>
          <a:p>
            <a:endParaRPr lang="es-MX" sz="1200" dirty="0">
              <a:latin typeface="Century Gothic" panose="020B0502020202020204" pitchFamily="34" charset="0"/>
            </a:endParaRPr>
          </a:p>
          <a:p>
            <a:endParaRPr lang="es-MX" sz="1200" dirty="0">
              <a:latin typeface="Century Gothic" panose="020B0502020202020204" pitchFamily="34" charset="0"/>
            </a:endParaRPr>
          </a:p>
          <a:p>
            <a:endParaRPr lang="es-MX" sz="1200" dirty="0">
              <a:latin typeface="Century Gothic" panose="020B0502020202020204" pitchFamily="34" charset="0"/>
            </a:endParaRPr>
          </a:p>
          <a:p>
            <a:r>
              <a:rPr lang="es-MX" sz="1200" b="1" dirty="0">
                <a:latin typeface="Century Gothic" panose="020B0502020202020204" pitchFamily="34" charset="0"/>
              </a:rPr>
              <a:t> </a:t>
            </a:r>
            <a:endParaRPr lang="es-MX" sz="1200" dirty="0">
              <a:latin typeface="Century Gothic" panose="020B0502020202020204" pitchFamily="34" charset="0"/>
            </a:endParaRPr>
          </a:p>
          <a:p>
            <a:r>
              <a:rPr lang="es-MX" sz="1200" b="1" dirty="0">
                <a:latin typeface="Century Gothic" panose="020B0502020202020204" pitchFamily="34" charset="0"/>
              </a:rPr>
              <a:t> </a:t>
            </a:r>
            <a:endParaRPr lang="es-MX" sz="12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39</a:t>
            </a:fld>
            <a:endParaRPr lang="es-ES" altLang="es-MX" dirty="0"/>
          </a:p>
        </p:txBody>
      </p:sp>
    </p:spTree>
    <p:extLst>
      <p:ext uri="{BB962C8B-B14F-4D97-AF65-F5344CB8AC3E}">
        <p14:creationId xmlns:p14="http://schemas.microsoft.com/office/powerpoint/2010/main" val="705696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888888"/>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sz="2800" dirty="0">
                <a:latin typeface="Century Gothic" pitchFamily="34" charset="0"/>
              </a:rPr>
              <a:t>Informe y estrategia del FANVIT</a:t>
            </a:r>
            <a:endParaRPr lang="es-MX" altLang="es-MX" sz="2800" dirty="0">
              <a:latin typeface="Century Gothic" pitchFamily="34" charset="0"/>
            </a:endParaRP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Febrero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49262231"/>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1397</TotalTime>
  <Words>6017</Words>
  <Application>Microsoft Office PowerPoint</Application>
  <PresentationFormat>Presentación en pantalla (4:3)</PresentationFormat>
  <Paragraphs>1086</Paragraphs>
  <Slides>40</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40</vt:i4>
      </vt:variant>
    </vt:vector>
  </HeadingPairs>
  <TitlesOfParts>
    <vt:vector size="48" baseType="lpstr">
      <vt:lpstr>Arial</vt:lpstr>
      <vt:lpstr>Calibri</vt:lpstr>
      <vt:lpstr>Century Gothic</vt:lpstr>
      <vt:lpstr>Myriad Pro</vt:lpstr>
      <vt:lpstr>Myriad Pro Light</vt:lpstr>
      <vt:lpstr>Symbol</vt:lpstr>
      <vt:lpstr>Times New Roman</vt:lpstr>
      <vt:lpstr>1_Tema de Office</vt:lpstr>
      <vt:lpstr>Comité de Inversiones Informe y estrategia del FANVIT</vt:lpstr>
      <vt:lpstr>Informe y estrategia del FANVIT</vt:lpstr>
      <vt:lpstr>Presentación de PowerPoint</vt:lpstr>
      <vt:lpstr>Presentación de PowerPoint</vt:lpstr>
      <vt:lpstr>Presentación de PowerPoint</vt:lpstr>
      <vt:lpstr>Presentación de PowerPoint</vt:lpstr>
      <vt:lpstr>Presentación de PowerPoint</vt:lpstr>
      <vt:lpstr>Cartera </vt:lpstr>
      <vt:lpstr>Resultado FANVIT al 31 de enero de 2018</vt:lpstr>
      <vt:lpstr>Cartera FANVIT al 31 de enero de 2018</vt:lpstr>
      <vt:lpstr>Cartera FANVIT al 31 de enero de 2018</vt:lpstr>
      <vt:lpstr>Operaciones relevantes  FANVIT del 1 al 31 de enero de 2017.</vt:lpstr>
      <vt:lpstr>Presentación de PowerPoint</vt:lpstr>
      <vt:lpstr>Expectativas por clases de activo</vt:lpstr>
      <vt:lpstr>Estrategia FANVIT</vt:lpstr>
      <vt:lpstr>Anexos</vt:lpstr>
      <vt:lpstr>Renta Variable, Bonos Bancarios Estructurados y Bonos Convertibles FANVIT</vt:lpstr>
      <vt:lpstr>Renta Variable, Bonos Bancarios Estructurados y Bonos Convertibles (11.8% del Activo Neto)</vt:lpstr>
      <vt:lpstr>Fibras FANVIT (2.5% del Activo Neto)</vt:lpstr>
      <vt:lpstr>El sector de Fibras cotiza a un descuento sobre su Valor Neto de Activos</vt:lpstr>
      <vt:lpstr>Se invirtieron en febrero 247 mdp en Fibra E de CFE a un precio por certificado de 19 pesos, el límite inferior del intervalo establecido por los bancos colocadores</vt:lpstr>
      <vt:lpstr>FIBRA E CFE Términos de la oferta</vt:lpstr>
      <vt:lpstr>Se requieren 2,000 mil mdp para el desarrollo de proyectos de infraestructura eléctrica durante los siguientes 15 años</vt:lpstr>
      <vt:lpstr>Para ello, CFE realiza una oferta de Certificados Bursátiles que serán emitidos por una Fibra E para participar en el negocio de transmisión eléctrica</vt:lpstr>
      <vt:lpstr>Participación en el Fideicomiso Promovido</vt:lpstr>
      <vt:lpstr>Se decidió crear una Fibra comenzando por transmisión, por ser la unidad de negocio con ingresos más estables</vt:lpstr>
      <vt:lpstr>Consideraciones en términos de ingresos</vt:lpstr>
      <vt:lpstr>Consideraciones en la cascada de pagos</vt:lpstr>
      <vt:lpstr>Se creó un mecanismo para atraer la participación de inversionistas que no fueran Afores, beneficiando principalmente a los extranjeros</vt:lpstr>
      <vt:lpstr>Gobierno Corporativo del Fideicomiso Promovido y la Fibra E de CFE</vt:lpstr>
      <vt:lpstr>Perfil de miembros de Gobierno Corporativo</vt:lpstr>
      <vt:lpstr>La inversión en la Fibra E de CFE se llevó a cabo considerando los siguientes puntos a favor y en contra</vt:lpstr>
      <vt:lpstr>Fibra HD</vt:lpstr>
      <vt:lpstr>Fibra Prologis</vt:lpstr>
      <vt:lpstr>Actualización de los CKD’s en cartera</vt:lpstr>
      <vt:lpstr>Se tienen siete CKD’s en el Fanvit</vt:lpstr>
      <vt:lpstr>Resumen de las características de CKD’s aprobados</vt:lpstr>
      <vt:lpstr>CKD’s</vt:lpstr>
      <vt:lpstr>Alignmex Real Estate Capital</vt:lpstr>
      <vt:lpstr>Comité de Inversiones Informe y estrategia del FANVIT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PC2</cp:lastModifiedBy>
  <cp:revision>117</cp:revision>
  <cp:lastPrinted>2018-02-13T19:25:41Z</cp:lastPrinted>
  <dcterms:created xsi:type="dcterms:W3CDTF">2017-10-17T18:57:07Z</dcterms:created>
  <dcterms:modified xsi:type="dcterms:W3CDTF">2018-02-13T20:17:19Z</dcterms:modified>
</cp:coreProperties>
</file>