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65" r:id="rId2"/>
    <p:sldId id="280" r:id="rId3"/>
    <p:sldId id="276" r:id="rId4"/>
    <p:sldId id="281" r:id="rId5"/>
    <p:sldId id="263" r:id="rId6"/>
    <p:sldId id="282" r:id="rId7"/>
    <p:sldId id="274" r:id="rId8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80" d="100"/>
          <a:sy n="80" d="100"/>
        </p:scale>
        <p:origin x="-2514" y="-10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0">
              <a:defRPr sz="1200"/>
            </a:pPr>
            <a:r>
              <a:rPr lang="en-US" sz="1200" dirty="0">
                <a:latin typeface="Century Gothic" panose="020B0502020202020204" pitchFamily="34" charset="0"/>
              </a:rPr>
              <a:t>Aportaciones al FINVIT por </a:t>
            </a:r>
            <a:r>
              <a:rPr lang="en-US" sz="1200" dirty="0" smtClean="0">
                <a:latin typeface="Century Gothic" panose="020B0502020202020204" pitchFamily="34" charset="0"/>
              </a:rPr>
              <a:t>modalidad</a:t>
            </a:r>
            <a:endParaRPr lang="es-MX" sz="1200" dirty="0">
              <a:latin typeface="Century Gothic" panose="020B0502020202020204" pitchFamily="34" charset="0"/>
            </a:endParaRPr>
          </a:p>
        </c:rich>
      </c:tx>
      <c:layout>
        <c:manualLayout>
          <c:xMode val="edge"/>
          <c:yMode val="edge"/>
          <c:x val="0.22623414981606807"/>
          <c:y val="3.6438612529907009E-2"/>
        </c:manualLayout>
      </c:layout>
      <c:overlay val="1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7222222222222224E-2"/>
          <c:y val="0.14814814814814814"/>
          <c:w val="0.83888888888888891"/>
          <c:h val="0.70331984543598713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1F497D">
                  <a:lumMod val="60000"/>
                  <a:lumOff val="40000"/>
                </a:srgbClr>
              </a:solidFill>
            </c:spPr>
          </c:dPt>
          <c:dPt>
            <c:idx val="1"/>
            <c:bubble3D val="0"/>
            <c:spPr>
              <a:solidFill>
                <a:srgbClr val="C00000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200" dirty="0" smtClean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rPr>
                      <a:t>71%</a:t>
                    </a:r>
                    <a:endParaRPr lang="en-US" dirty="0">
                      <a:latin typeface="Century Gothic" panose="020B0502020202020204" pitchFamily="34" charset="0"/>
                    </a:endParaRP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200" dirty="0" smtClean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rPr>
                      <a:t>29%</a:t>
                    </a:r>
                    <a:endParaRPr lang="en-US" dirty="0">
                      <a:latin typeface="Century Gothic" panose="020B0502020202020204" pitchFamily="34" charset="0"/>
                    </a:endParaRP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</a:defRPr>
                </a:pPr>
                <a:endParaRPr lang="es-MX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'Indicadores FINVIT'!$A$9:$A$10</c:f>
              <c:strCache>
                <c:ptCount val="2"/>
                <c:pt idx="0">
                  <c:v>Aportaciones directas</c:v>
                </c:pt>
                <c:pt idx="1">
                  <c:v>Aportaciones vía nómina </c:v>
                </c:pt>
              </c:strCache>
            </c:strRef>
          </c:cat>
          <c:val>
            <c:numRef>
              <c:f>'Indicadores FINVIT'!$B$9:$B$10</c:f>
              <c:numCache>
                <c:formatCode>0%</c:formatCode>
                <c:ptCount val="2"/>
                <c:pt idx="0">
                  <c:v>0.70407034241661726</c:v>
                </c:pt>
                <c:pt idx="1">
                  <c:v>0.29592965758338269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>
          <a:latin typeface="Century Gothic" panose="020B0502020202020204" pitchFamily="34" charset="0"/>
        </a:defRPr>
      </a:pPr>
      <a:endParaRPr lang="es-MX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878C2E-26EE-46F1-BE33-FCCB74369268}" type="datetimeFigureOut">
              <a:rPr lang="es-MX" smtClean="0"/>
              <a:t>13/02/2018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347655-4224-4A2A-81CD-27E04E65F6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7157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C575A-FA3C-4170-BDE2-E20A38399392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18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F41B48-4DDB-4493-9226-EF0576B76913}" type="slidenum">
              <a:rPr lang="es-MX">
                <a:solidFill>
                  <a:prstClr val="black"/>
                </a:solidFill>
              </a:rPr>
              <a:pPr/>
              <a:t>5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279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3595" y="2897935"/>
            <a:ext cx="5725984" cy="711164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595" y="3609099"/>
            <a:ext cx="6253205" cy="55891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EE9629-61C0-4AE9-AE8D-6DED52AC865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055785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E83AA4-A00D-4AA0-8FE8-B93C9F3EC141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4264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40ACE9-3940-4B9F-89A4-B07ACE88126F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294727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3B30B-4ADD-4473-A488-02207506C9FD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341948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6AD301-B7DE-463A-832C-8D8B45796FA4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511218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CAB7C3-4061-419A-821A-47A295093677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953400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D04D0-5D0B-4CB5-9490-502C40AF8990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818520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521A7-02DF-4FB1-B6DC-BA022B05E6F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899538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908B34-A43B-4F56-AD31-9B1DB9CBD568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499226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Clic para editar título</a:t>
            </a:r>
            <a:endParaRPr lang="es-ES" altLang="es-MX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dirty="0"/>
              <a:t>Haga clic para modificar el estilo de texto del patrón</a:t>
            </a:r>
          </a:p>
          <a:p>
            <a:pPr lvl="1"/>
            <a:r>
              <a:rPr lang="es-ES_tradnl" altLang="es-MX" dirty="0"/>
              <a:t>Segundo nivel</a:t>
            </a:r>
          </a:p>
          <a:p>
            <a:pPr lvl="2"/>
            <a:r>
              <a:rPr lang="es-ES_tradnl" altLang="es-MX" dirty="0"/>
              <a:t>Tercer nivel</a:t>
            </a:r>
          </a:p>
          <a:p>
            <a:pPr lvl="3"/>
            <a:r>
              <a:rPr lang="es-ES_tradnl" altLang="es-MX" dirty="0"/>
              <a:t>Cuarto nivel</a:t>
            </a:r>
          </a:p>
          <a:p>
            <a:pPr lvl="4"/>
            <a:r>
              <a:rPr lang="es-ES_tradnl" altLang="es-MX" dirty="0"/>
              <a:t>Quinto nivel</a:t>
            </a:r>
            <a:endParaRPr lang="es-ES" altLang="es-MX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 dirty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Myriad Pro"/>
                <a:ea typeface="Myriad Pro"/>
                <a:cs typeface="Myriad Pro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EA7C98A2-C6F5-4145-A038-7818A4CD901D}" type="slidenum">
              <a:rPr lang="es-ES" altLang="es-MX"/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311870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rgbClr val="CD0000"/>
          </a:solidFill>
          <a:latin typeface="Myriad Pro"/>
          <a:ea typeface="Myriad Pro"/>
          <a:cs typeface="Myriad Pro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376731" y="2972160"/>
            <a:ext cx="5726112" cy="711200"/>
          </a:xfrm>
        </p:spPr>
        <p:txBody>
          <a:bodyPr/>
          <a:lstStyle/>
          <a:p>
            <a:r>
              <a:rPr lang="es-MX" altLang="es-MX" sz="2800" dirty="0">
                <a:latin typeface="Century Gothic" pitchFamily="34" charset="0"/>
              </a:rPr>
              <a:t>Comité de Inversiones</a:t>
            </a:r>
            <a:br>
              <a:rPr lang="es-MX" altLang="es-MX" sz="2800" dirty="0">
                <a:latin typeface="Century Gothic" pitchFamily="34" charset="0"/>
              </a:rPr>
            </a:br>
            <a:r>
              <a:rPr lang="es-MX" altLang="es-MX" sz="2800" dirty="0">
                <a:latin typeface="Century Gothic" pitchFamily="34" charset="0"/>
              </a:rPr>
              <a:t>Informe y estrategia del FINVIT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49856" y="3949843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>
                <a:latin typeface="Century Gothic" pitchFamily="34" charset="0"/>
              </a:rPr>
              <a:t>Febrero 2018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3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6374921" cy="631825"/>
          </a:xfrm>
        </p:spPr>
        <p:txBody>
          <a:bodyPr/>
          <a:lstStyle/>
          <a:p>
            <a:r>
              <a:rPr lang="es-MX" sz="2000" b="1" dirty="0">
                <a:latin typeface="Century Gothic" panose="020B0502020202020204" pitchFamily="34" charset="0"/>
              </a:rPr>
              <a:t>Rendimiento FINVIT </a:t>
            </a:r>
            <a:r>
              <a:rPr lang="es-MX" sz="1400" b="1" dirty="0">
                <a:latin typeface="Century Gothic" panose="020B0502020202020204" pitchFamily="34" charset="0"/>
              </a:rPr>
              <a:t>al 31 de enero de 2018</a:t>
            </a:r>
            <a:r>
              <a:rPr lang="es-MX" sz="2000" b="1" dirty="0"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13" name="2 Marcador de contenido"/>
          <p:cNvSpPr txBox="1">
            <a:spLocks/>
          </p:cNvSpPr>
          <p:nvPr/>
        </p:nvSpPr>
        <p:spPr>
          <a:xfrm>
            <a:off x="179512" y="6524915"/>
            <a:ext cx="7803599" cy="196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>
                <a:latin typeface="Century Gothic" panose="020B0502020202020204" pitchFamily="34" charset="0"/>
              </a:rPr>
              <a:t>Fuente: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 Elaborado por </a:t>
            </a:r>
            <a:r>
              <a:rPr lang="es-MX" sz="900" dirty="0">
                <a:latin typeface="Century Gothic" panose="020B0502020202020204" pitchFamily="34" charset="0"/>
              </a:rPr>
              <a:t>la </a:t>
            </a:r>
            <a:r>
              <a:rPr lang="es-MX" sz="900" dirty="0">
                <a:latin typeface="Century Gothic" panose="020B0502020202020204" pitchFamily="34" charset="0"/>
              </a:rPr>
              <a:t>Gerencia Sr. de Coordinación de Inversiones del Infonavit del </a:t>
            </a:r>
            <a:r>
              <a:rPr lang="es-MX" sz="900" dirty="0">
                <a:latin typeface="Century Gothic" panose="020B0502020202020204" pitchFamily="34" charset="0"/>
              </a:rPr>
              <a:t>Infonavit con datos al 31 de enero de 2018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78173" y="6475138"/>
            <a:ext cx="405442" cy="365125"/>
          </a:xfrm>
        </p:spPr>
        <p:txBody>
          <a:bodyPr/>
          <a:lstStyle/>
          <a:p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/>
              <a:t>2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0" y="1488085"/>
            <a:ext cx="9144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algn="just"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200" dirty="0">
                <a:latin typeface="Century Gothic" panose="020B0502020202020204" pitchFamily="34" charset="0"/>
                <a:ea typeface="Calibri"/>
                <a:cs typeface="Times New Roman"/>
              </a:rPr>
              <a:t>Durante el periodo el fondo presentó un rendimiento de 7.68%, superando en 0.38% al rendimiento dado por los Cetes 28.</a:t>
            </a:r>
          </a:p>
          <a:p>
            <a:pPr marL="742950" lvl="1" indent="-285750" algn="just"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x-none" sz="12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742950" lvl="1" indent="-285750" algn="just"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x-none" sz="1200" dirty="0">
                <a:latin typeface="Century Gothic" panose="020B0502020202020204" pitchFamily="34" charset="0"/>
                <a:ea typeface="Calibri"/>
                <a:cs typeface="Times New Roman"/>
              </a:rPr>
              <a:t>El fondo presentó un crecimiento en activos manejados de 3.00%, equivalente a $2.2 </a:t>
            </a:r>
            <a:r>
              <a:rPr lang="x-none" sz="1200" dirty="0" err="1">
                <a:latin typeface="Century Gothic" panose="020B0502020202020204" pitchFamily="34" charset="0"/>
                <a:ea typeface="Calibri"/>
                <a:cs typeface="Times New Roman"/>
              </a:rPr>
              <a:t>mdp</a:t>
            </a:r>
            <a:r>
              <a:rPr lang="x-none" sz="1200" dirty="0">
                <a:latin typeface="Century Gothic" panose="020B0502020202020204" pitchFamily="34" charset="0"/>
                <a:ea typeface="Calibri"/>
                <a:cs typeface="Times New Roman"/>
              </a:rPr>
              <a:t>.</a:t>
            </a:r>
            <a:endParaRPr lang="es-MX" sz="12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742950" lvl="1" indent="-285750" algn="just"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x-none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742950" lvl="1" indent="-285750" algn="just"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50F9A97B-595C-4DE1-9243-BB0BE62B8A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49"/>
          <a:stretch/>
        </p:blipFill>
        <p:spPr>
          <a:xfrm>
            <a:off x="971550" y="2397678"/>
            <a:ext cx="7200900" cy="215025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ACC75DF7-C76B-4BEB-A85D-7911646289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6837" y="4755376"/>
            <a:ext cx="6410325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646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4000" y="126278"/>
            <a:ext cx="7764965" cy="79965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s-MX" sz="2000" b="1" dirty="0" smtClean="0">
                <a:latin typeface="Century Gothic" panose="020B0502020202020204" pitchFamily="34" charset="0"/>
              </a:rPr>
              <a:t>El </a:t>
            </a:r>
            <a:r>
              <a:rPr lang="es-MX" sz="2000" b="1" dirty="0">
                <a:latin typeface="Century Gothic" panose="020B0502020202020204" pitchFamily="34" charset="0"/>
              </a:rPr>
              <a:t>FINVIT cuenta con ~$ </a:t>
            </a:r>
            <a:r>
              <a:rPr lang="es-MX" sz="2000" b="1" dirty="0" smtClean="0">
                <a:latin typeface="Century Gothic" panose="020B0502020202020204" pitchFamily="34" charset="0"/>
              </a:rPr>
              <a:t>79 mdp</a:t>
            </a:r>
            <a:r>
              <a:rPr lang="es-MX" sz="2000" b="1" dirty="0">
                <a:latin typeface="Century Gothic" panose="020B0502020202020204" pitchFamily="34" charset="0"/>
              </a:rPr>
              <a:t>, </a:t>
            </a:r>
            <a:r>
              <a:rPr lang="es-MX" sz="2000" b="1" dirty="0" smtClean="0">
                <a:latin typeface="Century Gothic" panose="020B0502020202020204" pitchFamily="34" charset="0"/>
              </a:rPr>
              <a:t>71% </a:t>
            </a:r>
            <a:r>
              <a:rPr lang="es-MX" sz="2000" b="1" dirty="0">
                <a:latin typeface="Century Gothic" panose="020B0502020202020204" pitchFamily="34" charset="0"/>
              </a:rPr>
              <a:t>aportados de forma directa y un </a:t>
            </a:r>
            <a:r>
              <a:rPr lang="es-MX" sz="2000" b="1" dirty="0">
                <a:latin typeface="Century Gothic" panose="020B0502020202020204" pitchFamily="34" charset="0"/>
              </a:rPr>
              <a:t>rendimiento del </a:t>
            </a:r>
            <a:r>
              <a:rPr lang="es-MX" sz="2000" b="1" dirty="0">
                <a:latin typeface="Century Gothic" panose="020B0502020202020204" pitchFamily="34" charset="0"/>
              </a:rPr>
              <a:t>7.68%.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7" name="TextColumnContent"/>
          <p:cNvSpPr>
            <a:spLocks noChangeArrowheads="1"/>
          </p:cNvSpPr>
          <p:nvPr/>
        </p:nvSpPr>
        <p:spPr bwMode="gray">
          <a:xfrm>
            <a:off x="201245" y="996618"/>
            <a:ext cx="7422713" cy="442441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lIns="0" tIns="0" rIns="0" bIns="0" anchor="t" anchorCtr="0"/>
          <a:lstStyle/>
          <a:p>
            <a:pPr marL="180975" lvl="1" indent="-174625" algn="just" defTabSz="913881">
              <a:buClr>
                <a:srgbClr val="BB2D2C"/>
              </a:buClr>
              <a:buFontTx/>
              <a:buChar char="•"/>
            </a:pPr>
            <a:r>
              <a:rPr lang="es-MX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Desde su lanzamiento el 4</a:t>
            </a:r>
            <a:r>
              <a:rPr lang="es-MX" sz="12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s-MX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de </a:t>
            </a:r>
            <a:r>
              <a:rPr lang="es-MX" sz="12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marzo de 2015 </a:t>
            </a:r>
            <a:r>
              <a:rPr lang="es-MX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al </a:t>
            </a:r>
            <a:r>
              <a:rPr lang="es-MX" sz="12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31 de enero de 2018, </a:t>
            </a:r>
            <a:r>
              <a:rPr lang="es-MX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el FINVIT presenta los siguientes resultados</a:t>
            </a:r>
            <a:r>
              <a:rPr lang="es-MX" sz="12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:</a:t>
            </a:r>
            <a:endParaRPr lang="es-MX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7206332"/>
              </p:ext>
            </p:extLst>
          </p:nvPr>
        </p:nvGraphicFramePr>
        <p:xfrm>
          <a:off x="201244" y="1414236"/>
          <a:ext cx="3757297" cy="2663134"/>
        </p:xfrm>
        <a:graphic>
          <a:graphicData uri="http://schemas.openxmlformats.org/drawingml/2006/table">
            <a:tbl>
              <a:tblPr/>
              <a:tblGrid>
                <a:gridCol w="2363826"/>
                <a:gridCol w="1393471"/>
              </a:tblGrid>
              <a:tr h="149869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s-MX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Principales Analíticos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262712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Al 31 de</a:t>
                      </a:r>
                      <a:r>
                        <a:rPr lang="es-MX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enero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52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Tasa de Rendimiento Anualizada </a:t>
                      </a:r>
                      <a:endParaRPr lang="es-MX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</a:t>
                      </a: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Valuación al corte)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7.68%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133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Tasa de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rendimiento</a:t>
                      </a:r>
                    </a:p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(a vencimiento) YTM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7.74%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882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Duración (años)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0.14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99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-0.0452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365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Activos Netos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77,063,579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65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Precio de la acción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1.1664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087033"/>
              </p:ext>
            </p:extLst>
          </p:nvPr>
        </p:nvGraphicFramePr>
        <p:xfrm>
          <a:off x="201245" y="4344953"/>
          <a:ext cx="3757297" cy="2130208"/>
        </p:xfrm>
        <a:graphic>
          <a:graphicData uri="http://schemas.openxmlformats.org/drawingml/2006/table">
            <a:tbl>
              <a:tblPr/>
              <a:tblGrid>
                <a:gridCol w="2363725"/>
                <a:gridCol w="1393572"/>
              </a:tblGrid>
              <a:tr h="41245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Indicadores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al 31 de enero</a:t>
                      </a:r>
                      <a:endParaRPr lang="es-MX" sz="1200" b="1" i="0" u="none" strike="noStrike" dirty="0">
                        <a:solidFill>
                          <a:srgbClr val="FFFF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0000"/>
                    </a:solidFill>
                  </a:tcPr>
                </a:tc>
              </a:tr>
              <a:tr h="51165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Aportaciones </a:t>
                      </a: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vía nómina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$  37,708,778.24 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63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Aportaciones </a:t>
                      </a: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vía nómina  </a:t>
                      </a:r>
                      <a:endParaRPr lang="es-MX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</a:t>
                      </a: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descuento catorcenal)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$ 806,300.79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91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Solicitudes </a:t>
                      </a: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de descuento </a:t>
                      </a:r>
                      <a:endParaRPr lang="es-MX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vía </a:t>
                      </a: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nómina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1,045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5748566"/>
              </p:ext>
            </p:extLst>
          </p:nvPr>
        </p:nvGraphicFramePr>
        <p:xfrm>
          <a:off x="3958541" y="4132685"/>
          <a:ext cx="5172022" cy="25081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2 Marcador de contenido"/>
          <p:cNvSpPr txBox="1">
            <a:spLocks/>
          </p:cNvSpPr>
          <p:nvPr/>
        </p:nvSpPr>
        <p:spPr>
          <a:xfrm>
            <a:off x="201244" y="6643178"/>
            <a:ext cx="8547219" cy="2148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 smtClean="0">
                <a:latin typeface="Century Gothic" panose="020B0502020202020204" pitchFamily="34" charset="0"/>
              </a:rPr>
              <a:t>Fuente: 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Elaborado por </a:t>
            </a:r>
            <a:r>
              <a:rPr lang="es-MX" sz="900" dirty="0">
                <a:latin typeface="Century Gothic" panose="020B0502020202020204" pitchFamily="34" charset="0"/>
              </a:rPr>
              <a:t>la Gerencia Sr. de </a:t>
            </a:r>
            <a:r>
              <a:rPr lang="es-MX" sz="900" dirty="0" smtClean="0">
                <a:latin typeface="Century Gothic" panose="020B0502020202020204" pitchFamily="34" charset="0"/>
              </a:rPr>
              <a:t>Coordinación de Inversiones </a:t>
            </a:r>
            <a:r>
              <a:rPr lang="es-MX" sz="900" dirty="0">
                <a:latin typeface="Century Gothic" panose="020B0502020202020204" pitchFamily="34" charset="0"/>
              </a:rPr>
              <a:t>del Infonavit </a:t>
            </a:r>
            <a:r>
              <a:rPr lang="es-MX" sz="900" dirty="0" smtClean="0">
                <a:latin typeface="Century Gothic" panose="020B0502020202020204" pitchFamily="34" charset="0"/>
              </a:rPr>
              <a:t>con datos al 31 de enero de 2018.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86800" y="6474614"/>
            <a:ext cx="457200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3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pic>
        <p:nvPicPr>
          <p:cNvPr id="11" name="Imagen 2">
            <a:extLst>
              <a:ext uri="{FF2B5EF4-FFF2-40B4-BE49-F238E27FC236}">
                <a16:creationId xmlns:a16="http://schemas.microsoft.com/office/drawing/2014/main" xmlns="" id="{B1CE7520-5CF3-4FCB-9843-7F96DC3F89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2552" y="1326020"/>
            <a:ext cx="5297883" cy="301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78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64486" y="144877"/>
            <a:ext cx="7680158" cy="616060"/>
          </a:xfrm>
        </p:spPr>
        <p:txBody>
          <a:bodyPr>
            <a:noAutofit/>
          </a:bodyPr>
          <a:lstStyle/>
          <a:p>
            <a:r>
              <a:rPr lang="es-MX" sz="2000" b="1" dirty="0">
                <a:latin typeface="Century Gothic" panose="020B0502020202020204" pitchFamily="34" charset="0"/>
              </a:rPr>
              <a:t>Composición FINVIT </a:t>
            </a:r>
            <a:r>
              <a:rPr lang="es-MX" sz="1400" b="1" dirty="0">
                <a:latin typeface="Century Gothic" panose="020B0502020202020204" pitchFamily="34" charset="0"/>
              </a:rPr>
              <a:t>al 31 de enero de 2018</a:t>
            </a:r>
            <a:endParaRPr lang="en-US" sz="1400" b="1" dirty="0">
              <a:solidFill>
                <a:srgbClr val="C00000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9" name="2 Marcador de contenido"/>
          <p:cNvSpPr txBox="1">
            <a:spLocks/>
          </p:cNvSpPr>
          <p:nvPr/>
        </p:nvSpPr>
        <p:spPr>
          <a:xfrm>
            <a:off x="0" y="6420618"/>
            <a:ext cx="8316416" cy="2539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>
                <a:latin typeface="Century Gothic" panose="020B0502020202020204" pitchFamily="34" charset="0"/>
              </a:rPr>
              <a:t>Fuente: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 Elaborado por </a:t>
            </a:r>
            <a:r>
              <a:rPr lang="es-MX" sz="900" dirty="0">
                <a:latin typeface="Century Gothic" panose="020B0502020202020204" pitchFamily="34" charset="0"/>
              </a:rPr>
              <a:t>la </a:t>
            </a:r>
            <a:r>
              <a:rPr lang="es-MX" sz="900" dirty="0">
                <a:latin typeface="Century Gothic" panose="020B0502020202020204" pitchFamily="34" charset="0"/>
              </a:rPr>
              <a:t>Gerencia Sr. de Coordinación de Inversiones del </a:t>
            </a:r>
            <a:r>
              <a:rPr lang="es-MX" sz="900" dirty="0">
                <a:latin typeface="Century Gothic" panose="020B0502020202020204" pitchFamily="34" charset="0"/>
              </a:rPr>
              <a:t>Infonavit con datos al 31 de enero de 2018.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16416" y="6345659"/>
            <a:ext cx="543464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4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254706" y="1267330"/>
            <a:ext cx="8741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algn="just"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El FINVIT cuenta con una cartera bien diversificada enfocada en papeles con vencimientos menores a 3 años (82%) y de alta calidad crediticia (AAA-96%).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5CD170CF-1205-4B13-A192-E61085EDC6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95" y="2008784"/>
            <a:ext cx="4596782" cy="221913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10E1041C-6DC2-4ECD-86F3-BDB564CD36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9213" y="2008784"/>
            <a:ext cx="4554107" cy="222523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3DB0707A-55BA-4982-A4CF-16930AD073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6" y="4234017"/>
            <a:ext cx="4572396" cy="220084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9C5CC4A2-E200-4B9A-BB6C-023D6797AD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8053" y="4127221"/>
            <a:ext cx="4517528" cy="221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21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87541" y="3916327"/>
            <a:ext cx="3896130" cy="133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289296" y="1392780"/>
            <a:ext cx="4692620" cy="892552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lvl="2" algn="ctr" defTabSz="91388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000" b="1" dirty="0" smtClean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1,456 </a:t>
            </a:r>
            <a:r>
              <a:rPr lang="es-MX" sz="2000" b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trabajadores inscritos </a:t>
            </a:r>
          </a:p>
          <a:p>
            <a:pPr marL="0" lvl="2" algn="ctr" defTabSz="91388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(</a:t>
            </a:r>
            <a:r>
              <a:rPr lang="es-MX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31% </a:t>
            </a:r>
            <a:r>
              <a:rPr lang="es-MX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total de la plantilla que corresponde a 4,657 trabajadores)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222634" y="5335530"/>
            <a:ext cx="4137715" cy="116955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Personal Sindicalizado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2,855 trabajadores</a:t>
            </a:r>
            <a:endParaRPr lang="es-MX" sz="16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864 </a:t>
            </a:r>
            <a:r>
              <a:rPr lang="es-MX" sz="2000" b="1" dirty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inscritos – 60% </a:t>
            </a: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total del personal inscrito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5667293" y="2425448"/>
            <a:ext cx="3240000" cy="141577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Oficinas de Apoyo y Zona Metropolitana</a:t>
            </a: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2,038  trabajadores</a:t>
            </a: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000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576 </a:t>
            </a:r>
            <a:r>
              <a:rPr lang="es-MX" sz="2000" dirty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inscritos – </a:t>
            </a:r>
            <a:r>
              <a:rPr lang="es-MX" sz="2000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40% </a:t>
            </a:r>
            <a:r>
              <a:rPr lang="es-MX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total del personal inscrito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144000" y="930470"/>
            <a:ext cx="88015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Font typeface="Arial" pitchFamily="34" charset="0"/>
              <a:buChar char="•"/>
              <a:tabLst>
                <a:tab pos="180975" algn="l"/>
              </a:tabLst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Al </a:t>
            </a:r>
            <a:r>
              <a:rPr lang="es-MX" sz="14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31 de enero de 2018 </a:t>
            </a:r>
            <a:r>
              <a:rPr lang="es-MX" sz="1400" dirty="0" smtClean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se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tienen los siguientes avances: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222634" y="2509528"/>
            <a:ext cx="3408620" cy="138499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Delegaciones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2,619 trabajadores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880 </a:t>
            </a:r>
            <a:r>
              <a:rPr lang="es-MX" sz="2000" b="1" dirty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inscritos – </a:t>
            </a:r>
            <a:r>
              <a:rPr 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60%</a:t>
            </a:r>
            <a:r>
              <a:rPr lang="es-MX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</a:t>
            </a: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total del personal inscrito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 sz="16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5388396" y="5332177"/>
            <a:ext cx="3518897" cy="116955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Personal no Sindicalizado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1,802 </a:t>
            </a: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trabajadores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592 </a:t>
            </a:r>
            <a:r>
              <a:rPr lang="es-MX" sz="2000" b="1" dirty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inscritos – 40% </a:t>
            </a: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total del personal inscrito</a:t>
            </a:r>
          </a:p>
        </p:txBody>
      </p:sp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144000" y="247056"/>
            <a:ext cx="7505738" cy="631524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s-MX" sz="2000" b="1" dirty="0">
                <a:latin typeface="Century Gothic" panose="020B0502020202020204" pitchFamily="34" charset="0"/>
              </a:rPr>
              <a:t>El ~</a:t>
            </a:r>
            <a:r>
              <a:rPr lang="es-MX" sz="2000" b="1" dirty="0" smtClean="0">
                <a:latin typeface="Century Gothic" panose="020B0502020202020204" pitchFamily="34" charset="0"/>
              </a:rPr>
              <a:t>31% </a:t>
            </a:r>
            <a:r>
              <a:rPr lang="es-MX" sz="2000" b="1" dirty="0">
                <a:latin typeface="Century Gothic" panose="020B0502020202020204" pitchFamily="34" charset="0"/>
              </a:rPr>
              <a:t>de la plantilla del Instituto ya es parte del FINVIT, </a:t>
            </a:r>
            <a:r>
              <a:rPr lang="es-MX" sz="2000" b="1" dirty="0" smtClean="0">
                <a:latin typeface="Century Gothic" panose="020B0502020202020204" pitchFamily="34" charset="0"/>
              </a:rPr>
              <a:t>60% </a:t>
            </a:r>
            <a:r>
              <a:rPr lang="es-MX" sz="2000" b="1" dirty="0">
                <a:latin typeface="Century Gothic" panose="020B0502020202020204" pitchFamily="34" charset="0"/>
              </a:rPr>
              <a:t>personal sindicalizado</a:t>
            </a:r>
          </a:p>
        </p:txBody>
      </p:sp>
      <p:sp>
        <p:nvSpPr>
          <p:cNvPr id="12" name="2 Marcador de contenido"/>
          <p:cNvSpPr txBox="1">
            <a:spLocks/>
          </p:cNvSpPr>
          <p:nvPr/>
        </p:nvSpPr>
        <p:spPr>
          <a:xfrm>
            <a:off x="201245" y="6643178"/>
            <a:ext cx="8295774" cy="1965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/>
              <a:buNone/>
            </a:pP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Fuente: Elaborado por la Gerencia Sr. de Coordinación de Inversiones del Infonavit con datos al </a:t>
            </a:r>
            <a:r>
              <a:rPr lang="es-MX" sz="9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31 de enero de 2018.</a:t>
            </a:r>
            <a:endParaRPr lang="es-MX" sz="9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56027" y="6485304"/>
            <a:ext cx="468923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5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72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000" b="1" dirty="0">
                <a:latin typeface="Century Gothic" panose="020B0502020202020204" pitchFamily="34" charset="0"/>
              </a:rPr>
              <a:t>Estrategia FINVIT</a:t>
            </a:r>
          </a:p>
        </p:txBody>
      </p: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457200" lvl="1" indent="0" algn="just">
              <a:spcAft>
                <a:spcPts val="0"/>
              </a:spcAft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Mantener la duración de portafolio menor a 2.5 años, actual 0.13 años.</a:t>
            </a: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Analizar de manera activa el mercado de renta fija gubernamental con base en las expectativas del mercado nacional con el propósito de realizar el rebalanceo del portafolio en función a las entradas y salidas de recursos al FINVIT.</a:t>
            </a: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Buscar oportunidades de inversión en bonos corporativos de alta calidad crediticia que permitan mejorar la rentabilidad y composición del portafolio.</a:t>
            </a:r>
          </a:p>
          <a:p>
            <a:pPr marL="457200" lvl="1" indent="0" algn="just">
              <a:spcAft>
                <a:spcPts val="0"/>
              </a:spcAft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457200" lvl="1" indent="0" algn="just">
              <a:spcAft>
                <a:spcPts val="0"/>
              </a:spcAft>
              <a:buClr>
                <a:srgbClr val="C00000"/>
              </a:buClr>
              <a:buNone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La estrategia debe quedar enmarcada en el marco de gestión.</a:t>
            </a:r>
          </a:p>
          <a:p>
            <a:pPr marL="457200" lvl="1" indent="0" algn="just">
              <a:spcAft>
                <a:spcPts val="0"/>
              </a:spcAft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457200" lvl="1" indent="0" algn="just">
              <a:spcAft>
                <a:spcPts val="0"/>
              </a:spcAft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0" indent="0" algn="just"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0" indent="0" algn="just">
              <a:spcAft>
                <a:spcPts val="0"/>
              </a:spcAft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43900" y="6492875"/>
            <a:ext cx="800100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6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4042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376731" y="2972160"/>
            <a:ext cx="5726112" cy="711200"/>
          </a:xfrm>
        </p:spPr>
        <p:txBody>
          <a:bodyPr/>
          <a:lstStyle/>
          <a:p>
            <a:r>
              <a:rPr lang="es-MX" altLang="es-MX" sz="2800" dirty="0">
                <a:latin typeface="Century Gothic" pitchFamily="34" charset="0"/>
              </a:rPr>
              <a:t>Comité de Inversiones</a:t>
            </a:r>
            <a:br>
              <a:rPr lang="es-MX" altLang="es-MX" sz="2800" dirty="0">
                <a:latin typeface="Century Gothic" pitchFamily="34" charset="0"/>
              </a:rPr>
            </a:br>
            <a:r>
              <a:rPr lang="es-MX" altLang="es-MX" sz="2800" dirty="0">
                <a:latin typeface="Century Gothic" pitchFamily="34" charset="0"/>
              </a:rPr>
              <a:t>Informe y estrategia del FINVIT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49856" y="3949843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>
                <a:latin typeface="Century Gothic" pitchFamily="34" charset="0"/>
              </a:rPr>
              <a:t>Febrero 2018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7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85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512</Words>
  <Application>Microsoft Office PowerPoint</Application>
  <PresentationFormat>Presentación en pantalla (4:3)</PresentationFormat>
  <Paragraphs>83</Paragraphs>
  <Slides>7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1_Tema de Office</vt:lpstr>
      <vt:lpstr>Comité de Inversiones Informe y estrategia del FINVIT</vt:lpstr>
      <vt:lpstr>Rendimiento FINVIT al 31 de enero de 2018.</vt:lpstr>
      <vt:lpstr>El FINVIT cuenta con ~$ 79 mdp, 71% aportados de forma directa y un rendimiento del 7.68%.</vt:lpstr>
      <vt:lpstr>Composición FINVIT al 31 de enero de 2018</vt:lpstr>
      <vt:lpstr>El ~31% de la plantilla del Instituto ya es parte del FINVIT, 60% personal sindicalizado</vt:lpstr>
      <vt:lpstr>Estrategia FINVIT</vt:lpstr>
      <vt:lpstr>Comité de Inversiones Informe y estrategia del FINVIT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Inversiones Sesión Número 039</dc:title>
  <dc:creator>Trumbley Arroyo Paula Susana</dc:creator>
  <cp:lastModifiedBy>Trumbley Arroyo Paula Susana</cp:lastModifiedBy>
  <cp:revision>21</cp:revision>
  <dcterms:created xsi:type="dcterms:W3CDTF">2017-10-17T19:01:40Z</dcterms:created>
  <dcterms:modified xsi:type="dcterms:W3CDTF">2018-02-13T15:43:53Z</dcterms:modified>
</cp:coreProperties>
</file>