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tags/tag2.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0"/>
  </p:notesMasterIdLst>
  <p:sldIdLst>
    <p:sldId id="278" r:id="rId3"/>
    <p:sldId id="300" r:id="rId4"/>
    <p:sldId id="301" r:id="rId5"/>
    <p:sldId id="304" r:id="rId6"/>
    <p:sldId id="305" r:id="rId7"/>
    <p:sldId id="303" r:id="rId8"/>
    <p:sldId id="306" r:id="rId9"/>
    <p:sldId id="307" r:id="rId10"/>
    <p:sldId id="288" r:id="rId11"/>
    <p:sldId id="289" r:id="rId12"/>
    <p:sldId id="290" r:id="rId13"/>
    <p:sldId id="291" r:id="rId14"/>
    <p:sldId id="292" r:id="rId15"/>
    <p:sldId id="293" r:id="rId16"/>
    <p:sldId id="294" r:id="rId17"/>
    <p:sldId id="295" r:id="rId18"/>
    <p:sldId id="310" r:id="rId19"/>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Hoja_de_c_lculo_de_Microsoft_Excel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Hoja_de_c_lculo_de_Microsoft_Excel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dPt>
            <c:idx val="0"/>
            <c:invertIfNegative val="0"/>
            <c:bubble3D val="0"/>
            <c:spPr>
              <a:solidFill>
                <a:schemeClr val="tx2">
                  <a:lumMod val="75000"/>
                </a:schemeClr>
              </a:solidFill>
            </c:spPr>
            <c:extLst xmlns:c16r2="http://schemas.microsoft.com/office/drawing/2015/06/chart">
              <c:ext xmlns:c16="http://schemas.microsoft.com/office/drawing/2014/chart" uri="{C3380CC4-5D6E-409C-BE32-E72D297353CC}">
                <c16:uniqueId val="{00000001-5946-4FE0-8BAB-29AF269B5FDD}"/>
              </c:ext>
            </c:extLst>
          </c:dPt>
          <c:dPt>
            <c:idx val="1"/>
            <c:invertIfNegative val="0"/>
            <c:bubble3D val="0"/>
            <c:spPr>
              <a:solidFill>
                <a:srgbClr val="C00000"/>
              </a:solidFill>
            </c:spPr>
            <c:extLst xmlns:c16r2="http://schemas.microsoft.com/office/drawing/2015/06/chart">
              <c:ext xmlns:c16="http://schemas.microsoft.com/office/drawing/2014/chart" uri="{C3380CC4-5D6E-409C-BE32-E72D297353CC}">
                <c16:uniqueId val="{00000003-5946-4FE0-8BAB-29AF269B5FDD}"/>
              </c:ext>
            </c:extLst>
          </c:dPt>
          <c:dPt>
            <c:idx val="2"/>
            <c:invertIfNegative val="0"/>
            <c:bubble3D val="0"/>
            <c:spPr>
              <a:solidFill>
                <a:srgbClr val="00664E"/>
              </a:solidFill>
            </c:spPr>
            <c:extLst xmlns:c16r2="http://schemas.microsoft.com/office/drawing/2015/06/chart">
              <c:ext xmlns:c16="http://schemas.microsoft.com/office/drawing/2014/chart" uri="{C3380CC4-5D6E-409C-BE32-E72D297353CC}">
                <c16:uniqueId val="{00000005-5946-4FE0-8BAB-29AF269B5FDD}"/>
              </c:ext>
            </c:extLst>
          </c:dPt>
          <c:dPt>
            <c:idx val="3"/>
            <c:invertIfNegative val="0"/>
            <c:bubble3D val="0"/>
            <c:spPr>
              <a:solidFill>
                <a:srgbClr val="77B42A"/>
              </a:solidFill>
            </c:spPr>
            <c:extLst xmlns:c16r2="http://schemas.microsoft.com/office/drawing/2015/06/chart">
              <c:ext xmlns:c16="http://schemas.microsoft.com/office/drawing/2014/chart" uri="{C3380CC4-5D6E-409C-BE32-E72D297353CC}">
                <c16:uniqueId val="{00000007-5946-4FE0-8BAB-29AF269B5FDD}"/>
              </c:ext>
            </c:extLst>
          </c:dPt>
          <c:dPt>
            <c:idx val="4"/>
            <c:invertIfNegative val="0"/>
            <c:bubble3D val="0"/>
            <c:spPr>
              <a:solidFill>
                <a:schemeClr val="bg1">
                  <a:lumMod val="65000"/>
                </a:schemeClr>
              </a:solidFill>
            </c:spPr>
          </c:dPt>
          <c:dLbls>
            <c:delete val="1"/>
          </c:dLbls>
          <c:cat>
            <c:strRef>
              <c:f>'Calculos Globales 2015'!$G$2:$L$2</c:f>
              <c:strCache>
                <c:ptCount val="6"/>
                <c:pt idx="0">
                  <c:v>BANAMEX</c:v>
                </c:pt>
                <c:pt idx="1">
                  <c:v>EVERCORE</c:v>
                </c:pt>
                <c:pt idx="2">
                  <c:v>PONDERADO</c:v>
                </c:pt>
                <c:pt idx="3">
                  <c:v>BENCHMARK (PIP FONDEO-G+.3%)</c:v>
                </c:pt>
                <c:pt idx="4">
                  <c:v>PIP FONDEO-G</c:v>
                </c:pt>
                <c:pt idx="5">
                  <c:v>CETES 28</c:v>
                </c:pt>
              </c:strCache>
            </c:strRef>
          </c:cat>
          <c:val>
            <c:numRef>
              <c:f>'Calculos Globales 2015'!$G$3:$L$3</c:f>
              <c:numCache>
                <c:formatCode>0.00%</c:formatCode>
                <c:ptCount val="6"/>
                <c:pt idx="0">
                  <c:v>7.1099999999999997E-2</c:v>
                </c:pt>
                <c:pt idx="1">
                  <c:v>7.0000000000000007E-2</c:v>
                </c:pt>
                <c:pt idx="2">
                  <c:v>7.0599999999999996E-2</c:v>
                </c:pt>
                <c:pt idx="3">
                  <c:v>7.0099999999999996E-2</c:v>
                </c:pt>
                <c:pt idx="4">
                  <c:v>6.7100000000000007E-2</c:v>
                </c:pt>
                <c:pt idx="5">
                  <c:v>6.7000000000000004E-2</c:v>
                </c:pt>
              </c:numCache>
            </c:numRef>
          </c:val>
          <c:extLst xmlns:c16r2="http://schemas.microsoft.com/office/drawing/2015/06/chart">
            <c:ext xmlns:c16="http://schemas.microsoft.com/office/drawing/2014/chart" uri="{C3380CC4-5D6E-409C-BE32-E72D297353CC}">
              <c16:uniqueId val="{00000008-5946-4FE0-8BAB-29AF269B5FDD}"/>
            </c:ext>
          </c:extLst>
        </c:ser>
        <c:dLbls>
          <c:showLegendKey val="0"/>
          <c:showVal val="1"/>
          <c:showCatName val="0"/>
          <c:showSerName val="0"/>
          <c:showPercent val="0"/>
          <c:showBubbleSize val="0"/>
        </c:dLbls>
        <c:gapWidth val="11"/>
        <c:gapDepth val="53"/>
        <c:shape val="cylinder"/>
        <c:axId val="301106840"/>
        <c:axId val="301109584"/>
        <c:axId val="0"/>
      </c:bar3DChart>
      <c:catAx>
        <c:axId val="301106840"/>
        <c:scaling>
          <c:orientation val="minMax"/>
        </c:scaling>
        <c:delete val="1"/>
        <c:axPos val="b"/>
        <c:numFmt formatCode="General" sourceLinked="0"/>
        <c:majorTickMark val="none"/>
        <c:minorTickMark val="none"/>
        <c:tickLblPos val="nextTo"/>
        <c:crossAx val="301109584"/>
        <c:crosses val="autoZero"/>
        <c:auto val="1"/>
        <c:lblAlgn val="ctr"/>
        <c:lblOffset val="100"/>
        <c:noMultiLvlLbl val="0"/>
      </c:catAx>
      <c:valAx>
        <c:axId val="301109584"/>
        <c:scaling>
          <c:orientation val="minMax"/>
          <c:min val="0"/>
        </c:scaling>
        <c:delete val="0"/>
        <c:axPos val="l"/>
        <c:numFmt formatCode="0%" sourceLinked="0"/>
        <c:majorTickMark val="none"/>
        <c:minorTickMark val="none"/>
        <c:tickLblPos val="nextTo"/>
        <c:crossAx val="301106840"/>
        <c:crosses val="autoZero"/>
        <c:crossBetween val="between"/>
        <c:majorUnit val="1.0000000000000002E-2"/>
      </c:valAx>
    </c:plotArea>
    <c:legend>
      <c:legendPos val="b"/>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dPt>
            <c:idx val="0"/>
            <c:invertIfNegative val="0"/>
            <c:bubble3D val="0"/>
            <c:spPr>
              <a:solidFill>
                <a:schemeClr val="tx2">
                  <a:lumMod val="75000"/>
                </a:schemeClr>
              </a:solidFill>
            </c:spPr>
            <c:extLst xmlns:c16r2="http://schemas.microsoft.com/office/drawing/2015/06/chart">
              <c:ext xmlns:c16="http://schemas.microsoft.com/office/drawing/2014/chart" uri="{C3380CC4-5D6E-409C-BE32-E72D297353CC}">
                <c16:uniqueId val="{00000001-5946-4FE0-8BAB-29AF269B5FDD}"/>
              </c:ext>
            </c:extLst>
          </c:dPt>
          <c:dPt>
            <c:idx val="1"/>
            <c:invertIfNegative val="0"/>
            <c:bubble3D val="0"/>
            <c:spPr>
              <a:solidFill>
                <a:srgbClr val="C00000"/>
              </a:solidFill>
            </c:spPr>
            <c:extLst xmlns:c16r2="http://schemas.microsoft.com/office/drawing/2015/06/chart">
              <c:ext xmlns:c16="http://schemas.microsoft.com/office/drawing/2014/chart" uri="{C3380CC4-5D6E-409C-BE32-E72D297353CC}">
                <c16:uniqueId val="{00000003-5946-4FE0-8BAB-29AF269B5FDD}"/>
              </c:ext>
            </c:extLst>
          </c:dPt>
          <c:dPt>
            <c:idx val="2"/>
            <c:invertIfNegative val="0"/>
            <c:bubble3D val="0"/>
            <c:spPr>
              <a:solidFill>
                <a:srgbClr val="00664E"/>
              </a:solidFill>
            </c:spPr>
            <c:extLst xmlns:c16r2="http://schemas.microsoft.com/office/drawing/2015/06/chart">
              <c:ext xmlns:c16="http://schemas.microsoft.com/office/drawing/2014/chart" uri="{C3380CC4-5D6E-409C-BE32-E72D297353CC}">
                <c16:uniqueId val="{00000005-5946-4FE0-8BAB-29AF269B5FDD}"/>
              </c:ext>
            </c:extLst>
          </c:dPt>
          <c:dPt>
            <c:idx val="3"/>
            <c:invertIfNegative val="0"/>
            <c:bubble3D val="0"/>
            <c:spPr>
              <a:solidFill>
                <a:srgbClr val="77B42A"/>
              </a:solidFill>
            </c:spPr>
            <c:extLst xmlns:c16r2="http://schemas.microsoft.com/office/drawing/2015/06/chart">
              <c:ext xmlns:c16="http://schemas.microsoft.com/office/drawing/2014/chart" uri="{C3380CC4-5D6E-409C-BE32-E72D297353CC}">
                <c16:uniqueId val="{00000007-5946-4FE0-8BAB-29AF269B5FDD}"/>
              </c:ext>
            </c:extLst>
          </c:dPt>
          <c:dPt>
            <c:idx val="4"/>
            <c:invertIfNegative val="0"/>
            <c:bubble3D val="0"/>
            <c:spPr>
              <a:solidFill>
                <a:schemeClr val="bg1">
                  <a:lumMod val="65000"/>
                </a:schemeClr>
              </a:solidFill>
            </c:spPr>
          </c:dPt>
          <c:dLbls>
            <c:delete val="1"/>
          </c:dLbls>
          <c:cat>
            <c:strRef>
              <c:f>'Calculos Globales 2015'!$G$2:$L$2</c:f>
              <c:strCache>
                <c:ptCount val="6"/>
                <c:pt idx="0">
                  <c:v>BANAMEX</c:v>
                </c:pt>
                <c:pt idx="1">
                  <c:v>EVERCORE</c:v>
                </c:pt>
                <c:pt idx="2">
                  <c:v>PONDERADO</c:v>
                </c:pt>
                <c:pt idx="3">
                  <c:v>BENCHMARK (PIP FONDEO-G+.3%)</c:v>
                </c:pt>
                <c:pt idx="4">
                  <c:v>PIP FONDEO-G</c:v>
                </c:pt>
                <c:pt idx="5">
                  <c:v>CETES 28</c:v>
                </c:pt>
              </c:strCache>
            </c:strRef>
          </c:cat>
          <c:val>
            <c:numRef>
              <c:f>'Calculos Globales 2015'!$G$3:$L$3</c:f>
              <c:numCache>
                <c:formatCode>0.00%</c:formatCode>
                <c:ptCount val="6"/>
                <c:pt idx="0">
                  <c:v>7.2300000000000003E-2</c:v>
                </c:pt>
                <c:pt idx="1">
                  <c:v>7.8299999999999995E-2</c:v>
                </c:pt>
                <c:pt idx="2">
                  <c:v>7.4999999999999997E-2</c:v>
                </c:pt>
                <c:pt idx="3">
                  <c:v>7.5700000000000003E-2</c:v>
                </c:pt>
                <c:pt idx="4">
                  <c:v>7.2700000000000001E-2</c:v>
                </c:pt>
                <c:pt idx="5">
                  <c:v>7.2499999999999995E-2</c:v>
                </c:pt>
              </c:numCache>
            </c:numRef>
          </c:val>
          <c:extLst xmlns:c16r2="http://schemas.microsoft.com/office/drawing/2015/06/chart">
            <c:ext xmlns:c16="http://schemas.microsoft.com/office/drawing/2014/chart" uri="{C3380CC4-5D6E-409C-BE32-E72D297353CC}">
              <c16:uniqueId val="{00000008-5946-4FE0-8BAB-29AF269B5FDD}"/>
            </c:ext>
          </c:extLst>
        </c:ser>
        <c:dLbls>
          <c:showLegendKey val="0"/>
          <c:showVal val="1"/>
          <c:showCatName val="0"/>
          <c:showSerName val="0"/>
          <c:showPercent val="0"/>
          <c:showBubbleSize val="0"/>
        </c:dLbls>
        <c:gapWidth val="11"/>
        <c:gapDepth val="53"/>
        <c:shape val="cylinder"/>
        <c:axId val="461992784"/>
        <c:axId val="461992392"/>
        <c:axId val="0"/>
      </c:bar3DChart>
      <c:catAx>
        <c:axId val="461992784"/>
        <c:scaling>
          <c:orientation val="minMax"/>
        </c:scaling>
        <c:delete val="1"/>
        <c:axPos val="b"/>
        <c:numFmt formatCode="General" sourceLinked="0"/>
        <c:majorTickMark val="none"/>
        <c:minorTickMark val="none"/>
        <c:tickLblPos val="nextTo"/>
        <c:crossAx val="461992392"/>
        <c:crosses val="autoZero"/>
        <c:auto val="1"/>
        <c:lblAlgn val="ctr"/>
        <c:lblOffset val="100"/>
        <c:noMultiLvlLbl val="0"/>
      </c:catAx>
      <c:valAx>
        <c:axId val="461992392"/>
        <c:scaling>
          <c:orientation val="minMax"/>
          <c:min val="0"/>
        </c:scaling>
        <c:delete val="0"/>
        <c:axPos val="l"/>
        <c:numFmt formatCode="0%" sourceLinked="0"/>
        <c:majorTickMark val="none"/>
        <c:minorTickMark val="none"/>
        <c:tickLblPos val="nextTo"/>
        <c:crossAx val="461992784"/>
        <c:crosses val="autoZero"/>
        <c:crossBetween val="between"/>
        <c:majorUnit val="1.0000000000000002E-2"/>
      </c:valAx>
    </c:plotArea>
    <c:legend>
      <c:legendPos val="b"/>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s-MX" dirty="0"/>
          </a:p>
        </p:txBody>
      </p:sp>
      <p:sp>
        <p:nvSpPr>
          <p:cNvPr id="3" name="2 Marcador de fecha"/>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55C4A60-DA64-41D3-BC6A-7916714BF60A}" type="datetimeFigureOut">
              <a:rPr lang="es-MX" smtClean="0"/>
              <a:t>13/02/2018</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s-MX" dirty="0"/>
          </a:p>
        </p:txBody>
      </p:sp>
      <p:sp>
        <p:nvSpPr>
          <p:cNvPr id="5" name="4 Marcador de notas"/>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F96D2A9-A35B-4E75-9C12-FE943C6FCF08}" type="slidenum">
              <a:rPr lang="es-MX" smtClean="0"/>
              <a:t>‹Nº›</a:t>
            </a:fld>
            <a:endParaRPr lang="es-MX" dirty="0"/>
          </a:p>
        </p:txBody>
      </p:sp>
    </p:spTree>
    <p:extLst>
      <p:ext uri="{BB962C8B-B14F-4D97-AF65-F5344CB8AC3E}">
        <p14:creationId xmlns:p14="http://schemas.microsoft.com/office/powerpoint/2010/main" val="2801952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solidFill>
                  <a:prstClr val="black"/>
                </a:solidFill>
              </a:rPr>
              <a:pPr/>
              <a:t>1</a:t>
            </a:fld>
            <a:endParaRPr lang="en-US" dirty="0">
              <a:solidFill>
                <a:prstClr val="black"/>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279688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solidFill>
                  <a:prstClr val="black"/>
                </a:solidFill>
              </a:rPr>
              <a:pPr/>
              <a:t>17</a:t>
            </a:fld>
            <a:endParaRPr lang="en-US" dirty="0">
              <a:solidFill>
                <a:prstClr val="black"/>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7678778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352285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954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61977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40028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675797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233261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290407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384612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s-ES"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78364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1274440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813675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a:endParaRPr lang="es-MX" dirty="0">
              <a:solidFill>
                <a:prstClr val="white"/>
              </a:solidFill>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mtClean="0">
                <a:solidFill>
                  <a:prstClr val="black"/>
                </a:solidFill>
                <a:latin typeface="Arial" pitchFamily="34" charset="0"/>
                <a:cs typeface="Arial" pitchFamily="34" charset="0"/>
              </a:rPr>
              <a:pPr algn="ctr"/>
              <a:t>‹Nº›</a:t>
            </a:fld>
            <a:endParaRPr lang="es-ES"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404503145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18936548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392631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3697886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35386547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32463676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30198088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3522868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37344701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113814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harts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33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Image">
    <p:spTree>
      <p:nvGrpSpPr>
        <p:cNvPr id="1" name=""/>
        <p:cNvGrpSpPr/>
        <p:nvPr/>
      </p:nvGrpSpPr>
      <p:grpSpPr>
        <a:xfrm>
          <a:off x="0" y="0"/>
          <a:ext cx="0" cy="0"/>
          <a:chOff x="0" y="0"/>
          <a:chExt cx="0" cy="0"/>
        </a:xfrm>
      </p:grpSpPr>
      <p:pic>
        <p:nvPicPr>
          <p:cNvPr id="2" name="Imagen 1" descr="ancla-ppt-01.jpg"/>
          <p:cNvPicPr>
            <a:picLocks noChangeAspect="1"/>
          </p:cNvPicPr>
          <p:nvPr userDrawn="1"/>
        </p:nvPicPr>
        <p:blipFill>
          <a:blip r:embed="rId2" cstate="print">
            <a:alphaModFix amt="23000"/>
            <a:extLst>
              <a:ext uri="{28A0092B-C50C-407E-A947-70E740481C1C}">
                <a14:useLocalDpi xmlns:a14="http://schemas.microsoft.com/office/drawing/2010/main" val="0"/>
              </a:ext>
            </a:extLst>
          </a:blip>
          <a:stretch>
            <a:fillRect/>
          </a:stretch>
        </p:blipFill>
        <p:spPr>
          <a:xfrm>
            <a:off x="0" y="2423197"/>
            <a:ext cx="2904744" cy="3797808"/>
          </a:xfrm>
          <a:prstGeom prst="rect">
            <a:avLst/>
          </a:prstGeom>
        </p:spPr>
      </p:pic>
    </p:spTree>
    <p:extLst>
      <p:ext uri="{BB962C8B-B14F-4D97-AF65-F5344CB8AC3E}">
        <p14:creationId xmlns:p14="http://schemas.microsoft.com/office/powerpoint/2010/main" val="497786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5.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defTabSz="913881"/>
            <a:fld id="{C0DD11E7-DE26-3544-ADD9-B909B5A09C33}" type="slidenum">
              <a:rPr lang="es-ES" sz="1050" smtClean="0">
                <a:solidFill>
                  <a:prstClr val="black"/>
                </a:solidFill>
                <a:latin typeface="Arial" pitchFamily="34" charset="0"/>
                <a:cs typeface="Arial" pitchFamily="34" charset="0"/>
              </a:rPr>
              <a:pPr algn="ctr" defTabSz="913881"/>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5545648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endParaRPr lang="es-ES" altLang="es-MX"/>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457200" fontAlgn="base">
              <a:spcBef>
                <a:spcPct val="0"/>
              </a:spcBef>
              <a:spcAft>
                <a:spcPct val="0"/>
              </a:spcAft>
            </a:pPr>
            <a:fld id="{EA7C98A2-C6F5-4145-A038-7818A4CD901D}" type="slidenum">
              <a:rPr lang="es-ES" altLang="es-MX"/>
              <a:pPr defTabSz="457200" fontAlgn="base">
                <a:spcBef>
                  <a:spcPct val="0"/>
                </a:spcBef>
                <a:spcAft>
                  <a:spcPct val="0"/>
                </a:spcAft>
              </a:pPr>
              <a:t>‹Nº›</a:t>
            </a:fld>
            <a:endParaRPr lang="es-ES" altLang="es-MX" dirty="0"/>
          </a:p>
        </p:txBody>
      </p:sp>
    </p:spTree>
    <p:extLst>
      <p:ext uri="{BB962C8B-B14F-4D97-AF65-F5344CB8AC3E}">
        <p14:creationId xmlns:p14="http://schemas.microsoft.com/office/powerpoint/2010/main" val="406973345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4" r:id="rId10"/>
    <p:sldLayoutId id="2147483685" r:id="rId11"/>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subTitle" idx="1"/>
          </p:nvPr>
        </p:nvSpPr>
        <p:spPr>
          <a:xfrm>
            <a:off x="1331640" y="4797152"/>
            <a:ext cx="2695746" cy="432048"/>
          </a:xfrm>
        </p:spPr>
        <p:txBody>
          <a:bodyPr>
            <a:normAutofit/>
          </a:bodyPr>
          <a:lstStyle/>
          <a:p>
            <a:r>
              <a:rPr lang="es-MX" dirty="0" smtClean="0">
                <a:latin typeface="Century Gothic" panose="020B0502020202020204" pitchFamily="34" charset="0"/>
              </a:rPr>
              <a:t>Febrero 2018</a:t>
            </a:r>
            <a:endParaRPr lang="es-MX" dirty="0">
              <a:latin typeface="Century Gothic" panose="020B0502020202020204" pitchFamily="34" charset="0"/>
            </a:endParaRPr>
          </a:p>
        </p:txBody>
      </p:sp>
      <p:sp>
        <p:nvSpPr>
          <p:cNvPr id="6" name="Title 3"/>
          <p:cNvSpPr>
            <a:spLocks noGrp="1"/>
          </p:cNvSpPr>
          <p:nvPr>
            <p:ph type="ctrTitle"/>
          </p:nvPr>
        </p:nvSpPr>
        <p:spPr>
          <a:xfrm>
            <a:off x="323528" y="2492896"/>
            <a:ext cx="8820472" cy="3024336"/>
          </a:xfrm>
        </p:spPr>
        <p:txBody>
          <a:bodyPr>
            <a:normAutofit/>
          </a:bodyPr>
          <a:lstStyle/>
          <a:p>
            <a:r>
              <a:rPr lang="es-MX" sz="2800" b="1" dirty="0" smtClean="0">
                <a:latin typeface="Century Gothic" panose="020B0502020202020204" pitchFamily="34" charset="0"/>
              </a:rPr>
              <a:t>Subdirección General de Planeación y Finanzas</a:t>
            </a:r>
            <a:br>
              <a:rPr lang="es-MX" sz="2800" b="1" dirty="0" smtClean="0">
                <a:latin typeface="Century Gothic" panose="020B0502020202020204" pitchFamily="34" charset="0"/>
              </a:rPr>
            </a:br>
            <a:r>
              <a:rPr lang="es-MX" sz="1600" b="1" dirty="0" smtClean="0">
                <a:latin typeface="Century Gothic" panose="020B0502020202020204" pitchFamily="34" charset="0"/>
              </a:rPr>
              <a:t/>
            </a:r>
            <a:br>
              <a:rPr lang="es-MX" sz="1600" b="1" dirty="0" smtClean="0">
                <a:latin typeface="Century Gothic" panose="020B0502020202020204" pitchFamily="34" charset="0"/>
              </a:rPr>
            </a:br>
            <a:r>
              <a:rPr lang="es-MX" sz="1800" dirty="0" smtClean="0">
                <a:latin typeface="Century Gothic" panose="020B0502020202020204" pitchFamily="34" charset="0"/>
              </a:rPr>
              <a:t>Gerencia Sr. de Coordinación de Inversiones</a:t>
            </a:r>
            <a:r>
              <a:rPr lang="es-MX" sz="2000" dirty="0" smtClean="0">
                <a:latin typeface="Century Gothic" panose="020B0502020202020204" pitchFamily="34" charset="0"/>
              </a:rPr>
              <a:t/>
            </a:r>
            <a:br>
              <a:rPr lang="es-MX" sz="2000" dirty="0" smtClean="0">
                <a:latin typeface="Century Gothic" panose="020B0502020202020204" pitchFamily="34" charset="0"/>
              </a:rPr>
            </a:br>
            <a:r>
              <a:rPr lang="es-MX" sz="1600" b="1" dirty="0">
                <a:latin typeface="Century Gothic" panose="020B0502020202020204" pitchFamily="34" charset="0"/>
              </a:rPr>
              <a:t/>
            </a:r>
            <a:br>
              <a:rPr lang="es-MX" sz="1600" b="1" dirty="0">
                <a:latin typeface="Century Gothic" panose="020B0502020202020204" pitchFamily="34" charset="0"/>
              </a:rPr>
            </a:br>
            <a:r>
              <a:rPr lang="es-MX" sz="2000" b="1" dirty="0" smtClean="0">
                <a:latin typeface="Century Gothic" panose="020B0502020202020204" pitchFamily="34" charset="0"/>
              </a:rPr>
              <a:t>Resolución </a:t>
            </a:r>
            <a:r>
              <a:rPr lang="es-MX" sz="2000" b="1" dirty="0">
                <a:latin typeface="Century Gothic" panose="020B0502020202020204" pitchFamily="34" charset="0"/>
              </a:rPr>
              <a:t>RCA-4558-03/14</a:t>
            </a:r>
            <a:br>
              <a:rPr lang="es-MX" sz="2000" b="1" dirty="0">
                <a:latin typeface="Century Gothic" panose="020B0502020202020204" pitchFamily="34" charset="0"/>
              </a:rPr>
            </a:br>
            <a:endParaRPr lang="es-MX" sz="2000" b="1"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21EE9629-61C0-4AE9-AE8D-6DED52AC865E}" type="slidenum">
              <a:rPr lang="es-ES" altLang="es-MX" smtClean="0"/>
              <a:pPr/>
              <a:t>1</a:t>
            </a:fld>
            <a:endParaRPr lang="es-ES" altLang="es-MX" dirty="0"/>
          </a:p>
        </p:txBody>
      </p:sp>
    </p:spTree>
    <p:custDataLst>
      <p:tags r:id="rId1"/>
    </p:custDataLst>
    <p:extLst>
      <p:ext uri="{BB962C8B-B14F-4D97-AF65-F5344CB8AC3E}">
        <p14:creationId xmlns:p14="http://schemas.microsoft.com/office/powerpoint/2010/main" val="27324888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60648"/>
            <a:ext cx="7245216" cy="936104"/>
          </a:xfrm>
        </p:spPr>
        <p:txBody>
          <a:bodyPr>
            <a:noAutofit/>
          </a:bodyPr>
          <a:lstStyle/>
          <a:p>
            <a:r>
              <a:rPr lang="es-MX" sz="1800" b="1" dirty="0">
                <a:latin typeface="Century Gothic" panose="020B0502020202020204" pitchFamily="34" charset="0"/>
              </a:rPr>
              <a:t>Descripción del Fondo de Jubilaciones y Pensiones (FJP)</a:t>
            </a:r>
          </a:p>
        </p:txBody>
      </p:sp>
      <p:sp>
        <p:nvSpPr>
          <p:cNvPr id="13" name="12 CuadroTexto"/>
          <p:cNvSpPr txBox="1"/>
          <p:nvPr/>
        </p:nvSpPr>
        <p:spPr>
          <a:xfrm>
            <a:off x="1979712" y="1899356"/>
            <a:ext cx="2232248" cy="307777"/>
          </a:xfrm>
          <a:prstGeom prst="rect">
            <a:avLst/>
          </a:prstGeom>
          <a:noFill/>
        </p:spPr>
        <p:txBody>
          <a:bodyPr wrap="square" rtlCol="0">
            <a:spAutoFit/>
          </a:bodyPr>
          <a:lstStyle/>
          <a:p>
            <a:pPr algn="ctr"/>
            <a:r>
              <a:rPr lang="es-MX" sz="1400" b="1" dirty="0">
                <a:solidFill>
                  <a:schemeClr val="bg1"/>
                </a:solidFill>
                <a:latin typeface="Century Gothic" panose="020B0502020202020204" pitchFamily="34" charset="0"/>
              </a:rPr>
              <a:t>Objetivo</a:t>
            </a:r>
          </a:p>
        </p:txBody>
      </p:sp>
      <p:sp>
        <p:nvSpPr>
          <p:cNvPr id="27" name="26 Rectángulo"/>
          <p:cNvSpPr/>
          <p:nvPr/>
        </p:nvSpPr>
        <p:spPr>
          <a:xfrm>
            <a:off x="539551" y="1565030"/>
            <a:ext cx="8280921" cy="1077218"/>
          </a:xfrm>
          <a:prstGeom prst="rect">
            <a:avLst/>
          </a:prstGeom>
        </p:spPr>
        <p:txBody>
          <a:bodyPr wrap="square">
            <a:spAutoFit/>
          </a:bodyPr>
          <a:lstStyle/>
          <a:p>
            <a:pPr marL="180975" lvl="1" indent="-174625" algn="just">
              <a:buClr>
                <a:srgbClr val="BB2D2C"/>
              </a:buClr>
              <a:buSzPct val="100000"/>
              <a:buFont typeface="Calibri"/>
              <a:buChar char="•"/>
            </a:pPr>
            <a:r>
              <a:rPr lang="es-MX" sz="1600" dirty="0">
                <a:solidFill>
                  <a:srgbClr val="000000"/>
                </a:solidFill>
                <a:latin typeface="Century Gothic" panose="020B0502020202020204" pitchFamily="34" charset="0"/>
              </a:rPr>
              <a:t>El Fondo de Jubilaciones y Pensiones (FJP) es un fondo especializado creado para cubrir las necesidades de una pensión y jubilación digna de los empleados </a:t>
            </a:r>
            <a:r>
              <a:rPr lang="es-MX" sz="1600" dirty="0">
                <a:solidFill>
                  <a:prstClr val="black"/>
                </a:solidFill>
                <a:latin typeface="Century Gothic" panose="020B0502020202020204" pitchFamily="34" charset="0"/>
              </a:rPr>
              <a:t>y funcionarios del INFONAVIT.</a:t>
            </a:r>
          </a:p>
          <a:p>
            <a:pPr marL="6350" lvl="1" algn="just">
              <a:buClr>
                <a:srgbClr val="BB2D2C"/>
              </a:buClr>
              <a:buSzPct val="100000"/>
            </a:pPr>
            <a:endParaRPr lang="es-MX" sz="1600" dirty="0">
              <a:solidFill>
                <a:prstClr val="black"/>
              </a:solidFill>
              <a:latin typeface="Century Gothic" panose="020B0502020202020204" pitchFamily="34" charset="0"/>
            </a:endParaRPr>
          </a:p>
        </p:txBody>
      </p:sp>
      <p:sp>
        <p:nvSpPr>
          <p:cNvPr id="3" name="2 Rectángulo"/>
          <p:cNvSpPr/>
          <p:nvPr/>
        </p:nvSpPr>
        <p:spPr>
          <a:xfrm>
            <a:off x="482899" y="2708579"/>
            <a:ext cx="1766830" cy="369332"/>
          </a:xfrm>
          <a:prstGeom prst="rect">
            <a:avLst/>
          </a:prstGeom>
        </p:spPr>
        <p:txBody>
          <a:bodyPr wrap="none">
            <a:spAutoFit/>
          </a:bodyPr>
          <a:lstStyle/>
          <a:p>
            <a:pPr marL="6350" lvl="1" algn="just">
              <a:buClr>
                <a:srgbClr val="BB2D2C"/>
              </a:buClr>
              <a:buSzPct val="100000"/>
            </a:pPr>
            <a:r>
              <a:rPr lang="es-MX" b="1" dirty="0">
                <a:solidFill>
                  <a:srgbClr val="CD0000"/>
                </a:solidFill>
                <a:latin typeface="Century Gothic" panose="020B0502020202020204" pitchFamily="34" charset="0"/>
                <a:ea typeface="Myriad Pro"/>
                <a:cs typeface="Myriad Pro"/>
              </a:rPr>
              <a:t>Antecedentes</a:t>
            </a:r>
          </a:p>
        </p:txBody>
      </p:sp>
      <p:sp>
        <p:nvSpPr>
          <p:cNvPr id="4" name="3 Rectángulo"/>
          <p:cNvSpPr/>
          <p:nvPr/>
        </p:nvSpPr>
        <p:spPr>
          <a:xfrm>
            <a:off x="539551" y="3340363"/>
            <a:ext cx="8280921" cy="2554545"/>
          </a:xfrm>
          <a:prstGeom prst="rect">
            <a:avLst/>
          </a:prstGeom>
        </p:spPr>
        <p:txBody>
          <a:bodyPr wrap="square">
            <a:spAutoFit/>
          </a:bodyPr>
          <a:lstStyle/>
          <a:p>
            <a:pPr marL="285750" indent="-285750" algn="just">
              <a:buClr>
                <a:srgbClr val="C00000"/>
              </a:buClr>
              <a:buFont typeface="Arial" panose="020B0604020202020204" pitchFamily="34" charset="0"/>
              <a:buChar char="•"/>
            </a:pPr>
            <a:r>
              <a:rPr lang="es-MX" sz="1600" dirty="0">
                <a:latin typeface="Century Gothic" panose="020B0502020202020204" pitchFamily="34" charset="0"/>
              </a:rPr>
              <a:t>En su sesión ordinaria número 755 del 26 de marzo de 2014, el Consejo de Administración del INFONAVIT emitió la Resolución RCA-4558-03/14 mediante la cual aprobó el cambio en la política de manejo de los recursos del Régimen de Jubilaciones y Pensiones de los Trabajadores del INFONAVIT, debiendo ajustarse la nueva política a las características del “Régimen de inversión y políticas y procedimientos de administración de activos y pasivos”, aprobado mediante resolución RCA-4512-02/14 tomada por el Consejo de Administración en su sesión ordinaria número 754, denominado Marco de Gestión del Fondo de Apoyo a las Necesidades de Vivienda de los Trabajadores (el “FANVIT”).</a:t>
            </a: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2</a:t>
            </a:fld>
            <a:endParaRPr lang="es-ES" altLang="es-MX" dirty="0"/>
          </a:p>
        </p:txBody>
      </p:sp>
    </p:spTree>
    <p:extLst>
      <p:ext uri="{BB962C8B-B14F-4D97-AF65-F5344CB8AC3E}">
        <p14:creationId xmlns:p14="http://schemas.microsoft.com/office/powerpoint/2010/main" val="2945514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7283152" cy="994122"/>
          </a:xfrm>
        </p:spPr>
        <p:txBody>
          <a:bodyPr/>
          <a:lstStyle/>
          <a:p>
            <a:r>
              <a:rPr lang="es-MX" sz="1800" b="1" dirty="0">
                <a:latin typeface="Century Gothic" panose="020B0502020202020204" pitchFamily="34" charset="0"/>
              </a:rPr>
              <a:t>Antecedentes</a:t>
            </a:r>
          </a:p>
        </p:txBody>
      </p:sp>
      <p:sp>
        <p:nvSpPr>
          <p:cNvPr id="3" name="2 Marcador de contenido"/>
          <p:cNvSpPr>
            <a:spLocks noGrp="1"/>
          </p:cNvSpPr>
          <p:nvPr>
            <p:ph idx="1"/>
          </p:nvPr>
        </p:nvSpPr>
        <p:spPr>
          <a:xfrm>
            <a:off x="465410" y="1340768"/>
            <a:ext cx="8229600" cy="4824536"/>
          </a:xfrm>
        </p:spPr>
        <p:txBody>
          <a:bodyPr/>
          <a:lstStyle/>
          <a:p>
            <a:pPr algn="just">
              <a:buClr>
                <a:srgbClr val="C00000"/>
              </a:buClr>
            </a:pPr>
            <a:endParaRPr lang="es-MX" sz="1600" dirty="0">
              <a:latin typeface="Century Gothic" panose="020B0502020202020204" pitchFamily="34" charset="0"/>
              <a:ea typeface="+mn-ea"/>
              <a:cs typeface="+mn-cs"/>
            </a:endParaRPr>
          </a:p>
          <a:p>
            <a:pPr algn="just">
              <a:buClr>
                <a:srgbClr val="C00000"/>
              </a:buClr>
            </a:pPr>
            <a:r>
              <a:rPr lang="es-MX" sz="1600" dirty="0">
                <a:latin typeface="Century Gothic" panose="020B0502020202020204" pitchFamily="34" charset="0"/>
                <a:ea typeface="+mn-ea"/>
                <a:cs typeface="+mn-cs"/>
              </a:rPr>
              <a:t>Posteriormente, el Consejo de Administración en su sesión ordinaria número 759, emitió las resoluciones RCA-4719-07/14 y RCA-4720-07/14,  mediante las cuales aprueba el dictamen de la sesión número 002 del Comité de Inversiones, celebrada el 29 de julio de 2014, así como las actualizaciones y modificaciones al Marco de Gestión del FANVIT, donde se amplía el alcance del mismo para que éste pueda  ser utilizado como referente para la gestión de otros fondos del Instituto.</a:t>
            </a:r>
          </a:p>
          <a:p>
            <a:pPr algn="just">
              <a:buClr>
                <a:srgbClr val="C00000"/>
              </a:buClr>
            </a:pPr>
            <a:endParaRPr lang="es-MX" sz="1600" dirty="0">
              <a:latin typeface="Century Gothic" panose="020B0502020202020204" pitchFamily="34" charset="0"/>
              <a:ea typeface="+mn-ea"/>
              <a:cs typeface="+mn-cs"/>
            </a:endParaRPr>
          </a:p>
          <a:p>
            <a:pPr algn="just">
              <a:buClr>
                <a:srgbClr val="C00000"/>
              </a:buClr>
            </a:pPr>
            <a:r>
              <a:rPr lang="es-MX" sz="1600" dirty="0">
                <a:latin typeface="Century Gothic" panose="020B0502020202020204" pitchFamily="34" charset="0"/>
                <a:ea typeface="+mn-ea"/>
                <a:cs typeface="+mn-cs"/>
              </a:rPr>
              <a:t>El Consejo de Administración en su sesión ordinaria 762 del 24 de septiembre de 2014, bajo la Resolución RCA-4831-10/14 aprobó la Sesión 005 del Comité de Inversiones donde se propone la creación del Marco de Gestión para el Fondo de Jubilaciones y Pensiones.</a:t>
            </a: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3</a:t>
            </a:fld>
            <a:endParaRPr lang="es-ES" altLang="es-MX" dirty="0"/>
          </a:p>
        </p:txBody>
      </p:sp>
    </p:spTree>
    <p:extLst>
      <p:ext uri="{BB962C8B-B14F-4D97-AF65-F5344CB8AC3E}">
        <p14:creationId xmlns:p14="http://schemas.microsoft.com/office/powerpoint/2010/main" val="846076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1800" b="1" dirty="0" smtClean="0">
                <a:latin typeface="Century Gothic" panose="020B0502020202020204" pitchFamily="34" charset="0"/>
              </a:rPr>
              <a:t/>
            </a:r>
            <a:br>
              <a:rPr lang="es-MX" sz="1800" b="1" dirty="0" smtClean="0">
                <a:latin typeface="Century Gothic" panose="020B0502020202020204" pitchFamily="34" charset="0"/>
              </a:rPr>
            </a:br>
            <a:r>
              <a:rPr lang="es-MX" sz="1800" b="1" dirty="0" smtClean="0">
                <a:latin typeface="Century Gothic" panose="020B0502020202020204" pitchFamily="34" charset="0"/>
              </a:rPr>
              <a:t>RESOLUCIÓN</a:t>
            </a:r>
            <a:r>
              <a:rPr lang="es-MX" sz="1800" b="1" dirty="0">
                <a:latin typeface="Century Gothic" panose="020B0502020202020204" pitchFamily="34" charset="0"/>
              </a:rPr>
              <a:t/>
            </a:r>
            <a:br>
              <a:rPr lang="es-MX" sz="1800" b="1" dirty="0">
                <a:latin typeface="Century Gothic" panose="020B0502020202020204" pitchFamily="34" charset="0"/>
              </a:rPr>
            </a:br>
            <a:r>
              <a:rPr lang="es-MX" sz="1800" b="1" dirty="0">
                <a:latin typeface="Century Gothic" panose="020B0502020202020204" pitchFamily="34" charset="0"/>
              </a:rPr>
              <a:t>RCA-4558-03/14</a:t>
            </a:r>
            <a:br>
              <a:rPr lang="es-MX" sz="1800" b="1" dirty="0">
                <a:latin typeface="Century Gothic" panose="020B0502020202020204" pitchFamily="34" charset="0"/>
              </a:rPr>
            </a:br>
            <a:endParaRPr lang="es-MX" sz="1800" b="1" dirty="0">
              <a:latin typeface="Century Gothic" panose="020B0502020202020204" pitchFamily="34" charset="0"/>
            </a:endParaRPr>
          </a:p>
        </p:txBody>
      </p:sp>
      <p:sp>
        <p:nvSpPr>
          <p:cNvPr id="3" name="Marcador de contenido 2"/>
          <p:cNvSpPr>
            <a:spLocks noGrp="1"/>
          </p:cNvSpPr>
          <p:nvPr>
            <p:ph idx="1"/>
          </p:nvPr>
        </p:nvSpPr>
        <p:spPr/>
        <p:txBody>
          <a:bodyPr/>
          <a:lstStyle/>
          <a:p>
            <a:pPr algn="just">
              <a:buClr>
                <a:srgbClr val="C00000"/>
              </a:buClr>
            </a:pPr>
            <a:r>
              <a:rPr lang="es-MX" sz="1600" dirty="0" smtClean="0">
                <a:latin typeface="Century Gothic" panose="020B0502020202020204" pitchFamily="34" charset="0"/>
              </a:rPr>
              <a:t>-----------------------</a:t>
            </a:r>
            <a:r>
              <a:rPr lang="es-MX" sz="1600" dirty="0">
                <a:latin typeface="Century Gothic" panose="020B0502020202020204" pitchFamily="34" charset="0"/>
              </a:rPr>
              <a:t>Con fundamento en la resolución RCA-4511-02/14, tomada por el H. Consejo de Administración en su sesión ordinaria número 754, celebrada el 26 de febrero de 2014, mediante la cual se otorgaron facultades de aprobación al Comité de Riesgos, este Órgano Colegiado aprueba el dictamen de la sesión número 087 de dicho Comité, celebrada el día 25 de marzo de 2014, con relación a la propuesta de cambio en la política de manejo de los recursos del “Régimen de jubilaciones y pensiones de los trabajadores del Infonavit”.--------------</a:t>
            </a:r>
          </a:p>
          <a:p>
            <a:pPr algn="just">
              <a:buClr>
                <a:srgbClr val="C00000"/>
              </a:buClr>
            </a:pPr>
            <a:r>
              <a:rPr lang="es-MX" sz="1600" dirty="0">
                <a:latin typeface="Century Gothic" panose="020B0502020202020204" pitchFamily="34" charset="0"/>
              </a:rPr>
              <a:t>Asimismo, se aprueba el cambio en la política de manejo de los recursos del “Régimen de jubilaciones y pensiones de los trabajadores del Infonavit” en los términos del documento que se anexa con el número uno al dictamen, y conforme a lo siguiente</a:t>
            </a:r>
            <a:r>
              <a:rPr lang="es-MX" sz="1600" dirty="0" smtClean="0">
                <a:latin typeface="Century Gothic" panose="020B0502020202020204" pitchFamily="34" charset="0"/>
              </a:rPr>
              <a:t>:------------------------------------------------------------------------------------------------</a:t>
            </a:r>
            <a:endParaRPr lang="es-MX" sz="1600" dirty="0">
              <a:latin typeface="Century Gothic" panose="020B0502020202020204" pitchFamily="34" charset="0"/>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4</a:t>
            </a:fld>
            <a:endParaRPr lang="es-ES" altLang="es-MX" dirty="0"/>
          </a:p>
        </p:txBody>
      </p:sp>
    </p:spTree>
    <p:extLst>
      <p:ext uri="{BB962C8B-B14F-4D97-AF65-F5344CB8AC3E}">
        <p14:creationId xmlns:p14="http://schemas.microsoft.com/office/powerpoint/2010/main" val="4193373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60648"/>
            <a:ext cx="7416824" cy="720080"/>
          </a:xfrm>
        </p:spPr>
        <p:txBody>
          <a:bodyPr>
            <a:noAutofit/>
          </a:bodyPr>
          <a:lstStyle/>
          <a:p>
            <a:r>
              <a:rPr lang="es-MX" sz="1800" b="1" dirty="0">
                <a:latin typeface="Century Gothic" panose="020B0502020202020204" pitchFamily="34" charset="0"/>
              </a:rPr>
              <a:t>Avances en la implementación del Fondo de Jubilaciones y Pensiones (FJP)</a:t>
            </a:r>
          </a:p>
        </p:txBody>
      </p:sp>
      <p:sp>
        <p:nvSpPr>
          <p:cNvPr id="3" name="2 Rectángulo"/>
          <p:cNvSpPr/>
          <p:nvPr/>
        </p:nvSpPr>
        <p:spPr>
          <a:xfrm>
            <a:off x="395536" y="1340768"/>
            <a:ext cx="8424936" cy="4739759"/>
          </a:xfrm>
          <a:prstGeom prst="rect">
            <a:avLst/>
          </a:prstGeom>
        </p:spPr>
        <p:txBody>
          <a:bodyPr wrap="square">
            <a:spAutoFit/>
          </a:bodyPr>
          <a:lstStyle/>
          <a:p>
            <a:pPr marL="180975" lvl="1" indent="-174625" algn="just">
              <a:buClr>
                <a:srgbClr val="BB2D2C"/>
              </a:buClr>
              <a:buSzPct val="100000"/>
              <a:buFont typeface="Calibri"/>
              <a:buChar char="•"/>
            </a:pPr>
            <a:r>
              <a:rPr lang="es-MX" sz="1600" dirty="0">
                <a:solidFill>
                  <a:srgbClr val="000000"/>
                </a:solidFill>
                <a:latin typeface="Century Gothic" panose="020B0502020202020204" pitchFamily="34" charset="0"/>
              </a:rPr>
              <a:t>Al 31 de enero de 2018 cuenta con $2,636 mdp, los cuales se encuentran en un fideicomiso administrado por Old Mutual y están invertidos a través de 2 administradores de recursos financieros, externos: Banamex y Evercore, ambas instituciones financieras fungen como custodios de los valores operados.</a:t>
            </a:r>
          </a:p>
          <a:p>
            <a:pPr marL="6350" lvl="1" algn="just">
              <a:buClr>
                <a:srgbClr val="BB2D2C"/>
              </a:buClr>
              <a:buSzPct val="100000"/>
            </a:pPr>
            <a:endParaRPr lang="es-MX" sz="1600" dirty="0">
              <a:solidFill>
                <a:srgbClr val="000000"/>
              </a:solidFill>
              <a:latin typeface="Century Gothic" panose="020B0502020202020204" pitchFamily="34" charset="0"/>
            </a:endParaRPr>
          </a:p>
          <a:p>
            <a:pPr marL="180975" lvl="1" indent="-174625" algn="just">
              <a:buClr>
                <a:srgbClr val="BB2D2C"/>
              </a:buClr>
              <a:buSzPct val="100000"/>
              <a:buFont typeface="Calibri"/>
              <a:buChar char="•"/>
            </a:pPr>
            <a:r>
              <a:rPr lang="es-MX" sz="1600" dirty="0">
                <a:solidFill>
                  <a:srgbClr val="000000"/>
                </a:solidFill>
                <a:latin typeface="Century Gothic" panose="020B0502020202020204" pitchFamily="34" charset="0"/>
              </a:rPr>
              <a:t>Como mandato de inversión tiene instrumentos de deuda sujetos a reporto, emitidos por el Gobierno Federal.</a:t>
            </a:r>
          </a:p>
          <a:p>
            <a:pPr marL="180975" lvl="1" indent="-174625" algn="just">
              <a:buClr>
                <a:srgbClr val="BB2D2C"/>
              </a:buClr>
              <a:buSzPct val="100000"/>
              <a:buFont typeface="Calibri"/>
              <a:buChar char="•"/>
            </a:pPr>
            <a:endParaRPr lang="es-MX" sz="1400" dirty="0">
              <a:solidFill>
                <a:srgbClr val="000000"/>
              </a:solidFill>
              <a:latin typeface="Century Gothic" panose="020B0502020202020204" pitchFamily="34" charset="0"/>
            </a:endParaRPr>
          </a:p>
          <a:p>
            <a:pPr marL="179388" lvl="1" indent="-174625" algn="just">
              <a:buClr>
                <a:srgbClr val="BB2D2C"/>
              </a:buClr>
              <a:buSzPct val="100000"/>
              <a:buFont typeface="Calibri"/>
              <a:buChar char="•"/>
            </a:pPr>
            <a:r>
              <a:rPr lang="es-ES" sz="1600" dirty="0">
                <a:latin typeface="Century Gothic" panose="020B0502020202020204" pitchFamily="34" charset="0"/>
              </a:rPr>
              <a:t>Con base en lo anterior, la Gerencia Sr. de Coordinación de Inversiones realiza las siguientes acciones:</a:t>
            </a:r>
          </a:p>
          <a:p>
            <a:pPr marL="179388" lvl="1" indent="-174625" algn="just">
              <a:buClr>
                <a:srgbClr val="BB2D2C"/>
              </a:buClr>
              <a:buSzPct val="100000"/>
              <a:buFont typeface="Calibri"/>
              <a:buChar char="•"/>
            </a:pPr>
            <a:endParaRPr lang="es-ES" sz="1600" dirty="0">
              <a:latin typeface="Century Gothic" panose="020B0502020202020204" pitchFamily="34" charset="0"/>
            </a:endParaRPr>
          </a:p>
          <a:p>
            <a:pPr marL="747713" lvl="2" indent="-285750" algn="just">
              <a:buClr>
                <a:srgbClr val="BB2D2C"/>
              </a:buClr>
              <a:buSzPct val="100000"/>
              <a:buFont typeface="Courier New" panose="02070309020205020404" pitchFamily="49" charset="0"/>
              <a:buChar char="o"/>
            </a:pPr>
            <a:r>
              <a:rPr lang="es-MX" sz="1600" dirty="0">
                <a:solidFill>
                  <a:srgbClr val="000000"/>
                </a:solidFill>
                <a:latin typeface="Century Gothic" panose="020B0502020202020204" pitchFamily="34" charset="0"/>
              </a:rPr>
              <a:t>Da seguimiento al rendimiento y composición del portafolio.</a:t>
            </a:r>
          </a:p>
          <a:p>
            <a:pPr marL="747713" lvl="2" indent="-285750" algn="just">
              <a:buClr>
                <a:srgbClr val="BB2D2C"/>
              </a:buClr>
              <a:buSzPct val="100000"/>
              <a:buFont typeface="Courier New" panose="02070309020205020404" pitchFamily="49" charset="0"/>
              <a:buChar char="o"/>
            </a:pPr>
            <a:endParaRPr lang="es-MX" sz="1600" dirty="0">
              <a:solidFill>
                <a:srgbClr val="000000"/>
              </a:solidFill>
              <a:latin typeface="Century Gothic" panose="020B0502020202020204" pitchFamily="34" charset="0"/>
            </a:endParaRPr>
          </a:p>
          <a:p>
            <a:pPr marL="747713" lvl="2" indent="-285750" algn="just">
              <a:buClr>
                <a:srgbClr val="BB2D2C"/>
              </a:buClr>
              <a:buSzPct val="100000"/>
              <a:buFont typeface="Courier New" panose="02070309020205020404" pitchFamily="49" charset="0"/>
              <a:buChar char="o"/>
            </a:pPr>
            <a:r>
              <a:rPr lang="es-MX" sz="1600" dirty="0">
                <a:solidFill>
                  <a:srgbClr val="000000"/>
                </a:solidFill>
                <a:latin typeface="Century Gothic" panose="020B0502020202020204" pitchFamily="34" charset="0"/>
              </a:rPr>
              <a:t>Incorpora el cambio de recursos por rendimiento.</a:t>
            </a:r>
          </a:p>
          <a:p>
            <a:pPr marL="747713" lvl="2" indent="-285750" algn="just">
              <a:buClr>
                <a:srgbClr val="BB2D2C"/>
              </a:buClr>
              <a:buSzPct val="100000"/>
              <a:buFont typeface="Courier New" panose="02070309020205020404" pitchFamily="49" charset="0"/>
              <a:buChar char="o"/>
            </a:pPr>
            <a:endParaRPr lang="es-MX" sz="1600" dirty="0">
              <a:solidFill>
                <a:srgbClr val="000000"/>
              </a:solidFill>
              <a:latin typeface="Century Gothic" panose="020B0502020202020204" pitchFamily="34" charset="0"/>
            </a:endParaRPr>
          </a:p>
          <a:p>
            <a:pPr marL="747713" lvl="2" indent="-285750" algn="just">
              <a:buClr>
                <a:srgbClr val="BB2D2C"/>
              </a:buClr>
              <a:buSzPct val="100000"/>
              <a:buFont typeface="Courier New" panose="02070309020205020404" pitchFamily="49" charset="0"/>
              <a:buChar char="o"/>
            </a:pPr>
            <a:r>
              <a:rPr lang="es-MX" sz="1600" dirty="0">
                <a:solidFill>
                  <a:srgbClr val="000000"/>
                </a:solidFill>
                <a:latin typeface="Century Gothic" panose="020B0502020202020204" pitchFamily="34" charset="0"/>
              </a:rPr>
              <a:t>Revisa el régimen de inversión y el benchmark.</a:t>
            </a:r>
          </a:p>
          <a:p>
            <a:pPr marL="747713" lvl="2" indent="-285750" algn="just">
              <a:buClr>
                <a:srgbClr val="BB2D2C"/>
              </a:buClr>
              <a:buSzPct val="100000"/>
              <a:buFont typeface="Courier New" panose="02070309020205020404" pitchFamily="49" charset="0"/>
              <a:buChar char="o"/>
            </a:pPr>
            <a:endParaRPr lang="es-MX" sz="1600" dirty="0">
              <a:solidFill>
                <a:srgbClr val="000000"/>
              </a:solidFill>
              <a:latin typeface="Century Gothic" panose="020B0502020202020204" pitchFamily="34" charset="0"/>
            </a:endParaRPr>
          </a:p>
          <a:p>
            <a:pPr marL="747713" lvl="2" indent="-285750" algn="just">
              <a:buClr>
                <a:srgbClr val="BB2D2C"/>
              </a:buClr>
              <a:buSzPct val="100000"/>
              <a:buFont typeface="Courier New" panose="02070309020205020404" pitchFamily="49" charset="0"/>
              <a:buChar char="o"/>
            </a:pPr>
            <a:r>
              <a:rPr lang="es-MX" sz="1600" dirty="0">
                <a:solidFill>
                  <a:srgbClr val="000000"/>
                </a:solidFill>
                <a:latin typeface="Century Gothic" panose="020B0502020202020204" pitchFamily="34" charset="0"/>
              </a:rPr>
              <a:t>Realiza llamadas mensuales con los manejadores del Fondo.</a:t>
            </a:r>
          </a:p>
          <a:p>
            <a:pPr marL="747713" lvl="2" indent="-285750" algn="just">
              <a:buClr>
                <a:srgbClr val="BB2D2C"/>
              </a:buClr>
              <a:buSzPct val="100000"/>
              <a:buFont typeface="Courier New" panose="02070309020205020404" pitchFamily="49" charset="0"/>
              <a:buChar char="o"/>
            </a:pPr>
            <a:endParaRPr lang="es-MX" sz="1600" dirty="0">
              <a:solidFill>
                <a:srgbClr val="000000"/>
              </a:solidFill>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5</a:t>
            </a:fld>
            <a:endParaRPr lang="es-ES" altLang="es-MX" dirty="0"/>
          </a:p>
        </p:txBody>
      </p:sp>
    </p:spTree>
    <p:extLst>
      <p:ext uri="{BB962C8B-B14F-4D97-AF65-F5344CB8AC3E}">
        <p14:creationId xmlns:p14="http://schemas.microsoft.com/office/powerpoint/2010/main" val="1025709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60648"/>
            <a:ext cx="7416824" cy="720080"/>
          </a:xfrm>
        </p:spPr>
        <p:txBody>
          <a:bodyPr>
            <a:noAutofit/>
          </a:bodyPr>
          <a:lstStyle/>
          <a:p>
            <a:r>
              <a:rPr lang="es-MX" sz="1800" b="1" dirty="0">
                <a:latin typeface="Century Gothic" panose="020B0502020202020204" pitchFamily="34" charset="0"/>
              </a:rPr>
              <a:t>Avances en la implementación del Fondo de Jubilaciones y Pensiones (FJP)</a:t>
            </a:r>
          </a:p>
        </p:txBody>
      </p:sp>
      <p:sp>
        <p:nvSpPr>
          <p:cNvPr id="3" name="2 Rectángulo"/>
          <p:cNvSpPr/>
          <p:nvPr/>
        </p:nvSpPr>
        <p:spPr>
          <a:xfrm>
            <a:off x="395536" y="1673513"/>
            <a:ext cx="8424936" cy="1569660"/>
          </a:xfrm>
          <a:prstGeom prst="rect">
            <a:avLst/>
          </a:prstGeom>
        </p:spPr>
        <p:txBody>
          <a:bodyPr wrap="square">
            <a:spAutoFit/>
          </a:bodyPr>
          <a:lstStyle/>
          <a:p>
            <a:pPr marL="180975" lvl="1" indent="-174625" algn="just">
              <a:buClr>
                <a:srgbClr val="BB2D2C"/>
              </a:buClr>
              <a:buSzPct val="100000"/>
              <a:buFont typeface="Calibri"/>
              <a:buChar char="•"/>
            </a:pPr>
            <a:r>
              <a:rPr lang="es-MX" sz="1600" dirty="0">
                <a:solidFill>
                  <a:srgbClr val="000000"/>
                </a:solidFill>
                <a:latin typeface="Century Gothic" panose="020B0502020202020204" pitchFamily="34" charset="0"/>
              </a:rPr>
              <a:t>Los rendimientos de los últimos cinco años que ha presentado este fondo se muestran en la siguiente tabla:</a:t>
            </a:r>
          </a:p>
          <a:p>
            <a:pPr marL="180975" lvl="1" indent="-174625" algn="just">
              <a:buClr>
                <a:srgbClr val="BB2D2C"/>
              </a:buClr>
              <a:buSzPct val="100000"/>
              <a:buFont typeface="Calibri"/>
              <a:buChar char="•"/>
            </a:pPr>
            <a:endParaRPr lang="es-MX" sz="1600" dirty="0">
              <a:solidFill>
                <a:srgbClr val="000000"/>
              </a:solidFill>
              <a:latin typeface="Century Gothic" panose="020B0502020202020204" pitchFamily="34" charset="0"/>
            </a:endParaRPr>
          </a:p>
          <a:p>
            <a:pPr marL="180975" lvl="1" indent="-174625" algn="just">
              <a:buClr>
                <a:srgbClr val="BB2D2C"/>
              </a:buClr>
              <a:buSzPct val="100000"/>
              <a:buFont typeface="Calibri"/>
              <a:buChar char="•"/>
            </a:pPr>
            <a:endParaRPr lang="es-MX" sz="1600" dirty="0">
              <a:solidFill>
                <a:srgbClr val="000000"/>
              </a:solidFill>
              <a:latin typeface="Century Gothic" panose="020B0502020202020204" pitchFamily="34" charset="0"/>
            </a:endParaRPr>
          </a:p>
          <a:p>
            <a:pPr marL="6350" lvl="1" algn="just">
              <a:buClr>
                <a:srgbClr val="BB2D2C"/>
              </a:buClr>
              <a:buSzPct val="100000"/>
            </a:pPr>
            <a:endParaRPr lang="es-MX" sz="1600" dirty="0">
              <a:solidFill>
                <a:srgbClr val="000000"/>
              </a:solidFill>
              <a:latin typeface="Century Gothic" panose="020B0502020202020204" pitchFamily="34" charset="0"/>
            </a:endParaRPr>
          </a:p>
          <a:p>
            <a:pPr marL="461963" lvl="2" algn="just">
              <a:buClr>
                <a:srgbClr val="BB2D2C"/>
              </a:buClr>
              <a:buSzPct val="100000"/>
            </a:pPr>
            <a:endParaRPr lang="es-MX" sz="1600" dirty="0">
              <a:solidFill>
                <a:srgbClr val="000000"/>
              </a:solidFill>
              <a:latin typeface="Century Gothic" panose="020B0502020202020204" pitchFamily="34" charset="0"/>
            </a:endParaRPr>
          </a:p>
        </p:txBody>
      </p:sp>
      <p:pic>
        <p:nvPicPr>
          <p:cNvPr id="7" name="Imagen 6">
            <a:extLst>
              <a:ext uri="{FF2B5EF4-FFF2-40B4-BE49-F238E27FC236}">
                <a16:creationId xmlns="" xmlns:a16="http://schemas.microsoft.com/office/drawing/2014/main" id="{CF025397-ECFB-49E5-9B96-510AC7F171E8}"/>
              </a:ext>
            </a:extLst>
          </p:cNvPr>
          <p:cNvPicPr>
            <a:picLocks noChangeAspect="1"/>
          </p:cNvPicPr>
          <p:nvPr/>
        </p:nvPicPr>
        <p:blipFill>
          <a:blip r:embed="rId2"/>
          <a:stretch>
            <a:fillRect/>
          </a:stretch>
        </p:blipFill>
        <p:spPr>
          <a:xfrm>
            <a:off x="532100" y="2530351"/>
            <a:ext cx="7712308" cy="2266801"/>
          </a:xfrm>
          <a:prstGeom prst="rect">
            <a:avLst/>
          </a:prstGeom>
          <a:noFill/>
          <a:ln>
            <a:noFill/>
          </a:ln>
        </p:spPr>
      </p:pic>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6</a:t>
            </a:fld>
            <a:endParaRPr lang="es-ES" altLang="es-MX" dirty="0"/>
          </a:p>
        </p:txBody>
      </p:sp>
    </p:spTree>
    <p:extLst>
      <p:ext uri="{BB962C8B-B14F-4D97-AF65-F5344CB8AC3E}">
        <p14:creationId xmlns:p14="http://schemas.microsoft.com/office/powerpoint/2010/main" val="2174746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p:cNvSpPr txBox="1">
            <a:spLocks/>
          </p:cNvSpPr>
          <p:nvPr/>
        </p:nvSpPr>
        <p:spPr>
          <a:xfrm>
            <a:off x="369168" y="1844824"/>
            <a:ext cx="6579096" cy="2160240"/>
          </a:xfrm>
          <a:prstGeom prst="rect">
            <a:avLst/>
          </a:prstGeom>
        </p:spPr>
        <p:txBody>
          <a:bodyPr vert="horz" lIns="36000" tIns="36000" rIns="36000" bIns="36000" rtlCol="0">
            <a:normAutofit/>
          </a:bodyPr>
          <a:lstStyle>
            <a:lvl1pPr marL="342900" indent="-342900" algn="l" defTabSz="914400" rtl="0" eaLnBrk="1" latinLnBrk="0" hangingPunct="1">
              <a:lnSpc>
                <a:spcPts val="2100"/>
              </a:lnSpc>
              <a:spcBef>
                <a:spcPts val="0"/>
              </a:spcBef>
              <a:spcAft>
                <a:spcPts val="600"/>
              </a:spcAft>
              <a:buFontTx/>
              <a:buNone/>
              <a:defRPr sz="1800" b="1" kern="1200">
                <a:solidFill>
                  <a:schemeClr val="tx1"/>
                </a:solidFill>
                <a:latin typeface="+mn-lt"/>
                <a:ea typeface="+mn-ea"/>
                <a:cs typeface="+mn-cs"/>
              </a:defRPr>
            </a:lvl1pPr>
            <a:lvl2pPr marL="742950" indent="-742950" algn="l" defTabSz="914400" rtl="0" eaLnBrk="1" latinLnBrk="0" hangingPunct="1">
              <a:lnSpc>
                <a:spcPts val="1600"/>
              </a:lnSpc>
              <a:spcBef>
                <a:spcPts val="0"/>
              </a:spcBef>
              <a:spcAft>
                <a:spcPts val="600"/>
              </a:spcAft>
              <a:buFont typeface="Arial" pitchFamily="34" charset="0"/>
              <a:buNone/>
              <a:defRPr sz="1400" kern="1200">
                <a:solidFill>
                  <a:schemeClr val="tx1"/>
                </a:solidFill>
                <a:latin typeface="+mn-lt"/>
                <a:ea typeface="+mn-ea"/>
                <a:cs typeface="+mn-cs"/>
              </a:defRPr>
            </a:lvl2pPr>
            <a:lvl3pPr marL="355600" indent="-177800" algn="l" defTabSz="914400" rtl="0" eaLnBrk="1" latinLnBrk="0" hangingPunct="1">
              <a:lnSpc>
                <a:spcPts val="1600"/>
              </a:lnSpc>
              <a:spcBef>
                <a:spcPts val="0"/>
              </a:spcBef>
              <a:spcAft>
                <a:spcPts val="600"/>
              </a:spcAft>
              <a:buFont typeface="Arial" pitchFamily="34" charset="0"/>
              <a:buChar char="•"/>
              <a:defRPr sz="1400" kern="1200">
                <a:solidFill>
                  <a:schemeClr val="accent1"/>
                </a:solidFill>
                <a:latin typeface="+mn-lt"/>
                <a:ea typeface="+mn-ea"/>
                <a:cs typeface="+mn-cs"/>
              </a:defRPr>
            </a:lvl3pPr>
            <a:lvl4pPr marL="541338" indent="-185738" algn="l" defTabSz="914400" rtl="0" eaLnBrk="1" latinLnBrk="0" hangingPunct="1">
              <a:lnSpc>
                <a:spcPts val="1600"/>
              </a:lnSpc>
              <a:spcBef>
                <a:spcPts val="0"/>
              </a:spcBef>
              <a:spcAft>
                <a:spcPts val="600"/>
              </a:spcAft>
              <a:buFont typeface="Arial" pitchFamily="34" charset="0"/>
              <a:buChar char="–"/>
              <a:defRPr sz="1400" kern="1200">
                <a:solidFill>
                  <a:schemeClr val="accent1"/>
                </a:solidFill>
                <a:latin typeface="+mn-lt"/>
                <a:ea typeface="+mn-ea"/>
                <a:cs typeface="+mn-cs"/>
              </a:defRPr>
            </a:lvl4pPr>
            <a:lvl5pPr marL="719138" indent="-177800" algn="l" defTabSz="914400" rtl="0" eaLnBrk="1" latinLnBrk="0" hangingPunct="1">
              <a:lnSpc>
                <a:spcPts val="1600"/>
              </a:lnSpc>
              <a:spcBef>
                <a:spcPts val="0"/>
              </a:spcBef>
              <a:spcAft>
                <a:spcPts val="600"/>
              </a:spcAft>
              <a:buFont typeface="Arial" pitchFamily="34" charset="0"/>
              <a:buChar char="»"/>
              <a:tabLst>
                <a:tab pos="719138" algn="l"/>
              </a:tabLst>
              <a:defRPr sz="14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endParaRPr lang="en-GB" sz="1400" b="0" dirty="0"/>
          </a:p>
        </p:txBody>
      </p:sp>
      <p:sp>
        <p:nvSpPr>
          <p:cNvPr id="4" name="Rectangle 3"/>
          <p:cNvSpPr/>
          <p:nvPr/>
        </p:nvSpPr>
        <p:spPr>
          <a:xfrm>
            <a:off x="8217" y="144016"/>
            <a:ext cx="6075951" cy="4766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TextBox 5"/>
          <p:cNvSpPr txBox="1"/>
          <p:nvPr/>
        </p:nvSpPr>
        <p:spPr>
          <a:xfrm>
            <a:off x="432048" y="233625"/>
            <a:ext cx="73803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defTabSz="457200" fontAlgn="base">
              <a:spcBef>
                <a:spcPct val="0"/>
              </a:spcBef>
              <a:spcAft>
                <a:spcPct val="0"/>
              </a:spcAft>
              <a:defRPr sz="2000" b="1">
                <a:solidFill>
                  <a:srgbClr val="CD0000"/>
                </a:solidFill>
                <a:latin typeface="Century Gothic" panose="020B0502020202020204" pitchFamily="34" charset="0"/>
                <a:ea typeface="Myriad Pro"/>
                <a:cs typeface="Myriad Pro"/>
              </a:defRPr>
            </a:lvl1pPr>
            <a:lvl2pPr defTabSz="457200" fontAlgn="base">
              <a:spcBef>
                <a:spcPct val="0"/>
              </a:spcBef>
              <a:spcAft>
                <a:spcPct val="0"/>
              </a:spcAft>
              <a:defRPr sz="3200">
                <a:solidFill>
                  <a:srgbClr val="CD0000"/>
                </a:solidFill>
                <a:latin typeface="Myriad Pro"/>
                <a:ea typeface="Myriad Pro"/>
                <a:cs typeface="Myriad Pro"/>
              </a:defRPr>
            </a:lvl2pPr>
            <a:lvl3pPr defTabSz="457200" fontAlgn="base">
              <a:spcBef>
                <a:spcPct val="0"/>
              </a:spcBef>
              <a:spcAft>
                <a:spcPct val="0"/>
              </a:spcAft>
              <a:defRPr sz="3200">
                <a:solidFill>
                  <a:srgbClr val="CD0000"/>
                </a:solidFill>
                <a:latin typeface="Myriad Pro"/>
                <a:ea typeface="Myriad Pro"/>
                <a:cs typeface="Myriad Pro"/>
              </a:defRPr>
            </a:lvl3pPr>
            <a:lvl4pPr defTabSz="457200" fontAlgn="base">
              <a:spcBef>
                <a:spcPct val="0"/>
              </a:spcBef>
              <a:spcAft>
                <a:spcPct val="0"/>
              </a:spcAft>
              <a:defRPr sz="3200">
                <a:solidFill>
                  <a:srgbClr val="CD0000"/>
                </a:solidFill>
                <a:latin typeface="Myriad Pro"/>
                <a:ea typeface="Myriad Pro"/>
                <a:cs typeface="Myriad Pro"/>
              </a:defRPr>
            </a:lvl4pPr>
            <a:lvl5pPr defTabSz="457200" fontAlgn="base">
              <a:spcBef>
                <a:spcPct val="0"/>
              </a:spcBef>
              <a:spcAft>
                <a:spcPct val="0"/>
              </a:spcAft>
              <a:defRPr sz="3200">
                <a:solidFill>
                  <a:srgbClr val="CD0000"/>
                </a:solidFill>
                <a:latin typeface="Myriad Pro"/>
                <a:ea typeface="Myriad Pro"/>
                <a:cs typeface="Myriad Pro"/>
              </a:defRPr>
            </a:lvl5pPr>
            <a:lvl6pPr marL="457200" defTabSz="457200" fontAlgn="base">
              <a:spcBef>
                <a:spcPct val="0"/>
              </a:spcBef>
              <a:spcAft>
                <a:spcPct val="0"/>
              </a:spcAft>
              <a:defRPr sz="3200">
                <a:solidFill>
                  <a:srgbClr val="CD0000"/>
                </a:solidFill>
                <a:latin typeface="Myriad Pro"/>
                <a:ea typeface="Myriad Pro"/>
                <a:cs typeface="Myriad Pro"/>
              </a:defRPr>
            </a:lvl6pPr>
            <a:lvl7pPr marL="914400" defTabSz="457200" fontAlgn="base">
              <a:spcBef>
                <a:spcPct val="0"/>
              </a:spcBef>
              <a:spcAft>
                <a:spcPct val="0"/>
              </a:spcAft>
              <a:defRPr sz="3200">
                <a:solidFill>
                  <a:srgbClr val="CD0000"/>
                </a:solidFill>
                <a:latin typeface="Myriad Pro"/>
                <a:ea typeface="Myriad Pro"/>
                <a:cs typeface="Myriad Pro"/>
              </a:defRPr>
            </a:lvl7pPr>
            <a:lvl8pPr marL="1371600" defTabSz="457200" fontAlgn="base">
              <a:spcBef>
                <a:spcPct val="0"/>
              </a:spcBef>
              <a:spcAft>
                <a:spcPct val="0"/>
              </a:spcAft>
              <a:defRPr sz="3200">
                <a:solidFill>
                  <a:srgbClr val="CD0000"/>
                </a:solidFill>
                <a:latin typeface="Myriad Pro"/>
                <a:ea typeface="Myriad Pro"/>
                <a:cs typeface="Myriad Pro"/>
              </a:defRPr>
            </a:lvl8pPr>
            <a:lvl9pPr marL="1828800" defTabSz="457200" fontAlgn="base">
              <a:spcBef>
                <a:spcPct val="0"/>
              </a:spcBef>
              <a:spcAft>
                <a:spcPct val="0"/>
              </a:spcAft>
              <a:defRPr sz="3200">
                <a:solidFill>
                  <a:srgbClr val="CD0000"/>
                </a:solidFill>
                <a:latin typeface="Myriad Pro"/>
                <a:ea typeface="Myriad Pro"/>
                <a:cs typeface="Myriad Pro"/>
              </a:defRPr>
            </a:lvl9pPr>
          </a:lstStyle>
          <a:p>
            <a:r>
              <a:rPr lang="es-MX" sz="1800" dirty="0" smtClean="0"/>
              <a:t>Rendimiento acumulado 2017</a:t>
            </a:r>
            <a:endParaRPr lang="es-MX" sz="1800" dirty="0"/>
          </a:p>
        </p:txBody>
      </p:sp>
      <p:sp>
        <p:nvSpPr>
          <p:cNvPr id="7" name="TextBox 6"/>
          <p:cNvSpPr txBox="1">
            <a:spLocks noChangeArrowheads="1"/>
          </p:cNvSpPr>
          <p:nvPr/>
        </p:nvSpPr>
        <p:spPr bwMode="auto">
          <a:xfrm>
            <a:off x="133850" y="5504021"/>
            <a:ext cx="5256584" cy="261610"/>
          </a:xfrm>
          <a:prstGeom prst="rect">
            <a:avLst/>
          </a:prstGeom>
          <a:noFill/>
          <a:ln w="9525">
            <a:noFill/>
            <a:miter lim="800000"/>
            <a:headEnd/>
            <a:tailEnd/>
          </a:ln>
        </p:spPr>
        <p:txBody>
          <a:bodyPr wrap="square">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s-MX" sz="1100" i="0" u="none" strike="noStrike" kern="0" cap="none" spc="0" normalizeH="0" baseline="0" noProof="0" dirty="0">
                <a:ln>
                  <a:noFill/>
                </a:ln>
                <a:solidFill>
                  <a:srgbClr val="000000"/>
                </a:solidFill>
                <a:effectLst/>
                <a:uLnTx/>
                <a:uFillTx/>
                <a:latin typeface="Century Gothic"/>
              </a:rPr>
              <a:t>El Benchmark se compone:  </a:t>
            </a:r>
            <a:r>
              <a:rPr kumimoji="0" lang="es-MX" sz="1100" i="0" u="none" strike="noStrike" kern="0" cap="none" spc="0" normalizeH="0" baseline="0" noProof="0" dirty="0" smtClean="0">
                <a:ln>
                  <a:noFill/>
                </a:ln>
                <a:solidFill>
                  <a:srgbClr val="000000"/>
                </a:solidFill>
                <a:effectLst/>
                <a:uLnTx/>
                <a:uFillTx/>
                <a:latin typeface="Century Gothic"/>
              </a:rPr>
              <a:t>Fondeo Gubernamental Banxico</a:t>
            </a:r>
            <a:endParaRPr kumimoji="0" lang="es-MX" sz="1100" i="0" u="none" strike="noStrike" kern="0" cap="none" spc="0" normalizeH="0" baseline="0" noProof="0" dirty="0">
              <a:ln>
                <a:noFill/>
              </a:ln>
              <a:solidFill>
                <a:srgbClr val="000000"/>
              </a:solidFill>
              <a:effectLst/>
              <a:uLnTx/>
              <a:uFillTx/>
              <a:latin typeface="Century Gothic"/>
            </a:endParaRPr>
          </a:p>
        </p:txBody>
      </p:sp>
      <p:sp>
        <p:nvSpPr>
          <p:cNvPr id="9" name="TextBox 8"/>
          <p:cNvSpPr txBox="1"/>
          <p:nvPr/>
        </p:nvSpPr>
        <p:spPr>
          <a:xfrm>
            <a:off x="5642280" y="1475492"/>
            <a:ext cx="3240360" cy="369332"/>
          </a:xfrm>
          <a:prstGeom prst="rect">
            <a:avLst/>
          </a:prstGeom>
          <a:noFill/>
        </p:spPr>
        <p:txBody>
          <a:bodyPr wrap="square" rtlCol="0">
            <a:spAutoFit/>
          </a:bodyPr>
          <a:lstStyle/>
          <a:p>
            <a:pPr algn="ctr"/>
            <a:r>
              <a:rPr lang="es-MX" dirty="0" smtClean="0">
                <a:latin typeface="Century Gothic" pitchFamily="34" charset="0"/>
              </a:rPr>
              <a:t>Por cada manager</a:t>
            </a:r>
            <a:endParaRPr lang="es-MX" dirty="0">
              <a:latin typeface="Century Gothic" pitchFamily="34" charset="0"/>
            </a:endParaRPr>
          </a:p>
        </p:txBody>
      </p:sp>
      <p:sp>
        <p:nvSpPr>
          <p:cNvPr id="10" name="TextBox 9"/>
          <p:cNvSpPr txBox="1"/>
          <p:nvPr/>
        </p:nvSpPr>
        <p:spPr>
          <a:xfrm>
            <a:off x="5278026" y="4003610"/>
            <a:ext cx="3708412" cy="16312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1200" b="0" i="0" u="none" strike="noStrike" kern="0" cap="none" spc="0" normalizeH="0" baseline="0" noProof="0" dirty="0" smtClean="0">
                <a:ln>
                  <a:noFill/>
                </a:ln>
                <a:solidFill>
                  <a:srgbClr val="000000"/>
                </a:solidFill>
                <a:effectLst/>
                <a:uLnTx/>
                <a:uFillTx/>
                <a:latin typeface="Century Gothic" pitchFamily="34" charset="0"/>
              </a:rPr>
              <a:t>Rendimientos acumulados en el año.</a:t>
            </a: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200" b="0" i="0" u="none" strike="noStrike" kern="0" cap="none" spc="0" normalizeH="0" baseline="0" noProof="0" dirty="0" smtClean="0">
              <a:ln>
                <a:noFill/>
              </a:ln>
              <a:solidFill>
                <a:srgbClr val="000000"/>
              </a:solidFill>
              <a:effectLst/>
              <a:uLnTx/>
              <a:uFillTx/>
              <a:latin typeface="Century Gothic" pitchFamily="34" charset="0"/>
            </a:endParaRPr>
          </a:p>
          <a:p>
            <a:pPr marL="171450" marR="0" lvl="0" indent="-171450" defTabSz="914400" eaLnBrk="1" fontAlgn="auto" latinLnBrk="0" hangingPunct="1">
              <a:lnSpc>
                <a:spcPct val="100000"/>
              </a:lnSpc>
              <a:spcBef>
                <a:spcPts val="0"/>
              </a:spcBef>
              <a:spcAft>
                <a:spcPts val="0"/>
              </a:spcAft>
              <a:buClrTx/>
              <a:buSzTx/>
              <a:buFont typeface="Arial" pitchFamily="34" charset="0"/>
              <a:buChar char="•"/>
              <a:tabLst/>
              <a:defRPr/>
            </a:pPr>
            <a:r>
              <a:rPr kumimoji="0" lang="es-MX" sz="1200" b="0" i="0" u="none" strike="noStrike" kern="0" cap="none" spc="0" normalizeH="0" baseline="0" noProof="0" dirty="0" smtClean="0">
                <a:ln>
                  <a:noFill/>
                </a:ln>
                <a:solidFill>
                  <a:srgbClr val="000000"/>
                </a:solidFill>
                <a:effectLst/>
                <a:uLnTx/>
                <a:uFillTx/>
                <a:latin typeface="Century Gothic" pitchFamily="34" charset="0"/>
              </a:rPr>
              <a:t>Old Mutual muestra rendimientos después de cargos</a:t>
            </a:r>
          </a:p>
          <a:p>
            <a:pPr marR="0" lvl="0" defTabSz="914400" eaLnBrk="1" fontAlgn="auto" latinLnBrk="0" hangingPunct="1">
              <a:lnSpc>
                <a:spcPct val="100000"/>
              </a:lnSpc>
              <a:spcBef>
                <a:spcPts val="0"/>
              </a:spcBef>
              <a:spcAft>
                <a:spcPts val="0"/>
              </a:spcAft>
              <a:buClrTx/>
              <a:buSzTx/>
              <a:tabLst/>
              <a:defRPr/>
            </a:pPr>
            <a:endParaRPr kumimoji="0" lang="es-MX" sz="1200" b="0" i="0" u="none" strike="noStrike" kern="0" cap="none" spc="0" normalizeH="0" baseline="0" noProof="0" dirty="0" smtClean="0">
              <a:ln>
                <a:noFill/>
              </a:ln>
              <a:solidFill>
                <a:srgbClr val="000000"/>
              </a:solidFill>
              <a:effectLst/>
              <a:uLnTx/>
              <a:uFillTx/>
              <a:latin typeface="Century Gothic"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MX" sz="1200" b="0" i="0" u="none" strike="noStrike" kern="0" cap="none" spc="0" normalizeH="0" baseline="0" noProof="0" dirty="0" smtClean="0">
                <a:ln>
                  <a:noFill/>
                </a:ln>
                <a:solidFill>
                  <a:srgbClr val="000000"/>
                </a:solidFill>
                <a:effectLst/>
                <a:uLnTx/>
                <a:uFillTx/>
                <a:latin typeface="Century Gothic" pitchFamily="34" charset="0"/>
              </a:rPr>
              <a:t>** Se muestran rendimientos antes de cargos  </a:t>
            </a: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400" b="0" i="0" u="none" strike="noStrike" kern="0" cap="none" spc="0" normalizeH="0" baseline="0" noProof="0" dirty="0" smtClean="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400" b="0" i="0" u="none" strike="noStrike" kern="0" cap="none" spc="0" normalizeH="0" baseline="0" noProof="0" dirty="0">
              <a:ln>
                <a:noFill/>
              </a:ln>
              <a:solidFill>
                <a:srgbClr val="000000"/>
              </a:solidFill>
              <a:effectLst/>
              <a:uLnTx/>
              <a:uFillTx/>
            </a:endParaRPr>
          </a:p>
        </p:txBody>
      </p:sp>
      <p:graphicFrame>
        <p:nvGraphicFramePr>
          <p:cNvPr id="11" name="Chart 10"/>
          <p:cNvGraphicFramePr>
            <a:graphicFrameLocks/>
          </p:cNvGraphicFramePr>
          <p:nvPr>
            <p:extLst>
              <p:ext uri="{D42A27DB-BD31-4B8C-83A1-F6EECF244321}">
                <p14:modId xmlns:p14="http://schemas.microsoft.com/office/powerpoint/2010/main" val="3597410095"/>
              </p:ext>
            </p:extLst>
          </p:nvPr>
        </p:nvGraphicFramePr>
        <p:xfrm>
          <a:off x="133850" y="1700808"/>
          <a:ext cx="4942206" cy="34336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353489456"/>
              </p:ext>
            </p:extLst>
          </p:nvPr>
        </p:nvGraphicFramePr>
        <p:xfrm>
          <a:off x="5130564" y="1916831"/>
          <a:ext cx="4003336" cy="2074545"/>
        </p:xfrm>
        <a:graphic>
          <a:graphicData uri="http://schemas.openxmlformats.org/drawingml/2006/table">
            <a:tbl>
              <a:tblPr/>
              <a:tblGrid>
                <a:gridCol w="2217232"/>
                <a:gridCol w="1786104"/>
              </a:tblGrid>
              <a:tr h="98707">
                <a:tc>
                  <a:txBody>
                    <a:bodyPr/>
                    <a:lstStyle/>
                    <a:p>
                      <a:pPr algn="ctr" rtl="0" fontAlgn="ctr"/>
                      <a:r>
                        <a:rPr lang="es-MX" sz="1800" b="1" i="0" u="none" strike="noStrike" dirty="0">
                          <a:solidFill>
                            <a:srgbClr val="FFFFFF"/>
                          </a:solidFill>
                          <a:effectLst/>
                          <a:latin typeface="Century Gothic"/>
                        </a:rPr>
                        <a:t>2017</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7D868C"/>
                    </a:solidFill>
                  </a:tcPr>
                </a:tc>
                <a:tc>
                  <a:txBody>
                    <a:bodyPr/>
                    <a:lstStyle/>
                    <a:p>
                      <a:pPr algn="ctr" rtl="0" fontAlgn="ctr"/>
                      <a:r>
                        <a:rPr lang="es-MX" sz="1800" b="1" i="0" u="none" strike="noStrike" dirty="0">
                          <a:solidFill>
                            <a:srgbClr val="FFFFFF"/>
                          </a:solidFill>
                          <a:effectLst/>
                          <a:latin typeface="Century Gothic"/>
                        </a:rPr>
                        <a:t>RENDIMIENTO</a:t>
                      </a:r>
                    </a:p>
                  </a:txBody>
                  <a:tcPr marL="0" marR="0" marT="0"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7D868C"/>
                    </a:solidFill>
                  </a:tcPr>
                </a:tc>
              </a:tr>
              <a:tr h="257175">
                <a:tc>
                  <a:txBody>
                    <a:bodyPr/>
                    <a:lstStyle/>
                    <a:p>
                      <a:pPr algn="ctr" rtl="0" fontAlgn="ctr"/>
                      <a:r>
                        <a:rPr lang="es-MX" sz="1600" b="0" i="0" u="none" strike="noStrike" dirty="0">
                          <a:solidFill>
                            <a:schemeClr val="tx1"/>
                          </a:solidFill>
                          <a:effectLst/>
                          <a:latin typeface="Century Gothic"/>
                        </a:rPr>
                        <a:t>BANAMEX**</a:t>
                      </a:r>
                    </a:p>
                  </a:txBody>
                  <a:tcPr marL="0" marR="0" marT="0"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7.11%</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EVERCORE**</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7.00%</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OLD MUTUAL*</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7.06%</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514350">
                <a:tc>
                  <a:txBody>
                    <a:bodyPr/>
                    <a:lstStyle/>
                    <a:p>
                      <a:pPr algn="ctr" rtl="0" fontAlgn="ctr"/>
                      <a:r>
                        <a:rPr lang="es-MX" sz="1600" b="0" i="0" u="none" strike="noStrike" dirty="0">
                          <a:solidFill>
                            <a:schemeClr val="tx1"/>
                          </a:solidFill>
                          <a:effectLst/>
                          <a:latin typeface="Century Gothic"/>
                        </a:rPr>
                        <a:t>BENCHMARK (PIP FONDEO-G+.3%)</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7.01%</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PIP FONDEO-G</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6.71%</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CETES 28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6.70%</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26808810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8217" y="144016"/>
            <a:ext cx="9144000" cy="523220"/>
          </a:xfrm>
          <a:prstGeom prst="rect">
            <a:avLst/>
          </a:prstGeom>
          <a:noFill/>
          <a:ln>
            <a:noFill/>
          </a:ln>
        </p:spPr>
        <p:txBody>
          <a:bodyPr wrap="square" rtlCol="0">
            <a:spAutoFit/>
          </a:bodyPr>
          <a:lstStyle/>
          <a:p>
            <a:endParaRPr lang="es-MX" sz="2800" b="1" dirty="0">
              <a:solidFill>
                <a:srgbClr val="008765"/>
              </a:solidFill>
              <a:latin typeface="Futura Std Medium" pitchFamily="34" charset="0"/>
            </a:endParaRPr>
          </a:p>
        </p:txBody>
      </p:sp>
      <p:sp>
        <p:nvSpPr>
          <p:cNvPr id="15" name="TextBox 14"/>
          <p:cNvSpPr txBox="1"/>
          <p:nvPr/>
        </p:nvSpPr>
        <p:spPr>
          <a:xfrm>
            <a:off x="395536" y="292586"/>
            <a:ext cx="7200800" cy="76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defPPr>
              <a:defRPr lang="es-MX"/>
            </a:defPPr>
            <a:lvl1pPr defTabSz="457200" fontAlgn="base">
              <a:spcBef>
                <a:spcPct val="0"/>
              </a:spcBef>
              <a:spcAft>
                <a:spcPct val="0"/>
              </a:spcAft>
              <a:defRPr sz="2000" b="1">
                <a:solidFill>
                  <a:srgbClr val="CD0000"/>
                </a:solidFill>
                <a:latin typeface="Century Gothic" panose="020B0502020202020204" pitchFamily="34" charset="0"/>
                <a:ea typeface="Myriad Pro"/>
                <a:cs typeface="Myriad Pro"/>
              </a:defRPr>
            </a:lvl1pPr>
            <a:lvl2pPr defTabSz="457200" fontAlgn="base">
              <a:spcBef>
                <a:spcPct val="0"/>
              </a:spcBef>
              <a:spcAft>
                <a:spcPct val="0"/>
              </a:spcAft>
              <a:defRPr sz="3200">
                <a:solidFill>
                  <a:srgbClr val="CD0000"/>
                </a:solidFill>
                <a:latin typeface="Myriad Pro"/>
                <a:ea typeface="Myriad Pro"/>
                <a:cs typeface="Myriad Pro"/>
              </a:defRPr>
            </a:lvl2pPr>
            <a:lvl3pPr defTabSz="457200" fontAlgn="base">
              <a:spcBef>
                <a:spcPct val="0"/>
              </a:spcBef>
              <a:spcAft>
                <a:spcPct val="0"/>
              </a:spcAft>
              <a:defRPr sz="3200">
                <a:solidFill>
                  <a:srgbClr val="CD0000"/>
                </a:solidFill>
                <a:latin typeface="Myriad Pro"/>
                <a:ea typeface="Myriad Pro"/>
                <a:cs typeface="Myriad Pro"/>
              </a:defRPr>
            </a:lvl3pPr>
            <a:lvl4pPr defTabSz="457200" fontAlgn="base">
              <a:spcBef>
                <a:spcPct val="0"/>
              </a:spcBef>
              <a:spcAft>
                <a:spcPct val="0"/>
              </a:spcAft>
              <a:defRPr sz="3200">
                <a:solidFill>
                  <a:srgbClr val="CD0000"/>
                </a:solidFill>
                <a:latin typeface="Myriad Pro"/>
                <a:ea typeface="Myriad Pro"/>
                <a:cs typeface="Myriad Pro"/>
              </a:defRPr>
            </a:lvl4pPr>
            <a:lvl5pPr defTabSz="457200" fontAlgn="base">
              <a:spcBef>
                <a:spcPct val="0"/>
              </a:spcBef>
              <a:spcAft>
                <a:spcPct val="0"/>
              </a:spcAft>
              <a:defRPr sz="3200">
                <a:solidFill>
                  <a:srgbClr val="CD0000"/>
                </a:solidFill>
                <a:latin typeface="Myriad Pro"/>
                <a:ea typeface="Myriad Pro"/>
                <a:cs typeface="Myriad Pro"/>
              </a:defRPr>
            </a:lvl5pPr>
            <a:lvl6pPr marL="457200" defTabSz="457200" fontAlgn="base">
              <a:spcBef>
                <a:spcPct val="0"/>
              </a:spcBef>
              <a:spcAft>
                <a:spcPct val="0"/>
              </a:spcAft>
              <a:defRPr sz="3200">
                <a:solidFill>
                  <a:srgbClr val="CD0000"/>
                </a:solidFill>
                <a:latin typeface="Myriad Pro"/>
                <a:ea typeface="Myriad Pro"/>
                <a:cs typeface="Myriad Pro"/>
              </a:defRPr>
            </a:lvl6pPr>
            <a:lvl7pPr marL="914400" defTabSz="457200" fontAlgn="base">
              <a:spcBef>
                <a:spcPct val="0"/>
              </a:spcBef>
              <a:spcAft>
                <a:spcPct val="0"/>
              </a:spcAft>
              <a:defRPr sz="3200">
                <a:solidFill>
                  <a:srgbClr val="CD0000"/>
                </a:solidFill>
                <a:latin typeface="Myriad Pro"/>
                <a:ea typeface="Myriad Pro"/>
                <a:cs typeface="Myriad Pro"/>
              </a:defRPr>
            </a:lvl7pPr>
            <a:lvl8pPr marL="1371600" defTabSz="457200" fontAlgn="base">
              <a:spcBef>
                <a:spcPct val="0"/>
              </a:spcBef>
              <a:spcAft>
                <a:spcPct val="0"/>
              </a:spcAft>
              <a:defRPr sz="3200">
                <a:solidFill>
                  <a:srgbClr val="CD0000"/>
                </a:solidFill>
                <a:latin typeface="Myriad Pro"/>
                <a:ea typeface="Myriad Pro"/>
                <a:cs typeface="Myriad Pro"/>
              </a:defRPr>
            </a:lvl8pPr>
            <a:lvl9pPr marL="1828800" defTabSz="457200" fontAlgn="base">
              <a:spcBef>
                <a:spcPct val="0"/>
              </a:spcBef>
              <a:spcAft>
                <a:spcPct val="0"/>
              </a:spcAft>
              <a:defRPr sz="3200">
                <a:solidFill>
                  <a:srgbClr val="CD0000"/>
                </a:solidFill>
                <a:latin typeface="Myriad Pro"/>
                <a:ea typeface="Myriad Pro"/>
                <a:cs typeface="Myriad Pro"/>
              </a:defRPr>
            </a:lvl9pPr>
          </a:lstStyle>
          <a:p>
            <a:r>
              <a:rPr lang="es-MX" sz="1800" dirty="0" smtClean="0"/>
              <a:t>Rendimiento acumulado </a:t>
            </a:r>
            <a:r>
              <a:rPr lang="es-MX" sz="1800" dirty="0" smtClean="0"/>
              <a:t>2018</a:t>
            </a:r>
          </a:p>
          <a:p>
            <a:r>
              <a:rPr lang="es-MX" sz="1600" dirty="0" smtClean="0"/>
              <a:t>Al 31 de enero de 2018</a:t>
            </a:r>
            <a:endParaRPr lang="es-MX" sz="1600" dirty="0"/>
          </a:p>
        </p:txBody>
      </p:sp>
      <p:sp>
        <p:nvSpPr>
          <p:cNvPr id="16" name="TextBox 6"/>
          <p:cNvSpPr txBox="1">
            <a:spLocks noChangeArrowheads="1"/>
          </p:cNvSpPr>
          <p:nvPr/>
        </p:nvSpPr>
        <p:spPr bwMode="auto">
          <a:xfrm>
            <a:off x="133850" y="5504021"/>
            <a:ext cx="5256584" cy="261610"/>
          </a:xfrm>
          <a:prstGeom prst="rect">
            <a:avLst/>
          </a:prstGeom>
          <a:noFill/>
          <a:ln w="9525">
            <a:noFill/>
            <a:miter lim="800000"/>
            <a:headEnd/>
            <a:tailEnd/>
          </a:ln>
        </p:spPr>
        <p:txBody>
          <a:bodyPr wrap="square">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s-MX" sz="1100" i="0" u="none" strike="noStrike" kern="0" cap="none" spc="0" normalizeH="0" baseline="0" noProof="0" dirty="0">
                <a:ln>
                  <a:noFill/>
                </a:ln>
                <a:solidFill>
                  <a:srgbClr val="000000"/>
                </a:solidFill>
                <a:effectLst/>
                <a:uLnTx/>
                <a:uFillTx/>
                <a:latin typeface="Century Gothic"/>
              </a:rPr>
              <a:t>El Benchmark se compone:  </a:t>
            </a:r>
            <a:r>
              <a:rPr kumimoji="0" lang="es-MX" sz="1100" i="0" u="none" strike="noStrike" kern="0" cap="none" spc="0" normalizeH="0" baseline="0" noProof="0" dirty="0" smtClean="0">
                <a:ln>
                  <a:noFill/>
                </a:ln>
                <a:solidFill>
                  <a:srgbClr val="000000"/>
                </a:solidFill>
                <a:effectLst/>
                <a:uLnTx/>
                <a:uFillTx/>
                <a:latin typeface="Century Gothic"/>
              </a:rPr>
              <a:t>Fondeo Gubernamental Banxico</a:t>
            </a:r>
            <a:endParaRPr kumimoji="0" lang="es-MX" sz="1100" i="0" u="none" strike="noStrike" kern="0" cap="none" spc="0" normalizeH="0" baseline="0" noProof="0" dirty="0">
              <a:ln>
                <a:noFill/>
              </a:ln>
              <a:solidFill>
                <a:srgbClr val="000000"/>
              </a:solidFill>
              <a:effectLst/>
              <a:uLnTx/>
              <a:uFillTx/>
              <a:latin typeface="Century Gothic"/>
            </a:endParaRPr>
          </a:p>
        </p:txBody>
      </p:sp>
      <p:sp>
        <p:nvSpPr>
          <p:cNvPr id="18" name="TextBox 17"/>
          <p:cNvSpPr txBox="1"/>
          <p:nvPr/>
        </p:nvSpPr>
        <p:spPr>
          <a:xfrm>
            <a:off x="5612142" y="1360804"/>
            <a:ext cx="3240360" cy="369332"/>
          </a:xfrm>
          <a:prstGeom prst="rect">
            <a:avLst/>
          </a:prstGeom>
          <a:noFill/>
        </p:spPr>
        <p:txBody>
          <a:bodyPr wrap="square" rtlCol="0">
            <a:spAutoFit/>
          </a:bodyPr>
          <a:lstStyle/>
          <a:p>
            <a:pPr algn="ctr"/>
            <a:r>
              <a:rPr lang="es-MX" dirty="0" smtClean="0">
                <a:latin typeface="Century Gothic" pitchFamily="34" charset="0"/>
              </a:rPr>
              <a:t>Por cada manager</a:t>
            </a:r>
            <a:endParaRPr lang="es-MX" dirty="0">
              <a:latin typeface="Century Gothic" pitchFamily="34" charset="0"/>
            </a:endParaRPr>
          </a:p>
        </p:txBody>
      </p:sp>
      <p:sp>
        <p:nvSpPr>
          <p:cNvPr id="19" name="TextBox 18"/>
          <p:cNvSpPr txBox="1"/>
          <p:nvPr/>
        </p:nvSpPr>
        <p:spPr>
          <a:xfrm>
            <a:off x="5278026" y="4003610"/>
            <a:ext cx="3708412" cy="16312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1200" b="0" i="0" u="none" strike="noStrike" kern="0" cap="none" spc="0" normalizeH="0" baseline="0" noProof="0" dirty="0" smtClean="0">
                <a:ln>
                  <a:noFill/>
                </a:ln>
                <a:solidFill>
                  <a:srgbClr val="000000"/>
                </a:solidFill>
                <a:effectLst/>
                <a:uLnTx/>
                <a:uFillTx/>
                <a:latin typeface="Century Gothic" pitchFamily="34" charset="0"/>
              </a:rPr>
              <a:t>Rendimientos acumulados en el año.</a:t>
            </a: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200" b="0" i="0" u="none" strike="noStrike" kern="0" cap="none" spc="0" normalizeH="0" baseline="0" noProof="0" dirty="0" smtClean="0">
              <a:ln>
                <a:noFill/>
              </a:ln>
              <a:solidFill>
                <a:srgbClr val="000000"/>
              </a:solidFill>
              <a:effectLst/>
              <a:uLnTx/>
              <a:uFillTx/>
              <a:latin typeface="Century Gothic" pitchFamily="34" charset="0"/>
            </a:endParaRPr>
          </a:p>
          <a:p>
            <a:pPr marL="171450" marR="0" lvl="0" indent="-171450" defTabSz="914400" eaLnBrk="1" fontAlgn="auto" latinLnBrk="0" hangingPunct="1">
              <a:lnSpc>
                <a:spcPct val="100000"/>
              </a:lnSpc>
              <a:spcBef>
                <a:spcPts val="0"/>
              </a:spcBef>
              <a:spcAft>
                <a:spcPts val="0"/>
              </a:spcAft>
              <a:buClrTx/>
              <a:buSzTx/>
              <a:buFont typeface="Arial" pitchFamily="34" charset="0"/>
              <a:buChar char="•"/>
              <a:tabLst/>
              <a:defRPr/>
            </a:pPr>
            <a:r>
              <a:rPr kumimoji="0" lang="es-MX" sz="1200" b="0" i="0" u="none" strike="noStrike" kern="0" cap="none" spc="0" normalizeH="0" baseline="0" noProof="0" dirty="0" smtClean="0">
                <a:ln>
                  <a:noFill/>
                </a:ln>
                <a:solidFill>
                  <a:srgbClr val="000000"/>
                </a:solidFill>
                <a:effectLst/>
                <a:uLnTx/>
                <a:uFillTx/>
                <a:latin typeface="Century Gothic" pitchFamily="34" charset="0"/>
              </a:rPr>
              <a:t>Old Mutual muestra rendimientos después de cargos</a:t>
            </a:r>
          </a:p>
          <a:p>
            <a:pPr marR="0" lvl="0" defTabSz="914400" eaLnBrk="1" fontAlgn="auto" latinLnBrk="0" hangingPunct="1">
              <a:lnSpc>
                <a:spcPct val="100000"/>
              </a:lnSpc>
              <a:spcBef>
                <a:spcPts val="0"/>
              </a:spcBef>
              <a:spcAft>
                <a:spcPts val="0"/>
              </a:spcAft>
              <a:buClrTx/>
              <a:buSzTx/>
              <a:tabLst/>
              <a:defRPr/>
            </a:pPr>
            <a:endParaRPr kumimoji="0" lang="es-MX" sz="1200" b="0" i="0" u="none" strike="noStrike" kern="0" cap="none" spc="0" normalizeH="0" baseline="0" noProof="0" dirty="0" smtClean="0">
              <a:ln>
                <a:noFill/>
              </a:ln>
              <a:solidFill>
                <a:srgbClr val="000000"/>
              </a:solidFill>
              <a:effectLst/>
              <a:uLnTx/>
              <a:uFillTx/>
              <a:latin typeface="Century Gothic"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MX" sz="1200" b="0" i="0" u="none" strike="noStrike" kern="0" cap="none" spc="0" normalizeH="0" baseline="0" noProof="0" dirty="0" smtClean="0">
                <a:ln>
                  <a:noFill/>
                </a:ln>
                <a:solidFill>
                  <a:srgbClr val="000000"/>
                </a:solidFill>
                <a:effectLst/>
                <a:uLnTx/>
                <a:uFillTx/>
                <a:latin typeface="Century Gothic" pitchFamily="34" charset="0"/>
              </a:rPr>
              <a:t>** Se muestran rendimientos antes de cargos  </a:t>
            </a: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400" b="0" i="0" u="none" strike="noStrike" kern="0" cap="none" spc="0" normalizeH="0" baseline="0" noProof="0" dirty="0" smtClean="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400" b="0" i="0" u="none" strike="noStrike" kern="0" cap="none" spc="0" normalizeH="0" baseline="0" noProof="0" dirty="0">
              <a:ln>
                <a:noFill/>
              </a:ln>
              <a:solidFill>
                <a:srgbClr val="000000"/>
              </a:solidFill>
              <a:effectLst/>
              <a:uLnTx/>
              <a:uFillTx/>
            </a:endParaRPr>
          </a:p>
        </p:txBody>
      </p:sp>
      <p:graphicFrame>
        <p:nvGraphicFramePr>
          <p:cNvPr id="20" name="Chart 19"/>
          <p:cNvGraphicFramePr>
            <a:graphicFrameLocks/>
          </p:cNvGraphicFramePr>
          <p:nvPr>
            <p:extLst>
              <p:ext uri="{D42A27DB-BD31-4B8C-83A1-F6EECF244321}">
                <p14:modId xmlns:p14="http://schemas.microsoft.com/office/powerpoint/2010/main" val="1473827864"/>
              </p:ext>
            </p:extLst>
          </p:nvPr>
        </p:nvGraphicFramePr>
        <p:xfrm>
          <a:off x="251520" y="1545470"/>
          <a:ext cx="4824536" cy="319347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3722914951"/>
              </p:ext>
            </p:extLst>
          </p:nvPr>
        </p:nvGraphicFramePr>
        <p:xfrm>
          <a:off x="5175090" y="1798926"/>
          <a:ext cx="3950830" cy="2095500"/>
        </p:xfrm>
        <a:graphic>
          <a:graphicData uri="http://schemas.openxmlformats.org/drawingml/2006/table">
            <a:tbl>
              <a:tblPr/>
              <a:tblGrid>
                <a:gridCol w="2188152"/>
                <a:gridCol w="1762678"/>
              </a:tblGrid>
              <a:tr h="295275">
                <a:tc>
                  <a:txBody>
                    <a:bodyPr/>
                    <a:lstStyle/>
                    <a:p>
                      <a:pPr algn="ctr" rtl="0" fontAlgn="ctr"/>
                      <a:r>
                        <a:rPr lang="es-MX" sz="1800" b="1" i="0" u="none" strike="noStrike" dirty="0">
                          <a:solidFill>
                            <a:srgbClr val="FFFFFF"/>
                          </a:solidFill>
                          <a:effectLst/>
                          <a:latin typeface="Century Gothic"/>
                        </a:rPr>
                        <a:t>2018</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7D868C"/>
                    </a:solidFill>
                  </a:tcPr>
                </a:tc>
                <a:tc>
                  <a:txBody>
                    <a:bodyPr/>
                    <a:lstStyle/>
                    <a:p>
                      <a:pPr algn="ctr" rtl="0" fontAlgn="ctr"/>
                      <a:r>
                        <a:rPr lang="es-MX" sz="1800" b="1" i="0" u="none" strike="noStrike" dirty="0">
                          <a:solidFill>
                            <a:srgbClr val="FFFFFF"/>
                          </a:solidFill>
                          <a:effectLst/>
                          <a:latin typeface="Century Gothic"/>
                        </a:rPr>
                        <a:t>RENDIMIENTO</a:t>
                      </a:r>
                    </a:p>
                  </a:txBody>
                  <a:tcPr marL="0" marR="0" marT="0"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7D868C"/>
                    </a:solidFill>
                  </a:tcPr>
                </a:tc>
              </a:tr>
              <a:tr h="257175">
                <a:tc>
                  <a:txBody>
                    <a:bodyPr/>
                    <a:lstStyle/>
                    <a:p>
                      <a:pPr algn="ctr" rtl="0" fontAlgn="ctr"/>
                      <a:r>
                        <a:rPr lang="es-MX" sz="1600" b="0" i="0" u="none" strike="noStrike" dirty="0">
                          <a:solidFill>
                            <a:schemeClr val="tx1"/>
                          </a:solidFill>
                          <a:effectLst/>
                          <a:latin typeface="Century Gothic"/>
                        </a:rPr>
                        <a:t>BANAMEX**</a:t>
                      </a:r>
                    </a:p>
                  </a:txBody>
                  <a:tcPr marL="0" marR="0" marT="0"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7.23%</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EVERCORE**</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7.83%</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OLD MUTUAL*</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7.50%</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514350">
                <a:tc>
                  <a:txBody>
                    <a:bodyPr/>
                    <a:lstStyle/>
                    <a:p>
                      <a:pPr algn="ctr" rtl="0" fontAlgn="ctr"/>
                      <a:r>
                        <a:rPr lang="es-MX" sz="1600" b="0" i="0" u="none" strike="noStrike" dirty="0">
                          <a:solidFill>
                            <a:schemeClr val="tx1"/>
                          </a:solidFill>
                          <a:effectLst/>
                          <a:latin typeface="Century Gothic"/>
                        </a:rPr>
                        <a:t>BENCHMARK (PIP FONDEO-G+.3%)</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7.57%</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PIP FONDEO-G</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7.27%</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CETES 28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7.25%</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30830846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95536" y="404664"/>
            <a:ext cx="7307263" cy="1120775"/>
          </a:xfrm>
          <a:prstGeom prst="rect">
            <a:avLst/>
          </a:prstGeom>
        </p:spPr>
        <p:txBody>
          <a:bodyPr/>
          <a:lstStyle/>
          <a:p>
            <a:pPr>
              <a:lnSpc>
                <a:spcPct val="100000"/>
              </a:lnSpc>
              <a:spcBef>
                <a:spcPts val="0"/>
              </a:spcBef>
              <a:defRPr/>
            </a:pPr>
            <a:r>
              <a:rPr lang="es-MX" sz="1800" b="1" dirty="0" smtClean="0">
                <a:latin typeface="Century Gothic" panose="020B0502020202020204" pitchFamily="34" charset="0"/>
              </a:rPr>
              <a:t>Respecto a los administradores de activos.</a:t>
            </a:r>
            <a:br>
              <a:rPr lang="es-MX" sz="1800" b="1" dirty="0" smtClean="0">
                <a:latin typeface="Century Gothic" panose="020B0502020202020204" pitchFamily="34" charset="0"/>
              </a:rPr>
            </a:br>
            <a:r>
              <a:rPr lang="es-MX" sz="1800" b="1" dirty="0" smtClean="0">
                <a:latin typeface="Century Gothic" panose="020B0502020202020204" pitchFamily="34" charset="0"/>
              </a:rPr>
              <a:t/>
            </a:r>
            <a:br>
              <a:rPr lang="es-MX" sz="1800" b="1" dirty="0" smtClean="0">
                <a:latin typeface="Century Gothic" panose="020B0502020202020204" pitchFamily="34" charset="0"/>
              </a:rPr>
            </a:br>
            <a:r>
              <a:rPr lang="es-MX" sz="1800" dirty="0" smtClean="0">
                <a:latin typeface="Century Gothic" panose="020B0502020202020204" pitchFamily="34" charset="0"/>
              </a:rPr>
              <a:t>1</a:t>
            </a:r>
            <a:r>
              <a:rPr lang="es-MX" sz="1800" dirty="0">
                <a:latin typeface="Century Gothic" panose="020B0502020202020204" pitchFamily="34" charset="0"/>
              </a:rPr>
              <a:t>.-No tener conflictos de interés al gestionar los recursos del Infonavit, acorde con lo estipulado en el Marco de Gestión</a:t>
            </a:r>
          </a:p>
        </p:txBody>
      </p:sp>
      <p:sp>
        <p:nvSpPr>
          <p:cNvPr id="11" name="Text Placeholder 5"/>
          <p:cNvSpPr txBox="1">
            <a:spLocks/>
          </p:cNvSpPr>
          <p:nvPr/>
        </p:nvSpPr>
        <p:spPr>
          <a:xfrm>
            <a:off x="2670068" y="2095005"/>
            <a:ext cx="6126202" cy="1910059"/>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No existe conflicto de </a:t>
            </a:r>
            <a:r>
              <a:rPr lang="es-MX" sz="1600" dirty="0" smtClean="0">
                <a:latin typeface="Century Gothic" panose="020B0502020202020204" pitchFamily="34" charset="0"/>
              </a:rPr>
              <a:t>interés. </a:t>
            </a:r>
          </a:p>
          <a:p>
            <a:pPr marL="0" lvl="1" algn="just">
              <a:lnSpc>
                <a:spcPts val="1400"/>
              </a:lnSpc>
              <a:spcAft>
                <a:spcPts val="600"/>
              </a:spcAft>
              <a:buClr>
                <a:schemeClr val="accent1"/>
              </a:buClr>
              <a:tabLst>
                <a:tab pos="180975" algn="l"/>
              </a:tabLst>
            </a:pPr>
            <a:r>
              <a:rPr lang="es-MX" sz="1600" dirty="0" smtClean="0">
                <a:latin typeface="Century Gothic" panose="020B0502020202020204" pitchFamily="34" charset="0"/>
              </a:rPr>
              <a:t>Ninguno de los empleados tiene </a:t>
            </a:r>
            <a:r>
              <a:rPr lang="es-MX" sz="1600" dirty="0">
                <a:latin typeface="Century Gothic" panose="020B0502020202020204" pitchFamily="34" charset="0"/>
              </a:rPr>
              <a:t>relación </a:t>
            </a:r>
            <a:r>
              <a:rPr lang="es-MX" sz="1600" dirty="0" smtClean="0">
                <a:latin typeface="Century Gothic" panose="020B0502020202020204" pitchFamily="34" charset="0"/>
              </a:rPr>
              <a:t>laboral con </a:t>
            </a:r>
            <a:r>
              <a:rPr lang="es-MX" sz="1600" dirty="0">
                <a:latin typeface="Century Gothic" panose="020B0502020202020204" pitchFamily="34" charset="0"/>
              </a:rPr>
              <a:t>la institución. </a:t>
            </a:r>
          </a:p>
        </p:txBody>
      </p:sp>
      <p:sp>
        <p:nvSpPr>
          <p:cNvPr id="31" name="Pentágono 3"/>
          <p:cNvSpPr>
            <a:spLocks noChangeAspect="1"/>
          </p:cNvSpPr>
          <p:nvPr/>
        </p:nvSpPr>
        <p:spPr>
          <a:xfrm>
            <a:off x="467544" y="2557683"/>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Citibanamex</a:t>
            </a:r>
            <a:endParaRPr lang="en-GB" sz="1600" b="1" dirty="0">
              <a:solidFill>
                <a:schemeClr val="bg1"/>
              </a:solidFill>
              <a:latin typeface="Century Gothic" panose="020B0502020202020204" pitchFamily="34" charset="0"/>
            </a:endParaRPr>
          </a:p>
        </p:txBody>
      </p:sp>
      <p:sp>
        <p:nvSpPr>
          <p:cNvPr id="32" name="Pentágono 3"/>
          <p:cNvSpPr>
            <a:spLocks noChangeAspect="1"/>
          </p:cNvSpPr>
          <p:nvPr/>
        </p:nvSpPr>
        <p:spPr>
          <a:xfrm>
            <a:off x="467544" y="4149080"/>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Evercore</a:t>
            </a:r>
            <a:endParaRPr lang="en-GB" sz="1600" b="1" dirty="0">
              <a:solidFill>
                <a:schemeClr val="bg1"/>
              </a:solidFill>
              <a:latin typeface="Century Gothic" panose="020B0502020202020204" pitchFamily="34" charset="0"/>
            </a:endParaRPr>
          </a:p>
        </p:txBody>
      </p:sp>
      <p:sp>
        <p:nvSpPr>
          <p:cNvPr id="12" name="Text Placeholder 5"/>
          <p:cNvSpPr txBox="1">
            <a:spLocks/>
          </p:cNvSpPr>
          <p:nvPr/>
        </p:nvSpPr>
        <p:spPr>
          <a:xfrm>
            <a:off x="2670068" y="3861048"/>
            <a:ext cx="6126202" cy="1485255"/>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Evercore Casa de Bolsa no maneja posición propia, ni tampoco Fondos de Inversión, por lo cual no </a:t>
            </a:r>
            <a:r>
              <a:rPr lang="es-MX" sz="1600" dirty="0" smtClean="0">
                <a:latin typeface="Century Gothic" panose="020B0502020202020204" pitchFamily="34" charset="0"/>
              </a:rPr>
              <a:t>tiene </a:t>
            </a:r>
            <a:r>
              <a:rPr lang="es-MX" sz="1600" dirty="0">
                <a:latin typeface="Century Gothic" panose="020B0502020202020204" pitchFamily="34" charset="0"/>
              </a:rPr>
              <a:t>conflicto de interés en el manejo de </a:t>
            </a:r>
            <a:r>
              <a:rPr lang="es-MX" sz="1600" dirty="0" smtClean="0">
                <a:latin typeface="Century Gothic" panose="020B0502020202020204" pitchFamily="34" charset="0"/>
              </a:rPr>
              <a:t>recursos.</a:t>
            </a:r>
            <a:endParaRPr lang="es-MX" sz="1600" dirty="0">
              <a:latin typeface="Century Gothic" panose="020B0502020202020204" pitchFamily="34" charset="0"/>
            </a:endParaRPr>
          </a:p>
        </p:txBody>
      </p:sp>
    </p:spTree>
    <p:extLst>
      <p:ext uri="{BB962C8B-B14F-4D97-AF65-F5344CB8AC3E}">
        <p14:creationId xmlns:p14="http://schemas.microsoft.com/office/powerpoint/2010/main" val="36745924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0000" y="436563"/>
            <a:ext cx="7374149"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spcBef>
                <a:spcPts val="0"/>
              </a:spcBef>
            </a:pPr>
            <a:r>
              <a:rPr lang="es-MX" sz="1800" b="1" dirty="0">
                <a:latin typeface="Century Gothic" panose="020B0502020202020204" pitchFamily="34" charset="0"/>
              </a:rPr>
              <a:t/>
            </a:r>
            <a:br>
              <a:rPr lang="es-MX" sz="1800" b="1" dirty="0">
                <a:latin typeface="Century Gothic" panose="020B0502020202020204" pitchFamily="34" charset="0"/>
              </a:rPr>
            </a:br>
            <a:r>
              <a:rPr lang="es-MX" sz="1800" b="1" dirty="0">
                <a:latin typeface="Century Gothic" panose="020B0502020202020204" pitchFamily="34" charset="0"/>
              </a:rPr>
              <a:t>Respecto a los administradores de activos.</a:t>
            </a:r>
            <a:br>
              <a:rPr lang="es-MX" sz="1800" b="1" dirty="0">
                <a:latin typeface="Century Gothic" panose="020B0502020202020204" pitchFamily="34" charset="0"/>
              </a:rPr>
            </a:br>
            <a:r>
              <a:rPr lang="es-MX" sz="1800" b="1" dirty="0">
                <a:latin typeface="Century Gothic" panose="020B0502020202020204" pitchFamily="34" charset="0"/>
              </a:rPr>
              <a:t/>
            </a:r>
            <a:br>
              <a:rPr lang="es-MX" sz="1800" b="1" dirty="0">
                <a:latin typeface="Century Gothic" panose="020B0502020202020204" pitchFamily="34" charset="0"/>
              </a:rPr>
            </a:br>
            <a:r>
              <a:rPr lang="es-MX" sz="1800" dirty="0">
                <a:latin typeface="Century Gothic" panose="020B0502020202020204" pitchFamily="34" charset="0"/>
              </a:rPr>
              <a:t>2.-Ser un negocio con vasta experiencia en la administración de recursos financieros enfocado a la prestación de servicios de asesoría financiera y en la operación de los siguientes vehículos: fondos mutuos, sociedades de inversión, mandatos de inversión o fondos de inversión que coticen en bolsa</a:t>
            </a:r>
          </a:p>
        </p:txBody>
      </p:sp>
      <p:sp>
        <p:nvSpPr>
          <p:cNvPr id="11" name="Text Placeholder 5"/>
          <p:cNvSpPr txBox="1">
            <a:spLocks/>
          </p:cNvSpPr>
          <p:nvPr/>
        </p:nvSpPr>
        <p:spPr>
          <a:xfrm>
            <a:off x="2670068" y="2095005"/>
            <a:ext cx="6126202" cy="1910059"/>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smtClean="0">
                <a:latin typeface="Century Gothic" panose="020B0502020202020204" pitchFamily="34" charset="0"/>
              </a:rPr>
              <a:t>Institución </a:t>
            </a:r>
            <a:r>
              <a:rPr lang="es-MX" sz="1600" dirty="0">
                <a:latin typeface="Century Gothic" panose="020B0502020202020204" pitchFamily="34" charset="0"/>
              </a:rPr>
              <a:t>con más de 40 años en el mercado. </a:t>
            </a:r>
            <a:r>
              <a:rPr lang="es-MX" sz="1600" dirty="0" smtClean="0">
                <a:latin typeface="Century Gothic" panose="020B0502020202020204" pitchFamily="34" charset="0"/>
              </a:rPr>
              <a:t>Fueron </a:t>
            </a:r>
            <a:r>
              <a:rPr lang="es-MX" sz="1600" dirty="0">
                <a:latin typeface="Century Gothic" panose="020B0502020202020204" pitchFamily="34" charset="0"/>
              </a:rPr>
              <a:t>los primeros en crear un fondo de inversión en México.</a:t>
            </a:r>
          </a:p>
        </p:txBody>
      </p:sp>
      <p:sp>
        <p:nvSpPr>
          <p:cNvPr id="31" name="Pentágono 3"/>
          <p:cNvSpPr>
            <a:spLocks noChangeAspect="1"/>
          </p:cNvSpPr>
          <p:nvPr/>
        </p:nvSpPr>
        <p:spPr>
          <a:xfrm>
            <a:off x="503040" y="2557683"/>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Citibanamex</a:t>
            </a:r>
            <a:endParaRPr lang="en-GB" sz="1600" b="1" dirty="0">
              <a:solidFill>
                <a:schemeClr val="bg1"/>
              </a:solidFill>
              <a:latin typeface="Century Gothic" panose="020B0502020202020204" pitchFamily="34" charset="0"/>
            </a:endParaRPr>
          </a:p>
        </p:txBody>
      </p:sp>
      <p:sp>
        <p:nvSpPr>
          <p:cNvPr id="32" name="Pentágono 3"/>
          <p:cNvSpPr>
            <a:spLocks noChangeAspect="1"/>
          </p:cNvSpPr>
          <p:nvPr/>
        </p:nvSpPr>
        <p:spPr>
          <a:xfrm>
            <a:off x="539552" y="4077072"/>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Evercore</a:t>
            </a:r>
            <a:endParaRPr lang="en-GB" sz="1600" b="1" dirty="0">
              <a:solidFill>
                <a:schemeClr val="bg1"/>
              </a:solidFill>
              <a:latin typeface="Century Gothic" panose="020B0502020202020204" pitchFamily="34" charset="0"/>
            </a:endParaRPr>
          </a:p>
        </p:txBody>
      </p:sp>
      <p:sp>
        <p:nvSpPr>
          <p:cNvPr id="12" name="Text Placeholder 5"/>
          <p:cNvSpPr txBox="1">
            <a:spLocks/>
          </p:cNvSpPr>
          <p:nvPr/>
        </p:nvSpPr>
        <p:spPr>
          <a:xfrm>
            <a:off x="2670068" y="3861048"/>
            <a:ext cx="6126202" cy="1485255"/>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smtClean="0">
                <a:latin typeface="Century Gothic" panose="020B0502020202020204" pitchFamily="34" charset="0"/>
              </a:rPr>
              <a:t>Evercore </a:t>
            </a:r>
            <a:r>
              <a:rPr lang="es-MX" sz="1600" dirty="0">
                <a:latin typeface="Century Gothic" panose="020B0502020202020204" pitchFamily="34" charset="0"/>
              </a:rPr>
              <a:t>Casa de Bolsa inicia operaciones en 2005 y </a:t>
            </a:r>
            <a:r>
              <a:rPr lang="es-MX" sz="1600" dirty="0" smtClean="0">
                <a:latin typeface="Century Gothic" panose="020B0502020202020204" pitchFamily="34" charset="0"/>
              </a:rPr>
              <a:t>su </a:t>
            </a:r>
            <a:r>
              <a:rPr lang="es-MX" sz="1600" dirty="0">
                <a:latin typeface="Century Gothic" panose="020B0502020202020204" pitchFamily="34" charset="0"/>
              </a:rPr>
              <a:t>principal actividad es el manejo de mandatos de inversión para </a:t>
            </a:r>
            <a:r>
              <a:rPr lang="es-MX" sz="1600" dirty="0" smtClean="0">
                <a:latin typeface="Century Gothic" panose="020B0502020202020204" pitchFamily="34" charset="0"/>
              </a:rPr>
              <a:t>sus </a:t>
            </a:r>
            <a:r>
              <a:rPr lang="es-MX" sz="1600" dirty="0">
                <a:latin typeface="Century Gothic" panose="020B0502020202020204" pitchFamily="34" charset="0"/>
              </a:rPr>
              <a:t>clientes. </a:t>
            </a:r>
            <a:r>
              <a:rPr lang="es-MX" sz="1600" dirty="0" smtClean="0">
                <a:latin typeface="Century Gothic" panose="020B0502020202020204" pitchFamily="34" charset="0"/>
              </a:rPr>
              <a:t>Su </a:t>
            </a:r>
            <a:r>
              <a:rPr lang="es-MX" sz="1600" dirty="0">
                <a:latin typeface="Century Gothic" panose="020B0502020202020204" pitchFamily="34" charset="0"/>
              </a:rPr>
              <a:t>equipo de gestión tiene una experiencia de más de 20 años realizando dicha actividad.</a:t>
            </a:r>
          </a:p>
        </p:txBody>
      </p:sp>
    </p:spTree>
    <p:extLst>
      <p:ext uri="{BB962C8B-B14F-4D97-AF65-F5344CB8AC3E}">
        <p14:creationId xmlns:p14="http://schemas.microsoft.com/office/powerpoint/2010/main" val="18062459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0000" y="-387424"/>
            <a:ext cx="7374149" cy="34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spcBef>
                <a:spcPts val="0"/>
              </a:spcBef>
            </a:pPr>
            <a:r>
              <a:rPr lang="es-MX" sz="1800" b="1" dirty="0">
                <a:latin typeface="Century Gothic" panose="020B0502020202020204" pitchFamily="34" charset="0"/>
              </a:rPr>
              <a:t>Respecto a los administradores de activos.</a:t>
            </a:r>
            <a:br>
              <a:rPr lang="es-MX" sz="1800" b="1" dirty="0">
                <a:latin typeface="Century Gothic" panose="020B0502020202020204" pitchFamily="34" charset="0"/>
              </a:rPr>
            </a:br>
            <a:r>
              <a:rPr lang="es-MX" sz="1800" b="1" dirty="0">
                <a:latin typeface="Century Gothic" panose="020B0502020202020204" pitchFamily="34" charset="0"/>
              </a:rPr>
              <a:t/>
            </a:r>
            <a:br>
              <a:rPr lang="es-MX" sz="1800" b="1" dirty="0">
                <a:latin typeface="Century Gothic" panose="020B0502020202020204" pitchFamily="34" charset="0"/>
              </a:rPr>
            </a:br>
            <a:r>
              <a:rPr lang="es-MX" sz="1800" dirty="0" smtClean="0">
                <a:latin typeface="Century Gothic" panose="020B0502020202020204" pitchFamily="34" charset="0"/>
              </a:rPr>
              <a:t>3</a:t>
            </a:r>
            <a:r>
              <a:rPr lang="es-MX" sz="1800" dirty="0">
                <a:latin typeface="Century Gothic" panose="020B0502020202020204" pitchFamily="34" charset="0"/>
              </a:rPr>
              <a:t>.-Tener al menos 2 (dos) años de experiencia en las actividades descritas en el inciso anterior y demostrar que ha administrado, cuando menos, un monto de $10,000’000,000.00 (diez mil millones de pesos 00/100 moneda nacional) de un cliente institucional, durante al menos 2 (dos) años dentro de un período de los últimos 5 (cinco) años</a:t>
            </a:r>
          </a:p>
        </p:txBody>
      </p:sp>
      <p:sp>
        <p:nvSpPr>
          <p:cNvPr id="11" name="Text Placeholder 5"/>
          <p:cNvSpPr txBox="1">
            <a:spLocks/>
          </p:cNvSpPr>
          <p:nvPr/>
        </p:nvSpPr>
        <p:spPr>
          <a:xfrm>
            <a:off x="2658261" y="2459696"/>
            <a:ext cx="6126202" cy="1910059"/>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En el área institucional </a:t>
            </a:r>
            <a:r>
              <a:rPr lang="es-MX" sz="1600" dirty="0" smtClean="0">
                <a:latin typeface="Century Gothic" panose="020B0502020202020204" pitchFamily="34" charset="0"/>
              </a:rPr>
              <a:t>administran recursos </a:t>
            </a:r>
            <a:r>
              <a:rPr lang="es-MX" sz="1600" dirty="0">
                <a:latin typeface="Century Gothic" panose="020B0502020202020204" pitchFamily="34" charset="0"/>
              </a:rPr>
              <a:t>superiores a esos importes, sin embargo, en cumplimiento al artículo 37 de la Ley Federal de Protección de Datos Personales en Posesión de Particulares no podemos proveer información específica</a:t>
            </a:r>
          </a:p>
        </p:txBody>
      </p:sp>
      <p:sp>
        <p:nvSpPr>
          <p:cNvPr id="31" name="Pentágono 3"/>
          <p:cNvSpPr>
            <a:spLocks noChangeAspect="1"/>
          </p:cNvSpPr>
          <p:nvPr/>
        </p:nvSpPr>
        <p:spPr>
          <a:xfrm>
            <a:off x="503040" y="2907060"/>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Citibanamex</a:t>
            </a:r>
            <a:endParaRPr lang="en-GB" sz="1600" b="1" dirty="0">
              <a:solidFill>
                <a:schemeClr val="bg1"/>
              </a:solidFill>
              <a:latin typeface="Century Gothic" panose="020B0502020202020204" pitchFamily="34" charset="0"/>
            </a:endParaRPr>
          </a:p>
        </p:txBody>
      </p:sp>
      <p:sp>
        <p:nvSpPr>
          <p:cNvPr id="32" name="Pentágono 3"/>
          <p:cNvSpPr>
            <a:spLocks noChangeAspect="1"/>
          </p:cNvSpPr>
          <p:nvPr/>
        </p:nvSpPr>
        <p:spPr>
          <a:xfrm>
            <a:off x="539552" y="4752814"/>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Evercore</a:t>
            </a:r>
            <a:endParaRPr lang="en-GB" sz="1600" b="1" dirty="0">
              <a:solidFill>
                <a:schemeClr val="bg1"/>
              </a:solidFill>
              <a:latin typeface="Century Gothic" panose="020B0502020202020204" pitchFamily="34" charset="0"/>
            </a:endParaRPr>
          </a:p>
        </p:txBody>
      </p:sp>
      <p:sp>
        <p:nvSpPr>
          <p:cNvPr id="12" name="Text Placeholder 5"/>
          <p:cNvSpPr txBox="1">
            <a:spLocks/>
          </p:cNvSpPr>
          <p:nvPr/>
        </p:nvSpPr>
        <p:spPr>
          <a:xfrm>
            <a:off x="2670068" y="4320766"/>
            <a:ext cx="6126202" cy="1772530"/>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La experiencia del equipo de gestión en las actividades del inciso anterior es de más de 20 años. Los recursos en mandato de los principales clientes institucionales son superiores a los $ 20,000,000,000.00 (veinte mil millones de pesos 00/100 moneda nacional). </a:t>
            </a:r>
          </a:p>
        </p:txBody>
      </p:sp>
    </p:spTree>
    <p:extLst>
      <p:ext uri="{BB962C8B-B14F-4D97-AF65-F5344CB8AC3E}">
        <p14:creationId xmlns:p14="http://schemas.microsoft.com/office/powerpoint/2010/main" val="22334530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0000" y="260648"/>
            <a:ext cx="7374149" cy="1912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spcBef>
                <a:spcPts val="0"/>
              </a:spcBef>
            </a:pPr>
            <a:r>
              <a:rPr lang="es-MX" sz="1800" b="1" dirty="0">
                <a:latin typeface="Century Gothic" panose="020B0502020202020204" pitchFamily="34" charset="0"/>
              </a:rPr>
              <a:t>Respecto a los administradores de activos.</a:t>
            </a:r>
            <a:br>
              <a:rPr lang="es-MX" sz="1800" b="1" dirty="0">
                <a:latin typeface="Century Gothic" panose="020B0502020202020204" pitchFamily="34" charset="0"/>
              </a:rPr>
            </a:br>
            <a:r>
              <a:rPr lang="es-MX" sz="1800" b="1" dirty="0" smtClean="0">
                <a:latin typeface="Century Gothic" panose="020B0502020202020204" pitchFamily="34" charset="0"/>
              </a:rPr>
              <a:t/>
            </a:r>
            <a:br>
              <a:rPr lang="es-MX" sz="1800" b="1" dirty="0" smtClean="0">
                <a:latin typeface="Century Gothic" panose="020B0502020202020204" pitchFamily="34" charset="0"/>
              </a:rPr>
            </a:br>
            <a:r>
              <a:rPr lang="es-MX" sz="1800" dirty="0" smtClean="0">
                <a:latin typeface="Century Gothic" panose="020B0502020202020204" pitchFamily="34" charset="0"/>
              </a:rPr>
              <a:t>4</a:t>
            </a:r>
            <a:r>
              <a:rPr lang="es-MX" sz="1800" dirty="0">
                <a:latin typeface="Century Gothic" panose="020B0502020202020204" pitchFamily="34" charset="0"/>
              </a:rPr>
              <a:t>.-Tener experiencia probada de, cuando menos, 2 (dos) años en la prestación de servicios de asesoría financiera para la inversión en países, regiones, sectores económicos, clases de valores e instrumentos financieros en los que se plantee gestionar las inversiones de los recursos del Infonavit </a:t>
            </a:r>
          </a:p>
        </p:txBody>
      </p:sp>
      <p:sp>
        <p:nvSpPr>
          <p:cNvPr id="11" name="Text Placeholder 5"/>
          <p:cNvSpPr txBox="1">
            <a:spLocks/>
          </p:cNvSpPr>
          <p:nvPr/>
        </p:nvSpPr>
        <p:spPr>
          <a:xfrm>
            <a:off x="2670068" y="2348936"/>
            <a:ext cx="6126202" cy="1910059"/>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smtClean="0">
                <a:latin typeface="Century Gothic" panose="020B0502020202020204" pitchFamily="34" charset="0"/>
              </a:rPr>
              <a:t>Primera </a:t>
            </a:r>
            <a:r>
              <a:rPr lang="es-MX" sz="1600" dirty="0">
                <a:latin typeface="Century Gothic" panose="020B0502020202020204" pitchFamily="34" charset="0"/>
              </a:rPr>
              <a:t>institución en gestionar un fondo de inversión en México desde hace más de 55 años. A partir de entonces, </a:t>
            </a:r>
            <a:r>
              <a:rPr lang="es-MX" sz="1600" dirty="0" smtClean="0">
                <a:latin typeface="Century Gothic" panose="020B0502020202020204" pitchFamily="34" charset="0"/>
              </a:rPr>
              <a:t>han </a:t>
            </a:r>
            <a:r>
              <a:rPr lang="es-MX" sz="1600" dirty="0">
                <a:latin typeface="Century Gothic" panose="020B0502020202020204" pitchFamily="34" charset="0"/>
              </a:rPr>
              <a:t>gestionado fondos de deuda (corto y largo plazo, tasas reales), renta variable (nacional e internacional), Fibras, Bienes Raíces. </a:t>
            </a:r>
            <a:r>
              <a:rPr lang="es-MX" sz="1600" dirty="0" smtClean="0">
                <a:latin typeface="Century Gothic" panose="020B0502020202020204" pitchFamily="34" charset="0"/>
              </a:rPr>
              <a:t>Están </a:t>
            </a:r>
            <a:r>
              <a:rPr lang="es-MX" sz="1600" dirty="0">
                <a:latin typeface="Century Gothic" panose="020B0502020202020204" pitchFamily="34" charset="0"/>
              </a:rPr>
              <a:t>en la búsqueda de brindar diferentes soluciones a los clientes. </a:t>
            </a:r>
          </a:p>
        </p:txBody>
      </p:sp>
      <p:sp>
        <p:nvSpPr>
          <p:cNvPr id="31" name="Pentágono 3"/>
          <p:cNvSpPr>
            <a:spLocks noChangeAspect="1"/>
          </p:cNvSpPr>
          <p:nvPr/>
        </p:nvSpPr>
        <p:spPr>
          <a:xfrm>
            <a:off x="575048" y="2658462"/>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Citibanamex</a:t>
            </a:r>
            <a:endParaRPr lang="en-GB" sz="1600" b="1" dirty="0">
              <a:solidFill>
                <a:schemeClr val="bg1"/>
              </a:solidFill>
              <a:latin typeface="Century Gothic" panose="020B0502020202020204" pitchFamily="34" charset="0"/>
            </a:endParaRPr>
          </a:p>
        </p:txBody>
      </p:sp>
      <p:sp>
        <p:nvSpPr>
          <p:cNvPr id="32" name="Pentágono 3"/>
          <p:cNvSpPr>
            <a:spLocks noChangeAspect="1"/>
          </p:cNvSpPr>
          <p:nvPr/>
        </p:nvSpPr>
        <p:spPr>
          <a:xfrm>
            <a:off x="611560" y="4546848"/>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Evercore</a:t>
            </a:r>
            <a:endParaRPr lang="en-GB" sz="1600" b="1" dirty="0">
              <a:solidFill>
                <a:schemeClr val="bg1"/>
              </a:solidFill>
              <a:latin typeface="Century Gothic" panose="020B0502020202020204" pitchFamily="34" charset="0"/>
            </a:endParaRPr>
          </a:p>
        </p:txBody>
      </p:sp>
      <p:sp>
        <p:nvSpPr>
          <p:cNvPr id="12" name="Text Placeholder 5"/>
          <p:cNvSpPr txBox="1">
            <a:spLocks/>
          </p:cNvSpPr>
          <p:nvPr/>
        </p:nvSpPr>
        <p:spPr>
          <a:xfrm>
            <a:off x="2670068" y="4258816"/>
            <a:ext cx="6126202" cy="1485255"/>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Evercore Casa de Bolsa inició operaciones en el año de 2005, siendo su principal actividad el manejo de mandatos de inversión. </a:t>
            </a:r>
            <a:r>
              <a:rPr lang="es-MX" sz="1600" dirty="0" smtClean="0">
                <a:latin typeface="Century Gothic" panose="020B0502020202020204" pitchFamily="34" charset="0"/>
              </a:rPr>
              <a:t>Su casa </a:t>
            </a:r>
            <a:r>
              <a:rPr lang="es-MX" sz="1600" dirty="0">
                <a:latin typeface="Century Gothic" panose="020B0502020202020204" pitchFamily="34" charset="0"/>
              </a:rPr>
              <a:t>matriz, Evercore Partners, es una empresa líder en Banca de Inversión, en los Estados Unidos con más de $ 1 trillón de dólares en transacciones, llevando a cabo las más complejas operaciones de empresas Fortune 500</a:t>
            </a:r>
          </a:p>
        </p:txBody>
      </p:sp>
    </p:spTree>
    <p:extLst>
      <p:ext uri="{BB962C8B-B14F-4D97-AF65-F5344CB8AC3E}">
        <p14:creationId xmlns:p14="http://schemas.microsoft.com/office/powerpoint/2010/main" val="22876725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0001" y="260648"/>
            <a:ext cx="7374148" cy="2232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spcBef>
                <a:spcPts val="0"/>
              </a:spcBef>
            </a:pPr>
            <a:r>
              <a:rPr lang="es-MX" sz="1800" dirty="0" smtClean="0">
                <a:latin typeface="Century Gothic" panose="020B0502020202020204" pitchFamily="34" charset="0"/>
              </a:rPr>
              <a:t/>
            </a:r>
            <a:br>
              <a:rPr lang="es-MX" sz="1800" dirty="0" smtClean="0">
                <a:latin typeface="Century Gothic" panose="020B0502020202020204" pitchFamily="34" charset="0"/>
              </a:rPr>
            </a:br>
            <a:r>
              <a:rPr lang="es-MX" sz="1800" b="1" dirty="0">
                <a:latin typeface="Century Gothic" panose="020B0502020202020204" pitchFamily="34" charset="0"/>
              </a:rPr>
              <a:t>Respecto a los administradores de activos.</a:t>
            </a:r>
            <a:br>
              <a:rPr lang="es-MX" sz="1800" b="1" dirty="0">
                <a:latin typeface="Century Gothic" panose="020B0502020202020204" pitchFamily="34" charset="0"/>
              </a:rPr>
            </a:br>
            <a:r>
              <a:rPr lang="es-MX" sz="1800" dirty="0">
                <a:latin typeface="Century Gothic" panose="020B0502020202020204" pitchFamily="34" charset="0"/>
              </a:rPr>
              <a:t/>
            </a:r>
            <a:br>
              <a:rPr lang="es-MX" sz="1800" dirty="0">
                <a:latin typeface="Century Gothic" panose="020B0502020202020204" pitchFamily="34" charset="0"/>
              </a:rPr>
            </a:br>
            <a:r>
              <a:rPr lang="es-MX" sz="1800" dirty="0" smtClean="0">
                <a:latin typeface="Century Gothic" panose="020B0502020202020204" pitchFamily="34" charset="0"/>
              </a:rPr>
              <a:t>5</a:t>
            </a:r>
            <a:r>
              <a:rPr lang="es-MX" sz="1800" dirty="0">
                <a:latin typeface="Century Gothic" panose="020B0502020202020204" pitchFamily="34" charset="0"/>
              </a:rPr>
              <a:t>.-El operador en jefe elegible tenga experiencia probada de, cuando menos, 10 (diez) años en la prestación de servicios de asesoría financiera y no tenga investigaciones pendientes ante alguno de los reguladores de los países elegibles para inversiones (según se define en el Marco de Gestión) por motivos relacionados con el incumplimiento de las normas financieras de los países en que operan como asesores financieros </a:t>
            </a:r>
          </a:p>
        </p:txBody>
      </p:sp>
      <p:sp>
        <p:nvSpPr>
          <p:cNvPr id="11" name="Text Placeholder 5"/>
          <p:cNvSpPr txBox="1">
            <a:spLocks/>
          </p:cNvSpPr>
          <p:nvPr/>
        </p:nvSpPr>
        <p:spPr>
          <a:xfrm>
            <a:off x="2670068" y="2671069"/>
            <a:ext cx="6126202" cy="1910059"/>
          </a:xfrm>
          <a:prstGeom prst="rect">
            <a:avLst/>
          </a:prstGeom>
        </p:spPr>
        <p:txBody>
          <a:bodyPr vert="horz" lIns="91440" tIns="45720" rIns="91440" bIns="45720" rtlCol="0" anchor="ctr">
            <a:noAutofit/>
          </a:bodyPr>
          <a:lstStyle>
            <a:defPPr>
              <a:defRPr lang="es-MX"/>
            </a:defPPr>
            <a:lvl2pPr marL="0" lvl="1" algn="just">
              <a:lnSpc>
                <a:spcPts val="1400"/>
              </a:lnSpc>
              <a:spcAft>
                <a:spcPts val="600"/>
              </a:spcAft>
              <a:buClr>
                <a:schemeClr val="accent1"/>
              </a:buClr>
              <a:tabLst>
                <a:tab pos="180975" algn="l"/>
              </a:tabLst>
              <a:defRPr sz="1600">
                <a:latin typeface="Century Gothic" panose="020B0502020202020204" pitchFamily="34" charset="0"/>
              </a:defRPr>
            </a:lvl2pPr>
          </a:lstStyle>
          <a:p>
            <a:pPr lvl="1"/>
            <a:r>
              <a:rPr lang="es-MX" dirty="0"/>
              <a:t>Todas las decisiones se toman de forma colegiada. Sin embargo, el responsable del portafolio es José Luis Ortega (CFA), Senior Investment Officer, quien cuenta con una experiencia en el manejo de inversiones de más de 15 años</a:t>
            </a:r>
          </a:p>
        </p:txBody>
      </p:sp>
      <p:sp>
        <p:nvSpPr>
          <p:cNvPr id="31" name="Pentágono 3"/>
          <p:cNvSpPr>
            <a:spLocks noChangeAspect="1"/>
          </p:cNvSpPr>
          <p:nvPr/>
        </p:nvSpPr>
        <p:spPr>
          <a:xfrm>
            <a:off x="439738" y="3118433"/>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rPr>
              <a:t>Citibanamex</a:t>
            </a:r>
            <a:endParaRPr lang="en-GB" sz="1600" b="1" dirty="0">
              <a:solidFill>
                <a:schemeClr val="bg1"/>
              </a:solidFill>
            </a:endParaRPr>
          </a:p>
        </p:txBody>
      </p:sp>
      <p:sp>
        <p:nvSpPr>
          <p:cNvPr id="32" name="Pentágono 3"/>
          <p:cNvSpPr>
            <a:spLocks noChangeAspect="1"/>
          </p:cNvSpPr>
          <p:nvPr/>
        </p:nvSpPr>
        <p:spPr>
          <a:xfrm>
            <a:off x="476250" y="4817025"/>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rPr>
              <a:t>Evercore</a:t>
            </a:r>
            <a:endParaRPr lang="en-GB" sz="1600" b="1" dirty="0">
              <a:solidFill>
                <a:schemeClr val="bg1"/>
              </a:solidFill>
            </a:endParaRPr>
          </a:p>
        </p:txBody>
      </p:sp>
      <p:sp>
        <p:nvSpPr>
          <p:cNvPr id="12" name="Text Placeholder 5"/>
          <p:cNvSpPr txBox="1">
            <a:spLocks/>
          </p:cNvSpPr>
          <p:nvPr/>
        </p:nvSpPr>
        <p:spPr>
          <a:xfrm>
            <a:off x="2670068" y="4072670"/>
            <a:ext cx="6126202" cy="2504041"/>
          </a:xfrm>
          <a:prstGeom prst="rect">
            <a:avLst/>
          </a:prstGeom>
        </p:spPr>
        <p:txBody>
          <a:bodyPr vert="horz" lIns="91440" tIns="45720" rIns="91440" bIns="45720" rtlCol="0" anchor="ctr">
            <a:noAutofit/>
          </a:bodyPr>
          <a:lstStyle>
            <a:defPPr>
              <a:defRPr lang="es-MX"/>
            </a:defPPr>
            <a:lvl2pPr marL="0" lvl="1" algn="just">
              <a:lnSpc>
                <a:spcPts val="1400"/>
              </a:lnSpc>
              <a:spcAft>
                <a:spcPts val="600"/>
              </a:spcAft>
              <a:buClr>
                <a:schemeClr val="accent1"/>
              </a:buClr>
              <a:tabLst>
                <a:tab pos="180975" algn="l"/>
              </a:tabLst>
              <a:defRPr sz="1600">
                <a:latin typeface="Century Gothic" panose="020B0502020202020204" pitchFamily="34" charset="0"/>
              </a:defRPr>
            </a:lvl2pPr>
          </a:lstStyle>
          <a:p>
            <a:pPr lvl="1"/>
            <a:r>
              <a:rPr lang="es-MX" dirty="0"/>
              <a:t>La toma de decisiones de inversión para los portafolios de </a:t>
            </a:r>
            <a:r>
              <a:rPr lang="es-MX" dirty="0" smtClean="0"/>
              <a:t>sus </a:t>
            </a:r>
            <a:r>
              <a:rPr lang="es-MX" dirty="0"/>
              <a:t>clientes son de carácter institucional a través de dos Comités: el de Análisis y el de Riesgos. El operador en jefe, Roberto Rodríguez Bortoni, tiene una experiencia de 25 años  en el manejo y prestación de servicios de asesoría financiera y NO tiene investigaciones pendientes ante alguno de los reguladores de los países elegibles para inversiones (según se define en el Marco de Gestión) por motivos relacionados con el incumplimiento de las normas financieras de los países en que operan como asesores financieros. </a:t>
            </a:r>
          </a:p>
        </p:txBody>
      </p:sp>
    </p:spTree>
    <p:extLst>
      <p:ext uri="{BB962C8B-B14F-4D97-AF65-F5344CB8AC3E}">
        <p14:creationId xmlns:p14="http://schemas.microsoft.com/office/powerpoint/2010/main" val="14867600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3528" y="-99392"/>
            <a:ext cx="7374149" cy="3417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spcBef>
                <a:spcPts val="0"/>
              </a:spcBef>
            </a:pPr>
            <a:r>
              <a:rPr lang="es-MX" sz="1800" b="1" dirty="0" smtClean="0">
                <a:latin typeface="Century Gothic" panose="020B0502020202020204" pitchFamily="34" charset="0"/>
              </a:rPr>
              <a:t>Respecto </a:t>
            </a:r>
            <a:r>
              <a:rPr lang="es-MX" sz="1800" b="1" dirty="0">
                <a:latin typeface="Century Gothic" panose="020B0502020202020204" pitchFamily="34" charset="0"/>
              </a:rPr>
              <a:t>a los administradores de activos.</a:t>
            </a:r>
            <a:br>
              <a:rPr lang="es-MX" sz="1800" b="1" dirty="0">
                <a:latin typeface="Century Gothic" panose="020B0502020202020204" pitchFamily="34" charset="0"/>
              </a:rPr>
            </a:br>
            <a:r>
              <a:rPr lang="es-MX" sz="1800" b="1" dirty="0">
                <a:latin typeface="Century Gothic" panose="020B0502020202020204" pitchFamily="34" charset="0"/>
              </a:rPr>
              <a:t/>
            </a:r>
            <a:br>
              <a:rPr lang="es-MX" sz="1800" b="1" dirty="0">
                <a:latin typeface="Century Gothic" panose="020B0502020202020204" pitchFamily="34" charset="0"/>
              </a:rPr>
            </a:br>
            <a:r>
              <a:rPr lang="es-MX" sz="1800" dirty="0" smtClean="0">
                <a:latin typeface="Century Gothic" panose="020B0502020202020204" pitchFamily="34" charset="0"/>
              </a:rPr>
              <a:t>6</a:t>
            </a:r>
            <a:r>
              <a:rPr lang="es-MX" sz="1800" dirty="0">
                <a:latin typeface="Century Gothic" panose="020B0502020202020204" pitchFamily="34" charset="0"/>
              </a:rPr>
              <a:t>.-Deberá contar con sistemas internos integrados de operación al frente y al medio que realicen de manera automática el registro de operaciones, el control de la posición de la cartera de inversión y con un sistema de cumplimiento en tiempo real responsable de verificar que cada operación cumpla con el Marco de Gestión. El manejador deberá encargarse de que los archivos generados por este sistema sean compatibles con el sistema interno de contabilidad del Instituto</a:t>
            </a:r>
          </a:p>
        </p:txBody>
      </p:sp>
      <p:sp>
        <p:nvSpPr>
          <p:cNvPr id="11" name="Text Placeholder 5"/>
          <p:cNvSpPr txBox="1">
            <a:spLocks/>
          </p:cNvSpPr>
          <p:nvPr/>
        </p:nvSpPr>
        <p:spPr>
          <a:xfrm>
            <a:off x="2670068" y="2959101"/>
            <a:ext cx="6126202" cy="1910059"/>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Dentro de la estructura de Citibanamex Asset </a:t>
            </a:r>
            <a:r>
              <a:rPr lang="es-MX" sz="1600" dirty="0" smtClean="0">
                <a:latin typeface="Century Gothic" panose="020B0502020202020204" pitchFamily="34" charset="0"/>
              </a:rPr>
              <a:t>Management tienen </a:t>
            </a:r>
            <a:r>
              <a:rPr lang="es-MX" sz="1600" dirty="0">
                <a:latin typeface="Century Gothic" panose="020B0502020202020204" pitchFamily="34" charset="0"/>
              </a:rPr>
              <a:t>el área de Control Estratégico, cuya función es la revisión de los parámetros de inversión de cada uno de los clientes; cálculo de benchmarks; monitoreo de operaciones; control de políticas internas y externas; monitoreo de comisiones; </a:t>
            </a:r>
            <a:r>
              <a:rPr lang="es-MX" sz="1600" dirty="0" smtClean="0">
                <a:latin typeface="Century Gothic" panose="020B0502020202020204" pitchFamily="34" charset="0"/>
              </a:rPr>
              <a:t>y </a:t>
            </a:r>
            <a:r>
              <a:rPr lang="es-MX" sz="1600" dirty="0">
                <a:latin typeface="Century Gothic" panose="020B0502020202020204" pitchFamily="34" charset="0"/>
              </a:rPr>
              <a:t>cálculo de rendimientos.</a:t>
            </a:r>
          </a:p>
        </p:txBody>
      </p:sp>
      <p:sp>
        <p:nvSpPr>
          <p:cNvPr id="31" name="Pentágono 3"/>
          <p:cNvSpPr>
            <a:spLocks noChangeAspect="1"/>
          </p:cNvSpPr>
          <p:nvPr/>
        </p:nvSpPr>
        <p:spPr>
          <a:xfrm>
            <a:off x="439738" y="3324899"/>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Citibanamex</a:t>
            </a:r>
            <a:endParaRPr lang="en-GB" sz="1600" b="1" dirty="0">
              <a:solidFill>
                <a:schemeClr val="bg1"/>
              </a:solidFill>
              <a:latin typeface="Century Gothic" panose="020B0502020202020204" pitchFamily="34" charset="0"/>
            </a:endParaRPr>
          </a:p>
        </p:txBody>
      </p:sp>
      <p:sp>
        <p:nvSpPr>
          <p:cNvPr id="32" name="Pentágono 3"/>
          <p:cNvSpPr>
            <a:spLocks noChangeAspect="1"/>
          </p:cNvSpPr>
          <p:nvPr/>
        </p:nvSpPr>
        <p:spPr>
          <a:xfrm>
            <a:off x="476250" y="5121825"/>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Evercore</a:t>
            </a:r>
            <a:endParaRPr lang="en-GB" sz="1600" b="1" dirty="0">
              <a:solidFill>
                <a:schemeClr val="bg1"/>
              </a:solidFill>
              <a:latin typeface="Century Gothic" panose="020B0502020202020204" pitchFamily="34" charset="0"/>
            </a:endParaRPr>
          </a:p>
        </p:txBody>
      </p:sp>
      <p:sp>
        <p:nvSpPr>
          <p:cNvPr id="12" name="Text Placeholder 5"/>
          <p:cNvSpPr txBox="1">
            <a:spLocks/>
          </p:cNvSpPr>
          <p:nvPr/>
        </p:nvSpPr>
        <p:spPr>
          <a:xfrm>
            <a:off x="2670068" y="4397040"/>
            <a:ext cx="6126202" cy="2672855"/>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Con la entrada en vigor de la circular en Materia de Servicios de Inversión se estableció un entorno informático de control en dos capas: Sistema de Back Office y Sistema de Front Office, los cuales están diseñados para que se cumpla cabalmente con el Régimen de Inversión    </a:t>
            </a:r>
            <a:r>
              <a:rPr lang="es-MX" sz="1600" dirty="0" smtClean="0">
                <a:latin typeface="Century Gothic" panose="020B0502020202020204" pitchFamily="34" charset="0"/>
              </a:rPr>
              <a:t>establecido </a:t>
            </a:r>
            <a:r>
              <a:rPr lang="es-MX" sz="1600" dirty="0">
                <a:latin typeface="Century Gothic" panose="020B0502020202020204" pitchFamily="34" charset="0"/>
              </a:rPr>
              <a:t>con cada cliente. </a:t>
            </a:r>
          </a:p>
        </p:txBody>
      </p:sp>
    </p:spTree>
    <p:extLst>
      <p:ext uri="{BB962C8B-B14F-4D97-AF65-F5344CB8AC3E}">
        <p14:creationId xmlns:p14="http://schemas.microsoft.com/office/powerpoint/2010/main" val="4886388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0000" y="188640"/>
            <a:ext cx="7374149"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spcBef>
                <a:spcPts val="0"/>
              </a:spcBef>
            </a:pPr>
            <a:r>
              <a:rPr lang="es-MX" sz="1800" b="1" dirty="0">
                <a:latin typeface="Century Gothic" panose="020B0502020202020204" pitchFamily="34" charset="0"/>
              </a:rPr>
              <a:t>Respecto a los administradores de activos.</a:t>
            </a:r>
            <a:br>
              <a:rPr lang="es-MX" sz="1800" b="1" dirty="0">
                <a:latin typeface="Century Gothic" panose="020B0502020202020204" pitchFamily="34" charset="0"/>
              </a:rPr>
            </a:br>
            <a:r>
              <a:rPr lang="es-MX" sz="1800" dirty="0">
                <a:latin typeface="Century Gothic" panose="020B0502020202020204" pitchFamily="34" charset="0"/>
              </a:rPr>
              <a:t/>
            </a:r>
            <a:br>
              <a:rPr lang="es-MX" sz="1800" dirty="0">
                <a:latin typeface="Century Gothic" panose="020B0502020202020204" pitchFamily="34" charset="0"/>
              </a:rPr>
            </a:br>
            <a:r>
              <a:rPr lang="es-MX" sz="1800" dirty="0">
                <a:latin typeface="Century Gothic" panose="020B0502020202020204" pitchFamily="34" charset="0"/>
              </a:rPr>
              <a:t>7</a:t>
            </a:r>
            <a:r>
              <a:rPr lang="es-MX" sz="1800" dirty="0">
                <a:latin typeface="Century Gothic" panose="020B0502020202020204" pitchFamily="34" charset="0"/>
              </a:rPr>
              <a:t>.-Deberá contar con una unidad de administración integral de riesgos</a:t>
            </a:r>
          </a:p>
        </p:txBody>
      </p:sp>
      <p:sp>
        <p:nvSpPr>
          <p:cNvPr id="11" name="Text Placeholder 5"/>
          <p:cNvSpPr txBox="1">
            <a:spLocks/>
          </p:cNvSpPr>
          <p:nvPr/>
        </p:nvSpPr>
        <p:spPr>
          <a:xfrm>
            <a:off x="2670068" y="1494320"/>
            <a:ext cx="6126202" cy="1910059"/>
          </a:xfrm>
          <a:prstGeom prst="rect">
            <a:avLst/>
          </a:prstGeom>
        </p:spPr>
        <p:txBody>
          <a:bodyPr vert="horz" lIns="91440" tIns="45720" rIns="91440" bIns="45720" rtlCol="0" anchor="ctr">
            <a:noAutofit/>
          </a:bodyPr>
          <a:lstStyle>
            <a:defPPr>
              <a:defRPr lang="es-MX"/>
            </a:defPPr>
            <a:lvl2pPr marL="0" lvl="1" algn="just">
              <a:lnSpc>
                <a:spcPts val="1400"/>
              </a:lnSpc>
              <a:spcAft>
                <a:spcPts val="600"/>
              </a:spcAft>
              <a:buClr>
                <a:schemeClr val="accent1"/>
              </a:buClr>
              <a:tabLst>
                <a:tab pos="180975" algn="l"/>
              </a:tabLst>
              <a:defRPr sz="1600">
                <a:latin typeface="Century Gothic" panose="020B0502020202020204" pitchFamily="34" charset="0"/>
              </a:defRPr>
            </a:lvl2pPr>
          </a:lstStyle>
          <a:p>
            <a:pPr lvl="1"/>
            <a:r>
              <a:rPr lang="es-MX" dirty="0" smtClean="0"/>
              <a:t>Su </a:t>
            </a:r>
            <a:r>
              <a:rPr lang="es-MX" dirty="0"/>
              <a:t>Unidad de Administración de Riesgos fue la primera certificada por la CNBV. Entre otras funciones valida la mejor ejecución de operaciones; cómputo, control y revisión de parámetros de riesgo para los fondos; cómputo y control de indicadores de liquidez; autorización y limitación de líneas de crédito; etc.</a:t>
            </a:r>
          </a:p>
        </p:txBody>
      </p:sp>
      <p:sp>
        <p:nvSpPr>
          <p:cNvPr id="31" name="Pentágono 3"/>
          <p:cNvSpPr>
            <a:spLocks noChangeAspect="1"/>
          </p:cNvSpPr>
          <p:nvPr/>
        </p:nvSpPr>
        <p:spPr>
          <a:xfrm>
            <a:off x="458788" y="1860118"/>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Citibanamex</a:t>
            </a:r>
            <a:endParaRPr lang="en-GB" sz="1600" b="1" dirty="0">
              <a:solidFill>
                <a:schemeClr val="bg1"/>
              </a:solidFill>
              <a:latin typeface="Century Gothic" panose="020B0502020202020204" pitchFamily="34" charset="0"/>
            </a:endParaRPr>
          </a:p>
        </p:txBody>
      </p:sp>
      <p:sp>
        <p:nvSpPr>
          <p:cNvPr id="32" name="Pentágono 3"/>
          <p:cNvSpPr>
            <a:spLocks noChangeAspect="1"/>
          </p:cNvSpPr>
          <p:nvPr/>
        </p:nvSpPr>
        <p:spPr>
          <a:xfrm>
            <a:off x="495300" y="4002551"/>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Evercore</a:t>
            </a:r>
            <a:endParaRPr lang="en-GB" sz="1600" b="1" dirty="0">
              <a:solidFill>
                <a:schemeClr val="bg1"/>
              </a:solidFill>
              <a:latin typeface="Century Gothic" panose="020B0502020202020204" pitchFamily="34" charset="0"/>
            </a:endParaRPr>
          </a:p>
        </p:txBody>
      </p:sp>
      <p:sp>
        <p:nvSpPr>
          <p:cNvPr id="12" name="Text Placeholder 5"/>
          <p:cNvSpPr txBox="1">
            <a:spLocks/>
          </p:cNvSpPr>
          <p:nvPr/>
        </p:nvSpPr>
        <p:spPr>
          <a:xfrm>
            <a:off x="2670068" y="3277766"/>
            <a:ext cx="6126202" cy="2504041"/>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Evercore Casa de Bolsa cuenta con una unidad de administración integral de riesgos (UAIR).</a:t>
            </a:r>
          </a:p>
        </p:txBody>
      </p:sp>
    </p:spTree>
    <p:extLst>
      <p:ext uri="{BB962C8B-B14F-4D97-AF65-F5344CB8AC3E}">
        <p14:creationId xmlns:p14="http://schemas.microsoft.com/office/powerpoint/2010/main" val="38167979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1789" y="188640"/>
            <a:ext cx="7452360" cy="1305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spcBef>
                <a:spcPts val="0"/>
              </a:spcBef>
            </a:pPr>
            <a:r>
              <a:rPr lang="es-MX" sz="1800" b="1" dirty="0">
                <a:latin typeface="Century Gothic" panose="020B0502020202020204" pitchFamily="34" charset="0"/>
              </a:rPr>
              <a:t>Respecto a los administradores de activos.</a:t>
            </a:r>
            <a:br>
              <a:rPr lang="es-MX" sz="1800" b="1" dirty="0">
                <a:latin typeface="Century Gothic" panose="020B0502020202020204" pitchFamily="34" charset="0"/>
              </a:rPr>
            </a:br>
            <a:r>
              <a:rPr lang="es-MX" sz="1800" b="1" dirty="0" smtClean="0">
                <a:latin typeface="Century Gothic" panose="020B0502020202020204" pitchFamily="34" charset="0"/>
              </a:rPr>
              <a:t/>
            </a:r>
            <a:br>
              <a:rPr lang="es-MX" sz="1800" b="1" dirty="0" smtClean="0">
                <a:latin typeface="Century Gothic" panose="020B0502020202020204" pitchFamily="34" charset="0"/>
              </a:rPr>
            </a:br>
            <a:r>
              <a:rPr lang="es-MX" sz="1800" dirty="0" smtClean="0">
                <a:latin typeface="Century Gothic" panose="020B0502020202020204" pitchFamily="34" charset="0"/>
              </a:rPr>
              <a:t>8</a:t>
            </a:r>
            <a:r>
              <a:rPr lang="es-MX" sz="1800" dirty="0">
                <a:latin typeface="Century Gothic" panose="020B0502020202020204" pitchFamily="34" charset="0"/>
              </a:rPr>
              <a:t>.-El manejador no podrá ser entidad regulada y/o supervisada por la Comisión Nacional del Sistema de Ahorro para el Retiro</a:t>
            </a:r>
            <a:br>
              <a:rPr lang="es-MX" sz="1800" dirty="0">
                <a:latin typeface="Century Gothic" panose="020B0502020202020204" pitchFamily="34" charset="0"/>
              </a:rPr>
            </a:br>
            <a:endParaRPr lang="es-MX" sz="1800" dirty="0">
              <a:latin typeface="Century Gothic" panose="020B0502020202020204" pitchFamily="34" charset="0"/>
            </a:endParaRPr>
          </a:p>
        </p:txBody>
      </p:sp>
      <p:sp>
        <p:nvSpPr>
          <p:cNvPr id="11" name="Text Placeholder 5"/>
          <p:cNvSpPr txBox="1">
            <a:spLocks/>
          </p:cNvSpPr>
          <p:nvPr/>
        </p:nvSpPr>
        <p:spPr>
          <a:xfrm>
            <a:off x="2670068" y="1494320"/>
            <a:ext cx="6126202" cy="1910059"/>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No </a:t>
            </a:r>
            <a:r>
              <a:rPr lang="es-MX" sz="1600" dirty="0" smtClean="0">
                <a:latin typeface="Century Gothic" panose="020B0502020202020204" pitchFamily="34" charset="0"/>
              </a:rPr>
              <a:t>es </a:t>
            </a:r>
            <a:r>
              <a:rPr lang="es-MX" sz="1600" dirty="0">
                <a:latin typeface="Century Gothic" panose="020B0502020202020204" pitchFamily="34" charset="0"/>
              </a:rPr>
              <a:t>entidad regulada ni supervisada por la Consar. </a:t>
            </a:r>
          </a:p>
        </p:txBody>
      </p:sp>
      <p:sp>
        <p:nvSpPr>
          <p:cNvPr id="31" name="Pentágono 3"/>
          <p:cNvSpPr>
            <a:spLocks noChangeAspect="1"/>
          </p:cNvSpPr>
          <p:nvPr/>
        </p:nvSpPr>
        <p:spPr>
          <a:xfrm>
            <a:off x="392113" y="1860118"/>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Citibanamex</a:t>
            </a:r>
            <a:endParaRPr lang="en-GB" sz="1600" b="1" dirty="0">
              <a:solidFill>
                <a:schemeClr val="bg1"/>
              </a:solidFill>
              <a:latin typeface="Century Gothic" panose="020B0502020202020204" pitchFamily="34" charset="0"/>
            </a:endParaRPr>
          </a:p>
        </p:txBody>
      </p:sp>
      <p:sp>
        <p:nvSpPr>
          <p:cNvPr id="32" name="Pentágono 3"/>
          <p:cNvSpPr>
            <a:spLocks noChangeAspect="1"/>
          </p:cNvSpPr>
          <p:nvPr/>
        </p:nvSpPr>
        <p:spPr>
          <a:xfrm>
            <a:off x="428625" y="4002551"/>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Evercore</a:t>
            </a:r>
            <a:endParaRPr lang="en-GB" sz="1600" b="1" dirty="0">
              <a:solidFill>
                <a:schemeClr val="bg1"/>
              </a:solidFill>
              <a:latin typeface="Century Gothic" panose="020B0502020202020204" pitchFamily="34" charset="0"/>
            </a:endParaRPr>
          </a:p>
        </p:txBody>
      </p:sp>
      <p:sp>
        <p:nvSpPr>
          <p:cNvPr id="12" name="Text Placeholder 5"/>
          <p:cNvSpPr txBox="1">
            <a:spLocks/>
          </p:cNvSpPr>
          <p:nvPr/>
        </p:nvSpPr>
        <p:spPr>
          <a:xfrm>
            <a:off x="2670068" y="3277766"/>
            <a:ext cx="6126202" cy="2504041"/>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Evercore Casa de Bolsa NO es una entidad regulada y/o supervisada por la Comisión Nacional del Sistema de Ahorro para el Retiro. </a:t>
            </a:r>
          </a:p>
        </p:txBody>
      </p:sp>
    </p:spTree>
    <p:extLst>
      <p:ext uri="{BB962C8B-B14F-4D97-AF65-F5344CB8AC3E}">
        <p14:creationId xmlns:p14="http://schemas.microsoft.com/office/powerpoint/2010/main" val="23716697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subTitle" idx="1"/>
          </p:nvPr>
        </p:nvSpPr>
        <p:spPr>
          <a:xfrm>
            <a:off x="1331640" y="4797152"/>
            <a:ext cx="2695746" cy="432048"/>
          </a:xfrm>
        </p:spPr>
        <p:txBody>
          <a:bodyPr>
            <a:normAutofit/>
          </a:bodyPr>
          <a:lstStyle/>
          <a:p>
            <a:r>
              <a:rPr lang="es-MX" dirty="0" smtClean="0">
                <a:latin typeface="Century Gothic" panose="020B0502020202020204" pitchFamily="34" charset="0"/>
              </a:rPr>
              <a:t>Febrero 2018</a:t>
            </a:r>
            <a:endParaRPr lang="es-MX" dirty="0">
              <a:latin typeface="Century Gothic" panose="020B0502020202020204" pitchFamily="34" charset="0"/>
            </a:endParaRPr>
          </a:p>
        </p:txBody>
      </p:sp>
      <p:sp>
        <p:nvSpPr>
          <p:cNvPr id="6" name="Title 3"/>
          <p:cNvSpPr>
            <a:spLocks noGrp="1"/>
          </p:cNvSpPr>
          <p:nvPr>
            <p:ph type="ctrTitle"/>
          </p:nvPr>
        </p:nvSpPr>
        <p:spPr>
          <a:xfrm>
            <a:off x="323528" y="2492896"/>
            <a:ext cx="8820472" cy="3024336"/>
          </a:xfrm>
        </p:spPr>
        <p:txBody>
          <a:bodyPr>
            <a:normAutofit/>
          </a:bodyPr>
          <a:lstStyle/>
          <a:p>
            <a:r>
              <a:rPr lang="es-MX" sz="2800" b="1" dirty="0" smtClean="0">
                <a:latin typeface="Century Gothic" panose="020B0502020202020204" pitchFamily="34" charset="0"/>
              </a:rPr>
              <a:t>Subdirección General de Planeación y Finanzas</a:t>
            </a:r>
            <a:br>
              <a:rPr lang="es-MX" sz="2800" b="1" dirty="0" smtClean="0">
                <a:latin typeface="Century Gothic" panose="020B0502020202020204" pitchFamily="34" charset="0"/>
              </a:rPr>
            </a:br>
            <a:r>
              <a:rPr lang="es-MX" sz="1600" b="1" dirty="0" smtClean="0">
                <a:latin typeface="Century Gothic" panose="020B0502020202020204" pitchFamily="34" charset="0"/>
              </a:rPr>
              <a:t/>
            </a:r>
            <a:br>
              <a:rPr lang="es-MX" sz="1600" b="1" dirty="0" smtClean="0">
                <a:latin typeface="Century Gothic" panose="020B0502020202020204" pitchFamily="34" charset="0"/>
              </a:rPr>
            </a:br>
            <a:r>
              <a:rPr lang="es-MX" sz="1800" dirty="0" smtClean="0">
                <a:latin typeface="Century Gothic" panose="020B0502020202020204" pitchFamily="34" charset="0"/>
              </a:rPr>
              <a:t>Gerencia Sr. de Coordinación de Inversiones</a:t>
            </a:r>
            <a:r>
              <a:rPr lang="es-MX" sz="2000" dirty="0" smtClean="0">
                <a:latin typeface="Century Gothic" panose="020B0502020202020204" pitchFamily="34" charset="0"/>
              </a:rPr>
              <a:t/>
            </a:r>
            <a:br>
              <a:rPr lang="es-MX" sz="2000" dirty="0" smtClean="0">
                <a:latin typeface="Century Gothic" panose="020B0502020202020204" pitchFamily="34" charset="0"/>
              </a:rPr>
            </a:br>
            <a:r>
              <a:rPr lang="es-MX" sz="1600" b="1" dirty="0">
                <a:latin typeface="Century Gothic" panose="020B0502020202020204" pitchFamily="34" charset="0"/>
              </a:rPr>
              <a:t/>
            </a:r>
            <a:br>
              <a:rPr lang="es-MX" sz="1600" b="1" dirty="0">
                <a:latin typeface="Century Gothic" panose="020B0502020202020204" pitchFamily="34" charset="0"/>
              </a:rPr>
            </a:br>
            <a:r>
              <a:rPr lang="es-MX" sz="2000" b="1" dirty="0" smtClean="0">
                <a:latin typeface="Century Gothic" panose="020B0502020202020204" pitchFamily="34" charset="0"/>
              </a:rPr>
              <a:t>Resolución </a:t>
            </a:r>
            <a:r>
              <a:rPr lang="es-MX" sz="2000" b="1" dirty="0">
                <a:latin typeface="Century Gothic" panose="020B0502020202020204" pitchFamily="34" charset="0"/>
              </a:rPr>
              <a:t>RCA-4558-03/14</a:t>
            </a:r>
            <a:br>
              <a:rPr lang="es-MX" sz="2000" b="1" dirty="0">
                <a:latin typeface="Century Gothic" panose="020B0502020202020204" pitchFamily="34" charset="0"/>
              </a:rPr>
            </a:br>
            <a:endParaRPr lang="es-MX" sz="2000" b="1"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21EE9629-61C0-4AE9-AE8D-6DED52AC865E}" type="slidenum">
              <a:rPr lang="es-ES" altLang="es-MX" smtClean="0"/>
              <a:pPr/>
              <a:t>17</a:t>
            </a:fld>
            <a:endParaRPr lang="es-ES" altLang="es-MX" dirty="0"/>
          </a:p>
        </p:txBody>
      </p:sp>
    </p:spTree>
    <p:custDataLst>
      <p:tags r:id="rId1"/>
    </p:custDataLst>
    <p:extLst>
      <p:ext uri="{BB962C8B-B14F-4D97-AF65-F5344CB8AC3E}">
        <p14:creationId xmlns:p14="http://schemas.microsoft.com/office/powerpoint/2010/main" val="161811325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LIDESTYLE" val="CoverPage"/>
</p:tagLst>
</file>

<file path=ppt/tags/tag2.xml><?xml version="1.0" encoding="utf-8"?>
<p:tagLst xmlns:a="http://schemas.openxmlformats.org/drawingml/2006/main" xmlns:r="http://schemas.openxmlformats.org/officeDocument/2006/relationships" xmlns:p="http://schemas.openxmlformats.org/presentationml/2006/main">
  <p:tag name="SLIDESTYLE" val="CoverPage"/>
</p:tagLst>
</file>

<file path=ppt/theme/theme1.xml><?xml version="1.0" encoding="utf-8"?>
<a:theme xmlns:a="http://schemas.openxmlformats.org/drawingml/2006/main" name="2_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1736</TotalTime>
  <Words>1486</Words>
  <Application>Microsoft Office PowerPoint</Application>
  <PresentationFormat>Presentación en pantalla (4:3)</PresentationFormat>
  <Paragraphs>130</Paragraphs>
  <Slides>17</Slides>
  <Notes>2</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17</vt:i4>
      </vt:variant>
    </vt:vector>
  </HeadingPairs>
  <TitlesOfParts>
    <vt:vector size="26" baseType="lpstr">
      <vt:lpstr>Arial</vt:lpstr>
      <vt:lpstr>Calibri</vt:lpstr>
      <vt:lpstr>Century Gothic</vt:lpstr>
      <vt:lpstr>Courier New</vt:lpstr>
      <vt:lpstr>Futura Std Medium</vt:lpstr>
      <vt:lpstr>Myriad Pro</vt:lpstr>
      <vt:lpstr>Myriad Pro Light</vt:lpstr>
      <vt:lpstr>2_Infonavit_2015</vt:lpstr>
      <vt:lpstr>Tema de Office</vt:lpstr>
      <vt:lpstr>Subdirección General de Planeación y Finanzas  Gerencia Sr. de Coordinación de Inversiones  Resolución RCA-4558-03/14 </vt:lpstr>
      <vt:lpstr>Descripción del Fondo de Jubilaciones y Pensiones (FJP)</vt:lpstr>
      <vt:lpstr>Antecedentes</vt:lpstr>
      <vt:lpstr> RESOLUCIÓN RCA-4558-03/14 </vt:lpstr>
      <vt:lpstr>Avances en la implementación del Fondo de Jubilaciones y Pensiones (FJP)</vt:lpstr>
      <vt:lpstr>Avances en la implementación del Fondo de Jubilaciones y Pensiones (FJP)</vt:lpstr>
      <vt:lpstr>Presentación de PowerPoint</vt:lpstr>
      <vt:lpstr>Presentación de PowerPoint</vt:lpstr>
      <vt:lpstr>Respecto a los administradores de activos.  1.-No tener conflictos de interés al gestionar los recursos del Infonavit, acorde con lo estipulado en el Marco de Gestión</vt:lpstr>
      <vt:lpstr> Respecto a los administradores de activos.  2.-Ser un negocio con vasta experiencia en la administración de recursos financieros enfocado a la prestación de servicios de asesoría financiera y en la operación de los siguientes vehículos: fondos mutuos, sociedades de inversión, mandatos de inversión o fondos de inversión que coticen en bolsa</vt:lpstr>
      <vt:lpstr>Respecto a los administradores de activos.  3.-Tener al menos 2 (dos) años de experiencia en las actividades descritas en el inciso anterior y demostrar que ha administrado, cuando menos, un monto de $10,000’000,000.00 (diez mil millones de pesos 00/100 moneda nacional) de un cliente institucional, durante al menos 2 (dos) años dentro de un período de los últimos 5 (cinco) años</vt:lpstr>
      <vt:lpstr>Respecto a los administradores de activos.  4.-Tener experiencia probada de, cuando menos, 2 (dos) años en la prestación de servicios de asesoría financiera para la inversión en países, regiones, sectores económicos, clases de valores e instrumentos financieros en los que se plantee gestionar las inversiones de los recursos del Infonavit </vt:lpstr>
      <vt:lpstr> Respecto a los administradores de activos.  5.-El operador en jefe elegible tenga experiencia probada de, cuando menos, 10 (diez) años en la prestación de servicios de asesoría financiera y no tenga investigaciones pendientes ante alguno de los reguladores de los países elegibles para inversiones (según se define en el Marco de Gestión) por motivos relacionados con el incumplimiento de las normas financieras de los países en que operan como asesores financieros </vt:lpstr>
      <vt:lpstr>Respecto a los administradores de activos.  6.-Deberá contar con sistemas internos integrados de operación al frente y al medio que realicen de manera automática el registro de operaciones, el control de la posición de la cartera de inversión y con un sistema de cumplimiento en tiempo real responsable de verificar que cada operación cumpla con el Marco de Gestión. El manejador deberá encargarse de que los archivos generados por este sistema sean compatibles con el sistema interno de contabilidad del Instituto</vt:lpstr>
      <vt:lpstr>Respecto a los administradores de activos.  7.-Deberá contar con una unidad de administración integral de riesgos</vt:lpstr>
      <vt:lpstr>Respecto a los administradores de activos.  8.-El manejador no podrá ser entidad regulada y/o supervisada por la Comisión Nacional del Sistema de Ahorro para el Retiro </vt:lpstr>
      <vt:lpstr>Subdirección General de Planeación y Finanzas  Gerencia Sr. de Coordinación de Inversiones  Resolución RCA-4558-03/14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Gerencia Sr. de Mercados Financieros y Gestión de Inversiones</dc:title>
  <dc:creator>Trumbley Arroyo Paula Susana</dc:creator>
  <cp:lastModifiedBy>Hanono Castañeda Jacobo Arturo</cp:lastModifiedBy>
  <cp:revision>56</cp:revision>
  <cp:lastPrinted>2017-07-26T19:10:21Z</cp:lastPrinted>
  <dcterms:created xsi:type="dcterms:W3CDTF">2016-03-03T22:42:15Z</dcterms:created>
  <dcterms:modified xsi:type="dcterms:W3CDTF">2018-02-14T00:23:25Z</dcterms:modified>
</cp:coreProperties>
</file>