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9" r:id="rId2"/>
    <p:sldMasterId id="2147483682" r:id="rId3"/>
    <p:sldMasterId id="2147483695" r:id="rId4"/>
  </p:sldMasterIdLst>
  <p:notesMasterIdLst>
    <p:notesMasterId r:id="rId14"/>
  </p:notesMasterIdLst>
  <p:handoutMasterIdLst>
    <p:handoutMasterId r:id="rId15"/>
  </p:handoutMasterIdLst>
  <p:sldIdLst>
    <p:sldId id="2259" r:id="rId5"/>
    <p:sldId id="769" r:id="rId6"/>
    <p:sldId id="760" r:id="rId7"/>
    <p:sldId id="959" r:id="rId8"/>
    <p:sldId id="958" r:id="rId9"/>
    <p:sldId id="896" r:id="rId10"/>
    <p:sldId id="902" r:id="rId11"/>
    <p:sldId id="901" r:id="rId12"/>
    <p:sldId id="2260" r:id="rId13"/>
  </p:sldIdLst>
  <p:sldSz cx="9144000" cy="6858000" type="letter"/>
  <p:notesSz cx="6735763" cy="9866313"/>
  <p:defaultTextStyle>
    <a:defPPr>
      <a:defRPr lang="es-E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9D32"/>
    <a:srgbClr val="CD0000"/>
    <a:srgbClr val="C0504D"/>
    <a:srgbClr val="E3819F"/>
    <a:srgbClr val="CC99FF"/>
    <a:srgbClr val="FF00FF"/>
    <a:srgbClr val="D481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66" autoAdjust="0"/>
    <p:restoredTop sz="91461" autoAdjust="0"/>
  </p:normalViewPr>
  <p:slideViewPr>
    <p:cSldViewPr snapToGrid="0" snapToObjects="1">
      <p:cViewPr varScale="1">
        <p:scale>
          <a:sx n="112" d="100"/>
          <a:sy n="112" d="100"/>
        </p:scale>
        <p:origin x="184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 snapToObjects="1">
      <p:cViewPr varScale="1">
        <p:scale>
          <a:sx n="52" d="100"/>
          <a:sy n="52" d="100"/>
        </p:scale>
        <p:origin x="-2970" y="-8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19565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14626" y="2"/>
            <a:ext cx="2919565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18F68-8D36-49C9-B3D5-4EE89629CB6E}" type="datetimeFigureOut">
              <a:rPr lang="es-MX" smtClean="0"/>
              <a:t>23/05/2018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2" y="9371412"/>
            <a:ext cx="2919565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14626" y="9371412"/>
            <a:ext cx="2919565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80F4B7-B45D-4694-BBDD-93BDC13791C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05518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18830" cy="493316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15379" y="2"/>
            <a:ext cx="2918830" cy="493316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3BEBD073-40EC-4AC4-9A2A-D75A2D0CF7A8}" type="datetimeFigureOut">
              <a:rPr lang="es-MX" smtClean="0"/>
              <a:t>23/05/2018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1" rIns="91422" bIns="45711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3577" y="4686502"/>
            <a:ext cx="5388610" cy="4439841"/>
          </a:xfrm>
          <a:prstGeom prst="rect">
            <a:avLst/>
          </a:prstGeom>
        </p:spPr>
        <p:txBody>
          <a:bodyPr vert="horz" lIns="91422" tIns="45711" rIns="91422" bIns="45711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5" y="9371286"/>
            <a:ext cx="2918830" cy="493316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15379" y="9371286"/>
            <a:ext cx="2918830" cy="493316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2A800D66-B5D4-4504-A2B2-CDF88B324EC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2590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/>
              <a:t>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3025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3ED33-70DA-467D-B6A3-5A70BBB3C44A}" type="datetime1">
              <a:rPr lang="en-US" smtClean="0"/>
              <a:t>5/23/2018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26379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6B008-E070-433C-A47C-081A7E1B1E75}" type="datetime1">
              <a:rPr lang="en-US" smtClean="0"/>
              <a:t>5/23/2018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47102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991BB-9C34-4768-BCCE-9A39ABC0AD0E}" type="datetime1">
              <a:rPr lang="en-US" smtClean="0"/>
              <a:t>5/23/2018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98736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F6986-76A9-4DCF-9F97-CC1EFBFAED0F}" type="datetime1">
              <a:rPr lang="en-US" smtClean="0"/>
              <a:t>5/23/2018</a:t>
            </a:fld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3391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0752F-AF3E-4354-8765-0F3363656900}" type="datetime1">
              <a:rPr lang="en-US" smtClean="0"/>
              <a:t>5/23/2018</a:t>
            </a:fld>
            <a:endParaRPr lang="es-ES" dirty="0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489763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E6FED-E8A0-4948-93B6-23EAF4D926FC}" type="datetime1">
              <a:rPr lang="en-US" smtClean="0"/>
              <a:t>5/23/2018</a:t>
            </a:fld>
            <a:endParaRPr lang="es-ES" dirty="0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279605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EE91E-2D55-4569-9F61-4ACC23C0FF44}" type="datetime1">
              <a:rPr lang="en-US" smtClean="0"/>
              <a:t>5/23/2018</a:t>
            </a:fld>
            <a:endParaRPr lang="es-ES" dirty="0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452600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81166-9967-41BC-93CC-CE75797E1F7A}" type="datetime1">
              <a:rPr lang="en-US" smtClean="0"/>
              <a:t>5/23/2018</a:t>
            </a:fld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636821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5A894-20C5-4857-A0F2-F5B9E8EE19FB}" type="datetime1">
              <a:rPr lang="en-US" smtClean="0"/>
              <a:t>5/23/2018</a:t>
            </a:fld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0461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9EC20-8832-4673-862E-6FF1F326521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45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AD176-6997-4BB8-8317-E5DEBE73FE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202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DA755-23FB-4107-AB56-FB806FA71EB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748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D1FCC-EED6-486D-B72F-C6006B71CA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499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F115F-0BEB-4208-A998-76FA290172D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809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C2E7A-722A-49D7-A06D-509E38465A8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765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B566-07C6-40CB-AB4C-3A2A83DD22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2840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59DF4-F70F-463D-938D-789DADA407A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0895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AC6D8-0788-4214-B316-4191298E0A0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752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4501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36273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1185011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AADFC-E922-4B8B-B3B3-CF1FBC6663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7859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8930-08C8-4F92-8BBD-FCD7FAF7DA7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8270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5B6E5-4F19-4D91-9AE3-6C0D1F4C0B8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7761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229AB-5C56-497A-9866-3E627ED1186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2045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D1027-108F-4A91-97DC-8E55DD3AFE5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693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2F5B7-55B3-4F44-B963-B7C1406618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6428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5363-DAF1-4190-993B-16C47A81ED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094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C9ACC-1ACC-43E7-83CC-393A0B694D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9550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8D8A0-0F66-4E0A-86FA-3F7AD66D0A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8803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4474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871700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30717280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27DEF-6C7E-4102-A8AB-B52BD0D6CFD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3489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A93B-E464-4956-920B-495BD7CCB68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0753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9FAE-5B19-45DD-943A-CFBCC91111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6843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7DC7-2003-45A4-A2B8-3413FCC75B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6559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2DBD-09B6-4A67-A9C5-F35A70AD80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5622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2754-F6F1-4670-A3AF-04F8672415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2312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E16C-DB0C-4039-A494-CC26A6345BA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2024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2DBC1-AD5A-4999-ABF8-F2D3A3C06F8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6575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4DDD4-B4C6-47E5-BE6B-461027B2334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2085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015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4779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292573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  <a:endParaRPr lang="es-ES" alt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>
              <a:defRPr/>
            </a:pPr>
            <a:fld id="{11B99C0B-ED12-40F1-A281-4F17C5CFF747}" type="datetime1">
              <a:rPr lang="en-US" smtClean="0"/>
              <a:t>5/23/2018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fld id="{EA7C98A2-C6F5-4145-A038-7818A4CD901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Myriad Pro Light"/>
          <a:ea typeface="Myriad Pro Light"/>
          <a:cs typeface="Myriad Pro Light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Myriad Pro Light"/>
          <a:ea typeface="Myriad Pro Light"/>
          <a:cs typeface="Myriad Pro Ligh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Myriad Pro Light"/>
          <a:ea typeface="Myriad Pro Light"/>
          <a:cs typeface="Myriad Pro Ligh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BAA2D1E-8BB0-45A5-BB0F-7285447A0B0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 defTabSz="913881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52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8A191469-DE54-4C4B-8E18-DC3B7D3A69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 defTabSz="913881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063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651ED4C-4381-4132-9742-D65A711CA0D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5/23/2018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 defTabSz="913881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206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638" y="3926097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Mayo 2018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677311" y="2971990"/>
            <a:ext cx="62238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altLang="es-MX" sz="2800" dirty="0">
                <a:solidFill>
                  <a:srgbClr val="CD0000"/>
                </a:solidFill>
                <a:latin typeface="Century Gothic" panose="020B0502020202020204" pitchFamily="34" charset="0"/>
              </a:rPr>
              <a:t>Grupo de Trabajo de Inversiones</a:t>
            </a:r>
            <a:br>
              <a:rPr lang="es-MX" altLang="es-MX" sz="2800" dirty="0">
                <a:solidFill>
                  <a:srgbClr val="CD0000"/>
                </a:solidFill>
                <a:latin typeface="Century Gothic" panose="020B0502020202020204" pitchFamily="34" charset="0"/>
              </a:rPr>
            </a:br>
            <a:r>
              <a:rPr lang="es-MX" altLang="es-MX" sz="2800" dirty="0">
                <a:solidFill>
                  <a:srgbClr val="CD0000"/>
                </a:solidFill>
                <a:latin typeface="Century Gothic" panose="020B0502020202020204" pitchFamily="34" charset="0"/>
              </a:rPr>
              <a:t>Sesión Número 044 (Actualizado)</a:t>
            </a:r>
            <a:endParaRPr lang="es-MX" dirty="0"/>
          </a:p>
        </p:txBody>
      </p:sp>
      <p:sp>
        <p:nvSpPr>
          <p:cNvPr id="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3310" y="6474744"/>
            <a:ext cx="540689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2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47470" cy="631825"/>
          </a:xfrm>
        </p:spPr>
        <p:txBody>
          <a:bodyPr/>
          <a:lstStyle/>
          <a:p>
            <a:r>
              <a:rPr lang="es-MX" sz="2400" b="1" dirty="0">
                <a:latin typeface="Century Gothic" panose="020B0502020202020204" pitchFamily="34" charset="0"/>
              </a:rPr>
              <a:t>Atribución de rendimiento bruto (anualizado)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201245" y="6524915"/>
            <a:ext cx="3711356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 err="1">
                <a:latin typeface="Century Gothic" panose="020B0502020202020204" pitchFamily="34" charset="0"/>
              </a:rPr>
              <a:t>Covaf</a:t>
            </a:r>
            <a:r>
              <a:rPr lang="es-MX" sz="900" dirty="0">
                <a:latin typeface="Century Gothic" panose="020B0502020202020204" pitchFamily="34" charset="0"/>
              </a:rPr>
              <a:t> y custodio</a:t>
            </a: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1429200" y="5713389"/>
            <a:ext cx="5712938" cy="8115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800" dirty="0">
                <a:latin typeface="Century Gothic" panose="020B0502020202020204" pitchFamily="34" charset="0"/>
              </a:rPr>
              <a:t>* Cifras en millones de pesos.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800" dirty="0">
                <a:latin typeface="Century Gothic" panose="020B0502020202020204" pitchFamily="34" charset="0"/>
              </a:rPr>
              <a:t>** Del cierre del 31 de marzo de 2018 al cierre del 30 de abril de 2018.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800" dirty="0">
                <a:latin typeface="Century Gothic" panose="020B0502020202020204" pitchFamily="34" charset="0"/>
              </a:rPr>
              <a:t>*** Del cierre del 30 de abril de 2018 al cierre del 21 de mayo de 2018.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800" dirty="0">
                <a:latin typeface="Century Gothic" panose="020B0502020202020204" pitchFamily="34" charset="0"/>
              </a:rPr>
              <a:t>Las diferencias con COVAF se deben a que se utiliza una metodología diferente.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800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C173B74A-F240-4447-B4D9-BA165AF2912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429200" y="1418400"/>
          <a:ext cx="4800599" cy="4295775"/>
        </p:xfrm>
        <a:graphic>
          <a:graphicData uri="http://schemas.openxmlformats.org/drawingml/2006/table">
            <a:tbl>
              <a:tblPr/>
              <a:tblGrid>
                <a:gridCol w="238598">
                  <a:extLst>
                    <a:ext uri="{9D8B030D-6E8A-4147-A177-3AD203B41FA5}">
                      <a16:colId xmlns:a16="http://schemas.microsoft.com/office/drawing/2014/main" val="340286539"/>
                    </a:ext>
                  </a:extLst>
                </a:gridCol>
                <a:gridCol w="1221624">
                  <a:extLst>
                    <a:ext uri="{9D8B030D-6E8A-4147-A177-3AD203B41FA5}">
                      <a16:colId xmlns:a16="http://schemas.microsoft.com/office/drawing/2014/main" val="2818331265"/>
                    </a:ext>
                  </a:extLst>
                </a:gridCol>
                <a:gridCol w="849410">
                  <a:extLst>
                    <a:ext uri="{9D8B030D-6E8A-4147-A177-3AD203B41FA5}">
                      <a16:colId xmlns:a16="http://schemas.microsoft.com/office/drawing/2014/main" val="382333605"/>
                    </a:ext>
                  </a:extLst>
                </a:gridCol>
                <a:gridCol w="849410">
                  <a:extLst>
                    <a:ext uri="{9D8B030D-6E8A-4147-A177-3AD203B41FA5}">
                      <a16:colId xmlns:a16="http://schemas.microsoft.com/office/drawing/2014/main" val="2249294094"/>
                    </a:ext>
                  </a:extLst>
                </a:gridCol>
                <a:gridCol w="849410">
                  <a:extLst>
                    <a:ext uri="{9D8B030D-6E8A-4147-A177-3AD203B41FA5}">
                      <a16:colId xmlns:a16="http://schemas.microsoft.com/office/drawing/2014/main" val="3821723486"/>
                    </a:ext>
                  </a:extLst>
                </a:gridCol>
                <a:gridCol w="792147">
                  <a:extLst>
                    <a:ext uri="{9D8B030D-6E8A-4147-A177-3AD203B41FA5}">
                      <a16:colId xmlns:a16="http://schemas.microsoft.com/office/drawing/2014/main" val="527081753"/>
                    </a:ext>
                  </a:extLst>
                </a:gridCol>
              </a:tblGrid>
              <a:tr h="19050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Clase de activo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Abril 2018**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Mayo 2018***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090912"/>
                  </a:ext>
                </a:extLst>
              </a:tr>
              <a:tr h="2000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Resultado*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Atribución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Resultado*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Atribución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921286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Liquidez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91.9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75.1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381399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Renta variable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603.7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946.5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91107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RV internacional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574.1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970.1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330401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RV nacional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29.6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- 23.6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9691266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Deuda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359.7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- 250.3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-3.2%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56379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Corp. nominal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5.9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- 133.9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-1.7%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0615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Corp. real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17.1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3.8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110983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Corp. revisable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22.4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- 9.4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192867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Guber revisable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183.8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129.6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5638775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Nominal guber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- 35.5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- 153.7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-2.0%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70741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PRLV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21.5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13.3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57954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Paraestatal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13.3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- 52.1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967101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Real guber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131.1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- 47.9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5218976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Estructurados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39.7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12.6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25341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Notas est. RF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1.9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1.3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0540802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Notas est. RV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37.9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11.3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9940463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Fibras y CKDes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17.8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- 114.8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-1.4%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3773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Divisas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0.1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0.1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214799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1,112.9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669.2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9740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084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48616" cy="631825"/>
          </a:xfrm>
        </p:spPr>
        <p:txBody>
          <a:bodyPr/>
          <a:lstStyle/>
          <a:p>
            <a:r>
              <a:rPr lang="es-MX" sz="2400" b="1" dirty="0">
                <a:latin typeface="Century Gothic" panose="020B0502020202020204" pitchFamily="34" charset="0"/>
              </a:rPr>
              <a:t>Atribución de rendimiento bruto (anualizado)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201245" y="6524915"/>
            <a:ext cx="3711356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 err="1">
                <a:latin typeface="Century Gothic" panose="020B0502020202020204" pitchFamily="34" charset="0"/>
              </a:rPr>
              <a:t>Covaf</a:t>
            </a:r>
            <a:r>
              <a:rPr lang="es-MX" sz="900" dirty="0">
                <a:latin typeface="Century Gothic" panose="020B0502020202020204" pitchFamily="34" charset="0"/>
              </a:rPr>
              <a:t> y custodio</a:t>
            </a: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1429200" y="5714175"/>
            <a:ext cx="5712938" cy="8107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800" dirty="0">
                <a:latin typeface="Century Gothic" panose="020B0502020202020204" pitchFamily="34" charset="0"/>
              </a:rPr>
              <a:t>* Cifras en millones de pesos.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800" dirty="0">
                <a:latin typeface="Century Gothic" panose="020B0502020202020204" pitchFamily="34" charset="0"/>
              </a:rPr>
              <a:t>** Del cierre del 31 de diciembre de 2017 al cierre del 21 de mayo de 2018.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800" dirty="0">
                <a:latin typeface="Century Gothic" panose="020B0502020202020204" pitchFamily="34" charset="0"/>
              </a:rPr>
              <a:t>*** Del cierre del 19 de mayo de 2017 al cierre del 21 de mayo de 2018.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800" dirty="0">
                <a:latin typeface="Century Gothic" panose="020B0502020202020204" pitchFamily="34" charset="0"/>
              </a:rPr>
              <a:t>Las diferencias con COVAF se deben a que se utiliza una metodología diferente.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894DF1C-1F7A-4A8C-AC76-0802F8115EB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429200" y="1418400"/>
          <a:ext cx="4864101" cy="4295775"/>
        </p:xfrm>
        <a:graphic>
          <a:graphicData uri="http://schemas.openxmlformats.org/drawingml/2006/table">
            <a:tbl>
              <a:tblPr/>
              <a:tblGrid>
                <a:gridCol w="238905">
                  <a:extLst>
                    <a:ext uri="{9D8B030D-6E8A-4147-A177-3AD203B41FA5}">
                      <a16:colId xmlns:a16="http://schemas.microsoft.com/office/drawing/2014/main" val="776360499"/>
                    </a:ext>
                  </a:extLst>
                </a:gridCol>
                <a:gridCol w="1223192">
                  <a:extLst>
                    <a:ext uri="{9D8B030D-6E8A-4147-A177-3AD203B41FA5}">
                      <a16:colId xmlns:a16="http://schemas.microsoft.com/office/drawing/2014/main" val="3773255452"/>
                    </a:ext>
                  </a:extLst>
                </a:gridCol>
                <a:gridCol w="850501">
                  <a:extLst>
                    <a:ext uri="{9D8B030D-6E8A-4147-A177-3AD203B41FA5}">
                      <a16:colId xmlns:a16="http://schemas.microsoft.com/office/drawing/2014/main" val="1781203823"/>
                    </a:ext>
                  </a:extLst>
                </a:gridCol>
                <a:gridCol w="850501">
                  <a:extLst>
                    <a:ext uri="{9D8B030D-6E8A-4147-A177-3AD203B41FA5}">
                      <a16:colId xmlns:a16="http://schemas.microsoft.com/office/drawing/2014/main" val="2959941872"/>
                    </a:ext>
                  </a:extLst>
                </a:gridCol>
                <a:gridCol w="850501">
                  <a:extLst>
                    <a:ext uri="{9D8B030D-6E8A-4147-A177-3AD203B41FA5}">
                      <a16:colId xmlns:a16="http://schemas.microsoft.com/office/drawing/2014/main" val="1976857696"/>
                    </a:ext>
                  </a:extLst>
                </a:gridCol>
                <a:gridCol w="850501">
                  <a:extLst>
                    <a:ext uri="{9D8B030D-6E8A-4147-A177-3AD203B41FA5}">
                      <a16:colId xmlns:a16="http://schemas.microsoft.com/office/drawing/2014/main" val="1185369683"/>
                    </a:ext>
                  </a:extLst>
                </a:gridCol>
              </a:tblGrid>
              <a:tr h="19050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Clase de activo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2018**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Últimos 12 meses***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55581"/>
                  </a:ext>
                </a:extLst>
              </a:tr>
              <a:tr h="2000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Resultado*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Atribución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Resultado*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Atribución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579061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Liquidez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359.4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726.3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712496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Renta variable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327.9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1,453.9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33331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RV internacional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371.4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1,522.9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498423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RV nacional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- 43.4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- 69.0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0577160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Deuda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2,354.2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6,317.9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18521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Corp. nominal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223.6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573.2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51281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Corp. real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102.2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329.7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063123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Corp. revisable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124.9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329.3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265392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Guber revisable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916.5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2,276.6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298965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Nominal guber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357.0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689.8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405061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PRLV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34.8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127.0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806575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Paraestatal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199.0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563.2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05454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Real guber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396.2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1,429.2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094616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Estructurados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45.8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122.2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07593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Notas est. RF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8.4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20.1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65332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∙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Notas est. RV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37.4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102.1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416650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Fibras y CKDes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- 82.6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- 85.3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-0.1%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674629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Divisas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- 0.2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- 0.3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37264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3,004.5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8,534.7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51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3416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631825"/>
          </a:xfrm>
        </p:spPr>
        <p:txBody>
          <a:bodyPr/>
          <a:lstStyle/>
          <a:p>
            <a:r>
              <a:rPr lang="es-MX" sz="2400" b="1" dirty="0">
                <a:latin typeface="Century Gothic" panose="020B0502020202020204" pitchFamily="34" charset="0"/>
              </a:rPr>
              <a:t>Riesgo Rendimiento</a:t>
            </a:r>
            <a:endParaRPr lang="es-MX" sz="14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2 Marcador de contenido">
            <a:extLst>
              <a:ext uri="{FF2B5EF4-FFF2-40B4-BE49-F238E27FC236}">
                <a16:creationId xmlns:a16="http://schemas.microsoft.com/office/drawing/2014/main" id="{53A6C202-5FF2-415A-9D99-D68530E75D91}"/>
              </a:ext>
            </a:extLst>
          </p:cNvPr>
          <p:cNvSpPr txBox="1">
            <a:spLocks/>
          </p:cNvSpPr>
          <p:nvPr/>
        </p:nvSpPr>
        <p:spPr>
          <a:xfrm>
            <a:off x="0" y="6428804"/>
            <a:ext cx="7700743" cy="391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Coordinación de Inversiones del Infonavit con datos al 21 de mayo de 2018.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RV. Exposición de renta variable.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6B3DE68-F8F1-4D67-AA84-318B35D60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83" y="1267902"/>
            <a:ext cx="8876633" cy="519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38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631825"/>
          </a:xfrm>
        </p:spPr>
        <p:txBody>
          <a:bodyPr/>
          <a:lstStyle/>
          <a:p>
            <a:r>
              <a:rPr lang="es-MX" sz="2400" b="1" dirty="0">
                <a:latin typeface="Century Gothic" panose="020B0502020202020204" pitchFamily="34" charset="0"/>
              </a:rPr>
              <a:t>Rendimientos anualizados al 21 de mayo del 2018</a:t>
            </a:r>
            <a:endParaRPr lang="es-MX" sz="14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2 Marcador de contenido">
            <a:extLst>
              <a:ext uri="{FF2B5EF4-FFF2-40B4-BE49-F238E27FC236}">
                <a16:creationId xmlns:a16="http://schemas.microsoft.com/office/drawing/2014/main" id="{53A6C202-5FF2-415A-9D99-D68530E75D91}"/>
              </a:ext>
            </a:extLst>
          </p:cNvPr>
          <p:cNvSpPr txBox="1">
            <a:spLocks/>
          </p:cNvSpPr>
          <p:nvPr/>
        </p:nvSpPr>
        <p:spPr>
          <a:xfrm>
            <a:off x="0" y="6605537"/>
            <a:ext cx="7700743" cy="253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Coordinación de Inversiones del Infonavit con datos al 21 de mayo de 2018.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EE39F8E-94F6-4900-AC1A-8A5475C2C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88" y="1689697"/>
            <a:ext cx="8884823" cy="3756455"/>
          </a:xfrm>
          <a:prstGeom prst="rect">
            <a:avLst/>
          </a:prstGeom>
        </p:spPr>
      </p:pic>
      <p:sp>
        <p:nvSpPr>
          <p:cNvPr id="11" name="2 Marcador de contenido">
            <a:extLst>
              <a:ext uri="{FF2B5EF4-FFF2-40B4-BE49-F238E27FC236}">
                <a16:creationId xmlns:a16="http://schemas.microsoft.com/office/drawing/2014/main" id="{19B42346-1D0D-4F81-AA91-70F1F02236C7}"/>
              </a:ext>
            </a:extLst>
          </p:cNvPr>
          <p:cNvSpPr txBox="1">
            <a:spLocks/>
          </p:cNvSpPr>
          <p:nvPr/>
        </p:nvSpPr>
        <p:spPr>
          <a:xfrm>
            <a:off x="0" y="6229386"/>
            <a:ext cx="7700743" cy="253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Todos los rendimientos son anualizados.*El "</a:t>
            </a:r>
            <a:r>
              <a:rPr lang="es-MX" sz="10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Rto</a:t>
            </a: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Mes" es del 30 de </a:t>
            </a:r>
            <a:r>
              <a:rPr lang="es-MX" sz="10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abri</a:t>
            </a: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al 21 de mayo. **El "</a:t>
            </a:r>
            <a:r>
              <a:rPr lang="es-MX" sz="10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Rto</a:t>
            </a: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2018" es del 29 dic 17 al 21 mayo 18. ***El "</a:t>
            </a:r>
            <a:r>
              <a:rPr lang="es-MX" sz="10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Rto</a:t>
            </a: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12 Meses" es del 19 </a:t>
            </a:r>
            <a:r>
              <a:rPr lang="es-MX" sz="10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may</a:t>
            </a: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17 al 21 mayo 18.</a:t>
            </a:r>
          </a:p>
        </p:txBody>
      </p:sp>
    </p:spTree>
    <p:extLst>
      <p:ext uri="{BB962C8B-B14F-4D97-AF65-F5344CB8AC3E}">
        <p14:creationId xmlns:p14="http://schemas.microsoft.com/office/powerpoint/2010/main" val="2090653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499224"/>
            <a:ext cx="2133600" cy="365125"/>
          </a:xfrm>
        </p:spPr>
        <p:txBody>
          <a:bodyPr/>
          <a:lstStyle/>
          <a:p>
            <a:fld id="{05E83AA4-A00D-4AA0-8FE8-B93C9F3EC141}" type="slidenum">
              <a:rPr lang="es-ES" altLang="es-MX" smtClean="0"/>
              <a:pPr/>
              <a:t>6</a:t>
            </a:fld>
            <a:endParaRPr lang="es-ES" altLang="es-MX" dirty="0"/>
          </a:p>
        </p:txBody>
      </p:sp>
      <p:sp>
        <p:nvSpPr>
          <p:cNvPr id="9" name="CuadroTexto 8"/>
          <p:cNvSpPr txBox="1"/>
          <p:nvPr/>
        </p:nvSpPr>
        <p:spPr>
          <a:xfrm>
            <a:off x="4554795" y="6329947"/>
            <a:ext cx="3221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>
                <a:solidFill>
                  <a:prstClr val="black"/>
                </a:solidFill>
              </a:rPr>
              <a:t>* En monedas se está contabilizando “Renta Variable en Divisas” más la chequera en dólares. La suma de los porcentajes será superior al 100%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77504"/>
            <a:ext cx="6419056" cy="631825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Cartera FANVIT </a:t>
            </a:r>
            <a:r>
              <a:rPr lang="es-MX" sz="1400" b="1" dirty="0">
                <a:latin typeface="Century Gothic" panose="020B0502020202020204" pitchFamily="34" charset="0"/>
              </a:rPr>
              <a:t>al 21 de mayo de 2018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>
            <a:extLst>
              <a:ext uri="{FF2B5EF4-FFF2-40B4-BE49-F238E27FC236}">
                <a16:creationId xmlns:a16="http://schemas.microsoft.com/office/drawing/2014/main" id="{EF18AB58-F467-4703-B9FD-5A29D971F253}"/>
              </a:ext>
            </a:extLst>
          </p:cNvPr>
          <p:cNvSpPr txBox="1">
            <a:spLocks/>
          </p:cNvSpPr>
          <p:nvPr/>
        </p:nvSpPr>
        <p:spPr>
          <a:xfrm>
            <a:off x="-23078" y="6610422"/>
            <a:ext cx="7448204" cy="253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Coordinación de Inversiones del Infonavit con datos al 21 de mayo de 2018.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54" y="626965"/>
            <a:ext cx="7616602" cy="573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464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229"/>
            <a:ext cx="6419056" cy="631825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Cartera FANVIT </a:t>
            </a:r>
            <a:r>
              <a:rPr lang="es-MX" sz="1400" b="1" dirty="0">
                <a:latin typeface="Century Gothic" panose="020B0502020202020204" pitchFamily="34" charset="0"/>
              </a:rPr>
              <a:t>al 30 de abril de 2018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/>
              <a:pPr/>
              <a:t>7</a:t>
            </a:fld>
            <a:endParaRPr lang="es-ES" altLang="es-MX" dirty="0"/>
          </a:p>
        </p:txBody>
      </p:sp>
      <p:sp>
        <p:nvSpPr>
          <p:cNvPr id="6" name="1 Título"/>
          <p:cNvSpPr txBox="1">
            <a:spLocks/>
          </p:cNvSpPr>
          <p:nvPr/>
        </p:nvSpPr>
        <p:spPr bwMode="auto">
          <a:xfrm>
            <a:off x="0" y="6440643"/>
            <a:ext cx="7692724" cy="41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Los Bonos Estructurados con exposición a capitales se incluyen dentro del apartado de Renta Variable.</a:t>
            </a:r>
          </a:p>
          <a:p>
            <a:r>
              <a:rPr lang="es-E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Fuente:</a:t>
            </a:r>
            <a:r>
              <a:rPr lang="es-MX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Elaborado por la Gerencia Sr. de </a:t>
            </a: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Coordinación de Inversiones</a:t>
            </a:r>
            <a:r>
              <a:rPr lang="es-MX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del Infonavit </a:t>
            </a:r>
            <a:r>
              <a:rPr lang="es-E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con datos al 21 de mayo de 2018.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5" y="751435"/>
            <a:ext cx="7692724" cy="568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481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1523" y="175650"/>
            <a:ext cx="7504677" cy="1251670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Resultado FANVIT </a:t>
            </a:r>
            <a:r>
              <a:rPr lang="es-MX" sz="1400" b="1" dirty="0">
                <a:latin typeface="Century Gothic" panose="020B0502020202020204" pitchFamily="34" charset="0"/>
              </a:rPr>
              <a:t>al 21 de mayo de 2018</a:t>
            </a:r>
            <a:br>
              <a:rPr lang="es-MX" sz="1400" b="1" dirty="0">
                <a:latin typeface="Century Gothic" panose="020B0502020202020204" pitchFamily="34" charset="0"/>
              </a:rPr>
            </a:br>
            <a:r>
              <a:rPr lang="es-MX" sz="2000" b="1" dirty="0">
                <a:latin typeface="Century Gothic" panose="020B0502020202020204" pitchFamily="34" charset="0"/>
              </a:rPr>
              <a:t>Plazo Promedio Ponderado y Tasa de Rendimiento a Vencimiento</a:t>
            </a:r>
            <a:br>
              <a:rPr lang="es-MX" sz="2000" b="1" dirty="0">
                <a:latin typeface="Century Gothic" panose="020B0502020202020204" pitchFamily="34" charset="0"/>
              </a:rPr>
            </a:br>
            <a:endParaRPr lang="es-MX" sz="14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391524" y="6492875"/>
            <a:ext cx="752475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/>
              <a:pPr algn="ctr"/>
              <a:t>8</a:t>
            </a:fld>
            <a:endParaRPr lang="es-ES" altLang="es-MX" dirty="0"/>
          </a:p>
        </p:txBody>
      </p:sp>
      <p:sp>
        <p:nvSpPr>
          <p:cNvPr id="7" name="2 Marcador de contenido">
            <a:extLst>
              <a:ext uri="{FF2B5EF4-FFF2-40B4-BE49-F238E27FC236}">
                <a16:creationId xmlns:a16="http://schemas.microsoft.com/office/drawing/2014/main" id="{AE571A9D-82A2-40E3-BFBA-B93EE27E18FA}"/>
              </a:ext>
            </a:extLst>
          </p:cNvPr>
          <p:cNvSpPr txBox="1">
            <a:spLocks/>
          </p:cNvSpPr>
          <p:nvPr/>
        </p:nvSpPr>
        <p:spPr>
          <a:xfrm>
            <a:off x="0" y="6617956"/>
            <a:ext cx="7448204" cy="253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Coordinación de Inversiones del Infonavit con datos al 21 de mayo de 2018.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53" y="1694020"/>
            <a:ext cx="8663231" cy="426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897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638" y="3926097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Mayo 2018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677311" y="2971990"/>
            <a:ext cx="62238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altLang="es-MX" sz="2800" dirty="0">
                <a:solidFill>
                  <a:srgbClr val="CD0000"/>
                </a:solidFill>
                <a:latin typeface="Century Gothic" panose="020B0502020202020204" pitchFamily="34" charset="0"/>
              </a:rPr>
              <a:t>Grupo de Trabajo de Inversiones</a:t>
            </a:r>
            <a:br>
              <a:rPr lang="es-MX" altLang="es-MX" sz="2800" dirty="0">
                <a:solidFill>
                  <a:srgbClr val="CD0000"/>
                </a:solidFill>
                <a:latin typeface="Century Gothic" panose="020B0502020202020204" pitchFamily="34" charset="0"/>
              </a:rPr>
            </a:br>
            <a:r>
              <a:rPr lang="es-MX" altLang="es-MX" sz="2800" dirty="0">
                <a:solidFill>
                  <a:srgbClr val="CD0000"/>
                </a:solidFill>
                <a:latin typeface="Century Gothic" panose="020B0502020202020204" pitchFamily="34" charset="0"/>
              </a:rPr>
              <a:t>Sesión Número 044 (Actualizado)</a:t>
            </a:r>
            <a:endParaRPr lang="es-MX" dirty="0"/>
          </a:p>
        </p:txBody>
      </p:sp>
      <p:sp>
        <p:nvSpPr>
          <p:cNvPr id="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3310" y="6474744"/>
            <a:ext cx="540689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0852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defRPr sz="2300" b="1" dirty="0" smtClean="0">
            <a:latin typeface="Century Gothic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6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defRPr sz="2300" b="1" dirty="0" smtClean="0">
            <a:latin typeface="Century Gothic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3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defRPr sz="2300" b="1" dirty="0" smtClean="0">
            <a:latin typeface="Century Gothic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90192</TotalTime>
  <Words>865</Words>
  <Application>Microsoft Office PowerPoint</Application>
  <PresentationFormat>Carta (216 x 279 mm)</PresentationFormat>
  <Paragraphs>268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9</vt:i4>
      </vt:variant>
    </vt:vector>
  </HeadingPairs>
  <TitlesOfParts>
    <vt:vector size="18" baseType="lpstr">
      <vt:lpstr>Arial</vt:lpstr>
      <vt:lpstr>Calibri</vt:lpstr>
      <vt:lpstr>Century Gothic</vt:lpstr>
      <vt:lpstr>Myriad Pro</vt:lpstr>
      <vt:lpstr>Myriad Pro Light</vt:lpstr>
      <vt:lpstr>Tema de Office</vt:lpstr>
      <vt:lpstr>2_Infonavit_2015</vt:lpstr>
      <vt:lpstr>6_Infonavit_2015</vt:lpstr>
      <vt:lpstr>3_Infonavit_2015</vt:lpstr>
      <vt:lpstr>Presentación de PowerPoint</vt:lpstr>
      <vt:lpstr>Atribución de rendimiento bruto (anualizado)</vt:lpstr>
      <vt:lpstr>Atribución de rendimiento bruto (anualizado)</vt:lpstr>
      <vt:lpstr>Riesgo Rendimiento</vt:lpstr>
      <vt:lpstr>Rendimientos anualizados al 21 de mayo del 2018</vt:lpstr>
      <vt:lpstr>Cartera FANVIT al 21 de mayo de 2018</vt:lpstr>
      <vt:lpstr>Cartera FANVIT al 30 de abril de 2018</vt:lpstr>
      <vt:lpstr>Resultado FANVIT al 21 de mayo de 2018 Plazo Promedio Ponderado y Tasa de Rendimiento a Vencimiento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Irma Susana Niño Estrada</dc:creator>
  <cp:lastModifiedBy>PC2</cp:lastModifiedBy>
  <cp:revision>975</cp:revision>
  <cp:lastPrinted>2018-05-24T14:50:02Z</cp:lastPrinted>
  <dcterms:created xsi:type="dcterms:W3CDTF">2015-01-27T17:54:18Z</dcterms:created>
  <dcterms:modified xsi:type="dcterms:W3CDTF">2018-05-24T15:20:10Z</dcterms:modified>
</cp:coreProperties>
</file>