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p:sldMasterIdLst>
    <p:sldMasterId id="2147483660" r:id="rId1"/>
  </p:sldMasterIdLst>
  <p:notesMasterIdLst>
    <p:notesMasterId r:id="rId63"/>
  </p:notesMasterIdLst>
  <p:sldIdLst>
    <p:sldId id="267" r:id="rId2"/>
    <p:sldId id="270" r:id="rId3"/>
    <p:sldId id="271" r:id="rId4"/>
    <p:sldId id="364" r:id="rId5"/>
    <p:sldId id="365" r:id="rId6"/>
    <p:sldId id="366" r:id="rId7"/>
    <p:sldId id="275" r:id="rId8"/>
    <p:sldId id="327" r:id="rId9"/>
    <p:sldId id="604" r:id="rId10"/>
    <p:sldId id="278" r:id="rId11"/>
    <p:sldId id="279" r:id="rId12"/>
    <p:sldId id="376" r:id="rId13"/>
    <p:sldId id="375" r:id="rId14"/>
    <p:sldId id="281" r:id="rId15"/>
    <p:sldId id="282" r:id="rId16"/>
    <p:sldId id="283" r:id="rId17"/>
    <p:sldId id="615" r:id="rId18"/>
    <p:sldId id="616" r:id="rId19"/>
    <p:sldId id="617" r:id="rId20"/>
    <p:sldId id="618" r:id="rId21"/>
    <p:sldId id="619" r:id="rId22"/>
    <p:sldId id="620" r:id="rId23"/>
    <p:sldId id="346" r:id="rId24"/>
    <p:sldId id="347" r:id="rId25"/>
    <p:sldId id="348" r:id="rId26"/>
    <p:sldId id="349" r:id="rId27"/>
    <p:sldId id="350" r:id="rId28"/>
    <p:sldId id="351" r:id="rId29"/>
    <p:sldId id="361" r:id="rId30"/>
    <p:sldId id="614" r:id="rId31"/>
    <p:sldId id="601" r:id="rId32"/>
    <p:sldId id="352" r:id="rId33"/>
    <p:sldId id="353" r:id="rId34"/>
    <p:sldId id="295" r:id="rId35"/>
    <p:sldId id="296" r:id="rId36"/>
    <p:sldId id="329" r:id="rId37"/>
    <p:sldId id="363" r:id="rId38"/>
    <p:sldId id="605" r:id="rId39"/>
    <p:sldId id="606" r:id="rId40"/>
    <p:sldId id="607" r:id="rId41"/>
    <p:sldId id="608" r:id="rId42"/>
    <p:sldId id="609" r:id="rId43"/>
    <p:sldId id="610" r:id="rId44"/>
    <p:sldId id="611" r:id="rId45"/>
    <p:sldId id="612" r:id="rId46"/>
    <p:sldId id="613" r:id="rId47"/>
    <p:sldId id="286" r:id="rId48"/>
    <p:sldId id="602" r:id="rId49"/>
    <p:sldId id="291" r:id="rId50"/>
    <p:sldId id="292" r:id="rId51"/>
    <p:sldId id="316" r:id="rId52"/>
    <p:sldId id="317" r:id="rId53"/>
    <p:sldId id="318" r:id="rId54"/>
    <p:sldId id="354" r:id="rId55"/>
    <p:sldId id="355" r:id="rId56"/>
    <p:sldId id="356" r:id="rId57"/>
    <p:sldId id="357" r:id="rId58"/>
    <p:sldId id="358" r:id="rId59"/>
    <p:sldId id="359" r:id="rId60"/>
    <p:sldId id="360" r:id="rId61"/>
    <p:sldId id="328" r:id="rId62"/>
  </p:sldIdLst>
  <p:sldSz cx="9144000" cy="5715000" type="screen16x10"/>
  <p:notesSz cx="6950075" cy="9236075"/>
  <p:defaultTextStyle>
    <a:defPPr>
      <a:defRPr lang="es-MX"/>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042B"/>
    <a:srgbClr val="B41F32"/>
    <a:srgbClr val="FFC000"/>
    <a:srgbClr val="BA01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2" autoAdjust="0"/>
    <p:restoredTop sz="0" autoAdjust="0"/>
  </p:normalViewPr>
  <p:slideViewPr>
    <p:cSldViewPr snapToGrid="0" snapToObjects="1">
      <p:cViewPr>
        <p:scale>
          <a:sx n="156" d="100"/>
          <a:sy n="156" d="100"/>
        </p:scale>
        <p:origin x="-360" y="216"/>
      </p:cViewPr>
      <p:guideLst>
        <p:guide orient="horz" pos="180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rgbClr val="1D1D1B"/>
                </a:solidFill>
                <a:latin typeface="Helvetica light"/>
                <a:ea typeface="+mn-ea"/>
                <a:cs typeface="+mn-cs"/>
              </a:defRPr>
            </a:pPr>
            <a:r>
              <a:rPr lang="en-US" dirty="0"/>
              <a:t>Movimiento de tasas Mbonos </a:t>
            </a:r>
          </a:p>
        </c:rich>
      </c:tx>
      <c:layout/>
      <c:overlay val="0"/>
      <c:spPr>
        <a:noFill/>
        <a:ln>
          <a:noFill/>
        </a:ln>
        <a:effectLst/>
      </c:spPr>
    </c:title>
    <c:autoTitleDeleted val="0"/>
    <c:plotArea>
      <c:layout>
        <c:manualLayout>
          <c:layoutTarget val="inner"/>
          <c:xMode val="edge"/>
          <c:yMode val="edge"/>
          <c:x val="7.2370913313255195E-2"/>
          <c:y val="0.2050062961511685"/>
          <c:w val="0.91073200527353437"/>
          <c:h val="0.5976145956577481"/>
        </c:manualLayout>
      </c:layout>
      <c:barChart>
        <c:barDir val="col"/>
        <c:grouping val="clustered"/>
        <c:varyColors val="0"/>
        <c:ser>
          <c:idx val="0"/>
          <c:order val="0"/>
          <c:tx>
            <c:strRef>
              <c:f>semanal!$G$21</c:f>
              <c:strCache>
                <c:ptCount val="1"/>
                <c:pt idx="0">
                  <c:v>Mov. Mes</c:v>
                </c:pt>
              </c:strCache>
            </c:strRef>
          </c:tx>
          <c:spPr>
            <a:solidFill>
              <a:schemeClr val="accent1"/>
            </a:solidFill>
            <a:ln>
              <a:solidFill>
                <a:srgbClr val="1D71B8"/>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semanal!$F$22:$F$37</c:f>
              <c:strCache>
                <c:ptCount val="16"/>
                <c:pt idx="0">
                  <c:v>M18d</c:v>
                </c:pt>
                <c:pt idx="1">
                  <c:v>M19</c:v>
                </c:pt>
                <c:pt idx="2">
                  <c:v>M20</c:v>
                </c:pt>
                <c:pt idx="3">
                  <c:v>M21</c:v>
                </c:pt>
                <c:pt idx="4">
                  <c:v>M22</c:v>
                </c:pt>
                <c:pt idx="5">
                  <c:v>M23</c:v>
                </c:pt>
                <c:pt idx="6">
                  <c:v>M24</c:v>
                </c:pt>
                <c:pt idx="7">
                  <c:v>M26</c:v>
                </c:pt>
                <c:pt idx="8">
                  <c:v>M27</c:v>
                </c:pt>
                <c:pt idx="9">
                  <c:v>M29</c:v>
                </c:pt>
                <c:pt idx="10">
                  <c:v>M31</c:v>
                </c:pt>
                <c:pt idx="11">
                  <c:v>M34</c:v>
                </c:pt>
                <c:pt idx="12">
                  <c:v>M36</c:v>
                </c:pt>
                <c:pt idx="13">
                  <c:v>M38</c:v>
                </c:pt>
                <c:pt idx="14">
                  <c:v>M42</c:v>
                </c:pt>
                <c:pt idx="15">
                  <c:v>M47</c:v>
                </c:pt>
              </c:strCache>
            </c:strRef>
          </c:cat>
          <c:val>
            <c:numRef>
              <c:f>semanal!$G$22:$G$37</c:f>
              <c:numCache>
                <c:formatCode>0</c:formatCode>
                <c:ptCount val="16"/>
                <c:pt idx="0">
                  <c:v>8.8999999999999524</c:v>
                </c:pt>
                <c:pt idx="1">
                  <c:v>11.7</c:v>
                </c:pt>
                <c:pt idx="2">
                  <c:v>4.6999999999999709</c:v>
                </c:pt>
                <c:pt idx="3">
                  <c:v>-3.0000000000000249</c:v>
                </c:pt>
                <c:pt idx="4">
                  <c:v>-8.8000000000000078</c:v>
                </c:pt>
                <c:pt idx="5">
                  <c:v>-11.099999999999977</c:v>
                </c:pt>
                <c:pt idx="6">
                  <c:v>-18.400000000000016</c:v>
                </c:pt>
                <c:pt idx="7">
                  <c:v>-17.999999999999972</c:v>
                </c:pt>
                <c:pt idx="8">
                  <c:v>-19.400000000000084</c:v>
                </c:pt>
                <c:pt idx="9">
                  <c:v>-19.900000000000073</c:v>
                </c:pt>
                <c:pt idx="10">
                  <c:v>-20.300000000000029</c:v>
                </c:pt>
                <c:pt idx="11">
                  <c:v>-20.600000000000041</c:v>
                </c:pt>
                <c:pt idx="12">
                  <c:v>-22.499999999999964</c:v>
                </c:pt>
                <c:pt idx="13">
                  <c:v>-22.000000000000064</c:v>
                </c:pt>
                <c:pt idx="14">
                  <c:v>-20.900000000000052</c:v>
                </c:pt>
                <c:pt idx="15">
                  <c:v>-20.999999999999996</c:v>
                </c:pt>
              </c:numCache>
            </c:numRef>
          </c:val>
          <c:extLst xmlns:c16r2="http://schemas.microsoft.com/office/drawing/2015/06/chart">
            <c:ext xmlns:c16="http://schemas.microsoft.com/office/drawing/2014/chart" uri="{C3380CC4-5D6E-409C-BE32-E72D297353CC}">
              <c16:uniqueId val="{00000000-FC9C-4D0A-A1C1-106FEBC0C4BF}"/>
            </c:ext>
          </c:extLst>
        </c:ser>
        <c:ser>
          <c:idx val="1"/>
          <c:order val="1"/>
          <c:tx>
            <c:strRef>
              <c:f>semanal!$H$21</c:f>
              <c:strCache>
                <c:ptCount val="1"/>
                <c:pt idx="0">
                  <c:v>Mov. acum. Año</c:v>
                </c:pt>
              </c:strCache>
            </c:strRef>
          </c:tx>
          <c:spPr>
            <a:solidFill>
              <a:srgbClr val="00B050"/>
            </a:solidFill>
            <a:ln>
              <a:solidFill>
                <a:srgbClr val="00A290"/>
              </a:solidFill>
            </a:ln>
            <a:effectLst/>
          </c:spPr>
          <c:invertIfNegative val="0"/>
          <c:dLbls>
            <c:dLbl>
              <c:idx val="6"/>
              <c:layout>
                <c:manualLayout>
                  <c:x val="7.6804915514592934E-3"/>
                  <c:y val="-0.10266673387633675"/>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889-4807-884F-8AC34C4C429E}"/>
                </c:ext>
              </c:extLst>
            </c:dLbl>
            <c:dLbl>
              <c:idx val="7"/>
              <c:layout>
                <c:manualLayout>
                  <c:x val="6.1443932411674347E-3"/>
                  <c:y val="-9.6629752072403832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889-4807-884F-8AC34C4C429E}"/>
                </c:ext>
              </c:extLst>
            </c:dLbl>
            <c:dLbl>
              <c:idx val="8"/>
              <c:layout>
                <c:manualLayout>
                  <c:x val="4.608294930875576E-3"/>
                  <c:y val="-9.0589917027760133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889-4807-884F-8AC34C4C429E}"/>
                </c:ext>
              </c:extLst>
            </c:dLbl>
            <c:dLbl>
              <c:idx val="9"/>
              <c:layout>
                <c:manualLayout>
                  <c:x val="6.1443932411674347E-3"/>
                  <c:y val="-7.247136297406595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889-4807-884F-8AC34C4C429E}"/>
                </c:ext>
              </c:extLst>
            </c:dLbl>
            <c:dLbl>
              <c:idx val="10"/>
              <c:layout>
                <c:manualLayout>
                  <c:x val="7.6804915514592934E-3"/>
                  <c:y val="-7.2472314054302878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889-4807-884F-8AC34C4C429E}"/>
                </c:ext>
              </c:extLst>
            </c:dLbl>
            <c:dLbl>
              <c:idx val="11"/>
              <c:layout>
                <c:manualLayout>
                  <c:x val="4.608294930875576E-3"/>
                  <c:y val="-9.0589917027760133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889-4807-884F-8AC34C4C429E}"/>
                </c:ext>
              </c:extLst>
            </c:dLbl>
            <c:dLbl>
              <c:idx val="12"/>
              <c:layout>
                <c:manualLayout>
                  <c:x val="6.14427228854469E-3"/>
                  <c:y val="-8.4550557523234884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889-4807-884F-8AC34C4C429E}"/>
                </c:ext>
              </c:extLst>
            </c:dLbl>
            <c:dLbl>
              <c:idx val="13"/>
              <c:layout>
                <c:manualLayout>
                  <c:x val="7.6804915514594061E-3"/>
                  <c:y val="-6.6431527929422238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889-4807-884F-8AC34C4C429E}"/>
                </c:ext>
              </c:extLst>
            </c:dLbl>
            <c:dLbl>
              <c:idx val="14"/>
              <c:layout>
                <c:manualLayout>
                  <c:x val="4.608294930875576E-3"/>
                  <c:y val="-7.2470411893829009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5889-4807-884F-8AC34C4C429E}"/>
                </c:ext>
              </c:extLst>
            </c:dLbl>
            <c:dLbl>
              <c:idx val="15"/>
              <c:layout>
                <c:manualLayout>
                  <c:x val="3.0720756679609722E-3"/>
                  <c:y val="-7.2469936353710546E-2"/>
                </c:manualLayout>
              </c:layout>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889-4807-884F-8AC34C4C429E}"/>
                </c:ext>
              </c:extLst>
            </c:dLbl>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semanal!$F$22:$F$37</c:f>
              <c:strCache>
                <c:ptCount val="16"/>
                <c:pt idx="0">
                  <c:v>M18d</c:v>
                </c:pt>
                <c:pt idx="1">
                  <c:v>M19</c:v>
                </c:pt>
                <c:pt idx="2">
                  <c:v>M20</c:v>
                </c:pt>
                <c:pt idx="3">
                  <c:v>M21</c:v>
                </c:pt>
                <c:pt idx="4">
                  <c:v>M22</c:v>
                </c:pt>
                <c:pt idx="5">
                  <c:v>M23</c:v>
                </c:pt>
                <c:pt idx="6">
                  <c:v>M24</c:v>
                </c:pt>
                <c:pt idx="7">
                  <c:v>M26</c:v>
                </c:pt>
                <c:pt idx="8">
                  <c:v>M27</c:v>
                </c:pt>
                <c:pt idx="9">
                  <c:v>M29</c:v>
                </c:pt>
                <c:pt idx="10">
                  <c:v>M31</c:v>
                </c:pt>
                <c:pt idx="11">
                  <c:v>M34</c:v>
                </c:pt>
                <c:pt idx="12">
                  <c:v>M36</c:v>
                </c:pt>
                <c:pt idx="13">
                  <c:v>M38</c:v>
                </c:pt>
                <c:pt idx="14">
                  <c:v>M42</c:v>
                </c:pt>
                <c:pt idx="15">
                  <c:v>M47</c:v>
                </c:pt>
              </c:strCache>
            </c:strRef>
          </c:cat>
          <c:val>
            <c:numRef>
              <c:f>semanal!$H$22:$H$37</c:f>
              <c:numCache>
                <c:formatCode>0</c:formatCode>
                <c:ptCount val="16"/>
                <c:pt idx="0">
                  <c:v>22.799999999999976</c:v>
                </c:pt>
                <c:pt idx="1">
                  <c:v>18.499999999999961</c:v>
                </c:pt>
                <c:pt idx="2">
                  <c:v>8.9000000000000412</c:v>
                </c:pt>
                <c:pt idx="3">
                  <c:v>12.399999999999967</c:v>
                </c:pt>
                <c:pt idx="4">
                  <c:v>10.899999999999999</c:v>
                </c:pt>
                <c:pt idx="5">
                  <c:v>5.9000000000000163</c:v>
                </c:pt>
                <c:pt idx="6">
                  <c:v>-2.0999999999999908</c:v>
                </c:pt>
                <c:pt idx="7">
                  <c:v>-2.2999999999999687</c:v>
                </c:pt>
                <c:pt idx="8">
                  <c:v>-4.4999999999999929</c:v>
                </c:pt>
                <c:pt idx="9">
                  <c:v>-7.6999999999999957</c:v>
                </c:pt>
                <c:pt idx="10">
                  <c:v>-8.1000000000000405</c:v>
                </c:pt>
                <c:pt idx="11">
                  <c:v>-6.0999999999999943</c:v>
                </c:pt>
                <c:pt idx="12">
                  <c:v>-8.8000000000000078</c:v>
                </c:pt>
                <c:pt idx="13">
                  <c:v>-9.4000000000000306</c:v>
                </c:pt>
                <c:pt idx="14">
                  <c:v>-8.1000000000000405</c:v>
                </c:pt>
                <c:pt idx="15">
                  <c:v>-8.3999999999999631</c:v>
                </c:pt>
              </c:numCache>
            </c:numRef>
          </c:val>
          <c:extLst xmlns:c16r2="http://schemas.microsoft.com/office/drawing/2015/06/chart">
            <c:ext xmlns:c16="http://schemas.microsoft.com/office/drawing/2014/chart" uri="{C3380CC4-5D6E-409C-BE32-E72D297353CC}">
              <c16:uniqueId val="{00000001-FC9C-4D0A-A1C1-106FEBC0C4BF}"/>
            </c:ext>
          </c:extLst>
        </c:ser>
        <c:dLbls>
          <c:dLblPos val="outEnd"/>
          <c:showLegendKey val="0"/>
          <c:showVal val="1"/>
          <c:showCatName val="0"/>
          <c:showSerName val="0"/>
          <c:showPercent val="0"/>
          <c:showBubbleSize val="0"/>
        </c:dLbls>
        <c:gapWidth val="219"/>
        <c:overlap val="-27"/>
        <c:axId val="38569856"/>
        <c:axId val="38571392"/>
      </c:barChart>
      <c:catAx>
        <c:axId val="38569856"/>
        <c:scaling>
          <c:orientation val="minMax"/>
        </c:scaling>
        <c:delete val="0"/>
        <c:axPos val="b"/>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crossAx val="38571392"/>
        <c:crosses val="autoZero"/>
        <c:auto val="1"/>
        <c:lblAlgn val="ctr"/>
        <c:lblOffset val="100"/>
        <c:noMultiLvlLbl val="0"/>
      </c:catAx>
      <c:valAx>
        <c:axId val="38571392"/>
        <c:scaling>
          <c:orientation val="minMax"/>
          <c:max val="60"/>
        </c:scaling>
        <c:delete val="0"/>
        <c:axPos val="l"/>
        <c:title>
          <c:tx>
            <c:rich>
              <a:bodyPr rot="-54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r>
                  <a:rPr lang="en-US" dirty="0"/>
                  <a:t>Puntos  Base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crossAx val="38569856"/>
        <c:crosses val="autoZero"/>
        <c:crossBetween val="between"/>
      </c:valAx>
      <c:spPr>
        <a:noFill/>
        <a:ln>
          <a:noFill/>
        </a:ln>
        <a:effectLst/>
      </c:spPr>
    </c:plotArea>
    <c:legend>
      <c:legendPos val="b"/>
      <c:layout>
        <c:manualLayout>
          <c:xMode val="edge"/>
          <c:yMode val="edge"/>
          <c:x val="0.29588408450264719"/>
          <c:y val="0.8886290811117824"/>
          <c:w val="0.40647035368927631"/>
          <c:h val="8.5828144999288022E-2"/>
        </c:manualLayout>
      </c:layout>
      <c:overlay val="0"/>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b="1">
          <a:solidFill>
            <a:srgbClr val="1D1D1B"/>
          </a:solidFill>
          <a:latin typeface="Helvetica light"/>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rgbClr val="1D1D1B"/>
                </a:solidFill>
                <a:latin typeface="Helvetica light"/>
                <a:ea typeface="+mn-ea"/>
                <a:cs typeface="+mn-cs"/>
              </a:defRPr>
            </a:pPr>
            <a:r>
              <a:rPr lang="en-US" dirty="0"/>
              <a:t>Movimiento en Tasas  Udibonos</a:t>
            </a:r>
          </a:p>
        </c:rich>
      </c:tx>
      <c:layout/>
      <c:overlay val="0"/>
      <c:spPr>
        <a:noFill/>
        <a:ln>
          <a:noFill/>
        </a:ln>
        <a:effectLst/>
      </c:spPr>
    </c:title>
    <c:autoTitleDeleted val="0"/>
    <c:plotArea>
      <c:layout/>
      <c:barChart>
        <c:barDir val="col"/>
        <c:grouping val="clustered"/>
        <c:varyColors val="0"/>
        <c:ser>
          <c:idx val="1"/>
          <c:order val="0"/>
          <c:tx>
            <c:strRef>
              <c:f>semanal!$G$49</c:f>
              <c:strCache>
                <c:ptCount val="1"/>
                <c:pt idx="0">
                  <c:v>Mov. Semana</c:v>
                </c:pt>
              </c:strCache>
            </c:strRef>
          </c:tx>
          <c:spPr>
            <a:solidFill>
              <a:schemeClr val="accent1"/>
            </a:solidFill>
            <a:ln>
              <a:solidFill>
                <a:srgbClr val="1D71B8"/>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semanal!$F$50:$F$57</c:f>
              <c:strCache>
                <c:ptCount val="8"/>
                <c:pt idx="0">
                  <c:v>UDI19</c:v>
                </c:pt>
                <c:pt idx="1">
                  <c:v>UDI20</c:v>
                </c:pt>
                <c:pt idx="2">
                  <c:v>UDI22</c:v>
                </c:pt>
                <c:pt idx="3">
                  <c:v>UDI25</c:v>
                </c:pt>
                <c:pt idx="4">
                  <c:v>UDI28</c:v>
                </c:pt>
                <c:pt idx="5">
                  <c:v>UDI35</c:v>
                </c:pt>
                <c:pt idx="6">
                  <c:v>UDI40</c:v>
                </c:pt>
                <c:pt idx="7">
                  <c:v>UDI46</c:v>
                </c:pt>
              </c:strCache>
            </c:strRef>
          </c:cat>
          <c:val>
            <c:numRef>
              <c:f>semanal!$G$50:$G$57</c:f>
              <c:numCache>
                <c:formatCode>0</c:formatCode>
                <c:ptCount val="8"/>
                <c:pt idx="0">
                  <c:v>-15.500000000000025</c:v>
                </c:pt>
                <c:pt idx="1">
                  <c:v>2.4999999999999911</c:v>
                </c:pt>
                <c:pt idx="2">
                  <c:v>2.7000000000000135</c:v>
                </c:pt>
                <c:pt idx="3">
                  <c:v>-9.9999999999988987E-2</c:v>
                </c:pt>
                <c:pt idx="4">
                  <c:v>-2.4999999999999911</c:v>
                </c:pt>
                <c:pt idx="5">
                  <c:v>-9.2999999999999972</c:v>
                </c:pt>
                <c:pt idx="6">
                  <c:v>-11.799999999999988</c:v>
                </c:pt>
                <c:pt idx="7">
                  <c:v>-11.20000000000001</c:v>
                </c:pt>
              </c:numCache>
            </c:numRef>
          </c:val>
          <c:extLst xmlns:c16r2="http://schemas.microsoft.com/office/drawing/2015/06/chart">
            <c:ext xmlns:c16="http://schemas.microsoft.com/office/drawing/2014/chart" uri="{C3380CC4-5D6E-409C-BE32-E72D297353CC}">
              <c16:uniqueId val="{00000000-D440-45C0-BB29-B284A7BFAA85}"/>
            </c:ext>
          </c:extLst>
        </c:ser>
        <c:ser>
          <c:idx val="0"/>
          <c:order val="1"/>
          <c:tx>
            <c:strRef>
              <c:f>semanal!$H$49</c:f>
              <c:strCache>
                <c:ptCount val="1"/>
                <c:pt idx="0">
                  <c:v>Mov. acum. Año</c:v>
                </c:pt>
              </c:strCache>
            </c:strRef>
          </c:tx>
          <c:spPr>
            <a:solidFill>
              <a:srgbClr val="00B050"/>
            </a:solidFill>
            <a:ln>
              <a:solidFill>
                <a:srgbClr val="00A29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semanal!$F$50:$F$57</c:f>
              <c:strCache>
                <c:ptCount val="8"/>
                <c:pt idx="0">
                  <c:v>UDI19</c:v>
                </c:pt>
                <c:pt idx="1">
                  <c:v>UDI20</c:v>
                </c:pt>
                <c:pt idx="2">
                  <c:v>UDI22</c:v>
                </c:pt>
                <c:pt idx="3">
                  <c:v>UDI25</c:v>
                </c:pt>
                <c:pt idx="4">
                  <c:v>UDI28</c:v>
                </c:pt>
                <c:pt idx="5">
                  <c:v>UDI35</c:v>
                </c:pt>
                <c:pt idx="6">
                  <c:v>UDI40</c:v>
                </c:pt>
                <c:pt idx="7">
                  <c:v>UDI46</c:v>
                </c:pt>
              </c:strCache>
            </c:strRef>
          </c:cat>
          <c:val>
            <c:numRef>
              <c:f>semanal!$H$50:$H$57</c:f>
              <c:numCache>
                <c:formatCode>0</c:formatCode>
                <c:ptCount val="8"/>
                <c:pt idx="0">
                  <c:v>35.299999999999976</c:v>
                </c:pt>
                <c:pt idx="1">
                  <c:v>33.799999999999962</c:v>
                </c:pt>
                <c:pt idx="2">
                  <c:v>28.100000000000016</c:v>
                </c:pt>
                <c:pt idx="3">
                  <c:v>27.199999999999982</c:v>
                </c:pt>
                <c:pt idx="4">
                  <c:v>19.499999999999986</c:v>
                </c:pt>
                <c:pt idx="5">
                  <c:v>8.4999999999999964</c:v>
                </c:pt>
                <c:pt idx="6">
                  <c:v>6.0999999999999943</c:v>
                </c:pt>
                <c:pt idx="7">
                  <c:v>6.2000000000000277</c:v>
                </c:pt>
              </c:numCache>
            </c:numRef>
          </c:val>
          <c:extLst xmlns:c16r2="http://schemas.microsoft.com/office/drawing/2015/06/chart">
            <c:ext xmlns:c16="http://schemas.microsoft.com/office/drawing/2014/chart" uri="{C3380CC4-5D6E-409C-BE32-E72D297353CC}">
              <c16:uniqueId val="{00000001-D440-45C0-BB29-B284A7BFAA85}"/>
            </c:ext>
          </c:extLst>
        </c:ser>
        <c:dLbls>
          <c:dLblPos val="outEnd"/>
          <c:showLegendKey val="0"/>
          <c:showVal val="1"/>
          <c:showCatName val="0"/>
          <c:showSerName val="0"/>
          <c:showPercent val="0"/>
          <c:showBubbleSize val="0"/>
        </c:dLbls>
        <c:gapWidth val="219"/>
        <c:overlap val="-27"/>
        <c:axId val="40820096"/>
        <c:axId val="40375424"/>
      </c:barChart>
      <c:catAx>
        <c:axId val="40820096"/>
        <c:scaling>
          <c:orientation val="minMax"/>
        </c:scaling>
        <c:delete val="0"/>
        <c:axPos val="b"/>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crossAx val="40375424"/>
        <c:crosses val="autoZero"/>
        <c:auto val="1"/>
        <c:lblAlgn val="ctr"/>
        <c:lblOffset val="100"/>
        <c:noMultiLvlLbl val="0"/>
      </c:catAx>
      <c:valAx>
        <c:axId val="40375424"/>
        <c:scaling>
          <c:orientation val="minMax"/>
          <c:max val="40"/>
          <c:min val="-20"/>
        </c:scaling>
        <c:delete val="0"/>
        <c:axPos val="l"/>
        <c:title>
          <c:tx>
            <c:rich>
              <a:bodyPr rot="-54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r>
                  <a:rPr lang="en-US" dirty="0"/>
                  <a:t>Puntos  Base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crossAx val="40820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b="1">
          <a:solidFill>
            <a:srgbClr val="1D1D1B"/>
          </a:solidFill>
          <a:latin typeface="Helvetica light"/>
        </a:defRPr>
      </a:pPr>
      <a:endParaRPr lang="es-MX"/>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ysClr val="windowText" lastClr="000000"/>
                </a:solidFill>
                <a:latin typeface="Helvetica light"/>
                <a:ea typeface="+mn-ea"/>
                <a:cs typeface="+mn-cs"/>
              </a:defRPr>
            </a:pPr>
            <a:r>
              <a:rPr lang="en-US" dirty="0"/>
              <a:t>Movimiento de tasas UMS </a:t>
            </a:r>
          </a:p>
        </c:rich>
      </c:tx>
      <c:layout/>
      <c:overlay val="0"/>
      <c:spPr>
        <a:noFill/>
        <a:ln>
          <a:noFill/>
        </a:ln>
        <a:effectLst/>
      </c:spPr>
    </c:title>
    <c:autoTitleDeleted val="0"/>
    <c:plotArea>
      <c:layout/>
      <c:barChart>
        <c:barDir val="col"/>
        <c:grouping val="clustered"/>
        <c:varyColors val="0"/>
        <c:ser>
          <c:idx val="0"/>
          <c:order val="0"/>
          <c:tx>
            <c:strRef>
              <c:f>semanal!$G$72</c:f>
              <c:strCache>
                <c:ptCount val="1"/>
                <c:pt idx="0">
                  <c:v>Mov. Semana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semanal!$F$73:$F$83</c:f>
              <c:strCache>
                <c:ptCount val="11"/>
                <c:pt idx="0">
                  <c:v>2Y</c:v>
                </c:pt>
                <c:pt idx="1">
                  <c:v>3Y</c:v>
                </c:pt>
                <c:pt idx="2">
                  <c:v>4Y</c:v>
                </c:pt>
                <c:pt idx="3">
                  <c:v>5Y</c:v>
                </c:pt>
                <c:pt idx="4">
                  <c:v>7Y</c:v>
                </c:pt>
                <c:pt idx="5">
                  <c:v>8Y</c:v>
                </c:pt>
                <c:pt idx="6">
                  <c:v>9Y</c:v>
                </c:pt>
                <c:pt idx="7">
                  <c:v>10Y</c:v>
                </c:pt>
                <c:pt idx="8">
                  <c:v>15Y</c:v>
                </c:pt>
                <c:pt idx="9">
                  <c:v>20Y</c:v>
                </c:pt>
                <c:pt idx="10">
                  <c:v>30Y</c:v>
                </c:pt>
              </c:strCache>
            </c:strRef>
          </c:cat>
          <c:val>
            <c:numRef>
              <c:f>semanal!$G$73:$G$83</c:f>
              <c:numCache>
                <c:formatCode>0</c:formatCode>
                <c:ptCount val="11"/>
                <c:pt idx="0">
                  <c:v>5.9000000000000163</c:v>
                </c:pt>
                <c:pt idx="1">
                  <c:v>-5.7999999999999829</c:v>
                </c:pt>
                <c:pt idx="2">
                  <c:v>-5.7999999999999829</c:v>
                </c:pt>
                <c:pt idx="3">
                  <c:v>-4.4999999999999929</c:v>
                </c:pt>
                <c:pt idx="4">
                  <c:v>-5.9999999999999609</c:v>
                </c:pt>
                <c:pt idx="5">
                  <c:v>-3.6999999999999922</c:v>
                </c:pt>
                <c:pt idx="6">
                  <c:v>-3.5999999999999588</c:v>
                </c:pt>
                <c:pt idx="7">
                  <c:v>-6.9999999999999396</c:v>
                </c:pt>
                <c:pt idx="8">
                  <c:v>0.50000000000007816</c:v>
                </c:pt>
                <c:pt idx="9">
                  <c:v>10.799999999999965</c:v>
                </c:pt>
                <c:pt idx="10">
                  <c:v>-11.500000000000021</c:v>
                </c:pt>
              </c:numCache>
            </c:numRef>
          </c:val>
          <c:extLst xmlns:c16r2="http://schemas.microsoft.com/office/drawing/2015/06/chart">
            <c:ext xmlns:c16="http://schemas.microsoft.com/office/drawing/2014/chart" uri="{C3380CC4-5D6E-409C-BE32-E72D297353CC}">
              <c16:uniqueId val="{00000000-1A85-4A1A-9911-3B4D0A322D4A}"/>
            </c:ext>
          </c:extLst>
        </c:ser>
        <c:ser>
          <c:idx val="1"/>
          <c:order val="1"/>
          <c:tx>
            <c:strRef>
              <c:f>semanal!$H$72</c:f>
              <c:strCache>
                <c:ptCount val="1"/>
                <c:pt idx="0">
                  <c:v>Mov. acum. Año</c:v>
                </c:pt>
              </c:strCache>
            </c:strRef>
          </c:tx>
          <c:spPr>
            <a:solidFill>
              <a:srgbClr val="00B050"/>
            </a:solidFill>
            <a:ln>
              <a:solidFill>
                <a:srgbClr val="00B05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semanal!$F$73:$F$83</c:f>
              <c:strCache>
                <c:ptCount val="11"/>
                <c:pt idx="0">
                  <c:v>2Y</c:v>
                </c:pt>
                <c:pt idx="1">
                  <c:v>3Y</c:v>
                </c:pt>
                <c:pt idx="2">
                  <c:v>4Y</c:v>
                </c:pt>
                <c:pt idx="3">
                  <c:v>5Y</c:v>
                </c:pt>
                <c:pt idx="4">
                  <c:v>7Y</c:v>
                </c:pt>
                <c:pt idx="5">
                  <c:v>8Y</c:v>
                </c:pt>
                <c:pt idx="6">
                  <c:v>9Y</c:v>
                </c:pt>
                <c:pt idx="7">
                  <c:v>10Y</c:v>
                </c:pt>
                <c:pt idx="8">
                  <c:v>15Y</c:v>
                </c:pt>
                <c:pt idx="9">
                  <c:v>20Y</c:v>
                </c:pt>
                <c:pt idx="10">
                  <c:v>30Y</c:v>
                </c:pt>
              </c:strCache>
            </c:strRef>
          </c:cat>
          <c:val>
            <c:numRef>
              <c:f>semanal!$H$73:$H$83</c:f>
              <c:numCache>
                <c:formatCode>0</c:formatCode>
                <c:ptCount val="11"/>
                <c:pt idx="0">
                  <c:v>78.500000000000014</c:v>
                </c:pt>
                <c:pt idx="1">
                  <c:v>119.00000000000004</c:v>
                </c:pt>
                <c:pt idx="2">
                  <c:v>100.99999999999997</c:v>
                </c:pt>
                <c:pt idx="3">
                  <c:v>82.600000000000009</c:v>
                </c:pt>
                <c:pt idx="4">
                  <c:v>79.300000000000011</c:v>
                </c:pt>
                <c:pt idx="5">
                  <c:v>73.69999999999996</c:v>
                </c:pt>
                <c:pt idx="6">
                  <c:v>99.800000000000026</c:v>
                </c:pt>
                <c:pt idx="7">
                  <c:v>79.800000000000011</c:v>
                </c:pt>
                <c:pt idx="8">
                  <c:v>129.10000000000002</c:v>
                </c:pt>
                <c:pt idx="9">
                  <c:v>87.5</c:v>
                </c:pt>
                <c:pt idx="10">
                  <c:v>46.199999999999974</c:v>
                </c:pt>
              </c:numCache>
            </c:numRef>
          </c:val>
          <c:extLst xmlns:c16r2="http://schemas.microsoft.com/office/drawing/2015/06/chart">
            <c:ext xmlns:c16="http://schemas.microsoft.com/office/drawing/2014/chart" uri="{C3380CC4-5D6E-409C-BE32-E72D297353CC}">
              <c16:uniqueId val="{00000001-1A85-4A1A-9911-3B4D0A322D4A}"/>
            </c:ext>
          </c:extLst>
        </c:ser>
        <c:dLbls>
          <c:dLblPos val="outEnd"/>
          <c:showLegendKey val="0"/>
          <c:showVal val="1"/>
          <c:showCatName val="0"/>
          <c:showSerName val="0"/>
          <c:showPercent val="0"/>
          <c:showBubbleSize val="0"/>
        </c:dLbls>
        <c:gapWidth val="219"/>
        <c:overlap val="-27"/>
        <c:axId val="42014976"/>
        <c:axId val="42029056"/>
      </c:barChart>
      <c:catAx>
        <c:axId val="42014976"/>
        <c:scaling>
          <c:orientation val="minMax"/>
        </c:scaling>
        <c:delete val="0"/>
        <c:axPos val="b"/>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Helvetica light"/>
                <a:ea typeface="+mn-ea"/>
                <a:cs typeface="+mn-cs"/>
              </a:defRPr>
            </a:pPr>
            <a:endParaRPr lang="es-MX"/>
          </a:p>
        </c:txPr>
        <c:crossAx val="42029056"/>
        <c:crosses val="autoZero"/>
        <c:auto val="1"/>
        <c:lblAlgn val="ctr"/>
        <c:lblOffset val="100"/>
        <c:noMultiLvlLbl val="0"/>
      </c:catAx>
      <c:valAx>
        <c:axId val="42029056"/>
        <c:scaling>
          <c:orientation val="minMax"/>
        </c:scaling>
        <c:delete val="0"/>
        <c:axPos val="l"/>
        <c:title>
          <c:tx>
            <c:rich>
              <a:bodyPr rot="-5400000" spcFirstLastPara="1" vertOverflow="ellipsis" vert="horz" wrap="square" anchor="ctr" anchorCtr="1"/>
              <a:lstStyle/>
              <a:p>
                <a:pPr>
                  <a:defRPr sz="900" b="1" i="0" u="none" strike="noStrike" kern="1200" baseline="0">
                    <a:solidFill>
                      <a:sysClr val="windowText" lastClr="000000"/>
                    </a:solidFill>
                    <a:latin typeface="Helvetica light"/>
                    <a:ea typeface="+mn-ea"/>
                    <a:cs typeface="+mn-cs"/>
                  </a:defRPr>
                </a:pPr>
                <a:r>
                  <a:rPr lang="en-US" dirty="0"/>
                  <a:t>Puntos  Base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Helvetica light"/>
                <a:ea typeface="+mn-ea"/>
                <a:cs typeface="+mn-cs"/>
              </a:defRPr>
            </a:pPr>
            <a:endParaRPr lang="es-MX"/>
          </a:p>
        </c:txPr>
        <c:crossAx val="42014976"/>
        <c:crosses val="autoZero"/>
        <c:crossBetween val="between"/>
      </c:valAx>
      <c:spPr>
        <a:noFill/>
        <a:ln>
          <a:noFill/>
        </a:ln>
        <a:effectLst/>
      </c:spPr>
    </c:plotArea>
    <c:legend>
      <c:legendPos val="b"/>
      <c:layout>
        <c:manualLayout>
          <c:xMode val="edge"/>
          <c:yMode val="edge"/>
          <c:x val="0.29588408450264719"/>
          <c:y val="0.8886290811117824"/>
          <c:w val="0.28040168366051016"/>
          <c:h val="8.2967207945092658E-2"/>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Helvetica light"/>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b="1">
          <a:solidFill>
            <a:sysClr val="windowText" lastClr="000000"/>
          </a:solidFill>
          <a:latin typeface="Helvetica light"/>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80" b="1" i="0" u="none" strike="noStrike" kern="1200" spc="0" baseline="0">
                <a:solidFill>
                  <a:srgbClr val="1D1D1B"/>
                </a:solidFill>
                <a:latin typeface="Helvetica light"/>
                <a:ea typeface="+mn-ea"/>
                <a:cs typeface="+mn-cs"/>
              </a:defRPr>
            </a:pPr>
            <a:r>
              <a:rPr lang="en-US" dirty="0"/>
              <a:t>Movimiento de tasas bonos del Tesoro Norteamericano</a:t>
            </a:r>
          </a:p>
        </c:rich>
      </c:tx>
      <c:layout/>
      <c:overlay val="0"/>
      <c:spPr>
        <a:noFill/>
        <a:ln>
          <a:noFill/>
        </a:ln>
        <a:effectLst/>
      </c:spPr>
    </c:title>
    <c:autoTitleDeleted val="0"/>
    <c:plotArea>
      <c:layout/>
      <c:barChart>
        <c:barDir val="col"/>
        <c:grouping val="clustered"/>
        <c:varyColors val="0"/>
        <c:ser>
          <c:idx val="0"/>
          <c:order val="0"/>
          <c:tx>
            <c:strRef>
              <c:f>semanal!$G$125</c:f>
              <c:strCache>
                <c:ptCount val="1"/>
                <c:pt idx="0">
                  <c:v>Mov. Semana</c:v>
                </c:pt>
              </c:strCache>
            </c:strRef>
          </c:tx>
          <c:spPr>
            <a:solidFill>
              <a:schemeClr val="accent1"/>
            </a:solidFill>
            <a:ln>
              <a:solidFill>
                <a:srgbClr val="1D71B8"/>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semanal!$F$126:$F$131</c:f>
              <c:strCache>
                <c:ptCount val="6"/>
                <c:pt idx="0">
                  <c:v>2y</c:v>
                </c:pt>
                <c:pt idx="1">
                  <c:v>3y</c:v>
                </c:pt>
                <c:pt idx="2">
                  <c:v>5y</c:v>
                </c:pt>
                <c:pt idx="3">
                  <c:v>7y</c:v>
                </c:pt>
                <c:pt idx="4">
                  <c:v>10y</c:v>
                </c:pt>
                <c:pt idx="5">
                  <c:v>30y</c:v>
                </c:pt>
              </c:strCache>
            </c:strRef>
          </c:cat>
          <c:val>
            <c:numRef>
              <c:f>semanal!$G$126:$G$131</c:f>
              <c:numCache>
                <c:formatCode>0</c:formatCode>
                <c:ptCount val="6"/>
                <c:pt idx="0">
                  <c:v>10.08</c:v>
                </c:pt>
                <c:pt idx="1">
                  <c:v>7.1799999999999642</c:v>
                </c:pt>
                <c:pt idx="2">
                  <c:v>4.1599999999999859</c:v>
                </c:pt>
                <c:pt idx="3">
                  <c:v>1.6100000000000225</c:v>
                </c:pt>
                <c:pt idx="4">
                  <c:v>0.15000000000000568</c:v>
                </c:pt>
                <c:pt idx="5">
                  <c:v>-3.6300000000000221</c:v>
                </c:pt>
              </c:numCache>
            </c:numRef>
          </c:val>
          <c:extLst xmlns:c16r2="http://schemas.microsoft.com/office/drawing/2015/06/chart">
            <c:ext xmlns:c16="http://schemas.microsoft.com/office/drawing/2014/chart" uri="{C3380CC4-5D6E-409C-BE32-E72D297353CC}">
              <c16:uniqueId val="{00000000-E9DA-4758-9706-769A3B39E0BD}"/>
            </c:ext>
          </c:extLst>
        </c:ser>
        <c:ser>
          <c:idx val="1"/>
          <c:order val="1"/>
          <c:tx>
            <c:strRef>
              <c:f>semanal!$H$125</c:f>
              <c:strCache>
                <c:ptCount val="1"/>
                <c:pt idx="0">
                  <c:v>Mov. acum. Año</c:v>
                </c:pt>
              </c:strCache>
            </c:strRef>
          </c:tx>
          <c:spPr>
            <a:solidFill>
              <a:srgbClr val="00B050"/>
            </a:solidFill>
            <a:ln>
              <a:solidFill>
                <a:srgbClr val="00A290"/>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semanal!$F$126:$F$131</c:f>
              <c:strCache>
                <c:ptCount val="6"/>
                <c:pt idx="0">
                  <c:v>2y</c:v>
                </c:pt>
                <c:pt idx="1">
                  <c:v>3y</c:v>
                </c:pt>
                <c:pt idx="2">
                  <c:v>5y</c:v>
                </c:pt>
                <c:pt idx="3">
                  <c:v>7y</c:v>
                </c:pt>
                <c:pt idx="4">
                  <c:v>10y</c:v>
                </c:pt>
                <c:pt idx="5">
                  <c:v>30y</c:v>
                </c:pt>
              </c:strCache>
            </c:strRef>
          </c:cat>
          <c:val>
            <c:numRef>
              <c:f>semanal!$H$126:$H$131</c:f>
              <c:numCache>
                <c:formatCode>0</c:formatCode>
                <c:ptCount val="6"/>
                <c:pt idx="0">
                  <c:v>64.52</c:v>
                </c:pt>
                <c:pt idx="1">
                  <c:v>65.13</c:v>
                </c:pt>
                <c:pt idx="2">
                  <c:v>53.140000000000008</c:v>
                </c:pt>
                <c:pt idx="3">
                  <c:v>48.910000000000011</c:v>
                </c:pt>
                <c:pt idx="4">
                  <c:v>45.469999999999985</c:v>
                </c:pt>
                <c:pt idx="5">
                  <c:v>24.909999999999989</c:v>
                </c:pt>
              </c:numCache>
            </c:numRef>
          </c:val>
          <c:extLst xmlns:c16r2="http://schemas.microsoft.com/office/drawing/2015/06/chart">
            <c:ext xmlns:c16="http://schemas.microsoft.com/office/drawing/2014/chart" uri="{C3380CC4-5D6E-409C-BE32-E72D297353CC}">
              <c16:uniqueId val="{00000001-E9DA-4758-9706-769A3B39E0BD}"/>
            </c:ext>
          </c:extLst>
        </c:ser>
        <c:dLbls>
          <c:dLblPos val="outEnd"/>
          <c:showLegendKey val="0"/>
          <c:showVal val="1"/>
          <c:showCatName val="0"/>
          <c:showSerName val="0"/>
          <c:showPercent val="0"/>
          <c:showBubbleSize val="0"/>
        </c:dLbls>
        <c:gapWidth val="219"/>
        <c:overlap val="-27"/>
        <c:axId val="46093440"/>
        <c:axId val="46094976"/>
      </c:barChart>
      <c:catAx>
        <c:axId val="46093440"/>
        <c:scaling>
          <c:orientation val="minMax"/>
        </c:scaling>
        <c:delete val="0"/>
        <c:axPos val="b"/>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crossAx val="46094976"/>
        <c:crosses val="autoZero"/>
        <c:auto val="1"/>
        <c:lblAlgn val="ctr"/>
        <c:lblOffset val="100"/>
        <c:noMultiLvlLbl val="0"/>
      </c:catAx>
      <c:valAx>
        <c:axId val="46094976"/>
        <c:scaling>
          <c:orientation val="minMax"/>
          <c:max val="80"/>
        </c:scaling>
        <c:delete val="0"/>
        <c:axPos val="l"/>
        <c:title>
          <c:tx>
            <c:rich>
              <a:bodyPr rot="-54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r>
                  <a:rPr lang="en-US" dirty="0"/>
                  <a:t>Puntos  Base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crossAx val="46093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rgbClr val="1D1D1B"/>
              </a:solidFill>
              <a:latin typeface="Helvetica light"/>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b="1">
          <a:solidFill>
            <a:srgbClr val="1D1D1B"/>
          </a:solidFill>
          <a:latin typeface="Helvetica light"/>
        </a:defRPr>
      </a:pPr>
      <a:endParaRPr lang="es-MX"/>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s-MX" dirty="0"/>
          </a:p>
        </p:txBody>
      </p:sp>
      <p:sp>
        <p:nvSpPr>
          <p:cNvPr id="3" name="Marcador de posición de fecha 2"/>
          <p:cNvSpPr>
            <a:spLocks noGrp="1"/>
          </p:cNvSpPr>
          <p:nvPr>
            <p:ph type="dt" idx="1"/>
          </p:nvPr>
        </p:nvSpPr>
        <p:spPr>
          <a:xfrm>
            <a:off x="3936769" y="1"/>
            <a:ext cx="3011699" cy="463408"/>
          </a:xfrm>
          <a:prstGeom prst="rect">
            <a:avLst/>
          </a:prstGeom>
        </p:spPr>
        <p:txBody>
          <a:bodyPr vert="horz" lIns="92486" tIns="46243" rIns="92486" bIns="46243" rtlCol="0"/>
          <a:lstStyle>
            <a:lvl1pPr algn="r">
              <a:defRPr sz="1200"/>
            </a:lvl1pPr>
          </a:lstStyle>
          <a:p>
            <a:fld id="{CE4E8E9D-4D50-0240-B091-FDC9B4F90BB3}" type="datetimeFigureOut">
              <a:rPr lang="es-MX" smtClean="0"/>
              <a:t>18/07/2018</a:t>
            </a:fld>
            <a:endParaRPr lang="es-MX" dirty="0"/>
          </a:p>
        </p:txBody>
      </p:sp>
      <p:sp>
        <p:nvSpPr>
          <p:cNvPr id="4" name="Marcador de posición de imagen de diapositiva 3"/>
          <p:cNvSpPr>
            <a:spLocks noGrp="1" noRot="1" noChangeAspect="1"/>
          </p:cNvSpPr>
          <p:nvPr>
            <p:ph type="sldImg" idx="2"/>
          </p:nvPr>
        </p:nvSpPr>
        <p:spPr>
          <a:xfrm>
            <a:off x="981075" y="1154113"/>
            <a:ext cx="4987925" cy="3117850"/>
          </a:xfrm>
          <a:prstGeom prst="rect">
            <a:avLst/>
          </a:prstGeom>
          <a:noFill/>
          <a:ln w="12700">
            <a:solidFill>
              <a:prstClr val="black"/>
            </a:solidFill>
          </a:ln>
        </p:spPr>
        <p:txBody>
          <a:bodyPr vert="horz" lIns="92486" tIns="46243" rIns="92486" bIns="46243" rtlCol="0" anchor="ctr"/>
          <a:lstStyle/>
          <a:p>
            <a:endParaRPr lang="es-MX" dirty="0"/>
          </a:p>
        </p:txBody>
      </p:sp>
      <p:sp>
        <p:nvSpPr>
          <p:cNvPr id="5" name="Marcador de posición de notas 4"/>
          <p:cNvSpPr>
            <a:spLocks noGrp="1"/>
          </p:cNvSpPr>
          <p:nvPr>
            <p:ph type="body" sz="quarter" idx="3"/>
          </p:nvPr>
        </p:nvSpPr>
        <p:spPr>
          <a:xfrm>
            <a:off x="695008" y="4444862"/>
            <a:ext cx="5560060" cy="3636705"/>
          </a:xfrm>
          <a:prstGeom prst="rect">
            <a:avLst/>
          </a:prstGeom>
        </p:spPr>
        <p:txBody>
          <a:bodyPr vert="horz" lIns="92486" tIns="46243" rIns="92486" bIns="46243"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osición de pie de página 5"/>
          <p:cNvSpPr>
            <a:spLocks noGrp="1"/>
          </p:cNvSpPr>
          <p:nvPr>
            <p:ph type="ftr" sz="quarter" idx="4"/>
          </p:nvPr>
        </p:nvSpPr>
        <p:spPr>
          <a:xfrm>
            <a:off x="0" y="8772670"/>
            <a:ext cx="3011699" cy="463407"/>
          </a:xfrm>
          <a:prstGeom prst="rect">
            <a:avLst/>
          </a:prstGeom>
        </p:spPr>
        <p:txBody>
          <a:bodyPr vert="horz" lIns="92486" tIns="46243" rIns="92486" bIns="46243" rtlCol="0" anchor="b"/>
          <a:lstStyle>
            <a:lvl1pPr algn="l">
              <a:defRPr sz="1200"/>
            </a:lvl1pPr>
          </a:lstStyle>
          <a:p>
            <a:endParaRPr lang="es-MX" dirty="0"/>
          </a:p>
        </p:txBody>
      </p:sp>
      <p:sp>
        <p:nvSpPr>
          <p:cNvPr id="7" name="Marcador de posición de número de diapositiva 6"/>
          <p:cNvSpPr>
            <a:spLocks noGrp="1"/>
          </p:cNvSpPr>
          <p:nvPr>
            <p:ph type="sldNum" sz="quarter" idx="5"/>
          </p:nvPr>
        </p:nvSpPr>
        <p:spPr>
          <a:xfrm>
            <a:off x="3936769" y="8772670"/>
            <a:ext cx="3011699" cy="463407"/>
          </a:xfrm>
          <a:prstGeom prst="rect">
            <a:avLst/>
          </a:prstGeom>
        </p:spPr>
        <p:txBody>
          <a:bodyPr vert="horz" lIns="92486" tIns="46243" rIns="92486" bIns="46243" rtlCol="0" anchor="b"/>
          <a:lstStyle>
            <a:lvl1pPr algn="r">
              <a:defRPr sz="1200"/>
            </a:lvl1pPr>
          </a:lstStyle>
          <a:p>
            <a:fld id="{F3B629DD-E572-3645-A4EF-ABE3DD095D52}" type="slidenum">
              <a:rPr lang="es-MX" smtClean="0"/>
              <a:t>‹Nº›</a:t>
            </a:fld>
            <a:endParaRPr lang="es-MX" dirty="0"/>
          </a:p>
        </p:txBody>
      </p:sp>
    </p:spTree>
    <p:extLst>
      <p:ext uri="{BB962C8B-B14F-4D97-AF65-F5344CB8AC3E}">
        <p14:creationId xmlns:p14="http://schemas.microsoft.com/office/powerpoint/2010/main" val="19066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F3B629DD-E572-3645-A4EF-ABE3DD095D52}" type="slidenum">
              <a:rPr lang="es-MX" smtClean="0"/>
              <a:t>2</a:t>
            </a:fld>
            <a:endParaRPr lang="es-MX" dirty="0"/>
          </a:p>
        </p:txBody>
      </p:sp>
    </p:spTree>
    <p:extLst>
      <p:ext uri="{BB962C8B-B14F-4D97-AF65-F5344CB8AC3E}">
        <p14:creationId xmlns:p14="http://schemas.microsoft.com/office/powerpoint/2010/main" val="1279715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3B629DD-E572-3645-A4EF-ABE3DD095D52}" type="slidenum">
              <a:rPr lang="es-MX" smtClean="0"/>
              <a:t>8</a:t>
            </a:fld>
            <a:endParaRPr lang="es-MX" dirty="0"/>
          </a:p>
        </p:txBody>
      </p:sp>
    </p:spTree>
    <p:extLst>
      <p:ext uri="{BB962C8B-B14F-4D97-AF65-F5344CB8AC3E}">
        <p14:creationId xmlns:p14="http://schemas.microsoft.com/office/powerpoint/2010/main" val="303480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81075" y="1154113"/>
            <a:ext cx="4987925" cy="311785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220915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81075" y="1154113"/>
            <a:ext cx="4987925" cy="311785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14</a:t>
            </a:fld>
            <a:endParaRPr lang="es-MX" dirty="0"/>
          </a:p>
        </p:txBody>
      </p:sp>
    </p:spTree>
    <p:extLst>
      <p:ext uri="{BB962C8B-B14F-4D97-AF65-F5344CB8AC3E}">
        <p14:creationId xmlns:p14="http://schemas.microsoft.com/office/powerpoint/2010/main" val="1808093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F3B629DD-E572-3645-A4EF-ABE3DD095D52}" type="slidenum">
              <a:rPr lang="es-MX" smtClean="0"/>
              <a:t>33</a:t>
            </a:fld>
            <a:endParaRPr lang="es-MX" dirty="0"/>
          </a:p>
        </p:txBody>
      </p:sp>
    </p:spTree>
    <p:extLst>
      <p:ext uri="{BB962C8B-B14F-4D97-AF65-F5344CB8AC3E}">
        <p14:creationId xmlns:p14="http://schemas.microsoft.com/office/powerpoint/2010/main" val="366884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39</a:t>
            </a:fld>
            <a:endParaRPr lang="es-MX" dirty="0"/>
          </a:p>
        </p:txBody>
      </p:sp>
    </p:spTree>
    <p:extLst>
      <p:ext uri="{BB962C8B-B14F-4D97-AF65-F5344CB8AC3E}">
        <p14:creationId xmlns:p14="http://schemas.microsoft.com/office/powerpoint/2010/main" val="1520705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40</a:t>
            </a:fld>
            <a:endParaRPr lang="es-MX" dirty="0"/>
          </a:p>
        </p:txBody>
      </p:sp>
    </p:spTree>
    <p:extLst>
      <p:ext uri="{BB962C8B-B14F-4D97-AF65-F5344CB8AC3E}">
        <p14:creationId xmlns:p14="http://schemas.microsoft.com/office/powerpoint/2010/main" val="20648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41</a:t>
            </a:fld>
            <a:endParaRPr lang="es-MX" dirty="0"/>
          </a:p>
        </p:txBody>
      </p:sp>
    </p:spTree>
    <p:extLst>
      <p:ext uri="{BB962C8B-B14F-4D97-AF65-F5344CB8AC3E}">
        <p14:creationId xmlns:p14="http://schemas.microsoft.com/office/powerpoint/2010/main" val="2734333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42</a:t>
            </a:fld>
            <a:endParaRPr lang="es-MX" dirty="0"/>
          </a:p>
        </p:txBody>
      </p:sp>
    </p:spTree>
    <p:extLst>
      <p:ext uri="{BB962C8B-B14F-4D97-AF65-F5344CB8AC3E}">
        <p14:creationId xmlns:p14="http://schemas.microsoft.com/office/powerpoint/2010/main" val="572102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43</a:t>
            </a:fld>
            <a:endParaRPr lang="es-MX" dirty="0"/>
          </a:p>
        </p:txBody>
      </p:sp>
    </p:spTree>
    <p:extLst>
      <p:ext uri="{BB962C8B-B14F-4D97-AF65-F5344CB8AC3E}">
        <p14:creationId xmlns:p14="http://schemas.microsoft.com/office/powerpoint/2010/main" val="3332007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44</a:t>
            </a:fld>
            <a:endParaRPr lang="es-MX" dirty="0"/>
          </a:p>
        </p:txBody>
      </p:sp>
    </p:spTree>
    <p:extLst>
      <p:ext uri="{BB962C8B-B14F-4D97-AF65-F5344CB8AC3E}">
        <p14:creationId xmlns:p14="http://schemas.microsoft.com/office/powerpoint/2010/main" val="3060962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45</a:t>
            </a:fld>
            <a:endParaRPr lang="es-MX" dirty="0"/>
          </a:p>
        </p:txBody>
      </p:sp>
    </p:spTree>
    <p:extLst>
      <p:ext uri="{BB962C8B-B14F-4D97-AF65-F5344CB8AC3E}">
        <p14:creationId xmlns:p14="http://schemas.microsoft.com/office/powerpoint/2010/main" val="456643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46</a:t>
            </a:fld>
            <a:endParaRPr lang="es-MX" dirty="0"/>
          </a:p>
        </p:txBody>
      </p:sp>
    </p:spTree>
    <p:extLst>
      <p:ext uri="{BB962C8B-B14F-4D97-AF65-F5344CB8AC3E}">
        <p14:creationId xmlns:p14="http://schemas.microsoft.com/office/powerpoint/2010/main" val="2921765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47</a:t>
            </a:fld>
            <a:endParaRPr lang="es-MX" dirty="0"/>
          </a:p>
        </p:txBody>
      </p:sp>
    </p:spTree>
    <p:extLst>
      <p:ext uri="{BB962C8B-B14F-4D97-AF65-F5344CB8AC3E}">
        <p14:creationId xmlns:p14="http://schemas.microsoft.com/office/powerpoint/2010/main" val="686996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48</a:t>
            </a:fld>
            <a:endParaRPr lang="es-MX" dirty="0"/>
          </a:p>
        </p:txBody>
      </p:sp>
    </p:spTree>
    <p:extLst>
      <p:ext uri="{BB962C8B-B14F-4D97-AF65-F5344CB8AC3E}">
        <p14:creationId xmlns:p14="http://schemas.microsoft.com/office/powerpoint/2010/main" val="2612835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398B20C8-CC99-4756-AED7-101AC9CA5580}" type="slidenum">
              <a:rPr lang="es-MX" smtClean="0"/>
              <a:t>49</a:t>
            </a:fld>
            <a:endParaRPr lang="es-MX" dirty="0"/>
          </a:p>
        </p:txBody>
      </p:sp>
    </p:spTree>
    <p:extLst>
      <p:ext uri="{BB962C8B-B14F-4D97-AF65-F5344CB8AC3E}">
        <p14:creationId xmlns:p14="http://schemas.microsoft.com/office/powerpoint/2010/main" val="2622383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628650" y="5296959"/>
            <a:ext cx="2057400" cy="304271"/>
          </a:xfrm>
          <a:prstGeom prst="rect">
            <a:avLst/>
          </a:prstGeom>
        </p:spPr>
        <p:txBody>
          <a:bodyPr/>
          <a:lstStyle/>
          <a:p>
            <a:fld id="{075D158C-81C0-E94A-9610-D9D8962054D5}" type="datetime1">
              <a:rPr lang="es-MX" smtClean="0"/>
              <a:t>18/07/2018</a:t>
            </a:fld>
            <a:endParaRPr lang="es-MX" dirty="0"/>
          </a:p>
        </p:txBody>
      </p:sp>
      <p:sp>
        <p:nvSpPr>
          <p:cNvPr id="5" name="Footer Placeholder 4"/>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6" name="Slide Number Placeholder 5"/>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pic>
        <p:nvPicPr>
          <p:cNvPr id="7" name="Imagen 6">
            <a:extLst>
              <a:ext uri="{FF2B5EF4-FFF2-40B4-BE49-F238E27FC236}">
                <a16:creationId xmlns:a16="http://schemas.microsoft.com/office/drawing/2014/main" xmlns="" id="{81206EEC-7F64-8F47-9DD3-17B97D09A1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4355" b="12188"/>
          <a:stretch/>
        </p:blipFill>
        <p:spPr>
          <a:xfrm>
            <a:off x="0" y="0"/>
            <a:ext cx="9143999" cy="5715000"/>
          </a:xfrm>
          <a:prstGeom prst="rect">
            <a:avLst/>
          </a:prstGeom>
        </p:spPr>
      </p:pic>
      <p:pic>
        <p:nvPicPr>
          <p:cNvPr id="8" name="Imagen 7">
            <a:extLst>
              <a:ext uri="{FF2B5EF4-FFF2-40B4-BE49-F238E27FC236}">
                <a16:creationId xmlns:a16="http://schemas.microsoft.com/office/drawing/2014/main" xmlns="" id="{86FF8020-EB4C-CE49-BFA8-666E0819ECBB}"/>
              </a:ext>
            </a:extLst>
          </p:cNvPr>
          <p:cNvPicPr>
            <a:picLocks noChangeAspect="1"/>
          </p:cNvPicPr>
          <p:nvPr userDrawn="1"/>
        </p:nvPicPr>
        <p:blipFill>
          <a:blip r:embed="rId3"/>
          <a:stretch>
            <a:fillRect/>
          </a:stretch>
        </p:blipFill>
        <p:spPr>
          <a:xfrm>
            <a:off x="7843755" y="380893"/>
            <a:ext cx="830306" cy="522785"/>
          </a:xfrm>
          <a:prstGeom prst="rect">
            <a:avLst/>
          </a:prstGeom>
        </p:spPr>
      </p:pic>
    </p:spTree>
    <p:extLst>
      <p:ext uri="{BB962C8B-B14F-4D97-AF65-F5344CB8AC3E}">
        <p14:creationId xmlns:p14="http://schemas.microsoft.com/office/powerpoint/2010/main" val="1371010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063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186B3042-13B1-C84C-988F-A7D3250B9A1B}"/>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16666"/>
          <a:stretch/>
        </p:blipFill>
        <p:spPr>
          <a:xfrm>
            <a:off x="14990" y="0"/>
            <a:ext cx="9144000" cy="5715001"/>
          </a:xfrm>
          <a:prstGeom prst="rect">
            <a:avLst/>
          </a:prstGeom>
        </p:spPr>
      </p:pic>
      <p:pic>
        <p:nvPicPr>
          <p:cNvPr id="8" name="Imagen 7">
            <a:extLst>
              <a:ext uri="{FF2B5EF4-FFF2-40B4-BE49-F238E27FC236}">
                <a16:creationId xmlns:a16="http://schemas.microsoft.com/office/drawing/2014/main" xmlns="" id="{6D924A70-2720-884F-A93F-999497B24B47}"/>
              </a:ext>
            </a:extLst>
          </p:cNvPr>
          <p:cNvPicPr>
            <a:picLocks noChangeAspect="1"/>
          </p:cNvPicPr>
          <p:nvPr userDrawn="1"/>
        </p:nvPicPr>
        <p:blipFill>
          <a:blip r:embed="rId4"/>
          <a:stretch>
            <a:fillRect/>
          </a:stretch>
        </p:blipFill>
        <p:spPr>
          <a:xfrm>
            <a:off x="7843755" y="380893"/>
            <a:ext cx="830306" cy="522785"/>
          </a:xfrm>
          <a:prstGeom prst="rect">
            <a:avLst/>
          </a:prstGeom>
        </p:spPr>
      </p:pic>
    </p:spTree>
    <p:extLst>
      <p:ext uri="{BB962C8B-B14F-4D97-AF65-F5344CB8AC3E}">
        <p14:creationId xmlns:p14="http://schemas.microsoft.com/office/powerpoint/2010/main" val="3553883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5296959"/>
            <a:ext cx="2057400" cy="304271"/>
          </a:xfrm>
          <a:prstGeom prst="rect">
            <a:avLst/>
          </a:prstGeom>
        </p:spPr>
        <p:txBody>
          <a:bodyPr/>
          <a:lstStyle/>
          <a:p>
            <a:fld id="{BF475BFE-FE1B-954C-B873-B1438B9FEAD4}" type="datetime1">
              <a:rPr lang="es-MX" smtClean="0"/>
              <a:t>18/07/2018</a:t>
            </a:fld>
            <a:endParaRPr lang="es-MX" dirty="0"/>
          </a:p>
        </p:txBody>
      </p:sp>
      <p:sp>
        <p:nvSpPr>
          <p:cNvPr id="6" name="Footer Placeholder 5"/>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7" name="Slide Number Placeholder 6"/>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41026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629842" y="2087563"/>
            <a:ext cx="3868340" cy="30704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4629150" y="2087563"/>
            <a:ext cx="3887391" cy="30704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5296959"/>
            <a:ext cx="2057400" cy="304271"/>
          </a:xfrm>
          <a:prstGeom prst="rect">
            <a:avLst/>
          </a:prstGeom>
        </p:spPr>
        <p:txBody>
          <a:bodyPr/>
          <a:lstStyle/>
          <a:p>
            <a:fld id="{8303647A-3BBB-134C-AB00-C2392BEBD4F9}" type="datetime1">
              <a:rPr lang="es-MX" smtClean="0"/>
              <a:t>18/07/2018</a:t>
            </a:fld>
            <a:endParaRPr lang="es-MX" dirty="0"/>
          </a:p>
        </p:txBody>
      </p:sp>
      <p:sp>
        <p:nvSpPr>
          <p:cNvPr id="8" name="Footer Placeholder 7"/>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9" name="Slide Number Placeholder 8"/>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290929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5296959"/>
            <a:ext cx="2057400" cy="304271"/>
          </a:xfrm>
          <a:prstGeom prst="rect">
            <a:avLst/>
          </a:prstGeom>
        </p:spPr>
        <p:txBody>
          <a:bodyPr/>
          <a:lstStyle/>
          <a:p>
            <a:fld id="{C349F36C-B4AD-D549-BD5F-2CE4061A4AF7}" type="datetime1">
              <a:rPr lang="es-MX" smtClean="0"/>
              <a:t>18/07/2018</a:t>
            </a:fld>
            <a:endParaRPr lang="es-MX" dirty="0"/>
          </a:p>
        </p:txBody>
      </p:sp>
      <p:sp>
        <p:nvSpPr>
          <p:cNvPr id="4" name="Footer Placeholder 3"/>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5" name="Slide Number Placeholder 4"/>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714673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5296959"/>
            <a:ext cx="2057400" cy="304271"/>
          </a:xfrm>
          <a:prstGeom prst="rect">
            <a:avLst/>
          </a:prstGeom>
        </p:spPr>
        <p:txBody>
          <a:bodyPr/>
          <a:lstStyle/>
          <a:p>
            <a:fld id="{21ECD7BE-19A2-0045-ACE8-4301173DD601}" type="datetime1">
              <a:rPr lang="es-MX" smtClean="0"/>
              <a:t>18/07/2018</a:t>
            </a:fld>
            <a:endParaRPr lang="es-MX" dirty="0"/>
          </a:p>
        </p:txBody>
      </p:sp>
      <p:sp>
        <p:nvSpPr>
          <p:cNvPr id="3" name="Footer Placeholder 2"/>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4" name="Slide Number Placeholder 3"/>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46277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5296959"/>
            <a:ext cx="2057400" cy="304271"/>
          </a:xfrm>
          <a:prstGeom prst="rect">
            <a:avLst/>
          </a:prstGeom>
        </p:spPr>
        <p:txBody>
          <a:bodyPr/>
          <a:lstStyle/>
          <a:p>
            <a:fld id="{BA5C7FAD-50E7-5D40-8DE7-3CA391B86688}" type="datetime1">
              <a:rPr lang="es-MX" smtClean="0"/>
              <a:t>18/07/2018</a:t>
            </a:fld>
            <a:endParaRPr lang="es-MX" dirty="0"/>
          </a:p>
        </p:txBody>
      </p:sp>
      <p:sp>
        <p:nvSpPr>
          <p:cNvPr id="6" name="Footer Placeholder 5"/>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7" name="Slide Number Placeholder 6"/>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02727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5296959"/>
            <a:ext cx="2057400" cy="304271"/>
          </a:xfrm>
          <a:prstGeom prst="rect">
            <a:avLst/>
          </a:prstGeom>
        </p:spPr>
        <p:txBody>
          <a:bodyPr/>
          <a:lstStyle/>
          <a:p>
            <a:fld id="{6AB19FB5-6863-034F-90F4-23C39B92B9E6}" type="datetime1">
              <a:rPr lang="es-MX" smtClean="0"/>
              <a:t>18/07/2018</a:t>
            </a:fld>
            <a:endParaRPr lang="es-MX" dirty="0"/>
          </a:p>
        </p:txBody>
      </p:sp>
      <p:sp>
        <p:nvSpPr>
          <p:cNvPr id="6" name="Footer Placeholder 5"/>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7" name="Slide Number Placeholder 6"/>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2134847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5296959"/>
            <a:ext cx="2057400" cy="304271"/>
          </a:xfrm>
          <a:prstGeom prst="rect">
            <a:avLst/>
          </a:prstGeom>
        </p:spPr>
        <p:txBody>
          <a:bodyPr/>
          <a:lstStyle/>
          <a:p>
            <a:fld id="{E33C84C4-1E6D-6D44-8815-A6E2DEFE527C}" type="datetime1">
              <a:rPr lang="es-MX" smtClean="0"/>
              <a:t>18/07/2018</a:t>
            </a:fld>
            <a:endParaRPr lang="es-MX" dirty="0"/>
          </a:p>
        </p:txBody>
      </p:sp>
      <p:sp>
        <p:nvSpPr>
          <p:cNvPr id="5" name="Footer Placeholder 4"/>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6" name="Slide Number Placeholder 5"/>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1737162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5296959"/>
            <a:ext cx="2057400" cy="304271"/>
          </a:xfrm>
          <a:prstGeom prst="rect">
            <a:avLst/>
          </a:prstGeom>
        </p:spPr>
        <p:txBody>
          <a:bodyPr/>
          <a:lstStyle/>
          <a:p>
            <a:fld id="{A04ACC81-A91F-5F41-9507-88C055EBB4BC}" type="datetime1">
              <a:rPr lang="es-MX" smtClean="0"/>
              <a:t>18/07/2018</a:t>
            </a:fld>
            <a:endParaRPr lang="es-MX" dirty="0"/>
          </a:p>
        </p:txBody>
      </p:sp>
      <p:sp>
        <p:nvSpPr>
          <p:cNvPr id="5" name="Footer Placeholder 4"/>
          <p:cNvSpPr>
            <a:spLocks noGrp="1"/>
          </p:cNvSpPr>
          <p:nvPr>
            <p:ph type="ftr" sz="quarter" idx="11"/>
          </p:nvPr>
        </p:nvSpPr>
        <p:spPr>
          <a:xfrm>
            <a:off x="3028950" y="5296959"/>
            <a:ext cx="3086100" cy="304271"/>
          </a:xfrm>
          <a:prstGeom prst="rect">
            <a:avLst/>
          </a:prstGeom>
        </p:spPr>
        <p:txBody>
          <a:bodyPr/>
          <a:lstStyle/>
          <a:p>
            <a:endParaRPr lang="es-MX" dirty="0"/>
          </a:p>
        </p:txBody>
      </p:sp>
      <p:sp>
        <p:nvSpPr>
          <p:cNvPr id="6" name="Slide Number Placeholder 5"/>
          <p:cNvSpPr>
            <a:spLocks noGrp="1"/>
          </p:cNvSpPr>
          <p:nvPr>
            <p:ph type="sldNum" sz="quarter" idx="12"/>
          </p:nvPr>
        </p:nvSpPr>
        <p:spPr>
          <a:xfrm>
            <a:off x="6457950" y="5296959"/>
            <a:ext cx="2057400" cy="304271"/>
          </a:xfrm>
          <a:prstGeom prst="rect">
            <a:avLst/>
          </a:prstGeom>
        </p:spPr>
        <p:txBody>
          <a:bodyPr/>
          <a:lstStyle/>
          <a:p>
            <a:fld id="{F45E0C0E-D97E-8D42-B14C-00B0ED09BA5A}" type="slidenum">
              <a:rPr lang="es-MX" smtClean="0"/>
              <a:t>‹Nº›</a:t>
            </a:fld>
            <a:endParaRPr lang="es-MX" dirty="0"/>
          </a:p>
        </p:txBody>
      </p:sp>
    </p:spTree>
    <p:extLst>
      <p:ext uri="{BB962C8B-B14F-4D97-AF65-F5344CB8AC3E}">
        <p14:creationId xmlns:p14="http://schemas.microsoft.com/office/powerpoint/2010/main" val="2962449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a:xfrm>
            <a:off x="457200" y="5296959"/>
            <a:ext cx="2133600" cy="304271"/>
          </a:xfrm>
          <a:prstGeom prst="rect">
            <a:avLst/>
          </a:prstGeom>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a:xfrm>
            <a:off x="3124200" y="5296959"/>
            <a:ext cx="2895600" cy="304271"/>
          </a:xfrm>
          <a:prstGeom prst="rect">
            <a:avLst/>
          </a:prstGeom>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a:xfrm>
            <a:off x="6553200" y="5296959"/>
            <a:ext cx="2133600" cy="304271"/>
          </a:xfrm>
          <a:prstGeom prst="rect">
            <a:avLst/>
          </a:prstGeom>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025303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pic>
        <p:nvPicPr>
          <p:cNvPr id="7" name="Imagen 6">
            <a:extLst>
              <a:ext uri="{FF2B5EF4-FFF2-40B4-BE49-F238E27FC236}">
                <a16:creationId xmlns:a16="http://schemas.microsoft.com/office/drawing/2014/main" xmlns="" id="{F42FDD8F-7E84-5241-9E38-78505D34C4AB}"/>
              </a:ext>
            </a:extLst>
          </p:cNvPr>
          <p:cNvPicPr>
            <a:picLocks noChangeAspect="1"/>
          </p:cNvPicPr>
          <p:nvPr userDrawn="1"/>
        </p:nvPicPr>
        <p:blipFill>
          <a:blip r:embed="rId14"/>
          <a:stretch>
            <a:fillRect/>
          </a:stretch>
        </p:blipFill>
        <p:spPr>
          <a:xfrm>
            <a:off x="7843755" y="380893"/>
            <a:ext cx="830306" cy="522785"/>
          </a:xfrm>
          <a:prstGeom prst="rect">
            <a:avLst/>
          </a:prstGeom>
        </p:spPr>
      </p:pic>
      <p:cxnSp>
        <p:nvCxnSpPr>
          <p:cNvPr id="8" name="Conector recto 7">
            <a:extLst>
              <a:ext uri="{FF2B5EF4-FFF2-40B4-BE49-F238E27FC236}">
                <a16:creationId xmlns:a16="http://schemas.microsoft.com/office/drawing/2014/main" xmlns="" id="{F84216E9-F3C8-2F4B-9D36-7E5D6C18FDE8}"/>
              </a:ext>
            </a:extLst>
          </p:cNvPr>
          <p:cNvCxnSpPr>
            <a:cxnSpLocks/>
          </p:cNvCxnSpPr>
          <p:nvPr userDrawn="1"/>
        </p:nvCxnSpPr>
        <p:spPr>
          <a:xfrm>
            <a:off x="8853377" y="5356176"/>
            <a:ext cx="290623" cy="0"/>
          </a:xfrm>
          <a:prstGeom prst="line">
            <a:avLst/>
          </a:prstGeom>
          <a:ln>
            <a:solidFill>
              <a:srgbClr val="DD042B"/>
            </a:solidFill>
          </a:ln>
        </p:spPr>
        <p:style>
          <a:lnRef idx="1">
            <a:schemeClr val="accent1"/>
          </a:lnRef>
          <a:fillRef idx="0">
            <a:schemeClr val="accent1"/>
          </a:fillRef>
          <a:effectRef idx="0">
            <a:schemeClr val="accent1"/>
          </a:effectRef>
          <a:fontRef idx="minor">
            <a:schemeClr val="tx1"/>
          </a:fontRef>
        </p:style>
      </p:cxnSp>
      <p:sp>
        <p:nvSpPr>
          <p:cNvPr id="9" name="Marcador de posición de número de diapositiva 6">
            <a:extLst>
              <a:ext uri="{FF2B5EF4-FFF2-40B4-BE49-F238E27FC236}">
                <a16:creationId xmlns:a16="http://schemas.microsoft.com/office/drawing/2014/main" xmlns="" id="{C2F2824A-9E3A-A340-8FB6-C5639D4D38A7}"/>
              </a:ext>
            </a:extLst>
          </p:cNvPr>
          <p:cNvSpPr txBox="1">
            <a:spLocks/>
          </p:cNvSpPr>
          <p:nvPr userDrawn="1"/>
        </p:nvSpPr>
        <p:spPr>
          <a:xfrm>
            <a:off x="7086600" y="5372988"/>
            <a:ext cx="2057400" cy="304271"/>
          </a:xfrm>
          <a:prstGeom prst="rect">
            <a:avLst/>
          </a:prstGeom>
        </p:spPr>
        <p:txBody>
          <a:bodyPr/>
          <a:lstStyle>
            <a:defPPr>
              <a:defRPr lang="es-MX"/>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a:lstStyle>
          <a:p>
            <a:pPr algn="r"/>
            <a:fld id="{F45E0C0E-D97E-8D42-B14C-00B0ED09BA5A}" type="slidenum">
              <a:rPr lang="es-MX" sz="800" smtClean="0">
                <a:solidFill>
                  <a:srgbClr val="BA0130"/>
                </a:solidFill>
                <a:latin typeface="Open Sans Light" panose="020B0606030504020204" pitchFamily="34" charset="0"/>
                <a:ea typeface="Open Sans Light" panose="020B0606030504020204" pitchFamily="34" charset="0"/>
                <a:cs typeface="Open Sans Light" panose="020B0606030504020204" pitchFamily="34" charset="0"/>
              </a:rPr>
              <a:pPr algn="r"/>
              <a:t>‹Nº›</a:t>
            </a:fld>
            <a:endParaRPr lang="es-MX" sz="800" dirty="0">
              <a:solidFill>
                <a:srgbClr val="BA0130"/>
              </a:solidFill>
              <a:latin typeface="Open Sans Light" panose="020B0606030504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083935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media/image6.tmp"/><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xmlns="" id="{CBFBE0CE-038C-0447-B396-54F43BEA8B3F}"/>
              </a:ext>
            </a:extLst>
          </p:cNvPr>
          <p:cNvSpPr txBox="1"/>
          <p:nvPr/>
        </p:nvSpPr>
        <p:spPr>
          <a:xfrm>
            <a:off x="1209001" y="1556074"/>
            <a:ext cx="6725999" cy="1569660"/>
          </a:xfrm>
          <a:prstGeom prst="rect">
            <a:avLst/>
          </a:prstGeom>
          <a:noFill/>
        </p:spPr>
        <p:txBody>
          <a:bodyPr wrap="square" rtlCol="0">
            <a:spAutoFit/>
          </a:bodyPr>
          <a:lstStyle/>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Comité de Inversiones</a:t>
            </a:r>
          </a:p>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
            </a:r>
            <a:br>
              <a:rPr lang="es-MX" sz="3200" b="1" dirty="0">
                <a:solidFill>
                  <a:srgbClr val="DD042B"/>
                </a:solidFill>
                <a:latin typeface="Helvetica" pitchFamily="2" charset="0"/>
                <a:ea typeface="Open Sans" panose="020B0606030504020204" pitchFamily="34" charset="0"/>
                <a:cs typeface="Open Sans" panose="020B0606030504020204" pitchFamily="34" charset="0"/>
              </a:rPr>
            </a:br>
            <a:r>
              <a:rPr lang="es-MX" sz="3200" b="1" dirty="0">
                <a:solidFill>
                  <a:srgbClr val="DD042B"/>
                </a:solidFill>
                <a:latin typeface="Helvetica" pitchFamily="2" charset="0"/>
                <a:ea typeface="Open Sans" panose="020B0606030504020204" pitchFamily="34" charset="0"/>
                <a:cs typeface="Open Sans" panose="020B0606030504020204" pitchFamily="34" charset="0"/>
              </a:rPr>
              <a:t>Informe y estrategia del FANVIT</a:t>
            </a:r>
          </a:p>
        </p:txBody>
      </p:sp>
      <p:sp>
        <p:nvSpPr>
          <p:cNvPr id="10" name="CuadroTexto 9">
            <a:extLst>
              <a:ext uri="{FF2B5EF4-FFF2-40B4-BE49-F238E27FC236}">
                <a16:creationId xmlns:a16="http://schemas.microsoft.com/office/drawing/2014/main" xmlns="" id="{6308F69F-B85B-9840-8AB5-33969BAFA28A}"/>
              </a:ext>
            </a:extLst>
          </p:cNvPr>
          <p:cNvSpPr txBox="1"/>
          <p:nvPr/>
        </p:nvSpPr>
        <p:spPr>
          <a:xfrm>
            <a:off x="1300245" y="3156737"/>
            <a:ext cx="6543510" cy="369332"/>
          </a:xfrm>
          <a:prstGeom prst="rect">
            <a:avLst/>
          </a:prstGeom>
          <a:noFill/>
        </p:spPr>
        <p:txBody>
          <a:bodyPr wrap="square" rtlCol="0">
            <a:spAutoFit/>
          </a:bodyPr>
          <a:lstStyle/>
          <a:p>
            <a:pPr algn="ctr"/>
            <a:r>
              <a:rPr lang="es-ES" sz="18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Subdirección General de Planeación y Finanzas</a:t>
            </a:r>
          </a:p>
        </p:txBody>
      </p:sp>
      <p:cxnSp>
        <p:nvCxnSpPr>
          <p:cNvPr id="3" name="Conector recto 2">
            <a:extLst>
              <a:ext uri="{FF2B5EF4-FFF2-40B4-BE49-F238E27FC236}">
                <a16:creationId xmlns:a16="http://schemas.microsoft.com/office/drawing/2014/main" xmlns="" id="{EF2796B8-DE95-2F42-B3B7-10E66E967EC3}"/>
              </a:ext>
            </a:extLst>
          </p:cNvPr>
          <p:cNvCxnSpPr/>
          <p:nvPr/>
        </p:nvCxnSpPr>
        <p:spPr>
          <a:xfrm>
            <a:off x="1562986" y="3075945"/>
            <a:ext cx="6018028" cy="0"/>
          </a:xfrm>
          <a:prstGeom prst="line">
            <a:avLst/>
          </a:prstGeom>
          <a:ln>
            <a:solidFill>
              <a:srgbClr val="DD042B"/>
            </a:solidFill>
          </a:ln>
        </p:spPr>
        <p:style>
          <a:lnRef idx="1">
            <a:schemeClr val="accent1"/>
          </a:lnRef>
          <a:fillRef idx="0">
            <a:schemeClr val="accent1"/>
          </a:fillRef>
          <a:effectRef idx="0">
            <a:schemeClr val="accent1"/>
          </a:effectRef>
          <a:fontRef idx="minor">
            <a:schemeClr val="tx1"/>
          </a:fontRef>
        </p:style>
      </p:cxnSp>
      <p:sp>
        <p:nvSpPr>
          <p:cNvPr id="17" name="Rectángulo 16">
            <a:extLst>
              <a:ext uri="{FF2B5EF4-FFF2-40B4-BE49-F238E27FC236}">
                <a16:creationId xmlns:a16="http://schemas.microsoft.com/office/drawing/2014/main" xmlns="" id="{77236816-BF71-EA47-A024-7C21FA8EF9DB}"/>
              </a:ext>
            </a:extLst>
          </p:cNvPr>
          <p:cNvSpPr/>
          <p:nvPr/>
        </p:nvSpPr>
        <p:spPr>
          <a:xfrm>
            <a:off x="3576136" y="4527919"/>
            <a:ext cx="1566454" cy="307777"/>
          </a:xfrm>
          <a:prstGeom prst="rect">
            <a:avLst/>
          </a:prstGeom>
        </p:spPr>
        <p:txBody>
          <a:bodyPr wrap="none">
            <a:spAutoFit/>
          </a:bodyPr>
          <a:lstStyle/>
          <a:p>
            <a:pPr algn="ctr"/>
            <a:r>
              <a:rPr lang="es-ES"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6 de julio de 2018</a:t>
            </a:r>
            <a:endParaRPr lang="es-MX"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8" name="Rectángulo 17">
            <a:extLst>
              <a:ext uri="{FF2B5EF4-FFF2-40B4-BE49-F238E27FC236}">
                <a16:creationId xmlns:a16="http://schemas.microsoft.com/office/drawing/2014/main" xmlns="" id="{494BAECF-F989-E74C-8008-84C0982D46EF}"/>
              </a:ext>
            </a:extLst>
          </p:cNvPr>
          <p:cNvSpPr/>
          <p:nvPr/>
        </p:nvSpPr>
        <p:spPr>
          <a:xfrm>
            <a:off x="6976809" y="4822325"/>
            <a:ext cx="813044" cy="261610"/>
          </a:xfrm>
          <a:prstGeom prst="rect">
            <a:avLst/>
          </a:prstGeom>
        </p:spPr>
        <p:txBody>
          <a:bodyPr wrap="non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Versión: 1</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1" name="Rectángulo 10">
            <a:extLst>
              <a:ext uri="{FF2B5EF4-FFF2-40B4-BE49-F238E27FC236}">
                <a16:creationId xmlns:a16="http://schemas.microsoft.com/office/drawing/2014/main" xmlns="" id="{C7F005DA-52E8-4A41-8949-1695579835FF}"/>
              </a:ext>
            </a:extLst>
          </p:cNvPr>
          <p:cNvSpPr/>
          <p:nvPr/>
        </p:nvSpPr>
        <p:spPr>
          <a:xfrm>
            <a:off x="5659141" y="4652719"/>
            <a:ext cx="3448381" cy="261610"/>
          </a:xfrm>
          <a:prstGeom prst="rect">
            <a:avLst/>
          </a:prstGeom>
        </p:spPr>
        <p:txBody>
          <a:bodyPr wrap="non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Elabora: Gerencia Sr. de Coordinación de Inversiones</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965253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1210" y="97194"/>
            <a:ext cx="7323462" cy="5265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Informe y estrategia del FANVIT al 30 de junio de 2018</a:t>
            </a:r>
          </a:p>
        </p:txBody>
      </p:sp>
      <p:sp>
        <p:nvSpPr>
          <p:cNvPr id="3" name="2 Marcador de contenido"/>
          <p:cNvSpPr>
            <a:spLocks noGrp="1"/>
          </p:cNvSpPr>
          <p:nvPr>
            <p:ph idx="1"/>
          </p:nvPr>
        </p:nvSpPr>
        <p:spPr>
          <a:xfrm>
            <a:off x="211210" y="544749"/>
            <a:ext cx="8711429" cy="5446476"/>
          </a:xfrm>
        </p:spPr>
        <p:txBody>
          <a:bodyPr>
            <a:normAutofit fontScale="92500" lnSpcReduction="20000"/>
          </a:bodyPr>
          <a:lstStyle/>
          <a:p>
            <a:pPr marL="0" indent="0" algn="just">
              <a:lnSpc>
                <a:spcPct val="110000"/>
              </a:lnSpc>
              <a:buClr>
                <a:srgbClr val="C00000"/>
              </a:buClr>
              <a:buNone/>
            </a:pPr>
            <a:r>
              <a:rPr lang="es-MX" sz="1500" b="1" dirty="0">
                <a:latin typeface="Helvetica-Light" panose="020B0404020202030204" pitchFamily="34" charset="0"/>
                <a:ea typeface="Open Sans Light" panose="020B0606030504020204" pitchFamily="34" charset="0"/>
                <a:cs typeface="Open Sans Light" panose="020B0606030504020204" pitchFamily="34" charset="0"/>
              </a:rPr>
              <a:t>Resultados FANVIT</a:t>
            </a:r>
          </a:p>
          <a:p>
            <a:pPr lvl="0" algn="just">
              <a:buClr>
                <a:srgbClr val="C00000"/>
              </a:buClr>
            </a:pPr>
            <a:r>
              <a:rPr lang="es-MX" sz="1500" dirty="0">
                <a:latin typeface="Helvetica-Light" panose="020B0404020202030204" pitchFamily="34" charset="0"/>
              </a:rPr>
              <a:t>Activos en administración terminaron en junio de 2018 en 138,139 mdp.</a:t>
            </a:r>
          </a:p>
          <a:p>
            <a:pPr lvl="0" algn="just">
              <a:buClr>
                <a:srgbClr val="C00000"/>
              </a:buClr>
            </a:pPr>
            <a:r>
              <a:rPr lang="es-MX" sz="1500" dirty="0">
                <a:latin typeface="Helvetica-Light" panose="020B0404020202030204" pitchFamily="34" charset="0"/>
              </a:rPr>
              <a:t>Resultado a junio de 2018 de +3,925 mdp que equivale a un rendimiento del 5.9% descontando gastos acumulados en el año.</a:t>
            </a:r>
          </a:p>
          <a:p>
            <a:pPr lvl="0" algn="just">
              <a:buClr>
                <a:srgbClr val="C00000"/>
              </a:buClr>
            </a:pPr>
            <a:r>
              <a:rPr lang="es-MX" sz="1500" dirty="0">
                <a:latin typeface="Helvetica-Light" panose="020B0404020202030204" pitchFamily="34" charset="0"/>
              </a:rPr>
              <a:t>En junio se tuvo una plusvalía de 912 mdp. </a:t>
            </a:r>
          </a:p>
          <a:p>
            <a:pPr lvl="0" algn="just">
              <a:buClr>
                <a:srgbClr val="C00000"/>
              </a:buClr>
            </a:pPr>
            <a:r>
              <a:rPr lang="es-MX" sz="1500" dirty="0">
                <a:latin typeface="Helvetica-Light" panose="020B0404020202030204" pitchFamily="34" charset="0"/>
              </a:rPr>
              <a:t>El plazo promedio ponderado de las inversiones en valores gubernamentales es de 5.3 años.</a:t>
            </a:r>
          </a:p>
          <a:p>
            <a:pPr marL="0" indent="0" algn="just">
              <a:lnSpc>
                <a:spcPct val="110000"/>
              </a:lnSpc>
              <a:buClr>
                <a:srgbClr val="C00000"/>
              </a:buClr>
              <a:buNone/>
            </a:pPr>
            <a:r>
              <a:rPr lang="es-MX" sz="1500" b="1" dirty="0">
                <a:latin typeface="Helvetica-Light" panose="020B0404020202030204" pitchFamily="34" charset="0"/>
                <a:ea typeface="Open Sans Light" panose="020B0606030504020204" pitchFamily="34" charset="0"/>
                <a:cs typeface="Open Sans Light" panose="020B0606030504020204" pitchFamily="34" charset="0"/>
              </a:rPr>
              <a:t>Composición del FANVIT</a:t>
            </a:r>
          </a:p>
          <a:p>
            <a:pPr lvl="0" algn="just">
              <a:buClr>
                <a:srgbClr val="C00000"/>
              </a:buClr>
            </a:pPr>
            <a:r>
              <a:rPr lang="es-MX" sz="1500" dirty="0">
                <a:latin typeface="Helvetica-Light" panose="020B0404020202030204" pitchFamily="34" charset="0"/>
              </a:rPr>
              <a:t>Liquidez y deuda: 85.9%. Dentro de este tipo de activos, se encuentra dividido de la siguiente manera: 56.4% Gubernamental (7.4% tasa fija, 23.9% udizado y 25.1% revisable) y 18.7% corporativos. Se tiene 8.6% de liquidez.</a:t>
            </a:r>
          </a:p>
          <a:p>
            <a:pPr lvl="0" algn="just">
              <a:buClr>
                <a:srgbClr val="C00000"/>
              </a:buClr>
            </a:pPr>
            <a:r>
              <a:rPr lang="es-MX" sz="1500" dirty="0">
                <a:latin typeface="Helvetica-Light" panose="020B0404020202030204" pitchFamily="34" charset="0"/>
              </a:rPr>
              <a:t>Renta variable: 10.8%. Incluye una quinta parte nacional y el resto internacional (básicamente EU, Europa y Asia). Esto incluye bonos bancarios estructurados.</a:t>
            </a:r>
          </a:p>
          <a:p>
            <a:pPr lvl="0" algn="just">
              <a:buClr>
                <a:srgbClr val="C00000"/>
              </a:buClr>
            </a:pPr>
            <a:r>
              <a:rPr lang="es-MX" sz="1500" dirty="0">
                <a:latin typeface="Helvetica-Light" panose="020B0404020202030204" pitchFamily="34" charset="0"/>
              </a:rPr>
              <a:t>Fibras 2.8%. Básicamente industriales y diversificadas (9 Fibras en total, de las cuales dos son Fibra E). </a:t>
            </a:r>
          </a:p>
          <a:p>
            <a:pPr lvl="0" algn="just">
              <a:buClr>
                <a:srgbClr val="C00000"/>
              </a:buClr>
            </a:pPr>
            <a:r>
              <a:rPr lang="es-MX" sz="1500" dirty="0">
                <a:latin typeface="Helvetica-Light" panose="020B0404020202030204" pitchFamily="34" charset="0"/>
              </a:rPr>
              <a:t>CKD´s 0.5% pagado. Añadiendo el porcentaje comprometido, el total es de 1.6% (8 CKDs).</a:t>
            </a:r>
          </a:p>
          <a:p>
            <a:pPr marL="0" indent="0" algn="just">
              <a:lnSpc>
                <a:spcPct val="110000"/>
              </a:lnSpc>
              <a:buClr>
                <a:srgbClr val="C00000"/>
              </a:buClr>
              <a:buNone/>
            </a:pPr>
            <a:r>
              <a:rPr lang="es-MX" sz="1500" b="1" dirty="0">
                <a:latin typeface="Helvetica-Light" panose="020B0404020202030204" pitchFamily="34" charset="0"/>
                <a:ea typeface="Open Sans Light" panose="020B0606030504020204" pitchFamily="34" charset="0"/>
                <a:cs typeface="Open Sans Light" panose="020B0606030504020204" pitchFamily="34" charset="0"/>
              </a:rPr>
              <a:t>Análisis de sensibilidad</a:t>
            </a:r>
          </a:p>
          <a:p>
            <a:pPr lvl="0" algn="just">
              <a:buClr>
                <a:srgbClr val="C00000"/>
              </a:buClr>
            </a:pPr>
            <a:r>
              <a:rPr lang="es-MX" sz="1500" dirty="0">
                <a:latin typeface="Helvetica-Light" panose="020B0404020202030204" pitchFamily="34" charset="0"/>
              </a:rPr>
              <a:t>En deuda, no se modificó la sensibilidad del portafolio respecto al mes anterior. Actualmente por cada punto base que aumenten las tasas de interés, el portafolio ve disminuido su valor en 35.3 mdp o viceversa. </a:t>
            </a:r>
          </a:p>
          <a:p>
            <a:pPr lvl="0" algn="just">
              <a:buClr>
                <a:srgbClr val="C00000"/>
              </a:buClr>
            </a:pPr>
            <a:r>
              <a:rPr lang="es-MX" sz="1500" dirty="0">
                <a:latin typeface="Helvetica-Light" panose="020B0404020202030204" pitchFamily="34" charset="0"/>
              </a:rPr>
              <a:t>En renta variable, la sensibilidad se mantuvo como un mecanismo de diversificación de manera que por cada 1% que desciendan los instrumentos de renta variable en los que invierte el Fanvit, el valor del portafolio disminuye -183.2 mdp o viceversa. </a:t>
            </a:r>
          </a:p>
          <a:p>
            <a:pPr lvl="0" algn="just">
              <a:buClr>
                <a:srgbClr val="C00000"/>
              </a:buClr>
            </a:pPr>
            <a:r>
              <a:rPr lang="es-MX" sz="1500" dirty="0">
                <a:latin typeface="Helvetica-Light" panose="020B0404020202030204" pitchFamily="34" charset="0"/>
              </a:rPr>
              <a:t>La sensibilidad del portafolio de tipo de cambio se conservó, donde una apreciación del tipo de cambio de 1% implica una caída de -130.4 mdp en el portafolio o viceversa. </a:t>
            </a:r>
          </a:p>
          <a:p>
            <a:pPr marL="0" indent="0" algn="just">
              <a:buClr>
                <a:srgbClr val="C00000"/>
              </a:buClr>
              <a:buNone/>
            </a:pPr>
            <a:endParaRPr lang="es-MX" sz="1700" dirty="0">
              <a:latin typeface="Helvetica Light" panose="020B0403020202020204" pitchFamily="34" charset="0"/>
            </a:endParaRPr>
          </a:p>
        </p:txBody>
      </p:sp>
    </p:spTree>
    <p:extLst>
      <p:ext uri="{BB962C8B-B14F-4D97-AF65-F5344CB8AC3E}">
        <p14:creationId xmlns:p14="http://schemas.microsoft.com/office/powerpoint/2010/main" val="1299675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2394"/>
            <a:ext cx="8401050" cy="5175394"/>
          </a:xfrm>
        </p:spPr>
        <p:txBody>
          <a:bodyPr>
            <a:normAutofit fontScale="85000" lnSpcReduction="20000"/>
          </a:bodyPr>
          <a:lstStyle/>
          <a:p>
            <a:pPr marL="0" indent="0" algn="just">
              <a:lnSpc>
                <a:spcPct val="80000"/>
              </a:lnSpc>
              <a:buClr>
                <a:srgbClr val="C00000"/>
              </a:buClr>
              <a:buFont typeface="Arial" panose="020B0604020202020204" pitchFamily="34" charset="0"/>
              <a:buNone/>
            </a:pPr>
            <a:r>
              <a:rPr lang="es-MX" sz="2400" b="1" dirty="0">
                <a:solidFill>
                  <a:srgbClr val="DD042B"/>
                </a:solidFill>
                <a:ea typeface="Open Sans" panose="020B0606030504020204" pitchFamily="34" charset="0"/>
                <a:cs typeface="Open Sans" panose="020B0606030504020204" pitchFamily="34" charset="0"/>
              </a:rPr>
              <a:t>Estrategia </a:t>
            </a:r>
          </a:p>
          <a:p>
            <a:pPr marL="0" indent="0" algn="just">
              <a:lnSpc>
                <a:spcPct val="80000"/>
              </a:lnSpc>
              <a:buClr>
                <a:srgbClr val="C00000"/>
              </a:buClr>
              <a:buFont typeface="Arial" panose="020B0604020202020204" pitchFamily="34" charset="0"/>
              <a:buNone/>
            </a:pPr>
            <a:r>
              <a:rPr lang="es-MX" sz="2400" b="1" dirty="0">
                <a:solidFill>
                  <a:srgbClr val="DD042B"/>
                </a:solidFill>
                <a:ea typeface="Open Sans" panose="020B0606030504020204" pitchFamily="34" charset="0"/>
                <a:cs typeface="Open Sans" panose="020B0606030504020204" pitchFamily="34" charset="0"/>
              </a:rPr>
              <a:t>Renta Fija</a:t>
            </a:r>
          </a:p>
          <a:p>
            <a:pPr marL="0" indent="0" algn="just">
              <a:lnSpc>
                <a:spcPct val="80000"/>
              </a:lnSpc>
              <a:buClr>
                <a:srgbClr val="C00000"/>
              </a:buClr>
              <a:buFont typeface="Arial" panose="020B0604020202020204" pitchFamily="34" charset="0"/>
              <a:buNone/>
            </a:pPr>
            <a:endParaRPr lang="es-MX" sz="1600" b="1" dirty="0">
              <a:ea typeface="Open Sans Light" panose="020B0606030504020204" pitchFamily="34" charset="0"/>
              <a:cs typeface="Open Sans Light" panose="020B0606030504020204" pitchFamily="34" charset="0"/>
            </a:endParaRPr>
          </a:p>
          <a:p>
            <a:pPr algn="just">
              <a:lnSpc>
                <a:spcPct val="110000"/>
              </a:lnSpc>
              <a:buClr>
                <a:srgbClr val="C00000"/>
              </a:buClr>
            </a:pPr>
            <a:r>
              <a:rPr lang="es-ES" sz="1600" dirty="0">
                <a:latin typeface="Helvetica-Light" panose="020B0404020202030204" pitchFamily="34" charset="0"/>
              </a:rPr>
              <a:t>Se fortaleció la estrategia defensiva del portafolio en línea con la estrategia global durante el año. Durante el periodo se pudo observar una alta volatilidad en el tipo de cabio de mercados emergentes, derivado de las crecientes preocupaciones a nivel global por el conflicto comercial entre EUA y China, siendo que a principios de julio entraran en vigor los primeros aranceles en contra de las importaciones de productos de China y el gobierno Chino ha mencionado que responderá estableciendo aranceles a las importaciones de productos americanos de vuelta.</a:t>
            </a:r>
          </a:p>
          <a:p>
            <a:pPr algn="just">
              <a:lnSpc>
                <a:spcPct val="110000"/>
              </a:lnSpc>
              <a:buClr>
                <a:srgbClr val="C00000"/>
              </a:buClr>
            </a:pPr>
            <a:r>
              <a:rPr lang="es-ES" sz="1600" dirty="0">
                <a:latin typeface="Helvetica-Light" panose="020B0404020202030204" pitchFamily="34" charset="0"/>
              </a:rPr>
              <a:t>Este nerviosismo a nivel global se ha visto exacerbado en nuestro país debido la volatilidad natural que representan las elecciones presidenciales históricamente, en donde se observó un deterioro de la moneda, previo a la fecha de las votaciones y por consecuencia, dicha volatilidad afectó al mercado de renta fija local.</a:t>
            </a:r>
          </a:p>
          <a:p>
            <a:pPr algn="just">
              <a:lnSpc>
                <a:spcPct val="110000"/>
              </a:lnSpc>
              <a:buClr>
                <a:srgbClr val="C00000"/>
              </a:buClr>
            </a:pPr>
            <a:r>
              <a:rPr lang="es-ES" sz="1600" dirty="0">
                <a:latin typeface="Helvetica-Light" panose="020B0404020202030204" pitchFamily="34" charset="0"/>
              </a:rPr>
              <a:t>Se propone aprovechar momentos de volatilidad una vez pasadas las elecciones presidenciales, para comenzar a incrementar la sensibilidad del portafolio a la curva de tasas nominales y reales de manera paulatina, así como mantener la estructura defensiva del portafolio mediante el uso de PRLVs emitidos por la banca de desarrollo (garantía expresa del gobierno federal).</a:t>
            </a:r>
          </a:p>
          <a:p>
            <a:pPr algn="just">
              <a:lnSpc>
                <a:spcPct val="110000"/>
              </a:lnSpc>
              <a:buClr>
                <a:srgbClr val="C00000"/>
              </a:buClr>
            </a:pPr>
            <a:r>
              <a:rPr lang="es-ES" sz="1600" dirty="0">
                <a:latin typeface="Helvetica-Light" panose="020B0404020202030204" pitchFamily="34" charset="0"/>
              </a:rPr>
              <a:t>Se utilizaron inversiones en PRLVs de la banca de desarrollo (garantía del Gobierno Federal) como instrumento de manejo de liquidez con plazos no mayores a 28 días.</a:t>
            </a:r>
          </a:p>
          <a:p>
            <a:pPr algn="just">
              <a:lnSpc>
                <a:spcPct val="110000"/>
              </a:lnSpc>
              <a:buClr>
                <a:srgbClr val="C00000"/>
              </a:buClr>
            </a:pPr>
            <a:r>
              <a:rPr lang="es-ES" sz="1600" dirty="0">
                <a:latin typeface="Helvetica-Light" panose="020B0404020202030204" pitchFamily="34" charset="0"/>
              </a:rPr>
              <a:t>Se realización inversiones en bonos gubernamentales a tasa revisable por $3,485 mdp. a manera de diversificar las inversiones de liquidez del portafolio. </a:t>
            </a:r>
          </a:p>
          <a:p>
            <a:pPr marL="0" indent="0" algn="just">
              <a:buClr>
                <a:srgbClr val="C00000"/>
              </a:buClr>
              <a:buNone/>
            </a:pPr>
            <a:endParaRPr lang="es-ES" sz="1400" dirty="0"/>
          </a:p>
        </p:txBody>
      </p:sp>
    </p:spTree>
    <p:extLst>
      <p:ext uri="{BB962C8B-B14F-4D97-AF65-F5344CB8AC3E}">
        <p14:creationId xmlns:p14="http://schemas.microsoft.com/office/powerpoint/2010/main" val="43966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344871" y="305318"/>
            <a:ext cx="7484679" cy="590032"/>
          </a:xfrm>
        </p:spPr>
        <p:txBody>
          <a:bodyPr>
            <a:noAutofit/>
          </a:bodyPr>
          <a:lstStyle/>
          <a:p>
            <a:pPr defTabSz="713232">
              <a:buClr>
                <a:srgbClr val="C00000"/>
              </a:buClr>
            </a:pPr>
            <a:r>
              <a:rPr lang="es-MX" sz="2000" b="1" dirty="0">
                <a:solidFill>
                  <a:srgbClr val="DD042B"/>
                </a:solidFill>
              </a:rPr>
              <a:t>Estrategia </a:t>
            </a:r>
            <a:br>
              <a:rPr lang="es-MX" sz="2000" b="1" dirty="0">
                <a:solidFill>
                  <a:srgbClr val="DD042B"/>
                </a:solidFill>
              </a:rPr>
            </a:br>
            <a:r>
              <a:rPr lang="es-MX" sz="2000" b="1" dirty="0">
                <a:solidFill>
                  <a:srgbClr val="DD042B"/>
                </a:solidFill>
              </a:rPr>
              <a:t>Renta Variable y Bonos Bancarios Estructurados </a:t>
            </a:r>
          </a:p>
        </p:txBody>
      </p:sp>
      <p:sp>
        <p:nvSpPr>
          <p:cNvPr id="11" name="Marcador de contenido 2">
            <a:extLst>
              <a:ext uri="{FF2B5EF4-FFF2-40B4-BE49-F238E27FC236}">
                <a16:creationId xmlns:a16="http://schemas.microsoft.com/office/drawing/2014/main" xmlns="" id="{E5C76D1F-065E-DA4A-9D76-B5F97F603A3A}"/>
              </a:ext>
            </a:extLst>
          </p:cNvPr>
          <p:cNvSpPr txBox="1">
            <a:spLocks/>
          </p:cNvSpPr>
          <p:nvPr/>
        </p:nvSpPr>
        <p:spPr>
          <a:xfrm>
            <a:off x="266700" y="1238504"/>
            <a:ext cx="8475581" cy="4295521"/>
          </a:xfrm>
          <a:prstGeom prst="rect">
            <a:avLst/>
          </a:prstGeom>
          <a:no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es-ES" sz="1400" dirty="0">
                <a:latin typeface="Helvetica-Light" panose="020B0404020202030204" pitchFamily="34" charset="0"/>
              </a:rPr>
              <a:t>Los diferentes índices bursátiles a nivel global han resentido el escalamiento de las tensiones comerciales entre el presidente Trump, la Unión Europea y China. </a:t>
            </a:r>
            <a:r>
              <a:rPr lang="es-MX" sz="1400" dirty="0">
                <a:latin typeface="Helvetica-Light" panose="020B0404020202030204" pitchFamily="34" charset="0"/>
              </a:rPr>
              <a:t>Las preocupaciones en torno a las medidas proteccionistas impuestas por la administración del Presidente Trump, no solo al respecto con China, sino también con la Unión Europea, elevaron la aversión al riesgo entre los inversionistas. Adicionalmente, los resultados de la segunda fase de las pruebas de estrés a los bancos en EE.UU. y los temores sobre su nivel de dividendos, apoyaron el desempeño negativo de los mercados. </a:t>
            </a:r>
            <a:r>
              <a:rPr lang="es-ES" sz="1400" dirty="0">
                <a:latin typeface="Helvetica-Light" panose="020B0404020202030204" pitchFamily="34" charset="0"/>
              </a:rPr>
              <a:t>Actualmente se tiene 10.8%, en exposición de renta variable, del total de los activos (lo anterior incluyendo Bonos Bancarios Estructurados y Bonos Convertibles).</a:t>
            </a:r>
          </a:p>
          <a:p>
            <a:pPr marL="0" lvl="0" indent="0" algn="just">
              <a:buClr>
                <a:srgbClr val="C00000"/>
              </a:buClr>
              <a:buNone/>
            </a:pPr>
            <a:endParaRPr lang="es-ES" sz="1400" dirty="0">
              <a:latin typeface="Helvetica-Light" panose="020B0404020202030204" pitchFamily="34" charset="0"/>
            </a:endParaRPr>
          </a:p>
          <a:p>
            <a:pPr lvl="0" algn="just">
              <a:buClr>
                <a:srgbClr val="C00000"/>
              </a:buClr>
            </a:pPr>
            <a:r>
              <a:rPr lang="es-ES" sz="1400" dirty="0">
                <a:latin typeface="Helvetica-Light" panose="020B0404020202030204" pitchFamily="34" charset="0"/>
              </a:rPr>
              <a:t>Durante el periodo, se ha mantenido la participación en renta variable internacional conservando un portafolio diversificado y buscando optimizar las condiciones de riesgo rendimiento. Se privilegiaría la parte internacional sobre la nacional debido a mejores perspectivas de retorno. Las principales regiones donde se tiene participación son:</a:t>
            </a:r>
          </a:p>
          <a:p>
            <a:pPr marL="0" lvl="0" indent="0" algn="just">
              <a:buClr>
                <a:srgbClr val="C00000"/>
              </a:buClr>
              <a:buNone/>
            </a:pPr>
            <a:endParaRPr lang="es-ES" sz="1400" dirty="0">
              <a:latin typeface="Helvetica-Light" panose="020B0404020202030204" pitchFamily="34" charset="0"/>
            </a:endParaRPr>
          </a:p>
          <a:p>
            <a:pPr lvl="1" algn="just">
              <a:buClr>
                <a:srgbClr val="C00000"/>
              </a:buClr>
            </a:pPr>
            <a:r>
              <a:rPr lang="es-ES" sz="1400" b="1" dirty="0">
                <a:latin typeface="Helvetica-Light" panose="020B0404020202030204" pitchFamily="34" charset="0"/>
              </a:rPr>
              <a:t>México</a:t>
            </a:r>
            <a:r>
              <a:rPr lang="es-ES" sz="1400" dirty="0">
                <a:latin typeface="Helvetica-Light" panose="020B0404020202030204" pitchFamily="34" charset="0"/>
              </a:rPr>
              <a:t>: el desempeño de la Bolsa Mexicana </a:t>
            </a:r>
            <a:r>
              <a:rPr lang="es-MX" sz="1400" dirty="0">
                <a:latin typeface="Helvetica-Light" panose="020B0404020202030204" pitchFamily="34" charset="0"/>
              </a:rPr>
              <a:t>divergió del sentimiento internacional</a:t>
            </a:r>
            <a:r>
              <a:rPr lang="es-ES" sz="1400" dirty="0">
                <a:latin typeface="Helvetica-Light" panose="020B0404020202030204" pitchFamily="34" charset="0"/>
              </a:rPr>
              <a:t>, </a:t>
            </a:r>
            <a:r>
              <a:rPr lang="es-MX" sz="1400" dirty="0">
                <a:latin typeface="Helvetica-Light" panose="020B0404020202030204" pitchFamily="34" charset="0"/>
              </a:rPr>
              <a:t>cerrando el mes de junio con el mejor rendimiento mensual en los últimos 3 años.</a:t>
            </a:r>
            <a:r>
              <a:rPr lang="es-ES" sz="1400" dirty="0">
                <a:latin typeface="Helvetica-Light" panose="020B0404020202030204" pitchFamily="34" charset="0"/>
              </a:rPr>
              <a:t> Adicionalmente, las negociaciones del NAFTA están frenadas y las tensiones políticas con Estados Unidos no han cedido. Los inversionista han dejado el tema de las elecciones en un plano secundario. Renta variable México representa una exposición del 0.6% del total de los activos del fondo (3.4% incluyendo Fibras).</a:t>
            </a:r>
          </a:p>
        </p:txBody>
      </p:sp>
    </p:spTree>
    <p:extLst>
      <p:ext uri="{BB962C8B-B14F-4D97-AF65-F5344CB8AC3E}">
        <p14:creationId xmlns:p14="http://schemas.microsoft.com/office/powerpoint/2010/main" val="635389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344871" y="305318"/>
            <a:ext cx="7494204" cy="628132"/>
          </a:xfrm>
        </p:spPr>
        <p:txBody>
          <a:bodyPr>
            <a:noAutofit/>
          </a:bodyPr>
          <a:lstStyle/>
          <a:p>
            <a:pPr defTabSz="713232">
              <a:buClr>
                <a:srgbClr val="C00000"/>
              </a:buClr>
            </a:pPr>
            <a:r>
              <a:rPr lang="es-MX" sz="2000" b="1" dirty="0">
                <a:solidFill>
                  <a:srgbClr val="DD042B"/>
                </a:solidFill>
              </a:rPr>
              <a:t>Estrategia </a:t>
            </a:r>
            <a:br>
              <a:rPr lang="es-MX" sz="2000" b="1" dirty="0">
                <a:solidFill>
                  <a:srgbClr val="DD042B"/>
                </a:solidFill>
              </a:rPr>
            </a:br>
            <a:r>
              <a:rPr lang="es-MX" sz="2000" b="1" dirty="0">
                <a:solidFill>
                  <a:srgbClr val="DD042B"/>
                </a:solidFill>
              </a:rPr>
              <a:t>Renta Variable y Bonos Bancarios Estructurados </a:t>
            </a:r>
          </a:p>
        </p:txBody>
      </p:sp>
      <p:sp>
        <p:nvSpPr>
          <p:cNvPr id="11" name="Marcador de contenido 2">
            <a:extLst>
              <a:ext uri="{FF2B5EF4-FFF2-40B4-BE49-F238E27FC236}">
                <a16:creationId xmlns:a16="http://schemas.microsoft.com/office/drawing/2014/main" xmlns="" id="{E5C76D1F-065E-DA4A-9D76-B5F97F603A3A}"/>
              </a:ext>
            </a:extLst>
          </p:cNvPr>
          <p:cNvSpPr txBox="1">
            <a:spLocks/>
          </p:cNvSpPr>
          <p:nvPr/>
        </p:nvSpPr>
        <p:spPr>
          <a:xfrm>
            <a:off x="194810" y="1285875"/>
            <a:ext cx="8742281" cy="3409949"/>
          </a:xfrm>
          <a:prstGeom prst="rect">
            <a:avLst/>
          </a:prstGeom>
          <a:no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gn="just">
              <a:buClr>
                <a:srgbClr val="C00000"/>
              </a:buClr>
            </a:pPr>
            <a:r>
              <a:rPr lang="es-ES" sz="1400" b="1" dirty="0">
                <a:latin typeface="Helvetica-Light" panose="020B0404020202030204" pitchFamily="34" charset="0"/>
              </a:rPr>
              <a:t>Estados Unidos: </a:t>
            </a:r>
            <a:r>
              <a:rPr lang="es-ES" sz="1400" dirty="0">
                <a:latin typeface="Helvetica-Light" panose="020B0404020202030204" pitchFamily="34" charset="0"/>
              </a:rPr>
              <a:t>El principal tema de preocupación continúa siendo el incremento de la probabilidad de una guerra comercial  entre potencias económicas a nivel global. Adicionalmente l</a:t>
            </a:r>
            <a:r>
              <a:rPr lang="es-MX" sz="1400" dirty="0">
                <a:latin typeface="Helvetica-Light" panose="020B0404020202030204" pitchFamily="34" charset="0"/>
              </a:rPr>
              <a:t>a atención de los inversionistas se centrará en los resultados corporativos del 2T18. Las empresas estadounidenses podrían presentar buenos resultados con un fuerte crecimiento en las utilidades derivado de la reducción en la tasa impositiva. En retrospectiva el PIB final del 1T18 fue revisado a la baja mientras que el deflactor del PCE continuó observando un movimiento al alza. </a:t>
            </a:r>
            <a:r>
              <a:rPr lang="es-ES" sz="1400" dirty="0">
                <a:latin typeface="Helvetica-Light" panose="020B0404020202030204" pitchFamily="34" charset="0"/>
              </a:rPr>
              <a:t>Renta variable Estados Unidos representa una exposición del 6.0% del total de los activos del fondo (incluyendo Bonos Bancarios Estructurados y ETF referenciado a “Treasuries” de corto plazo).</a:t>
            </a:r>
          </a:p>
          <a:p>
            <a:pPr lvl="1" algn="just">
              <a:buClr>
                <a:srgbClr val="C00000"/>
              </a:buClr>
            </a:pPr>
            <a:endParaRPr lang="es-ES" sz="1400" dirty="0">
              <a:latin typeface="Helvetica-Light" panose="020B0404020202030204" pitchFamily="34" charset="0"/>
            </a:endParaRPr>
          </a:p>
          <a:p>
            <a:pPr lvl="1" algn="just">
              <a:buClr>
                <a:srgbClr val="C00000"/>
              </a:buClr>
            </a:pPr>
            <a:r>
              <a:rPr lang="es-ES" sz="1400" b="1" dirty="0">
                <a:latin typeface="Helvetica-Light" panose="020B0404020202030204" pitchFamily="34" charset="0"/>
              </a:rPr>
              <a:t>Europa:</a:t>
            </a:r>
            <a:r>
              <a:rPr lang="es-ES" sz="1400" dirty="0">
                <a:latin typeface="Helvetica-Light" panose="020B0404020202030204" pitchFamily="34" charset="0"/>
              </a:rPr>
              <a:t> L</a:t>
            </a:r>
            <a:r>
              <a:rPr lang="es-MX" sz="1400" dirty="0">
                <a:latin typeface="Helvetica-Light" panose="020B0404020202030204" pitchFamily="34" charset="0"/>
              </a:rPr>
              <a:t>a inflación en el sexto mes del año siguió subiendo, impulsada nuevamente por el alza en los precios de energéticos. El reporte de inflación está en línea con el escenario que incorporó el ECB en su último anuncio de política monetaria. Será importante el posible impacto del escalamiento de las tensiones comerciales sobre el crecimiento y la inflación. </a:t>
            </a:r>
            <a:r>
              <a:rPr lang="es-ES" sz="1400" dirty="0">
                <a:latin typeface="Helvetica-Light" panose="020B0404020202030204" pitchFamily="34" charset="0"/>
              </a:rPr>
              <a:t>Renta variable Europa representa una exposición del 1.4% del total de los activos del fondo (2.0% si se incluyen Bonos Bancarios Estructurado.</a:t>
            </a:r>
          </a:p>
          <a:p>
            <a:pPr lvl="1" algn="just">
              <a:buClr>
                <a:srgbClr val="C00000"/>
              </a:buClr>
            </a:pPr>
            <a:endParaRPr lang="es-ES" sz="1400" dirty="0"/>
          </a:p>
        </p:txBody>
      </p:sp>
    </p:spTree>
    <p:extLst>
      <p:ext uri="{BB962C8B-B14F-4D97-AF65-F5344CB8AC3E}">
        <p14:creationId xmlns:p14="http://schemas.microsoft.com/office/powerpoint/2010/main" val="3433792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344871" y="305318"/>
            <a:ext cx="7513254" cy="647182"/>
          </a:xfrm>
        </p:spPr>
        <p:txBody>
          <a:bodyPr>
            <a:normAutofit/>
          </a:bodyPr>
          <a:lstStyle/>
          <a:p>
            <a:pPr defTabSz="713232">
              <a:buClr>
                <a:srgbClr val="C00000"/>
              </a:buClr>
            </a:pPr>
            <a:r>
              <a:rPr lang="es-MX" sz="2000" b="1" dirty="0">
                <a:solidFill>
                  <a:srgbClr val="DD042B"/>
                </a:solidFill>
              </a:rPr>
              <a:t>Estrategia </a:t>
            </a:r>
            <a:br>
              <a:rPr lang="es-MX" sz="2000" b="1" dirty="0">
                <a:solidFill>
                  <a:srgbClr val="DD042B"/>
                </a:solidFill>
              </a:rPr>
            </a:br>
            <a:r>
              <a:rPr lang="es-MX" sz="2000" b="1" dirty="0">
                <a:solidFill>
                  <a:srgbClr val="DD042B"/>
                </a:solidFill>
              </a:rPr>
              <a:t>Renta Variable y Bonos Bancarios Estructurados </a:t>
            </a:r>
          </a:p>
        </p:txBody>
      </p:sp>
      <p:sp>
        <p:nvSpPr>
          <p:cNvPr id="11" name="Marcador de contenido 2">
            <a:extLst>
              <a:ext uri="{FF2B5EF4-FFF2-40B4-BE49-F238E27FC236}">
                <a16:creationId xmlns:a16="http://schemas.microsoft.com/office/drawing/2014/main" xmlns="" id="{E5C76D1F-065E-DA4A-9D76-B5F97F603A3A}"/>
              </a:ext>
            </a:extLst>
          </p:cNvPr>
          <p:cNvSpPr txBox="1">
            <a:spLocks/>
          </p:cNvSpPr>
          <p:nvPr/>
        </p:nvSpPr>
        <p:spPr>
          <a:xfrm>
            <a:off x="200858" y="1170065"/>
            <a:ext cx="8742281" cy="4287760"/>
          </a:xfrm>
          <a:prstGeom prst="rect">
            <a:avLst/>
          </a:prstGeom>
          <a:no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gn="just">
              <a:buClr>
                <a:srgbClr val="C00000"/>
              </a:buClr>
            </a:pPr>
            <a:r>
              <a:rPr lang="es-ES" sz="1400" b="1" dirty="0">
                <a:latin typeface="Helvetica-Light" panose="020B0404020202030204" pitchFamily="34" charset="0"/>
              </a:rPr>
              <a:t>Japón: </a:t>
            </a:r>
            <a:r>
              <a:rPr lang="es-ES" sz="1400" dirty="0">
                <a:latin typeface="Helvetica-Light" panose="020B0404020202030204" pitchFamily="34" charset="0"/>
              </a:rPr>
              <a:t>El mayor riesgo en Japón es el incremento de las posibilidades de una guerra comercial global, a pesar de contar con una economía sólida y un buen crecimiento de utilidades corporativas. El mayor impacto se ve reflejado en imposiciones universales de tarifas automotrices, pudiendo producir impactos negativos en las utilidades por acción en el índice de mayor representación (Topix) de hasta 6.5%. El mercado de renta variable en Japón presenta una gran exposición al mercado global. Renta variable Japón representa una exposición del 1.7% del total de los activos del fondo.</a:t>
            </a:r>
          </a:p>
          <a:p>
            <a:pPr lvl="1" algn="just">
              <a:buClr>
                <a:srgbClr val="C00000"/>
              </a:buClr>
            </a:pPr>
            <a:endParaRPr lang="es-MX" sz="1400" b="1" dirty="0">
              <a:latin typeface="Helvetica-Light" panose="020B0404020202030204" pitchFamily="34" charset="0"/>
            </a:endParaRPr>
          </a:p>
          <a:p>
            <a:pPr marL="0" indent="0">
              <a:buNone/>
            </a:pPr>
            <a:r>
              <a:rPr lang="es-MX" sz="1400" b="1" dirty="0">
                <a:solidFill>
                  <a:srgbClr val="DD042B"/>
                </a:solidFill>
                <a:latin typeface="Helvetica-Light" panose="020B0404020202030204" pitchFamily="34" charset="0"/>
                <a:ea typeface="+mj-ea"/>
                <a:cs typeface="+mj-cs"/>
              </a:rPr>
              <a:t>Divisas</a:t>
            </a:r>
            <a:r>
              <a:rPr lang="es-MX" sz="1400" b="1" dirty="0">
                <a:latin typeface="Helvetica-Light" panose="020B0404020202030204" pitchFamily="34" charset="0"/>
              </a:rPr>
              <a:t> </a:t>
            </a:r>
            <a:endParaRPr lang="es-MX" sz="1400" dirty="0">
              <a:latin typeface="Helvetica-Light" panose="020B0404020202030204" pitchFamily="34" charset="0"/>
            </a:endParaRPr>
          </a:p>
          <a:p>
            <a:pPr algn="just">
              <a:buClr>
                <a:srgbClr val="C00000"/>
              </a:buClr>
            </a:pPr>
            <a:r>
              <a:rPr lang="es-MX" sz="1400" dirty="0">
                <a:latin typeface="Helvetica-Light" panose="020B0404020202030204" pitchFamily="34" charset="0"/>
                <a:cs typeface="Times New Roman"/>
              </a:rPr>
              <a:t>El Fanvit mantiene 9.4% de sus inversiones en valores de renta variable internacional las cuales están vinculadas al movimiento de la divisa en el país en el que se está invirtiendo. Estas inversiones, son las que permiten diversificar el riesgo de invertir preponderantemente en instrumentos de deuda en moneda nacional, sin embargo las fluctuaciones en el tipo de cambio se ven en el portafolio a través de éstas inversiones.</a:t>
            </a:r>
          </a:p>
          <a:p>
            <a:pPr algn="just">
              <a:buClr>
                <a:srgbClr val="C00000"/>
              </a:buClr>
            </a:pPr>
            <a:endParaRPr lang="es-MX" sz="1400" dirty="0">
              <a:latin typeface="Helvetica-Light" panose="020B0404020202030204" pitchFamily="34" charset="0"/>
              <a:cs typeface="Times New Roman"/>
            </a:endParaRPr>
          </a:p>
          <a:p>
            <a:pPr algn="just">
              <a:buClr>
                <a:srgbClr val="C00000"/>
              </a:buClr>
            </a:pPr>
            <a:r>
              <a:rPr lang="es-MX" sz="1400" dirty="0">
                <a:latin typeface="Helvetica-Light" panose="020B0404020202030204" pitchFamily="34" charset="0"/>
                <a:cs typeface="Times New Roman"/>
              </a:rPr>
              <a:t>La volatilidad del peso se puede incrementar por lo siguiente: ruptura del TLCAN, reforma fiscal en EU, mayor velocidad en el ritmo de normalización de la política monetaria en los EUA y riesgos geopolíticos. </a:t>
            </a:r>
          </a:p>
        </p:txBody>
      </p:sp>
    </p:spTree>
    <p:extLst>
      <p:ext uri="{BB962C8B-B14F-4D97-AF65-F5344CB8AC3E}">
        <p14:creationId xmlns:p14="http://schemas.microsoft.com/office/powerpoint/2010/main" val="2955547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790863"/>
            <a:ext cx="8352928" cy="4226878"/>
          </a:xfrm>
        </p:spPr>
        <p:txBody>
          <a:bodyPr vert="horz" lIns="91440" tIns="45720" rIns="91440" bIns="45720" rtlCol="0" anchor="ctr">
            <a:normAutofit/>
          </a:bodyPr>
          <a:lstStyle/>
          <a:p>
            <a:pPr algn="just" defTabSz="713232">
              <a:spcBef>
                <a:spcPct val="0"/>
              </a:spcBef>
              <a:buClr>
                <a:srgbClr val="C00000"/>
              </a:buClr>
              <a:buNone/>
            </a:pPr>
            <a:r>
              <a:rPr lang="es-MX" sz="1400" dirty="0">
                <a:solidFill>
                  <a:srgbClr val="000000"/>
                </a:solidFill>
                <a:latin typeface="Helvetica-Light" panose="020B0404020202030204" pitchFamily="34" charset="0"/>
                <a:ea typeface="+mj-ea"/>
                <a:cs typeface="+mj-cs"/>
              </a:rPr>
              <a:t>	Esta clase de activo se va a mantener unos meses más bajo presión en un entorno de ciclo restrictivo por parte de Banxico (El mercado estima 2 subidas de 25 pb en lo que resta el año). No obstante, el sector de Fibras tiene valuaciones atractivas dado que las empresas cotizan por debajo de su valor neto de activos. </a:t>
            </a:r>
          </a:p>
          <a:p>
            <a:pPr algn="just" defTabSz="713232">
              <a:spcBef>
                <a:spcPct val="0"/>
              </a:spcBef>
              <a:buClr>
                <a:srgbClr val="C00000"/>
              </a:buClr>
              <a:buNone/>
            </a:pPr>
            <a:r>
              <a:rPr lang="es-MX" sz="1400" dirty="0">
                <a:solidFill>
                  <a:srgbClr val="000000"/>
                </a:solidFill>
                <a:latin typeface="Helvetica-Light" panose="020B0404020202030204" pitchFamily="34" charset="0"/>
                <a:ea typeface="+mj-ea"/>
                <a:cs typeface="+mj-cs"/>
              </a:rPr>
              <a:t>	Al tener el portafolio más exposición al sector industrial, ha hecho defensiva nuestra posición en Fibras a pesar de la turbulencia por la incertidumbre de la renegociación del TLCAN y el crecimiento industrial de los EU. Esto se debe a que, dado que sus ingresos están denominados mayoritariamente en dólares y altos niveles de ocupación, son más capaces de mantener sus márgenes y dividendos atractivos. </a:t>
            </a:r>
          </a:p>
          <a:p>
            <a:pPr algn="just" defTabSz="713232">
              <a:spcBef>
                <a:spcPct val="0"/>
              </a:spcBef>
              <a:buClr>
                <a:srgbClr val="C00000"/>
              </a:buClr>
              <a:buNone/>
            </a:pPr>
            <a:endParaRPr lang="es-MX" sz="2000" b="1" dirty="0">
              <a:solidFill>
                <a:srgbClr val="DD042B"/>
              </a:solidFill>
              <a:ea typeface="+mj-ea"/>
              <a:cs typeface="+mj-cs"/>
            </a:endParaRPr>
          </a:p>
          <a:p>
            <a:pPr algn="just" defTabSz="713232">
              <a:spcBef>
                <a:spcPct val="0"/>
              </a:spcBef>
              <a:buClr>
                <a:srgbClr val="C00000"/>
              </a:buClr>
              <a:buNone/>
            </a:pPr>
            <a:r>
              <a:rPr lang="es-MX" sz="2000" b="1" dirty="0">
                <a:solidFill>
                  <a:srgbClr val="DD042B"/>
                </a:solidFill>
                <a:ea typeface="+mj-ea"/>
                <a:cs typeface="+mj-cs"/>
              </a:rPr>
              <a:t>CKD´s</a:t>
            </a:r>
          </a:p>
          <a:p>
            <a:pPr algn="just" defTabSz="713232">
              <a:spcBef>
                <a:spcPct val="0"/>
              </a:spcBef>
              <a:buClr>
                <a:srgbClr val="C00000"/>
              </a:buClr>
              <a:buNone/>
            </a:pPr>
            <a:r>
              <a:rPr lang="es-MX" sz="1400" dirty="0">
                <a:solidFill>
                  <a:srgbClr val="000000"/>
                </a:solidFill>
                <a:latin typeface="Helvetica-Light" panose="020B0404020202030204" pitchFamily="34" charset="0"/>
                <a:ea typeface="+mj-ea"/>
                <a:cs typeface="+mj-cs"/>
              </a:rPr>
              <a:t>En total se han hecho inversiones en 8 CKD’s: </a:t>
            </a:r>
          </a:p>
          <a:p>
            <a:pPr lvl="1" algn="just"/>
            <a:r>
              <a:rPr lang="es-MX" sz="1400" dirty="0">
                <a:solidFill>
                  <a:srgbClr val="000000"/>
                </a:solidFill>
                <a:latin typeface="Helvetica-Light" panose="020B0404020202030204" pitchFamily="34" charset="0"/>
                <a:ea typeface="+mj-ea"/>
                <a:cs typeface="+mj-cs"/>
              </a:rPr>
              <a:t>5 de bienes raíces (Walton, Prudential, IGS, Alignmex, Quiero casa) </a:t>
            </a:r>
          </a:p>
          <a:p>
            <a:pPr lvl="1" algn="just"/>
            <a:r>
              <a:rPr lang="es-MX" sz="1400" dirty="0">
                <a:solidFill>
                  <a:srgbClr val="000000"/>
                </a:solidFill>
                <a:latin typeface="Helvetica-Light" panose="020B0404020202030204" pitchFamily="34" charset="0"/>
                <a:ea typeface="+mj-ea"/>
                <a:cs typeface="+mj-cs"/>
              </a:rPr>
              <a:t>2 de infraestructura (CKD Interacciones y EXI).</a:t>
            </a:r>
          </a:p>
          <a:p>
            <a:pPr lvl="1" algn="just"/>
            <a:r>
              <a:rPr lang="es-MX" sz="1400" dirty="0">
                <a:solidFill>
                  <a:srgbClr val="000000"/>
                </a:solidFill>
                <a:latin typeface="Helvetica-Light" panose="020B0404020202030204" pitchFamily="34" charset="0"/>
                <a:ea typeface="+mj-ea"/>
                <a:cs typeface="+mj-cs"/>
              </a:rPr>
              <a:t>1 de energía (Ainda)</a:t>
            </a:r>
          </a:p>
          <a:p>
            <a:pPr algn="just" defTabSz="713232">
              <a:spcBef>
                <a:spcPct val="0"/>
              </a:spcBef>
              <a:buClr>
                <a:srgbClr val="C00000"/>
              </a:buClr>
              <a:buNone/>
            </a:pPr>
            <a:r>
              <a:rPr lang="es-MX" sz="1400" dirty="0">
                <a:solidFill>
                  <a:srgbClr val="000000"/>
                </a:solidFill>
                <a:latin typeface="Helvetica-Light" panose="020B0404020202030204" pitchFamily="34" charset="0"/>
                <a:ea typeface="+mj-ea"/>
                <a:cs typeface="+mj-cs"/>
              </a:rPr>
              <a:t>El monto comprometido es de 2,150 mdp (1.6% del Fanvit):</a:t>
            </a:r>
          </a:p>
          <a:p>
            <a:pPr lvl="1" algn="just"/>
            <a:r>
              <a:rPr lang="es-MX" sz="1400" dirty="0">
                <a:solidFill>
                  <a:srgbClr val="000000"/>
                </a:solidFill>
                <a:latin typeface="Helvetica-Light" panose="020B0404020202030204" pitchFamily="34" charset="0"/>
                <a:ea typeface="+mj-ea"/>
                <a:cs typeface="+mj-cs"/>
              </a:rPr>
              <a:t>704 mdp pagados (0.51% Fanvit, 33% del monto comprometido)</a:t>
            </a:r>
          </a:p>
          <a:p>
            <a:pPr lvl="1" algn="just"/>
            <a:r>
              <a:rPr lang="es-MX" sz="1400" dirty="0">
                <a:solidFill>
                  <a:srgbClr val="000000"/>
                </a:solidFill>
                <a:latin typeface="Helvetica-Light" panose="020B0404020202030204" pitchFamily="34" charset="0"/>
                <a:ea typeface="+mj-ea"/>
                <a:cs typeface="+mj-cs"/>
              </a:rPr>
              <a:t>1,446 mdp por pagar (1.05% del Fanvit)</a:t>
            </a:r>
          </a:p>
        </p:txBody>
      </p:sp>
      <p:sp>
        <p:nvSpPr>
          <p:cNvPr id="5"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344871" y="305318"/>
            <a:ext cx="7513254" cy="647182"/>
          </a:xfrm>
        </p:spPr>
        <p:txBody>
          <a:bodyPr>
            <a:normAutofit/>
          </a:bodyPr>
          <a:lstStyle/>
          <a:p>
            <a:pPr defTabSz="713232">
              <a:buClr>
                <a:srgbClr val="C00000"/>
              </a:buClr>
            </a:pPr>
            <a:r>
              <a:rPr lang="es-MX" sz="2000" b="1" dirty="0">
                <a:solidFill>
                  <a:srgbClr val="DD042B"/>
                </a:solidFill>
              </a:rPr>
              <a:t>Estrategia </a:t>
            </a:r>
            <a:br>
              <a:rPr lang="es-MX" sz="2000" b="1" dirty="0">
                <a:solidFill>
                  <a:srgbClr val="DD042B"/>
                </a:solidFill>
              </a:rPr>
            </a:br>
            <a:r>
              <a:rPr lang="es-MX" sz="2000" b="1" dirty="0">
                <a:solidFill>
                  <a:srgbClr val="DD042B"/>
                </a:solidFill>
              </a:rPr>
              <a:t>Fibras</a:t>
            </a:r>
          </a:p>
        </p:txBody>
      </p:sp>
    </p:spTree>
    <p:extLst>
      <p:ext uri="{BB962C8B-B14F-4D97-AF65-F5344CB8AC3E}">
        <p14:creationId xmlns:p14="http://schemas.microsoft.com/office/powerpoint/2010/main" val="2889192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7441E369-E787-3746-A22C-073066BEE53D}"/>
              </a:ext>
            </a:extLst>
          </p:cNvPr>
          <p:cNvSpPr txBox="1"/>
          <p:nvPr/>
        </p:nvSpPr>
        <p:spPr>
          <a:xfrm>
            <a:off x="1428406" y="2298851"/>
            <a:ext cx="6725999" cy="830997"/>
          </a:xfrm>
          <a:prstGeom prst="rect">
            <a:avLst/>
          </a:prstGeom>
          <a:noFill/>
        </p:spPr>
        <p:txBody>
          <a:bodyPr wrap="square" rtlCol="0">
            <a:spAutoFit/>
          </a:bodyPr>
          <a:lstStyle/>
          <a:p>
            <a:pPr algn="ctr"/>
            <a:r>
              <a:rPr lang="es-ES" sz="4800" b="1" dirty="0">
                <a:solidFill>
                  <a:srgbClr val="DD042B"/>
                </a:solidFill>
                <a:latin typeface="Helvetica" pitchFamily="2" charset="0"/>
                <a:ea typeface="Open Sans" panose="020B0606030504020204" pitchFamily="34" charset="0"/>
                <a:cs typeface="Open Sans" panose="020B0606030504020204" pitchFamily="34" charset="0"/>
              </a:rPr>
              <a:t>CARTERA</a:t>
            </a:r>
            <a:endParaRPr lang="es-MX" sz="4800" b="1" dirty="0">
              <a:solidFill>
                <a:srgbClr val="DD042B"/>
              </a:solidFill>
              <a:latin typeface="Helvetica"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24218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xmlns="" id="{38DC500B-3739-4674-96C8-262A7E4C8908}"/>
              </a:ext>
            </a:extLst>
          </p:cNvPr>
          <p:cNvPicPr>
            <a:picLocks noChangeAspect="1"/>
          </p:cNvPicPr>
          <p:nvPr/>
        </p:nvPicPr>
        <p:blipFill>
          <a:blip r:embed="rId3"/>
          <a:stretch>
            <a:fillRect/>
          </a:stretch>
        </p:blipFill>
        <p:spPr>
          <a:xfrm>
            <a:off x="4090708" y="344750"/>
            <a:ext cx="4708116" cy="2790629"/>
          </a:xfrm>
          <a:prstGeom prst="rect">
            <a:avLst/>
          </a:prstGeom>
        </p:spPr>
      </p:pic>
      <p:sp>
        <p:nvSpPr>
          <p:cNvPr id="2" name="Título 1"/>
          <p:cNvSpPr>
            <a:spLocks noGrp="1"/>
          </p:cNvSpPr>
          <p:nvPr>
            <p:ph type="title"/>
          </p:nvPr>
        </p:nvSpPr>
        <p:spPr>
          <a:xfrm>
            <a:off x="71336" y="49739"/>
            <a:ext cx="7741024" cy="29501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Resultado FANVIT al 29 de junio de 2018</a:t>
            </a:r>
          </a:p>
        </p:txBody>
      </p:sp>
      <p:sp>
        <p:nvSpPr>
          <p:cNvPr id="5" name="CuadroTexto 4"/>
          <p:cNvSpPr txBox="1"/>
          <p:nvPr/>
        </p:nvSpPr>
        <p:spPr>
          <a:xfrm>
            <a:off x="4017215" y="5480595"/>
            <a:ext cx="4708116" cy="184666"/>
          </a:xfrm>
          <a:prstGeom prst="rect">
            <a:avLst/>
          </a:prstGeom>
          <a:noFill/>
        </p:spPr>
        <p:txBody>
          <a:bodyPr wrap="square" rtlCol="0">
            <a:spAutoFit/>
          </a:bodyPr>
          <a:lstStyle/>
          <a:p>
            <a:r>
              <a:rPr lang="es-MX" sz="600" dirty="0">
                <a:latin typeface="Helvetica Light" panose="020B0403020202020204"/>
              </a:rPr>
              <a:t>* Rendimiento anualizado. Suponemos el rendimiento del FANVIT (con gastos) si hubiera invertido únicamente en los activos graficados.</a:t>
            </a:r>
          </a:p>
        </p:txBody>
      </p:sp>
      <p:sp>
        <p:nvSpPr>
          <p:cNvPr id="32" name="CuadroTexto 31"/>
          <p:cNvSpPr txBox="1"/>
          <p:nvPr/>
        </p:nvSpPr>
        <p:spPr>
          <a:xfrm>
            <a:off x="236860" y="5321919"/>
            <a:ext cx="3934649" cy="276999"/>
          </a:xfrm>
          <a:prstGeom prst="rect">
            <a:avLst/>
          </a:prstGeom>
          <a:noFill/>
        </p:spPr>
        <p:txBody>
          <a:bodyPr wrap="square" rtlCol="0">
            <a:spAutoFit/>
          </a:bodyPr>
          <a:lstStyle/>
          <a:p>
            <a:r>
              <a:rPr lang="es-MX" sz="600" dirty="0">
                <a:latin typeface="Helvetica Light" panose="020B0403020202020204"/>
              </a:rPr>
              <a:t>Fecha: 31 de mayo de 2018. * Suma de Activos Netos de las Siefores al 30 de abril.</a:t>
            </a:r>
          </a:p>
          <a:p>
            <a:r>
              <a:rPr lang="es-MX" sz="600" dirty="0">
                <a:latin typeface="Helvetica Light" panose="020B0403020202020204"/>
              </a:rPr>
              <a:t>** VaR Paramétrico al 99% de confianza horizonte a un día.</a:t>
            </a:r>
          </a:p>
        </p:txBody>
      </p:sp>
      <p:sp>
        <p:nvSpPr>
          <p:cNvPr id="18" name="CuadroTexto 17"/>
          <p:cNvSpPr txBox="1"/>
          <p:nvPr/>
        </p:nvSpPr>
        <p:spPr>
          <a:xfrm>
            <a:off x="236860" y="2927206"/>
            <a:ext cx="3338476" cy="738664"/>
          </a:xfrm>
          <a:prstGeom prst="rect">
            <a:avLst/>
          </a:prstGeom>
          <a:noFill/>
        </p:spPr>
        <p:txBody>
          <a:bodyPr wrap="square" rtlCol="0">
            <a:spAutoFit/>
          </a:bodyPr>
          <a:lstStyle/>
          <a:p>
            <a:r>
              <a:rPr lang="es-MX" sz="600" dirty="0">
                <a:latin typeface="Helvetica Light" panose="020B0403020202020204"/>
              </a:rPr>
              <a:t>El VaR histórico es a horizonte de 1 día con el 99% de confianza ** Sensibilidad por aumento de 1pb en tasas (PV01). *** Sensibilidad por disminución de 1% en Renta Variable (RV). **** Sensibilidad por disminución de 1% en el dólar.</a:t>
            </a:r>
          </a:p>
          <a:p>
            <a:r>
              <a:rPr lang="es-MX" sz="600" dirty="0">
                <a:latin typeface="Helvetica Light" panose="020B0403020202020204"/>
              </a:rPr>
              <a:t>^ Resultado proporcionado por el área de Riesgos. </a:t>
            </a:r>
          </a:p>
          <a:p>
            <a:r>
              <a:rPr lang="es-MX" sz="600" dirty="0">
                <a:latin typeface="Helvetica Light" panose="020B0403020202020204"/>
              </a:rPr>
              <a:t>La atribución al rendimiento es bruto, por lo tanto a los activos netos se le suman los gastos no equiparables, cupones pendientes y compras/ventas por liquidar que equivalen a -151 mdp. El resultado podría variar no más del 1% por redondeos.</a:t>
            </a:r>
          </a:p>
        </p:txBody>
      </p:sp>
      <p:sp>
        <p:nvSpPr>
          <p:cNvPr id="13" name="2 Marcador de contenido"/>
          <p:cNvSpPr txBox="1">
            <a:spLocks/>
          </p:cNvSpPr>
          <p:nvPr/>
        </p:nvSpPr>
        <p:spPr>
          <a:xfrm>
            <a:off x="0" y="5560359"/>
            <a:ext cx="7448204"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Coordinación de Inversiones del Infonavit.</a:t>
            </a:r>
          </a:p>
        </p:txBody>
      </p:sp>
      <p:pic>
        <p:nvPicPr>
          <p:cNvPr id="3" name="Imagen 2">
            <a:extLst>
              <a:ext uri="{FF2B5EF4-FFF2-40B4-BE49-F238E27FC236}">
                <a16:creationId xmlns:a16="http://schemas.microsoft.com/office/drawing/2014/main" xmlns="" id="{3C0E7FF1-E3A2-4D76-BD3B-E3A0843A8D8B}"/>
              </a:ext>
            </a:extLst>
          </p:cNvPr>
          <p:cNvPicPr>
            <a:picLocks noChangeAspect="1"/>
          </p:cNvPicPr>
          <p:nvPr/>
        </p:nvPicPr>
        <p:blipFill>
          <a:blip r:embed="rId4"/>
          <a:stretch>
            <a:fillRect/>
          </a:stretch>
        </p:blipFill>
        <p:spPr>
          <a:xfrm>
            <a:off x="4205749" y="3710259"/>
            <a:ext cx="3438287" cy="1642716"/>
          </a:xfrm>
          <a:prstGeom prst="rect">
            <a:avLst/>
          </a:prstGeom>
        </p:spPr>
      </p:pic>
      <p:pic>
        <p:nvPicPr>
          <p:cNvPr id="20" name="Imagen 19" descr="Recorte de pantalla">
            <a:extLst>
              <a:ext uri="{FF2B5EF4-FFF2-40B4-BE49-F238E27FC236}">
                <a16:creationId xmlns:a16="http://schemas.microsoft.com/office/drawing/2014/main" xmlns="" id="{4C5A40A7-A6A6-4B07-AB47-669B476684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0707" y="3083414"/>
            <a:ext cx="4708117" cy="2432556"/>
          </a:xfrm>
          <a:prstGeom prst="rect">
            <a:avLst/>
          </a:prstGeom>
        </p:spPr>
      </p:pic>
      <p:pic>
        <p:nvPicPr>
          <p:cNvPr id="4" name="Imagen 3">
            <a:extLst>
              <a:ext uri="{FF2B5EF4-FFF2-40B4-BE49-F238E27FC236}">
                <a16:creationId xmlns:a16="http://schemas.microsoft.com/office/drawing/2014/main" xmlns="" id="{CC616AEE-0C18-47FA-A818-CC6BFC80D8F1}"/>
              </a:ext>
            </a:extLst>
          </p:cNvPr>
          <p:cNvPicPr>
            <a:picLocks noChangeAspect="1"/>
          </p:cNvPicPr>
          <p:nvPr/>
        </p:nvPicPr>
        <p:blipFill>
          <a:blip r:embed="rId6"/>
          <a:stretch>
            <a:fillRect/>
          </a:stretch>
        </p:blipFill>
        <p:spPr>
          <a:xfrm>
            <a:off x="269677" y="389139"/>
            <a:ext cx="3146171" cy="2577125"/>
          </a:xfrm>
          <a:prstGeom prst="rect">
            <a:avLst/>
          </a:prstGeom>
        </p:spPr>
      </p:pic>
      <p:pic>
        <p:nvPicPr>
          <p:cNvPr id="6" name="Imagen 5">
            <a:extLst>
              <a:ext uri="{FF2B5EF4-FFF2-40B4-BE49-F238E27FC236}">
                <a16:creationId xmlns:a16="http://schemas.microsoft.com/office/drawing/2014/main" xmlns="" id="{5612D210-267C-4203-BC35-08DD25D4E6CC}"/>
              </a:ext>
            </a:extLst>
          </p:cNvPr>
          <p:cNvPicPr>
            <a:picLocks noChangeAspect="1"/>
          </p:cNvPicPr>
          <p:nvPr/>
        </p:nvPicPr>
        <p:blipFill>
          <a:blip r:embed="rId7"/>
          <a:stretch>
            <a:fillRect/>
          </a:stretch>
        </p:blipFill>
        <p:spPr>
          <a:xfrm>
            <a:off x="271101" y="3646934"/>
            <a:ext cx="3338475" cy="1691619"/>
          </a:xfrm>
          <a:prstGeom prst="rect">
            <a:avLst/>
          </a:prstGeom>
        </p:spPr>
      </p:pic>
    </p:spTree>
    <p:extLst>
      <p:ext uri="{BB962C8B-B14F-4D97-AF65-F5344CB8AC3E}">
        <p14:creationId xmlns:p14="http://schemas.microsoft.com/office/powerpoint/2010/main" val="2570564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41803"/>
            <a:ext cx="6841751" cy="5265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Cartera FANVIT al 29 de junio de 2018</a:t>
            </a:r>
          </a:p>
        </p:txBody>
      </p:sp>
      <p:sp>
        <p:nvSpPr>
          <p:cNvPr id="6" name="1 Título"/>
          <p:cNvSpPr txBox="1">
            <a:spLocks/>
          </p:cNvSpPr>
          <p:nvPr/>
        </p:nvSpPr>
        <p:spPr bwMode="auto">
          <a:xfrm>
            <a:off x="0" y="5367203"/>
            <a:ext cx="7692724" cy="3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800" dirty="0">
                <a:solidFill>
                  <a:schemeClr val="tx1"/>
                </a:solidFill>
                <a:latin typeface="Helvetica Light"/>
              </a:rPr>
              <a:t>Los Bonos Estructurados con exposición a capitales se incluyen dentro del apartado de Renta Variable.</a:t>
            </a:r>
          </a:p>
          <a:p>
            <a:r>
              <a:rPr lang="es-MX" sz="800" dirty="0">
                <a:solidFill>
                  <a:schemeClr val="tx1"/>
                </a:solidFill>
                <a:latin typeface="Helvetica Light"/>
              </a:rPr>
              <a:t>Elaborado por la Gerencia Sr. de </a:t>
            </a:r>
            <a:r>
              <a:rPr lang="es-MX" sz="800" dirty="0">
                <a:solidFill>
                  <a:prstClr val="black"/>
                </a:solidFill>
                <a:latin typeface="Helvetica Light"/>
              </a:rPr>
              <a:t>Coordinación de Inversiones</a:t>
            </a:r>
            <a:r>
              <a:rPr lang="es-MX" sz="800" dirty="0">
                <a:solidFill>
                  <a:schemeClr val="tx1"/>
                </a:solidFill>
                <a:latin typeface="Helvetica Light"/>
              </a:rPr>
              <a:t> del Infonavit.</a:t>
            </a:r>
          </a:p>
        </p:txBody>
      </p:sp>
      <p:pic>
        <p:nvPicPr>
          <p:cNvPr id="9" name="Imagen 8">
            <a:extLst>
              <a:ext uri="{FF2B5EF4-FFF2-40B4-BE49-F238E27FC236}">
                <a16:creationId xmlns:a16="http://schemas.microsoft.com/office/drawing/2014/main" xmlns="" id="{CD239909-9F2B-42C5-BCB3-6C82FDB8D8E9}"/>
              </a:ext>
            </a:extLst>
          </p:cNvPr>
          <p:cNvPicPr>
            <a:picLocks noChangeAspect="1"/>
          </p:cNvPicPr>
          <p:nvPr/>
        </p:nvPicPr>
        <p:blipFill>
          <a:blip r:embed="rId2"/>
          <a:stretch>
            <a:fillRect/>
          </a:stretch>
        </p:blipFill>
        <p:spPr>
          <a:xfrm>
            <a:off x="390525" y="971550"/>
            <a:ext cx="8201025" cy="4395653"/>
          </a:xfrm>
          <a:prstGeom prst="rect">
            <a:avLst/>
          </a:prstGeom>
        </p:spPr>
      </p:pic>
    </p:spTree>
    <p:extLst>
      <p:ext uri="{BB962C8B-B14F-4D97-AF65-F5344CB8AC3E}">
        <p14:creationId xmlns:p14="http://schemas.microsoft.com/office/powerpoint/2010/main" val="1291248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4554796" y="5317697"/>
            <a:ext cx="3221879" cy="307777"/>
          </a:xfrm>
          <a:prstGeom prst="rect">
            <a:avLst/>
          </a:prstGeom>
          <a:noFill/>
        </p:spPr>
        <p:txBody>
          <a:bodyPr wrap="square" rtlCol="0">
            <a:spAutoFit/>
          </a:bodyPr>
          <a:lstStyle/>
          <a:p>
            <a:r>
              <a:rPr lang="es-MX" sz="700" dirty="0">
                <a:solidFill>
                  <a:prstClr val="black"/>
                </a:solidFill>
                <a:latin typeface="Helvetica" panose="020B0604020202020204" pitchFamily="34" charset="0"/>
                <a:cs typeface="Helvetica" panose="020B0604020202020204" pitchFamily="34" charset="0"/>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47920"/>
            <a:ext cx="6419056" cy="5265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Cartera FANVIT al 29 de junio de 2018</a:t>
            </a:r>
          </a:p>
        </p:txBody>
      </p:sp>
      <p:sp>
        <p:nvSpPr>
          <p:cNvPr id="7" name="2 Marcador de contenido">
            <a:extLst>
              <a:ext uri="{FF2B5EF4-FFF2-40B4-BE49-F238E27FC236}">
                <a16:creationId xmlns:a16="http://schemas.microsoft.com/office/drawing/2014/main" xmlns="" id="{EF18AB58-F467-4703-B9FD-5A29D971F253}"/>
              </a:ext>
            </a:extLst>
          </p:cNvPr>
          <p:cNvSpPr txBox="1">
            <a:spLocks/>
          </p:cNvSpPr>
          <p:nvPr/>
        </p:nvSpPr>
        <p:spPr>
          <a:xfrm>
            <a:off x="-23078" y="5508685"/>
            <a:ext cx="7448204"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Coordinación de Inversiones del Infonavit.</a:t>
            </a:r>
          </a:p>
        </p:txBody>
      </p:sp>
      <p:pic>
        <p:nvPicPr>
          <p:cNvPr id="10" name="Imagen 9">
            <a:extLst>
              <a:ext uri="{FF2B5EF4-FFF2-40B4-BE49-F238E27FC236}">
                <a16:creationId xmlns:a16="http://schemas.microsoft.com/office/drawing/2014/main" xmlns="" id="{87009EBF-6EE4-498C-98DA-575E3A0A4694}"/>
              </a:ext>
            </a:extLst>
          </p:cNvPr>
          <p:cNvPicPr>
            <a:picLocks noChangeAspect="1"/>
          </p:cNvPicPr>
          <p:nvPr/>
        </p:nvPicPr>
        <p:blipFill>
          <a:blip r:embed="rId2"/>
          <a:stretch>
            <a:fillRect/>
          </a:stretch>
        </p:blipFill>
        <p:spPr>
          <a:xfrm>
            <a:off x="175161" y="583872"/>
            <a:ext cx="7601514" cy="4750127"/>
          </a:xfrm>
          <a:prstGeom prst="rect">
            <a:avLst/>
          </a:prstGeom>
        </p:spPr>
      </p:pic>
    </p:spTree>
    <p:extLst>
      <p:ext uri="{BB962C8B-B14F-4D97-AF65-F5344CB8AC3E}">
        <p14:creationId xmlns:p14="http://schemas.microsoft.com/office/powerpoint/2010/main" val="2884187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7920"/>
            <a:ext cx="6419056" cy="5265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 Sector Corporativos al 29 de junio de 2018</a:t>
            </a:r>
          </a:p>
        </p:txBody>
      </p:sp>
      <p:sp>
        <p:nvSpPr>
          <p:cNvPr id="7" name="2 Marcador de contenido">
            <a:extLst>
              <a:ext uri="{FF2B5EF4-FFF2-40B4-BE49-F238E27FC236}">
                <a16:creationId xmlns:a16="http://schemas.microsoft.com/office/drawing/2014/main" xmlns="" id="{EF18AB58-F467-4703-B9FD-5A29D971F253}"/>
              </a:ext>
            </a:extLst>
          </p:cNvPr>
          <p:cNvSpPr txBox="1">
            <a:spLocks/>
          </p:cNvSpPr>
          <p:nvPr/>
        </p:nvSpPr>
        <p:spPr>
          <a:xfrm>
            <a:off x="-23078" y="5508685"/>
            <a:ext cx="7448204"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Coordinación de Inversiones del Infonavit.</a:t>
            </a:r>
          </a:p>
        </p:txBody>
      </p:sp>
      <p:pic>
        <p:nvPicPr>
          <p:cNvPr id="5" name="Imagen 4">
            <a:extLst>
              <a:ext uri="{FF2B5EF4-FFF2-40B4-BE49-F238E27FC236}">
                <a16:creationId xmlns:a16="http://schemas.microsoft.com/office/drawing/2014/main" xmlns="" id="{1BFAD165-5E20-447F-8641-8D6DFA3227BA}"/>
              </a:ext>
            </a:extLst>
          </p:cNvPr>
          <p:cNvPicPr>
            <a:picLocks noChangeAspect="1"/>
          </p:cNvPicPr>
          <p:nvPr/>
        </p:nvPicPr>
        <p:blipFill>
          <a:blip r:embed="rId2"/>
          <a:stretch>
            <a:fillRect/>
          </a:stretch>
        </p:blipFill>
        <p:spPr>
          <a:xfrm>
            <a:off x="223827" y="601681"/>
            <a:ext cx="7603992" cy="4921135"/>
          </a:xfrm>
          <a:prstGeom prst="rect">
            <a:avLst/>
          </a:prstGeom>
        </p:spPr>
      </p:pic>
    </p:spTree>
    <p:extLst>
      <p:ext uri="{BB962C8B-B14F-4D97-AF65-F5344CB8AC3E}">
        <p14:creationId xmlns:p14="http://schemas.microsoft.com/office/powerpoint/2010/main" val="1771620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4" y="374074"/>
            <a:ext cx="7650149" cy="53039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Plazo Promedio </a:t>
            </a:r>
            <a:r>
              <a:rPr lang="es-MX" sz="2000" b="1" dirty="0" smtClean="0">
                <a:solidFill>
                  <a:srgbClr val="DD042B"/>
                </a:solidFill>
                <a:ea typeface="Open Sans" panose="020B0606030504020204" pitchFamily="34" charset="0"/>
                <a:cs typeface="Open Sans" panose="020B0606030504020204" pitchFamily="34" charset="0"/>
              </a:rPr>
              <a:t>Ponderado en años al </a:t>
            </a:r>
            <a:r>
              <a:rPr lang="es-MX" sz="2000" b="1" dirty="0">
                <a:solidFill>
                  <a:srgbClr val="DD042B"/>
                </a:solidFill>
                <a:ea typeface="Open Sans" panose="020B0606030504020204" pitchFamily="34" charset="0"/>
                <a:cs typeface="Open Sans" panose="020B0606030504020204" pitchFamily="34" charset="0"/>
              </a:rPr>
              <a:t>29 de junio del 2018</a:t>
            </a:r>
          </a:p>
        </p:txBody>
      </p:sp>
      <p:sp>
        <p:nvSpPr>
          <p:cNvPr id="7" name="2 Marcador de contenido">
            <a:extLst>
              <a:ext uri="{FF2B5EF4-FFF2-40B4-BE49-F238E27FC236}">
                <a16:creationId xmlns:a16="http://schemas.microsoft.com/office/drawing/2014/main" xmlns="" id="{AE571A9D-82A2-40E3-BFBA-B93EE27E18FA}"/>
              </a:ext>
            </a:extLst>
          </p:cNvPr>
          <p:cNvSpPr txBox="1">
            <a:spLocks/>
          </p:cNvSpPr>
          <p:nvPr/>
        </p:nvSpPr>
        <p:spPr>
          <a:xfrm>
            <a:off x="0" y="5514964"/>
            <a:ext cx="7448204"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Coordinación de Inversiones del Infonavit.</a:t>
            </a:r>
          </a:p>
        </p:txBody>
      </p:sp>
      <p:pic>
        <p:nvPicPr>
          <p:cNvPr id="5" name="Imagen 4">
            <a:extLst>
              <a:ext uri="{FF2B5EF4-FFF2-40B4-BE49-F238E27FC236}">
                <a16:creationId xmlns:a16="http://schemas.microsoft.com/office/drawing/2014/main" xmlns="" id="{096EACE0-4028-4D85-B76A-DA719F30A6B9}"/>
              </a:ext>
            </a:extLst>
          </p:cNvPr>
          <p:cNvPicPr>
            <a:picLocks noChangeAspect="1"/>
          </p:cNvPicPr>
          <p:nvPr/>
        </p:nvPicPr>
        <p:blipFill>
          <a:blip r:embed="rId3"/>
          <a:stretch>
            <a:fillRect/>
          </a:stretch>
        </p:blipFill>
        <p:spPr>
          <a:xfrm>
            <a:off x="439189" y="904464"/>
            <a:ext cx="8265622" cy="4610500"/>
          </a:xfrm>
          <a:prstGeom prst="rect">
            <a:avLst/>
          </a:prstGeom>
        </p:spPr>
      </p:pic>
    </p:spTree>
    <p:extLst>
      <p:ext uri="{BB962C8B-B14F-4D97-AF65-F5344CB8AC3E}">
        <p14:creationId xmlns:p14="http://schemas.microsoft.com/office/powerpoint/2010/main" val="2930052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28865"/>
            <a:ext cx="7283152" cy="82843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Atribución de rendimiento bruto (anualizado)</a:t>
            </a:r>
          </a:p>
        </p:txBody>
      </p:sp>
      <p:sp>
        <p:nvSpPr>
          <p:cNvPr id="8" name="2 Marcador de contenido"/>
          <p:cNvSpPr txBox="1">
            <a:spLocks/>
          </p:cNvSpPr>
          <p:nvPr/>
        </p:nvSpPr>
        <p:spPr>
          <a:xfrm>
            <a:off x="179512" y="5519329"/>
            <a:ext cx="3711356" cy="1638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Helvetica Light"/>
              </a:rPr>
              <a:t>Fuente: Covaf y custodio</a:t>
            </a:r>
          </a:p>
        </p:txBody>
      </p:sp>
      <p:graphicFrame>
        <p:nvGraphicFramePr>
          <p:cNvPr id="11" name="Tabla 10">
            <a:extLst>
              <a:ext uri="{FF2B5EF4-FFF2-40B4-BE49-F238E27FC236}">
                <a16:creationId xmlns:a16="http://schemas.microsoft.com/office/drawing/2014/main" xmlns="" id="{89DA915A-E3D3-4412-B250-9A32F4846470}"/>
              </a:ext>
            </a:extLst>
          </p:cNvPr>
          <p:cNvGraphicFramePr>
            <a:graphicFrameLocks noGrp="1"/>
          </p:cNvGraphicFramePr>
          <p:nvPr>
            <p:extLst>
              <p:ext uri="{D42A27DB-BD31-4B8C-83A1-F6EECF244321}">
                <p14:modId xmlns:p14="http://schemas.microsoft.com/office/powerpoint/2010/main" val="2010449431"/>
              </p:ext>
            </p:extLst>
          </p:nvPr>
        </p:nvGraphicFramePr>
        <p:xfrm>
          <a:off x="565200" y="1087952"/>
          <a:ext cx="7937501" cy="3720465"/>
        </p:xfrm>
        <a:graphic>
          <a:graphicData uri="http://schemas.openxmlformats.org/drawingml/2006/table">
            <a:tbl>
              <a:tblPr/>
              <a:tblGrid>
                <a:gridCol w="239081">
                  <a:extLst>
                    <a:ext uri="{9D8B030D-6E8A-4147-A177-3AD203B41FA5}">
                      <a16:colId xmlns:a16="http://schemas.microsoft.com/office/drawing/2014/main" xmlns="" val="2652228879"/>
                    </a:ext>
                  </a:extLst>
                </a:gridCol>
                <a:gridCol w="1224096">
                  <a:extLst>
                    <a:ext uri="{9D8B030D-6E8A-4147-A177-3AD203B41FA5}">
                      <a16:colId xmlns:a16="http://schemas.microsoft.com/office/drawing/2014/main" xmlns="" val="378779066"/>
                    </a:ext>
                  </a:extLst>
                </a:gridCol>
                <a:gridCol w="1243223">
                  <a:extLst>
                    <a:ext uri="{9D8B030D-6E8A-4147-A177-3AD203B41FA5}">
                      <a16:colId xmlns:a16="http://schemas.microsoft.com/office/drawing/2014/main" xmlns="" val="1873948635"/>
                    </a:ext>
                  </a:extLst>
                </a:gridCol>
                <a:gridCol w="851130">
                  <a:extLst>
                    <a:ext uri="{9D8B030D-6E8A-4147-A177-3AD203B41FA5}">
                      <a16:colId xmlns:a16="http://schemas.microsoft.com/office/drawing/2014/main" xmlns="" val="1246034633"/>
                    </a:ext>
                  </a:extLst>
                </a:gridCol>
                <a:gridCol w="1243223">
                  <a:extLst>
                    <a:ext uri="{9D8B030D-6E8A-4147-A177-3AD203B41FA5}">
                      <a16:colId xmlns:a16="http://schemas.microsoft.com/office/drawing/2014/main" xmlns="" val="548246370"/>
                    </a:ext>
                  </a:extLst>
                </a:gridCol>
                <a:gridCol w="851130">
                  <a:extLst>
                    <a:ext uri="{9D8B030D-6E8A-4147-A177-3AD203B41FA5}">
                      <a16:colId xmlns:a16="http://schemas.microsoft.com/office/drawing/2014/main" xmlns="" val="169718511"/>
                    </a:ext>
                  </a:extLst>
                </a:gridCol>
                <a:gridCol w="1243223">
                  <a:extLst>
                    <a:ext uri="{9D8B030D-6E8A-4147-A177-3AD203B41FA5}">
                      <a16:colId xmlns:a16="http://schemas.microsoft.com/office/drawing/2014/main" xmlns="" val="2845816106"/>
                    </a:ext>
                  </a:extLst>
                </a:gridCol>
                <a:gridCol w="1042395">
                  <a:extLst>
                    <a:ext uri="{9D8B030D-6E8A-4147-A177-3AD203B41FA5}">
                      <a16:colId xmlns:a16="http://schemas.microsoft.com/office/drawing/2014/main" xmlns="" val="2451799052"/>
                    </a:ext>
                  </a:extLst>
                </a:gridCol>
              </a:tblGrid>
              <a:tr h="171015">
                <a:tc rowSpan="2" gridSpan="2">
                  <a:txBody>
                    <a:bodyPr/>
                    <a:lstStyle/>
                    <a:p>
                      <a:pPr algn="ctr" fontAlgn="ctr"/>
                      <a:r>
                        <a:rPr lang="en-US" sz="1100" b="1" i="0" u="none" strike="noStrike" dirty="0">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dirty="0">
                          <a:solidFill>
                            <a:srgbClr val="FFFFFF"/>
                          </a:solidFill>
                          <a:effectLst/>
                          <a:latin typeface="Century Gothic" panose="020B0502020202020204" pitchFamily="34" charset="0"/>
                        </a:rPr>
                        <a:t>Junio 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dirty="0">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dirty="0">
                          <a:solidFill>
                            <a:srgbClr val="FFFFFF"/>
                          </a:solidFill>
                          <a:effectLst/>
                          <a:latin typeface="Century Gothic" panose="020B0502020202020204" pitchFamily="34" charset="0"/>
                        </a:rPr>
                        <a:t>Últimos 12 meses***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xmlns="" val="1695501495"/>
                  </a:ext>
                </a:extLst>
              </a:tr>
              <a:tr h="17101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dirty="0">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Century Gothic" panose="020B0502020202020204" pitchFamily="34" charset="0"/>
                        </a:rPr>
                        <a:t>Resultado (mdp)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3315952928"/>
                  </a:ext>
                </a:extLst>
              </a:tr>
              <a:tr h="171015">
                <a:tc gridSpan="2">
                  <a:txBody>
                    <a:bodyPr/>
                    <a:lstStyle/>
                    <a:p>
                      <a:pPr algn="l" fontAlgn="b"/>
                      <a:r>
                        <a:rPr lang="en-US" sz="1100" b="1" i="0" u="none" strike="noStrike" dirty="0">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98.0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497.8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813.7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205292879"/>
                  </a:ext>
                </a:extLst>
              </a:tr>
              <a:tr h="171015">
                <a:tc gridSpan="2">
                  <a:txBody>
                    <a:bodyPr/>
                    <a:lstStyle/>
                    <a:p>
                      <a:pPr algn="l" fontAlgn="b"/>
                      <a:r>
                        <a:rPr lang="en-US" sz="1100" b="1" i="0" u="none" strike="noStrike" dirty="0">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dirty="0">
                          <a:solidFill>
                            <a:srgbClr val="C00000"/>
                          </a:solidFill>
                          <a:effectLst/>
                          <a:latin typeface="Century Gothic" panose="020B0502020202020204" pitchFamily="34" charset="0"/>
                        </a:rPr>
                        <a:t>- 207.4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- 51.0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1,161.2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0.9%</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859829571"/>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- 223.3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- 25.3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1,242.1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0.9%</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784229637"/>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15.9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- 25.7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- 80.8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64939865"/>
                  </a:ext>
                </a:extLst>
              </a:tr>
              <a:tr h="171015">
                <a:tc gridSpan="2">
                  <a:txBody>
                    <a:bodyPr/>
                    <a:lstStyle/>
                    <a:p>
                      <a:pPr algn="l" fontAlgn="b"/>
                      <a:r>
                        <a:rPr lang="en-US" sz="1100" b="1" i="0" u="none" strike="noStrike" dirty="0">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1,039.6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9.0%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3,465.7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5.3%</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5,335.2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4.1%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2253512327"/>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248.3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2.2%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477.6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419.6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507771977"/>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40.7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128.5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238.1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312190769"/>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24.5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156.8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314.1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988787440"/>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217.9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1.9%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1,199.7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2,340.6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478642291"/>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194.1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556.6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226.5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862103039"/>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13.7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54.7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102.5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4125721950"/>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68.6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279.8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403.2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573182221"/>
                  </a:ext>
                </a:extLst>
              </a:tr>
              <a:tr h="171814">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231.8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2.0%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612.0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0.9%</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1,290.6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1.0%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46240576"/>
                  </a:ext>
                </a:extLst>
              </a:tr>
              <a:tr h="171015">
                <a:tc gridSpan="2">
                  <a:txBody>
                    <a:bodyPr/>
                    <a:lstStyle/>
                    <a:p>
                      <a:pPr algn="l" fontAlgn="b"/>
                      <a:r>
                        <a:rPr lang="en-US" sz="1100" b="1" i="0" u="none" strike="noStrike" dirty="0">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26.5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99.9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907911104"/>
                  </a:ext>
                </a:extLst>
              </a:tr>
              <a:tr h="171015">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0.6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9.6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19.0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602351322"/>
                  </a:ext>
                </a:extLst>
              </a:tr>
              <a:tr h="171814">
                <a:tc>
                  <a:txBody>
                    <a:bodyPr/>
                    <a:lstStyle/>
                    <a:p>
                      <a:pPr algn="ctr" fontAlgn="b"/>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1.5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16.9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80.9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80855257"/>
                  </a:ext>
                </a:extLst>
              </a:tr>
              <a:tr h="171015">
                <a:tc gridSpan="2">
                  <a:txBody>
                    <a:bodyPr/>
                    <a:lstStyle/>
                    <a:p>
                      <a:pPr algn="l" fontAlgn="b"/>
                      <a:r>
                        <a:rPr lang="en-US" sz="1100" b="1" i="0" u="none" strike="noStrike" dirty="0">
                          <a:solidFill>
                            <a:srgbClr val="000000"/>
                          </a:solidFill>
                          <a:effectLst/>
                          <a:latin typeface="Century Gothic" panose="020B0502020202020204" pitchFamily="34" charset="0"/>
                        </a:rPr>
                        <a:t>Fibras y CKDs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C00000"/>
                          </a:solidFill>
                          <a:effectLst/>
                          <a:latin typeface="Century Gothic" panose="020B0502020202020204" pitchFamily="34" charset="0"/>
                        </a:rPr>
                        <a:t>- 19.8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- 13.5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- 71.0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27508857"/>
                  </a:ext>
                </a:extLst>
              </a:tr>
              <a:tr h="171015">
                <a:tc gridSpan="2">
                  <a:txBody>
                    <a:bodyPr/>
                    <a:lstStyle/>
                    <a:p>
                      <a:pPr algn="l" fontAlgn="b"/>
                      <a:r>
                        <a:rPr lang="en-US" sz="1100" b="1" i="0" u="none" strike="noStrike" dirty="0">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C00000"/>
                          </a:solidFill>
                          <a:effectLst/>
                          <a:latin typeface="Century Gothic" panose="020B0502020202020204" pitchFamily="34" charset="0"/>
                        </a:rPr>
                        <a:t>- 0.1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- 0.3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0.7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148000590"/>
                  </a:ext>
                </a:extLst>
              </a:tr>
              <a:tr h="171015">
                <a:tc gridSpan="2">
                  <a:txBody>
                    <a:bodyPr/>
                    <a:lstStyle/>
                    <a:p>
                      <a:pPr algn="l" fontAlgn="b"/>
                      <a:r>
                        <a:rPr lang="en-US" sz="1100" b="1" i="0" u="none" strike="noStrike" dirty="0">
                          <a:solidFill>
                            <a:srgbClr val="FFFFFF"/>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r" fontAlgn="b"/>
                      <a:r>
                        <a:rPr lang="en-US" sz="1100" b="1" i="0" u="none" strike="noStrike" dirty="0">
                          <a:solidFill>
                            <a:srgbClr val="FFFFFF"/>
                          </a:solidFill>
                          <a:effectLst/>
                          <a:latin typeface="Century Gothic" panose="020B0502020202020204" pitchFamily="34" charset="0"/>
                        </a:rPr>
                        <a:t>                     912.4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8.0%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                  3,925.3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5.9%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                  7,339.7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1100" b="1" i="0" u="none" strike="noStrike" dirty="0">
                          <a:solidFill>
                            <a:srgbClr val="FFFFFF"/>
                          </a:solidFill>
                          <a:effectLst/>
                          <a:latin typeface="Century Gothic" panose="020B0502020202020204" pitchFamily="34" charset="0"/>
                        </a:rPr>
                        <a:t>5.6%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xmlns="" val="17952072"/>
                  </a:ext>
                </a:extLst>
              </a:tr>
            </a:tbl>
          </a:graphicData>
        </a:graphic>
      </p:graphicFrame>
      <p:sp>
        <p:nvSpPr>
          <p:cNvPr id="12" name="2 Marcador de contenido">
            <a:extLst>
              <a:ext uri="{FF2B5EF4-FFF2-40B4-BE49-F238E27FC236}">
                <a16:creationId xmlns:a16="http://schemas.microsoft.com/office/drawing/2014/main" xmlns="" id="{7785F19F-A408-40A3-8883-817AB2596660}"/>
              </a:ext>
            </a:extLst>
          </p:cNvPr>
          <p:cNvSpPr txBox="1">
            <a:spLocks/>
          </p:cNvSpPr>
          <p:nvPr/>
        </p:nvSpPr>
        <p:spPr>
          <a:xfrm>
            <a:off x="565200" y="4862358"/>
            <a:ext cx="7467600" cy="7780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mayo de 2018 al cierre del 30 de junio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30 de junio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30 de junio de 2017 al cierre del 30 de junio de 2018.</a:t>
            </a:r>
          </a:p>
        </p:txBody>
      </p:sp>
    </p:spTree>
    <p:extLst>
      <p:ext uri="{BB962C8B-B14F-4D97-AF65-F5344CB8AC3E}">
        <p14:creationId xmlns:p14="http://schemas.microsoft.com/office/powerpoint/2010/main" val="3318146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57200"/>
            <a:ext cx="7283152" cy="84009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Resultado por mes durante 2018</a:t>
            </a:r>
          </a:p>
        </p:txBody>
      </p:sp>
      <p:sp>
        <p:nvSpPr>
          <p:cNvPr id="8" name="2 Marcador de contenido"/>
          <p:cNvSpPr txBox="1">
            <a:spLocks/>
          </p:cNvSpPr>
          <p:nvPr/>
        </p:nvSpPr>
        <p:spPr>
          <a:xfrm>
            <a:off x="201245" y="5437429"/>
            <a:ext cx="3711356" cy="1638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Helvetica Light"/>
              </a:rPr>
              <a:t>Fuente: Covaf y custodio</a:t>
            </a:r>
          </a:p>
        </p:txBody>
      </p:sp>
      <p:pic>
        <p:nvPicPr>
          <p:cNvPr id="7" name="Imagen 6">
            <a:extLst>
              <a:ext uri="{FF2B5EF4-FFF2-40B4-BE49-F238E27FC236}">
                <a16:creationId xmlns:a16="http://schemas.microsoft.com/office/drawing/2014/main" xmlns="" id="{D7D29D51-4239-4A41-8C02-16976481C4FB}"/>
              </a:ext>
            </a:extLst>
          </p:cNvPr>
          <p:cNvPicPr>
            <a:picLocks noChangeAspect="1"/>
          </p:cNvPicPr>
          <p:nvPr/>
        </p:nvPicPr>
        <p:blipFill>
          <a:blip r:embed="rId2"/>
          <a:stretch>
            <a:fillRect/>
          </a:stretch>
        </p:blipFill>
        <p:spPr>
          <a:xfrm>
            <a:off x="1217659" y="964173"/>
            <a:ext cx="6708682" cy="4413607"/>
          </a:xfrm>
          <a:prstGeom prst="rect">
            <a:avLst/>
          </a:prstGeom>
        </p:spPr>
      </p:pic>
    </p:spTree>
    <p:extLst>
      <p:ext uri="{BB962C8B-B14F-4D97-AF65-F5344CB8AC3E}">
        <p14:creationId xmlns:p14="http://schemas.microsoft.com/office/powerpoint/2010/main" val="4128761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Riesgo Rendimiento FANVIT vs Sistema al 29 de junio 2018</a:t>
            </a:r>
          </a:p>
        </p:txBody>
      </p:sp>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7" name="2 Marcador de contenido">
            <a:extLst>
              <a:ext uri="{FF2B5EF4-FFF2-40B4-BE49-F238E27FC236}">
                <a16:creationId xmlns:a16="http://schemas.microsoft.com/office/drawing/2014/main" xmlns="" id="{32BE89FE-826A-4879-B24C-732B9FF46138}"/>
              </a:ext>
            </a:extLst>
          </p:cNvPr>
          <p:cNvSpPr txBox="1">
            <a:spLocks/>
          </p:cNvSpPr>
          <p:nvPr/>
        </p:nvSpPr>
        <p:spPr>
          <a:xfrm>
            <a:off x="54024" y="5417516"/>
            <a:ext cx="7700743"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RV: Exposición promedio a la renta variable. </a:t>
            </a:r>
          </a:p>
        </p:txBody>
      </p:sp>
      <p:pic>
        <p:nvPicPr>
          <p:cNvPr id="1026" name="Imagen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077" y="922265"/>
            <a:ext cx="7728248" cy="4489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610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Rendimiento Acumulado 2018 FANVIT vs Sistema al 29 de junio 2018</a:t>
            </a:r>
          </a:p>
        </p:txBody>
      </p:sp>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pic>
        <p:nvPicPr>
          <p:cNvPr id="4" name="Imagen 3">
            <a:extLst>
              <a:ext uri="{FF2B5EF4-FFF2-40B4-BE49-F238E27FC236}">
                <a16:creationId xmlns:a16="http://schemas.microsoft.com/office/drawing/2014/main" xmlns="" id="{8ABF47DC-3CE4-4C28-AB75-49C7AF903F64}"/>
              </a:ext>
            </a:extLst>
          </p:cNvPr>
          <p:cNvPicPr>
            <a:picLocks noChangeAspect="1"/>
          </p:cNvPicPr>
          <p:nvPr/>
        </p:nvPicPr>
        <p:blipFill>
          <a:blip r:embed="rId2"/>
          <a:stretch>
            <a:fillRect/>
          </a:stretch>
        </p:blipFill>
        <p:spPr>
          <a:xfrm>
            <a:off x="2196871" y="1340747"/>
            <a:ext cx="4750257" cy="3309702"/>
          </a:xfrm>
          <a:prstGeom prst="rect">
            <a:avLst/>
          </a:prstGeom>
        </p:spPr>
      </p:pic>
    </p:spTree>
    <p:extLst>
      <p:ext uri="{BB962C8B-B14F-4D97-AF65-F5344CB8AC3E}">
        <p14:creationId xmlns:p14="http://schemas.microsoft.com/office/powerpoint/2010/main" val="3565525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11" name="Título 1">
            <a:extLst>
              <a:ext uri="{FF2B5EF4-FFF2-40B4-BE49-F238E27FC236}">
                <a16:creationId xmlns:a16="http://schemas.microsoft.com/office/drawing/2014/main" xmlns="" id="{F36C6DA6-30E2-460E-8A87-92725ECE9B64}"/>
              </a:ext>
            </a:extLst>
          </p:cNvPr>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Rendimiento Acumulado 2018 FANVIT vs Sistema al 29 de junio 2018</a:t>
            </a:r>
          </a:p>
        </p:txBody>
      </p:sp>
      <p:pic>
        <p:nvPicPr>
          <p:cNvPr id="3" name="Imagen 2">
            <a:extLst>
              <a:ext uri="{FF2B5EF4-FFF2-40B4-BE49-F238E27FC236}">
                <a16:creationId xmlns:a16="http://schemas.microsoft.com/office/drawing/2014/main" xmlns="" id="{C77D6056-0751-40FB-9A70-CA7DB6323CA2}"/>
              </a:ext>
            </a:extLst>
          </p:cNvPr>
          <p:cNvPicPr>
            <a:picLocks noChangeAspect="1"/>
          </p:cNvPicPr>
          <p:nvPr/>
        </p:nvPicPr>
        <p:blipFill>
          <a:blip r:embed="rId2"/>
          <a:stretch>
            <a:fillRect/>
          </a:stretch>
        </p:blipFill>
        <p:spPr>
          <a:xfrm>
            <a:off x="397338" y="1553242"/>
            <a:ext cx="8349324" cy="2727811"/>
          </a:xfrm>
          <a:prstGeom prst="rect">
            <a:avLst/>
          </a:prstGeom>
        </p:spPr>
      </p:pic>
    </p:spTree>
    <p:extLst>
      <p:ext uri="{BB962C8B-B14F-4D97-AF65-F5344CB8AC3E}">
        <p14:creationId xmlns:p14="http://schemas.microsoft.com/office/powerpoint/2010/main" val="2117632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11" name="Título 1">
            <a:extLst>
              <a:ext uri="{FF2B5EF4-FFF2-40B4-BE49-F238E27FC236}">
                <a16:creationId xmlns:a16="http://schemas.microsoft.com/office/drawing/2014/main" xmlns="" id="{1A8F68E1-C4EA-490F-9AF2-32F1E5A6460F}"/>
              </a:ext>
            </a:extLst>
          </p:cNvPr>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Rendimiento Acumulado 2018 FANVIT vs Sistema al 29 de junio 2018</a:t>
            </a:r>
          </a:p>
        </p:txBody>
      </p:sp>
      <p:pic>
        <p:nvPicPr>
          <p:cNvPr id="2" name="Imagen 1">
            <a:extLst>
              <a:ext uri="{FF2B5EF4-FFF2-40B4-BE49-F238E27FC236}">
                <a16:creationId xmlns:a16="http://schemas.microsoft.com/office/drawing/2014/main" xmlns="" id="{919C5347-FAF8-4511-8B9B-6D5F6863DD5C}"/>
              </a:ext>
            </a:extLst>
          </p:cNvPr>
          <p:cNvPicPr>
            <a:picLocks noChangeAspect="1"/>
          </p:cNvPicPr>
          <p:nvPr/>
        </p:nvPicPr>
        <p:blipFill>
          <a:blip r:embed="rId2"/>
          <a:stretch>
            <a:fillRect/>
          </a:stretch>
        </p:blipFill>
        <p:spPr>
          <a:xfrm>
            <a:off x="397341" y="1574024"/>
            <a:ext cx="8349321" cy="2727810"/>
          </a:xfrm>
          <a:prstGeom prst="rect">
            <a:avLst/>
          </a:prstGeom>
        </p:spPr>
      </p:pic>
    </p:spTree>
    <p:extLst>
      <p:ext uri="{BB962C8B-B14F-4D97-AF65-F5344CB8AC3E}">
        <p14:creationId xmlns:p14="http://schemas.microsoft.com/office/powerpoint/2010/main" val="3673499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Rendimiento 12M FANVIT vs Sistema al 29 de junio 2018</a:t>
            </a:r>
          </a:p>
        </p:txBody>
      </p:sp>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pic>
        <p:nvPicPr>
          <p:cNvPr id="4" name="Imagen 3">
            <a:extLst>
              <a:ext uri="{FF2B5EF4-FFF2-40B4-BE49-F238E27FC236}">
                <a16:creationId xmlns:a16="http://schemas.microsoft.com/office/drawing/2014/main" xmlns="" id="{47C5339D-B75A-49DA-82D2-558535E33A6A}"/>
              </a:ext>
            </a:extLst>
          </p:cNvPr>
          <p:cNvPicPr>
            <a:picLocks noChangeAspect="1"/>
          </p:cNvPicPr>
          <p:nvPr/>
        </p:nvPicPr>
        <p:blipFill>
          <a:blip r:embed="rId2"/>
          <a:stretch>
            <a:fillRect/>
          </a:stretch>
        </p:blipFill>
        <p:spPr>
          <a:xfrm>
            <a:off x="2196871" y="1392767"/>
            <a:ext cx="4750257" cy="3309702"/>
          </a:xfrm>
          <a:prstGeom prst="rect">
            <a:avLst/>
          </a:prstGeom>
        </p:spPr>
      </p:pic>
    </p:spTree>
    <p:extLst>
      <p:ext uri="{BB962C8B-B14F-4D97-AF65-F5344CB8AC3E}">
        <p14:creationId xmlns:p14="http://schemas.microsoft.com/office/powerpoint/2010/main" val="2602165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8" name="Título 1">
            <a:extLst>
              <a:ext uri="{FF2B5EF4-FFF2-40B4-BE49-F238E27FC236}">
                <a16:creationId xmlns:a16="http://schemas.microsoft.com/office/drawing/2014/main" xmlns="" id="{B3185193-DD47-4660-8EFB-F718BCD59841}"/>
              </a:ext>
            </a:extLst>
          </p:cNvPr>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Rendimiento 12M FANVIT vs Sistema al 29 de junio 2018</a:t>
            </a:r>
          </a:p>
        </p:txBody>
      </p:sp>
      <p:pic>
        <p:nvPicPr>
          <p:cNvPr id="2" name="Imagen 1">
            <a:extLst>
              <a:ext uri="{FF2B5EF4-FFF2-40B4-BE49-F238E27FC236}">
                <a16:creationId xmlns:a16="http://schemas.microsoft.com/office/drawing/2014/main" xmlns="" id="{98A6EAF1-1909-4B9A-85FF-A9D905E47242}"/>
              </a:ext>
            </a:extLst>
          </p:cNvPr>
          <p:cNvPicPr>
            <a:picLocks noChangeAspect="1"/>
          </p:cNvPicPr>
          <p:nvPr/>
        </p:nvPicPr>
        <p:blipFill>
          <a:blip r:embed="rId2"/>
          <a:stretch>
            <a:fillRect/>
          </a:stretch>
        </p:blipFill>
        <p:spPr>
          <a:xfrm>
            <a:off x="397338" y="1564263"/>
            <a:ext cx="8349324" cy="2727811"/>
          </a:xfrm>
          <a:prstGeom prst="rect">
            <a:avLst/>
          </a:prstGeom>
        </p:spPr>
      </p:pic>
    </p:spTree>
    <p:extLst>
      <p:ext uri="{BB962C8B-B14F-4D97-AF65-F5344CB8AC3E}">
        <p14:creationId xmlns:p14="http://schemas.microsoft.com/office/powerpoint/2010/main" val="999335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contenido">
            <a:extLst>
              <a:ext uri="{FF2B5EF4-FFF2-40B4-BE49-F238E27FC236}">
                <a16:creationId xmlns:a16="http://schemas.microsoft.com/office/drawing/2014/main" xmlns="" id="{53A6C202-5FF2-415A-9D99-D68530E75D91}"/>
              </a:ext>
            </a:extLst>
          </p:cNvPr>
          <p:cNvSpPr txBox="1">
            <a:spLocks/>
          </p:cNvSpPr>
          <p:nvPr/>
        </p:nvSpPr>
        <p:spPr>
          <a:xfrm>
            <a:off x="54024" y="5524566"/>
            <a:ext cx="5611091" cy="211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solidFill>
                  <a:prstClr val="black"/>
                </a:solidFill>
                <a:latin typeface="Helvetica Light"/>
              </a:rPr>
              <a:t>Elaborado por la Gerencia Sr. de Coordinación de Inversiones del Infonavit.</a:t>
            </a:r>
          </a:p>
        </p:txBody>
      </p:sp>
      <p:sp>
        <p:nvSpPr>
          <p:cNvPr id="5" name="Rectángulo 4">
            <a:extLst>
              <a:ext uri="{FF2B5EF4-FFF2-40B4-BE49-F238E27FC236}">
                <a16:creationId xmlns:a16="http://schemas.microsoft.com/office/drawing/2014/main" xmlns="" id="{8016E83D-EB72-4C7C-B969-20230CB503B1}"/>
              </a:ext>
            </a:extLst>
          </p:cNvPr>
          <p:cNvSpPr/>
          <p:nvPr/>
        </p:nvSpPr>
        <p:spPr>
          <a:xfrm>
            <a:off x="755576" y="5017740"/>
            <a:ext cx="1944216" cy="120013"/>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Re</a:t>
            </a:r>
          </a:p>
        </p:txBody>
      </p:sp>
      <p:sp>
        <p:nvSpPr>
          <p:cNvPr id="8" name="Título 1">
            <a:extLst>
              <a:ext uri="{FF2B5EF4-FFF2-40B4-BE49-F238E27FC236}">
                <a16:creationId xmlns:a16="http://schemas.microsoft.com/office/drawing/2014/main" xmlns="" id="{A7D09F72-5BD7-4C46-B2D0-E9741E712686}"/>
              </a:ext>
            </a:extLst>
          </p:cNvPr>
          <p:cNvSpPr>
            <a:spLocks noGrp="1"/>
          </p:cNvSpPr>
          <p:nvPr>
            <p:ph type="title"/>
          </p:nvPr>
        </p:nvSpPr>
        <p:spPr>
          <a:xfrm>
            <a:off x="160638" y="229116"/>
            <a:ext cx="7579714" cy="77683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Rendimiento 12M FANVIT vs Sistema al 29 de junio 2018</a:t>
            </a:r>
          </a:p>
        </p:txBody>
      </p:sp>
      <p:pic>
        <p:nvPicPr>
          <p:cNvPr id="2" name="Imagen 1">
            <a:extLst>
              <a:ext uri="{FF2B5EF4-FFF2-40B4-BE49-F238E27FC236}">
                <a16:creationId xmlns:a16="http://schemas.microsoft.com/office/drawing/2014/main" xmlns="" id="{053001E3-46D3-4345-B4EC-BF8976CD8EE0}"/>
              </a:ext>
            </a:extLst>
          </p:cNvPr>
          <p:cNvPicPr>
            <a:picLocks noChangeAspect="1"/>
          </p:cNvPicPr>
          <p:nvPr/>
        </p:nvPicPr>
        <p:blipFill>
          <a:blip r:embed="rId2"/>
          <a:stretch>
            <a:fillRect/>
          </a:stretch>
        </p:blipFill>
        <p:spPr>
          <a:xfrm>
            <a:off x="397338" y="1576702"/>
            <a:ext cx="8349324" cy="2727811"/>
          </a:xfrm>
          <a:prstGeom prst="rect">
            <a:avLst/>
          </a:prstGeom>
        </p:spPr>
      </p:pic>
    </p:spTree>
    <p:extLst>
      <p:ext uri="{BB962C8B-B14F-4D97-AF65-F5344CB8AC3E}">
        <p14:creationId xmlns:p14="http://schemas.microsoft.com/office/powerpoint/2010/main" val="2018662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2957C7B-721F-4887-B7AC-6E5DE3236E5B}"/>
              </a:ext>
            </a:extLst>
          </p:cNvPr>
          <p:cNvSpPr txBox="1">
            <a:spLocks/>
          </p:cNvSpPr>
          <p:nvPr/>
        </p:nvSpPr>
        <p:spPr>
          <a:xfrm>
            <a:off x="371255" y="156994"/>
            <a:ext cx="7886700" cy="110463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Curva de Tasas Nominales Gubernamentales</a:t>
            </a:r>
            <a:br>
              <a:rPr lang="es-ES" sz="2000" b="1" dirty="0">
                <a:solidFill>
                  <a:srgbClr val="DD042B"/>
                </a:solidFill>
                <a:ea typeface="Open Sans" panose="020B0606030504020204" pitchFamily="34" charset="0"/>
                <a:cs typeface="Open Sans" panose="020B0606030504020204" pitchFamily="34" charset="0"/>
              </a:rPr>
            </a:br>
            <a:r>
              <a:rPr lang="es-ES" sz="2000" b="1" dirty="0">
                <a:solidFill>
                  <a:srgbClr val="DD042B"/>
                </a:solidFill>
                <a:ea typeface="Open Sans" panose="020B0606030504020204" pitchFamily="34" charset="0"/>
                <a:cs typeface="Open Sans" panose="020B0606030504020204" pitchFamily="34" charset="0"/>
              </a:rPr>
              <a:t>(cambio en puntos base)</a:t>
            </a:r>
            <a:endParaRPr lang="es-MX" sz="2000" b="1" dirty="0">
              <a:solidFill>
                <a:srgbClr val="DD042B"/>
              </a:solidFill>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xmlns="" id="{5C20E018-9BEB-4CF5-B53B-55E55CF84789}"/>
              </a:ext>
            </a:extLst>
          </p:cNvPr>
          <p:cNvSpPr txBox="1"/>
          <p:nvPr/>
        </p:nvSpPr>
        <p:spPr>
          <a:xfrm>
            <a:off x="273653" y="5332888"/>
            <a:ext cx="6968128" cy="369332"/>
          </a:xfrm>
          <a:prstGeom prst="rect">
            <a:avLst/>
          </a:prstGeom>
          <a:noFill/>
        </p:spPr>
        <p:txBody>
          <a:bodyPr wrap="square" rtlCol="0">
            <a:spAutoFit/>
          </a:bodyPr>
          <a:lstStyle/>
          <a:p>
            <a:r>
              <a:rPr lang="es-MX" sz="900" dirty="0">
                <a:latin typeface="Helvetica Light"/>
              </a:rPr>
              <a:t>Datos al cierre del 29 de junio de 2018</a:t>
            </a:r>
          </a:p>
          <a:p>
            <a:r>
              <a:rPr lang="es-MX" sz="900" dirty="0">
                <a:latin typeface="Helvetica Light"/>
              </a:rPr>
              <a:t>Fuente: Bloomberg</a:t>
            </a:r>
            <a:endParaRPr lang="en-US" sz="900" dirty="0">
              <a:latin typeface="Helvetica Light"/>
            </a:endParaRPr>
          </a:p>
        </p:txBody>
      </p:sp>
      <p:graphicFrame>
        <p:nvGraphicFramePr>
          <p:cNvPr id="12" name="Gráfico 11">
            <a:extLst>
              <a:ext uri="{FF2B5EF4-FFF2-40B4-BE49-F238E27FC236}">
                <a16:creationId xmlns:a16="http://schemas.microsoft.com/office/drawing/2014/main" xmlns="" id="{DA40004A-FC77-49D6-A730-671DC2D5F850}"/>
              </a:ext>
            </a:extLst>
          </p:cNvPr>
          <p:cNvGraphicFramePr>
            <a:graphicFrameLocks/>
          </p:cNvGraphicFramePr>
          <p:nvPr>
            <p:extLst>
              <p:ext uri="{D42A27DB-BD31-4B8C-83A1-F6EECF244321}">
                <p14:modId xmlns:p14="http://schemas.microsoft.com/office/powerpoint/2010/main" val="2692273840"/>
              </p:ext>
            </p:extLst>
          </p:nvPr>
        </p:nvGraphicFramePr>
        <p:xfrm>
          <a:off x="438150" y="3206446"/>
          <a:ext cx="8267700" cy="2102872"/>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2">
            <a:extLst>
              <a:ext uri="{FF2B5EF4-FFF2-40B4-BE49-F238E27FC236}">
                <a16:creationId xmlns:a16="http://schemas.microsoft.com/office/drawing/2014/main" xmlns="" id="{35A995ED-75DA-4B69-9851-4E4466283B8E}"/>
              </a:ext>
            </a:extLst>
          </p:cNvPr>
          <p:cNvPicPr>
            <a:picLocks noChangeAspect="1"/>
          </p:cNvPicPr>
          <p:nvPr/>
        </p:nvPicPr>
        <p:blipFill>
          <a:blip r:embed="rId3"/>
          <a:stretch>
            <a:fillRect/>
          </a:stretch>
        </p:blipFill>
        <p:spPr>
          <a:xfrm>
            <a:off x="438554" y="1042178"/>
            <a:ext cx="8266892" cy="2164268"/>
          </a:xfrm>
          <a:prstGeom prst="rect">
            <a:avLst/>
          </a:prstGeom>
        </p:spPr>
      </p:pic>
    </p:spTree>
    <p:extLst>
      <p:ext uri="{BB962C8B-B14F-4D97-AF65-F5344CB8AC3E}">
        <p14:creationId xmlns:p14="http://schemas.microsoft.com/office/powerpoint/2010/main" val="3242372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xmlns="" id="{B17AB0F7-1C81-4E7A-BAB0-B47C3D5C842F}"/>
              </a:ext>
            </a:extLst>
          </p:cNvPr>
          <p:cNvSpPr txBox="1">
            <a:spLocks/>
          </p:cNvSpPr>
          <p:nvPr/>
        </p:nvSpPr>
        <p:spPr>
          <a:xfrm>
            <a:off x="371255" y="156994"/>
            <a:ext cx="7886700" cy="110463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Curva de Tasas Reales Gubernamentales</a:t>
            </a:r>
            <a:br>
              <a:rPr lang="es-ES" sz="2000" b="1" dirty="0">
                <a:solidFill>
                  <a:srgbClr val="DD042B"/>
                </a:solidFill>
                <a:ea typeface="Open Sans" panose="020B0606030504020204" pitchFamily="34" charset="0"/>
                <a:cs typeface="Open Sans" panose="020B0606030504020204" pitchFamily="34" charset="0"/>
              </a:rPr>
            </a:br>
            <a:r>
              <a:rPr lang="es-ES" sz="2000" b="1" dirty="0">
                <a:solidFill>
                  <a:srgbClr val="DD042B"/>
                </a:solidFill>
                <a:ea typeface="Open Sans" panose="020B0606030504020204" pitchFamily="34" charset="0"/>
                <a:cs typeface="Open Sans" panose="020B0606030504020204" pitchFamily="34" charset="0"/>
              </a:rPr>
              <a:t>(cambio en puntos base)</a:t>
            </a:r>
            <a:endParaRPr lang="es-MX" sz="2000" b="1" dirty="0">
              <a:solidFill>
                <a:srgbClr val="DD042B"/>
              </a:solidFill>
              <a:ea typeface="Open Sans" panose="020B0606030504020204" pitchFamily="34" charset="0"/>
              <a:cs typeface="Open Sans" panose="020B0606030504020204" pitchFamily="34" charset="0"/>
            </a:endParaRPr>
          </a:p>
        </p:txBody>
      </p:sp>
      <p:sp>
        <p:nvSpPr>
          <p:cNvPr id="4" name="CuadroTexto 3">
            <a:extLst>
              <a:ext uri="{FF2B5EF4-FFF2-40B4-BE49-F238E27FC236}">
                <a16:creationId xmlns:a16="http://schemas.microsoft.com/office/drawing/2014/main" xmlns="" id="{0F9A0ADB-7B88-410A-86BC-0BCCE5262228}"/>
              </a:ext>
            </a:extLst>
          </p:cNvPr>
          <p:cNvSpPr txBox="1"/>
          <p:nvPr/>
        </p:nvSpPr>
        <p:spPr>
          <a:xfrm>
            <a:off x="273653" y="5332888"/>
            <a:ext cx="6968128" cy="369332"/>
          </a:xfrm>
          <a:prstGeom prst="rect">
            <a:avLst/>
          </a:prstGeom>
          <a:noFill/>
        </p:spPr>
        <p:txBody>
          <a:bodyPr wrap="square" rtlCol="0">
            <a:spAutoFit/>
          </a:bodyPr>
          <a:lstStyle/>
          <a:p>
            <a:r>
              <a:rPr lang="es-MX" sz="900" dirty="0">
                <a:latin typeface="Helvetica Light"/>
              </a:rPr>
              <a:t>Datos al cierre del 29 de junio de 2018</a:t>
            </a:r>
          </a:p>
          <a:p>
            <a:r>
              <a:rPr lang="es-MX" sz="900" dirty="0">
                <a:latin typeface="Helvetica Light"/>
              </a:rPr>
              <a:t>Fuente: Bloomberg</a:t>
            </a:r>
            <a:endParaRPr lang="en-US" sz="900" dirty="0">
              <a:latin typeface="Helvetica Light"/>
            </a:endParaRPr>
          </a:p>
        </p:txBody>
      </p:sp>
      <p:graphicFrame>
        <p:nvGraphicFramePr>
          <p:cNvPr id="9" name="Gráfico 8">
            <a:extLst>
              <a:ext uri="{FF2B5EF4-FFF2-40B4-BE49-F238E27FC236}">
                <a16:creationId xmlns:a16="http://schemas.microsoft.com/office/drawing/2014/main" xmlns="" id="{299F3C32-06E5-409D-965F-986CFBA02E3C}"/>
              </a:ext>
            </a:extLst>
          </p:cNvPr>
          <p:cNvGraphicFramePr>
            <a:graphicFrameLocks/>
          </p:cNvGraphicFramePr>
          <p:nvPr>
            <p:extLst>
              <p:ext uri="{D42A27DB-BD31-4B8C-83A1-F6EECF244321}">
                <p14:modId xmlns:p14="http://schemas.microsoft.com/office/powerpoint/2010/main" val="1002801787"/>
              </p:ext>
            </p:extLst>
          </p:nvPr>
        </p:nvGraphicFramePr>
        <p:xfrm>
          <a:off x="371255" y="3397296"/>
          <a:ext cx="8267700" cy="1935592"/>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1">
            <a:extLst>
              <a:ext uri="{FF2B5EF4-FFF2-40B4-BE49-F238E27FC236}">
                <a16:creationId xmlns:a16="http://schemas.microsoft.com/office/drawing/2014/main" xmlns="" id="{4A61F9BC-2DBD-4166-9A63-8F258A3692C5}"/>
              </a:ext>
            </a:extLst>
          </p:cNvPr>
          <p:cNvPicPr>
            <a:picLocks noChangeAspect="1"/>
          </p:cNvPicPr>
          <p:nvPr/>
        </p:nvPicPr>
        <p:blipFill>
          <a:blip r:embed="rId3"/>
          <a:stretch>
            <a:fillRect/>
          </a:stretch>
        </p:blipFill>
        <p:spPr>
          <a:xfrm>
            <a:off x="438554" y="919138"/>
            <a:ext cx="8266892" cy="2560542"/>
          </a:xfrm>
          <a:prstGeom prst="rect">
            <a:avLst/>
          </a:prstGeom>
        </p:spPr>
      </p:pic>
    </p:spTree>
    <p:extLst>
      <p:ext uri="{BB962C8B-B14F-4D97-AF65-F5344CB8AC3E}">
        <p14:creationId xmlns:p14="http://schemas.microsoft.com/office/powerpoint/2010/main" val="1488203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AAD444D-79C5-48F4-BDC8-4F7ED0F2357B}"/>
              </a:ext>
            </a:extLst>
          </p:cNvPr>
          <p:cNvSpPr txBox="1">
            <a:spLocks/>
          </p:cNvSpPr>
          <p:nvPr/>
        </p:nvSpPr>
        <p:spPr>
          <a:xfrm>
            <a:off x="371255" y="156994"/>
            <a:ext cx="7506132" cy="75740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Curva de Tasas Gubernamentales en USD</a:t>
            </a:r>
            <a:br>
              <a:rPr lang="es-ES" sz="2000" b="1" dirty="0">
                <a:solidFill>
                  <a:srgbClr val="DD042B"/>
                </a:solidFill>
                <a:ea typeface="Open Sans" panose="020B0606030504020204" pitchFamily="34" charset="0"/>
                <a:cs typeface="Open Sans" panose="020B0606030504020204" pitchFamily="34" charset="0"/>
              </a:rPr>
            </a:br>
            <a:r>
              <a:rPr lang="es-ES" sz="2000" b="1" dirty="0">
                <a:solidFill>
                  <a:srgbClr val="DD042B"/>
                </a:solidFill>
                <a:ea typeface="Open Sans" panose="020B0606030504020204" pitchFamily="34" charset="0"/>
                <a:cs typeface="Open Sans" panose="020B0606030504020204" pitchFamily="34" charset="0"/>
              </a:rPr>
              <a:t>(cambio en puntos base)</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CuadroTexto 2">
            <a:extLst>
              <a:ext uri="{FF2B5EF4-FFF2-40B4-BE49-F238E27FC236}">
                <a16:creationId xmlns:a16="http://schemas.microsoft.com/office/drawing/2014/main" xmlns="" id="{39495F92-A049-40F1-B3B7-5828967DA64B}"/>
              </a:ext>
            </a:extLst>
          </p:cNvPr>
          <p:cNvSpPr txBox="1"/>
          <p:nvPr/>
        </p:nvSpPr>
        <p:spPr>
          <a:xfrm>
            <a:off x="273653" y="5332888"/>
            <a:ext cx="6968128" cy="369332"/>
          </a:xfrm>
          <a:prstGeom prst="rect">
            <a:avLst/>
          </a:prstGeom>
          <a:noFill/>
        </p:spPr>
        <p:txBody>
          <a:bodyPr wrap="square" rtlCol="0">
            <a:spAutoFit/>
          </a:bodyPr>
          <a:lstStyle/>
          <a:p>
            <a:r>
              <a:rPr lang="es-MX" sz="900" dirty="0">
                <a:latin typeface="Helvetica Light"/>
              </a:rPr>
              <a:t>Datos al cierre del 29 de junio de 2018</a:t>
            </a:r>
          </a:p>
          <a:p>
            <a:r>
              <a:rPr lang="es-MX" sz="900" dirty="0">
                <a:latin typeface="Helvetica Light"/>
              </a:rPr>
              <a:t>Fuente: Bloomberg</a:t>
            </a:r>
            <a:endParaRPr lang="en-US" sz="900" dirty="0">
              <a:latin typeface="Helvetica Light"/>
            </a:endParaRPr>
          </a:p>
        </p:txBody>
      </p:sp>
      <p:graphicFrame>
        <p:nvGraphicFramePr>
          <p:cNvPr id="8" name="Gráfico 7">
            <a:extLst>
              <a:ext uri="{FF2B5EF4-FFF2-40B4-BE49-F238E27FC236}">
                <a16:creationId xmlns:a16="http://schemas.microsoft.com/office/drawing/2014/main" xmlns="" id="{771D0C69-E97A-4B85-B5C4-57E1D8A503CC}"/>
              </a:ext>
            </a:extLst>
          </p:cNvPr>
          <p:cNvGraphicFramePr>
            <a:graphicFrameLocks/>
          </p:cNvGraphicFramePr>
          <p:nvPr>
            <p:extLst>
              <p:ext uri="{D42A27DB-BD31-4B8C-83A1-F6EECF244321}">
                <p14:modId xmlns:p14="http://schemas.microsoft.com/office/powerpoint/2010/main" val="1092087441"/>
              </p:ext>
            </p:extLst>
          </p:nvPr>
        </p:nvGraphicFramePr>
        <p:xfrm>
          <a:off x="438150" y="3297180"/>
          <a:ext cx="8267700" cy="1998789"/>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3">
            <a:extLst>
              <a:ext uri="{FF2B5EF4-FFF2-40B4-BE49-F238E27FC236}">
                <a16:creationId xmlns:a16="http://schemas.microsoft.com/office/drawing/2014/main" xmlns="" id="{44F50D7A-7F6E-4306-A5BD-9D9745A8EE53}"/>
              </a:ext>
            </a:extLst>
          </p:cNvPr>
          <p:cNvPicPr>
            <a:picLocks noChangeAspect="1"/>
          </p:cNvPicPr>
          <p:nvPr/>
        </p:nvPicPr>
        <p:blipFill>
          <a:blip r:embed="rId3"/>
          <a:stretch>
            <a:fillRect/>
          </a:stretch>
        </p:blipFill>
        <p:spPr>
          <a:xfrm>
            <a:off x="438150" y="962289"/>
            <a:ext cx="8315665" cy="2334970"/>
          </a:xfrm>
          <a:prstGeom prst="rect">
            <a:avLst/>
          </a:prstGeom>
        </p:spPr>
      </p:pic>
    </p:spTree>
    <p:extLst>
      <p:ext uri="{BB962C8B-B14F-4D97-AF65-F5344CB8AC3E}">
        <p14:creationId xmlns:p14="http://schemas.microsoft.com/office/powerpoint/2010/main" val="811833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5AE950-2B4E-4301-A217-D0FF163C28D6}"/>
              </a:ext>
            </a:extLst>
          </p:cNvPr>
          <p:cNvSpPr txBox="1">
            <a:spLocks/>
          </p:cNvSpPr>
          <p:nvPr/>
        </p:nvSpPr>
        <p:spPr>
          <a:xfrm>
            <a:off x="371255" y="156994"/>
            <a:ext cx="7472265" cy="84921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Curva de Bonos del Tesoro en EU</a:t>
            </a:r>
            <a:br>
              <a:rPr lang="es-ES" sz="2000" b="1" dirty="0">
                <a:solidFill>
                  <a:srgbClr val="DD042B"/>
                </a:solidFill>
                <a:ea typeface="Open Sans" panose="020B0606030504020204" pitchFamily="34" charset="0"/>
                <a:cs typeface="Open Sans" panose="020B0606030504020204" pitchFamily="34" charset="0"/>
              </a:rPr>
            </a:br>
            <a:r>
              <a:rPr lang="es-ES" sz="2000" b="1" dirty="0">
                <a:solidFill>
                  <a:srgbClr val="DD042B"/>
                </a:solidFill>
                <a:ea typeface="Open Sans" panose="020B0606030504020204" pitchFamily="34" charset="0"/>
                <a:cs typeface="Open Sans" panose="020B0606030504020204" pitchFamily="34" charset="0"/>
              </a:rPr>
              <a:t>(cambio en puntos base)</a:t>
            </a:r>
            <a:endParaRPr lang="es-MX" sz="2000" b="1" dirty="0">
              <a:solidFill>
                <a:srgbClr val="DD042B"/>
              </a:solidFill>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xmlns="" id="{9E9C67AE-6946-455B-9FF9-CC5E0AAD83A6}"/>
              </a:ext>
            </a:extLst>
          </p:cNvPr>
          <p:cNvSpPr txBox="1"/>
          <p:nvPr/>
        </p:nvSpPr>
        <p:spPr>
          <a:xfrm>
            <a:off x="273653" y="5332888"/>
            <a:ext cx="6968128" cy="369332"/>
          </a:xfrm>
          <a:prstGeom prst="rect">
            <a:avLst/>
          </a:prstGeom>
          <a:noFill/>
        </p:spPr>
        <p:txBody>
          <a:bodyPr wrap="square" rtlCol="0">
            <a:spAutoFit/>
          </a:bodyPr>
          <a:lstStyle/>
          <a:p>
            <a:r>
              <a:rPr lang="es-MX" sz="900" dirty="0">
                <a:latin typeface="Helvetica Light"/>
              </a:rPr>
              <a:t>Datos al cierre del 29 de junio de 2018</a:t>
            </a:r>
          </a:p>
          <a:p>
            <a:r>
              <a:rPr lang="es-MX" sz="900" dirty="0">
                <a:latin typeface="Helvetica Light"/>
              </a:rPr>
              <a:t>Fuente: Bloomberg</a:t>
            </a:r>
            <a:endParaRPr lang="en-US" sz="900" dirty="0">
              <a:latin typeface="Helvetica Light"/>
            </a:endParaRPr>
          </a:p>
        </p:txBody>
      </p:sp>
      <p:graphicFrame>
        <p:nvGraphicFramePr>
          <p:cNvPr id="9" name="Gráfico 8">
            <a:extLst>
              <a:ext uri="{FF2B5EF4-FFF2-40B4-BE49-F238E27FC236}">
                <a16:creationId xmlns:a16="http://schemas.microsoft.com/office/drawing/2014/main" xmlns="" id="{20FFB61B-06DB-47C6-A685-107C0781739F}"/>
              </a:ext>
            </a:extLst>
          </p:cNvPr>
          <p:cNvGraphicFramePr>
            <a:graphicFrameLocks/>
          </p:cNvGraphicFramePr>
          <p:nvPr>
            <p:extLst>
              <p:ext uri="{D42A27DB-BD31-4B8C-83A1-F6EECF244321}">
                <p14:modId xmlns:p14="http://schemas.microsoft.com/office/powerpoint/2010/main" val="3572837136"/>
              </p:ext>
            </p:extLst>
          </p:nvPr>
        </p:nvGraphicFramePr>
        <p:xfrm>
          <a:off x="409795" y="3223763"/>
          <a:ext cx="8362950" cy="2102728"/>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2">
            <a:extLst>
              <a:ext uri="{FF2B5EF4-FFF2-40B4-BE49-F238E27FC236}">
                <a16:creationId xmlns:a16="http://schemas.microsoft.com/office/drawing/2014/main" xmlns="" id="{1E242120-D8A3-4797-84F9-BB891BA2A6C1}"/>
              </a:ext>
            </a:extLst>
          </p:cNvPr>
          <p:cNvPicPr>
            <a:picLocks noChangeAspect="1"/>
          </p:cNvPicPr>
          <p:nvPr/>
        </p:nvPicPr>
        <p:blipFill>
          <a:blip r:embed="rId3"/>
          <a:stretch>
            <a:fillRect/>
          </a:stretch>
        </p:blipFill>
        <p:spPr>
          <a:xfrm>
            <a:off x="389781" y="1078123"/>
            <a:ext cx="8364437" cy="2219136"/>
          </a:xfrm>
          <a:prstGeom prst="rect">
            <a:avLst/>
          </a:prstGeom>
        </p:spPr>
      </p:pic>
    </p:spTree>
    <p:extLst>
      <p:ext uri="{BB962C8B-B14F-4D97-AF65-F5344CB8AC3E}">
        <p14:creationId xmlns:p14="http://schemas.microsoft.com/office/powerpoint/2010/main" val="3136793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EAAC918-085D-4677-9F7A-55A2CCACD18B}"/>
              </a:ext>
            </a:extLst>
          </p:cNvPr>
          <p:cNvSpPr txBox="1">
            <a:spLocks/>
          </p:cNvSpPr>
          <p:nvPr/>
        </p:nvSpPr>
        <p:spPr>
          <a:xfrm>
            <a:off x="371255" y="156994"/>
            <a:ext cx="7458718" cy="77772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Estatus FANVIT B (2.9% del activo neto)</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3416893D-268B-4FD3-85AA-A3B83251103A}"/>
              </a:ext>
            </a:extLst>
          </p:cNvPr>
          <p:cNvSpPr txBox="1">
            <a:spLocks/>
          </p:cNvSpPr>
          <p:nvPr/>
        </p:nvSpPr>
        <p:spPr>
          <a:xfrm>
            <a:off x="200025" y="974476"/>
            <a:ext cx="8486775" cy="1275080"/>
          </a:xfrm>
          <a:prstGeom prst="rect">
            <a:avLst/>
          </a:prstGeom>
        </p:spPr>
        <p:txBody>
          <a:bodyP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es-MX" sz="1500" dirty="0">
                <a:latin typeface="Helvetica-Light" panose="020B0404020202030204" pitchFamily="34" charset="0"/>
              </a:rPr>
              <a:t>Al momento de la separación de los portafolios el 30 de junio de 2016, el FANVIT B contaba con 66 instrumentos con un valor total de $13,392 millones de pesos que representaban el 25.7% del valor de la cartera. Al 30 de junio de 2018 el FANVIT B cuenta con 17  instrumentos que representan el 2.9% del activo neto del FANVIT con un valor de $3,973 millones de pesos.</a:t>
            </a:r>
          </a:p>
          <a:p>
            <a:pPr algn="just">
              <a:buClr>
                <a:srgbClr val="C00000"/>
              </a:buClr>
            </a:pPr>
            <a:r>
              <a:rPr lang="es-MX" sz="1500" dirty="0">
                <a:latin typeface="Helvetica-Light" panose="020B0404020202030204" pitchFamily="34" charset="0"/>
              </a:rPr>
              <a:t>Durante el resto de 2018 vencerán 7 instrumentos estructurados, equivalentes a $1,048.8 millones de pesos.</a:t>
            </a:r>
            <a:endParaRPr lang="x-none" sz="1500" dirty="0">
              <a:latin typeface="Helvetica-Light" panose="020B040402020203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es-MX" sz="1400" dirty="0">
              <a:latin typeface="Century Gothic" panose="020B0502020202020204" pitchFamily="34" charset="0"/>
            </a:endParaRPr>
          </a:p>
        </p:txBody>
      </p:sp>
      <p:graphicFrame>
        <p:nvGraphicFramePr>
          <p:cNvPr id="6" name="Tabla 5">
            <a:extLst>
              <a:ext uri="{FF2B5EF4-FFF2-40B4-BE49-F238E27FC236}">
                <a16:creationId xmlns:a16="http://schemas.microsoft.com/office/drawing/2014/main" xmlns="" id="{D61F14BF-EBE9-45B5-BF1E-516041D1CB2C}"/>
              </a:ext>
            </a:extLst>
          </p:cNvPr>
          <p:cNvGraphicFramePr>
            <a:graphicFrameLocks noGrp="1"/>
          </p:cNvGraphicFramePr>
          <p:nvPr>
            <p:extLst>
              <p:ext uri="{D42A27DB-BD31-4B8C-83A1-F6EECF244321}">
                <p14:modId xmlns:p14="http://schemas.microsoft.com/office/powerpoint/2010/main" val="2197941773"/>
              </p:ext>
            </p:extLst>
          </p:nvPr>
        </p:nvGraphicFramePr>
        <p:xfrm>
          <a:off x="1564640" y="2074637"/>
          <a:ext cx="6265333" cy="3425634"/>
        </p:xfrm>
        <a:graphic>
          <a:graphicData uri="http://schemas.openxmlformats.org/drawingml/2006/table">
            <a:tbl>
              <a:tblPr/>
              <a:tblGrid>
                <a:gridCol w="1769556">
                  <a:extLst>
                    <a:ext uri="{9D8B030D-6E8A-4147-A177-3AD203B41FA5}">
                      <a16:colId xmlns:a16="http://schemas.microsoft.com/office/drawing/2014/main" xmlns="" val="4074405377"/>
                    </a:ext>
                  </a:extLst>
                </a:gridCol>
                <a:gridCol w="1119796">
                  <a:extLst>
                    <a:ext uri="{9D8B030D-6E8A-4147-A177-3AD203B41FA5}">
                      <a16:colId xmlns:a16="http://schemas.microsoft.com/office/drawing/2014/main" xmlns="" val="1049637715"/>
                    </a:ext>
                  </a:extLst>
                </a:gridCol>
                <a:gridCol w="995374">
                  <a:extLst>
                    <a:ext uri="{9D8B030D-6E8A-4147-A177-3AD203B41FA5}">
                      <a16:colId xmlns:a16="http://schemas.microsoft.com/office/drawing/2014/main" xmlns="" val="2881390821"/>
                    </a:ext>
                  </a:extLst>
                </a:gridCol>
                <a:gridCol w="1352052">
                  <a:extLst>
                    <a:ext uri="{9D8B030D-6E8A-4147-A177-3AD203B41FA5}">
                      <a16:colId xmlns:a16="http://schemas.microsoft.com/office/drawing/2014/main" xmlns="" val="2024503162"/>
                    </a:ext>
                  </a:extLst>
                </a:gridCol>
                <a:gridCol w="1028555">
                  <a:extLst>
                    <a:ext uri="{9D8B030D-6E8A-4147-A177-3AD203B41FA5}">
                      <a16:colId xmlns:a16="http://schemas.microsoft.com/office/drawing/2014/main" xmlns="" val="1504616018"/>
                    </a:ext>
                  </a:extLst>
                </a:gridCol>
              </a:tblGrid>
              <a:tr h="180238">
                <a:tc>
                  <a:txBody>
                    <a:bodyPr/>
                    <a:lstStyle/>
                    <a:p>
                      <a:pPr algn="ctr" fontAlgn="ctr"/>
                      <a:r>
                        <a:rPr lang="en-US" sz="1200" b="0" i="0" u="none" strike="noStrike" dirty="0">
                          <a:solidFill>
                            <a:srgbClr val="C00000"/>
                          </a:solidFill>
                          <a:effectLst/>
                          <a:latin typeface="Helvetica "/>
                        </a:rPr>
                        <a:t>FANVIT B</a:t>
                      </a:r>
                    </a:p>
                  </a:txBody>
                  <a:tcPr marL="7433" marR="7433" marT="7433"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DD052B"/>
                          </a:solidFill>
                          <a:effectLst/>
                          <a:latin typeface="Helvetica "/>
                        </a:rPr>
                        <a:t>Estatus</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DD052B"/>
                          </a:solidFill>
                          <a:effectLst/>
                          <a:latin typeface="Helvetica "/>
                        </a:rPr>
                        <a:t>Títulos</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DD052B"/>
                          </a:solidFill>
                          <a:effectLst/>
                          <a:latin typeface="Helvetica "/>
                        </a:rPr>
                        <a:t>Valor Razonable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DD052B"/>
                          </a:solidFill>
                          <a:effectLst/>
                          <a:latin typeface="Helvetica "/>
                        </a:rPr>
                        <a:t>Vencimiento</a:t>
                      </a:r>
                    </a:p>
                  </a:txBody>
                  <a:tcPr marL="7433" marR="7433" marT="7433"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245772962"/>
                  </a:ext>
                </a:extLst>
              </a:tr>
              <a:tr h="180238">
                <a:tc>
                  <a:txBody>
                    <a:bodyPr/>
                    <a:lstStyle/>
                    <a:p>
                      <a:pPr algn="l" fontAlgn="ctr"/>
                      <a:r>
                        <a:rPr lang="en-US" sz="1200" b="0" i="0" u="none" strike="noStrike" dirty="0">
                          <a:solidFill>
                            <a:srgbClr val="1D1D1B"/>
                          </a:solidFill>
                          <a:effectLst/>
                          <a:latin typeface="Helvetica "/>
                        </a:rPr>
                        <a:t>J_BSAN_S00626</a:t>
                      </a:r>
                    </a:p>
                  </a:txBody>
                  <a:tcPr marL="7433" marR="7433" marT="7433"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 1,250,000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128.1</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12-07-18</a:t>
                      </a:r>
                    </a:p>
                  </a:txBody>
                  <a:tcPr marL="7433" marR="7433" marT="7433"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541448905"/>
                  </a:ext>
                </a:extLst>
              </a:tr>
              <a:tr h="174139">
                <a:tc>
                  <a:txBody>
                    <a:bodyPr/>
                    <a:lstStyle/>
                    <a:p>
                      <a:pPr algn="l" fontAlgn="ctr"/>
                      <a:r>
                        <a:rPr lang="en-US" sz="1200" b="0" i="0" u="none" strike="noStrike" dirty="0">
                          <a:solidFill>
                            <a:srgbClr val="1D1D1B"/>
                          </a:solidFill>
                          <a:effectLst/>
                          <a:latin typeface="Helvetica "/>
                        </a:rPr>
                        <a:t>91_SOFINBU_15</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Venta Parcial</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2,037,135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203.8</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26-07-18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06745100"/>
                  </a:ext>
                </a:extLst>
              </a:tr>
              <a:tr h="174139">
                <a:tc>
                  <a:txBody>
                    <a:bodyPr/>
                    <a:lstStyle/>
                    <a:p>
                      <a:pPr algn="l" fontAlgn="ctr"/>
                      <a:r>
                        <a:rPr lang="en-US" sz="1200" b="0" i="0" u="none" strike="noStrike" dirty="0">
                          <a:solidFill>
                            <a:srgbClr val="1D1D1B"/>
                          </a:solidFill>
                          <a:effectLst/>
                          <a:latin typeface="Helvetica "/>
                        </a:rPr>
                        <a:t>J_BSAN_S00654</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1,250,000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132.5</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30-08-18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811545375"/>
                  </a:ext>
                </a:extLst>
              </a:tr>
              <a:tr h="174139">
                <a:tc>
                  <a:txBody>
                    <a:bodyPr/>
                    <a:lstStyle/>
                    <a:p>
                      <a:pPr algn="l" fontAlgn="ctr"/>
                      <a:r>
                        <a:rPr lang="en-US" sz="1200" b="0" i="0" u="none" strike="noStrike" dirty="0">
                          <a:solidFill>
                            <a:srgbClr val="1D1D1B"/>
                          </a:solidFill>
                          <a:effectLst/>
                          <a:latin typeface="Helvetica "/>
                        </a:rPr>
                        <a:t>J_BSAN_S00680</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1,000,000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104.6</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20-09-18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56315019"/>
                  </a:ext>
                </a:extLst>
              </a:tr>
              <a:tr h="174139">
                <a:tc>
                  <a:txBody>
                    <a:bodyPr/>
                    <a:lstStyle/>
                    <a:p>
                      <a:pPr algn="l" fontAlgn="ctr"/>
                      <a:r>
                        <a:rPr lang="en-US" sz="1200" b="0" i="0" u="none" strike="noStrike" dirty="0">
                          <a:solidFill>
                            <a:srgbClr val="1D1D1B"/>
                          </a:solidFill>
                          <a:effectLst/>
                          <a:latin typeface="Helvetica "/>
                        </a:rPr>
                        <a:t>J_BSAN_S00684</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1,250,000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136.5</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27-09-18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83259704"/>
                  </a:ext>
                </a:extLst>
              </a:tr>
              <a:tr h="174139">
                <a:tc>
                  <a:txBody>
                    <a:bodyPr/>
                    <a:lstStyle/>
                    <a:p>
                      <a:pPr algn="l" fontAlgn="ctr"/>
                      <a:r>
                        <a:rPr lang="en-US" sz="1200" b="0" i="0" u="none" strike="noStrike" dirty="0">
                          <a:solidFill>
                            <a:srgbClr val="1D1D1B"/>
                          </a:solidFill>
                          <a:effectLst/>
                          <a:latin typeface="Helvetica "/>
                        </a:rPr>
                        <a:t>J_BSAN_S00706</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1,500,000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175.0</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19-10-18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3758738"/>
                  </a:ext>
                </a:extLst>
              </a:tr>
              <a:tr h="174139">
                <a:tc>
                  <a:txBody>
                    <a:bodyPr/>
                    <a:lstStyle/>
                    <a:p>
                      <a:pPr algn="l" fontAlgn="ctr"/>
                      <a:r>
                        <a:rPr lang="en-US" sz="1200" b="0" i="0" u="none" strike="noStrike" dirty="0">
                          <a:solidFill>
                            <a:srgbClr val="1D1D1B"/>
                          </a:solidFill>
                          <a:effectLst/>
                          <a:latin typeface="Helvetica "/>
                        </a:rPr>
                        <a:t>J_BACOMER_S5108</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1,700,000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168.4</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23-11-18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71227992"/>
                  </a:ext>
                </a:extLst>
              </a:tr>
              <a:tr h="174139">
                <a:tc>
                  <a:txBody>
                    <a:bodyPr/>
                    <a:lstStyle/>
                    <a:p>
                      <a:pPr algn="l" fontAlgn="ctr"/>
                      <a:r>
                        <a:rPr lang="en-US" sz="1200" b="0" i="0" u="none" strike="noStrike" dirty="0">
                          <a:solidFill>
                            <a:srgbClr val="1D1D1B"/>
                          </a:solidFill>
                          <a:effectLst/>
                          <a:latin typeface="Helvetica "/>
                        </a:rPr>
                        <a:t>J_BSAN_S00727</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1,750,000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158.8</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14-11-19</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103132894"/>
                  </a:ext>
                </a:extLst>
              </a:tr>
              <a:tr h="174139">
                <a:tc>
                  <a:txBody>
                    <a:bodyPr/>
                    <a:lstStyle/>
                    <a:p>
                      <a:pPr algn="l" fontAlgn="ctr"/>
                      <a:r>
                        <a:rPr lang="en-US" sz="1200" b="0" i="0" u="none" strike="noStrike" dirty="0">
                          <a:solidFill>
                            <a:srgbClr val="1D1D1B"/>
                          </a:solidFill>
                          <a:effectLst/>
                          <a:latin typeface="Helvetica "/>
                        </a:rPr>
                        <a:t>91_TLEVISA_14</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Venta Parcial</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1,135,890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112.4</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01-04-21</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574022582"/>
                  </a:ext>
                </a:extLst>
              </a:tr>
              <a:tr h="174139">
                <a:tc>
                  <a:txBody>
                    <a:bodyPr/>
                    <a:lstStyle/>
                    <a:p>
                      <a:pPr algn="l" fontAlgn="ctr"/>
                      <a:r>
                        <a:rPr lang="en-US" sz="1200" b="0" i="0" u="none" strike="noStrike" dirty="0">
                          <a:solidFill>
                            <a:srgbClr val="1D1D1B"/>
                          </a:solidFill>
                          <a:effectLst/>
                          <a:latin typeface="Helvetica "/>
                        </a:rPr>
                        <a:t>91_TLEVISA_15</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Venta Parcial</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4,809,860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476.5</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02-05-22</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610610896"/>
                  </a:ext>
                </a:extLst>
              </a:tr>
              <a:tr h="174139">
                <a:tc>
                  <a:txBody>
                    <a:bodyPr/>
                    <a:lstStyle/>
                    <a:p>
                      <a:pPr algn="l" fontAlgn="ctr"/>
                      <a:r>
                        <a:rPr lang="en-US" sz="1200" b="0" i="0" u="none" strike="noStrike" dirty="0">
                          <a:solidFill>
                            <a:srgbClr val="1D1D1B"/>
                          </a:solidFill>
                          <a:effectLst/>
                          <a:latin typeface="Helvetica "/>
                        </a:rPr>
                        <a:t>91_DOIXCB_15</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2,000,000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156.2</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20-11-28</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890743652"/>
                  </a:ext>
                </a:extLst>
              </a:tr>
              <a:tr h="174139">
                <a:tc>
                  <a:txBody>
                    <a:bodyPr/>
                    <a:lstStyle/>
                    <a:p>
                      <a:pPr algn="l" fontAlgn="ctr"/>
                      <a:r>
                        <a:rPr lang="en-US" sz="1200" b="0" i="0" u="none" strike="noStrike" dirty="0">
                          <a:solidFill>
                            <a:srgbClr val="1D1D1B"/>
                          </a:solidFill>
                          <a:effectLst/>
                          <a:latin typeface="Helvetica "/>
                        </a:rPr>
                        <a:t>91_GHOCB_14</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Venta Parcial</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3,600,000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325.0</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30-07-29</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36167730"/>
                  </a:ext>
                </a:extLst>
              </a:tr>
              <a:tr h="174139">
                <a:tc>
                  <a:txBody>
                    <a:bodyPr/>
                    <a:lstStyle/>
                    <a:p>
                      <a:pPr algn="l" fontAlgn="ctr"/>
                      <a:r>
                        <a:rPr lang="en-US" sz="1200" b="0" i="0" u="none" strike="noStrike" dirty="0">
                          <a:solidFill>
                            <a:srgbClr val="1D1D1B"/>
                          </a:solidFill>
                          <a:effectLst/>
                          <a:latin typeface="Helvetica "/>
                        </a:rPr>
                        <a:t>91_PASACB_11</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5,300,000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632.7</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30-04-32</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439512000"/>
                  </a:ext>
                </a:extLst>
              </a:tr>
              <a:tr h="174139">
                <a:tc>
                  <a:txBody>
                    <a:bodyPr/>
                    <a:lstStyle/>
                    <a:p>
                      <a:pPr algn="l" fontAlgn="ctr"/>
                      <a:r>
                        <a:rPr lang="en-US" sz="1200" b="0" i="0" u="none" strike="noStrike" dirty="0">
                          <a:solidFill>
                            <a:srgbClr val="1D1D1B"/>
                          </a:solidFill>
                          <a:effectLst/>
                          <a:latin typeface="Helvetica "/>
                        </a:rPr>
                        <a:t>91_PSBCB_12U</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490,000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210.0</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28-05-32</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91203251"/>
                  </a:ext>
                </a:extLst>
              </a:tr>
              <a:tr h="174139">
                <a:tc>
                  <a:txBody>
                    <a:bodyPr/>
                    <a:lstStyle/>
                    <a:p>
                      <a:pPr algn="l" fontAlgn="ctr"/>
                      <a:r>
                        <a:rPr lang="en-US" sz="1200" b="0" i="0" u="none" strike="noStrike" dirty="0">
                          <a:solidFill>
                            <a:srgbClr val="1D1D1B"/>
                          </a:solidFill>
                          <a:effectLst/>
                          <a:latin typeface="Helvetica "/>
                        </a:rPr>
                        <a:t>91_CAMSCB_13U</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Venta Parcial</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603,955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362.9</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29-12-37</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60151960"/>
                  </a:ext>
                </a:extLst>
              </a:tr>
              <a:tr h="174139">
                <a:tc>
                  <a:txBody>
                    <a:bodyPr/>
                    <a:lstStyle/>
                    <a:p>
                      <a:pPr algn="l" fontAlgn="ctr"/>
                      <a:r>
                        <a:rPr lang="en-US" sz="1200" b="0" i="0" u="none" strike="noStrike" dirty="0">
                          <a:solidFill>
                            <a:srgbClr val="1D1D1B"/>
                          </a:solidFill>
                          <a:effectLst/>
                          <a:latin typeface="Helvetica "/>
                        </a:rPr>
                        <a:t>JE_TLEVISA_0443</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21,260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164.9</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14-05-43</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394126581"/>
                  </a:ext>
                </a:extLst>
              </a:tr>
              <a:tr h="174139">
                <a:tc>
                  <a:txBody>
                    <a:bodyPr/>
                    <a:lstStyle/>
                    <a:p>
                      <a:pPr algn="l" fontAlgn="ctr"/>
                      <a:r>
                        <a:rPr lang="en-US" sz="1200" b="0" i="0" u="none" strike="noStrike" dirty="0">
                          <a:solidFill>
                            <a:srgbClr val="1D1D1B"/>
                          </a:solidFill>
                          <a:effectLst/>
                          <a:latin typeface="Helvetica "/>
                        </a:rPr>
                        <a:t>90_CBPF_48</a:t>
                      </a:r>
                    </a:p>
                  </a:txBody>
                  <a:tcPr marL="7433" marR="7433" marT="743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Vigente</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3,155,000 </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325.8</a:t>
                      </a:r>
                    </a:p>
                  </a:txBody>
                  <a:tcPr marL="7433" marR="7433" marT="743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26-09-47</a:t>
                      </a:r>
                    </a:p>
                  </a:txBody>
                  <a:tcPr marL="7433" marR="7433" marT="743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547508301"/>
                  </a:ext>
                </a:extLst>
              </a:tr>
            </a:tbl>
          </a:graphicData>
        </a:graphic>
      </p:graphicFrame>
      <p:sp>
        <p:nvSpPr>
          <p:cNvPr id="4" name="3 CuadroTexto"/>
          <p:cNvSpPr txBox="1"/>
          <p:nvPr/>
        </p:nvSpPr>
        <p:spPr>
          <a:xfrm>
            <a:off x="200024" y="5462171"/>
            <a:ext cx="2047875" cy="246221"/>
          </a:xfrm>
          <a:prstGeom prst="rect">
            <a:avLst/>
          </a:prstGeom>
          <a:noFill/>
        </p:spPr>
        <p:txBody>
          <a:bodyPr wrap="square" rtlCol="0">
            <a:spAutoFit/>
          </a:bodyPr>
          <a:lstStyle/>
          <a:p>
            <a:r>
              <a:rPr lang="x-none" sz="1000">
                <a:latin typeface="Helvetica Light" panose="020B0403020202020204"/>
              </a:rPr>
              <a:t>*Millones de pesos</a:t>
            </a:r>
            <a:endParaRPr lang="x-none" sz="1000">
              <a:latin typeface="Century Gothic" panose="020B0502020202020204" pitchFamily="34" charset="0"/>
            </a:endParaRPr>
          </a:p>
        </p:txBody>
      </p:sp>
    </p:spTree>
    <p:extLst>
      <p:ext uri="{BB962C8B-B14F-4D97-AF65-F5344CB8AC3E}">
        <p14:creationId xmlns:p14="http://schemas.microsoft.com/office/powerpoint/2010/main" val="3910510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xmlns="" id="{44C1AA4D-B981-46AC-B93D-231B8E63F9B6}"/>
              </a:ext>
            </a:extLst>
          </p:cNvPr>
          <p:cNvSpPr txBox="1">
            <a:spLocks/>
          </p:cNvSpPr>
          <p:nvPr/>
        </p:nvSpPr>
        <p:spPr>
          <a:xfrm>
            <a:off x="371255" y="156994"/>
            <a:ext cx="7472265" cy="76417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Estatus FANVIT B</a:t>
            </a:r>
            <a:endParaRPr lang="es-MX" sz="2000" b="1" dirty="0">
              <a:solidFill>
                <a:srgbClr val="DD042B"/>
              </a:solidFill>
              <a:ea typeface="Open Sans" panose="020B0606030504020204" pitchFamily="34" charset="0"/>
              <a:cs typeface="Open Sans" panose="020B0606030504020204" pitchFamily="34" charset="0"/>
            </a:endParaRPr>
          </a:p>
        </p:txBody>
      </p:sp>
      <p:sp>
        <p:nvSpPr>
          <p:cNvPr id="4" name="Marcador de contenido 2">
            <a:extLst>
              <a:ext uri="{FF2B5EF4-FFF2-40B4-BE49-F238E27FC236}">
                <a16:creationId xmlns:a16="http://schemas.microsoft.com/office/drawing/2014/main" xmlns="" id="{DDA2AE25-ED57-40CA-BECE-E349E1D3B522}"/>
              </a:ext>
            </a:extLst>
          </p:cNvPr>
          <p:cNvSpPr txBox="1">
            <a:spLocks/>
          </p:cNvSpPr>
          <p:nvPr/>
        </p:nvSpPr>
        <p:spPr>
          <a:xfrm>
            <a:off x="106791" y="1101284"/>
            <a:ext cx="8723509" cy="4613715"/>
          </a:xfrm>
          <a:prstGeom prst="rect">
            <a:avLst/>
          </a:prstGeom>
        </p:spPr>
        <p:txBody>
          <a:bodyP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es-ES" sz="1500" dirty="0">
                <a:latin typeface="Helvetica-Light" panose="020B0404020202030204" pitchFamily="34" charset="0"/>
              </a:rPr>
              <a:t>Al cierre de junio de 2018 se han vendido, o amortizado 49 instrumentos con un valor de $8,335 millones de pesos.</a:t>
            </a:r>
          </a:p>
          <a:p>
            <a:pPr marL="0" indent="0" algn="just">
              <a:buClr>
                <a:srgbClr val="C00000"/>
              </a:buClr>
              <a:buNone/>
            </a:pPr>
            <a:endParaRPr lang="es-ES"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800" dirty="0">
              <a:latin typeface="Helvetica Light" panose="020B0403020202020204"/>
            </a:endParaRPr>
          </a:p>
          <a:p>
            <a:pPr marL="0" indent="0" algn="just">
              <a:buClr>
                <a:srgbClr val="C00000"/>
              </a:buClr>
              <a:buNone/>
            </a:pPr>
            <a:r>
              <a:rPr lang="x-none" sz="800" dirty="0">
                <a:latin typeface="Helvetica Light" panose="020B0403020202020204"/>
              </a:rPr>
              <a:t>*Millones </a:t>
            </a:r>
            <a:r>
              <a:rPr lang="x-none" sz="800">
                <a:latin typeface="Helvetica Light" panose="020B0403020202020204"/>
              </a:rPr>
              <a:t>de pesos</a:t>
            </a:r>
            <a:endParaRPr lang="x-none" sz="14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es-MX" sz="1400" dirty="0">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1B0A25B7-459A-484F-A6F1-6D3226E45153}"/>
              </a:ext>
            </a:extLst>
          </p:cNvPr>
          <p:cNvGraphicFramePr>
            <a:graphicFrameLocks noGrp="1"/>
          </p:cNvGraphicFramePr>
          <p:nvPr>
            <p:extLst>
              <p:ext uri="{D42A27DB-BD31-4B8C-83A1-F6EECF244321}">
                <p14:modId xmlns:p14="http://schemas.microsoft.com/office/powerpoint/2010/main" val="1553871125"/>
              </p:ext>
            </p:extLst>
          </p:nvPr>
        </p:nvGraphicFramePr>
        <p:xfrm>
          <a:off x="371255" y="1506100"/>
          <a:ext cx="8459045" cy="3880282"/>
        </p:xfrm>
        <a:graphic>
          <a:graphicData uri="http://schemas.openxmlformats.org/drawingml/2006/table">
            <a:tbl>
              <a:tblPr/>
              <a:tblGrid>
                <a:gridCol w="1278646">
                  <a:extLst>
                    <a:ext uri="{9D8B030D-6E8A-4147-A177-3AD203B41FA5}">
                      <a16:colId xmlns:a16="http://schemas.microsoft.com/office/drawing/2014/main" xmlns="" val="2607338024"/>
                    </a:ext>
                  </a:extLst>
                </a:gridCol>
                <a:gridCol w="503467">
                  <a:extLst>
                    <a:ext uri="{9D8B030D-6E8A-4147-A177-3AD203B41FA5}">
                      <a16:colId xmlns:a16="http://schemas.microsoft.com/office/drawing/2014/main" xmlns="" val="1951036608"/>
                    </a:ext>
                  </a:extLst>
                </a:gridCol>
                <a:gridCol w="863086">
                  <a:extLst>
                    <a:ext uri="{9D8B030D-6E8A-4147-A177-3AD203B41FA5}">
                      <a16:colId xmlns:a16="http://schemas.microsoft.com/office/drawing/2014/main" xmlns="" val="3650813747"/>
                    </a:ext>
                  </a:extLst>
                </a:gridCol>
                <a:gridCol w="976966">
                  <a:extLst>
                    <a:ext uri="{9D8B030D-6E8A-4147-A177-3AD203B41FA5}">
                      <a16:colId xmlns:a16="http://schemas.microsoft.com/office/drawing/2014/main" xmlns="" val="1702132228"/>
                    </a:ext>
                  </a:extLst>
                </a:gridCol>
                <a:gridCol w="455517">
                  <a:extLst>
                    <a:ext uri="{9D8B030D-6E8A-4147-A177-3AD203B41FA5}">
                      <a16:colId xmlns:a16="http://schemas.microsoft.com/office/drawing/2014/main" xmlns="" val="1071878776"/>
                    </a:ext>
                  </a:extLst>
                </a:gridCol>
                <a:gridCol w="1302621">
                  <a:extLst>
                    <a:ext uri="{9D8B030D-6E8A-4147-A177-3AD203B41FA5}">
                      <a16:colId xmlns:a16="http://schemas.microsoft.com/office/drawing/2014/main" xmlns="" val="3377119284"/>
                    </a:ext>
                  </a:extLst>
                </a:gridCol>
                <a:gridCol w="1382537">
                  <a:extLst>
                    <a:ext uri="{9D8B030D-6E8A-4147-A177-3AD203B41FA5}">
                      <a16:colId xmlns:a16="http://schemas.microsoft.com/office/drawing/2014/main" xmlns="" val="2136401744"/>
                    </a:ext>
                  </a:extLst>
                </a:gridCol>
                <a:gridCol w="719239">
                  <a:extLst>
                    <a:ext uri="{9D8B030D-6E8A-4147-A177-3AD203B41FA5}">
                      <a16:colId xmlns:a16="http://schemas.microsoft.com/office/drawing/2014/main" xmlns="" val="1669462167"/>
                    </a:ext>
                  </a:extLst>
                </a:gridCol>
                <a:gridCol w="976966">
                  <a:extLst>
                    <a:ext uri="{9D8B030D-6E8A-4147-A177-3AD203B41FA5}">
                      <a16:colId xmlns:a16="http://schemas.microsoft.com/office/drawing/2014/main" xmlns="" val="2625497387"/>
                    </a:ext>
                  </a:extLst>
                </a:gridCol>
              </a:tblGrid>
              <a:tr h="164831">
                <a:tc>
                  <a:txBody>
                    <a:bodyPr/>
                    <a:lstStyle/>
                    <a:p>
                      <a:pPr algn="ctr" fontAlgn="ctr"/>
                      <a:r>
                        <a:rPr lang="en-US" sz="900" b="0" i="0" u="none" strike="noStrike" dirty="0">
                          <a:solidFill>
                            <a:srgbClr val="DD052B"/>
                          </a:solidFill>
                          <a:effectLst/>
                          <a:latin typeface="Helvetica "/>
                        </a:rPr>
                        <a:t>FANVIT B</a:t>
                      </a:r>
                    </a:p>
                  </a:txBody>
                  <a:tcPr marL="5153" marR="5153" marT="5153"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DD052B"/>
                          </a:solidFill>
                          <a:effectLst/>
                          <a:latin typeface="Helvetica "/>
                        </a:rPr>
                        <a:t>Estatus</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DD052B"/>
                          </a:solidFill>
                          <a:effectLst/>
                          <a:latin typeface="Helvetica "/>
                        </a:rPr>
                        <a:t>Títulos</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DD052B"/>
                          </a:solidFill>
                          <a:effectLst/>
                          <a:latin typeface="Helvetica "/>
                        </a:rPr>
                        <a:t>Valor Razonable</a:t>
                      </a:r>
                    </a:p>
                  </a:txBody>
                  <a:tcPr marL="5153" marR="5153" marT="5153"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l" fontAlgn="b"/>
                      <a:r>
                        <a:rPr lang="en-US" sz="600" b="0" i="0" u="none" strike="noStrike" dirty="0">
                          <a:solidFill>
                            <a:srgbClr val="DD052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ctr" fontAlgn="ctr"/>
                      <a:r>
                        <a:rPr lang="en-US" sz="900" b="0" i="0" u="none" strike="noStrike" dirty="0">
                          <a:solidFill>
                            <a:srgbClr val="DD052B"/>
                          </a:solidFill>
                          <a:effectLst/>
                          <a:latin typeface="Helvetica "/>
                        </a:rPr>
                        <a:t>FANVIT B</a:t>
                      </a:r>
                    </a:p>
                  </a:txBody>
                  <a:tcPr marL="5153" marR="5153" marT="5153"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DD052B"/>
                          </a:solidFill>
                          <a:effectLst/>
                          <a:latin typeface="Helvetica "/>
                        </a:rPr>
                        <a:t>Estatus</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DD052B"/>
                          </a:solidFill>
                          <a:effectLst/>
                          <a:latin typeface="Helvetica "/>
                        </a:rPr>
                        <a:t>Títulos</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DD052B"/>
                          </a:solidFill>
                          <a:effectLst/>
                          <a:latin typeface="Helvetica "/>
                        </a:rPr>
                        <a:t>Valor Razonable</a:t>
                      </a:r>
                    </a:p>
                  </a:txBody>
                  <a:tcPr marL="5153" marR="5153" marT="5153"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3345674380"/>
                  </a:ext>
                </a:extLst>
              </a:tr>
              <a:tr h="136246">
                <a:tc>
                  <a:txBody>
                    <a:bodyPr/>
                    <a:lstStyle/>
                    <a:p>
                      <a:pPr algn="l" fontAlgn="ctr"/>
                      <a:r>
                        <a:rPr lang="en-US" sz="900" b="0" i="0" u="none" strike="noStrike" dirty="0">
                          <a:solidFill>
                            <a:srgbClr val="1D1D1B"/>
                          </a:solidFill>
                          <a:effectLst/>
                          <a:latin typeface="Helvetica "/>
                        </a:rPr>
                        <a:t>52_SCOT-RV_E</a:t>
                      </a:r>
                    </a:p>
                  </a:txBody>
                  <a:tcPr marL="5153" marR="5153" marT="5153"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dirty="0">
                          <a:solidFill>
                            <a:srgbClr val="1D1D1B"/>
                          </a:solidFill>
                          <a:effectLst/>
                          <a:latin typeface="Helvetica "/>
                        </a:rPr>
                        <a:t>   20,963,813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dirty="0">
                          <a:solidFill>
                            <a:srgbClr val="1D1D1B"/>
                          </a:solidFill>
                          <a:effectLst/>
                          <a:latin typeface="Helvetica "/>
                        </a:rPr>
                        <a:t>53.0</a:t>
                      </a:r>
                    </a:p>
                  </a:txBody>
                  <a:tcPr marL="5153" marR="5153" marT="5153"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91_EXITUCB_15</a:t>
                      </a:r>
                    </a:p>
                  </a:txBody>
                  <a:tcPr marL="5153" marR="5153" marT="5153"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dirty="0">
                          <a:solidFill>
                            <a:srgbClr val="1D1D1B"/>
                          </a:solidFill>
                          <a:effectLst/>
                          <a:latin typeface="Helvetica "/>
                        </a:rPr>
                        <a:t> 1,550,000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dirty="0">
                          <a:solidFill>
                            <a:srgbClr val="1D1D1B"/>
                          </a:solidFill>
                          <a:effectLst/>
                          <a:latin typeface="Helvetica "/>
                        </a:rPr>
                        <a:t>155.1</a:t>
                      </a:r>
                    </a:p>
                  </a:txBody>
                  <a:tcPr marL="5153" marR="5153" marT="5153"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242796895"/>
                  </a:ext>
                </a:extLst>
              </a:tr>
              <a:tr h="136246">
                <a:tc>
                  <a:txBody>
                    <a:bodyPr/>
                    <a:lstStyle/>
                    <a:p>
                      <a:pPr algn="l" fontAlgn="ctr"/>
                      <a:r>
                        <a:rPr lang="en-US" sz="900" b="0" i="0" u="none" strike="noStrike" dirty="0">
                          <a:solidFill>
                            <a:srgbClr val="1D1D1B"/>
                          </a:solidFill>
                          <a:effectLst/>
                          <a:latin typeface="Helvetica "/>
                        </a:rPr>
                        <a:t>52_VECTPA_M</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120,427,585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202.9</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91_FNACTIV_15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25.3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055071993"/>
                  </a:ext>
                </a:extLst>
              </a:tr>
              <a:tr h="136246">
                <a:tc>
                  <a:txBody>
                    <a:bodyPr/>
                    <a:lstStyle/>
                    <a:p>
                      <a:pPr algn="l" fontAlgn="ctr"/>
                      <a:r>
                        <a:rPr lang="en-US" sz="900" b="0" i="0" u="none" strike="noStrike" dirty="0">
                          <a:solidFill>
                            <a:srgbClr val="1D1D1B"/>
                          </a:solidFill>
                          <a:effectLst/>
                          <a:latin typeface="Helvetica "/>
                        </a:rPr>
                        <a:t>52_VECTSIC_M</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401,967,322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302.5</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91_FORD_14</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750,000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75.3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452990322"/>
                  </a:ext>
                </a:extLst>
              </a:tr>
              <a:tr h="136246">
                <a:tc>
                  <a:txBody>
                    <a:bodyPr/>
                    <a:lstStyle/>
                    <a:p>
                      <a:pPr algn="l" fontAlgn="ctr"/>
                      <a:r>
                        <a:rPr lang="en-US" sz="900" b="0" i="0" u="none" strike="noStrike" dirty="0">
                          <a:solidFill>
                            <a:srgbClr val="1D1D1B"/>
                          </a:solidFill>
                          <a:effectLst/>
                          <a:latin typeface="Helvetica "/>
                        </a:rPr>
                        <a:t>90_CHIHCB_13U</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286,851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172.8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93_ABNGOA_01715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3,000,000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69.8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521932679"/>
                  </a:ext>
                </a:extLst>
              </a:tr>
              <a:tr h="164831">
                <a:tc>
                  <a:txBody>
                    <a:bodyPr/>
                    <a:lstStyle/>
                    <a:p>
                      <a:pPr algn="l" fontAlgn="ctr"/>
                      <a:r>
                        <a:rPr lang="en-US" sz="900" b="0" i="0" u="none" strike="noStrike" dirty="0">
                          <a:solidFill>
                            <a:srgbClr val="1D1D1B"/>
                          </a:solidFill>
                          <a:effectLst/>
                          <a:latin typeface="Helvetica "/>
                        </a:rPr>
                        <a:t>91_ACOSTCB_15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4,000,000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396.0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93_ARREACT_07415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646,000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66.0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554288209"/>
                  </a:ext>
                </a:extLst>
              </a:tr>
              <a:tr h="136246">
                <a:tc>
                  <a:txBody>
                    <a:bodyPr/>
                    <a:lstStyle/>
                    <a:p>
                      <a:pPr algn="l" fontAlgn="ctr"/>
                      <a:r>
                        <a:rPr lang="en-US" sz="900" b="0" i="0" u="none" strike="noStrike" dirty="0">
                          <a:solidFill>
                            <a:srgbClr val="1D1D1B"/>
                          </a:solidFill>
                          <a:effectLst/>
                          <a:latin typeface="Helvetica "/>
                        </a:rPr>
                        <a:t>91_ALSEA_15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3,596,007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359.3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93_FACTOR_00615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50.2</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337299875"/>
                  </a:ext>
                </a:extLst>
              </a:tr>
              <a:tr h="136246">
                <a:tc>
                  <a:txBody>
                    <a:bodyPr/>
                    <a:lstStyle/>
                    <a:p>
                      <a:pPr algn="l" fontAlgn="ctr"/>
                      <a:r>
                        <a:rPr lang="en-US" sz="900" b="0" i="0" u="none" strike="noStrike" dirty="0">
                          <a:solidFill>
                            <a:srgbClr val="1D1D1B"/>
                          </a:solidFill>
                          <a:effectLst/>
                          <a:latin typeface="Helvetica "/>
                        </a:rPr>
                        <a:t>91_CARDLCB_10U</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719,302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306.8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93_FACTOR_00715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30.1</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761058860"/>
                  </a:ext>
                </a:extLst>
              </a:tr>
              <a:tr h="136246">
                <a:tc>
                  <a:txBody>
                    <a:bodyPr/>
                    <a:lstStyle/>
                    <a:p>
                      <a:pPr algn="l" fontAlgn="ctr"/>
                      <a:r>
                        <a:rPr lang="en-US" sz="900" b="0" i="0" u="none" strike="noStrike" dirty="0">
                          <a:solidFill>
                            <a:srgbClr val="1D1D1B"/>
                          </a:solidFill>
                          <a:effectLst/>
                          <a:latin typeface="Helvetica "/>
                        </a:rPr>
                        <a:t>91_CREAL_15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2,500,000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250.6</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93_FACTOR_00815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400,000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40.0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833971281"/>
                  </a:ext>
                </a:extLst>
              </a:tr>
              <a:tr h="136246">
                <a:tc>
                  <a:txBody>
                    <a:bodyPr/>
                    <a:lstStyle/>
                    <a:p>
                      <a:pPr algn="l" fontAlgn="ctr"/>
                      <a:r>
                        <a:rPr lang="en-US" sz="900" b="0" i="0" u="none" strike="noStrike" dirty="0">
                          <a:solidFill>
                            <a:srgbClr val="1D1D1B"/>
                          </a:solidFill>
                          <a:effectLst/>
                          <a:latin typeface="Helvetica "/>
                        </a:rPr>
                        <a:t>91_FINN_15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350.9</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93_FACTOR_00915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30.0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50085817"/>
                  </a:ext>
                </a:extLst>
              </a:tr>
              <a:tr h="136246">
                <a:tc>
                  <a:txBody>
                    <a:bodyPr/>
                    <a:lstStyle/>
                    <a:p>
                      <a:pPr algn="l" fontAlgn="ctr"/>
                      <a:r>
                        <a:rPr lang="en-US" sz="900" b="0" i="0" u="none" strike="noStrike" dirty="0">
                          <a:solidFill>
                            <a:srgbClr val="1D1D1B"/>
                          </a:solidFill>
                          <a:effectLst/>
                          <a:latin typeface="Helvetica "/>
                        </a:rPr>
                        <a:t>91_FUNO_13</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5,463,772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550.5</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93_MERCFIN_00615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715,803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71.8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106045089"/>
                  </a:ext>
                </a:extLst>
              </a:tr>
              <a:tr h="136246">
                <a:tc>
                  <a:txBody>
                    <a:bodyPr/>
                    <a:lstStyle/>
                    <a:p>
                      <a:pPr algn="l" fontAlgn="ctr"/>
                      <a:r>
                        <a:rPr lang="en-US" sz="900" b="0" i="0" u="none" strike="noStrike" dirty="0">
                          <a:solidFill>
                            <a:srgbClr val="1D1D1B"/>
                          </a:solidFill>
                          <a:effectLst/>
                          <a:latin typeface="Helvetica "/>
                        </a:rPr>
                        <a:t>91_HOLCIM_15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1,418,820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141.8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99_SCOTIAB_20-15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1,250,000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119.0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76102861"/>
                  </a:ext>
                </a:extLst>
              </a:tr>
              <a:tr h="136246">
                <a:tc>
                  <a:txBody>
                    <a:bodyPr/>
                    <a:lstStyle/>
                    <a:p>
                      <a:pPr algn="l" fontAlgn="ctr"/>
                      <a:r>
                        <a:rPr lang="en-US" sz="900" b="0" i="0" u="none" strike="noStrike" dirty="0">
                          <a:solidFill>
                            <a:srgbClr val="1D1D1B"/>
                          </a:solidFill>
                          <a:effectLst/>
                          <a:latin typeface="Helvetica "/>
                        </a:rPr>
                        <a:t>91_LAB_13</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1,983,905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194.7</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F_BANCREA_15001</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2,750,000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276.0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146427464"/>
                  </a:ext>
                </a:extLst>
              </a:tr>
              <a:tr h="136246">
                <a:tc>
                  <a:txBody>
                    <a:bodyPr/>
                    <a:lstStyle/>
                    <a:p>
                      <a:pPr algn="l" fontAlgn="ctr"/>
                      <a:r>
                        <a:rPr lang="en-US" sz="900" b="0" i="0" u="none" strike="noStrike" dirty="0">
                          <a:solidFill>
                            <a:srgbClr val="1D1D1B"/>
                          </a:solidFill>
                          <a:effectLst/>
                          <a:latin typeface="Helvetica "/>
                        </a:rPr>
                        <a:t>91_LAB_13-2</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600,107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59.4</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J_BSAN_S00627</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150.4</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68118960"/>
                  </a:ext>
                </a:extLst>
              </a:tr>
              <a:tr h="136246">
                <a:tc>
                  <a:txBody>
                    <a:bodyPr/>
                    <a:lstStyle/>
                    <a:p>
                      <a:pPr algn="l" fontAlgn="ctr"/>
                      <a:r>
                        <a:rPr lang="en-US" sz="900" b="0" i="0" u="none" strike="noStrike" dirty="0">
                          <a:solidFill>
                            <a:srgbClr val="1D1D1B"/>
                          </a:solidFill>
                          <a:effectLst/>
                          <a:latin typeface="Helvetica "/>
                        </a:rPr>
                        <a:t>91_LAB_14</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2,189,917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208.3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J_BSAN_S00641</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1,200,000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119.8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436899101"/>
                  </a:ext>
                </a:extLst>
              </a:tr>
              <a:tr h="136246">
                <a:tc>
                  <a:txBody>
                    <a:bodyPr/>
                    <a:lstStyle/>
                    <a:p>
                      <a:pPr algn="l" fontAlgn="ctr"/>
                      <a:r>
                        <a:rPr lang="en-US" sz="900" b="0" i="0" u="none" strike="noStrike" dirty="0">
                          <a:solidFill>
                            <a:srgbClr val="1D1D1B"/>
                          </a:solidFill>
                          <a:effectLst/>
                          <a:latin typeface="Helvetica "/>
                        </a:rPr>
                        <a:t>91_MFRISCO_13</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1,747,549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171.7</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J_BSAN_S00645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1,850,000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185.5</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38191801"/>
                  </a:ext>
                </a:extLst>
              </a:tr>
              <a:tr h="136246">
                <a:tc>
                  <a:txBody>
                    <a:bodyPr/>
                    <a:lstStyle/>
                    <a:p>
                      <a:pPr algn="l" fontAlgn="ctr"/>
                      <a:r>
                        <a:rPr lang="en-US" sz="900" b="0" i="0" u="none" strike="noStrike" dirty="0">
                          <a:solidFill>
                            <a:srgbClr val="1D1D1B"/>
                          </a:solidFill>
                          <a:effectLst/>
                          <a:latin typeface="Helvetica "/>
                        </a:rPr>
                        <a:t>91_OPI_15U</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227,414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133.2</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J_BSAN_S00652</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152.7</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23658351"/>
                  </a:ext>
                </a:extLst>
              </a:tr>
              <a:tr h="136246">
                <a:tc>
                  <a:txBody>
                    <a:bodyPr/>
                    <a:lstStyle/>
                    <a:p>
                      <a:pPr algn="l" fontAlgn="ctr"/>
                      <a:r>
                        <a:rPr lang="en-US" sz="900" b="0" i="0" u="none" strike="noStrike" dirty="0">
                          <a:solidFill>
                            <a:srgbClr val="1D1D1B"/>
                          </a:solidFill>
                          <a:effectLst/>
                          <a:latin typeface="Helvetica "/>
                        </a:rPr>
                        <a:t>91_OSM_15-2</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4,688,000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470.2</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J_BSAN_S00677</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150.8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72502432"/>
                  </a:ext>
                </a:extLst>
              </a:tr>
              <a:tr h="136246">
                <a:tc>
                  <a:txBody>
                    <a:bodyPr/>
                    <a:lstStyle/>
                    <a:p>
                      <a:pPr algn="l" fontAlgn="ctr"/>
                      <a:r>
                        <a:rPr lang="en-US" sz="900" b="0" i="0" u="none" strike="noStrike" dirty="0">
                          <a:solidFill>
                            <a:srgbClr val="1D1D1B"/>
                          </a:solidFill>
                          <a:effectLst/>
                          <a:latin typeface="Helvetica "/>
                        </a:rPr>
                        <a:t>91_TENIXCB_14U</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194,466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94.7</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J_BSAN_S00678</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50.3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327205798"/>
                  </a:ext>
                </a:extLst>
              </a:tr>
              <a:tr h="164831">
                <a:tc>
                  <a:txBody>
                    <a:bodyPr/>
                    <a:lstStyle/>
                    <a:p>
                      <a:pPr algn="l" fontAlgn="ctr"/>
                      <a:r>
                        <a:rPr lang="en-US" sz="900" b="0" i="0" u="none" strike="noStrike" dirty="0">
                          <a:solidFill>
                            <a:srgbClr val="1D1D1B"/>
                          </a:solidFill>
                          <a:effectLst/>
                          <a:latin typeface="Helvetica "/>
                        </a:rPr>
                        <a:t>91_UFINCB_15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2,236,985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224.2</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91_ABCCB_15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Vencimiento Anticipado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1,445,000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144.8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829126139"/>
                  </a:ext>
                </a:extLst>
              </a:tr>
              <a:tr h="164831">
                <a:tc>
                  <a:txBody>
                    <a:bodyPr/>
                    <a:lstStyle/>
                    <a:p>
                      <a:pPr algn="l" fontAlgn="ctr"/>
                      <a:r>
                        <a:rPr lang="en-US" sz="900" b="0" i="0" u="none" strike="noStrike" dirty="0">
                          <a:solidFill>
                            <a:srgbClr val="1D1D1B"/>
                          </a:solidFill>
                          <a:effectLst/>
                          <a:latin typeface="Helvetica "/>
                        </a:rPr>
                        <a:t>94_CSBANCO_14</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Vendido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600,000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60.2</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91_ABCCB_14-2</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Vencimiento Anticipado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1,496,000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150.3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135481121"/>
                  </a:ext>
                </a:extLst>
              </a:tr>
              <a:tr h="164831">
                <a:tc>
                  <a:txBody>
                    <a:bodyPr/>
                    <a:lstStyle/>
                    <a:p>
                      <a:pPr algn="l" fontAlgn="ctr"/>
                      <a:r>
                        <a:rPr lang="en-US" sz="900" b="0" i="0" u="none" strike="noStrike" dirty="0">
                          <a:solidFill>
                            <a:srgbClr val="1D1D1B"/>
                          </a:solidFill>
                          <a:effectLst/>
                          <a:latin typeface="Helvetica "/>
                        </a:rPr>
                        <a:t>99_SCOTIAB_19-15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1,200,000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113.1</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91_ALSEA_13</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Vencimiento Anticipado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1,317,023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131.8</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02731163"/>
                  </a:ext>
                </a:extLst>
              </a:tr>
              <a:tr h="164831">
                <a:tc>
                  <a:txBody>
                    <a:bodyPr/>
                    <a:lstStyle/>
                    <a:p>
                      <a:pPr algn="l" fontAlgn="ctr"/>
                      <a:r>
                        <a:rPr lang="en-US" sz="900" b="0" i="0" u="none" strike="noStrike" dirty="0">
                          <a:solidFill>
                            <a:srgbClr val="1D1D1B"/>
                          </a:solidFill>
                          <a:effectLst/>
                          <a:latin typeface="Helvetica "/>
                        </a:rPr>
                        <a:t>J_BACOMER_S5109</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1,700,000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160.5</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91_MASCB_15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Vencimiento Anticipado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1,000,000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100.3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068600386"/>
                  </a:ext>
                </a:extLst>
              </a:tr>
              <a:tr h="164831">
                <a:tc>
                  <a:txBody>
                    <a:bodyPr/>
                    <a:lstStyle/>
                    <a:p>
                      <a:pPr algn="l" fontAlgn="ctr"/>
                      <a:r>
                        <a:rPr lang="en-US" sz="900" b="0" i="0" u="none" strike="noStrike" dirty="0">
                          <a:solidFill>
                            <a:srgbClr val="1D1D1B"/>
                          </a:solidFill>
                          <a:effectLst/>
                          <a:latin typeface="Helvetica "/>
                        </a:rPr>
                        <a:t>91_MERCFCB_15-2</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850,000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85.2</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91_RCENTRO_14</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Vencimiento Anticipado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3,150,000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299.5</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068428089"/>
                  </a:ext>
                </a:extLst>
              </a:tr>
              <a:tr h="164831">
                <a:tc>
                  <a:txBody>
                    <a:bodyPr/>
                    <a:lstStyle/>
                    <a:p>
                      <a:pPr algn="l" fontAlgn="ctr"/>
                      <a:r>
                        <a:rPr lang="en-US" sz="900" b="0" i="0" u="none" strike="noStrike" dirty="0">
                          <a:solidFill>
                            <a:srgbClr val="1D1D1B"/>
                          </a:solidFill>
                          <a:effectLst/>
                          <a:latin typeface="Helvetica "/>
                        </a:rPr>
                        <a:t>J_BSAN_S00567</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1,500,000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140.0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ctr"/>
                      <a:r>
                        <a:rPr lang="en-US" sz="900" b="0" i="0" u="none" strike="noStrike" dirty="0">
                          <a:solidFill>
                            <a:srgbClr val="1D1D1B"/>
                          </a:solidFill>
                          <a:effectLst/>
                          <a:latin typeface="Helvetica "/>
                        </a:rPr>
                        <a:t>91_TIPCB_14</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Vencimiento Anticipado</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4,129,624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413.3</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550237805"/>
                  </a:ext>
                </a:extLst>
              </a:tr>
              <a:tr h="136246">
                <a:tc>
                  <a:txBody>
                    <a:bodyPr/>
                    <a:lstStyle/>
                    <a:p>
                      <a:pPr algn="l" fontAlgn="ctr"/>
                      <a:r>
                        <a:rPr lang="en-US" sz="900" b="0" i="0" u="none" strike="noStrike" dirty="0">
                          <a:solidFill>
                            <a:srgbClr val="1D1D1B"/>
                          </a:solidFill>
                          <a:effectLst/>
                          <a:latin typeface="Helvetica "/>
                        </a:rPr>
                        <a:t>99_SCOTIAB_7-15</a:t>
                      </a:r>
                    </a:p>
                  </a:txBody>
                  <a:tcPr marL="5153" marR="5153" marT="5153"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Venció</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        800,000 </a:t>
                      </a:r>
                    </a:p>
                  </a:txBody>
                  <a:tcPr marL="5153" marR="5153" marT="5153"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900" b="0" i="0" u="none" strike="noStrike" dirty="0">
                          <a:solidFill>
                            <a:srgbClr val="1D1D1B"/>
                          </a:solidFill>
                          <a:effectLst/>
                          <a:latin typeface="Helvetica "/>
                        </a:rPr>
                        <a:t>75.0</a:t>
                      </a:r>
                    </a:p>
                  </a:txBody>
                  <a:tcPr marL="5153" marR="5153" marT="5153"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tc>
                  <a:txBody>
                    <a:bodyPr/>
                    <a:lstStyle/>
                    <a:p>
                      <a:pPr algn="l" fontAlgn="b"/>
                      <a:r>
                        <a:rPr lang="en-US" sz="600" b="0" i="0" u="none" strike="noStrike" dirty="0">
                          <a:solidFill>
                            <a:srgbClr val="1D1D1B"/>
                          </a:solidFill>
                          <a:effectLst/>
                          <a:latin typeface="Helvetica "/>
                        </a:rPr>
                        <a:t> </a:t>
                      </a:r>
                    </a:p>
                  </a:txBody>
                  <a:tcPr marL="5153" marR="5153" marT="5153" marB="0" anchor="b">
                    <a:lnL>
                      <a:noFill/>
                    </a:lnL>
                    <a:lnR>
                      <a:noFill/>
                    </a:lnR>
                    <a:lnT>
                      <a:noFill/>
                    </a:lnT>
                    <a:lnB>
                      <a:noFill/>
                    </a:lnB>
                    <a:solidFill>
                      <a:srgbClr val="FFFFFF"/>
                    </a:solidFill>
                  </a:tcPr>
                </a:tc>
                <a:extLst>
                  <a:ext uri="{0D108BD9-81ED-4DB2-BD59-A6C34878D82A}">
                    <a16:rowId xmlns:a16="http://schemas.microsoft.com/office/drawing/2014/main" xmlns="" val="3132640289"/>
                  </a:ext>
                </a:extLst>
              </a:tr>
            </a:tbl>
          </a:graphicData>
        </a:graphic>
      </p:graphicFrame>
    </p:spTree>
    <p:extLst>
      <p:ext uri="{BB962C8B-B14F-4D97-AF65-F5344CB8AC3E}">
        <p14:creationId xmlns:p14="http://schemas.microsoft.com/office/powerpoint/2010/main" val="677369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91180" y="136521"/>
            <a:ext cx="7749459" cy="764231"/>
          </a:xfrm>
        </p:spPr>
        <p:txBody>
          <a:bodyPr>
            <a:normAutofit/>
          </a:bodyPr>
          <a:lstStyle/>
          <a:p>
            <a:pPr defTabSz="713232"/>
            <a:r>
              <a:rPr lang="es-MX" sz="2000" b="1" dirty="0">
                <a:solidFill>
                  <a:srgbClr val="DD042B"/>
                </a:solidFill>
              </a:rPr>
              <a:t>Renta Variable, Bonos Bancarios Estructurados y Bonos Convertibles FANVIT</a:t>
            </a:r>
            <a:r>
              <a:rPr lang="es-ES" sz="2000" b="1" dirty="0">
                <a:solidFill>
                  <a:srgbClr val="DD042B"/>
                </a:solidFill>
              </a:rPr>
              <a:t> </a:t>
            </a:r>
            <a:r>
              <a:rPr lang="es-ES" sz="2000" b="1" dirty="0">
                <a:solidFill>
                  <a:srgbClr val="DD042B"/>
                </a:solidFill>
                <a:ea typeface="Open Sans" panose="020B0606030504020204" pitchFamily="34" charset="0"/>
                <a:cs typeface="Open Sans" panose="020B0606030504020204" pitchFamily="34" charset="0"/>
              </a:rPr>
              <a:t>(10.8% del activo neto)</a:t>
            </a:r>
            <a:endParaRPr lang="es-MX" sz="2000" b="1" dirty="0">
              <a:solidFill>
                <a:srgbClr val="DD042B"/>
              </a:solidFill>
            </a:endParaRPr>
          </a:p>
        </p:txBody>
      </p:sp>
      <p:graphicFrame>
        <p:nvGraphicFramePr>
          <p:cNvPr id="5" name="Tabla 4">
            <a:extLst>
              <a:ext uri="{FF2B5EF4-FFF2-40B4-BE49-F238E27FC236}">
                <a16:creationId xmlns:a16="http://schemas.microsoft.com/office/drawing/2014/main" xmlns="" id="{5837401C-2150-45BC-AB58-185C68A47B34}"/>
              </a:ext>
            </a:extLst>
          </p:cNvPr>
          <p:cNvGraphicFramePr>
            <a:graphicFrameLocks noGrp="1"/>
          </p:cNvGraphicFramePr>
          <p:nvPr>
            <p:extLst>
              <p:ext uri="{D42A27DB-BD31-4B8C-83A1-F6EECF244321}">
                <p14:modId xmlns:p14="http://schemas.microsoft.com/office/powerpoint/2010/main" val="4076734461"/>
              </p:ext>
            </p:extLst>
          </p:nvPr>
        </p:nvGraphicFramePr>
        <p:xfrm>
          <a:off x="261172" y="962156"/>
          <a:ext cx="8621657" cy="4444206"/>
        </p:xfrm>
        <a:graphic>
          <a:graphicData uri="http://schemas.openxmlformats.org/drawingml/2006/table">
            <a:tbl>
              <a:tblPr/>
              <a:tblGrid>
                <a:gridCol w="563834">
                  <a:extLst>
                    <a:ext uri="{9D8B030D-6E8A-4147-A177-3AD203B41FA5}">
                      <a16:colId xmlns:a16="http://schemas.microsoft.com/office/drawing/2014/main" xmlns="" val="2639832443"/>
                    </a:ext>
                  </a:extLst>
                </a:gridCol>
                <a:gridCol w="992061">
                  <a:extLst>
                    <a:ext uri="{9D8B030D-6E8A-4147-A177-3AD203B41FA5}">
                      <a16:colId xmlns:a16="http://schemas.microsoft.com/office/drawing/2014/main" xmlns="" val="3855230953"/>
                    </a:ext>
                  </a:extLst>
                </a:gridCol>
                <a:gridCol w="1446458">
                  <a:extLst>
                    <a:ext uri="{9D8B030D-6E8A-4147-A177-3AD203B41FA5}">
                      <a16:colId xmlns:a16="http://schemas.microsoft.com/office/drawing/2014/main" xmlns="" val="3731051239"/>
                    </a:ext>
                  </a:extLst>
                </a:gridCol>
                <a:gridCol w="1141942">
                  <a:extLst>
                    <a:ext uri="{9D8B030D-6E8A-4147-A177-3AD203B41FA5}">
                      <a16:colId xmlns:a16="http://schemas.microsoft.com/office/drawing/2014/main" xmlns="" val="870080244"/>
                    </a:ext>
                  </a:extLst>
                </a:gridCol>
                <a:gridCol w="618551">
                  <a:extLst>
                    <a:ext uri="{9D8B030D-6E8A-4147-A177-3AD203B41FA5}">
                      <a16:colId xmlns:a16="http://schemas.microsoft.com/office/drawing/2014/main" xmlns="" val="2145169083"/>
                    </a:ext>
                  </a:extLst>
                </a:gridCol>
                <a:gridCol w="504357">
                  <a:extLst>
                    <a:ext uri="{9D8B030D-6E8A-4147-A177-3AD203B41FA5}">
                      <a16:colId xmlns:a16="http://schemas.microsoft.com/office/drawing/2014/main" xmlns="" val="2230128212"/>
                    </a:ext>
                  </a:extLst>
                </a:gridCol>
                <a:gridCol w="449640">
                  <a:extLst>
                    <a:ext uri="{9D8B030D-6E8A-4147-A177-3AD203B41FA5}">
                      <a16:colId xmlns:a16="http://schemas.microsoft.com/office/drawing/2014/main" xmlns="" val="636838017"/>
                    </a:ext>
                  </a:extLst>
                </a:gridCol>
                <a:gridCol w="1141942">
                  <a:extLst>
                    <a:ext uri="{9D8B030D-6E8A-4147-A177-3AD203B41FA5}">
                      <a16:colId xmlns:a16="http://schemas.microsoft.com/office/drawing/2014/main" xmlns="" val="1064359349"/>
                    </a:ext>
                  </a:extLst>
                </a:gridCol>
                <a:gridCol w="1141942">
                  <a:extLst>
                    <a:ext uri="{9D8B030D-6E8A-4147-A177-3AD203B41FA5}">
                      <a16:colId xmlns:a16="http://schemas.microsoft.com/office/drawing/2014/main" xmlns="" val="672679053"/>
                    </a:ext>
                  </a:extLst>
                </a:gridCol>
                <a:gridCol w="620930">
                  <a:extLst>
                    <a:ext uri="{9D8B030D-6E8A-4147-A177-3AD203B41FA5}">
                      <a16:colId xmlns:a16="http://schemas.microsoft.com/office/drawing/2014/main" xmlns="" val="2568938037"/>
                    </a:ext>
                  </a:extLst>
                </a:gridCol>
              </a:tblGrid>
              <a:tr h="131473">
                <a:tc rowSpan="3">
                  <a:txBody>
                    <a:bodyPr/>
                    <a:lstStyle/>
                    <a:p>
                      <a:pPr algn="ctr" fontAlgn="ctr"/>
                      <a:r>
                        <a:rPr lang="es-MX" sz="800" b="1" i="0" u="none" strike="noStrike" dirty="0">
                          <a:solidFill>
                            <a:srgbClr val="DD052B"/>
                          </a:solidFill>
                          <a:effectLst/>
                          <a:latin typeface="Helvetica Light" panose="020B0403020202020204"/>
                        </a:rPr>
                        <a:t>Región</a:t>
                      </a:r>
                    </a:p>
                  </a:txBody>
                  <a:tcPr marL="4699" marR="4699" marT="4699" marB="0" anchor="ctr">
                    <a:lnL>
                      <a:noFill/>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Moneda</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Instrumento</a:t>
                      </a:r>
                    </a:p>
                  </a:txBody>
                  <a:tcPr marL="4699" marR="4699" marT="4699" marB="0" anchor="ctr">
                    <a:lnL w="6350" cap="flat" cmpd="sng" algn="ctr">
                      <a:solidFill>
                        <a:srgbClr val="DD052B"/>
                      </a:solidFill>
                      <a:prstDash val="solid"/>
                      <a:round/>
                      <a:headEnd type="none" w="med" len="med"/>
                      <a:tailEnd type="none" w="med" len="med"/>
                    </a:lnL>
                    <a:lnR>
                      <a:noFill/>
                    </a:lnR>
                    <a:lnT>
                      <a:noFill/>
                    </a:lnT>
                    <a:lnB w="19050" cap="flat" cmpd="sng" algn="ctr">
                      <a:solidFill>
                        <a:srgbClr val="DD052B"/>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Subyacente</a:t>
                      </a:r>
                    </a:p>
                  </a:txBody>
                  <a:tcPr marL="4699" marR="4699" marT="4699" marB="0" anchor="ctr">
                    <a:lnL>
                      <a:noFill/>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Monto (mdp)</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 Activo Neto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 RV</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Rend. en su moneda</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Rend. en pesos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rowSpan="3">
                  <a:txBody>
                    <a:bodyPr/>
                    <a:lstStyle/>
                    <a:p>
                      <a:pPr algn="ctr" fontAlgn="ctr"/>
                      <a:r>
                        <a:rPr lang="es-MX" sz="800" b="1" i="0" u="none" strike="noStrike" dirty="0">
                          <a:solidFill>
                            <a:srgbClr val="DD052B"/>
                          </a:solidFill>
                          <a:effectLst/>
                          <a:latin typeface="Helvetica Light" panose="020B0403020202020204"/>
                        </a:rPr>
                        <a:t>Rend. Ponderado Total</a:t>
                      </a:r>
                    </a:p>
                  </a:txBody>
                  <a:tcPr marL="4699" marR="4699" marT="4699" marB="0" anchor="ctr">
                    <a:lnL w="6350" cap="flat" cmpd="sng" algn="ctr">
                      <a:solidFill>
                        <a:srgbClr val="DD052B"/>
                      </a:solidFill>
                      <a:prstDash val="solid"/>
                      <a:round/>
                      <a:headEnd type="none" w="med" len="med"/>
                      <a:tailEnd type="none" w="med" len="med"/>
                    </a:lnL>
                    <a:lnR>
                      <a:noFill/>
                    </a:lnR>
                    <a:lnT>
                      <a:noFill/>
                    </a:lnT>
                    <a:lnB w="190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4014678043"/>
                  </a:ext>
                </a:extLst>
              </a:tr>
              <a:tr h="131473">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800" b="1" i="0" u="none" strike="noStrike" dirty="0">
                          <a:solidFill>
                            <a:srgbClr val="DD052B"/>
                          </a:solidFill>
                          <a:effectLst/>
                          <a:latin typeface="Helvetica Light" panose="020B0403020202020204"/>
                        </a:rPr>
                        <a:t>Rend. Ponderado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Rend. Ponderado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780999093"/>
                  </a:ext>
                </a:extLst>
              </a:tr>
              <a:tr h="131473">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800" b="1" i="0" u="none" strike="noStrike" dirty="0">
                          <a:solidFill>
                            <a:srgbClr val="DD052B"/>
                          </a:solidFill>
                          <a:effectLst/>
                          <a:latin typeface="Helvetica Light" panose="020B0403020202020204"/>
                        </a:rPr>
                        <a:t>29/06/2018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29/06/2018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190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3572786608"/>
                  </a:ext>
                </a:extLst>
              </a:tr>
              <a:tr h="115650">
                <a:tc rowSpan="2">
                  <a:txBody>
                    <a:bodyPr/>
                    <a:lstStyle/>
                    <a:p>
                      <a:pPr algn="ctr" fontAlgn="ctr"/>
                      <a:r>
                        <a:rPr lang="es-MX" sz="700" b="1" i="0" u="none" strike="noStrike" dirty="0">
                          <a:solidFill>
                            <a:srgbClr val="000000"/>
                          </a:solidFill>
                          <a:effectLst/>
                          <a:latin typeface="Helvetica Light" panose="020B0403020202020204"/>
                        </a:rPr>
                        <a:t>México</a:t>
                      </a:r>
                    </a:p>
                  </a:txBody>
                  <a:tcPr marL="4699" marR="4699" marT="4699" marB="0" anchor="ctr">
                    <a:lnL>
                      <a:noFill/>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Pesos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2_CEMEX_09</a:t>
                      </a:r>
                    </a:p>
                  </a:txBody>
                  <a:tcPr marL="4699" marR="4699" marT="4699" marB="0" anchor="ctr">
                    <a:lnL w="6350" cap="flat" cmpd="sng" algn="ctr">
                      <a:solidFill>
                        <a:srgbClr val="DD052B"/>
                      </a:solidFill>
                      <a:prstDash val="solid"/>
                      <a:round/>
                      <a:headEnd type="none" w="med" len="med"/>
                      <a:tailEnd type="none" w="med" len="med"/>
                    </a:lnL>
                    <a:lnR>
                      <a:noFill/>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Convertible Cemex</a:t>
                      </a:r>
                    </a:p>
                  </a:txBody>
                  <a:tcPr marL="4699" marR="4699" marT="4699" marB="0" anchor="ctr">
                    <a:lnL>
                      <a:noFill/>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548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0.4%</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dirty="0">
                          <a:solidFill>
                            <a:srgbClr val="000000"/>
                          </a:solidFill>
                          <a:effectLst/>
                          <a:latin typeface="Helvetica Light" panose="020B0403020202020204"/>
                        </a:rPr>
                        <a:t>5.9%</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-0.6%</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-0.6%</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0000"/>
                          </a:solidFill>
                          <a:effectLst/>
                          <a:latin typeface="Helvetica Light" panose="020B0403020202020204"/>
                        </a:rPr>
                        <a:t>-0.7%</a:t>
                      </a:r>
                    </a:p>
                  </a:txBody>
                  <a:tcPr marL="4699" marR="4699" marT="4699" marB="0" anchor="ctr">
                    <a:lnL w="6350" cap="flat" cmpd="sng" algn="ctr">
                      <a:solidFill>
                        <a:srgbClr val="DD052B"/>
                      </a:solidFill>
                      <a:prstDash val="solid"/>
                      <a:round/>
                      <a:headEnd type="none" w="med" len="med"/>
                      <a:tailEnd type="none" w="med" len="med"/>
                    </a:lnL>
                    <a:lnR>
                      <a:noFill/>
                    </a:lnR>
                    <a:lnT w="190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831353211"/>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1B_MEXRISK_ISHRS</a:t>
                      </a:r>
                    </a:p>
                  </a:txBody>
                  <a:tcPr marL="4699" marR="4699" marT="4699" marB="0" anchor="ctr">
                    <a:lnL w="6350" cap="flat" cmpd="sng" algn="ctr">
                      <a:solidFill>
                        <a:srgbClr val="DD052B"/>
                      </a:solidFill>
                      <a:prstDash val="solid"/>
                      <a:round/>
                      <a:headEnd type="none" w="med" len="med"/>
                      <a:tailEnd type="none" w="med" len="med"/>
                    </a:lnL>
                    <a:lnR>
                      <a:noFill/>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MSCI México Risk</a:t>
                      </a:r>
                    </a:p>
                  </a:txBody>
                  <a:tcPr marL="4699" marR="4699" marT="4699" marB="0" anchor="ctr">
                    <a:lnL>
                      <a:noFill/>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330</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2142780458"/>
                  </a:ext>
                </a:extLst>
              </a:tr>
              <a:tr h="115650">
                <a:tc rowSpan="10">
                  <a:txBody>
                    <a:bodyPr/>
                    <a:lstStyle/>
                    <a:p>
                      <a:pPr algn="ctr" fontAlgn="ctr"/>
                      <a:r>
                        <a:rPr lang="es-MX" sz="700" b="1" i="0" u="none" strike="noStrike" dirty="0">
                          <a:solidFill>
                            <a:srgbClr val="000000"/>
                          </a:solidFill>
                          <a:effectLst/>
                          <a:latin typeface="Helvetica Light" panose="020B0403020202020204"/>
                        </a:rPr>
                        <a:t>Estados Unidos</a:t>
                      </a:r>
                    </a:p>
                  </a:txBody>
                  <a:tcPr marL="4699" marR="4699" marT="4699" marB="0" vert="vert27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1I_IVV_*</a:t>
                      </a:r>
                    </a:p>
                  </a:txBody>
                  <a:tcPr marL="4699" marR="4699" marT="4699" marB="0" anchor="ctr">
                    <a:lnL w="6350" cap="flat" cmpd="sng" algn="ctr">
                      <a:solidFill>
                        <a:srgbClr val="DD052B"/>
                      </a:solidFill>
                      <a:prstDash val="solid"/>
                      <a:round/>
                      <a:headEnd type="none" w="med" len="med"/>
                      <a:tailEnd type="none" w="med" len="med"/>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S&amp;P 500 Index</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2,121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1.5%</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dirty="0">
                          <a:solidFill>
                            <a:srgbClr val="000000"/>
                          </a:solidFill>
                          <a:effectLst/>
                          <a:latin typeface="Helvetica Light" panose="020B0403020202020204"/>
                        </a:rPr>
                        <a:t>39.0%</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dirty="0">
                          <a:solidFill>
                            <a:srgbClr val="000000"/>
                          </a:solidFill>
                          <a:effectLst/>
                          <a:latin typeface="Helvetica Light" panose="020B0403020202020204"/>
                        </a:rPr>
                        <a:t>1.1%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1238192889"/>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1I_USMV_*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Mínima Volatilidad</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1,187</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0.9%</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124794227"/>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1I_XLU_*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Servicios Públicos</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419</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06108233"/>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1I_XLK_*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Sector Tecnología</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383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099435568"/>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1I_QQQ_*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NASDAQ Index</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372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145050944"/>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1I_XLF_*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Sector Financiero</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258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827131591"/>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1I_XLP_*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Consumo Básico</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398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650086380"/>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1I_XLI_*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Sector Industrial</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141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844535708"/>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1I_XLB_*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Sector Materiales</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360</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374611733"/>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J_BSAN_S00706</a:t>
                      </a:r>
                    </a:p>
                  </a:txBody>
                  <a:tcPr marL="4699" marR="4699" marT="4699" marB="0" anchor="ctr">
                    <a:lnL w="6350" cap="flat" cmpd="sng" algn="ctr">
                      <a:solidFill>
                        <a:srgbClr val="DD052B"/>
                      </a:solidFill>
                      <a:prstDash val="solid"/>
                      <a:round/>
                      <a:headEnd type="none" w="med" len="med"/>
                      <a:tailEnd type="none" w="med" len="med"/>
                    </a:lnL>
                    <a:lnR>
                      <a:noFill/>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Dow Jones</a:t>
                      </a:r>
                    </a:p>
                  </a:txBody>
                  <a:tcPr marL="4699" marR="4699" marT="4699" marB="0" anchor="ctr">
                    <a:lnL>
                      <a:noFill/>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175</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3234034680"/>
                  </a:ext>
                </a:extLst>
              </a:tr>
              <a:tr h="115650">
                <a:tc rowSpan="8">
                  <a:txBody>
                    <a:bodyPr/>
                    <a:lstStyle/>
                    <a:p>
                      <a:pPr algn="ctr" fontAlgn="ctr"/>
                      <a:r>
                        <a:rPr lang="es-MX" sz="700" b="1" i="0" u="none" strike="noStrike" dirty="0">
                          <a:solidFill>
                            <a:srgbClr val="000000"/>
                          </a:solidFill>
                          <a:effectLst/>
                          <a:latin typeface="Helvetica Light" panose="020B0403020202020204"/>
                        </a:rPr>
                        <a:t>Europa</a:t>
                      </a:r>
                    </a:p>
                  </a:txBody>
                  <a:tcPr marL="4699" marR="4699" marT="4699" marB="0" vert="vert27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Euros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1I_SX7EEX_N</a:t>
                      </a:r>
                    </a:p>
                  </a:txBody>
                  <a:tcPr marL="4699" marR="4699" marT="4699" marB="0" anchor="ctr">
                    <a:lnL w="6350" cap="flat" cmpd="sng" algn="ctr">
                      <a:solidFill>
                        <a:srgbClr val="DD052B"/>
                      </a:solidFill>
                      <a:prstDash val="solid"/>
                      <a:round/>
                      <a:headEnd type="none" w="med" len="med"/>
                      <a:tailEnd type="none" w="med" len="med"/>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Sector Ban. Europa</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28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0.0%</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rowSpan="8">
                  <a:txBody>
                    <a:bodyPr/>
                    <a:lstStyle/>
                    <a:p>
                      <a:pPr algn="ctr" fontAlgn="ctr"/>
                      <a:r>
                        <a:rPr lang="es-MX" sz="700" b="0" i="0" u="none" strike="noStrike" dirty="0">
                          <a:solidFill>
                            <a:srgbClr val="000000"/>
                          </a:solidFill>
                          <a:effectLst/>
                          <a:latin typeface="Helvetica Light" panose="020B0403020202020204"/>
                        </a:rPr>
                        <a:t>18.8%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rowSpan="8">
                  <a:txBody>
                    <a:bodyPr/>
                    <a:lstStyle/>
                    <a:p>
                      <a:pPr algn="ctr" fontAlgn="ctr"/>
                      <a:r>
                        <a:rPr lang="es-MX" sz="700" b="1" i="0" u="none" strike="noStrike" dirty="0">
                          <a:solidFill>
                            <a:srgbClr val="000000"/>
                          </a:solidFill>
                          <a:effectLst/>
                          <a:latin typeface="Helvetica Light" panose="020B0403020202020204"/>
                        </a:rPr>
                        <a:t>0.2%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372216738"/>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1I_HEZU_*</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Euro Stoxx 50</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1,950</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1.4%</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0.2%</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957620194"/>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Peso/Euro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J_BSAN_S00626</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Ser. Públicos Europa</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128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824293348"/>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Peso/Euro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J_BSAN_S00727</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Salud Europa</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159</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81692123"/>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Peso/Euro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J_BACOMER_S5108</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Euro Stoxx 50</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168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856115569"/>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Peso/Euro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J_BSAN_S00654</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Euro Stoxx 50</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133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893445578"/>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Peso/Euro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J_BSAN_S00680</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Euro Stoxx 50</a:t>
                      </a:r>
                    </a:p>
                  </a:txBody>
                  <a:tcPr marL="4699" marR="4699" marT="4699" marB="0" anchor="ctr">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105</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2260473100"/>
                  </a:ext>
                </a:extLst>
              </a:tr>
              <a:tr h="115650">
                <a:tc vMerge="1">
                  <a:txBody>
                    <a:bodyPr/>
                    <a:lstStyle/>
                    <a:p>
                      <a:endParaRPr lang="es-MX"/>
                    </a:p>
                  </a:txBody>
                  <a:tcPr/>
                </a:tc>
                <a:tc>
                  <a:txBody>
                    <a:bodyPr/>
                    <a:lstStyle/>
                    <a:p>
                      <a:pPr algn="ctr" fontAlgn="ctr"/>
                      <a:r>
                        <a:rPr lang="es-MX" sz="700" b="1" i="0" u="none" strike="noStrike" dirty="0">
                          <a:solidFill>
                            <a:srgbClr val="000000"/>
                          </a:solidFill>
                          <a:effectLst/>
                          <a:latin typeface="Helvetica Light" panose="020B0403020202020204"/>
                        </a:rPr>
                        <a:t>Peso/Euro</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J_BSAN_S00684</a:t>
                      </a:r>
                    </a:p>
                  </a:txBody>
                  <a:tcPr marL="4699" marR="4699" marT="4699" marB="0" anchor="ctr">
                    <a:lnL w="6350" cap="flat" cmpd="sng" algn="ctr">
                      <a:solidFill>
                        <a:srgbClr val="DD052B"/>
                      </a:solidFill>
                      <a:prstDash val="solid"/>
                      <a:round/>
                      <a:headEnd type="none" w="med" len="med"/>
                      <a:tailEnd type="none" w="med" len="med"/>
                    </a:lnL>
                    <a:lnR>
                      <a:noFill/>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Euro Stoxx 50</a:t>
                      </a:r>
                    </a:p>
                  </a:txBody>
                  <a:tcPr marL="4699" marR="4699" marT="4699" marB="0" anchor="ctr">
                    <a:lnL>
                      <a:noFill/>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136</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2057663703"/>
                  </a:ext>
                </a:extLst>
              </a:tr>
              <a:tr h="115650">
                <a:tc>
                  <a:txBody>
                    <a:bodyPr/>
                    <a:lstStyle/>
                    <a:p>
                      <a:pPr algn="ctr" fontAlgn="ctr"/>
                      <a:r>
                        <a:rPr lang="es-MX" sz="700" b="1" i="0" u="none" strike="noStrike" dirty="0">
                          <a:solidFill>
                            <a:srgbClr val="000000"/>
                          </a:solidFill>
                          <a:effectLst/>
                          <a:latin typeface="Helvetica Light" panose="020B0403020202020204"/>
                        </a:rPr>
                        <a:t>Asia</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1I_DXJ_*</a:t>
                      </a:r>
                    </a:p>
                  </a:txBody>
                  <a:tcPr marL="4699" marR="4699" marT="4699" marB="0" anchor="ctr">
                    <a:lnL w="6350" cap="flat" cmpd="sng" algn="ctr">
                      <a:solidFill>
                        <a:srgbClr val="DD052B"/>
                      </a:solidFill>
                      <a:prstDash val="solid"/>
                      <a:round/>
                      <a:headEnd type="none" w="med" len="med"/>
                      <a:tailEnd type="none" w="med" len="med"/>
                    </a:lnL>
                    <a:lnR>
                      <a:noFill/>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Bolsa Tokio</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2,297</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1.7%</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15.4%</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-1.4%</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-1.1%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-1.1%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3431860375"/>
                  </a:ext>
                </a:extLst>
              </a:tr>
              <a:tr h="115650">
                <a:tc>
                  <a:txBody>
                    <a:bodyPr/>
                    <a:lstStyle/>
                    <a:p>
                      <a:pPr algn="ctr" fontAlgn="ctr"/>
                      <a:r>
                        <a:rPr lang="es-MX" sz="700" b="1" i="0" u="none" strike="noStrike" dirty="0">
                          <a:solidFill>
                            <a:srgbClr val="000000"/>
                          </a:solidFill>
                          <a:effectLst/>
                          <a:latin typeface="Helvetica Light" panose="020B0403020202020204"/>
                        </a:rPr>
                        <a:t>Global</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Dólares</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1I_XMX_*</a:t>
                      </a:r>
                    </a:p>
                  </a:txBody>
                  <a:tcPr marL="4699" marR="4699" marT="4699" marB="0" anchor="ctr">
                    <a:lnL w="6350" cap="flat" cmpd="sng" algn="ctr">
                      <a:solidFill>
                        <a:srgbClr val="DD052B"/>
                      </a:solidFill>
                      <a:prstDash val="solid"/>
                      <a:round/>
                      <a:headEnd type="none" w="med" len="med"/>
                      <a:tailEnd type="none" w="med" len="med"/>
                    </a:lnL>
                    <a:lnR>
                      <a:noFill/>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Global Equity</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637</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0.5%</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4.3%</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2045315586"/>
                  </a:ext>
                </a:extLst>
              </a:tr>
              <a:tr h="115650">
                <a:tc>
                  <a:txBody>
                    <a:bodyPr/>
                    <a:lstStyle/>
                    <a:p>
                      <a:pPr algn="ctr" fontAlgn="b"/>
                      <a:r>
                        <a:rPr lang="es-MX" sz="700" b="1" i="0" u="none" strike="noStrike" dirty="0">
                          <a:solidFill>
                            <a:srgbClr val="000000"/>
                          </a:solidFill>
                          <a:effectLst/>
                          <a:latin typeface="Helvetica Light" panose="020B0403020202020204"/>
                        </a:rPr>
                        <a:t>"Treasuries"</a:t>
                      </a:r>
                    </a:p>
                  </a:txBody>
                  <a:tcPr marL="4699" marR="4699" marT="4699" marB="0" anchor="b">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Dólares</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1I_SHV_*</a:t>
                      </a:r>
                    </a:p>
                  </a:txBody>
                  <a:tcPr marL="4699" marR="4699" marT="4699" marB="0" anchor="ctr">
                    <a:lnL w="6350" cap="flat" cmpd="sng" algn="ctr">
                      <a:solidFill>
                        <a:srgbClr val="DD052B"/>
                      </a:solidFill>
                      <a:prstDash val="solid"/>
                      <a:round/>
                      <a:headEnd type="none" w="med" len="med"/>
                      <a:tailEnd type="none" w="med" len="med"/>
                    </a:lnL>
                    <a:lnR>
                      <a:noFill/>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"Treasury" 3-6 meses</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2,491</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1.8%</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16.7%</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s-MX" sz="700" b="1" i="0" u="none" strike="noStrike" kern="1200" cap="none" spc="0" normalizeH="0" baseline="0" noProof="0" dirty="0">
                          <a:ln>
                            <a:noFill/>
                          </a:ln>
                          <a:solidFill>
                            <a:srgbClr val="000000"/>
                          </a:solidFill>
                          <a:effectLst/>
                          <a:uLnTx/>
                          <a:uFillTx/>
                          <a:latin typeface="Helvetica Light" panose="020B0403020202020204"/>
                          <a:ea typeface="+mn-ea"/>
                          <a:cs typeface="+mn-cs"/>
                        </a:rPr>
                        <a:t>-</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0.4%</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0.4%</a:t>
                      </a:r>
                    </a:p>
                  </a:txBody>
                  <a:tcPr marL="4699" marR="4699" marT="4699"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1567391538"/>
                  </a:ext>
                </a:extLst>
              </a:tr>
              <a:tr h="115650">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14,923.7</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10.8%</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100.0%</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-1.66%</a:t>
                      </a:r>
                    </a:p>
                  </a:txBody>
                  <a:tcPr marL="4699" marR="4699" marT="4699" marB="0" anchor="ctr">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-0.06%</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-0.06%</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743333796"/>
                  </a:ext>
                </a:extLst>
              </a:tr>
              <a:tr h="115650">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ctr"/>
                      <a:r>
                        <a:rPr lang="es-MX" sz="700" b="1"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extLst>
                  <a:ext uri="{0D108BD9-81ED-4DB2-BD59-A6C34878D82A}">
                    <a16:rowId xmlns:a16="http://schemas.microsoft.com/office/drawing/2014/main" xmlns="" val="3489775314"/>
                  </a:ext>
                </a:extLst>
              </a:tr>
              <a:tr h="115650">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Rend.</a:t>
                      </a:r>
                    </a:p>
                  </a:txBody>
                  <a:tcPr marL="4699" marR="4699" marT="4699" marB="0" anchor="b">
                    <a:lnL>
                      <a:noFill/>
                    </a:lnL>
                    <a:lnR>
                      <a:noFill/>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Rend.</a:t>
                      </a:r>
                    </a:p>
                  </a:txBody>
                  <a:tcPr marL="4699" marR="4699" marT="4699" marB="0" anchor="b">
                    <a:lnL>
                      <a:noFill/>
                    </a:lnL>
                    <a:lnR>
                      <a:noFill/>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extLst>
                  <a:ext uri="{0D108BD9-81ED-4DB2-BD59-A6C34878D82A}">
                    <a16:rowId xmlns:a16="http://schemas.microsoft.com/office/drawing/2014/main" xmlns="" val="1577096773"/>
                  </a:ext>
                </a:extLst>
              </a:tr>
              <a:tr h="115650">
                <a:tc rowSpan="3">
                  <a:txBody>
                    <a:bodyPr/>
                    <a:lstStyle/>
                    <a:p>
                      <a:pPr algn="ctr" fontAlgn="ctr"/>
                      <a:r>
                        <a:rPr lang="es-MX" sz="700" b="1" i="0" u="none" strike="noStrike" dirty="0">
                          <a:solidFill>
                            <a:srgbClr val="000000"/>
                          </a:solidFill>
                          <a:effectLst/>
                          <a:latin typeface="Helvetica Light" panose="020B0403020202020204"/>
                        </a:rPr>
                        <a:t>Estados Unidos</a:t>
                      </a:r>
                    </a:p>
                  </a:txBody>
                  <a:tcPr marL="4699" marR="4699" marT="4699" marB="0" anchor="ctr">
                    <a:lnL>
                      <a:noFill/>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SXP Index</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1.7%</a:t>
                      </a:r>
                    </a:p>
                  </a:txBody>
                  <a:tcPr marL="4699" marR="4699" marT="4699" marB="0" anchor="b">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3.0%</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183252179"/>
                  </a:ext>
                </a:extLst>
              </a:tr>
              <a:tr h="115650">
                <a:tc vMerge="1">
                  <a:txBody>
                    <a:bodyPr/>
                    <a:lstStyle/>
                    <a:p>
                      <a:endParaRPr lang="es-MX"/>
                    </a:p>
                  </a:txBody>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Nasdaq Index</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8.8%</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10.2%</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541075186"/>
                  </a:ext>
                </a:extLst>
              </a:tr>
              <a:tr h="115650">
                <a:tc vMerge="1">
                  <a:txBody>
                    <a:bodyPr/>
                    <a:lstStyle/>
                    <a:p>
                      <a:endParaRPr lang="es-MX"/>
                    </a:p>
                  </a:txBody>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Dow Jones</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1"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-1.8%</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-0.6%</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974163356"/>
                  </a:ext>
                </a:extLst>
              </a:tr>
              <a:tr h="115650">
                <a:tc>
                  <a:txBody>
                    <a:bodyPr/>
                    <a:lstStyle/>
                    <a:p>
                      <a:pPr algn="ctr" fontAlgn="ctr"/>
                      <a:r>
                        <a:rPr lang="es-MX" sz="700" b="1" i="0" u="none" strike="noStrike" dirty="0">
                          <a:solidFill>
                            <a:srgbClr val="000000"/>
                          </a:solidFill>
                          <a:effectLst/>
                          <a:latin typeface="Helvetica Light" panose="020B0403020202020204"/>
                        </a:rPr>
                        <a:t>México</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Mexbol Index</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-4.6% (en dólares)</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-3.4%</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42054357"/>
                  </a:ext>
                </a:extLst>
              </a:tr>
              <a:tr h="115650">
                <a:tc>
                  <a:txBody>
                    <a:bodyPr/>
                    <a:lstStyle/>
                    <a:p>
                      <a:pPr algn="ctr" fontAlgn="ctr"/>
                      <a:r>
                        <a:rPr lang="es-MX" sz="700" b="1" i="0" u="none" strike="noStrike" dirty="0">
                          <a:solidFill>
                            <a:srgbClr val="000000"/>
                          </a:solidFill>
                          <a:effectLst/>
                          <a:latin typeface="Helvetica Light" panose="020B0403020202020204"/>
                        </a:rPr>
                        <a:t>Europa</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Euro Stoxx 50 Index</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-3.1%</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-4.5%</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204751230"/>
                  </a:ext>
                </a:extLst>
              </a:tr>
              <a:tr h="115650">
                <a:tc>
                  <a:txBody>
                    <a:bodyPr/>
                    <a:lstStyle/>
                    <a:p>
                      <a:pPr algn="ctr" fontAlgn="ctr"/>
                      <a:r>
                        <a:rPr lang="es-MX" sz="700" b="1" i="0" u="none" strike="noStrike" dirty="0">
                          <a:solidFill>
                            <a:srgbClr val="000000"/>
                          </a:solidFill>
                          <a:effectLst/>
                          <a:latin typeface="Helvetica Light" panose="020B0403020202020204"/>
                        </a:rPr>
                        <a:t>Asia</a:t>
                      </a:r>
                    </a:p>
                  </a:txBody>
                  <a:tcPr marL="4699" marR="4699" marT="4699" marB="0" anchor="ctr">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Nikkei Index</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Helvetica Light" panose="020B0403020202020204"/>
                        </a:rPr>
                        <a:t> </a:t>
                      </a:r>
                    </a:p>
                  </a:txBody>
                  <a:tcPr marL="4699" marR="4699" marT="4699" marB="0" anchor="ctr">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-2.0%</a:t>
                      </a:r>
                    </a:p>
                  </a:txBody>
                  <a:tcPr marL="4699" marR="4699" marT="4699" marB="0" anchor="b">
                    <a:lnL>
                      <a:noFill/>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0.9%</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30838457"/>
                  </a:ext>
                </a:extLst>
              </a:tr>
              <a:tr h="115650">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MXN Curncy</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1.3%</a:t>
                      </a:r>
                    </a:p>
                  </a:txBody>
                  <a:tcPr marL="4699" marR="4699" marT="4699" marB="0" anchor="b">
                    <a:lnL>
                      <a:noFill/>
                    </a:lnL>
                    <a:lnR w="6350" cap="flat" cmpd="sng" algn="ctr">
                      <a:solidFill>
                        <a:srgbClr val="DD052B"/>
                      </a:solidFill>
                      <a:prstDash val="solid"/>
                      <a:round/>
                      <a:headEnd type="none" w="med" len="med"/>
                      <a:tailEnd type="none" w="med" len="med"/>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w="6350" cap="flat" cmpd="sng" algn="ctr">
                      <a:solidFill>
                        <a:srgbClr val="DD052B"/>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extLst>
                  <a:ext uri="{0D108BD9-81ED-4DB2-BD59-A6C34878D82A}">
                    <a16:rowId xmlns:a16="http://schemas.microsoft.com/office/drawing/2014/main" xmlns="" val="146601037"/>
                  </a:ext>
                </a:extLst>
              </a:tr>
              <a:tr h="117687">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EUR Curncy</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-2.7%</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extLst>
                  <a:ext uri="{0D108BD9-81ED-4DB2-BD59-A6C34878D82A}">
                    <a16:rowId xmlns:a16="http://schemas.microsoft.com/office/drawing/2014/main" xmlns="" val="2491088095"/>
                  </a:ext>
                </a:extLst>
              </a:tr>
              <a:tr h="115650">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a:solidFill>
                            <a:srgbClr val="000000"/>
                          </a:solidFill>
                          <a:effectLst/>
                          <a:latin typeface="Helvetica Light" panose="020B0403020202020204"/>
                        </a:rPr>
                        <a:t>JPY Curncy</a:t>
                      </a:r>
                    </a:p>
                  </a:txBody>
                  <a:tcPr marL="4699" marR="4699" marT="4699"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tc>
                  <a:txBody>
                    <a:bodyPr/>
                    <a:lstStyle/>
                    <a:p>
                      <a:pPr algn="ctr" fontAlgn="b"/>
                      <a:r>
                        <a:rPr lang="es-MX" sz="700" b="0" i="0" u="none" strike="noStrike" dirty="0">
                          <a:solidFill>
                            <a:srgbClr val="000000"/>
                          </a:solidFill>
                          <a:effectLst/>
                          <a:latin typeface="Helvetica Light" panose="020B0403020202020204"/>
                        </a:rPr>
                        <a:t>-1.7%</a:t>
                      </a:r>
                    </a:p>
                  </a:txBody>
                  <a:tcPr marL="4699" marR="4699" marT="4699" marB="0" anchor="b">
                    <a:lnL>
                      <a:noFill/>
                    </a:lnL>
                    <a:lnR w="6350" cap="flat" cmpd="sng" algn="ctr">
                      <a:solidFill>
                        <a:srgbClr val="DD052B"/>
                      </a:solidFill>
                      <a:prstDash val="solid"/>
                      <a:round/>
                      <a:headEnd type="none" w="med" len="med"/>
                      <a:tailEnd type="none" w="med" len="med"/>
                    </a:lnR>
                    <a:lnT>
                      <a:noFill/>
                    </a:lnT>
                    <a:lnB w="6350" cap="flat" cmpd="sng" algn="ctr">
                      <a:solidFill>
                        <a:srgbClr val="DD052B"/>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w="6350" cap="flat" cmpd="sng" algn="ctr">
                      <a:solidFill>
                        <a:srgbClr val="DD052B"/>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Helvetica Light" panose="020B0403020202020204"/>
                        </a:rPr>
                        <a:t> </a:t>
                      </a:r>
                    </a:p>
                  </a:txBody>
                  <a:tcPr marL="4699" marR="4699" marT="4699" marB="0" anchor="b">
                    <a:lnL>
                      <a:noFill/>
                    </a:lnL>
                    <a:lnR>
                      <a:noFill/>
                    </a:lnR>
                    <a:lnT>
                      <a:noFill/>
                    </a:lnT>
                    <a:lnB>
                      <a:noFill/>
                    </a:lnB>
                    <a:solidFill>
                      <a:srgbClr val="FFFFFF"/>
                    </a:solidFill>
                  </a:tcPr>
                </a:tc>
                <a:extLst>
                  <a:ext uri="{0D108BD9-81ED-4DB2-BD59-A6C34878D82A}">
                    <a16:rowId xmlns:a16="http://schemas.microsoft.com/office/drawing/2014/main" xmlns="" val="3519634631"/>
                  </a:ext>
                </a:extLst>
              </a:tr>
            </a:tbl>
          </a:graphicData>
        </a:graphic>
      </p:graphicFrame>
      <p:sp>
        <p:nvSpPr>
          <p:cNvPr id="8" name="1 Título">
            <a:extLst>
              <a:ext uri="{FF2B5EF4-FFF2-40B4-BE49-F238E27FC236}">
                <a16:creationId xmlns:a16="http://schemas.microsoft.com/office/drawing/2014/main" xmlns="" id="{70E1BB2B-6645-499C-84B2-9F17D60DAA33}"/>
              </a:ext>
            </a:extLst>
          </p:cNvPr>
          <p:cNvSpPr txBox="1">
            <a:spLocks/>
          </p:cNvSpPr>
          <p:nvPr/>
        </p:nvSpPr>
        <p:spPr bwMode="auto">
          <a:xfrm>
            <a:off x="261172" y="5406352"/>
            <a:ext cx="8359899" cy="157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700" dirty="0">
                <a:solidFill>
                  <a:schemeClr val="tx1"/>
                </a:solidFill>
                <a:latin typeface="Helvetica Light" panose="020B0403020202020204"/>
              </a:rPr>
              <a:t>Los rendimientos presentados no incluyen pago de derechos (dividendos) y se consideraron precios promedios.</a:t>
            </a:r>
          </a:p>
        </p:txBody>
      </p:sp>
      <p:sp>
        <p:nvSpPr>
          <p:cNvPr id="10" name="1 Título">
            <a:extLst>
              <a:ext uri="{FF2B5EF4-FFF2-40B4-BE49-F238E27FC236}">
                <a16:creationId xmlns:a16="http://schemas.microsoft.com/office/drawing/2014/main" xmlns="" id="{1A57F7B8-486A-4ABE-B62E-4396BC23153B}"/>
              </a:ext>
            </a:extLst>
          </p:cNvPr>
          <p:cNvSpPr txBox="1">
            <a:spLocks/>
          </p:cNvSpPr>
          <p:nvPr/>
        </p:nvSpPr>
        <p:spPr bwMode="auto">
          <a:xfrm>
            <a:off x="261172" y="5493224"/>
            <a:ext cx="7407462" cy="22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700" dirty="0">
                <a:solidFill>
                  <a:schemeClr val="tx1"/>
                </a:solidFill>
                <a:latin typeface="Helvetica Light" panose="020B0403020202020204"/>
              </a:rPr>
              <a:t>Fuente:</a:t>
            </a:r>
            <a:r>
              <a:rPr lang="es-MX" sz="700" dirty="0">
                <a:solidFill>
                  <a:schemeClr val="tx1"/>
                </a:solidFill>
                <a:latin typeface="Helvetica Light" panose="020B0403020202020204"/>
              </a:rPr>
              <a:t> Elaborado por la Gerencia Sr. de Coordinación de Inversiones del Infonavit </a:t>
            </a:r>
            <a:r>
              <a:rPr lang="es-ES" sz="700" dirty="0">
                <a:solidFill>
                  <a:schemeClr val="tx1"/>
                </a:solidFill>
                <a:latin typeface="Helvetica Light" panose="020B0403020202020204"/>
              </a:rPr>
              <a:t> con datos al 29 de junio  de 2018.</a:t>
            </a:r>
            <a:endParaRPr lang="es-MX" sz="700" dirty="0">
              <a:solidFill>
                <a:schemeClr val="tx1"/>
              </a:solidFill>
              <a:latin typeface="Helvetica Light" panose="020B0403020202020204"/>
            </a:endParaRPr>
          </a:p>
        </p:txBody>
      </p:sp>
    </p:spTree>
    <p:extLst>
      <p:ext uri="{BB962C8B-B14F-4D97-AF65-F5344CB8AC3E}">
        <p14:creationId xmlns:p14="http://schemas.microsoft.com/office/powerpoint/2010/main" val="4142506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91180" y="136521"/>
            <a:ext cx="7886700" cy="1104636"/>
          </a:xfrm>
        </p:spPr>
        <p:txBody>
          <a:bodyPr>
            <a:normAutofit/>
          </a:bodyPr>
          <a:lstStyle/>
          <a:p>
            <a:pPr defTabSz="713232"/>
            <a:r>
              <a:rPr lang="es-MX" sz="2000" b="1" dirty="0">
                <a:solidFill>
                  <a:srgbClr val="DD042B"/>
                </a:solidFill>
              </a:rPr>
              <a:t>Fibras FANVIT </a:t>
            </a:r>
            <a:r>
              <a:rPr lang="es-ES" sz="2000" b="1" dirty="0">
                <a:solidFill>
                  <a:srgbClr val="DD042B"/>
                </a:solidFill>
                <a:ea typeface="Open Sans" panose="020B0606030504020204" pitchFamily="34" charset="0"/>
                <a:cs typeface="Open Sans" panose="020B0606030504020204" pitchFamily="34" charset="0"/>
              </a:rPr>
              <a:t>(2.8% del activo neto)</a:t>
            </a:r>
            <a:r>
              <a:rPr lang="es-MX" sz="2000" b="1" dirty="0">
                <a:solidFill>
                  <a:srgbClr val="DD042B"/>
                </a:solidFill>
              </a:rPr>
              <a:t> </a:t>
            </a:r>
          </a:p>
        </p:txBody>
      </p:sp>
      <p:sp>
        <p:nvSpPr>
          <p:cNvPr id="10" name="1 Título">
            <a:extLst>
              <a:ext uri="{FF2B5EF4-FFF2-40B4-BE49-F238E27FC236}">
                <a16:creationId xmlns:a16="http://schemas.microsoft.com/office/drawing/2014/main" xmlns="" id="{1A57F7B8-486A-4ABE-B62E-4396BC23153B}"/>
              </a:ext>
            </a:extLst>
          </p:cNvPr>
          <p:cNvSpPr txBox="1">
            <a:spLocks/>
          </p:cNvSpPr>
          <p:nvPr/>
        </p:nvSpPr>
        <p:spPr bwMode="auto">
          <a:xfrm>
            <a:off x="261172" y="526271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700" dirty="0">
                <a:solidFill>
                  <a:schemeClr val="tx1"/>
                </a:solidFill>
                <a:latin typeface="Helvetica Light" panose="020B0403020202020204"/>
              </a:rPr>
              <a:t>Fuente:</a:t>
            </a:r>
            <a:r>
              <a:rPr lang="es-MX" sz="700" dirty="0">
                <a:solidFill>
                  <a:schemeClr val="tx1"/>
                </a:solidFill>
                <a:latin typeface="Helvetica Light" panose="020B0403020202020204"/>
              </a:rPr>
              <a:t> Elaborado por la Gerencia Sr. de Coordinación de Inversiones del Infonavit </a:t>
            </a:r>
            <a:r>
              <a:rPr lang="es-ES" sz="700" dirty="0">
                <a:solidFill>
                  <a:schemeClr val="tx1"/>
                </a:solidFill>
                <a:latin typeface="Helvetica Light" panose="020B0403020202020204"/>
              </a:rPr>
              <a:t> con datos al 29 de junio  de 2018.</a:t>
            </a:r>
            <a:endParaRPr lang="es-MX" sz="700" dirty="0">
              <a:solidFill>
                <a:schemeClr val="tx1"/>
              </a:solidFill>
              <a:latin typeface="Helvetica Light" panose="020B0403020202020204"/>
            </a:endParaRPr>
          </a:p>
        </p:txBody>
      </p:sp>
      <p:sp>
        <p:nvSpPr>
          <p:cNvPr id="6" name="Rectángulo 5">
            <a:extLst>
              <a:ext uri="{FF2B5EF4-FFF2-40B4-BE49-F238E27FC236}">
                <a16:creationId xmlns:a16="http://schemas.microsoft.com/office/drawing/2014/main" xmlns="" id="{231DCC6F-409A-43EF-8028-F4C46615DFD0}"/>
              </a:ext>
            </a:extLst>
          </p:cNvPr>
          <p:cNvSpPr/>
          <p:nvPr/>
        </p:nvSpPr>
        <p:spPr>
          <a:xfrm>
            <a:off x="159906" y="3457385"/>
            <a:ext cx="8679257" cy="1872244"/>
          </a:xfrm>
          <a:prstGeom prst="rect">
            <a:avLst/>
          </a:prstGeom>
        </p:spPr>
        <p:txBody>
          <a:bodyPr wrap="square">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Helvetica-Light" panose="020B0404020202030204" pitchFamily="34" charset="0"/>
              </a:rPr>
              <a:t>El portafolio de FIBRAS presenta una exposición de </a:t>
            </a:r>
            <a:r>
              <a:rPr lang="es-MX" sz="1200" b="1" dirty="0">
                <a:latin typeface="Helvetica-Light" panose="020B0404020202030204" pitchFamily="34" charset="0"/>
              </a:rPr>
              <a:t>2.8% del Activo Neto</a:t>
            </a:r>
            <a:r>
              <a:rPr lang="es-MX" sz="1200" dirty="0">
                <a:latin typeface="Helvetica-Light" panose="020B0404020202030204" pitchFamily="34" charset="0"/>
              </a:rPr>
              <a:t>, distribuido en seis instrumentos. La mayor concentración esta en Terra13 con un monto de $1,065 mdp (0.8% del Activo Neto),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Helvetica-Light" panose="020B0404020202030204" pitchFamily="34" charset="0"/>
              </a:rPr>
              <a:t>El portafolio tiene más exposición al sector industrial a pesar de la turbulencia reciente por la incertidumbre de la renegociación del TLC. Esta mayor exposición se debe a que, dado que sus ingresos están denominados mayoritariamente en dólares, son más capaces de mantener sus márgenes y dividendos atractivos.    </a:t>
            </a:r>
          </a:p>
        </p:txBody>
      </p:sp>
      <p:graphicFrame>
        <p:nvGraphicFramePr>
          <p:cNvPr id="12" name="Tabla 11">
            <a:extLst>
              <a:ext uri="{FF2B5EF4-FFF2-40B4-BE49-F238E27FC236}">
                <a16:creationId xmlns:a16="http://schemas.microsoft.com/office/drawing/2014/main" xmlns="" id="{6B8C97CA-7510-4A82-AE29-0B9E2F23D2AE}"/>
              </a:ext>
            </a:extLst>
          </p:cNvPr>
          <p:cNvGraphicFramePr>
            <a:graphicFrameLocks noGrp="1"/>
          </p:cNvGraphicFramePr>
          <p:nvPr>
            <p:extLst>
              <p:ext uri="{D42A27DB-BD31-4B8C-83A1-F6EECF244321}">
                <p14:modId xmlns:p14="http://schemas.microsoft.com/office/powerpoint/2010/main" val="1610309021"/>
              </p:ext>
            </p:extLst>
          </p:nvPr>
        </p:nvGraphicFramePr>
        <p:xfrm>
          <a:off x="2280812" y="813346"/>
          <a:ext cx="4889501" cy="2589630"/>
        </p:xfrm>
        <a:graphic>
          <a:graphicData uri="http://schemas.openxmlformats.org/drawingml/2006/table">
            <a:tbl>
              <a:tblPr/>
              <a:tblGrid>
                <a:gridCol w="1126877">
                  <a:extLst>
                    <a:ext uri="{9D8B030D-6E8A-4147-A177-3AD203B41FA5}">
                      <a16:colId xmlns:a16="http://schemas.microsoft.com/office/drawing/2014/main" xmlns="" val="3008398173"/>
                    </a:ext>
                  </a:extLst>
                </a:gridCol>
                <a:gridCol w="1050479">
                  <a:extLst>
                    <a:ext uri="{9D8B030D-6E8A-4147-A177-3AD203B41FA5}">
                      <a16:colId xmlns:a16="http://schemas.microsoft.com/office/drawing/2014/main" xmlns="" val="1417229495"/>
                    </a:ext>
                  </a:extLst>
                </a:gridCol>
                <a:gridCol w="792634">
                  <a:extLst>
                    <a:ext uri="{9D8B030D-6E8A-4147-A177-3AD203B41FA5}">
                      <a16:colId xmlns:a16="http://schemas.microsoft.com/office/drawing/2014/main" xmlns="" val="3421695401"/>
                    </a:ext>
                  </a:extLst>
                </a:gridCol>
                <a:gridCol w="974080">
                  <a:extLst>
                    <a:ext uri="{9D8B030D-6E8A-4147-A177-3AD203B41FA5}">
                      <a16:colId xmlns:a16="http://schemas.microsoft.com/office/drawing/2014/main" xmlns="" val="3850189275"/>
                    </a:ext>
                  </a:extLst>
                </a:gridCol>
                <a:gridCol w="945431">
                  <a:extLst>
                    <a:ext uri="{9D8B030D-6E8A-4147-A177-3AD203B41FA5}">
                      <a16:colId xmlns:a16="http://schemas.microsoft.com/office/drawing/2014/main" xmlns="" val="3001246554"/>
                    </a:ext>
                  </a:extLst>
                </a:gridCol>
              </a:tblGrid>
              <a:tr h="170370">
                <a:tc gridSpan="5">
                  <a:txBody>
                    <a:bodyPr/>
                    <a:lstStyle/>
                    <a:p>
                      <a:pPr algn="ctr" fontAlgn="ctr"/>
                      <a:r>
                        <a:rPr lang="es-MX" sz="800" b="1" i="0" u="none" strike="noStrike" dirty="0">
                          <a:solidFill>
                            <a:srgbClr val="DD052B"/>
                          </a:solidFill>
                          <a:effectLst/>
                          <a:latin typeface="Helvetica light" panose="020B0403020202020204"/>
                        </a:rPr>
                        <a:t>FIBRAS</a:t>
                      </a:r>
                    </a:p>
                  </a:txBody>
                  <a:tcPr marL="9525" marR="9525" marT="9525" marB="0" anchor="ctr">
                    <a:lnL>
                      <a:noFill/>
                    </a:lnL>
                    <a:lnR>
                      <a:noFill/>
                    </a:lnR>
                    <a:lnT>
                      <a:noFill/>
                    </a:lnT>
                    <a:lnB w="19050" cap="flat" cmpd="sng" algn="ctr">
                      <a:solidFill>
                        <a:srgbClr val="DD052B"/>
                      </a:solidFill>
                      <a:prstDash val="solid"/>
                      <a:round/>
                      <a:headEnd type="none" w="med" len="med"/>
                      <a:tailEnd type="none" w="med" len="med"/>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3371447466"/>
                  </a:ext>
                </a:extLst>
              </a:tr>
              <a:tr h="245334">
                <a:tc>
                  <a:txBody>
                    <a:bodyPr/>
                    <a:lstStyle/>
                    <a:p>
                      <a:pPr algn="ctr" fontAlgn="ctr"/>
                      <a:r>
                        <a:rPr lang="es-MX" sz="800" b="1" i="0" u="none" strike="noStrike" dirty="0">
                          <a:solidFill>
                            <a:srgbClr val="DD052B"/>
                          </a:solidFill>
                          <a:effectLst/>
                          <a:latin typeface="Helvetica light" panose="020B0403020202020204"/>
                        </a:rPr>
                        <a:t>Instrumento</a:t>
                      </a:r>
                    </a:p>
                  </a:txBody>
                  <a:tcPr marL="9525" marR="9525" marT="9525" marB="0" anchor="ctr">
                    <a:lnL>
                      <a:noFill/>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Subyacente</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Monto (mdp)</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 Portafolio</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Rendimiento</a:t>
                      </a:r>
                    </a:p>
                  </a:txBody>
                  <a:tcPr marL="9525" marR="9525" marT="9525" marB="0" anchor="ctr">
                    <a:lnL w="6350" cap="flat" cmpd="sng" algn="ctr">
                      <a:solidFill>
                        <a:srgbClr val="DD052B"/>
                      </a:solidFill>
                      <a:prstDash val="solid"/>
                      <a:round/>
                      <a:headEnd type="none" w="med" len="med"/>
                      <a:tailEnd type="none" w="med" len="med"/>
                    </a:lnL>
                    <a:lnR>
                      <a:noFill/>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1617622243"/>
                  </a:ext>
                </a:extLst>
              </a:tr>
              <a:tr h="143111">
                <a:tc>
                  <a:txBody>
                    <a:bodyPr/>
                    <a:lstStyle/>
                    <a:p>
                      <a:pPr algn="ctr" fontAlgn="b"/>
                      <a:r>
                        <a:rPr lang="es-MX" sz="800" b="0" i="0" u="none" strike="noStrike" dirty="0">
                          <a:solidFill>
                            <a:srgbClr val="000000"/>
                          </a:solidFill>
                          <a:effectLst/>
                          <a:latin typeface="Helvetica light" panose="020B0403020202020204"/>
                        </a:rPr>
                        <a:t>CF_FIBRAMQ_12</a:t>
                      </a:r>
                    </a:p>
                  </a:txBody>
                  <a:tcPr marL="9525" marR="9525" marT="9525" marB="0" anchor="b">
                    <a:lnL>
                      <a:noFill/>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527</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0.4%</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-1.5%</a:t>
                      </a:r>
                    </a:p>
                  </a:txBody>
                  <a:tcPr marL="9525" marR="9525" marT="9525" marB="0" anchor="ctr">
                    <a:lnL w="6350" cap="flat" cmpd="sng" algn="ctr">
                      <a:solidFill>
                        <a:srgbClr val="DD052B"/>
                      </a:solidFill>
                      <a:prstDash val="solid"/>
                      <a:round/>
                      <a:headEnd type="none" w="med" len="med"/>
                      <a:tailEnd type="none" w="med" len="med"/>
                    </a:lnL>
                    <a:lnR>
                      <a:noFill/>
                    </a:lnR>
                    <a:lnT w="19050" cap="flat" cmpd="sng" algn="ctr">
                      <a:solidFill>
                        <a:srgbClr val="DD052B"/>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555262533"/>
                  </a:ext>
                </a:extLst>
              </a:tr>
              <a:tr h="136296">
                <a:tc>
                  <a:txBody>
                    <a:bodyPr/>
                    <a:lstStyle/>
                    <a:p>
                      <a:pPr algn="ctr" fontAlgn="b"/>
                      <a:r>
                        <a:rPr lang="es-MX" sz="800" b="0" i="0" u="none" strike="noStrike" dirty="0">
                          <a:solidFill>
                            <a:srgbClr val="000000"/>
                          </a:solidFill>
                          <a:effectLst/>
                          <a:latin typeface="Helvetica light" panose="020B0403020202020204"/>
                        </a:rPr>
                        <a:t>CF_FIBRAPL_14</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423</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0.3%</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11.3%</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970436948"/>
                  </a:ext>
                </a:extLst>
              </a:tr>
              <a:tr h="136296">
                <a:tc>
                  <a:txBody>
                    <a:bodyPr/>
                    <a:lstStyle/>
                    <a:p>
                      <a:pPr algn="ctr" fontAlgn="b"/>
                      <a:r>
                        <a:rPr lang="es-MX" sz="800" b="0" i="0" u="none" strike="noStrike" dirty="0">
                          <a:solidFill>
                            <a:srgbClr val="000000"/>
                          </a:solidFill>
                          <a:effectLst/>
                          <a:latin typeface="Helvetica light" panose="020B0403020202020204"/>
                        </a:rPr>
                        <a:t>CF_FUNO_11</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766</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0.6%</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2.6%</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925616719"/>
                  </a:ext>
                </a:extLst>
              </a:tr>
              <a:tr h="136296">
                <a:tc>
                  <a:txBody>
                    <a:bodyPr/>
                    <a:lstStyle/>
                    <a:p>
                      <a:pPr algn="ctr" fontAlgn="b"/>
                      <a:r>
                        <a:rPr lang="es-MX" sz="800" b="0" i="0" u="none" strike="noStrike" dirty="0">
                          <a:solidFill>
                            <a:srgbClr val="000000"/>
                          </a:solidFill>
                          <a:effectLst/>
                          <a:latin typeface="Helvetica light" panose="020B0403020202020204"/>
                        </a:rPr>
                        <a:t>CF_TERRA_13</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1,063</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0.8%</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-5.6%</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318641016"/>
                  </a:ext>
                </a:extLst>
              </a:tr>
              <a:tr h="136296">
                <a:tc>
                  <a:txBody>
                    <a:bodyPr/>
                    <a:lstStyle/>
                    <a:p>
                      <a:pPr algn="ctr" fontAlgn="b"/>
                      <a:r>
                        <a:rPr lang="es-MX" sz="800" b="0" i="0" u="none" strike="noStrike" dirty="0">
                          <a:solidFill>
                            <a:srgbClr val="000000"/>
                          </a:solidFill>
                          <a:effectLst/>
                          <a:latin typeface="Helvetica light" panose="020B0403020202020204"/>
                        </a:rPr>
                        <a:t>CF_FMTY_14</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392</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0.3%</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-0.1%</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246919236"/>
                  </a:ext>
                </a:extLst>
              </a:tr>
              <a:tr h="136296">
                <a:tc>
                  <a:txBody>
                    <a:bodyPr/>
                    <a:lstStyle/>
                    <a:p>
                      <a:pPr algn="ctr" fontAlgn="b"/>
                      <a:r>
                        <a:rPr lang="es-MX" sz="800" b="0" i="0" u="none" strike="noStrike" dirty="0">
                          <a:solidFill>
                            <a:srgbClr val="000000"/>
                          </a:solidFill>
                          <a:effectLst/>
                          <a:latin typeface="Helvetica light" panose="020B0403020202020204"/>
                        </a:rPr>
                        <a:t>CF_EDUCA_18</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300</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0.2%</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0.0%</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035970140"/>
                  </a:ext>
                </a:extLst>
              </a:tr>
              <a:tr h="149927">
                <a:tc>
                  <a:txBody>
                    <a:bodyPr/>
                    <a:lstStyle/>
                    <a:p>
                      <a:pPr algn="ctr" fontAlgn="b"/>
                      <a:r>
                        <a:rPr lang="es-MX" sz="800" b="0" i="0" u="none" strike="noStrike" dirty="0">
                          <a:solidFill>
                            <a:srgbClr val="000000"/>
                          </a:solidFill>
                          <a:effectLst/>
                          <a:latin typeface="Helvetica light" panose="020B0403020202020204"/>
                        </a:rPr>
                        <a:t>CF_FIBRAHD_15</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FIBRA</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3</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0.0%</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-4.3%</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20706031"/>
                  </a:ext>
                </a:extLst>
              </a:tr>
              <a:tr h="136296">
                <a:tc>
                  <a:txBody>
                    <a:bodyPr/>
                    <a:lstStyle/>
                    <a:p>
                      <a:pPr algn="ctr" fontAlgn="b"/>
                      <a:r>
                        <a:rPr lang="es-MX" sz="800" b="0" i="0" u="none" strike="noStrike" dirty="0">
                          <a:solidFill>
                            <a:srgbClr val="000000"/>
                          </a:solidFill>
                          <a:effectLst/>
                          <a:latin typeface="Helvetica light" panose="020B0403020202020204"/>
                        </a:rPr>
                        <a:t> </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l" fontAlgn="b"/>
                      <a:r>
                        <a:rPr lang="es-MX" sz="800" b="0" i="0" u="none" strike="noStrike" dirty="0">
                          <a:solidFill>
                            <a:srgbClr val="000000"/>
                          </a:solidFill>
                          <a:effectLst/>
                          <a:latin typeface="Helvetica light" panose="020B0403020202020204"/>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76107971"/>
                  </a:ext>
                </a:extLst>
              </a:tr>
              <a:tr h="224889">
                <a:tc gridSpan="5">
                  <a:txBody>
                    <a:bodyPr/>
                    <a:lstStyle/>
                    <a:p>
                      <a:pPr algn="ctr" fontAlgn="ctr"/>
                      <a:r>
                        <a:rPr lang="es-MX" sz="800" b="1" i="0" u="none" strike="noStrike" dirty="0">
                          <a:solidFill>
                            <a:srgbClr val="DD052B"/>
                          </a:solidFill>
                          <a:effectLst/>
                          <a:latin typeface="Helvetica light" panose="020B0403020202020204"/>
                        </a:rPr>
                        <a:t>Fideicomiso de Inversión en Energía e. Infraestructura </a:t>
                      </a:r>
                    </a:p>
                  </a:txBody>
                  <a:tcPr marL="9525" marR="9525" marT="9525" marB="0" anchor="ctr">
                    <a:lnL>
                      <a:noFill/>
                    </a:lnL>
                    <a:lnR>
                      <a:noFill/>
                    </a:lnR>
                    <a:lnT>
                      <a:noFill/>
                    </a:lnT>
                    <a:lnB w="19050" cap="flat" cmpd="sng" algn="ctr">
                      <a:solidFill>
                        <a:srgbClr val="DD052B"/>
                      </a:solidFill>
                      <a:prstDash val="solid"/>
                      <a:round/>
                      <a:headEnd type="none" w="med" len="med"/>
                      <a:tailEnd type="none" w="med" len="med"/>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179762032"/>
                  </a:ext>
                </a:extLst>
              </a:tr>
              <a:tr h="245334">
                <a:tc>
                  <a:txBody>
                    <a:bodyPr/>
                    <a:lstStyle/>
                    <a:p>
                      <a:pPr algn="ctr" fontAlgn="ctr"/>
                      <a:r>
                        <a:rPr lang="es-MX" sz="800" b="1" i="0" u="none" strike="noStrike" dirty="0">
                          <a:solidFill>
                            <a:srgbClr val="DD052B"/>
                          </a:solidFill>
                          <a:effectLst/>
                          <a:latin typeface="Helvetica light" panose="020B0403020202020204"/>
                        </a:rPr>
                        <a:t>Instrumento</a:t>
                      </a:r>
                    </a:p>
                  </a:txBody>
                  <a:tcPr marL="9525" marR="9525" marT="9525" marB="0" anchor="ctr">
                    <a:lnL>
                      <a:noFill/>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Subyacente</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Monto (mdp)</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 Portafolio</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Rendimiento</a:t>
                      </a:r>
                    </a:p>
                  </a:txBody>
                  <a:tcPr marL="9525" marR="9525" marT="9525" marB="0" anchor="ctr">
                    <a:lnL w="6350" cap="flat" cmpd="sng" algn="ctr">
                      <a:solidFill>
                        <a:srgbClr val="DD052B"/>
                      </a:solidFill>
                      <a:prstDash val="solid"/>
                      <a:round/>
                      <a:headEnd type="none" w="med" len="med"/>
                      <a:tailEnd type="none" w="med" len="med"/>
                    </a:lnL>
                    <a:lnR>
                      <a:noFill/>
                    </a:lnR>
                    <a:lnT w="19050" cap="flat" cmpd="sng" algn="ctr">
                      <a:solidFill>
                        <a:srgbClr val="DD052B"/>
                      </a:solidFill>
                      <a:prstDash val="solid"/>
                      <a:round/>
                      <a:headEnd type="none" w="med" len="med"/>
                      <a:tailEnd type="none" w="med" len="med"/>
                    </a:lnT>
                    <a:lnB w="19050" cap="flat" cmpd="sng" algn="ctr">
                      <a:solidFill>
                        <a:srgbClr val="DD052B"/>
                      </a:solidFill>
                      <a:prstDash val="solid"/>
                      <a:round/>
                      <a:headEnd type="none" w="med" len="med"/>
                      <a:tailEnd type="none" w="med" len="med"/>
                    </a:lnB>
                    <a:solidFill>
                      <a:srgbClr val="FFFFFF"/>
                    </a:solidFill>
                  </a:tcPr>
                </a:tc>
                <a:extLst>
                  <a:ext uri="{0D108BD9-81ED-4DB2-BD59-A6C34878D82A}">
                    <a16:rowId xmlns:a16="http://schemas.microsoft.com/office/drawing/2014/main" xmlns="" val="4210101029"/>
                  </a:ext>
                </a:extLst>
              </a:tr>
              <a:tr h="143111">
                <a:tc>
                  <a:txBody>
                    <a:bodyPr/>
                    <a:lstStyle/>
                    <a:p>
                      <a:pPr algn="ctr" fontAlgn="b"/>
                      <a:r>
                        <a:rPr lang="es-MX" sz="800" b="0" i="0" u="none" strike="noStrike" dirty="0">
                          <a:solidFill>
                            <a:srgbClr val="000000"/>
                          </a:solidFill>
                          <a:effectLst/>
                          <a:latin typeface="Helvetica light" panose="020B0403020202020204"/>
                        </a:rPr>
                        <a:t>FF_INFRAEX_18</a:t>
                      </a:r>
                    </a:p>
                  </a:txBody>
                  <a:tcPr marL="9525" marR="9525" marT="9525" marB="0" anchor="b">
                    <a:lnL>
                      <a:noFill/>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FIDEICOMISO</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150</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0.1%</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w="19050" cap="flat" cmpd="sng" algn="ctr">
                      <a:solidFill>
                        <a:srgbClr val="DD052B"/>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0.0%</a:t>
                      </a:r>
                    </a:p>
                  </a:txBody>
                  <a:tcPr marL="9525" marR="9525" marT="9525" marB="0" anchor="ctr">
                    <a:lnL w="6350" cap="flat" cmpd="sng" algn="ctr">
                      <a:solidFill>
                        <a:srgbClr val="DD052B"/>
                      </a:solidFill>
                      <a:prstDash val="solid"/>
                      <a:round/>
                      <a:headEnd type="none" w="med" len="med"/>
                      <a:tailEnd type="none" w="med" len="med"/>
                    </a:lnL>
                    <a:lnR>
                      <a:noFill/>
                    </a:lnR>
                    <a:lnT w="19050" cap="flat" cmpd="sng" algn="ctr">
                      <a:solidFill>
                        <a:srgbClr val="DD052B"/>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872334043"/>
                  </a:ext>
                </a:extLst>
              </a:tr>
              <a:tr h="177186">
                <a:tc>
                  <a:txBody>
                    <a:bodyPr/>
                    <a:lstStyle/>
                    <a:p>
                      <a:pPr algn="ctr" fontAlgn="b"/>
                      <a:r>
                        <a:rPr lang="es-MX" sz="800" b="0" i="0" u="none" strike="noStrike" dirty="0">
                          <a:solidFill>
                            <a:srgbClr val="000000"/>
                          </a:solidFill>
                          <a:effectLst/>
                          <a:latin typeface="Helvetica light" panose="020B0403020202020204"/>
                        </a:rPr>
                        <a:t>FE_FCFE_18</a:t>
                      </a:r>
                    </a:p>
                  </a:txBody>
                  <a:tcPr marL="9525" marR="9525" marT="9525" marB="0" anchor="b">
                    <a:lnL>
                      <a:noFill/>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b"/>
                      <a:r>
                        <a:rPr lang="es-MX" sz="800" b="0" i="0" u="none" strike="noStrike" dirty="0">
                          <a:solidFill>
                            <a:srgbClr val="000000"/>
                          </a:solidFill>
                          <a:effectLst/>
                          <a:latin typeface="Helvetica light" panose="020B0403020202020204"/>
                        </a:rPr>
                        <a:t>FIDEICOMISO</a:t>
                      </a:r>
                    </a:p>
                  </a:txBody>
                  <a:tcPr marL="9525" marR="9525" marT="9525" marB="0" anchor="b">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212</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0.2%</a:t>
                      </a:r>
                    </a:p>
                  </a:txBody>
                  <a:tcPr marL="9525" marR="9525" marT="9525" marB="0" anchor="ctr">
                    <a:lnL w="6350" cap="flat" cmpd="sng" algn="ctr">
                      <a:solidFill>
                        <a:srgbClr val="DD052B"/>
                      </a:solidFill>
                      <a:prstDash val="solid"/>
                      <a:round/>
                      <a:headEnd type="none" w="med" len="med"/>
                      <a:tailEnd type="none" w="med" len="med"/>
                    </a:lnL>
                    <a:lnR w="6350" cap="flat" cmpd="sng" algn="ctr">
                      <a:solidFill>
                        <a:srgbClr val="DD052B"/>
                      </a:solidFill>
                      <a:prstDash val="solid"/>
                      <a:round/>
                      <a:headEnd type="none" w="med" len="med"/>
                      <a:tailEnd type="none" w="med" len="med"/>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-4.8%</a:t>
                      </a:r>
                    </a:p>
                  </a:txBody>
                  <a:tcPr marL="9525" marR="9525" marT="9525" marB="0" anchor="ctr">
                    <a:lnL w="6350" cap="flat" cmpd="sng" algn="ctr">
                      <a:solidFill>
                        <a:srgbClr val="DD052B"/>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28534027"/>
                  </a:ext>
                </a:extLst>
              </a:tr>
              <a:tr h="136296">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Helvetica light" panose="020B0403020202020204"/>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9858765"/>
                  </a:ext>
                </a:extLst>
              </a:tr>
              <a:tr h="136296">
                <a:tc>
                  <a:txBody>
                    <a:bodyPr/>
                    <a:lstStyle/>
                    <a:p>
                      <a:pPr algn="ctr" fontAlgn="ctr"/>
                      <a:r>
                        <a:rPr lang="es-MX" sz="800" b="1" i="0" u="none" strike="noStrike" dirty="0">
                          <a:solidFill>
                            <a:srgbClr val="DD052B"/>
                          </a:solidFill>
                          <a:effectLst/>
                          <a:latin typeface="Helvetica light" panose="020B0403020202020204"/>
                        </a:rPr>
                        <a:t>Total</a:t>
                      </a:r>
                    </a:p>
                  </a:txBody>
                  <a:tcPr marL="9525" marR="9525" marT="9525" marB="0" anchor="ctr">
                    <a:lnL>
                      <a:noFill/>
                    </a:lnL>
                    <a:lnR>
                      <a:noFill/>
                    </a:lnR>
                    <a:lnT>
                      <a:noFill/>
                    </a:lnT>
                    <a:lnB>
                      <a:noFill/>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 </a:t>
                      </a:r>
                    </a:p>
                  </a:txBody>
                  <a:tcPr marL="9525" marR="9525" marT="9525" marB="0" anchor="ctr">
                    <a:lnL>
                      <a:noFill/>
                    </a:lnL>
                    <a:lnR>
                      <a:noFill/>
                    </a:lnR>
                    <a:lnT>
                      <a:noFill/>
                    </a:lnT>
                    <a:lnB>
                      <a:noFill/>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3,836</a:t>
                      </a:r>
                    </a:p>
                  </a:txBody>
                  <a:tcPr marL="9525" marR="9525" marT="9525" marB="0" anchor="ctr">
                    <a:lnL>
                      <a:noFill/>
                    </a:lnL>
                    <a:lnR>
                      <a:noFill/>
                    </a:lnR>
                    <a:lnT>
                      <a:noFill/>
                    </a:lnT>
                    <a:lnB>
                      <a:noFill/>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2.8%</a:t>
                      </a:r>
                    </a:p>
                  </a:txBody>
                  <a:tcPr marL="9525" marR="9525" marT="9525" marB="0" anchor="ctr">
                    <a:lnL>
                      <a:noFill/>
                    </a:lnL>
                    <a:lnR>
                      <a:noFill/>
                    </a:lnR>
                    <a:lnT>
                      <a:noFill/>
                    </a:lnT>
                    <a:lnB>
                      <a:noFill/>
                    </a:lnB>
                    <a:solidFill>
                      <a:srgbClr val="FFFFFF"/>
                    </a:solidFill>
                  </a:tcPr>
                </a:tc>
                <a:tc>
                  <a:txBody>
                    <a:bodyPr/>
                    <a:lstStyle/>
                    <a:p>
                      <a:pPr algn="ctr" fontAlgn="ctr"/>
                      <a:r>
                        <a:rPr lang="es-MX" sz="800" b="1" i="0" u="none" strike="noStrike" dirty="0">
                          <a:solidFill>
                            <a:srgbClr val="DD052B"/>
                          </a:solidFill>
                          <a:effectLst/>
                          <a:latin typeface="Helvetica light" panose="020B0403020202020204"/>
                        </a:rPr>
                        <a:t>0.0%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44231976"/>
                  </a:ext>
                </a:extLst>
              </a:tr>
            </a:tbl>
          </a:graphicData>
        </a:graphic>
      </p:graphicFrame>
    </p:spTree>
    <p:extLst>
      <p:ext uri="{BB962C8B-B14F-4D97-AF65-F5344CB8AC3E}">
        <p14:creationId xmlns:p14="http://schemas.microsoft.com/office/powerpoint/2010/main" val="224422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xmlns="" id="{F5627B2E-F609-4247-8849-EF5F7A149082}"/>
              </a:ext>
            </a:extLst>
          </p:cNvPr>
          <p:cNvSpPr txBox="1">
            <a:spLocks/>
          </p:cNvSpPr>
          <p:nvPr/>
        </p:nvSpPr>
        <p:spPr>
          <a:xfrm>
            <a:off x="230781" y="181189"/>
            <a:ext cx="7886700" cy="62582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CKD’s en cartera (0.5% del activo neto) </a:t>
            </a:r>
          </a:p>
        </p:txBody>
      </p:sp>
      <p:sp>
        <p:nvSpPr>
          <p:cNvPr id="20" name="Marcador de contenido 2">
            <a:extLst>
              <a:ext uri="{FF2B5EF4-FFF2-40B4-BE49-F238E27FC236}">
                <a16:creationId xmlns:a16="http://schemas.microsoft.com/office/drawing/2014/main" xmlns="" id="{C541A941-5AFB-4581-BF91-BA609DD2A031}"/>
              </a:ext>
            </a:extLst>
          </p:cNvPr>
          <p:cNvSpPr txBox="1">
            <a:spLocks/>
          </p:cNvSpPr>
          <p:nvPr/>
        </p:nvSpPr>
        <p:spPr>
          <a:xfrm>
            <a:off x="230781" y="610289"/>
            <a:ext cx="7886700" cy="262569"/>
          </a:xfrm>
          <a:prstGeom prst="rect">
            <a:avLst/>
          </a:prstGeom>
        </p:spPr>
        <p:txBody>
          <a:bodyPr vert="horz" lIns="91440" tIns="45720" rIns="91440" bIns="45720"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S" sz="2000" b="1" dirty="0">
                <a:solidFill>
                  <a:srgbClr val="DD042B"/>
                </a:solidFill>
              </a:rPr>
              <a:t>Se ha comprometido el 1.6% del Fanvit en CKD’s, del cual 0.5% se ha llamado</a:t>
            </a:r>
            <a:endParaRPr lang="es-MX" sz="2000" b="1" dirty="0">
              <a:solidFill>
                <a:srgbClr val="DD042B"/>
              </a:solidFill>
            </a:endParaRPr>
          </a:p>
        </p:txBody>
      </p:sp>
      <p:graphicFrame>
        <p:nvGraphicFramePr>
          <p:cNvPr id="5" name="Tabla 4">
            <a:extLst>
              <a:ext uri="{FF2B5EF4-FFF2-40B4-BE49-F238E27FC236}">
                <a16:creationId xmlns:a16="http://schemas.microsoft.com/office/drawing/2014/main" xmlns="" id="{A74E0C8E-EAE6-4F39-8976-A7A1B82A6165}"/>
              </a:ext>
            </a:extLst>
          </p:cNvPr>
          <p:cNvGraphicFramePr>
            <a:graphicFrameLocks noGrp="1"/>
          </p:cNvGraphicFramePr>
          <p:nvPr/>
        </p:nvGraphicFramePr>
        <p:xfrm>
          <a:off x="7140696" y="1444892"/>
          <a:ext cx="208280" cy="3552897"/>
        </p:xfrm>
        <a:graphic>
          <a:graphicData uri="http://schemas.openxmlformats.org/drawingml/2006/table">
            <a:tbl>
              <a:tblPr/>
              <a:tblGrid>
                <a:gridCol w="208280">
                  <a:extLst>
                    <a:ext uri="{9D8B030D-6E8A-4147-A177-3AD203B41FA5}">
                      <a16:colId xmlns:a16="http://schemas.microsoft.com/office/drawing/2014/main" xmlns="" val="1603825821"/>
                    </a:ext>
                  </a:extLst>
                </a:gridCol>
              </a:tblGrid>
              <a:tr h="3552897">
                <a:tc>
                  <a:txBody>
                    <a:bodyPr/>
                    <a:lstStyle/>
                    <a:p>
                      <a:endParaRPr lang="en-US" dirty="0"/>
                    </a:p>
                  </a:txBody>
                  <a:tcPr>
                    <a:lnL w="9525" cmpd="sng">
                      <a:solidFill>
                        <a:schemeClr val="bg1"/>
                      </a:solidFill>
                      <a:prstDash val="solid"/>
                    </a:lnL>
                    <a:lnR w="9525" cmpd="sng">
                      <a:solidFill>
                        <a:schemeClr val="bg1"/>
                      </a:solidFill>
                      <a:prstDash val="solid"/>
                    </a:lnR>
                    <a:lnT w="9525" cmpd="sng">
                      <a:solidFill>
                        <a:schemeClr val="bg1"/>
                      </a:solidFill>
                      <a:prstDash val="solid"/>
                    </a:lnT>
                    <a:lnB w="9525" cmpd="sng">
                      <a:solidFill>
                        <a:schemeClr val="bg1"/>
                      </a:solidFill>
                      <a:prstDash val="solid"/>
                    </a:lnB>
                  </a:tcPr>
                </a:tc>
                <a:extLst>
                  <a:ext uri="{0D108BD9-81ED-4DB2-BD59-A6C34878D82A}">
                    <a16:rowId xmlns:a16="http://schemas.microsoft.com/office/drawing/2014/main" xmlns="" val="3202901793"/>
                  </a:ext>
                </a:extLst>
              </a:tr>
            </a:tbl>
          </a:graphicData>
        </a:graphic>
      </p:graphicFrame>
      <p:graphicFrame>
        <p:nvGraphicFramePr>
          <p:cNvPr id="17" name="Tabla 16">
            <a:extLst>
              <a:ext uri="{FF2B5EF4-FFF2-40B4-BE49-F238E27FC236}">
                <a16:creationId xmlns:a16="http://schemas.microsoft.com/office/drawing/2014/main" xmlns="" id="{D7EFCF9E-C15A-4C09-9D48-FFA1141CCE85}"/>
              </a:ext>
            </a:extLst>
          </p:cNvPr>
          <p:cNvGraphicFramePr>
            <a:graphicFrameLocks noGrp="1"/>
          </p:cNvGraphicFramePr>
          <p:nvPr>
            <p:extLst>
              <p:ext uri="{D42A27DB-BD31-4B8C-83A1-F6EECF244321}">
                <p14:modId xmlns:p14="http://schemas.microsoft.com/office/powerpoint/2010/main" val="3533456860"/>
              </p:ext>
            </p:extLst>
          </p:nvPr>
        </p:nvGraphicFramePr>
        <p:xfrm>
          <a:off x="779834" y="1104599"/>
          <a:ext cx="7584332" cy="4018859"/>
        </p:xfrm>
        <a:graphic>
          <a:graphicData uri="http://schemas.openxmlformats.org/drawingml/2006/table">
            <a:tbl>
              <a:tblPr firstRow="1" bandRow="1">
                <a:tableStyleId>{2D5ABB26-0587-4C30-8999-92F81FD0307C}</a:tableStyleId>
              </a:tblPr>
              <a:tblGrid>
                <a:gridCol w="1691140">
                  <a:extLst>
                    <a:ext uri="{9D8B030D-6E8A-4147-A177-3AD203B41FA5}">
                      <a16:colId xmlns:a16="http://schemas.microsoft.com/office/drawing/2014/main" xmlns="" val="3106984789"/>
                    </a:ext>
                  </a:extLst>
                </a:gridCol>
                <a:gridCol w="977221">
                  <a:extLst>
                    <a:ext uri="{9D8B030D-6E8A-4147-A177-3AD203B41FA5}">
                      <a16:colId xmlns:a16="http://schemas.microsoft.com/office/drawing/2014/main" xmlns="" val="3879301132"/>
                    </a:ext>
                  </a:extLst>
                </a:gridCol>
                <a:gridCol w="1033063">
                  <a:extLst>
                    <a:ext uri="{9D8B030D-6E8A-4147-A177-3AD203B41FA5}">
                      <a16:colId xmlns:a16="http://schemas.microsoft.com/office/drawing/2014/main" xmlns="" val="1935388527"/>
                    </a:ext>
                  </a:extLst>
                </a:gridCol>
                <a:gridCol w="907420">
                  <a:extLst>
                    <a:ext uri="{9D8B030D-6E8A-4147-A177-3AD203B41FA5}">
                      <a16:colId xmlns:a16="http://schemas.microsoft.com/office/drawing/2014/main" xmlns="" val="2696982901"/>
                    </a:ext>
                  </a:extLst>
                </a:gridCol>
                <a:gridCol w="872519">
                  <a:extLst>
                    <a:ext uri="{9D8B030D-6E8A-4147-A177-3AD203B41FA5}">
                      <a16:colId xmlns:a16="http://schemas.microsoft.com/office/drawing/2014/main" xmlns="" val="3410013365"/>
                    </a:ext>
                  </a:extLst>
                </a:gridCol>
                <a:gridCol w="1249447">
                  <a:extLst>
                    <a:ext uri="{9D8B030D-6E8A-4147-A177-3AD203B41FA5}">
                      <a16:colId xmlns:a16="http://schemas.microsoft.com/office/drawing/2014/main" xmlns="" val="3424904893"/>
                    </a:ext>
                  </a:extLst>
                </a:gridCol>
                <a:gridCol w="853522">
                  <a:extLst>
                    <a:ext uri="{9D8B030D-6E8A-4147-A177-3AD203B41FA5}">
                      <a16:colId xmlns:a16="http://schemas.microsoft.com/office/drawing/2014/main" xmlns="" val="2557813365"/>
                    </a:ext>
                  </a:extLst>
                </a:gridCol>
              </a:tblGrid>
              <a:tr h="536643">
                <a:tc>
                  <a:txBody>
                    <a:bodyPr/>
                    <a:lstStyle/>
                    <a:p>
                      <a:pPr algn="ctr"/>
                      <a:r>
                        <a:rPr lang="es-MX" sz="1200" b="1" dirty="0">
                          <a:solidFill>
                            <a:srgbClr val="DD042B"/>
                          </a:solidFill>
                          <a:latin typeface="Helvetica" pitchFamily="2" charset="0"/>
                        </a:rPr>
                        <a:t>CKD</a:t>
                      </a:r>
                    </a:p>
                  </a:txBody>
                  <a:tcPr anchor="ctr">
                    <a:lnR w="12700" cap="flat" cmpd="sng" algn="ctr">
                      <a:solidFill>
                        <a:srgbClr val="DD042B"/>
                      </a:solidFill>
                      <a:prstDash val="solid"/>
                      <a:round/>
                      <a:headEnd type="none" w="med" len="med"/>
                      <a:tailEnd type="none" w="med" len="med"/>
                    </a:lnR>
                    <a:lnB w="28575" cap="flat" cmpd="sng" algn="ctr">
                      <a:solidFill>
                        <a:srgbClr val="DD042B"/>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MX" sz="1200" b="1" dirty="0">
                          <a:solidFill>
                            <a:srgbClr val="DD042B"/>
                          </a:solidFill>
                          <a:latin typeface="Helvetica" pitchFamily="2" charset="0"/>
                        </a:rPr>
                        <a:t>Precalif.</a:t>
                      </a:r>
                    </a:p>
                  </a:txBody>
                  <a:tcPr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B w="28575" cap="flat" cmpd="sng" algn="ctr">
                      <a:solidFill>
                        <a:srgbClr val="DD042B"/>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MX" sz="1200" b="1" dirty="0">
                          <a:solidFill>
                            <a:srgbClr val="DD042B"/>
                          </a:solidFill>
                          <a:latin typeface="Helvetica" pitchFamily="2" charset="0"/>
                        </a:rPr>
                        <a:t>Fecha inversión</a:t>
                      </a:r>
                    </a:p>
                  </a:txBody>
                  <a:tcPr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B w="28575" cap="flat" cmpd="sng" algn="ctr">
                      <a:solidFill>
                        <a:srgbClr val="DD042B"/>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MX" sz="1200" b="1" dirty="0">
                          <a:solidFill>
                            <a:srgbClr val="DD042B"/>
                          </a:solidFill>
                          <a:latin typeface="Helvetica" pitchFamily="2" charset="0"/>
                        </a:rPr>
                        <a:t>mdp</a:t>
                      </a:r>
                    </a:p>
                  </a:txBody>
                  <a:tcPr anchor="b">
                    <a:lnL w="12700" cap="flat" cmpd="sng" algn="ctr">
                      <a:solidFill>
                        <a:srgbClr val="DD042B"/>
                      </a:solidFill>
                      <a:prstDash val="solid"/>
                      <a:round/>
                      <a:headEnd type="none" w="med" len="med"/>
                      <a:tailEnd type="none" w="med" len="med"/>
                    </a:lnL>
                    <a:lnR w="9525" cap="flat" cmpd="sng" algn="ctr">
                      <a:solidFill>
                        <a:schemeClr val="bg1"/>
                      </a:solidFill>
                      <a:prstDash val="solid"/>
                      <a:round/>
                      <a:headEnd type="none" w="med" len="med"/>
                      <a:tailEnd type="none" w="med" len="med"/>
                    </a:lnR>
                    <a:lnB w="28575" cap="flat" cmpd="sng" algn="ctr">
                      <a:solidFill>
                        <a:srgbClr val="DD042B"/>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MX" sz="1200" b="1" dirty="0">
                          <a:solidFill>
                            <a:srgbClr val="DD042B"/>
                          </a:solidFill>
                          <a:latin typeface="Helvetica" pitchFamily="2" charset="0"/>
                        </a:rPr>
                        <a:t>% CKD</a:t>
                      </a:r>
                    </a:p>
                  </a:txBody>
                  <a:tcPr anchor="b">
                    <a:lnL w="9525" cap="flat" cmpd="sng" algn="ctr">
                      <a:solidFill>
                        <a:schemeClr val="bg1"/>
                      </a:solidFill>
                      <a:prstDash val="solid"/>
                      <a:round/>
                      <a:headEnd type="none" w="med" len="med"/>
                      <a:tailEnd type="none" w="med" len="med"/>
                    </a:lnL>
                    <a:lnR w="9525" cap="flat" cmpd="sng" algn="ctr">
                      <a:solidFill>
                        <a:srgbClr val="DD042B"/>
                      </a:solidFill>
                      <a:prstDash val="solid"/>
                      <a:round/>
                      <a:headEnd type="none" w="med" len="med"/>
                      <a:tailEnd type="none" w="med" len="med"/>
                    </a:lnR>
                    <a:lnB w="28575" cap="flat" cmpd="sng" algn="ctr">
                      <a:solidFill>
                        <a:srgbClr val="DD042B"/>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MX" sz="1200" b="1" dirty="0">
                          <a:solidFill>
                            <a:srgbClr val="DD042B"/>
                          </a:solidFill>
                          <a:latin typeface="Helvetica" pitchFamily="2" charset="0"/>
                        </a:rPr>
                        <a:t>Llamado</a:t>
                      </a:r>
                      <a:endParaRPr lang="es-MX" sz="1200" b="1" kern="1200" dirty="0">
                        <a:solidFill>
                          <a:srgbClr val="DD042B"/>
                        </a:solidFill>
                        <a:latin typeface="Helvetica" pitchFamily="2" charset="0"/>
                        <a:ea typeface="+mn-ea"/>
                        <a:cs typeface="+mn-cs"/>
                      </a:endParaRPr>
                    </a:p>
                  </a:txBody>
                  <a:tcPr anchor="ctr">
                    <a:lnL w="9525" cap="flat" cmpd="sng" algn="ctr">
                      <a:solidFill>
                        <a:srgbClr val="DD042B"/>
                      </a:solidFill>
                      <a:prstDash val="solid"/>
                      <a:round/>
                      <a:headEnd type="none" w="med" len="med"/>
                      <a:tailEnd type="none" w="med" len="med"/>
                    </a:lnL>
                    <a:lnR w="9525" cap="flat" cmpd="sng" algn="ctr">
                      <a:solidFill>
                        <a:srgbClr val="DD042B"/>
                      </a:solidFill>
                      <a:prstDash val="solid"/>
                      <a:round/>
                      <a:headEnd type="none" w="med" len="med"/>
                      <a:tailEnd type="none" w="med" len="med"/>
                    </a:lnR>
                    <a:lnB w="28575" cap="flat" cmpd="sng" algn="ctr">
                      <a:solidFill>
                        <a:srgbClr val="DD042B"/>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MX" sz="1200" b="1" kern="1200" dirty="0">
                          <a:solidFill>
                            <a:srgbClr val="DD042B"/>
                          </a:solidFill>
                          <a:latin typeface="Helvetica" pitchFamily="2" charset="0"/>
                          <a:ea typeface="+mn-ea"/>
                          <a:cs typeface="+mn-cs"/>
                        </a:rPr>
                        <a:t>TIR</a:t>
                      </a:r>
                    </a:p>
                  </a:txBody>
                  <a:tcPr anchor="ctr">
                    <a:lnL w="9525" cap="flat" cmpd="sng" algn="ctr">
                      <a:solidFill>
                        <a:srgbClr val="DD042B"/>
                      </a:solidFill>
                      <a:prstDash val="solid"/>
                      <a:round/>
                      <a:headEnd type="none" w="med" len="med"/>
                      <a:tailEnd type="none" w="med" len="med"/>
                    </a:lnL>
                    <a:lnB w="2857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1404581730"/>
                  </a:ext>
                </a:extLst>
              </a:tr>
              <a:tr h="435277">
                <a:tc>
                  <a:txBody>
                    <a:bodyPr/>
                    <a:lstStyle/>
                    <a:p>
                      <a:pPr algn="ctr"/>
                      <a:endParaRPr lang="es-MX" sz="1000" b="1" dirty="0">
                        <a:solidFill>
                          <a:srgbClr val="DD042B"/>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6.4</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05-ago-16</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350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10.0%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51%</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-1.0%</a:t>
                      </a:r>
                    </a:p>
                  </a:txBody>
                  <a:tcPr marL="0" marR="0" marT="0" marB="0" anchor="ctr">
                    <a:lnL w="12700" cap="flat" cmpd="sng" algn="ctr">
                      <a:solidFill>
                        <a:srgbClr val="DD042B"/>
                      </a:solidFill>
                      <a:prstDash val="solid"/>
                      <a:round/>
                      <a:headEnd type="none" w="med" len="med"/>
                      <a:tailEnd type="none" w="med" len="med"/>
                    </a:lnL>
                    <a:lnT w="2857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3895588225"/>
                  </a:ext>
                </a:extLst>
              </a:tr>
              <a:tr h="435277">
                <a:tc>
                  <a:txBody>
                    <a:bodyPr/>
                    <a:lstStyle/>
                    <a:p>
                      <a:pPr algn="ctr"/>
                      <a:endParaRPr lang="es-MX" sz="1000" b="1" dirty="0">
                        <a:solidFill>
                          <a:srgbClr val="DD042B"/>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9.1</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19-dic-16</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300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4.3%</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35%</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-4.3%</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1244767397"/>
                  </a:ext>
                </a:extLst>
              </a:tr>
              <a:tr h="435277">
                <a:tc>
                  <a:txBody>
                    <a:bodyPr/>
                    <a:lstStyle/>
                    <a:p>
                      <a:pPr algn="ctr"/>
                      <a:endParaRPr lang="es-MX" sz="1000" b="1" dirty="0">
                        <a:solidFill>
                          <a:srgbClr val="DD042B"/>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8.7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28-abr-17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200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4.5%</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20%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-5.5%</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3279416870"/>
                  </a:ext>
                </a:extLst>
              </a:tr>
              <a:tr h="435277">
                <a:tc>
                  <a:txBody>
                    <a:bodyPr/>
                    <a:lstStyle/>
                    <a:p>
                      <a:pPr algn="ctr"/>
                      <a:endParaRPr lang="es-MX" sz="1000" b="1" dirty="0">
                        <a:solidFill>
                          <a:srgbClr val="DD042B"/>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8.8</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09-may-17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200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7.4%</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37%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5.5%</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2496927749"/>
                  </a:ext>
                </a:extLst>
              </a:tr>
              <a:tr h="435277">
                <a:tc>
                  <a:txBody>
                    <a:bodyPr/>
                    <a:lstStyle/>
                    <a:p>
                      <a:pPr algn="ctr"/>
                      <a:endParaRPr lang="es-MX" sz="1000" b="1" dirty="0">
                        <a:solidFill>
                          <a:srgbClr val="DD042B"/>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7.1</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19-may-17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200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10.0%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52%</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-3.5%</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3931180987"/>
                  </a:ext>
                </a:extLst>
              </a:tr>
              <a:tr h="435277">
                <a:tc>
                  <a:txBody>
                    <a:bodyPr/>
                    <a:lstStyle/>
                    <a:p>
                      <a:pPr algn="ctr"/>
                      <a:endParaRPr lang="es-MX" sz="1000" b="1" dirty="0">
                        <a:solidFill>
                          <a:srgbClr val="DD042B"/>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6.6</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31-may-17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300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5.4%</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20%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-4.1%</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1056177531"/>
                  </a:ext>
                </a:extLst>
              </a:tr>
              <a:tr h="435277">
                <a:tc>
                  <a:txBody>
                    <a:bodyPr/>
                    <a:lstStyle/>
                    <a:p>
                      <a:pPr algn="ctr"/>
                      <a:endParaRPr lang="es-MX" sz="1000" b="0" dirty="0">
                        <a:solidFill>
                          <a:schemeClr val="tx1">
                            <a:lumMod val="85000"/>
                            <a:lumOff val="15000"/>
                          </a:schemeClr>
                        </a:solidFill>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8.0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06-sep-17</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300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10.0%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20%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-1.1%</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9525" cap="flat" cmpd="sng" algn="ctr">
                      <a:solidFill>
                        <a:srgbClr val="DD042B"/>
                      </a:solidFill>
                      <a:prstDash val="solid"/>
                      <a:round/>
                      <a:headEnd type="none" w="med" len="med"/>
                      <a:tailEnd type="none" w="med" len="med"/>
                    </a:lnB>
                  </a:tcPr>
                </a:tc>
                <a:extLst>
                  <a:ext uri="{0D108BD9-81ED-4DB2-BD59-A6C34878D82A}">
                    <a16:rowId xmlns:a16="http://schemas.microsoft.com/office/drawing/2014/main" xmlns="" val="1175950411"/>
                  </a:ext>
                </a:extLst>
              </a:tr>
              <a:tr h="435277">
                <a:tc>
                  <a:txBody>
                    <a:bodyPr/>
                    <a:lstStyle/>
                    <a:p>
                      <a:endParaRPr lang="es-MX" sz="1000" dirty="0">
                        <a:latin typeface="Helvetica" panose="020B0604020202020204" pitchFamily="34" charset="0"/>
                        <a:cs typeface="Helvetica" panose="020B0604020202020204" pitchFamily="34" charset="0"/>
                      </a:endParaRPr>
                    </a:p>
                  </a:txBody>
                  <a:tcPr>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7.24</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15-mar-18</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300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Helvetica" panose="020B0604020202020204" pitchFamily="34" charset="0"/>
                          <a:cs typeface="Helvetica" panose="020B0604020202020204" pitchFamily="34" charset="0"/>
                        </a:rPr>
                        <a:t>6.8%</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20%</a:t>
                      </a:r>
                    </a:p>
                  </a:txBody>
                  <a:tcPr marL="0" marR="0" marT="0" marB="0" anchor="ctr">
                    <a:lnL w="12700" cap="flat" cmpd="sng" algn="ctr">
                      <a:solidFill>
                        <a:srgbClr val="DD042B"/>
                      </a:solidFill>
                      <a:prstDash val="solid"/>
                      <a:round/>
                      <a:headEnd type="none" w="med" len="med"/>
                      <a:tailEnd type="none" w="med" len="med"/>
                    </a:lnL>
                    <a:lnR w="12700" cap="flat" cmpd="sng" algn="ctr">
                      <a:solidFill>
                        <a:srgbClr val="DD042B"/>
                      </a:solidFill>
                      <a:prstDash val="solid"/>
                      <a:round/>
                      <a:headEnd type="none" w="med" len="med"/>
                      <a:tailEnd type="none" w="med" len="med"/>
                    </a:lnR>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s-MX" sz="1000" b="0" i="0" u="none" strike="noStrike" dirty="0">
                          <a:solidFill>
                            <a:schemeClr val="tx1"/>
                          </a:solidFill>
                          <a:effectLst/>
                          <a:latin typeface="Helvetica" panose="020B0604020202020204" pitchFamily="34" charset="0"/>
                          <a:cs typeface="Helvetica" panose="020B0604020202020204" pitchFamily="34" charset="0"/>
                        </a:rPr>
                        <a:t>-0.9%</a:t>
                      </a:r>
                    </a:p>
                  </a:txBody>
                  <a:tcPr marL="0" marR="0" marT="0" marB="0" anchor="ctr">
                    <a:lnL w="12700" cap="flat" cmpd="sng" algn="ctr">
                      <a:solidFill>
                        <a:srgbClr val="DD042B"/>
                      </a:solidFill>
                      <a:prstDash val="solid"/>
                      <a:round/>
                      <a:headEnd type="none" w="med" len="med"/>
                      <a:tailEnd type="none" w="med" len="med"/>
                    </a:lnL>
                    <a:lnT w="9525" cap="flat" cmpd="sng" algn="ctr">
                      <a:solidFill>
                        <a:srgbClr val="DD042B"/>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3754496197"/>
                  </a:ext>
                </a:extLst>
              </a:tr>
            </a:tbl>
          </a:graphicData>
        </a:graphic>
      </p:graphicFrame>
      <p:pic>
        <p:nvPicPr>
          <p:cNvPr id="18" name="Imagen 17">
            <a:extLst>
              <a:ext uri="{FF2B5EF4-FFF2-40B4-BE49-F238E27FC236}">
                <a16:creationId xmlns:a16="http://schemas.microsoft.com/office/drawing/2014/main" xmlns="" id="{04A2C060-DEF0-40DB-832A-C27A08A265E2}"/>
              </a:ext>
            </a:extLst>
          </p:cNvPr>
          <p:cNvPicPr>
            <a:picLocks noChangeAspect="1"/>
          </p:cNvPicPr>
          <p:nvPr/>
        </p:nvPicPr>
        <p:blipFill>
          <a:blip r:embed="rId2"/>
          <a:stretch>
            <a:fillRect/>
          </a:stretch>
        </p:blipFill>
        <p:spPr>
          <a:xfrm>
            <a:off x="898593" y="1729297"/>
            <a:ext cx="1400454" cy="284405"/>
          </a:xfrm>
          <a:prstGeom prst="rect">
            <a:avLst/>
          </a:prstGeom>
        </p:spPr>
      </p:pic>
      <p:pic>
        <p:nvPicPr>
          <p:cNvPr id="19" name="Imagen 18">
            <a:extLst>
              <a:ext uri="{FF2B5EF4-FFF2-40B4-BE49-F238E27FC236}">
                <a16:creationId xmlns:a16="http://schemas.microsoft.com/office/drawing/2014/main" xmlns="" id="{BA20558B-A9BD-4195-85AE-DF43785BAACB}"/>
              </a:ext>
            </a:extLst>
          </p:cNvPr>
          <p:cNvPicPr>
            <a:picLocks noChangeAspect="1"/>
          </p:cNvPicPr>
          <p:nvPr/>
        </p:nvPicPr>
        <p:blipFill rotWithShape="1">
          <a:blip r:embed="rId3"/>
          <a:srcRect l="8190" t="18518" r="6652" b="22223"/>
          <a:stretch/>
        </p:blipFill>
        <p:spPr>
          <a:xfrm>
            <a:off x="815231" y="2106066"/>
            <a:ext cx="1366540" cy="391606"/>
          </a:xfrm>
          <a:prstGeom prst="rect">
            <a:avLst/>
          </a:prstGeom>
        </p:spPr>
      </p:pic>
      <p:pic>
        <p:nvPicPr>
          <p:cNvPr id="21" name="Imagen 20">
            <a:extLst>
              <a:ext uri="{FF2B5EF4-FFF2-40B4-BE49-F238E27FC236}">
                <a16:creationId xmlns:a16="http://schemas.microsoft.com/office/drawing/2014/main" xmlns="" id="{E169C1A8-F42C-4EBB-B327-24B0B13D1C9C}"/>
              </a:ext>
            </a:extLst>
          </p:cNvPr>
          <p:cNvPicPr>
            <a:picLocks noChangeAspect="1"/>
          </p:cNvPicPr>
          <p:nvPr/>
        </p:nvPicPr>
        <p:blipFill rotWithShape="1">
          <a:blip r:embed="rId4"/>
          <a:srcRect l="4457" t="31276" r="6833" b="24398"/>
          <a:stretch/>
        </p:blipFill>
        <p:spPr>
          <a:xfrm>
            <a:off x="899940" y="2536978"/>
            <a:ext cx="1216164" cy="402713"/>
          </a:xfrm>
          <a:prstGeom prst="rect">
            <a:avLst/>
          </a:prstGeom>
        </p:spPr>
      </p:pic>
      <p:pic>
        <p:nvPicPr>
          <p:cNvPr id="22" name="Imagen 21">
            <a:extLst>
              <a:ext uri="{FF2B5EF4-FFF2-40B4-BE49-F238E27FC236}">
                <a16:creationId xmlns:a16="http://schemas.microsoft.com/office/drawing/2014/main" xmlns="" id="{94718EBB-1BA0-4763-A5ED-AF8A9A96171A}"/>
              </a:ext>
            </a:extLst>
          </p:cNvPr>
          <p:cNvPicPr>
            <a:picLocks noChangeAspect="1"/>
          </p:cNvPicPr>
          <p:nvPr/>
        </p:nvPicPr>
        <p:blipFill rotWithShape="1">
          <a:blip r:embed="rId5"/>
          <a:srcRect l="-7750" t="9658" r="-1239" b="14397"/>
          <a:stretch/>
        </p:blipFill>
        <p:spPr>
          <a:xfrm>
            <a:off x="1272553" y="3005356"/>
            <a:ext cx="468018" cy="335367"/>
          </a:xfrm>
          <a:prstGeom prst="rect">
            <a:avLst/>
          </a:prstGeom>
        </p:spPr>
      </p:pic>
      <p:pic>
        <p:nvPicPr>
          <p:cNvPr id="23" name="Imagen 22">
            <a:extLst>
              <a:ext uri="{FF2B5EF4-FFF2-40B4-BE49-F238E27FC236}">
                <a16:creationId xmlns:a16="http://schemas.microsoft.com/office/drawing/2014/main" xmlns="" id="{002EF73C-F427-482C-9CC6-C86759AA21C6}"/>
              </a:ext>
            </a:extLst>
          </p:cNvPr>
          <p:cNvPicPr>
            <a:picLocks noChangeAspect="1"/>
          </p:cNvPicPr>
          <p:nvPr/>
        </p:nvPicPr>
        <p:blipFill rotWithShape="1">
          <a:blip r:embed="rId6"/>
          <a:srcRect l="7313" t="1594"/>
          <a:stretch/>
        </p:blipFill>
        <p:spPr>
          <a:xfrm>
            <a:off x="856777" y="3470331"/>
            <a:ext cx="1227611" cy="295662"/>
          </a:xfrm>
          <a:prstGeom prst="rect">
            <a:avLst/>
          </a:prstGeom>
        </p:spPr>
      </p:pic>
      <p:pic>
        <p:nvPicPr>
          <p:cNvPr id="24" name="Imagen 23">
            <a:extLst>
              <a:ext uri="{FF2B5EF4-FFF2-40B4-BE49-F238E27FC236}">
                <a16:creationId xmlns:a16="http://schemas.microsoft.com/office/drawing/2014/main" xmlns="" id="{CF11E625-854E-41D1-8B2B-88BED3EC4F69}"/>
              </a:ext>
            </a:extLst>
          </p:cNvPr>
          <p:cNvPicPr>
            <a:picLocks noChangeAspect="1"/>
          </p:cNvPicPr>
          <p:nvPr/>
        </p:nvPicPr>
        <p:blipFill rotWithShape="1">
          <a:blip r:embed="rId7"/>
          <a:srcRect t="9829" r="56743" b="20225"/>
          <a:stretch/>
        </p:blipFill>
        <p:spPr>
          <a:xfrm>
            <a:off x="856777" y="4313382"/>
            <a:ext cx="1308379" cy="310882"/>
          </a:xfrm>
          <a:prstGeom prst="rect">
            <a:avLst/>
          </a:prstGeom>
        </p:spPr>
      </p:pic>
      <p:pic>
        <p:nvPicPr>
          <p:cNvPr id="25" name="Imagen 24">
            <a:extLst>
              <a:ext uri="{FF2B5EF4-FFF2-40B4-BE49-F238E27FC236}">
                <a16:creationId xmlns:a16="http://schemas.microsoft.com/office/drawing/2014/main" xmlns="" id="{F899B16D-4325-41D9-A793-DA4BCC17D7E2}"/>
              </a:ext>
            </a:extLst>
          </p:cNvPr>
          <p:cNvPicPr>
            <a:picLocks noChangeAspect="1"/>
          </p:cNvPicPr>
          <p:nvPr/>
        </p:nvPicPr>
        <p:blipFill rotWithShape="1">
          <a:blip r:embed="rId8"/>
          <a:srcRect l="4981"/>
          <a:stretch/>
        </p:blipFill>
        <p:spPr>
          <a:xfrm>
            <a:off x="1067796" y="3874662"/>
            <a:ext cx="805571" cy="354571"/>
          </a:xfrm>
          <a:prstGeom prst="rect">
            <a:avLst/>
          </a:prstGeom>
        </p:spPr>
      </p:pic>
      <p:pic>
        <p:nvPicPr>
          <p:cNvPr id="26" name="Imagen 25" descr="Resultado de imagen para ainda">
            <a:extLst>
              <a:ext uri="{FF2B5EF4-FFF2-40B4-BE49-F238E27FC236}">
                <a16:creationId xmlns:a16="http://schemas.microsoft.com/office/drawing/2014/main" xmlns="" id="{BF927123-BAE8-4E77-9DC4-37016D53AD9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1066315" y="4712521"/>
            <a:ext cx="1049789" cy="410937"/>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xmlns="" id="{CA40D193-1739-4F47-9CA6-3E3951D337B1}"/>
              </a:ext>
            </a:extLst>
          </p:cNvPr>
          <p:cNvSpPr/>
          <p:nvPr/>
        </p:nvSpPr>
        <p:spPr>
          <a:xfrm>
            <a:off x="4738581" y="1107915"/>
            <a:ext cx="1279517" cy="276999"/>
          </a:xfrm>
          <a:prstGeom prst="rect">
            <a:avLst/>
          </a:prstGeom>
        </p:spPr>
        <p:txBody>
          <a:bodyPr wrap="none">
            <a:spAutoFit/>
          </a:bodyPr>
          <a:lstStyle/>
          <a:p>
            <a:r>
              <a:rPr lang="es-MX" sz="1200" b="1" dirty="0">
                <a:solidFill>
                  <a:srgbClr val="DD042B"/>
                </a:solidFill>
                <a:latin typeface="Helvetica" pitchFamily="2" charset="0"/>
              </a:rPr>
              <a:t>Comprometido</a:t>
            </a:r>
            <a:endParaRPr lang="en-US" dirty="0"/>
          </a:p>
        </p:txBody>
      </p:sp>
      <p:sp>
        <p:nvSpPr>
          <p:cNvPr id="27" name="Rectángulo 26">
            <a:extLst>
              <a:ext uri="{FF2B5EF4-FFF2-40B4-BE49-F238E27FC236}">
                <a16:creationId xmlns:a16="http://schemas.microsoft.com/office/drawing/2014/main" xmlns="" id="{BD688164-65E8-4282-981B-399726DEDCD6}"/>
              </a:ext>
            </a:extLst>
          </p:cNvPr>
          <p:cNvSpPr/>
          <p:nvPr/>
        </p:nvSpPr>
        <p:spPr>
          <a:xfrm>
            <a:off x="3647393" y="5199934"/>
            <a:ext cx="541943" cy="276999"/>
          </a:xfrm>
          <a:prstGeom prst="rect">
            <a:avLst/>
          </a:prstGeom>
        </p:spPr>
        <p:txBody>
          <a:bodyPr wrap="none">
            <a:spAutoFit/>
          </a:bodyPr>
          <a:lstStyle/>
          <a:p>
            <a:r>
              <a:rPr lang="es-MX" sz="1200" b="1" dirty="0">
                <a:latin typeface="Helvetica" pitchFamily="2" charset="0"/>
              </a:rPr>
              <a:t>Total</a:t>
            </a:r>
            <a:endParaRPr lang="en-US" dirty="0"/>
          </a:p>
        </p:txBody>
      </p:sp>
      <p:sp>
        <p:nvSpPr>
          <p:cNvPr id="28" name="Rectángulo 27">
            <a:extLst>
              <a:ext uri="{FF2B5EF4-FFF2-40B4-BE49-F238E27FC236}">
                <a16:creationId xmlns:a16="http://schemas.microsoft.com/office/drawing/2014/main" xmlns="" id="{662538B2-8807-45D3-B219-3377940DFCF2}"/>
              </a:ext>
            </a:extLst>
          </p:cNvPr>
          <p:cNvSpPr/>
          <p:nvPr/>
        </p:nvSpPr>
        <p:spPr>
          <a:xfrm>
            <a:off x="4482884" y="5220066"/>
            <a:ext cx="979328" cy="276999"/>
          </a:xfrm>
          <a:prstGeom prst="rect">
            <a:avLst/>
          </a:prstGeom>
        </p:spPr>
        <p:txBody>
          <a:bodyPr wrap="square">
            <a:spAutoFit/>
          </a:bodyPr>
          <a:lstStyle/>
          <a:p>
            <a:r>
              <a:rPr lang="es-MX" sz="1200" b="1" dirty="0">
                <a:latin typeface="Helvetica" pitchFamily="2" charset="0"/>
              </a:rPr>
              <a:t>2,150 mdp</a:t>
            </a:r>
            <a:endParaRPr lang="en-US" dirty="0"/>
          </a:p>
        </p:txBody>
      </p:sp>
      <p:sp>
        <p:nvSpPr>
          <p:cNvPr id="29" name="Rectángulo 28">
            <a:extLst>
              <a:ext uri="{FF2B5EF4-FFF2-40B4-BE49-F238E27FC236}">
                <a16:creationId xmlns:a16="http://schemas.microsoft.com/office/drawing/2014/main" xmlns="" id="{0E53BA5E-A5E8-47B7-B9C5-48DC66E06C24}"/>
              </a:ext>
            </a:extLst>
          </p:cNvPr>
          <p:cNvSpPr/>
          <p:nvPr/>
        </p:nvSpPr>
        <p:spPr>
          <a:xfrm>
            <a:off x="6517782" y="5195133"/>
            <a:ext cx="808235" cy="276999"/>
          </a:xfrm>
          <a:prstGeom prst="rect">
            <a:avLst/>
          </a:prstGeom>
        </p:spPr>
        <p:txBody>
          <a:bodyPr wrap="none">
            <a:spAutoFit/>
          </a:bodyPr>
          <a:lstStyle/>
          <a:p>
            <a:r>
              <a:rPr lang="es-MX" sz="1200" b="1" dirty="0">
                <a:latin typeface="Helvetica" pitchFamily="2" charset="0"/>
              </a:rPr>
              <a:t>704 mdp</a:t>
            </a:r>
            <a:endParaRPr lang="en-US" dirty="0"/>
          </a:p>
        </p:txBody>
      </p:sp>
      <p:sp>
        <p:nvSpPr>
          <p:cNvPr id="30" name="Rectángulo 29">
            <a:extLst>
              <a:ext uri="{FF2B5EF4-FFF2-40B4-BE49-F238E27FC236}">
                <a16:creationId xmlns:a16="http://schemas.microsoft.com/office/drawing/2014/main" xmlns="" id="{9AEBB61B-E8E1-416C-BA97-2B68D6BF23A9}"/>
              </a:ext>
            </a:extLst>
          </p:cNvPr>
          <p:cNvSpPr/>
          <p:nvPr/>
        </p:nvSpPr>
        <p:spPr>
          <a:xfrm>
            <a:off x="7744692" y="5211391"/>
            <a:ext cx="585417" cy="276999"/>
          </a:xfrm>
          <a:prstGeom prst="rect">
            <a:avLst/>
          </a:prstGeom>
        </p:spPr>
        <p:txBody>
          <a:bodyPr wrap="none">
            <a:spAutoFit/>
          </a:bodyPr>
          <a:lstStyle/>
          <a:p>
            <a:r>
              <a:rPr lang="es-MX" sz="1200" b="1" dirty="0">
                <a:latin typeface="Helvetica" pitchFamily="2" charset="0"/>
              </a:rPr>
              <a:t>-1.7%</a:t>
            </a:r>
            <a:endParaRPr lang="en-US" dirty="0"/>
          </a:p>
        </p:txBody>
      </p:sp>
      <p:sp>
        <p:nvSpPr>
          <p:cNvPr id="31" name="2 Marcador de contenido">
            <a:extLst>
              <a:ext uri="{FF2B5EF4-FFF2-40B4-BE49-F238E27FC236}">
                <a16:creationId xmlns:a16="http://schemas.microsoft.com/office/drawing/2014/main" xmlns="" id="{E6CC7528-C3A9-43E2-931B-29065557FFAE}"/>
              </a:ext>
            </a:extLst>
          </p:cNvPr>
          <p:cNvSpPr txBox="1">
            <a:spLocks/>
          </p:cNvSpPr>
          <p:nvPr/>
        </p:nvSpPr>
        <p:spPr>
          <a:xfrm>
            <a:off x="214645" y="5523494"/>
            <a:ext cx="7467638" cy="19609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
                <a:srgbClr val="CD0000"/>
              </a:buClr>
              <a:buSzPct val="110000"/>
              <a:buFont typeface="Arial"/>
              <a:buNone/>
              <a:tabLst/>
              <a:defRPr/>
            </a:pPr>
            <a:r>
              <a:rPr kumimoji="0" lang="es-MX" sz="800" b="0" i="0" u="none" strike="noStrike" kern="1200" cap="none" spc="0" normalizeH="0" baseline="0" noProof="0" dirty="0">
                <a:ln>
                  <a:noFill/>
                </a:ln>
                <a:solidFill>
                  <a:prstClr val="black"/>
                </a:solidFill>
                <a:effectLst/>
                <a:uLnTx/>
                <a:uFillTx/>
                <a:latin typeface="Helvetica Light"/>
                <a:ea typeface="+mn-ea"/>
              </a:rPr>
              <a:t>Elaborado por la Gerencia Sr. de Coordinación de Inversiones del Infonavit con datos de PiP al 29 de junio de 2018.</a:t>
            </a:r>
          </a:p>
        </p:txBody>
      </p:sp>
    </p:spTree>
    <p:extLst>
      <p:ext uri="{BB962C8B-B14F-4D97-AF65-F5344CB8AC3E}">
        <p14:creationId xmlns:p14="http://schemas.microsoft.com/office/powerpoint/2010/main" val="1279402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371255" y="156994"/>
            <a:ext cx="7472265" cy="765292"/>
          </a:xfrm>
        </p:spPr>
        <p:txBody>
          <a:bodyPr>
            <a:normAutofit/>
          </a:bodyPr>
          <a:lstStyle/>
          <a:p>
            <a:r>
              <a:rPr lang="es-ES" sz="2000" b="1" dirty="0">
                <a:solidFill>
                  <a:srgbClr val="DD042B"/>
                </a:solidFill>
                <a:ea typeface="Open Sans" panose="020B0606030504020204" pitchFamily="34" charset="0"/>
                <a:cs typeface="Open Sans" panose="020B0606030504020204" pitchFamily="34" charset="0"/>
              </a:rPr>
              <a:t>Operaciones Relevantes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4AB45936-EA08-4A49-8042-5BA3F493A61D}"/>
              </a:ext>
            </a:extLst>
          </p:cNvPr>
          <p:cNvSpPr>
            <a:spLocks noGrp="1"/>
          </p:cNvSpPr>
          <p:nvPr>
            <p:ph idx="4294967295"/>
          </p:nvPr>
        </p:nvSpPr>
        <p:spPr>
          <a:xfrm>
            <a:off x="357858" y="922286"/>
            <a:ext cx="7886700" cy="339344"/>
          </a:xfrm>
        </p:spPr>
        <p:txBody>
          <a:bodyPr>
            <a:normAutofit/>
          </a:bodyPr>
          <a:lstStyle/>
          <a:p>
            <a:pPr marL="0" indent="0">
              <a:buNone/>
            </a:pPr>
            <a:r>
              <a:rPr lang="es-ES" sz="1800" dirty="0">
                <a:ea typeface="Open Sans Light" panose="020B0606030504020204" pitchFamily="34" charset="0"/>
                <a:cs typeface="Open Sans Light" panose="020B0606030504020204" pitchFamily="34" charset="0"/>
              </a:rPr>
              <a:t>FANVIT del 1 al 30 de junio de 2018</a:t>
            </a:r>
          </a:p>
          <a:p>
            <a:pPr marL="0" indent="0">
              <a:buNone/>
            </a:pPr>
            <a:endParaRPr lang="es-MX" sz="2000" dirty="0">
              <a:latin typeface="Helvetica" pitchFamily="2" charset="0"/>
              <a:ea typeface="Open Sans Light" panose="020B0606030504020204" pitchFamily="34" charset="0"/>
              <a:cs typeface="Open Sans Light" panose="020B0606030504020204" pitchFamily="34" charset="0"/>
            </a:endParaRPr>
          </a:p>
        </p:txBody>
      </p:sp>
      <p:sp>
        <p:nvSpPr>
          <p:cNvPr id="11" name="Marcador de contenido 2">
            <a:extLst>
              <a:ext uri="{FF2B5EF4-FFF2-40B4-BE49-F238E27FC236}">
                <a16:creationId xmlns:a16="http://schemas.microsoft.com/office/drawing/2014/main" xmlns="" id="{30392B84-B0D8-8B42-A4CC-FD1BAEEE6B1F}"/>
              </a:ext>
            </a:extLst>
          </p:cNvPr>
          <p:cNvSpPr txBox="1">
            <a:spLocks/>
          </p:cNvSpPr>
          <p:nvPr/>
        </p:nvSpPr>
        <p:spPr>
          <a:xfrm>
            <a:off x="-128996" y="2042084"/>
            <a:ext cx="1827167" cy="111042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es-ES" sz="2000" dirty="0">
              <a:latin typeface="Helvetica" pitchFamily="2" charset="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MX" sz="2000" dirty="0">
              <a:latin typeface="Helvetica" pitchFamily="2" charset="0"/>
              <a:ea typeface="Open Sans Light" panose="020B0606030504020204" pitchFamily="34" charset="0"/>
              <a:cs typeface="Open Sans Light" panose="020B0606030504020204" pitchFamily="34" charset="0"/>
            </a:endParaRPr>
          </a:p>
        </p:txBody>
      </p:sp>
      <p:sp>
        <p:nvSpPr>
          <p:cNvPr id="14" name="Marcador de contenido 2">
            <a:extLst>
              <a:ext uri="{FF2B5EF4-FFF2-40B4-BE49-F238E27FC236}">
                <a16:creationId xmlns:a16="http://schemas.microsoft.com/office/drawing/2014/main" xmlns="" id="{00669042-AD12-4F0F-B290-C71EA071FE6D}"/>
              </a:ext>
            </a:extLst>
          </p:cNvPr>
          <p:cNvSpPr txBox="1">
            <a:spLocks/>
          </p:cNvSpPr>
          <p:nvPr/>
        </p:nvSpPr>
        <p:spPr>
          <a:xfrm>
            <a:off x="457200" y="1331905"/>
            <a:ext cx="8229600" cy="4234516"/>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x-none" sz="1400" dirty="0">
                <a:latin typeface="Helvetica-Light" panose="020B0404020202030204" pitchFamily="34" charset="0"/>
              </a:rPr>
              <a:t>Se utilizaron </a:t>
            </a:r>
            <a:r>
              <a:rPr lang="x-none" sz="1400" dirty="0" err="1">
                <a:latin typeface="Helvetica-Light" panose="020B0404020202030204" pitchFamily="34" charset="0"/>
              </a:rPr>
              <a:t>PRLVs</a:t>
            </a:r>
            <a:r>
              <a:rPr lang="x-none" sz="1400" dirty="0">
                <a:latin typeface="Helvetica-Light" panose="020B0404020202030204" pitchFamily="34" charset="0"/>
              </a:rPr>
              <a:t> emitidos por la banca de desarrollo (garantía del Gobierno Federal) como instrumento de manejo de liquidez con plazos no mayores a 28 días. </a:t>
            </a:r>
          </a:p>
          <a:p>
            <a:pPr algn="just">
              <a:buClr>
                <a:srgbClr val="C00000"/>
              </a:buClr>
            </a:pPr>
            <a:r>
              <a:rPr lang="x-none" sz="1400" dirty="0">
                <a:latin typeface="Helvetica-Light" panose="020B0404020202030204" pitchFamily="34" charset="0"/>
              </a:rPr>
              <a:t>Se realizaron compras por $3,485 </a:t>
            </a:r>
            <a:r>
              <a:rPr lang="x-none" sz="1400" dirty="0" err="1">
                <a:latin typeface="Helvetica-Light" panose="020B0404020202030204" pitchFamily="34" charset="0"/>
              </a:rPr>
              <a:t>mdp</a:t>
            </a:r>
            <a:r>
              <a:rPr lang="x-none" sz="1400" dirty="0">
                <a:latin typeface="Helvetica-Light" panose="020B0404020202030204" pitchFamily="34" charset="0"/>
              </a:rPr>
              <a:t>. en títulos de instrumentos gubernamentales a tasa revisable.</a:t>
            </a: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r>
              <a:rPr lang="x-none" sz="800" dirty="0">
                <a:latin typeface="Helvetica Light" panose="020B0403020202020204"/>
              </a:rPr>
              <a:t>*Millones de pesos</a:t>
            </a:r>
            <a:endParaRPr lang="x-none" sz="8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es-MX" sz="1400" dirty="0">
              <a:latin typeface="Century Gothic" panose="020B0502020202020204" pitchFamily="34" charset="0"/>
            </a:endParaRPr>
          </a:p>
        </p:txBody>
      </p:sp>
      <p:graphicFrame>
        <p:nvGraphicFramePr>
          <p:cNvPr id="15" name="Tabla 14">
            <a:extLst>
              <a:ext uri="{FF2B5EF4-FFF2-40B4-BE49-F238E27FC236}">
                <a16:creationId xmlns:a16="http://schemas.microsoft.com/office/drawing/2014/main" xmlns="" id="{C2C683B0-B718-4653-9D43-BD91D59AACFA}"/>
              </a:ext>
            </a:extLst>
          </p:cNvPr>
          <p:cNvGraphicFramePr>
            <a:graphicFrameLocks noGrp="1"/>
          </p:cNvGraphicFramePr>
          <p:nvPr>
            <p:extLst>
              <p:ext uri="{D42A27DB-BD31-4B8C-83A1-F6EECF244321}">
                <p14:modId xmlns:p14="http://schemas.microsoft.com/office/powerpoint/2010/main" val="1656950966"/>
              </p:ext>
            </p:extLst>
          </p:nvPr>
        </p:nvGraphicFramePr>
        <p:xfrm>
          <a:off x="1962150" y="2577581"/>
          <a:ext cx="5219700" cy="2076450"/>
        </p:xfrm>
        <a:graphic>
          <a:graphicData uri="http://schemas.openxmlformats.org/drawingml/2006/table">
            <a:tbl>
              <a:tblPr/>
              <a:tblGrid>
                <a:gridCol w="1078293">
                  <a:extLst>
                    <a:ext uri="{9D8B030D-6E8A-4147-A177-3AD203B41FA5}">
                      <a16:colId xmlns:a16="http://schemas.microsoft.com/office/drawing/2014/main" xmlns="" val="4191395383"/>
                    </a:ext>
                  </a:extLst>
                </a:gridCol>
                <a:gridCol w="2271094">
                  <a:extLst>
                    <a:ext uri="{9D8B030D-6E8A-4147-A177-3AD203B41FA5}">
                      <a16:colId xmlns:a16="http://schemas.microsoft.com/office/drawing/2014/main" xmlns="" val="2705950752"/>
                    </a:ext>
                  </a:extLst>
                </a:gridCol>
                <a:gridCol w="963784">
                  <a:extLst>
                    <a:ext uri="{9D8B030D-6E8A-4147-A177-3AD203B41FA5}">
                      <a16:colId xmlns:a16="http://schemas.microsoft.com/office/drawing/2014/main" xmlns="" val="591779715"/>
                    </a:ext>
                  </a:extLst>
                </a:gridCol>
                <a:gridCol w="906529">
                  <a:extLst>
                    <a:ext uri="{9D8B030D-6E8A-4147-A177-3AD203B41FA5}">
                      <a16:colId xmlns:a16="http://schemas.microsoft.com/office/drawing/2014/main" xmlns="" val="3092090699"/>
                    </a:ext>
                  </a:extLst>
                </a:gridCol>
              </a:tblGrid>
              <a:tr h="257175">
                <a:tc gridSpan="4">
                  <a:txBody>
                    <a:bodyPr/>
                    <a:lstStyle/>
                    <a:p>
                      <a:pPr algn="ctr" fontAlgn="ctr"/>
                      <a:r>
                        <a:rPr lang="en-US" sz="1600" b="1" i="0" u="none" strike="noStrike" dirty="0">
                          <a:solidFill>
                            <a:srgbClr val="1D1D1B"/>
                          </a:solidFill>
                          <a:effectLst/>
                          <a:latin typeface="Helvetica "/>
                        </a:rPr>
                        <a:t>Gubernamental</a:t>
                      </a:r>
                    </a:p>
                  </a:txBody>
                  <a:tcPr marL="9525" marR="9525" marT="9525" marB="0" anchor="ctr">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451899411"/>
                  </a:ext>
                </a:extLst>
              </a:tr>
              <a:tr h="266700">
                <a:tc>
                  <a:txBody>
                    <a:bodyPr/>
                    <a:lstStyle/>
                    <a:p>
                      <a:pPr algn="ctr" fontAlgn="ctr"/>
                      <a:r>
                        <a:rPr lang="en-US" sz="1600" b="1" i="0" u="none" strike="noStrike" dirty="0">
                          <a:solidFill>
                            <a:srgbClr val="DD052B"/>
                          </a:solidFill>
                          <a:effectLst/>
                          <a:latin typeface="Helvetica "/>
                        </a:rPr>
                        <a:t>Operación</a:t>
                      </a:r>
                    </a:p>
                  </a:txBody>
                  <a:tcPr marL="9525" marR="9525" marT="9525"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
                        </a:rPr>
                        <a:t>Instrumento</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
                        </a:rPr>
                        <a:t> *Monto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
                        </a:rPr>
                        <a:t> Tasa </a:t>
                      </a:r>
                    </a:p>
                  </a:txBody>
                  <a:tcPr marL="9525" marR="9525" marT="9525"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1913541"/>
                  </a:ext>
                </a:extLst>
              </a:tr>
              <a:tr h="266700">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I_BANOBRA_18274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  2,000.0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7.82%</a:t>
                      </a:r>
                    </a:p>
                  </a:txBody>
                  <a:tcPr marL="9525" marR="9525" marT="952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933013192"/>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I_SHF_18255</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2,500.0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7.66%</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98310744"/>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I_SHF_18274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2,500.0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7.85%</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504635842"/>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LD_BONDESD_221110</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498.9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0.16%</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977361871"/>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LD_BONDESD_230105</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1,496.4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0.16%</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947108954"/>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LD_BONDESD_230504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1,490.5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0.16%</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21979815"/>
                  </a:ext>
                </a:extLst>
              </a:tr>
            </a:tbl>
          </a:graphicData>
        </a:graphic>
      </p:graphicFrame>
    </p:spTree>
    <p:extLst>
      <p:ext uri="{BB962C8B-B14F-4D97-AF65-F5344CB8AC3E}">
        <p14:creationId xmlns:p14="http://schemas.microsoft.com/office/powerpoint/2010/main" val="2001394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CE2EA0D-F62A-4AFC-BBC2-A4236E3AD2F6}"/>
              </a:ext>
            </a:extLst>
          </p:cNvPr>
          <p:cNvSpPr txBox="1">
            <a:spLocks/>
          </p:cNvSpPr>
          <p:nvPr/>
        </p:nvSpPr>
        <p:spPr>
          <a:xfrm>
            <a:off x="371255" y="156994"/>
            <a:ext cx="7479038"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Operaciones Relevantes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B654970C-7182-4C41-B827-583862FD7801}"/>
              </a:ext>
            </a:extLst>
          </p:cNvPr>
          <p:cNvSpPr txBox="1">
            <a:spLocks/>
          </p:cNvSpPr>
          <p:nvPr/>
        </p:nvSpPr>
        <p:spPr>
          <a:xfrm>
            <a:off x="357858" y="922286"/>
            <a:ext cx="7886700" cy="296914"/>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S" sz="1800" dirty="0">
                <a:ea typeface="Open Sans Light" panose="020B0606030504020204" pitchFamily="34" charset="0"/>
                <a:cs typeface="Open Sans Light" panose="020B0606030504020204" pitchFamily="34" charset="0"/>
              </a:rPr>
              <a:t>FANVIT del 1 al 30 de junio de 2018</a:t>
            </a: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4" name="Marcador de contenido 2">
            <a:extLst>
              <a:ext uri="{FF2B5EF4-FFF2-40B4-BE49-F238E27FC236}">
                <a16:creationId xmlns:a16="http://schemas.microsoft.com/office/drawing/2014/main" xmlns="" id="{989EA084-746C-4111-861D-B201405F40D1}"/>
              </a:ext>
            </a:extLst>
          </p:cNvPr>
          <p:cNvSpPr txBox="1">
            <a:spLocks/>
          </p:cNvSpPr>
          <p:nvPr/>
        </p:nvSpPr>
        <p:spPr>
          <a:xfrm>
            <a:off x="457200" y="1331905"/>
            <a:ext cx="8229600" cy="4234516"/>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
                <a:srgbClr val="C00000"/>
              </a:buClr>
            </a:pPr>
            <a:r>
              <a:rPr lang="x-none" sz="1400" dirty="0">
                <a:latin typeface="Helvetica-Light" panose="020B0404020202030204" pitchFamily="34" charset="0"/>
              </a:rPr>
              <a:t>Se participó en las ofertas públicas iniciales de las fibras EDUCA e INFRAEX.</a:t>
            </a:r>
          </a:p>
          <a:p>
            <a:pPr algn="just">
              <a:buClr>
                <a:srgbClr val="C00000"/>
              </a:buClr>
            </a:pPr>
            <a:r>
              <a:rPr lang="x-none" sz="1400" dirty="0">
                <a:latin typeface="Helvetica-Light" panose="020B0404020202030204" pitchFamily="34" charset="0"/>
              </a:rPr>
              <a:t>Se realizaron compras por $275 </a:t>
            </a:r>
            <a:r>
              <a:rPr lang="x-none" sz="1400" dirty="0" err="1">
                <a:latin typeface="Helvetica-Light" panose="020B0404020202030204" pitchFamily="34" charset="0"/>
              </a:rPr>
              <a:t>mdp</a:t>
            </a:r>
            <a:r>
              <a:rPr lang="x-none" sz="1400" dirty="0">
                <a:latin typeface="Helvetica-Light" panose="020B0404020202030204" pitchFamily="34" charset="0"/>
              </a:rPr>
              <a:t>. en títulos de instrumentos de </a:t>
            </a:r>
            <a:r>
              <a:rPr lang="x-none" sz="1400">
                <a:latin typeface="Helvetica-Light" panose="020B0404020202030204" pitchFamily="34" charset="0"/>
              </a:rPr>
              <a:t>renta variable </a:t>
            </a:r>
            <a:r>
              <a:rPr lang="x-none" sz="1400" dirty="0">
                <a:latin typeface="Helvetica-Light" panose="020B0404020202030204" pitchFamily="34" charset="0"/>
              </a:rPr>
              <a:t>internacional con el fin de mantener la estructura defensiva </a:t>
            </a:r>
            <a:r>
              <a:rPr lang="x-none" sz="1400">
                <a:latin typeface="Helvetica-Light" panose="020B0404020202030204" pitchFamily="34" charset="0"/>
              </a:rPr>
              <a:t>del portafolio</a:t>
            </a:r>
            <a:r>
              <a:rPr lang="es-MX" sz="1400" dirty="0">
                <a:latin typeface="Helvetica-Light" panose="020B0404020202030204" pitchFamily="34" charset="0"/>
              </a:rPr>
              <a:t>,</a:t>
            </a:r>
            <a:r>
              <a:rPr lang="x-none" sz="1400">
                <a:latin typeface="Helvetica-Light" panose="020B0404020202030204" pitchFamily="34" charset="0"/>
              </a:rPr>
              <a:t> </a:t>
            </a:r>
            <a:r>
              <a:rPr lang="x-none" sz="1400" dirty="0">
                <a:latin typeface="Helvetica-Light" panose="020B0404020202030204" pitchFamily="34" charset="0"/>
              </a:rPr>
              <a:t>después de la entrada de recursos al FANVIT por parte de </a:t>
            </a:r>
            <a:r>
              <a:rPr lang="x-none" sz="1400">
                <a:latin typeface="Helvetica-Light" panose="020B0404020202030204" pitchFamily="34" charset="0"/>
              </a:rPr>
              <a:t>la T</a:t>
            </a:r>
            <a:r>
              <a:rPr lang="es-MX" sz="1400" dirty="0">
                <a:latin typeface="Helvetica-Light" panose="020B0404020202030204" pitchFamily="34" charset="0"/>
              </a:rPr>
              <a:t>esorería General</a:t>
            </a:r>
            <a:r>
              <a:rPr lang="x-none" sz="1400">
                <a:latin typeface="Helvetica-Light" panose="020B0404020202030204" pitchFamily="34" charset="0"/>
              </a:rPr>
              <a:t>.</a:t>
            </a:r>
            <a:endParaRPr lang="x-none" sz="1400" dirty="0">
              <a:latin typeface="Helvetica-Light" panose="020B0404020202030204" pitchFamily="34" charset="0"/>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endParaRPr lang="x-none" sz="1600" dirty="0">
              <a:latin typeface="Helvetica Light" panose="020B0403020202020204"/>
            </a:endParaRPr>
          </a:p>
          <a:p>
            <a:pPr marL="0" indent="0" algn="just">
              <a:buClr>
                <a:srgbClr val="C00000"/>
              </a:buClr>
              <a:buNone/>
            </a:pPr>
            <a:r>
              <a:rPr lang="x-none" sz="800" dirty="0">
                <a:latin typeface="Helvetica Light" panose="020B0403020202020204"/>
              </a:rPr>
              <a:t>*Millones de pesos</a:t>
            </a:r>
            <a:endParaRPr lang="x-none" sz="8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x-none" sz="1600" dirty="0">
              <a:latin typeface="Century Gothic" panose="020B0502020202020204" pitchFamily="34" charset="0"/>
            </a:endParaRPr>
          </a:p>
          <a:p>
            <a:pPr marL="0" indent="0" algn="just">
              <a:buClr>
                <a:srgbClr val="C00000"/>
              </a:buClr>
              <a:buFont typeface="Arial" panose="020B0604020202020204" pitchFamily="34" charset="0"/>
              <a:buNone/>
            </a:pPr>
            <a:endParaRPr lang="es-MX" sz="1400" dirty="0">
              <a:latin typeface="Century Gothic" panose="020B0502020202020204" pitchFamily="34" charset="0"/>
            </a:endParaRPr>
          </a:p>
        </p:txBody>
      </p:sp>
      <p:graphicFrame>
        <p:nvGraphicFramePr>
          <p:cNvPr id="9" name="Tabla 8">
            <a:extLst>
              <a:ext uri="{FF2B5EF4-FFF2-40B4-BE49-F238E27FC236}">
                <a16:creationId xmlns:a16="http://schemas.microsoft.com/office/drawing/2014/main" xmlns="" id="{4E4F6A59-A871-4C88-8179-F3849F7ADFF9}"/>
              </a:ext>
            </a:extLst>
          </p:cNvPr>
          <p:cNvGraphicFramePr>
            <a:graphicFrameLocks noGrp="1"/>
          </p:cNvGraphicFramePr>
          <p:nvPr>
            <p:extLst>
              <p:ext uri="{D42A27DB-BD31-4B8C-83A1-F6EECF244321}">
                <p14:modId xmlns:p14="http://schemas.microsoft.com/office/powerpoint/2010/main" val="2349377785"/>
              </p:ext>
            </p:extLst>
          </p:nvPr>
        </p:nvGraphicFramePr>
        <p:xfrm>
          <a:off x="1962150" y="2504609"/>
          <a:ext cx="5219700" cy="1047750"/>
        </p:xfrm>
        <a:graphic>
          <a:graphicData uri="http://schemas.openxmlformats.org/drawingml/2006/table">
            <a:tbl>
              <a:tblPr/>
              <a:tblGrid>
                <a:gridCol w="1078293">
                  <a:extLst>
                    <a:ext uri="{9D8B030D-6E8A-4147-A177-3AD203B41FA5}">
                      <a16:colId xmlns:a16="http://schemas.microsoft.com/office/drawing/2014/main" xmlns="" val="3968874617"/>
                    </a:ext>
                  </a:extLst>
                </a:gridCol>
                <a:gridCol w="2271094">
                  <a:extLst>
                    <a:ext uri="{9D8B030D-6E8A-4147-A177-3AD203B41FA5}">
                      <a16:colId xmlns:a16="http://schemas.microsoft.com/office/drawing/2014/main" xmlns="" val="3373276690"/>
                    </a:ext>
                  </a:extLst>
                </a:gridCol>
                <a:gridCol w="963784">
                  <a:extLst>
                    <a:ext uri="{9D8B030D-6E8A-4147-A177-3AD203B41FA5}">
                      <a16:colId xmlns:a16="http://schemas.microsoft.com/office/drawing/2014/main" xmlns="" val="3322942525"/>
                    </a:ext>
                  </a:extLst>
                </a:gridCol>
                <a:gridCol w="906529">
                  <a:extLst>
                    <a:ext uri="{9D8B030D-6E8A-4147-A177-3AD203B41FA5}">
                      <a16:colId xmlns:a16="http://schemas.microsoft.com/office/drawing/2014/main" xmlns="" val="3485679397"/>
                    </a:ext>
                  </a:extLst>
                </a:gridCol>
              </a:tblGrid>
              <a:tr h="257175">
                <a:tc gridSpan="4">
                  <a:txBody>
                    <a:bodyPr/>
                    <a:lstStyle/>
                    <a:p>
                      <a:pPr algn="ctr" fontAlgn="ctr"/>
                      <a:r>
                        <a:rPr lang="en-US" sz="1600" b="1" i="0" u="none" strike="noStrike" dirty="0">
                          <a:solidFill>
                            <a:srgbClr val="1D1D1B"/>
                          </a:solidFill>
                          <a:effectLst/>
                          <a:latin typeface="Helvetica light" panose="020B0403020202020204"/>
                        </a:rPr>
                        <a:t>Fibras</a:t>
                      </a:r>
                    </a:p>
                  </a:txBody>
                  <a:tcPr marL="9525" marR="9525" marT="9525" marB="0" anchor="ctr">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954144557"/>
                  </a:ext>
                </a:extLst>
              </a:tr>
              <a:tr h="266700">
                <a:tc>
                  <a:txBody>
                    <a:bodyPr/>
                    <a:lstStyle/>
                    <a:p>
                      <a:pPr algn="ctr" fontAlgn="ctr"/>
                      <a:r>
                        <a:rPr lang="en-US" sz="1600" b="1" i="0" u="none" strike="noStrike" dirty="0">
                          <a:solidFill>
                            <a:srgbClr val="DD052B"/>
                          </a:solidFill>
                          <a:effectLst/>
                          <a:latin typeface="Helvetica light" panose="020B0403020202020204"/>
                        </a:rPr>
                        <a:t>Operación</a:t>
                      </a:r>
                    </a:p>
                  </a:txBody>
                  <a:tcPr marL="9525" marR="9525" marT="9525"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light" panose="020B0403020202020204"/>
                        </a:rPr>
                        <a:t>Instrumento</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light" panose="020B0403020202020204"/>
                        </a:rPr>
                        <a:t> *Monto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light" panose="020B0403020202020204"/>
                        </a:rPr>
                        <a:t> Precio </a:t>
                      </a:r>
                    </a:p>
                  </a:txBody>
                  <a:tcPr marL="9525" marR="9525" marT="9525"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2369577539"/>
                  </a:ext>
                </a:extLst>
              </a:tr>
              <a:tr h="266700">
                <a:tc>
                  <a:txBody>
                    <a:bodyPr/>
                    <a:lstStyle/>
                    <a:p>
                      <a:pPr algn="ctr" fontAlgn="ctr"/>
                      <a:r>
                        <a:rPr lang="en-US" sz="1200" b="0" i="0" u="none" strike="noStrike" dirty="0">
                          <a:solidFill>
                            <a:srgbClr val="1D1D1B"/>
                          </a:solidFill>
                          <a:effectLst/>
                          <a:latin typeface="Helvetica light" panose="020B0403020202020204"/>
                        </a:rPr>
                        <a:t>Compra</a:t>
                      </a:r>
                    </a:p>
                  </a:txBody>
                  <a:tcPr marL="9525" marR="9525" marT="9525"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light" panose="020B0403020202020204"/>
                        </a:rPr>
                        <a:t>CF_EDUCA_18</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light" panose="020B0403020202020204"/>
                        </a:rPr>
                        <a:t>     300.0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light" panose="020B0403020202020204"/>
                        </a:rPr>
                        <a:t>    20.00 </a:t>
                      </a:r>
                    </a:p>
                  </a:txBody>
                  <a:tcPr marL="9525" marR="9525" marT="952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333347774"/>
                  </a:ext>
                </a:extLst>
              </a:tr>
              <a:tr h="257175">
                <a:tc>
                  <a:txBody>
                    <a:bodyPr/>
                    <a:lstStyle/>
                    <a:p>
                      <a:pPr algn="ctr" fontAlgn="ctr"/>
                      <a:r>
                        <a:rPr lang="en-US" sz="1200" b="0" i="0" u="none" strike="noStrike" dirty="0">
                          <a:solidFill>
                            <a:srgbClr val="1D1D1B"/>
                          </a:solidFill>
                          <a:effectLst/>
                          <a:latin typeface="Helvetica light" panose="020B0403020202020204"/>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light" panose="020B0403020202020204"/>
                        </a:rPr>
                        <a:t>FF_INFRAEX_18</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light" panose="020B0403020202020204"/>
                        </a:rPr>
                        <a:t>     150.0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light" panose="020B0403020202020204"/>
                        </a:rPr>
                        <a:t>      18.5 </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798919890"/>
                  </a:ext>
                </a:extLst>
              </a:tr>
            </a:tbl>
          </a:graphicData>
        </a:graphic>
      </p:graphicFrame>
      <p:graphicFrame>
        <p:nvGraphicFramePr>
          <p:cNvPr id="10" name="Tabla 9">
            <a:extLst>
              <a:ext uri="{FF2B5EF4-FFF2-40B4-BE49-F238E27FC236}">
                <a16:creationId xmlns:a16="http://schemas.microsoft.com/office/drawing/2014/main" xmlns="" id="{199DE102-4F8F-411D-A33D-3254C7C566AA}"/>
              </a:ext>
            </a:extLst>
          </p:cNvPr>
          <p:cNvGraphicFramePr>
            <a:graphicFrameLocks noGrp="1"/>
          </p:cNvGraphicFramePr>
          <p:nvPr>
            <p:extLst>
              <p:ext uri="{D42A27DB-BD31-4B8C-83A1-F6EECF244321}">
                <p14:modId xmlns:p14="http://schemas.microsoft.com/office/powerpoint/2010/main" val="525759642"/>
              </p:ext>
            </p:extLst>
          </p:nvPr>
        </p:nvGraphicFramePr>
        <p:xfrm>
          <a:off x="1962150" y="3830087"/>
          <a:ext cx="5219700" cy="1304925"/>
        </p:xfrm>
        <a:graphic>
          <a:graphicData uri="http://schemas.openxmlformats.org/drawingml/2006/table">
            <a:tbl>
              <a:tblPr/>
              <a:tblGrid>
                <a:gridCol w="1078293">
                  <a:extLst>
                    <a:ext uri="{9D8B030D-6E8A-4147-A177-3AD203B41FA5}">
                      <a16:colId xmlns:a16="http://schemas.microsoft.com/office/drawing/2014/main" xmlns="" val="1903685337"/>
                    </a:ext>
                  </a:extLst>
                </a:gridCol>
                <a:gridCol w="2271094">
                  <a:extLst>
                    <a:ext uri="{9D8B030D-6E8A-4147-A177-3AD203B41FA5}">
                      <a16:colId xmlns:a16="http://schemas.microsoft.com/office/drawing/2014/main" xmlns="" val="343295842"/>
                    </a:ext>
                  </a:extLst>
                </a:gridCol>
                <a:gridCol w="963784">
                  <a:extLst>
                    <a:ext uri="{9D8B030D-6E8A-4147-A177-3AD203B41FA5}">
                      <a16:colId xmlns:a16="http://schemas.microsoft.com/office/drawing/2014/main" xmlns="" val="1753980250"/>
                    </a:ext>
                  </a:extLst>
                </a:gridCol>
                <a:gridCol w="906529">
                  <a:extLst>
                    <a:ext uri="{9D8B030D-6E8A-4147-A177-3AD203B41FA5}">
                      <a16:colId xmlns:a16="http://schemas.microsoft.com/office/drawing/2014/main" xmlns="" val="3054218200"/>
                    </a:ext>
                  </a:extLst>
                </a:gridCol>
              </a:tblGrid>
              <a:tr h="257175">
                <a:tc gridSpan="4">
                  <a:txBody>
                    <a:bodyPr/>
                    <a:lstStyle/>
                    <a:p>
                      <a:pPr algn="ctr" fontAlgn="ctr"/>
                      <a:r>
                        <a:rPr lang="en-US" sz="1600" b="1" i="0" u="none" strike="noStrike" dirty="0">
                          <a:solidFill>
                            <a:srgbClr val="1D1D1B"/>
                          </a:solidFill>
                          <a:effectLst/>
                          <a:latin typeface="Helvetica "/>
                        </a:rPr>
                        <a:t>Renta Variable</a:t>
                      </a:r>
                    </a:p>
                  </a:txBody>
                  <a:tcPr marL="9525" marR="9525" marT="9525" marB="0" anchor="ctr">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726381255"/>
                  </a:ext>
                </a:extLst>
              </a:tr>
              <a:tr h="266700">
                <a:tc>
                  <a:txBody>
                    <a:bodyPr/>
                    <a:lstStyle/>
                    <a:p>
                      <a:pPr algn="ctr" fontAlgn="ctr"/>
                      <a:r>
                        <a:rPr lang="en-US" sz="1600" b="1" i="0" u="none" strike="noStrike" dirty="0">
                          <a:solidFill>
                            <a:srgbClr val="DD052B"/>
                          </a:solidFill>
                          <a:effectLst/>
                          <a:latin typeface="Helvetica "/>
                        </a:rPr>
                        <a:t>Operación</a:t>
                      </a:r>
                    </a:p>
                  </a:txBody>
                  <a:tcPr marL="9525" marR="9525" marT="9525"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
                        </a:rPr>
                        <a:t>Instrumento</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
                        </a:rPr>
                        <a:t> *Monto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600" b="1" i="0" u="none" strike="noStrike" dirty="0">
                          <a:solidFill>
                            <a:srgbClr val="DD052B"/>
                          </a:solidFill>
                          <a:effectLst/>
                          <a:latin typeface="Helvetica "/>
                        </a:rPr>
                        <a:t> Precio </a:t>
                      </a:r>
                    </a:p>
                  </a:txBody>
                  <a:tcPr marL="9525" marR="9525" marT="9525"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2059838676"/>
                  </a:ext>
                </a:extLst>
              </a:tr>
              <a:tr h="266700">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1I_DXJ_* (JP)</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       75.2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200" b="0" i="0" u="none" strike="noStrike" dirty="0">
                          <a:solidFill>
                            <a:srgbClr val="1D1D1B"/>
                          </a:solidFill>
                          <a:effectLst/>
                          <a:latin typeface="Helvetica "/>
                        </a:rPr>
                        <a:t> 1,177.3 </a:t>
                      </a:r>
                    </a:p>
                  </a:txBody>
                  <a:tcPr marL="9525" marR="9525" marT="952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056757713"/>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1I_HEZU_* (EUR)</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60.2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631.6 </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817374043"/>
                  </a:ext>
                </a:extLst>
              </a:tr>
              <a:tr h="257175">
                <a:tc>
                  <a:txBody>
                    <a:bodyPr/>
                    <a:lstStyle/>
                    <a:p>
                      <a:pPr algn="ctr" fontAlgn="ctr"/>
                      <a:r>
                        <a:rPr lang="en-US" sz="1200" b="0" i="0" u="none" strike="noStrike" dirty="0">
                          <a:solidFill>
                            <a:srgbClr val="1D1D1B"/>
                          </a:solidFill>
                          <a:effectLst/>
                          <a:latin typeface="Helvetica "/>
                        </a:rPr>
                        <a:t>Compra</a:t>
                      </a:r>
                    </a:p>
                  </a:txBody>
                  <a:tcPr marL="9525" marR="9525" marT="9525" marB="0" anchor="ctr">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1I_IVV_* (US)</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140.3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200" b="0" i="0" u="none" strike="noStrike" dirty="0">
                          <a:solidFill>
                            <a:srgbClr val="1D1D1B"/>
                          </a:solidFill>
                          <a:effectLst/>
                          <a:latin typeface="Helvetica "/>
                        </a:rPr>
                        <a:t> 5,722.4 </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81691947"/>
                  </a:ext>
                </a:extLst>
              </a:tr>
            </a:tbl>
          </a:graphicData>
        </a:graphic>
      </p:graphicFrame>
    </p:spTree>
    <p:extLst>
      <p:ext uri="{BB962C8B-B14F-4D97-AF65-F5344CB8AC3E}">
        <p14:creationId xmlns:p14="http://schemas.microsoft.com/office/powerpoint/2010/main" val="1367236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39999"/>
            <a:ext cx="7710288" cy="70417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ES" sz="2000" b="1" dirty="0">
                <a:solidFill>
                  <a:srgbClr val="DD042B"/>
                </a:solidFill>
                <a:ea typeface="Open Sans" panose="020B0606030504020204" pitchFamily="34" charset="0"/>
                <a:cs typeface="Open Sans" panose="020B0606030504020204" pitchFamily="34" charset="0"/>
              </a:rPr>
              <a:t>Expectativas por clases de activo</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CuadroTexto 2"/>
          <p:cNvSpPr txBox="1"/>
          <p:nvPr/>
        </p:nvSpPr>
        <p:spPr>
          <a:xfrm>
            <a:off x="222791" y="5434530"/>
            <a:ext cx="2893741"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Helvetica Light"/>
              </a:rPr>
              <a:t>*Incluye papeles donde el emisor es un corporativo o un fideicomiso</a:t>
            </a:r>
          </a:p>
        </p:txBody>
      </p:sp>
      <p:sp>
        <p:nvSpPr>
          <p:cNvPr id="26" name="Rectángulo 25">
            <a:extLst>
              <a:ext uri="{FF2B5EF4-FFF2-40B4-BE49-F238E27FC236}">
                <a16:creationId xmlns:a16="http://schemas.microsoft.com/office/drawing/2014/main" xmlns="" id="{9FF08499-1D8A-4FEC-BDFC-22CCA085E84A}"/>
              </a:ext>
            </a:extLst>
          </p:cNvPr>
          <p:cNvSpPr/>
          <p:nvPr/>
        </p:nvSpPr>
        <p:spPr>
          <a:xfrm>
            <a:off x="2254316" y="944177"/>
            <a:ext cx="923450" cy="439261"/>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Helvetica Light"/>
              </a:rPr>
              <a:t>Tasa</a:t>
            </a:r>
          </a:p>
          <a:p>
            <a:pPr algn="ctr" defTabSz="457200" eaLnBrk="0" fontAlgn="base" hangingPunct="0">
              <a:spcBef>
                <a:spcPct val="0"/>
              </a:spcBef>
              <a:spcAft>
                <a:spcPct val="0"/>
              </a:spcAft>
            </a:pPr>
            <a:r>
              <a:rPr lang="es-MX" sz="1200" b="1" dirty="0">
                <a:solidFill>
                  <a:prstClr val="white"/>
                </a:solidFill>
                <a:latin typeface="Helvetica Light"/>
              </a:rPr>
              <a:t>Nominal</a:t>
            </a:r>
          </a:p>
        </p:txBody>
      </p:sp>
      <p:sp>
        <p:nvSpPr>
          <p:cNvPr id="27" name="Rectángulo 26">
            <a:extLst>
              <a:ext uri="{FF2B5EF4-FFF2-40B4-BE49-F238E27FC236}">
                <a16:creationId xmlns:a16="http://schemas.microsoft.com/office/drawing/2014/main" xmlns="" id="{EC2813D3-46B6-4775-9B7B-9FBA997EB50B}"/>
              </a:ext>
            </a:extLst>
          </p:cNvPr>
          <p:cNvSpPr/>
          <p:nvPr/>
        </p:nvSpPr>
        <p:spPr>
          <a:xfrm>
            <a:off x="262552" y="1433454"/>
            <a:ext cx="1846907" cy="726008"/>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Helvetica Light"/>
              </a:rPr>
              <a:t>Gubernamental</a:t>
            </a:r>
          </a:p>
          <a:p>
            <a:pPr algn="ctr" defTabSz="457200" eaLnBrk="0" fontAlgn="base" hangingPunct="0">
              <a:spcBef>
                <a:spcPct val="0"/>
              </a:spcBef>
              <a:spcAft>
                <a:spcPct val="0"/>
              </a:spcAft>
            </a:pPr>
            <a:r>
              <a:rPr lang="es-MX" sz="1600" b="1" dirty="0">
                <a:solidFill>
                  <a:prstClr val="white"/>
                </a:solidFill>
                <a:latin typeface="Helvetica Light"/>
              </a:rPr>
              <a:t>56.4%</a:t>
            </a:r>
          </a:p>
        </p:txBody>
      </p:sp>
      <p:sp>
        <p:nvSpPr>
          <p:cNvPr id="28" name="Rectángulo 27">
            <a:extLst>
              <a:ext uri="{FF2B5EF4-FFF2-40B4-BE49-F238E27FC236}">
                <a16:creationId xmlns:a16="http://schemas.microsoft.com/office/drawing/2014/main" xmlns="" id="{4ACE727D-4E57-409C-86BD-63E6B4C731FC}"/>
              </a:ext>
            </a:extLst>
          </p:cNvPr>
          <p:cNvSpPr/>
          <p:nvPr/>
        </p:nvSpPr>
        <p:spPr>
          <a:xfrm>
            <a:off x="2254317" y="1433454"/>
            <a:ext cx="3038937"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Helvetica Light"/>
              </a:rPr>
              <a:t>Enfoque en operaciones de valor relativo y bajo riesgo.</a:t>
            </a:r>
          </a:p>
        </p:txBody>
      </p:sp>
      <p:sp>
        <p:nvSpPr>
          <p:cNvPr id="29" name="Rectángulo 28">
            <a:extLst>
              <a:ext uri="{FF2B5EF4-FFF2-40B4-BE49-F238E27FC236}">
                <a16:creationId xmlns:a16="http://schemas.microsoft.com/office/drawing/2014/main" xmlns="" id="{AEE17BEF-8A7B-4F8C-8AFF-74B620AF1B36}"/>
              </a:ext>
            </a:extLst>
          </p:cNvPr>
          <p:cNvSpPr/>
          <p:nvPr/>
        </p:nvSpPr>
        <p:spPr>
          <a:xfrm>
            <a:off x="3312060" y="944177"/>
            <a:ext cx="923450" cy="439261"/>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Helvetica Light"/>
              </a:rPr>
              <a:t>Tasa</a:t>
            </a:r>
          </a:p>
          <a:p>
            <a:pPr algn="ctr" defTabSz="457200" eaLnBrk="0" fontAlgn="base" hangingPunct="0">
              <a:spcBef>
                <a:spcPct val="0"/>
              </a:spcBef>
              <a:spcAft>
                <a:spcPct val="0"/>
              </a:spcAft>
            </a:pPr>
            <a:r>
              <a:rPr lang="es-MX" sz="1200" b="1" dirty="0">
                <a:solidFill>
                  <a:prstClr val="white"/>
                </a:solidFill>
                <a:latin typeface="Helvetica Light"/>
              </a:rPr>
              <a:t>Real</a:t>
            </a:r>
          </a:p>
        </p:txBody>
      </p:sp>
      <p:sp>
        <p:nvSpPr>
          <p:cNvPr id="32" name="Rectángulo 31">
            <a:extLst>
              <a:ext uri="{FF2B5EF4-FFF2-40B4-BE49-F238E27FC236}">
                <a16:creationId xmlns:a16="http://schemas.microsoft.com/office/drawing/2014/main" xmlns="" id="{34C0689D-EB97-4DD8-B516-0625FAB8A4C6}"/>
              </a:ext>
            </a:extLst>
          </p:cNvPr>
          <p:cNvSpPr/>
          <p:nvPr/>
        </p:nvSpPr>
        <p:spPr>
          <a:xfrm>
            <a:off x="4369802" y="944177"/>
            <a:ext cx="923450" cy="439261"/>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Helvetica Light"/>
              </a:rPr>
              <a:t>Tasa</a:t>
            </a:r>
          </a:p>
          <a:p>
            <a:pPr algn="ctr" defTabSz="457200" eaLnBrk="0" fontAlgn="base" hangingPunct="0">
              <a:spcBef>
                <a:spcPct val="0"/>
              </a:spcBef>
              <a:spcAft>
                <a:spcPct val="0"/>
              </a:spcAft>
            </a:pPr>
            <a:r>
              <a:rPr lang="es-MX" sz="1200" b="1" dirty="0">
                <a:solidFill>
                  <a:prstClr val="white"/>
                </a:solidFill>
                <a:latin typeface="Helvetica Light"/>
              </a:rPr>
              <a:t>Variable</a:t>
            </a:r>
          </a:p>
        </p:txBody>
      </p:sp>
      <p:sp>
        <p:nvSpPr>
          <p:cNvPr id="33" name="Rectángulo 32">
            <a:extLst>
              <a:ext uri="{FF2B5EF4-FFF2-40B4-BE49-F238E27FC236}">
                <a16:creationId xmlns:a16="http://schemas.microsoft.com/office/drawing/2014/main" xmlns="" id="{68BBDB03-4A88-4A68-9C21-271064AC4DFA}"/>
              </a:ext>
            </a:extLst>
          </p:cNvPr>
          <p:cNvSpPr/>
          <p:nvPr/>
        </p:nvSpPr>
        <p:spPr>
          <a:xfrm>
            <a:off x="5617661" y="1423781"/>
            <a:ext cx="3209462"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Helvetica Light"/>
              </a:rPr>
              <a:t>El crecimiento económico se sigue materializando en los EU, el incremento de la inflación y la posible guerra comercial podría generar presiones hacia la alza de las tasas de interés en México. </a:t>
            </a:r>
          </a:p>
        </p:txBody>
      </p:sp>
      <p:sp>
        <p:nvSpPr>
          <p:cNvPr id="38" name="Rectángulo 37">
            <a:extLst>
              <a:ext uri="{FF2B5EF4-FFF2-40B4-BE49-F238E27FC236}">
                <a16:creationId xmlns:a16="http://schemas.microsoft.com/office/drawing/2014/main" xmlns="" id="{E06CB6A2-D48F-493F-BFFD-15B764FD7A3E}"/>
              </a:ext>
            </a:extLst>
          </p:cNvPr>
          <p:cNvSpPr/>
          <p:nvPr/>
        </p:nvSpPr>
        <p:spPr>
          <a:xfrm>
            <a:off x="262552" y="2217022"/>
            <a:ext cx="1846907" cy="726008"/>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Helvetica Light"/>
              </a:rPr>
              <a:t>Corporativos*</a:t>
            </a:r>
          </a:p>
          <a:p>
            <a:pPr algn="ctr" defTabSz="457200" eaLnBrk="0" fontAlgn="base" hangingPunct="0">
              <a:spcBef>
                <a:spcPct val="0"/>
              </a:spcBef>
              <a:spcAft>
                <a:spcPct val="0"/>
              </a:spcAft>
            </a:pPr>
            <a:r>
              <a:rPr lang="es-MX" sz="1600" b="1" dirty="0">
                <a:solidFill>
                  <a:prstClr val="white"/>
                </a:solidFill>
                <a:latin typeface="Helvetica Light"/>
              </a:rPr>
              <a:t>18.7%</a:t>
            </a:r>
          </a:p>
        </p:txBody>
      </p:sp>
      <p:sp>
        <p:nvSpPr>
          <p:cNvPr id="39" name="Rectángulo 38">
            <a:extLst>
              <a:ext uri="{FF2B5EF4-FFF2-40B4-BE49-F238E27FC236}">
                <a16:creationId xmlns:a16="http://schemas.microsoft.com/office/drawing/2014/main" xmlns="" id="{5E23F599-97B7-41D0-B1F8-802325F1DF55}"/>
              </a:ext>
            </a:extLst>
          </p:cNvPr>
          <p:cNvSpPr/>
          <p:nvPr/>
        </p:nvSpPr>
        <p:spPr>
          <a:xfrm>
            <a:off x="2227158" y="2217022"/>
            <a:ext cx="3038936"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Helvetica Light"/>
              </a:rPr>
              <a:t>Compras selectivas</a:t>
            </a:r>
          </a:p>
        </p:txBody>
      </p:sp>
      <p:sp>
        <p:nvSpPr>
          <p:cNvPr id="41" name="Rectángulo 40">
            <a:extLst>
              <a:ext uri="{FF2B5EF4-FFF2-40B4-BE49-F238E27FC236}">
                <a16:creationId xmlns:a16="http://schemas.microsoft.com/office/drawing/2014/main" xmlns="" id="{1F31DF8F-33DC-4D7C-8C62-0C7BBBD0447E}"/>
              </a:ext>
            </a:extLst>
          </p:cNvPr>
          <p:cNvSpPr/>
          <p:nvPr/>
        </p:nvSpPr>
        <p:spPr>
          <a:xfrm>
            <a:off x="5617662" y="2217022"/>
            <a:ext cx="3209462"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Helvetica Light"/>
              </a:rPr>
              <a:t>Con la posible revisión de los contratos en el sector energético y posiblemente algunas concesiones podría presionar hacia la alza los  diferenciales de crédito. </a:t>
            </a:r>
          </a:p>
        </p:txBody>
      </p:sp>
      <p:sp>
        <p:nvSpPr>
          <p:cNvPr id="42" name="Rectángulo 41">
            <a:extLst>
              <a:ext uri="{FF2B5EF4-FFF2-40B4-BE49-F238E27FC236}">
                <a16:creationId xmlns:a16="http://schemas.microsoft.com/office/drawing/2014/main" xmlns="" id="{C824CA53-FAAC-4EAD-B3B7-F49E780DC119}"/>
              </a:ext>
            </a:extLst>
          </p:cNvPr>
          <p:cNvSpPr/>
          <p:nvPr/>
        </p:nvSpPr>
        <p:spPr>
          <a:xfrm>
            <a:off x="262552" y="3120937"/>
            <a:ext cx="1846907" cy="726008"/>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Helvetica Light"/>
              </a:rPr>
              <a:t>Renta Variable</a:t>
            </a:r>
          </a:p>
          <a:p>
            <a:pPr algn="ctr" defTabSz="457200" eaLnBrk="0" fontAlgn="base" hangingPunct="0">
              <a:spcBef>
                <a:spcPct val="0"/>
              </a:spcBef>
              <a:spcAft>
                <a:spcPct val="0"/>
              </a:spcAft>
            </a:pPr>
            <a:r>
              <a:rPr lang="es-MX" sz="1600" b="1" dirty="0">
                <a:solidFill>
                  <a:prstClr val="white"/>
                </a:solidFill>
                <a:latin typeface="Helvetica Light"/>
              </a:rPr>
              <a:t>10.8%</a:t>
            </a:r>
          </a:p>
        </p:txBody>
      </p:sp>
      <p:sp>
        <p:nvSpPr>
          <p:cNvPr id="43" name="Rectángulo 42">
            <a:extLst>
              <a:ext uri="{FF2B5EF4-FFF2-40B4-BE49-F238E27FC236}">
                <a16:creationId xmlns:a16="http://schemas.microsoft.com/office/drawing/2014/main" xmlns="" id="{6664EF17-EE2E-471B-B24F-029732E2D5FC}"/>
              </a:ext>
            </a:extLst>
          </p:cNvPr>
          <p:cNvSpPr/>
          <p:nvPr/>
        </p:nvSpPr>
        <p:spPr>
          <a:xfrm>
            <a:off x="2254317" y="3120937"/>
            <a:ext cx="923451"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Helvetica Light"/>
              </a:rPr>
              <a:t>Atractivo</a:t>
            </a:r>
          </a:p>
        </p:txBody>
      </p:sp>
      <p:sp>
        <p:nvSpPr>
          <p:cNvPr id="44" name="Rectángulo 43">
            <a:extLst>
              <a:ext uri="{FF2B5EF4-FFF2-40B4-BE49-F238E27FC236}">
                <a16:creationId xmlns:a16="http://schemas.microsoft.com/office/drawing/2014/main" xmlns="" id="{E9AF6DD2-A9F0-48D2-A998-1BACA045A3B7}"/>
              </a:ext>
            </a:extLst>
          </p:cNvPr>
          <p:cNvSpPr/>
          <p:nvPr/>
        </p:nvSpPr>
        <p:spPr>
          <a:xfrm>
            <a:off x="5617661" y="3060889"/>
            <a:ext cx="3209462"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Helvetica Light"/>
              </a:rPr>
              <a:t>El entorno cada vez más complejo en el intercambio comercial podría romper la trayectoria de alza en un entorno de alza de tasas por parte de la FED por mejoras en el crecimiento económico y en los demás países por un entorno de laxitud monetaria.</a:t>
            </a:r>
          </a:p>
        </p:txBody>
      </p:sp>
      <p:sp>
        <p:nvSpPr>
          <p:cNvPr id="48" name="Rectángulo 47">
            <a:extLst>
              <a:ext uri="{FF2B5EF4-FFF2-40B4-BE49-F238E27FC236}">
                <a16:creationId xmlns:a16="http://schemas.microsoft.com/office/drawing/2014/main" xmlns="" id="{ECC751ED-E91B-4EA8-BDD0-725B9A3DE919}"/>
              </a:ext>
            </a:extLst>
          </p:cNvPr>
          <p:cNvSpPr/>
          <p:nvPr/>
        </p:nvSpPr>
        <p:spPr>
          <a:xfrm>
            <a:off x="262552" y="4696678"/>
            <a:ext cx="1846907" cy="726008"/>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Helvetica Light"/>
              </a:rPr>
              <a:t>CKDs</a:t>
            </a:r>
          </a:p>
          <a:p>
            <a:pPr algn="ctr" defTabSz="457200" eaLnBrk="0" fontAlgn="base" hangingPunct="0">
              <a:spcBef>
                <a:spcPct val="0"/>
              </a:spcBef>
              <a:spcAft>
                <a:spcPct val="0"/>
              </a:spcAft>
            </a:pPr>
            <a:r>
              <a:rPr lang="es-MX" sz="1600" b="1" dirty="0">
                <a:solidFill>
                  <a:prstClr val="white"/>
                </a:solidFill>
                <a:latin typeface="Helvetica Light"/>
              </a:rPr>
              <a:t>0.5% (1.6%)</a:t>
            </a:r>
          </a:p>
        </p:txBody>
      </p:sp>
      <p:sp>
        <p:nvSpPr>
          <p:cNvPr id="49" name="Rectángulo 48">
            <a:extLst>
              <a:ext uri="{FF2B5EF4-FFF2-40B4-BE49-F238E27FC236}">
                <a16:creationId xmlns:a16="http://schemas.microsoft.com/office/drawing/2014/main" xmlns="" id="{8BD04EC6-9813-44ED-94C9-9F0C1E420BFB}"/>
              </a:ext>
            </a:extLst>
          </p:cNvPr>
          <p:cNvSpPr/>
          <p:nvPr/>
        </p:nvSpPr>
        <p:spPr>
          <a:xfrm>
            <a:off x="2254317" y="4696678"/>
            <a:ext cx="923451"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Helvetica Light"/>
              </a:rPr>
              <a:t>Neutral</a:t>
            </a:r>
          </a:p>
        </p:txBody>
      </p:sp>
      <p:sp>
        <p:nvSpPr>
          <p:cNvPr id="53" name="Rectángulo 52">
            <a:extLst>
              <a:ext uri="{FF2B5EF4-FFF2-40B4-BE49-F238E27FC236}">
                <a16:creationId xmlns:a16="http://schemas.microsoft.com/office/drawing/2014/main" xmlns="" id="{D1330A89-6EC1-43F1-A260-0425EF5CB971}"/>
              </a:ext>
            </a:extLst>
          </p:cNvPr>
          <p:cNvSpPr/>
          <p:nvPr/>
        </p:nvSpPr>
        <p:spPr>
          <a:xfrm>
            <a:off x="5617662" y="4696678"/>
            <a:ext cx="3209462"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Helvetica Light"/>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xmlns="" id="{92CAEEA6-C6C1-48C2-A4ED-1F707AD22734}"/>
              </a:ext>
            </a:extLst>
          </p:cNvPr>
          <p:cNvSpPr/>
          <p:nvPr/>
        </p:nvSpPr>
        <p:spPr>
          <a:xfrm>
            <a:off x="262552" y="3903437"/>
            <a:ext cx="1846907" cy="726008"/>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Helvetica Light"/>
              </a:rPr>
              <a:t>Fibras</a:t>
            </a:r>
          </a:p>
          <a:p>
            <a:pPr algn="ctr" defTabSz="457200" eaLnBrk="0" fontAlgn="base" hangingPunct="0">
              <a:spcBef>
                <a:spcPct val="0"/>
              </a:spcBef>
              <a:spcAft>
                <a:spcPct val="0"/>
              </a:spcAft>
            </a:pPr>
            <a:r>
              <a:rPr lang="es-MX" sz="1600" b="1" dirty="0">
                <a:solidFill>
                  <a:prstClr val="white"/>
                </a:solidFill>
                <a:latin typeface="Helvetica Light"/>
              </a:rPr>
              <a:t>2.8%</a:t>
            </a:r>
          </a:p>
        </p:txBody>
      </p:sp>
      <p:sp>
        <p:nvSpPr>
          <p:cNvPr id="57" name="Rectángulo 56">
            <a:extLst>
              <a:ext uri="{FF2B5EF4-FFF2-40B4-BE49-F238E27FC236}">
                <a16:creationId xmlns:a16="http://schemas.microsoft.com/office/drawing/2014/main" xmlns="" id="{42AC57C7-C5CF-41AE-AF0E-6D7A143D863C}"/>
              </a:ext>
            </a:extLst>
          </p:cNvPr>
          <p:cNvSpPr/>
          <p:nvPr/>
        </p:nvSpPr>
        <p:spPr>
          <a:xfrm>
            <a:off x="2254316" y="3903437"/>
            <a:ext cx="923451"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Helvetica Light"/>
              </a:rPr>
              <a:t>Atractivo</a:t>
            </a:r>
          </a:p>
        </p:txBody>
      </p:sp>
      <p:sp>
        <p:nvSpPr>
          <p:cNvPr id="58" name="Rectángulo 57">
            <a:extLst>
              <a:ext uri="{FF2B5EF4-FFF2-40B4-BE49-F238E27FC236}">
                <a16:creationId xmlns:a16="http://schemas.microsoft.com/office/drawing/2014/main" xmlns="" id="{E87C383F-5327-4979-B4E7-432CF8706B64}"/>
              </a:ext>
            </a:extLst>
          </p:cNvPr>
          <p:cNvSpPr/>
          <p:nvPr/>
        </p:nvSpPr>
        <p:spPr>
          <a:xfrm>
            <a:off x="5617661" y="3903437"/>
            <a:ext cx="3209462" cy="7260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Helvetica Light"/>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xmlns="" id="{23010369-84C5-42A4-B46E-0F0D101E7589}"/>
              </a:ext>
            </a:extLst>
          </p:cNvPr>
          <p:cNvSpPr/>
          <p:nvPr/>
        </p:nvSpPr>
        <p:spPr>
          <a:xfrm>
            <a:off x="262554" y="944177"/>
            <a:ext cx="1846904" cy="439261"/>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Helvetica Light"/>
              </a:rPr>
              <a:t>Tipo de activo y % en portafolio</a:t>
            </a:r>
          </a:p>
        </p:txBody>
      </p:sp>
    </p:spTree>
    <p:extLst>
      <p:ext uri="{BB962C8B-B14F-4D97-AF65-F5344CB8AC3E}">
        <p14:creationId xmlns:p14="http://schemas.microsoft.com/office/powerpoint/2010/main" val="2946985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6187" y="304271"/>
            <a:ext cx="8379163" cy="72919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MX" sz="2000" b="1" dirty="0">
                <a:solidFill>
                  <a:srgbClr val="DD042B"/>
                </a:solidFill>
                <a:ea typeface="Open Sans" panose="020B0606030504020204" pitchFamily="34" charset="0"/>
                <a:cs typeface="Open Sans" panose="020B0606030504020204" pitchFamily="34" charset="0"/>
              </a:rPr>
              <a:t>Estrategia FANVIT</a:t>
            </a:r>
          </a:p>
        </p:txBody>
      </p:sp>
      <p:sp>
        <p:nvSpPr>
          <p:cNvPr id="7" name="2 Marcador de contenido"/>
          <p:cNvSpPr>
            <a:spLocks noGrp="1"/>
          </p:cNvSpPr>
          <p:nvPr>
            <p:ph idx="1"/>
          </p:nvPr>
        </p:nvSpPr>
        <p:spPr>
          <a:xfrm>
            <a:off x="395535" y="1033468"/>
            <a:ext cx="8424937" cy="4524333"/>
          </a:xfrm>
        </p:spPr>
        <p:txBody>
          <a:bodyPr>
            <a:normAutofit/>
          </a:bodyPr>
          <a:lstStyle/>
          <a:p>
            <a:pPr algn="just">
              <a:buClr>
                <a:srgbClr val="C00000"/>
              </a:buClr>
              <a:buFont typeface="Symbol"/>
              <a:buChar char=""/>
            </a:pPr>
            <a:r>
              <a:rPr lang="es-MX" sz="1400" dirty="0">
                <a:latin typeface="Helvetica-Light" panose="020B0404020202030204" pitchFamily="34" charset="0"/>
              </a:rPr>
              <a:t>Recomendamos conservar el intervalo de 4.0 a 7.0 años el plazo promedio ponderado del portafolio (actual 5.3).</a:t>
            </a:r>
          </a:p>
          <a:p>
            <a:pPr algn="just">
              <a:buClr>
                <a:srgbClr val="C00000"/>
              </a:buClr>
              <a:buFont typeface="Symbol"/>
              <a:buChar char=""/>
            </a:pPr>
            <a:r>
              <a:rPr lang="es-MX" sz="1400" dirty="0">
                <a:latin typeface="Helvetica-Light" panose="020B0404020202030204" pitchFamily="34" charset="0"/>
              </a:rPr>
              <a:t>Mantener hasta un 12% del Activo Neto en Renta Variable con las siguientes propuestas:</a:t>
            </a:r>
          </a:p>
          <a:p>
            <a:pPr lvl="1" algn="just">
              <a:buClr>
                <a:srgbClr val="C00000"/>
              </a:buClr>
              <a:buFont typeface="Courier New" panose="02070309020205020404" pitchFamily="49" charset="0"/>
              <a:buChar char="o"/>
            </a:pPr>
            <a:r>
              <a:rPr lang="es-ES" sz="1400" dirty="0">
                <a:latin typeface="Helvetica-Light" panose="020B0404020202030204" pitchFamily="34" charset="0"/>
              </a:rPr>
              <a:t>Estados Unidos: Mantener la exposición ya que la misma es la región más defensiva en un entorno de guerra comercial. </a:t>
            </a:r>
          </a:p>
          <a:p>
            <a:pPr lvl="1" algn="just">
              <a:buClr>
                <a:srgbClr val="C00000"/>
              </a:buClr>
              <a:buFont typeface="Courier New" panose="02070309020205020404" pitchFamily="49" charset="0"/>
              <a:buChar char="o"/>
            </a:pPr>
            <a:r>
              <a:rPr lang="es-ES" sz="1400" dirty="0">
                <a:latin typeface="Helvetica-Light" panose="020B0404020202030204" pitchFamily="34" charset="0"/>
              </a:rPr>
              <a:t>Europa y Asia: Conservar la estructura actual del portafolio en dichas regiones ya que se pueden seguir beneficiando en un entorno de laxitud monetaria.</a:t>
            </a:r>
          </a:p>
          <a:p>
            <a:pPr lvl="1" algn="just">
              <a:buClr>
                <a:srgbClr val="C00000"/>
              </a:buClr>
              <a:buFont typeface="Courier New" panose="02070309020205020404" pitchFamily="49" charset="0"/>
              <a:buChar char="o"/>
            </a:pPr>
            <a:r>
              <a:rPr lang="es-ES" sz="1400" dirty="0">
                <a:latin typeface="Helvetica-Light" panose="020B0404020202030204" pitchFamily="34" charset="0"/>
              </a:rPr>
              <a:t>México: Recomendamos no modificar la exposición actual.</a:t>
            </a:r>
          </a:p>
          <a:p>
            <a:pPr lvl="1" algn="just">
              <a:buClr>
                <a:srgbClr val="C00000"/>
              </a:buClr>
              <a:buFont typeface="Courier New" panose="02070309020205020404" pitchFamily="49" charset="0"/>
              <a:buChar char="o"/>
            </a:pPr>
            <a:r>
              <a:rPr lang="es-ES" sz="1400" dirty="0">
                <a:latin typeface="Helvetica-Light" panose="020B0404020202030204" pitchFamily="34" charset="0"/>
              </a:rPr>
              <a:t>Bonos Bancarios Estructurados: Dar seguimiento a los precios de mercado para en momentos de oportunidad vencer anticipadamente o vender. </a:t>
            </a:r>
          </a:p>
          <a:p>
            <a:pPr algn="just">
              <a:buClr>
                <a:srgbClr val="C00000"/>
              </a:buClr>
              <a:buFont typeface="Symbol"/>
              <a:buChar char=""/>
            </a:pPr>
            <a:r>
              <a:rPr lang="es-MX" sz="1400" dirty="0">
                <a:latin typeface="Helvetica-Light" panose="020B0404020202030204" pitchFamily="34" charset="0"/>
              </a:rPr>
              <a:t>Conservar el objetivo de hasta 4% en varias Fibras diversificadas e industriales así como FIBRA E. </a:t>
            </a:r>
          </a:p>
          <a:p>
            <a:pPr algn="just">
              <a:buClr>
                <a:srgbClr val="C00000"/>
              </a:buClr>
              <a:buFont typeface="Symbol"/>
              <a:buChar char=""/>
            </a:pPr>
            <a:r>
              <a:rPr lang="es-MX" sz="1400" dirty="0">
                <a:latin typeface="Helvetica-Light" panose="020B0404020202030204" pitchFamily="34" charset="0"/>
              </a:rPr>
              <a:t>Continuar con la venta de corporativos que se encuentran identificados, así como los que exceden límites de la Coordinación General de Riesgos en forma paulatina y cuidando los niveles de precios.</a:t>
            </a:r>
          </a:p>
          <a:p>
            <a:pPr algn="just">
              <a:buClr>
                <a:srgbClr val="C00000"/>
              </a:buClr>
              <a:buFont typeface="Symbol"/>
              <a:buChar char=""/>
            </a:pPr>
            <a:r>
              <a:rPr lang="es-MX" sz="1400" dirty="0">
                <a:latin typeface="Helvetica-Light" panose="020B0404020202030204" pitchFamily="34" charset="0"/>
              </a:rPr>
              <a:t>Aprovechar oportunidades de mercado que permitan mejorar la rentabilidad del portafolio.</a:t>
            </a:r>
          </a:p>
          <a:p>
            <a:pPr algn="just">
              <a:buClr>
                <a:srgbClr val="C00000"/>
              </a:buClr>
              <a:buFont typeface="Symbol"/>
              <a:buChar char=""/>
            </a:pPr>
            <a:r>
              <a:rPr lang="es-MX" sz="1400" dirty="0">
                <a:latin typeface="Helvetica-Light" panose="020B0404020202030204" pitchFamily="34" charset="0"/>
              </a:rPr>
              <a:t>La estrategia debe quedar enmarcada en el Marco de Gestión</a:t>
            </a:r>
          </a:p>
        </p:txBody>
      </p:sp>
    </p:spTree>
    <p:extLst>
      <p:ext uri="{BB962C8B-B14F-4D97-AF65-F5344CB8AC3E}">
        <p14:creationId xmlns:p14="http://schemas.microsoft.com/office/powerpoint/2010/main" val="2090954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7441E369-E787-3746-A22C-073066BEE53D}"/>
              </a:ext>
            </a:extLst>
          </p:cNvPr>
          <p:cNvSpPr txBox="1"/>
          <p:nvPr/>
        </p:nvSpPr>
        <p:spPr>
          <a:xfrm>
            <a:off x="1428406" y="2298851"/>
            <a:ext cx="6725999" cy="830997"/>
          </a:xfrm>
          <a:prstGeom prst="rect">
            <a:avLst/>
          </a:prstGeom>
          <a:noFill/>
        </p:spPr>
        <p:txBody>
          <a:bodyPr wrap="square" rtlCol="0">
            <a:spAutoFit/>
          </a:bodyPr>
          <a:lstStyle/>
          <a:p>
            <a:pPr algn="ctr"/>
            <a:r>
              <a:rPr lang="es-ES" sz="4800" b="1" dirty="0">
                <a:solidFill>
                  <a:srgbClr val="DD042B"/>
                </a:solidFill>
                <a:latin typeface="Helvetica" pitchFamily="2" charset="0"/>
                <a:ea typeface="Open Sans" panose="020B0606030504020204" pitchFamily="34" charset="0"/>
                <a:cs typeface="Open Sans" panose="020B0606030504020204" pitchFamily="34" charset="0"/>
              </a:rPr>
              <a:t>ANEXOS</a:t>
            </a:r>
            <a:endParaRPr lang="es-MX" sz="4800" b="1" dirty="0">
              <a:solidFill>
                <a:srgbClr val="DD042B"/>
              </a:solidFill>
              <a:latin typeface="Helvetica"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10020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593F28-FB2D-9D46-BEED-779B72573EF2}"/>
              </a:ext>
            </a:extLst>
          </p:cNvPr>
          <p:cNvSpPr>
            <a:spLocks noGrp="1"/>
          </p:cNvSpPr>
          <p:nvPr>
            <p:ph type="title" idx="4294967295"/>
          </p:nvPr>
        </p:nvSpPr>
        <p:spPr>
          <a:xfrm>
            <a:off x="344871" y="305318"/>
            <a:ext cx="7886700" cy="1104636"/>
          </a:xfrm>
        </p:spPr>
        <p:txBody>
          <a:bodyPr>
            <a:normAutofit/>
          </a:bodyPr>
          <a:lstStyle/>
          <a:p>
            <a:pPr defTabSz="713232"/>
            <a:r>
              <a:rPr lang="es-MX" sz="2000" b="1" dirty="0">
                <a:solidFill>
                  <a:srgbClr val="DD042B"/>
                </a:solidFill>
              </a:rPr>
              <a:t>Renta Variable, Bonos Bancarios Estructurados y Bonos Convertibles (10.8% del activo neto)</a:t>
            </a:r>
          </a:p>
        </p:txBody>
      </p:sp>
      <p:sp>
        <p:nvSpPr>
          <p:cNvPr id="11" name="Marcador de contenido 2">
            <a:extLst>
              <a:ext uri="{FF2B5EF4-FFF2-40B4-BE49-F238E27FC236}">
                <a16:creationId xmlns:a16="http://schemas.microsoft.com/office/drawing/2014/main" xmlns="" id="{E5C76D1F-065E-DA4A-9D76-B5F97F603A3A}"/>
              </a:ext>
            </a:extLst>
          </p:cNvPr>
          <p:cNvSpPr txBox="1">
            <a:spLocks/>
          </p:cNvSpPr>
          <p:nvPr/>
        </p:nvSpPr>
        <p:spPr>
          <a:xfrm>
            <a:off x="194809" y="1291325"/>
            <a:ext cx="8742281" cy="3949415"/>
          </a:xfrm>
          <a:prstGeom prst="rect">
            <a:avLst/>
          </a:prstGeom>
          <a:no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lgn="just">
              <a:lnSpc>
                <a:spcPct val="150000"/>
              </a:lnSpc>
              <a:spcBef>
                <a:spcPts val="600"/>
              </a:spcBef>
              <a:spcAft>
                <a:spcPts val="600"/>
              </a:spcAft>
              <a:buClr>
                <a:srgbClr val="C00000"/>
              </a:buClr>
            </a:pPr>
            <a:r>
              <a:rPr lang="es-MX" sz="1200" dirty="0">
                <a:latin typeface="Helvetica-Light" panose="020B0404020202030204" pitchFamily="34" charset="0"/>
              </a:rPr>
              <a:t>La exposición en </a:t>
            </a:r>
            <a:r>
              <a:rPr lang="es-MX" sz="1200" b="1" dirty="0">
                <a:latin typeface="Helvetica-Light" panose="020B0404020202030204" pitchFamily="34" charset="0"/>
              </a:rPr>
              <a:t>renta variable </a:t>
            </a:r>
            <a:r>
              <a:rPr lang="es-MX" sz="1200" dirty="0">
                <a:latin typeface="Helvetica-Light" panose="020B0404020202030204" pitchFamily="34" charset="0"/>
              </a:rPr>
              <a:t>del FANVIT es de </a:t>
            </a:r>
            <a:r>
              <a:rPr lang="es-MX" sz="1200" b="1" dirty="0">
                <a:latin typeface="Helvetica-Light" panose="020B0404020202030204" pitchFamily="34" charset="0"/>
              </a:rPr>
              <a:t>$14,923.7 mpd </a:t>
            </a:r>
            <a:r>
              <a:rPr lang="es-MX" sz="1200" dirty="0">
                <a:latin typeface="Helvetica-Light" panose="020B0404020202030204" pitchFamily="34" charset="0"/>
              </a:rPr>
              <a:t>(10.8% del total del activo neto), incluyendo bonos bancarios estructurados, bonos convertibles e instrumentos referenciados a bonos del tesoro norteamericano de corto plazo. </a:t>
            </a:r>
          </a:p>
          <a:p>
            <a:pPr marL="285750" indent="-285750" algn="just">
              <a:lnSpc>
                <a:spcPct val="150000"/>
              </a:lnSpc>
              <a:spcBef>
                <a:spcPts val="600"/>
              </a:spcBef>
              <a:spcAft>
                <a:spcPts val="600"/>
              </a:spcAft>
              <a:buClr>
                <a:srgbClr val="C00000"/>
              </a:buClr>
            </a:pPr>
            <a:r>
              <a:rPr lang="es-MX" sz="1200" dirty="0">
                <a:latin typeface="Helvetica-Light" panose="020B0404020202030204" pitchFamily="34" charset="0"/>
              </a:rPr>
              <a:t>Del monto anterior </a:t>
            </a:r>
            <a:r>
              <a:rPr lang="es-MX" sz="1200" b="1" dirty="0">
                <a:latin typeface="Helvetica-Light" panose="020B0404020202030204" pitchFamily="34" charset="0"/>
              </a:rPr>
              <a:t>$878.3 mdp </a:t>
            </a:r>
            <a:r>
              <a:rPr lang="es-MX" sz="1200" dirty="0">
                <a:latin typeface="Helvetica-Light" panose="020B0404020202030204" pitchFamily="34" charset="0"/>
              </a:rPr>
              <a:t>corresponde a </a:t>
            </a:r>
            <a:r>
              <a:rPr lang="es-MX" sz="1200" b="1" dirty="0">
                <a:latin typeface="Helvetica-Light" panose="020B0404020202030204" pitchFamily="34" charset="0"/>
              </a:rPr>
              <a:t>renta variable nacional </a:t>
            </a:r>
            <a:r>
              <a:rPr lang="es-MX" sz="1200" dirty="0">
                <a:latin typeface="Helvetica-Light" panose="020B0404020202030204" pitchFamily="34" charset="0"/>
              </a:rPr>
              <a:t>(0.6% del total del Activo Neto), </a:t>
            </a:r>
            <a:r>
              <a:rPr lang="es-MX" sz="1200" b="1" dirty="0">
                <a:latin typeface="Helvetica-Light" panose="020B0404020202030204" pitchFamily="34" charset="0"/>
              </a:rPr>
              <a:t>$14,045.4 mdp </a:t>
            </a:r>
            <a:r>
              <a:rPr lang="es-MX" sz="1200" dirty="0">
                <a:latin typeface="Helvetica-Light" panose="020B0404020202030204" pitchFamily="34" charset="0"/>
              </a:rPr>
              <a:t>en </a:t>
            </a:r>
            <a:r>
              <a:rPr lang="es-MX" sz="1200" b="1" dirty="0">
                <a:latin typeface="Helvetica-Light" panose="020B0404020202030204" pitchFamily="34" charset="0"/>
              </a:rPr>
              <a:t>renta variable internacional, bonos bancarios estructurados internacionales </a:t>
            </a:r>
            <a:r>
              <a:rPr lang="es-MX" sz="1200" dirty="0">
                <a:latin typeface="Helvetica-Light" panose="020B0404020202030204" pitchFamily="34" charset="0"/>
              </a:rPr>
              <a:t>e instrumentos referenciados a </a:t>
            </a:r>
            <a:r>
              <a:rPr lang="es-MX" sz="1200" b="1" dirty="0">
                <a:latin typeface="Helvetica-Light" panose="020B0404020202030204" pitchFamily="34" charset="0"/>
              </a:rPr>
              <a:t>bonos del tesoro norteamericano de corto plazo </a:t>
            </a:r>
            <a:r>
              <a:rPr lang="es-MX" sz="1200" dirty="0">
                <a:latin typeface="Helvetica-Light" panose="020B0404020202030204" pitchFamily="34" charset="0"/>
              </a:rPr>
              <a:t>(10.2% del total del Activo Neto)</a:t>
            </a:r>
            <a:r>
              <a:rPr lang="es-MX" sz="1200" b="1" dirty="0">
                <a:latin typeface="Helvetica-Light" panose="020B0404020202030204" pitchFamily="34" charset="0"/>
              </a:rPr>
              <a:t>.</a:t>
            </a:r>
          </a:p>
          <a:p>
            <a:pPr marL="285750" indent="-285750" algn="just">
              <a:lnSpc>
                <a:spcPct val="150000"/>
              </a:lnSpc>
              <a:spcBef>
                <a:spcPts val="600"/>
              </a:spcBef>
              <a:spcAft>
                <a:spcPts val="600"/>
              </a:spcAft>
              <a:buClr>
                <a:srgbClr val="C00000"/>
              </a:buClr>
            </a:pPr>
            <a:r>
              <a:rPr lang="es-MX" sz="1200" dirty="0">
                <a:latin typeface="Helvetica-Light" panose="020B0404020202030204" pitchFamily="34" charset="0"/>
              </a:rPr>
              <a:t>Renta variable internacional y bonos bancarios estructurados esta compuesto por </a:t>
            </a:r>
            <a:r>
              <a:rPr lang="es-MX" sz="1200" b="1" dirty="0">
                <a:latin typeface="Helvetica-Light" panose="020B0404020202030204" pitchFamily="34" charset="0"/>
              </a:rPr>
              <a:t>$5,813.8 mdp </a:t>
            </a:r>
            <a:r>
              <a:rPr lang="es-MX" sz="1200" dirty="0">
                <a:latin typeface="Helvetica-Light" panose="020B0404020202030204" pitchFamily="34" charset="0"/>
              </a:rPr>
              <a:t>en </a:t>
            </a:r>
            <a:r>
              <a:rPr lang="es-MX" sz="1200" b="1" dirty="0">
                <a:latin typeface="Helvetica-Light" panose="020B0404020202030204" pitchFamily="34" charset="0"/>
              </a:rPr>
              <a:t>Estados Unidos </a:t>
            </a:r>
            <a:r>
              <a:rPr lang="es-MX" sz="1200" dirty="0">
                <a:latin typeface="Helvetica-Light" panose="020B0404020202030204" pitchFamily="34" charset="0"/>
              </a:rPr>
              <a:t>(4.2% del total de Activos Netos),</a:t>
            </a:r>
            <a:r>
              <a:rPr lang="es-MX" sz="1200" b="1" dirty="0">
                <a:latin typeface="Helvetica-Light" panose="020B0404020202030204" pitchFamily="34" charset="0"/>
              </a:rPr>
              <a:t> $2,806.8 mpd</a:t>
            </a:r>
            <a:r>
              <a:rPr lang="es-MX" sz="1200" dirty="0">
                <a:latin typeface="Helvetica-Light" panose="020B0404020202030204" pitchFamily="34" charset="0"/>
              </a:rPr>
              <a:t> en </a:t>
            </a:r>
            <a:r>
              <a:rPr lang="es-MX" sz="1200" b="1" dirty="0">
                <a:latin typeface="Helvetica-Light" panose="020B0404020202030204" pitchFamily="34" charset="0"/>
              </a:rPr>
              <a:t>Europa</a:t>
            </a:r>
            <a:r>
              <a:rPr lang="es-MX" sz="1200" dirty="0">
                <a:latin typeface="Helvetica-Light" panose="020B0404020202030204" pitchFamily="34" charset="0"/>
              </a:rPr>
              <a:t> (2.0% del total de Activos Netos), </a:t>
            </a:r>
            <a:r>
              <a:rPr lang="es-MX" sz="1200" b="1" dirty="0">
                <a:latin typeface="Helvetica-Light" panose="020B0404020202030204" pitchFamily="34" charset="0"/>
              </a:rPr>
              <a:t>$2,296.8 mdp </a:t>
            </a:r>
            <a:r>
              <a:rPr lang="es-MX" sz="1200" dirty="0">
                <a:latin typeface="Helvetica-Light" panose="020B0404020202030204" pitchFamily="34" charset="0"/>
              </a:rPr>
              <a:t>en </a:t>
            </a:r>
            <a:r>
              <a:rPr lang="es-MX" sz="1200" b="1" dirty="0">
                <a:latin typeface="Helvetica-Light" panose="020B0404020202030204" pitchFamily="34" charset="0"/>
              </a:rPr>
              <a:t>Asia </a:t>
            </a:r>
            <a:r>
              <a:rPr lang="es-MX" sz="1200" dirty="0">
                <a:latin typeface="Helvetica-Light" panose="020B0404020202030204" pitchFamily="34" charset="0"/>
              </a:rPr>
              <a:t>(1.7% del total de Activos Netos),  </a:t>
            </a:r>
            <a:r>
              <a:rPr lang="es-MX" sz="1200" b="1" dirty="0">
                <a:latin typeface="Helvetica-Light" panose="020B0404020202030204" pitchFamily="34" charset="0"/>
              </a:rPr>
              <a:t>$636.8 mdp </a:t>
            </a:r>
            <a:r>
              <a:rPr lang="es-MX" sz="1200" dirty="0">
                <a:latin typeface="Helvetica-Light" panose="020B0404020202030204" pitchFamily="34" charset="0"/>
              </a:rPr>
              <a:t>en </a:t>
            </a:r>
            <a:r>
              <a:rPr lang="es-MX" sz="1200" b="1" dirty="0">
                <a:latin typeface="Helvetica-Light" panose="020B0404020202030204" pitchFamily="34" charset="0"/>
              </a:rPr>
              <a:t>índices globales  </a:t>
            </a:r>
            <a:r>
              <a:rPr lang="es-MX" sz="1200" dirty="0">
                <a:latin typeface="Helvetica-Light" panose="020B0404020202030204" pitchFamily="34" charset="0"/>
              </a:rPr>
              <a:t>(0.5% del total de Activos Netos) y </a:t>
            </a:r>
            <a:r>
              <a:rPr lang="es-MX" sz="1200" b="1" dirty="0">
                <a:latin typeface="Helvetica-Light" panose="020B0404020202030204" pitchFamily="34" charset="0"/>
              </a:rPr>
              <a:t>$2,491.1 mdp </a:t>
            </a:r>
            <a:r>
              <a:rPr lang="es-MX" sz="1200" dirty="0">
                <a:latin typeface="Helvetica-Light" panose="020B0404020202030204" pitchFamily="34" charset="0"/>
              </a:rPr>
              <a:t>en </a:t>
            </a:r>
            <a:r>
              <a:rPr lang="es-MX" sz="1200" b="1" dirty="0">
                <a:latin typeface="Helvetica-Light" panose="020B0404020202030204" pitchFamily="34" charset="0"/>
              </a:rPr>
              <a:t>“Treasuries” 3-6 meses </a:t>
            </a:r>
            <a:r>
              <a:rPr lang="es-MX" sz="1200" dirty="0">
                <a:latin typeface="Helvetica-Light" panose="020B0404020202030204" pitchFamily="34" charset="0"/>
              </a:rPr>
              <a:t>(1.8% del total de Activos Netos)  .</a:t>
            </a:r>
          </a:p>
          <a:p>
            <a:pPr marL="285750" indent="-285750" algn="just">
              <a:lnSpc>
                <a:spcPct val="150000"/>
              </a:lnSpc>
              <a:spcBef>
                <a:spcPts val="600"/>
              </a:spcBef>
              <a:spcAft>
                <a:spcPts val="600"/>
              </a:spcAft>
              <a:buClr>
                <a:srgbClr val="C00000"/>
              </a:buClr>
            </a:pPr>
            <a:r>
              <a:rPr lang="es-MX" sz="1200" dirty="0">
                <a:latin typeface="Helvetica-Light" panose="020B0404020202030204" pitchFamily="34" charset="0"/>
              </a:rPr>
              <a:t>Los </a:t>
            </a:r>
            <a:r>
              <a:rPr lang="es-MX" sz="1200" b="1" dirty="0">
                <a:latin typeface="Helvetica-Light" panose="020B0404020202030204" pitchFamily="34" charset="0"/>
              </a:rPr>
              <a:t>bonos bancarios estructurados referenciados a renta variable </a:t>
            </a:r>
            <a:r>
              <a:rPr lang="es-MX" sz="1200" dirty="0">
                <a:latin typeface="Helvetica-Light" panose="020B0404020202030204" pitchFamily="34" charset="0"/>
              </a:rPr>
              <a:t>representan un monto de </a:t>
            </a:r>
            <a:r>
              <a:rPr lang="es-MX" sz="1200" b="1" dirty="0">
                <a:latin typeface="Helvetica-Light" panose="020B0404020202030204" pitchFamily="34" charset="0"/>
              </a:rPr>
              <a:t>$1,003.8 mpd </a:t>
            </a:r>
            <a:r>
              <a:rPr lang="es-MX" sz="1200" dirty="0">
                <a:latin typeface="Helvetica-Light" panose="020B0404020202030204" pitchFamily="34" charset="0"/>
              </a:rPr>
              <a:t>del FANVIT (</a:t>
            </a:r>
            <a:r>
              <a:rPr lang="es-MX" sz="1200" b="1" dirty="0">
                <a:latin typeface="Helvetica-Light" panose="020B0404020202030204" pitchFamily="34" charset="0"/>
              </a:rPr>
              <a:t>0.7%</a:t>
            </a:r>
            <a:r>
              <a:rPr lang="es-MX" sz="1200" dirty="0">
                <a:latin typeface="Helvetica-Light" panose="020B0404020202030204" pitchFamily="34" charset="0"/>
              </a:rPr>
              <a:t> del total de la cartera), sin incluir a los referenciadas a TIIE28.</a:t>
            </a:r>
          </a:p>
        </p:txBody>
      </p:sp>
    </p:spTree>
    <p:extLst>
      <p:ext uri="{BB962C8B-B14F-4D97-AF65-F5344CB8AC3E}">
        <p14:creationId xmlns:p14="http://schemas.microsoft.com/office/powerpoint/2010/main" val="197178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HD</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2462213"/>
          </a:xfrm>
          <a:prstGeom prst="rect">
            <a:avLst/>
          </a:prstGeom>
          <a:noFill/>
        </p:spPr>
        <p:txBody>
          <a:bodyPr wrap="square" rtlCol="0">
            <a:spAutoFit/>
          </a:bodyPr>
          <a:lstStyle/>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29 de junio de 2018. FIBRAHD anuncia monto a ser pagado respecto de la distribución en efectivo correspondiente al mes de mayo.</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FIBRA HD informa que en la sesión del Comité Técnico celebrada el día 28 de junio de 2018 se acordó pagar una distribución en efectivo, correspondiente al mes de mayo de 2018, por un monto total de $26,683,092.94 entre el total de CBFIs equivale a $0.06340923107 pesos por CBFI.</a:t>
            </a:r>
          </a:p>
          <a:p>
            <a:pPr algn="just">
              <a:buClr>
                <a:srgbClr val="C00000"/>
              </a:buClr>
            </a:pPr>
            <a:r>
              <a:rPr lang="es-ES" sz="1400" dirty="0">
                <a:latin typeface="Helvetica-Light" panose="020B0404020202030204" pitchFamily="34" charset="0"/>
              </a:rPr>
              <a:t>El pago de la distribución en efectivo correspondiente al mes de mayo se hará en una sola exhibición y se efectuará el día 9 de julio de 2018.</a:t>
            </a:r>
          </a:p>
          <a:p>
            <a:pPr algn="just">
              <a:buClr>
                <a:srgbClr val="C00000"/>
              </a:buClr>
            </a:pPr>
            <a:r>
              <a:rPr lang="es-ES" sz="1400" dirty="0">
                <a:latin typeface="Helvetica-Light" panose="020B0404020202030204" pitchFamily="34" charset="0"/>
              </a:rPr>
              <a:t>El ex derecho se aplica el 5 de julio de 2018.</a:t>
            </a:r>
          </a:p>
          <a:p>
            <a:pPr algn="just">
              <a:buClr>
                <a:srgbClr val="C00000"/>
              </a:buClr>
            </a:pPr>
            <a:r>
              <a:rPr lang="es-ES" sz="1400" dirty="0">
                <a:latin typeface="Helvetica-Light" panose="020B0404020202030204" pitchFamily="34" charset="0"/>
              </a:rPr>
              <a:t>El registro se hará el 6 de julio de 2018.</a:t>
            </a: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219022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Macquarie</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3970318"/>
          </a:xfrm>
          <a:prstGeom prst="rect">
            <a:avLst/>
          </a:prstGeom>
          <a:noFill/>
        </p:spPr>
        <p:txBody>
          <a:bodyPr wrap="square" rtlCol="0">
            <a:spAutoFit/>
          </a:bodyPr>
          <a:lstStyle/>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26 de junio de 2018. FIBRA Macquarie México anuncia extensión del programa de recompra de certificados para cancelación.</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FIBRA Macquarie México (FIBRA Macquarie) (BMV:FIBRAMQ) anunció que su Comité Técnico ha aprobado la extensión de su programa de recompra de certificados. La aprobación extiende el programa de recompra de certificados por un año más hasta el 25 de junio de 2019.</a:t>
            </a:r>
          </a:p>
          <a:p>
            <a:pPr algn="just">
              <a:buClr>
                <a:srgbClr val="C00000"/>
              </a:buClr>
            </a:pPr>
            <a:r>
              <a:rPr lang="es-ES" sz="1400" dirty="0">
                <a:latin typeface="Helvetica-Light" panose="020B0404020202030204" pitchFamily="34" charset="0"/>
              </a:rPr>
              <a:t>Al 25 de junio de 2018, FIBRA Macquarie ha recomprado para su cancelación un total de 24,386,534 certificados, quedando 786,976,966 certificados actualmente en circulación. FIBRA Macquarie tiene 16,181,641 certificados disponibles para recompra y cancelación.</a:t>
            </a:r>
          </a:p>
          <a:p>
            <a:pPr algn="just">
              <a:buClr>
                <a:srgbClr val="C00000"/>
              </a:buClr>
            </a:pPr>
            <a:r>
              <a:rPr lang="es-ES" sz="1400" dirty="0">
                <a:latin typeface="Helvetica-Light" panose="020B0404020202030204" pitchFamily="34" charset="0"/>
              </a:rPr>
              <a:t>FIBRA Macquarie espera completar el programa durante 2018, principalmente utilizando los recursos obtenidos en el programa de reciclaje de activos, junto con los fondos por operación ajustados (AFFO) retenidos. De ser completado, el programa resultaría en un acumulado de 5.0% de certificados emitidos siendo recomprados y cancelados, dejando 770,795,325 certificados en circulación.</a:t>
            </a:r>
          </a:p>
          <a:p>
            <a:pPr algn="just">
              <a:buClr>
                <a:srgbClr val="C00000"/>
              </a:buClr>
            </a:pPr>
            <a:r>
              <a:rPr lang="es-ES" sz="1400" dirty="0">
                <a:latin typeface="Helvetica-Light" panose="020B0404020202030204" pitchFamily="34" charset="0"/>
              </a:rPr>
              <a:t>FIBRAMQ planea recomprar certificados de tiempo en tiempo en el mercado abierto. Las fechas, precios y tamaños de las recompras dependerán de los precios prevalecientes en el mercado, condiciones económicas generales y del mercado y otras consideraciones, incluyendo alternativas de inversión. </a:t>
            </a: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55645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Prologis</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3539430"/>
          </a:xfrm>
          <a:prstGeom prst="rect">
            <a:avLst/>
          </a:prstGeom>
          <a:noFill/>
        </p:spPr>
        <p:txBody>
          <a:bodyPr wrap="square" rtlCol="0">
            <a:spAutoFit/>
          </a:bodyPr>
          <a:lstStyle/>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20 de junio de 2018. FIBRA Prologis Anuncia Asamblea Ordinaria de Tenedores y el Pago de la Comisión por Incentivo a su Administrador.</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FIBRA Prologis (“FIBRA Prologis”) (BMV: FIBRAPL 14), uno de los fideicomisos de inversión en bienes raíces líder en inversión y administración de inmuebles logísticos clase-A en México, anuncia la asamblea ordinaria de tenedores (la “Asamblea de Tenedores”) que será celebrada en relación con la Comisión por Incentivo que se ha generado a favor de su administrador, Prologis Property México, S.A. de C.V. (el “Administrador”) con base en lo establecido en el contrato de administración firmado entre FIBRA Prologis y el Administrador (el “Contrato de Administración”). Dicha Asamblea de Tenedores tendrá lugar el jueves 5 de julio de 2018 a las 11:00 a.m. en las oficinas del Representante Común, Monex Casa de Bolsa, S.A. de C.V.</a:t>
            </a:r>
          </a:p>
          <a:p>
            <a:pPr algn="just">
              <a:buClr>
                <a:srgbClr val="C00000"/>
              </a:buClr>
            </a:pPr>
            <a:endParaRPr lang="es-MX" sz="1400" dirty="0">
              <a:latin typeface="Helvetica-Light" panose="020B040402020203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20 de junio de 2018. FIBRA Prologis Anuncia Asamblea Ordinaria de Tenedores y el Pago de la Comisión por Incentivo a su Administrador.</a:t>
            </a:r>
          </a:p>
          <a:p>
            <a:pPr algn="just">
              <a:buClr>
                <a:srgbClr val="C00000"/>
              </a:buClr>
            </a:pPr>
            <a:endParaRPr lang="es-ES" sz="1400" dirty="0">
              <a:latin typeface="Helvetica-Light" panose="020B040402020203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358941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Prologis</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49"/>
            <a:ext cx="8446761" cy="3323987"/>
          </a:xfrm>
          <a:prstGeom prst="rect">
            <a:avLst/>
          </a:prstGeom>
          <a:noFill/>
        </p:spPr>
        <p:txBody>
          <a:bodyPr wrap="square" rtlCol="0">
            <a:spAutoFit/>
          </a:bodyPr>
          <a:lstStyle/>
          <a:p>
            <a:pPr algn="just">
              <a:buClr>
                <a:srgbClr val="C00000"/>
              </a:buClr>
            </a:pPr>
            <a:endParaRPr lang="es-MX" sz="1400" dirty="0">
              <a:latin typeface="Helvetica-Light" panose="020B040402020203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20 de junio de 2018. FIBRA Prologis Anuncia Asamblea Ordinaria de Tenedores y el Pago de la Comisión por Incentivo a su Administrador.</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FIBRA Prologis (BMV: FIBRAPL 14) uno de los fideicomisos líderes de inversión en bienes raíces y administración de inmuebles logísticos clase A en México, presentará sus resultados financieros del segundo trimestre de 2018 y discutirá resultados trimestrales, condiciones del mercado y el panorama futuro en una llamada y “webcast” a celebrarse el viernes 20 de julio a las 9:00 a.m. CT/ 10:00 a.m. ET.</a:t>
            </a:r>
          </a:p>
          <a:p>
            <a:pPr algn="just">
              <a:buClr>
                <a:srgbClr val="C00000"/>
              </a:buClr>
            </a:pPr>
            <a:r>
              <a:rPr lang="es-ES" sz="1400" dirty="0">
                <a:latin typeface="Helvetica-Light" panose="020B0404020202030204" pitchFamily="34" charset="0"/>
              </a:rPr>
              <a:t>Para participar en la llamada en vivo, marcar +1 877 256 7020 (libre de costo desde los Estados Unidos y Canadá), 01 800 926 9146 (libre de costo desde México) o +1 973 409 9692 (desde otros países) utilizando la contraseña 93296072. También puede atender el “webcast” de la llamada por medio del sitio de FIBRA Prologis en www.fibraprologis.com en la sección de Relación con Inversionistas el 20 de julio. </a:t>
            </a:r>
          </a:p>
          <a:p>
            <a:pPr algn="just">
              <a:buClr>
                <a:srgbClr val="C00000"/>
              </a:buClr>
            </a:pPr>
            <a:endParaRPr lang="es-ES" sz="1400" b="1" dirty="0">
              <a:latin typeface="Helvetica Light" panose="020B0403020202020204"/>
              <a:cs typeface="Helvetica" panose="020B0604020202020204" pitchFamily="34" charset="0"/>
            </a:endParaRPr>
          </a:p>
          <a:p>
            <a:pPr algn="just">
              <a:buClr>
                <a:srgbClr val="C00000"/>
              </a:buClr>
            </a:pPr>
            <a:endParaRPr lang="es-ES" sz="1400" dirty="0">
              <a:latin typeface="Helvetica-Light" panose="020B040402020203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165201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Monterrey</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4185761"/>
          </a:xfrm>
          <a:prstGeom prst="rect">
            <a:avLst/>
          </a:prstGeom>
          <a:noFill/>
        </p:spPr>
        <p:txBody>
          <a:bodyPr wrap="square" rtlCol="0">
            <a:spAutoFit/>
          </a:bodyPr>
          <a:lstStyle/>
          <a:p>
            <a:pPr algn="just">
              <a:buClr>
                <a:srgbClr val="C00000"/>
              </a:buClr>
            </a:pPr>
            <a:endParaRPr lang="es-MX" sz="1400" dirty="0">
              <a:latin typeface="Helvetica-Light" panose="020B040402020203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13 de junio de 2018. FIBRA MTY anuncia que ha decidido diferir la segunda oferta y colocación de certificados bursátiles fiduciarios inmobiliarios al amparo del programa multivalor.</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Banco Invex, S.A., Institución de Banca Múltiple, Invex Grupo Financiero, Fiduciario, en su carácter de fiduciario del Fideicomiso Irrevocable de Inversión en Bienes Raíces identificado con el número F/2157 (BMV: FMTY14) (el “Fideicomiso 2157” o “Fibra Mty” o la “Compañía”), el primer fideicomiso de inversión en bienes raíces administrado y asesorado 100% internamente, anunció hoy que ha decidido diferir la segunda oferta y colocación de Certificados Bursátiles Fiduciarios Inmobiliarios (“CBFIs”), al amparo del Programa Multivalor aprobado por la Comisión Nacional Bancaria y de Valores el pasado 24 de mayo de 2017. Dicha segunda oferta y colocación fue aprobada durante la Asamblea General Ordinaria de Tenedores de Fibra Mty celebrada en fecha 26 de abril de 2018.</a:t>
            </a:r>
          </a:p>
          <a:p>
            <a:pPr algn="just">
              <a:buClr>
                <a:srgbClr val="C00000"/>
              </a:buClr>
            </a:pPr>
            <a:endParaRPr lang="es-ES" sz="1400" dirty="0">
              <a:latin typeface="Helvetica-Light" panose="020B0404020202030204" pitchFamily="34" charset="0"/>
            </a:endParaRPr>
          </a:p>
          <a:p>
            <a:pPr algn="just">
              <a:buClr>
                <a:srgbClr val="C00000"/>
              </a:buClr>
            </a:pPr>
            <a:r>
              <a:rPr lang="es-ES" sz="1400" dirty="0">
                <a:latin typeface="Helvetica-Light" panose="020B0404020202030204" pitchFamily="34" charset="0"/>
              </a:rPr>
              <a:t>La decisión de diferir la segunda oferta y colocación de CBFIs, obedece primordialmente a ciertos hallazgos detectados por Fibra Mty en las propiedades que representan el Portafolio “Horizonte” previamente anunciado, dado que dichos hallazgos no permitirán el llevar a cabo el cierre de dichas transacciones dentro de los tiempos que inicialmente se tenían estimados. </a:t>
            </a:r>
          </a:p>
          <a:p>
            <a:pPr algn="just">
              <a:buClr>
                <a:srgbClr val="C00000"/>
              </a:buClr>
            </a:pPr>
            <a:endParaRPr lang="es-ES" sz="1400" b="1" dirty="0">
              <a:latin typeface="Helvetica Light" panose="020B0403020202020204"/>
              <a:cs typeface="Helvetica" panose="020B0604020202020204" pitchFamily="34" charset="0"/>
            </a:endParaRPr>
          </a:p>
          <a:p>
            <a:pPr algn="just">
              <a:buClr>
                <a:srgbClr val="C00000"/>
              </a:buClr>
            </a:pPr>
            <a:endParaRPr lang="es-ES" sz="1400" dirty="0">
              <a:latin typeface="Helvetica-Light" panose="020B040402020203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334551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Uno</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2893100"/>
          </a:xfrm>
          <a:prstGeom prst="rect">
            <a:avLst/>
          </a:prstGeom>
          <a:noFill/>
        </p:spPr>
        <p:txBody>
          <a:bodyPr wrap="square" rtlCol="0">
            <a:spAutoFit/>
          </a:bodyPr>
          <a:lstStyle/>
          <a:p>
            <a:pPr algn="just">
              <a:buClr>
                <a:srgbClr val="C00000"/>
              </a:buClr>
            </a:pPr>
            <a:endParaRPr lang="es-MX" sz="1400" dirty="0">
              <a:latin typeface="Helvetica-Light" panose="020B040402020203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18 de junio de 2018. FIBRA Uno pone en circulación 3,259,013 CBFIs por concepto de plan de estímulos y compensaciones.</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Con fundamento en la Regla 4.033 Fracción X del Reglamento Interior de la Bolsa Mexicana de Valores, S.A.B. de C.V. comparezco a manifestar que el 15 de junio de 2018 fueron puestos en circulación 3,259,013 CBFI’s como se indica a continuación:</a:t>
            </a:r>
          </a:p>
          <a:p>
            <a:pPr algn="just">
              <a:buClr>
                <a:srgbClr val="C00000"/>
              </a:buClr>
            </a:pPr>
            <a:endParaRPr lang="es-ES" sz="1400" dirty="0">
              <a:latin typeface="Helvetica-Light" panose="020B0404020202030204" pitchFamily="34" charset="0"/>
            </a:endParaRPr>
          </a:p>
          <a:p>
            <a:pPr algn="just">
              <a:buClr>
                <a:srgbClr val="C00000"/>
              </a:buClr>
            </a:pPr>
            <a:r>
              <a:rPr lang="es-ES" sz="1400" dirty="0">
                <a:latin typeface="Helvetica-Light" panose="020B0404020202030204" pitchFamily="34" charset="0"/>
              </a:rPr>
              <a:t>En consecuencia de lo anterior, el número total de CBFIs emitidos y en circulación por el Fideicomiso Fibra Uno, asciende a 3,967,518,199.</a:t>
            </a:r>
          </a:p>
          <a:p>
            <a:pPr algn="just">
              <a:buClr>
                <a:srgbClr val="C00000"/>
              </a:buClr>
            </a:pPr>
            <a:r>
              <a:rPr lang="es-ES" sz="1400" dirty="0">
                <a:latin typeface="Helvetica-Light" panose="020B0404020202030204" pitchFamily="34" charset="0"/>
              </a:rPr>
              <a:t>Atentamente. Lic. Gabriel Arroyo Chávez. Delegado Fiduciario. </a:t>
            </a:r>
          </a:p>
          <a:p>
            <a:pPr algn="just">
              <a:buClr>
                <a:srgbClr val="C00000"/>
              </a:buClr>
            </a:pPr>
            <a:endParaRPr lang="es-ES" sz="1400" b="1" dirty="0">
              <a:latin typeface="Helvetica Light" panose="020B0403020202020204"/>
              <a:cs typeface="Helvetica" panose="020B0604020202020204" pitchFamily="34" charset="0"/>
            </a:endParaRPr>
          </a:p>
          <a:p>
            <a:pPr algn="just">
              <a:buClr>
                <a:srgbClr val="C00000"/>
              </a:buClr>
            </a:pPr>
            <a:endParaRPr lang="es-ES" sz="1400" dirty="0">
              <a:latin typeface="Helvetica-Light" panose="020B040402020203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112085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CFE</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7" y="1017550"/>
            <a:ext cx="8446761" cy="3539430"/>
          </a:xfrm>
          <a:prstGeom prst="rect">
            <a:avLst/>
          </a:prstGeom>
          <a:noFill/>
        </p:spPr>
        <p:txBody>
          <a:bodyPr wrap="square" rtlCol="0">
            <a:spAutoFit/>
          </a:bodyPr>
          <a:lstStyle>
            <a:defPPr>
              <a:defRPr lang="es-MX"/>
            </a:defPPr>
            <a:lvl1pPr algn="just">
              <a:buClr>
                <a:srgbClr val="C00000"/>
              </a:buClr>
              <a:defRPr sz="1400">
                <a:latin typeface="Helvetica-Light" panose="020B0404020202030204" pitchFamily="34" charset="0"/>
              </a:defRPr>
            </a:lvl1pPr>
          </a:lstStyle>
          <a:p>
            <a:endParaRPr lang="es-MX" dirty="0"/>
          </a:p>
          <a:p>
            <a:pPr marL="285750" indent="-285750">
              <a:buFont typeface="Arial" panose="020B0604020202020204" pitchFamily="34" charset="0"/>
              <a:buChar char="•"/>
            </a:pPr>
            <a:r>
              <a:rPr lang="es-ES" b="1" dirty="0">
                <a:latin typeface="Helvetica Light" panose="020B0403020202020204"/>
                <a:cs typeface="Helvetica" panose="020B0604020202020204" pitchFamily="34" charset="0"/>
              </a:rPr>
              <a:t>01 de junio de 2018. Actualizaciones sobre los Miembros Independientes del Comité Técnico.</a:t>
            </a:r>
          </a:p>
          <a:p>
            <a:pPr marL="285750" indent="-285750">
              <a:buFont typeface="Arial" panose="020B0604020202020204" pitchFamily="34" charset="0"/>
              <a:buChar char="•"/>
            </a:pPr>
            <a:endParaRPr lang="es-ES" b="1" dirty="0">
              <a:latin typeface="Helvetica Light" panose="020B0403020202020204"/>
              <a:cs typeface="Helvetica" panose="020B0604020202020204" pitchFamily="34" charset="0"/>
            </a:endParaRPr>
          </a:p>
          <a:p>
            <a:r>
              <a:rPr lang="es-ES" dirty="0"/>
              <a:t>CFECAPITAL, S. DE R.L. DE C.V., en su carácter de fideicomitente y administrador; y CI Banco S.A., Institución de Banca Múltiple, en su carácter de fiduciario, ambos del contrato de fideicomiso irrevocable número CIB/2919 conocido como "CFE Fibra E" (BMV:FCFE), informan lo siguiente al público inversionista:</a:t>
            </a:r>
          </a:p>
          <a:p>
            <a:endParaRPr lang="es-ES" dirty="0"/>
          </a:p>
          <a:p>
            <a:r>
              <a:rPr lang="es-ES" dirty="0"/>
              <a:t>Que a partir del día de hoy, la señora María Inés de Miranda Correa, deja de ser miembro independiente del comité técnico de fideicomiso irrevocable número CIB/2919.</a:t>
            </a:r>
          </a:p>
          <a:p>
            <a:endParaRPr lang="es-ES" dirty="0"/>
          </a:p>
          <a:p>
            <a:r>
              <a:rPr lang="es-ES" dirty="0"/>
              <a:t>Por otra parte, se integra el señor Mauricio A. González Gómez, como nuevo miembro independiente del comité técnico del fideicomiso irrevocable número CIB/2919, cuya designación fue aprobada por la Asamblea de Tenedores celebrada el pasado día 22 de mayo.</a:t>
            </a:r>
          </a:p>
          <a:p>
            <a:endParaRPr lang="es-ES" dirty="0"/>
          </a:p>
          <a:p>
            <a:endParaRPr lang="es-ES" dirty="0"/>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301002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CFE</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3754874"/>
          </a:xfrm>
          <a:prstGeom prst="rect">
            <a:avLst/>
          </a:prstGeom>
          <a:noFill/>
        </p:spPr>
        <p:txBody>
          <a:bodyPr wrap="square" rtlCol="0">
            <a:spAutoFit/>
          </a:bodyPr>
          <a:lstStyle/>
          <a:p>
            <a:pPr algn="just">
              <a:buClr>
                <a:srgbClr val="C00000"/>
              </a:buClr>
            </a:pPr>
            <a:endParaRPr lang="es-MX" sz="1400" dirty="0">
              <a:latin typeface="Helvetica-Light" panose="020B040402020203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21 de junio de 2018. CFECapital anuncia el primer pago trimestral de distribuciones de CFE Fibra E.</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La distribución corresponde al periodo del 12 de febrero de 2018 al 31 de mayo de 2018 y será pagada el 29 de junio de 2018 a los tenedores de los Certificados Bursátiles Fiduciarios de Inversión en Energía e Infraestructura (CBFEs). Por ser el periodo inicial, se incluyen más días que en un trimestre regular. Así, la distribución trimestral mínima (MXN 0.575 por CBFE) se multiplicó por un factor de 1.193.</a:t>
            </a:r>
          </a:p>
          <a:p>
            <a:pPr algn="just">
              <a:buClr>
                <a:srgbClr val="C00000"/>
              </a:buClr>
            </a:pPr>
            <a:endParaRPr lang="es-ES" sz="1400" dirty="0">
              <a:latin typeface="Helvetica-Light" panose="020B0404020202030204" pitchFamily="34" charset="0"/>
            </a:endParaRPr>
          </a:p>
          <a:p>
            <a:pPr algn="just">
              <a:buClr>
                <a:srgbClr val="C00000"/>
              </a:buClr>
            </a:pPr>
            <a:r>
              <a:rPr lang="es-ES" sz="1400" dirty="0">
                <a:latin typeface="Helvetica-Light" panose="020B0404020202030204" pitchFamily="34" charset="0"/>
              </a:rPr>
              <a:t>El monto total a distribuirse es de MXN 728,677,785.90. De los MXN 0.68425 por cada CBFE de la Serie “A”, MXN 0.4506090736 corresponden a utilidad distribuible y MXN 0.2336409264 a reembolso de capital. De los MXN 0.50942 por cada CBFE de la Serie “B”, MXN 0.3354770283 corresponden a utilidad distribuible y MXN 0.1739449296 a reembolso de capital. La fecha ex derecho es el 27 de junio de 2018.</a:t>
            </a:r>
          </a:p>
          <a:p>
            <a:pPr algn="just">
              <a:buClr>
                <a:srgbClr val="C00000"/>
              </a:buClr>
            </a:pPr>
            <a:endParaRPr lang="es-ES" sz="1400" b="1" dirty="0">
              <a:latin typeface="Helvetica Light" panose="020B0403020202020204"/>
              <a:cs typeface="Helvetica" panose="020B0604020202020204" pitchFamily="34" charset="0"/>
            </a:endParaRPr>
          </a:p>
          <a:p>
            <a:pPr algn="just">
              <a:buClr>
                <a:srgbClr val="C00000"/>
              </a:buClr>
            </a:pPr>
            <a:endParaRPr lang="es-ES" sz="1400" dirty="0">
              <a:latin typeface="Helvetica-Light" panose="020B040402020203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351145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Fibra CFE</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3323987"/>
          </a:xfrm>
          <a:prstGeom prst="rect">
            <a:avLst/>
          </a:prstGeom>
          <a:noFill/>
        </p:spPr>
        <p:txBody>
          <a:bodyPr wrap="square" rtlCol="0">
            <a:spAutoFit/>
          </a:bodyPr>
          <a:lstStyle/>
          <a:p>
            <a:pPr algn="just">
              <a:buClr>
                <a:srgbClr val="C00000"/>
              </a:buClr>
            </a:pPr>
            <a:endParaRPr lang="es-MX" sz="1400" dirty="0">
              <a:latin typeface="Helvetica-Light" panose="020B0404020202030204" pitchFamily="34" charset="0"/>
            </a:endParaRPr>
          </a:p>
          <a:p>
            <a:pPr marL="142869" indent="-142869" algn="just">
              <a:buClr>
                <a:srgbClr val="C00000"/>
              </a:buClr>
              <a:buFont typeface="Arial" panose="020B0604020202020204" pitchFamily="34" charset="0"/>
              <a:buChar char="•"/>
            </a:pPr>
            <a:r>
              <a:rPr lang="es-ES" sz="1400" b="1" dirty="0">
                <a:latin typeface="Helvetica Light" panose="020B0403020202020204"/>
                <a:cs typeface="Helvetica" panose="020B0604020202020204" pitchFamily="34" charset="0"/>
              </a:rPr>
              <a:t>22 de junio de 2018. Volumen de negociación equivalente al 1.30% del total de los Certificados Bursátiles Fiduciarios de Inversión en Energía e Infraestructura con clave de pizarra FCFE (serie 18).</a:t>
            </a:r>
          </a:p>
          <a:p>
            <a:pPr marL="142869" indent="-142869" algn="just">
              <a:buClr>
                <a:srgbClr val="C00000"/>
              </a:buClr>
              <a:buFont typeface="Arial" panose="020B0604020202020204" pitchFamily="34" charset="0"/>
              <a:buChar char="•"/>
            </a:pPr>
            <a:endParaRPr lang="es-ES" sz="1400" b="1" dirty="0">
              <a:latin typeface="Helvetica Light" panose="020B0403020202020204"/>
              <a:cs typeface="Helvetica" panose="020B0604020202020204" pitchFamily="34" charset="0"/>
            </a:endParaRPr>
          </a:p>
          <a:p>
            <a:pPr algn="just">
              <a:buClr>
                <a:srgbClr val="C00000"/>
              </a:buClr>
            </a:pPr>
            <a:r>
              <a:rPr lang="es-ES" sz="1400" dirty="0">
                <a:latin typeface="Helvetica-Light" panose="020B0404020202030204" pitchFamily="34" charset="0"/>
              </a:rPr>
              <a:t>CFECAPITAL, S. DE R.L. DE C.V., en su carácter fideicomitente y administrador; y CI Banco S.A., Institución de Banca Múltiple, en su carácter de fiduciario, ambos del contrato de fideicomiso irrevocable número CIB/2919 conocido como "CFE Fibra E" (BMV:FCFE), informan lo siguiente al público inversionista: Con relación al alto volumen de operación presentado el día de hoy en los valores identificados con clave de pizarra “FCFE”, no son de nuestro conocimiento las causas que pudieron dar origen al mismo. Por lo anterior, dichos movimientos corresponden a condiciones propias del mercado. Asimismo, no es de nuestro conocimiento que en los movimientos presentados hubieran tenido participación los miembros de nuestro comité técnico o directivos relevantes.</a:t>
            </a:r>
          </a:p>
          <a:p>
            <a:pPr algn="just">
              <a:buClr>
                <a:srgbClr val="C00000"/>
              </a:buClr>
            </a:pPr>
            <a:endParaRPr lang="es-ES" sz="1400" b="1" dirty="0">
              <a:latin typeface="Helvetica Light" panose="020B0403020202020204"/>
              <a:cs typeface="Helvetica" panose="020B0604020202020204" pitchFamily="34" charset="0"/>
            </a:endParaRPr>
          </a:p>
          <a:p>
            <a:pPr algn="just">
              <a:buClr>
                <a:srgbClr val="C00000"/>
              </a:buClr>
            </a:pPr>
            <a:endParaRPr lang="es-ES" sz="1400" dirty="0">
              <a:latin typeface="Helvetica-Light" panose="020B040402020203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121206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637" y="320298"/>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Walton Street Equity Ckd II</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8" y="1017550"/>
            <a:ext cx="8446761" cy="3970318"/>
          </a:xfrm>
          <a:prstGeom prst="rect">
            <a:avLst/>
          </a:prstGeom>
          <a:noFill/>
        </p:spPr>
        <p:txBody>
          <a:bodyPr wrap="square" rtlCol="0">
            <a:spAutoFit/>
          </a:bodyPr>
          <a:lstStyle/>
          <a:p>
            <a:pPr marL="142869" indent="-142869">
              <a:buFont typeface="Arial" panose="020B0604020202020204" pitchFamily="34" charset="0"/>
              <a:buChar char="•"/>
            </a:pPr>
            <a:r>
              <a:rPr lang="es-MX" sz="1400" b="1" dirty="0">
                <a:latin typeface="Helvetica Light" panose="020B0403020202020204"/>
                <a:cs typeface="Helvetica" panose="020B0604020202020204" pitchFamily="34" charset="0"/>
              </a:rPr>
              <a:t>08 de junio de 2018. Funcionario clave del Administrador</a:t>
            </a:r>
            <a:endParaRPr lang="es-MX" sz="1400" dirty="0">
              <a:latin typeface="Helvetica Light" panose="020B0403020202020204"/>
              <a:cs typeface="Helvetica" panose="020B0604020202020204" pitchFamily="34" charset="0"/>
            </a:endParaRPr>
          </a:p>
          <a:p>
            <a:pPr algn="just"/>
            <a:r>
              <a:rPr lang="es-MX" sz="1400" dirty="0">
                <a:latin typeface="Helvetica-Light" panose="020B0404020202030204" pitchFamily="34" charset="0"/>
              </a:rPr>
              <a:t>Banco INVEX, S.A., Institución de Banca Múltiple, INVEX Grupo Financiero, en su carácter de Fiduciario del contrato de Fideicomiso irrevocable denominado Fideicomiso “Walton Street México CKD 2 Número F/2764” (El “Fideicomiso”), emisor de los certificados bursátiles fiduciarios inmobiliarios con clave de pizarra WSMX2CK 16, a solicitud de Walton Street México CKD Managers II, S. de R.L  de C.V., administrador del Fideicomiso, hace del conocimiento del público inversionista que el Sr. Jorge Sandor Valner Watstein ha renunciado a Walton Street, por lo que ya no será considerado “funcionario clave del administrador” según dicho término se define en la cláusula 5.2, inciso (a) del contrato de Fideicomiso.</a:t>
            </a:r>
          </a:p>
          <a:p>
            <a:pPr algn="just"/>
            <a:endParaRPr lang="es-MX" sz="1400" dirty="0">
              <a:latin typeface="Helvetica Light" panose="020B0403020202020204"/>
              <a:cs typeface="Helvetica" panose="020B0604020202020204" pitchFamily="34" charset="0"/>
            </a:endParaRPr>
          </a:p>
          <a:p>
            <a:pPr marL="142869" indent="-142869">
              <a:buFont typeface="Arial" panose="020B0604020202020204" pitchFamily="34" charset="0"/>
              <a:buChar char="•"/>
            </a:pPr>
            <a:r>
              <a:rPr lang="es-MX" sz="1400" b="1" dirty="0">
                <a:latin typeface="Helvetica Light" panose="020B0403020202020204"/>
                <a:cs typeface="Helvetica" panose="020B0604020202020204" pitchFamily="34" charset="0"/>
              </a:rPr>
              <a:t>15 de junio de 2018.  Adquisición de un lote para el desarrollo de un proyecto residencial ubicado en la zona de Santa Fe, en la Ciudad de México</a:t>
            </a:r>
            <a:endParaRPr lang="es-MX" sz="1400" dirty="0">
              <a:latin typeface="Helvetica Light" panose="020B0403020202020204"/>
              <a:cs typeface="Helvetica" panose="020B0604020202020204" pitchFamily="34" charset="0"/>
            </a:endParaRPr>
          </a:p>
          <a:p>
            <a:pPr algn="just"/>
            <a:r>
              <a:rPr lang="es-MX" sz="1400" dirty="0">
                <a:latin typeface="Helvetica-Light" panose="020B0404020202030204" pitchFamily="34" charset="0"/>
              </a:rPr>
              <a:t>Banco INVEX, S.A., Institución de Banca Múltiple, INVEX Grupo Financiero, en su carácter de Fiduciario del contrato de Fideicomiso irrevocable denominado Fideicomiso “Walton Street México CKD 2 Número F/2764” (El “Fideicomiso”), emisor de los certificados bursátiles fiduciarios inmobiliarios con clave de pizarra WSMX2CK 16, a solicitud de Walton Street México CKD Managers II, S. de R.L  de C.V., administrador del Fideicomiso, hace del conocimiento del público inversionista que en conjunto con un socio adquirió, a través de un vehículo de inversión, un lote para el desarrollo de un proyecto residencial ubicado en la zona de Santa Fe, en la Ciudad de México. </a:t>
            </a:r>
            <a:endParaRPr lang="es-MX" sz="1400" dirty="0">
              <a:latin typeface="Century Gothic" panose="020B0502020202020204" pitchFamily="34" charset="0"/>
            </a:endParaRPr>
          </a:p>
        </p:txBody>
      </p:sp>
      <p:sp>
        <p:nvSpPr>
          <p:cNvPr id="6" name="23 CuadroTexto">
            <a:extLst>
              <a:ext uri="{FF2B5EF4-FFF2-40B4-BE49-F238E27FC236}">
                <a16:creationId xmlns:a16="http://schemas.microsoft.com/office/drawing/2014/main" xmlns="" id="{A1BC9CF9-0D54-4221-8576-FBE073F4BA9C}"/>
              </a:ext>
            </a:extLst>
          </p:cNvPr>
          <p:cNvSpPr txBox="1"/>
          <p:nvPr/>
        </p:nvSpPr>
        <p:spPr>
          <a:xfrm>
            <a:off x="323529" y="776554"/>
            <a:ext cx="1874548" cy="307777"/>
          </a:xfrm>
          <a:prstGeom prst="rect">
            <a:avLst/>
          </a:prstGeom>
          <a:noFill/>
        </p:spPr>
        <p:txBody>
          <a:bodyPr wrap="squar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17A805CD-1DFC-47CD-AF1E-F390ABB22C36}"/>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68877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0557" y="302529"/>
            <a:ext cx="6524773" cy="526270"/>
          </a:xfrm>
        </p:spPr>
        <p:txBody>
          <a:bodyPr vert="horz" lIns="91440" tIns="45720" rIns="91440" bIns="45720" rtlCol="0" anchor="ctr">
            <a:noAutofit/>
          </a:bodyPr>
          <a:lstStyle/>
          <a:p>
            <a:r>
              <a:rPr lang="es-MX" sz="2000" b="1" dirty="0">
                <a:solidFill>
                  <a:srgbClr val="DD042B"/>
                </a:solidFill>
                <a:latin typeface="Helvetica" panose="020B0604020202020204" pitchFamily="34" charset="0"/>
                <a:cs typeface="Helvetica" panose="020B0604020202020204" pitchFamily="34" charset="0"/>
              </a:rPr>
              <a:t>PGIM Real Estate MVP Inmuebles</a:t>
            </a: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23527" y="1480434"/>
            <a:ext cx="8510371" cy="2893100"/>
          </a:xfrm>
          <a:prstGeom prst="rect">
            <a:avLst/>
          </a:prstGeom>
          <a:noFill/>
        </p:spPr>
        <p:txBody>
          <a:bodyPr wrap="square" rtlCol="0">
            <a:spAutoFit/>
          </a:bodyPr>
          <a:lstStyle/>
          <a:p>
            <a:pPr marL="142869" indent="-142869">
              <a:buFont typeface="Arial" panose="020B0604020202020204" pitchFamily="34" charset="0"/>
              <a:buChar char="•"/>
            </a:pPr>
            <a:r>
              <a:rPr lang="es-MX" sz="1400" b="1" dirty="0">
                <a:latin typeface="Helvetica Light" panose="020B0403020202020204"/>
                <a:cs typeface="Helvetica" panose="020B0604020202020204" pitchFamily="34" charset="0"/>
              </a:rPr>
              <a:t>05 de junio de 2018. Seguimiento Convocatoria 24 de Mayo de 2018</a:t>
            </a:r>
          </a:p>
          <a:p>
            <a:pPr marL="142869" indent="-142869">
              <a:buFont typeface="Arial" panose="020B0604020202020204" pitchFamily="34" charset="0"/>
              <a:buChar char="•"/>
            </a:pPr>
            <a:endParaRPr lang="es-MX" sz="1400" dirty="0">
              <a:latin typeface="Helvetica Light" panose="020B0403020202020204"/>
              <a:cs typeface="Helvetica" panose="020B0604020202020204" pitchFamily="34" charset="0"/>
            </a:endParaRPr>
          </a:p>
          <a:p>
            <a:pPr algn="just"/>
            <a:r>
              <a:rPr lang="es-MX" sz="1400" dirty="0">
                <a:latin typeface="Helvetica-Light" panose="020B0404020202030204" pitchFamily="34" charset="0"/>
              </a:rPr>
              <a:t>CIBanco, S.A., Institución de Banca Múltiple, en su carácter de fiduciario del Fideicomiso irrevocable número F/2495 (Prumex IV), celebrado entre PGIM Real Estate MVP Inmuebles IV, S. de R.L. de C.V. como fideicomitente, PGIM Real Estate MVP Administradora IV, S. de R.L. de C.V. como administrador y como fideicomisario en segundo lugar (en dicha capacidad, el "Fideicomisario en Segundo Lugar y Monex Casa de Bolsa, S.A. de C.V., Monex Grupo Financiero, como representante común (el "Representante Común") de los tenedores, por este medio hace del conocimiento del público e informa a los tenedores de los Certificados Bursátiles que la convocatoria a la asamblea de tenedores, publicada el 24 de mayo de 2018 en el periódico El Financiero, propuesta para el próximo 7 de junio de 2018 a las 11:00 horas en las oficinas del Representante Común, se pospone hasta nuevo aviso y, en consecuencia, la asamblea convocada no se instalará ni tendrá lugar. En fecha próxima se convocará a una nueva asamblea de tenedores, lo que se hará oportunamente del conocimiento de los tenedores.</a:t>
            </a:r>
            <a:endParaRPr lang="es-MX" sz="1400" dirty="0">
              <a:latin typeface="Century Gothic" panose="020B0502020202020204" pitchFamily="34" charset="0"/>
            </a:endParaRPr>
          </a:p>
        </p:txBody>
      </p:sp>
      <p:sp>
        <p:nvSpPr>
          <p:cNvPr id="6" name="23 CuadroTexto">
            <a:extLst>
              <a:ext uri="{FF2B5EF4-FFF2-40B4-BE49-F238E27FC236}">
                <a16:creationId xmlns:a16="http://schemas.microsoft.com/office/drawing/2014/main" xmlns="" id="{0712D30E-E056-47BE-B70A-F4732DB5FCB8}"/>
              </a:ext>
            </a:extLst>
          </p:cNvPr>
          <p:cNvSpPr txBox="1"/>
          <p:nvPr/>
        </p:nvSpPr>
        <p:spPr>
          <a:xfrm>
            <a:off x="490557" y="776554"/>
            <a:ext cx="1707519" cy="307777"/>
          </a:xfrm>
          <a:prstGeom prst="rect">
            <a:avLst/>
          </a:prstGeom>
          <a:noFill/>
        </p:spPr>
        <p:txBody>
          <a:bodyPr wrap="none" rtlCol="0">
            <a:spAutoFit/>
          </a:bodyPr>
          <a:lstStyle/>
          <a:p>
            <a:r>
              <a:rPr lang="es-MX" sz="1400" dirty="0">
                <a:solidFill>
                  <a:srgbClr val="CD0000"/>
                </a:solidFill>
                <a:latin typeface="Helvetica Light"/>
                <a:ea typeface="+mj-ea"/>
                <a:cs typeface="Myriad Pro"/>
              </a:rPr>
              <a:t>Eventos relevantes</a:t>
            </a:r>
          </a:p>
        </p:txBody>
      </p:sp>
      <p:sp>
        <p:nvSpPr>
          <p:cNvPr id="8" name="CuadroTexto 7">
            <a:extLst>
              <a:ext uri="{FF2B5EF4-FFF2-40B4-BE49-F238E27FC236}">
                <a16:creationId xmlns:a16="http://schemas.microsoft.com/office/drawing/2014/main" xmlns="" id="{0E1E38F3-FE79-4F39-89DB-2873558EB568}"/>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366237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0935" y="264749"/>
            <a:ext cx="5080000" cy="526270"/>
          </a:xfrm>
        </p:spPr>
        <p:txBody>
          <a:bodyPr>
            <a:noAutofit/>
          </a:bodyPr>
          <a:lstStyle/>
          <a:p>
            <a:r>
              <a:rPr lang="en-US" sz="2000" b="1" dirty="0">
                <a:solidFill>
                  <a:srgbClr val="DD042B"/>
                </a:solidFill>
                <a:latin typeface="Helvetica" panose="020B0604020202020204" pitchFamily="34" charset="0"/>
                <a:cs typeface="Helvetica" panose="020B0604020202020204" pitchFamily="34" charset="0"/>
              </a:rPr>
              <a:t>Capital Infraestructura</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9" name="CuadroTexto 8">
            <a:extLst>
              <a:ext uri="{FF2B5EF4-FFF2-40B4-BE49-F238E27FC236}">
                <a16:creationId xmlns:a16="http://schemas.microsoft.com/office/drawing/2014/main" xmlns="" id="{2DE0D1D3-845B-4B7C-B727-25F64438371B}"/>
              </a:ext>
            </a:extLst>
          </p:cNvPr>
          <p:cNvSpPr txBox="1"/>
          <p:nvPr/>
        </p:nvSpPr>
        <p:spPr>
          <a:xfrm>
            <a:off x="450935" y="1349493"/>
            <a:ext cx="8172559" cy="2246769"/>
          </a:xfrm>
          <a:prstGeom prst="rect">
            <a:avLst/>
          </a:prstGeom>
          <a:noFill/>
        </p:spPr>
        <p:txBody>
          <a:bodyPr wrap="square" rtlCol="0">
            <a:spAutoFit/>
          </a:bodyPr>
          <a:lstStyle/>
          <a:p>
            <a:endParaRPr lang="es-MX" sz="1400" dirty="0">
              <a:latin typeface="Helvetica Light"/>
              <a:cs typeface="Helvetica" panose="020B0604020202020204" pitchFamily="34" charset="0"/>
            </a:endParaRPr>
          </a:p>
          <a:p>
            <a:pPr marL="142869" indent="-142869">
              <a:buFont typeface="Arial" panose="020B0604020202020204" pitchFamily="34" charset="0"/>
              <a:buChar char="•"/>
            </a:pPr>
            <a:r>
              <a:rPr lang="es-MX" sz="1400" b="1" dirty="0">
                <a:latin typeface="Helvetica Light"/>
                <a:cs typeface="Helvetica" panose="020B0604020202020204" pitchFamily="34" charset="0"/>
              </a:rPr>
              <a:t>29 de junio de 2018. Inversión</a:t>
            </a:r>
          </a:p>
          <a:p>
            <a:pPr marL="142869" indent="-142869">
              <a:buFont typeface="Arial" panose="020B0604020202020204" pitchFamily="34" charset="0"/>
              <a:buChar char="•"/>
            </a:pPr>
            <a:endParaRPr lang="es-MX" sz="1400" b="1" dirty="0">
              <a:latin typeface="Helvetica Light"/>
              <a:cs typeface="Helvetica" panose="020B0604020202020204" pitchFamily="34" charset="0"/>
            </a:endParaRPr>
          </a:p>
          <a:p>
            <a:pPr algn="just"/>
            <a:r>
              <a:rPr lang="es-MX" sz="1400" dirty="0">
                <a:latin typeface="Helvetica-Light" panose="020B0404020202030204" pitchFamily="34" charset="0"/>
              </a:rPr>
              <a:t>Banco Invex, S.A, Institución de Banca Múltiple, Invex Grupo Financiero, en su carácter de fiduciario del fideicomiso irrevocable número F/2504 (el “Fideicomiso”), bajo el cual se emitieron los certificados bursátiles fiduciarios con clave de pizarra FCICK 16, a petición de FCI Administradora, S.C. Fideicomitente y administrador del Fideicomiso, hace del conocimiento del público inversionista que, de acuerdo con la resolución adoptada el día 21 de marzo de 2018 por la asamblea de tenedores del Fideicomiso, el Fideicomiso llevó a cabo de inversión en un proyecto carretero en el Estado de México. </a:t>
            </a:r>
          </a:p>
        </p:txBody>
      </p:sp>
      <p:sp>
        <p:nvSpPr>
          <p:cNvPr id="6" name="23 CuadroTexto">
            <a:extLst>
              <a:ext uri="{FF2B5EF4-FFF2-40B4-BE49-F238E27FC236}">
                <a16:creationId xmlns:a16="http://schemas.microsoft.com/office/drawing/2014/main" xmlns="" id="{B2A957DD-11B9-476F-B4ED-5F7C3BF98EAB}"/>
              </a:ext>
            </a:extLst>
          </p:cNvPr>
          <p:cNvSpPr txBox="1"/>
          <p:nvPr/>
        </p:nvSpPr>
        <p:spPr>
          <a:xfrm>
            <a:off x="450935" y="723317"/>
            <a:ext cx="1707519" cy="307777"/>
          </a:xfrm>
          <a:prstGeom prst="rect">
            <a:avLst/>
          </a:prstGeom>
          <a:noFill/>
        </p:spPr>
        <p:txBody>
          <a:bodyPr wrap="none" rtlCol="0">
            <a:spAutoFit/>
          </a:bodyPr>
          <a:lstStyle/>
          <a:p>
            <a:r>
              <a:rPr lang="es-MX" sz="1400" dirty="0">
                <a:solidFill>
                  <a:srgbClr val="CD0000"/>
                </a:solidFill>
                <a:latin typeface="Helvetica Light"/>
                <a:ea typeface="+mj-ea"/>
                <a:cs typeface="Myriad Pro"/>
              </a:rPr>
              <a:t>Eventos relevantes</a:t>
            </a:r>
          </a:p>
        </p:txBody>
      </p:sp>
      <p:sp>
        <p:nvSpPr>
          <p:cNvPr id="7" name="CuadroTexto 6">
            <a:extLst>
              <a:ext uri="{FF2B5EF4-FFF2-40B4-BE49-F238E27FC236}">
                <a16:creationId xmlns:a16="http://schemas.microsoft.com/office/drawing/2014/main" xmlns="" id="{45D75677-48BD-4FC5-B67D-BE2A68474B77}"/>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2128469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0935" y="307945"/>
            <a:ext cx="7886700" cy="495306"/>
          </a:xfrm>
        </p:spPr>
        <p:txBody>
          <a:bodyPr>
            <a:normAutofit/>
          </a:bodyPr>
          <a:lstStyle/>
          <a:p>
            <a:r>
              <a:rPr lang="en-US" sz="2000" b="1" dirty="0">
                <a:solidFill>
                  <a:srgbClr val="DD042B"/>
                </a:solidFill>
                <a:latin typeface="Helvetica" panose="020B0604020202020204" pitchFamily="34" charset="0"/>
                <a:cs typeface="Helvetica" panose="020B0604020202020204" pitchFamily="34" charset="0"/>
              </a:rPr>
              <a:t>Mexico Infrastructure Partners</a:t>
            </a:r>
            <a:endParaRPr lang="es-MX" sz="2000" b="1" dirty="0">
              <a:solidFill>
                <a:srgbClr val="DD042B"/>
              </a:solidFill>
              <a:latin typeface="Helvetica" panose="020B0604020202020204" pitchFamily="34" charset="0"/>
              <a:cs typeface="Helvetica" panose="020B0604020202020204" pitchFamily="34" charset="0"/>
            </a:endParaRPr>
          </a:p>
        </p:txBody>
      </p:sp>
      <p:sp>
        <p:nvSpPr>
          <p:cNvPr id="3" name="2 Rectángulo"/>
          <p:cNvSpPr/>
          <p:nvPr/>
        </p:nvSpPr>
        <p:spPr>
          <a:xfrm>
            <a:off x="1211627" y="2257434"/>
            <a:ext cx="448718"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170" dirty="0">
              <a:latin typeface="Century Gothic" panose="020B0502020202020204" pitchFamily="34" charset="0"/>
            </a:endParaRPr>
          </a:p>
        </p:txBody>
      </p:sp>
      <p:sp>
        <p:nvSpPr>
          <p:cNvPr id="9" name="CuadroTexto 8">
            <a:extLst>
              <a:ext uri="{FF2B5EF4-FFF2-40B4-BE49-F238E27FC236}">
                <a16:creationId xmlns:a16="http://schemas.microsoft.com/office/drawing/2014/main" xmlns="" id="{876BFA68-A614-4F1B-A9D8-8C47F51523DA}"/>
              </a:ext>
            </a:extLst>
          </p:cNvPr>
          <p:cNvSpPr txBox="1"/>
          <p:nvPr/>
        </p:nvSpPr>
        <p:spPr>
          <a:xfrm>
            <a:off x="450935" y="1289814"/>
            <a:ext cx="8102222" cy="3757311"/>
          </a:xfrm>
          <a:prstGeom prst="rect">
            <a:avLst/>
          </a:prstGeom>
          <a:noFill/>
        </p:spPr>
        <p:txBody>
          <a:bodyPr wrap="square" rtlCol="0">
            <a:spAutoFit/>
          </a:bodyPr>
          <a:lstStyle/>
          <a:p>
            <a:pPr algn="just"/>
            <a:endParaRPr lang="es-MX" sz="1400" dirty="0">
              <a:latin typeface="Helvetica Light"/>
            </a:endParaRPr>
          </a:p>
          <a:p>
            <a:pPr marL="285750" indent="-285750">
              <a:buFont typeface="Arial" panose="020B0604020202020204" pitchFamily="34" charset="0"/>
              <a:buChar char="•"/>
            </a:pPr>
            <a:r>
              <a:rPr lang="es-MX" sz="1400" b="1" dirty="0">
                <a:latin typeface="Helvetica Light"/>
              </a:rPr>
              <a:t>25 de junio de 2018. Aviso con fines informativos</a:t>
            </a:r>
          </a:p>
          <a:p>
            <a:pPr marL="285750" indent="-285750">
              <a:buFont typeface="Arial" panose="020B0604020202020204" pitchFamily="34" charset="0"/>
              <a:buChar char="•"/>
            </a:pPr>
            <a:endParaRPr lang="es-MX" sz="1400" b="1" dirty="0">
              <a:latin typeface="Helvetica Light"/>
            </a:endParaRPr>
          </a:p>
          <a:p>
            <a:pPr algn="just"/>
            <a:r>
              <a:rPr lang="es-MX" sz="1400" dirty="0">
                <a:latin typeface="Helvetica-Light" panose="020B0404020202030204" pitchFamily="34" charset="0"/>
              </a:rPr>
              <a:t>Se informa de la actualización de la inscripción en el Registro Nacional de Valores de los Certificados Bursátiles fiduciarios de desarrollo con clave de pizarra “EXI2CK 17” sujetos al mecanismo de Llamadas de Capital, emitidos por el Banco Nacional de México, S.A., integrante del Grupo Financiero Banamex, División Fiduciaria, en su carácter de fiduciario emisor conforme al contrato del fideicomiso irrevocable de emisión de certificados bursátiles fiduciarios de desarrollo No. 180333, de fecha 22 de mayo de 2017, según el mismo fue modificado mediante primer convenio modificatorio de fecha 14 de julio de 2017 y mediante segundo convenio modificatorio de fecha 11 de octubre de 2017, y el acta de emisión correspondiente, derivado de la celebración del primer convenio modificatorio al contrato del fideicomiso y del segundo convenio modificatorio al contrato de fideicomiso. </a:t>
            </a:r>
          </a:p>
          <a:p>
            <a:pPr algn="just"/>
            <a:endParaRPr lang="es-MX" sz="1400" dirty="0">
              <a:latin typeface="Helvetica Light"/>
            </a:endParaRPr>
          </a:p>
          <a:p>
            <a:pPr algn="just"/>
            <a:endParaRPr lang="es-MX" sz="1400" dirty="0">
              <a:latin typeface="Helvetica Light"/>
            </a:endParaRPr>
          </a:p>
          <a:p>
            <a:pPr algn="just"/>
            <a:endParaRPr lang="es-MX" sz="1400" dirty="0">
              <a:latin typeface="Helvetica Light"/>
            </a:endParaRPr>
          </a:p>
          <a:p>
            <a:endParaRPr lang="es-MX" sz="833" dirty="0">
              <a:latin typeface="Century Gothic" panose="020B0502020202020204" pitchFamily="34" charset="0"/>
            </a:endParaRPr>
          </a:p>
          <a:p>
            <a:endParaRPr lang="es-MX" sz="583" dirty="0">
              <a:latin typeface="Century Gothic" panose="020B0502020202020204" pitchFamily="34" charset="0"/>
            </a:endParaRPr>
          </a:p>
        </p:txBody>
      </p:sp>
      <p:sp>
        <p:nvSpPr>
          <p:cNvPr id="6" name="23 CuadroTexto">
            <a:extLst>
              <a:ext uri="{FF2B5EF4-FFF2-40B4-BE49-F238E27FC236}">
                <a16:creationId xmlns:a16="http://schemas.microsoft.com/office/drawing/2014/main" xmlns="" id="{BDC40920-69AA-4950-853C-F5038D7A6217}"/>
              </a:ext>
            </a:extLst>
          </p:cNvPr>
          <p:cNvSpPr txBox="1"/>
          <p:nvPr/>
        </p:nvSpPr>
        <p:spPr>
          <a:xfrm>
            <a:off x="450935" y="738755"/>
            <a:ext cx="1707519" cy="307777"/>
          </a:xfrm>
          <a:prstGeom prst="rect">
            <a:avLst/>
          </a:prstGeom>
          <a:noFill/>
        </p:spPr>
        <p:txBody>
          <a:bodyPr wrap="none" rtlCol="0">
            <a:spAutoFit/>
          </a:bodyPr>
          <a:lstStyle/>
          <a:p>
            <a:r>
              <a:rPr lang="es-MX" sz="1400" dirty="0">
                <a:solidFill>
                  <a:srgbClr val="CD0000"/>
                </a:solidFill>
                <a:latin typeface="Helvetica Light"/>
                <a:ea typeface="+mj-ea"/>
                <a:cs typeface="Myriad Pro"/>
              </a:rPr>
              <a:t>Eventos relevantes</a:t>
            </a:r>
          </a:p>
        </p:txBody>
      </p:sp>
      <p:sp>
        <p:nvSpPr>
          <p:cNvPr id="7" name="CuadroTexto 6">
            <a:extLst>
              <a:ext uri="{FF2B5EF4-FFF2-40B4-BE49-F238E27FC236}">
                <a16:creationId xmlns:a16="http://schemas.microsoft.com/office/drawing/2014/main" xmlns="" id="{12C7EA3F-EBA3-4902-8708-CD12F0FACBBE}"/>
              </a:ext>
            </a:extLst>
          </p:cNvPr>
          <p:cNvSpPr txBox="1"/>
          <p:nvPr/>
        </p:nvSpPr>
        <p:spPr>
          <a:xfrm>
            <a:off x="323528" y="5197761"/>
            <a:ext cx="3312368" cy="246221"/>
          </a:xfrm>
          <a:prstGeom prst="rect">
            <a:avLst/>
          </a:prstGeom>
          <a:noFill/>
        </p:spPr>
        <p:txBody>
          <a:bodyPr wrap="square" rtlCol="0">
            <a:spAutoFit/>
          </a:bodyPr>
          <a:lstStyle/>
          <a:p>
            <a:r>
              <a:rPr lang="en-US" sz="1000" dirty="0">
                <a:latin typeface="Helvetica Light"/>
              </a:rPr>
              <a:t>Fuente: Bolsa Mexicana de Valores</a:t>
            </a:r>
          </a:p>
        </p:txBody>
      </p:sp>
    </p:spTree>
    <p:extLst>
      <p:ext uri="{BB962C8B-B14F-4D97-AF65-F5344CB8AC3E}">
        <p14:creationId xmlns:p14="http://schemas.microsoft.com/office/powerpoint/2010/main" val="1357107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40000"/>
            <a:ext cx="7407462" cy="52627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ES" sz="2000" b="1" dirty="0">
                <a:solidFill>
                  <a:srgbClr val="DD042B"/>
                </a:solidFill>
                <a:ea typeface="Open Sans" panose="020B0606030504020204" pitchFamily="34" charset="0"/>
                <a:cs typeface="Open Sans" panose="020B0606030504020204" pitchFamily="34" charset="0"/>
              </a:rPr>
              <a:t>Se tienen ocho CKD’s en el Fanvit</a:t>
            </a:r>
            <a:br>
              <a:rPr lang="es-ES" sz="2000" b="1" dirty="0">
                <a:solidFill>
                  <a:srgbClr val="DD042B"/>
                </a:solidFill>
                <a:ea typeface="Open Sans" panose="020B0606030504020204" pitchFamily="34" charset="0"/>
                <a:cs typeface="Open Sans" panose="020B0606030504020204" pitchFamily="34" charset="0"/>
              </a:rPr>
            </a:br>
            <a:r>
              <a:rPr lang="es-ES" sz="1600" b="1" dirty="0">
                <a:solidFill>
                  <a:srgbClr val="DD042B"/>
                </a:solidFill>
                <a:ea typeface="Open Sans" panose="020B0606030504020204" pitchFamily="34" charset="0"/>
                <a:cs typeface="Open Sans" panose="020B0606030504020204" pitchFamily="34" charset="0"/>
              </a:rPr>
              <a:t>al cierre de junio</a:t>
            </a:r>
            <a:endParaRPr lang="es-MX" sz="2000" b="1" dirty="0">
              <a:solidFill>
                <a:srgbClr val="DD042B"/>
              </a:solidFill>
              <a:ea typeface="Open Sans" panose="020B0606030504020204" pitchFamily="34" charset="0"/>
              <a:cs typeface="Open Sans" panose="020B0606030504020204" pitchFamily="34" charset="0"/>
            </a:endParaRPr>
          </a:p>
        </p:txBody>
      </p:sp>
      <p:sp>
        <p:nvSpPr>
          <p:cNvPr id="8" name="2 Marcador de contenido"/>
          <p:cNvSpPr>
            <a:spLocks noGrp="1"/>
          </p:cNvSpPr>
          <p:nvPr>
            <p:ph idx="1"/>
          </p:nvPr>
        </p:nvSpPr>
        <p:spPr>
          <a:xfrm>
            <a:off x="396065" y="1044377"/>
            <a:ext cx="8315325" cy="1093999"/>
          </a:xfrm>
          <a:noFill/>
        </p:spPr>
        <p:txBody>
          <a:bodyPr>
            <a:noAutofit/>
          </a:bodyPr>
          <a:lstStyle/>
          <a:p>
            <a:pPr indent="-285750" algn="just">
              <a:spcBef>
                <a:spcPts val="0"/>
              </a:spcBef>
              <a:spcAft>
                <a:spcPts val="600"/>
              </a:spcAft>
              <a:buClr>
                <a:srgbClr val="CD0000"/>
              </a:buClr>
              <a:buSzPct val="110000"/>
            </a:pPr>
            <a:r>
              <a:rPr lang="es-MX" sz="1400" dirty="0">
                <a:latin typeface="Helvetica-Light" panose="020B0404020202030204" pitchFamily="34" charset="0"/>
              </a:rPr>
              <a:t>Se han comprometido 2,150 mdp en 8 CKD’s</a:t>
            </a:r>
          </a:p>
          <a:p>
            <a:pPr indent="-285750" algn="just">
              <a:spcBef>
                <a:spcPts val="0"/>
              </a:spcBef>
              <a:spcAft>
                <a:spcPts val="600"/>
              </a:spcAft>
              <a:buClr>
                <a:srgbClr val="CD0000"/>
              </a:buClr>
              <a:buSzPct val="110000"/>
            </a:pPr>
            <a:r>
              <a:rPr lang="es-MX" sz="1400" dirty="0">
                <a:latin typeface="Helvetica-Light" panose="020B0404020202030204" pitchFamily="34" charset="0"/>
              </a:rPr>
              <a:t>En total, el monto comprometido en CKD’s es el 1.6% del Fanvit</a:t>
            </a:r>
          </a:p>
          <a:p>
            <a:pPr indent="-285750" algn="just">
              <a:spcBef>
                <a:spcPts val="0"/>
              </a:spcBef>
              <a:spcAft>
                <a:spcPts val="600"/>
              </a:spcAft>
              <a:buClr>
                <a:srgbClr val="CD0000"/>
              </a:buClr>
              <a:buSzPct val="110000"/>
            </a:pPr>
            <a:r>
              <a:rPr lang="es-MX" sz="1400" dirty="0">
                <a:latin typeface="Helvetica-Light" panose="020B0404020202030204" pitchFamily="34" charset="0"/>
              </a:rPr>
              <a:t>El consumo es del 52% del monto asignado para CKD’s* </a:t>
            </a:r>
          </a:p>
          <a:p>
            <a:pPr indent="-285750" algn="just">
              <a:spcBef>
                <a:spcPts val="0"/>
              </a:spcBef>
              <a:spcAft>
                <a:spcPts val="600"/>
              </a:spcAft>
              <a:buClr>
                <a:srgbClr val="CD0000"/>
              </a:buClr>
              <a:buSzPct val="110000"/>
            </a:pPr>
            <a:r>
              <a:rPr lang="es-MX" sz="1400" dirty="0">
                <a:latin typeface="Helvetica-Light" panose="020B040402020203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Helvetica Light"/>
            </a:endParaRPr>
          </a:p>
          <a:p>
            <a:pPr indent="-285750" algn="just">
              <a:spcBef>
                <a:spcPts val="0"/>
              </a:spcBef>
              <a:spcAft>
                <a:spcPts val="600"/>
              </a:spcAft>
              <a:buClr>
                <a:srgbClr val="CD0000"/>
              </a:buClr>
              <a:buSzPct val="110000"/>
            </a:pPr>
            <a:endParaRPr lang="es-MX" sz="1400" dirty="0">
              <a:latin typeface="Helvetica Light"/>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a:p>
            <a:pPr lvl="1" algn="just">
              <a:spcBef>
                <a:spcPts val="0"/>
              </a:spcBef>
              <a:spcAft>
                <a:spcPts val="600"/>
              </a:spcAft>
              <a:buClr>
                <a:srgbClr val="CD0000"/>
              </a:buClr>
              <a:buSzPct val="110000"/>
            </a:pPr>
            <a:endParaRPr lang="es-MX" sz="1600" dirty="0">
              <a:latin typeface="Helvetica Light"/>
            </a:endParaRPr>
          </a:p>
        </p:txBody>
      </p:sp>
      <p:sp>
        <p:nvSpPr>
          <p:cNvPr id="7" name="Rectángulo 6"/>
          <p:cNvSpPr/>
          <p:nvPr/>
        </p:nvSpPr>
        <p:spPr>
          <a:xfrm>
            <a:off x="247198" y="5336546"/>
            <a:ext cx="8563878" cy="215444"/>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800" dirty="0">
                <a:solidFill>
                  <a:prstClr val="black"/>
                </a:solidFill>
                <a:latin typeface="Helvetica Light"/>
              </a:rPr>
              <a:t>*Con base en los límites asignados por la Coordinación General de Riesgos se puede invertir el 3% del Fanvit en CKD’s, equivalente a </a:t>
            </a:r>
            <a:r>
              <a:rPr lang="es-MX" sz="800" b="1" dirty="0">
                <a:solidFill>
                  <a:prstClr val="black"/>
                </a:solidFill>
                <a:latin typeface="Helvetica Light"/>
              </a:rPr>
              <a:t>4,143 mdp </a:t>
            </a:r>
            <a:r>
              <a:rPr lang="es-MX" sz="800" dirty="0">
                <a:solidFill>
                  <a:prstClr val="black"/>
                </a:solidFill>
                <a:latin typeface="Helvetica Light"/>
              </a:rPr>
              <a:t>al 29 de junio de 2018</a:t>
            </a:r>
          </a:p>
        </p:txBody>
      </p:sp>
      <p:sp>
        <p:nvSpPr>
          <p:cNvPr id="4" name="Rectángulo 3"/>
          <p:cNvSpPr/>
          <p:nvPr/>
        </p:nvSpPr>
        <p:spPr>
          <a:xfrm>
            <a:off x="1091781" y="2813409"/>
            <a:ext cx="1227667" cy="1834443"/>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2814270"/>
            <a:ext cx="1227667" cy="1834443"/>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75209" y="4998849"/>
            <a:ext cx="1093569"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Helvetica Light"/>
              </a:rPr>
              <a:t>Bienes raíces</a:t>
            </a:r>
          </a:p>
        </p:txBody>
      </p:sp>
      <p:sp>
        <p:nvSpPr>
          <p:cNvPr id="19" name="Rectángulo 18"/>
          <p:cNvSpPr/>
          <p:nvPr/>
        </p:nvSpPr>
        <p:spPr>
          <a:xfrm>
            <a:off x="2883625" y="4752628"/>
            <a:ext cx="654346"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Helvetica Light"/>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Helvetica Light"/>
              </a:rPr>
              <a:t>y otros</a:t>
            </a:r>
          </a:p>
        </p:txBody>
      </p:sp>
      <p:sp>
        <p:nvSpPr>
          <p:cNvPr id="20" name="Rectángulo 19"/>
          <p:cNvSpPr/>
          <p:nvPr/>
        </p:nvSpPr>
        <p:spPr>
          <a:xfrm>
            <a:off x="1090633" y="4300001"/>
            <a:ext cx="1227600" cy="390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Helvetica Light"/>
              </a:rPr>
              <a:t>Walton:         300</a:t>
            </a:r>
          </a:p>
        </p:txBody>
      </p:sp>
      <p:sp>
        <p:nvSpPr>
          <p:cNvPr id="21" name="Rectángulo 20"/>
          <p:cNvSpPr/>
          <p:nvPr/>
        </p:nvSpPr>
        <p:spPr>
          <a:xfrm>
            <a:off x="1089869" y="4005659"/>
            <a:ext cx="1227667" cy="292568"/>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Helvetica Light"/>
              </a:rPr>
              <a:t>PruMex:         200</a:t>
            </a:r>
          </a:p>
        </p:txBody>
      </p:sp>
      <p:cxnSp>
        <p:nvCxnSpPr>
          <p:cNvPr id="24" name="Conector recto 23"/>
          <p:cNvCxnSpPr/>
          <p:nvPr/>
        </p:nvCxnSpPr>
        <p:spPr>
          <a:xfrm>
            <a:off x="1108632" y="3430871"/>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0064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90" y="429822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1" y="3708979"/>
            <a:ext cx="1227667" cy="292568"/>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Helvetica Light"/>
              </a:rPr>
              <a:t>IGS:                200</a:t>
            </a:r>
          </a:p>
        </p:txBody>
      </p:sp>
      <p:sp>
        <p:nvSpPr>
          <p:cNvPr id="35" name="Rectángulo 34"/>
          <p:cNvSpPr/>
          <p:nvPr/>
        </p:nvSpPr>
        <p:spPr>
          <a:xfrm>
            <a:off x="1087076" y="3418004"/>
            <a:ext cx="1227667" cy="292568"/>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Helvetica Light"/>
              </a:rPr>
              <a:t>Alignmex</a:t>
            </a:r>
            <a:r>
              <a:rPr lang="es-MX" sz="1050" dirty="0">
                <a:solidFill>
                  <a:prstClr val="white"/>
                </a:solidFill>
                <a:latin typeface="Helvetica Light"/>
              </a:rPr>
              <a:t>:     </a:t>
            </a:r>
            <a:r>
              <a:rPr lang="es-MX" sz="1000" dirty="0">
                <a:solidFill>
                  <a:prstClr val="white"/>
                </a:solidFill>
                <a:latin typeface="Helvetica Light"/>
              </a:rPr>
              <a:t>200</a:t>
            </a:r>
          </a:p>
        </p:txBody>
      </p:sp>
      <p:cxnSp>
        <p:nvCxnSpPr>
          <p:cNvPr id="36" name="Conector recto 35"/>
          <p:cNvCxnSpPr/>
          <p:nvPr/>
        </p:nvCxnSpPr>
        <p:spPr>
          <a:xfrm>
            <a:off x="1097664" y="3723657"/>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119407" y="2454514"/>
            <a:ext cx="1240139" cy="339930"/>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Helvetica Light"/>
              </a:rPr>
              <a:t>1,200 mdp</a:t>
            </a:r>
          </a:p>
        </p:txBody>
      </p:sp>
      <p:sp>
        <p:nvSpPr>
          <p:cNvPr id="34" name="Rectángulo 33"/>
          <p:cNvSpPr/>
          <p:nvPr/>
        </p:nvSpPr>
        <p:spPr>
          <a:xfrm>
            <a:off x="5590544" y="2807701"/>
            <a:ext cx="1227667" cy="1834443"/>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4" y="4148922"/>
            <a:ext cx="1227667" cy="493222"/>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Helvetica Light"/>
              </a:rPr>
              <a:t>GFI: 350</a:t>
            </a:r>
          </a:p>
        </p:txBody>
      </p:sp>
      <p:sp>
        <p:nvSpPr>
          <p:cNvPr id="42" name="Rectángulo 41"/>
          <p:cNvSpPr/>
          <p:nvPr/>
        </p:nvSpPr>
        <p:spPr>
          <a:xfrm>
            <a:off x="5629608" y="4968968"/>
            <a:ext cx="1178528"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Helvetica Light"/>
              </a:rPr>
              <a:t>Infraestructura</a:t>
            </a:r>
          </a:p>
        </p:txBody>
      </p:sp>
      <p:sp>
        <p:nvSpPr>
          <p:cNvPr id="45" name="Rectángulo 44"/>
          <p:cNvSpPr/>
          <p:nvPr/>
        </p:nvSpPr>
        <p:spPr>
          <a:xfrm>
            <a:off x="5594751" y="3786045"/>
            <a:ext cx="1227667" cy="360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Helvetica Light"/>
              </a:rPr>
              <a:t>EXI: 300</a:t>
            </a:r>
          </a:p>
        </p:txBody>
      </p:sp>
      <p:cxnSp>
        <p:nvCxnSpPr>
          <p:cNvPr id="46" name="Conector recto 45"/>
          <p:cNvCxnSpPr/>
          <p:nvPr/>
        </p:nvCxnSpPr>
        <p:spPr>
          <a:xfrm>
            <a:off x="5603377" y="415049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28262" y="2448806"/>
            <a:ext cx="1240139" cy="339930"/>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Helvetica Light"/>
              </a:rPr>
              <a:t>650 mdp</a:t>
            </a:r>
          </a:p>
        </p:txBody>
      </p:sp>
      <p:sp>
        <p:nvSpPr>
          <p:cNvPr id="50" name="Rectángulo 49"/>
          <p:cNvSpPr/>
          <p:nvPr/>
        </p:nvSpPr>
        <p:spPr>
          <a:xfrm>
            <a:off x="4091808" y="2813409"/>
            <a:ext cx="1227667" cy="1834443"/>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4998849"/>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Helvetica Light"/>
              </a:rPr>
              <a:t>Capital privado</a:t>
            </a:r>
          </a:p>
        </p:txBody>
      </p:sp>
      <p:sp>
        <p:nvSpPr>
          <p:cNvPr id="52" name="Rectángulo 51"/>
          <p:cNvSpPr/>
          <p:nvPr/>
        </p:nvSpPr>
        <p:spPr>
          <a:xfrm>
            <a:off x="7087051" y="2812648"/>
            <a:ext cx="1227667" cy="1834443"/>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70" y="4998849"/>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Helvetica Light"/>
              </a:rPr>
              <a:t>Energía</a:t>
            </a:r>
          </a:p>
        </p:txBody>
      </p:sp>
      <p:sp>
        <p:nvSpPr>
          <p:cNvPr id="29" name="Rectángulo 28"/>
          <p:cNvSpPr/>
          <p:nvPr/>
        </p:nvSpPr>
        <p:spPr>
          <a:xfrm>
            <a:off x="1086471" y="3026230"/>
            <a:ext cx="1227667" cy="390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Helvetica Light"/>
              </a:rPr>
              <a:t>Quiero casa:</a:t>
            </a:r>
            <a:r>
              <a:rPr lang="es-MX" sz="800" dirty="0">
                <a:solidFill>
                  <a:prstClr val="white"/>
                </a:solidFill>
                <a:latin typeface="Helvetica Light"/>
              </a:rPr>
              <a:t>  </a:t>
            </a:r>
            <a:r>
              <a:rPr lang="es-MX" sz="900" dirty="0">
                <a:solidFill>
                  <a:prstClr val="white"/>
                </a:solidFill>
                <a:latin typeface="Helvetica Light"/>
              </a:rPr>
              <a:t> </a:t>
            </a:r>
            <a:r>
              <a:rPr lang="es-MX" sz="1000" dirty="0">
                <a:solidFill>
                  <a:prstClr val="white"/>
                </a:solidFill>
                <a:latin typeface="Helvetica Light"/>
              </a:rPr>
              <a:t>300</a:t>
            </a:r>
          </a:p>
        </p:txBody>
      </p:sp>
      <p:cxnSp>
        <p:nvCxnSpPr>
          <p:cNvPr id="32" name="Conector recto 31"/>
          <p:cNvCxnSpPr/>
          <p:nvPr/>
        </p:nvCxnSpPr>
        <p:spPr>
          <a:xfrm>
            <a:off x="1100937" y="338122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7" name="Rectángulo 36">
            <a:extLst>
              <a:ext uri="{FF2B5EF4-FFF2-40B4-BE49-F238E27FC236}">
                <a16:creationId xmlns:a16="http://schemas.microsoft.com/office/drawing/2014/main" xmlns="" id="{D8D3B9F4-7013-4D7C-86FE-07775B28F3BB}"/>
              </a:ext>
            </a:extLst>
          </p:cNvPr>
          <p:cNvSpPr/>
          <p:nvPr/>
        </p:nvSpPr>
        <p:spPr>
          <a:xfrm>
            <a:off x="7079570" y="4252144"/>
            <a:ext cx="1227600" cy="390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Helvetica Light"/>
              </a:rPr>
              <a:t>Ainda:         300</a:t>
            </a:r>
          </a:p>
        </p:txBody>
      </p:sp>
      <p:sp>
        <p:nvSpPr>
          <p:cNvPr id="38" name="Rectángulo 37">
            <a:extLst>
              <a:ext uri="{FF2B5EF4-FFF2-40B4-BE49-F238E27FC236}">
                <a16:creationId xmlns:a16="http://schemas.microsoft.com/office/drawing/2014/main" xmlns="" id="{43188DAB-11E1-456C-8844-77F83A43E1E1}"/>
              </a:ext>
            </a:extLst>
          </p:cNvPr>
          <p:cNvSpPr/>
          <p:nvPr/>
        </p:nvSpPr>
        <p:spPr>
          <a:xfrm>
            <a:off x="7087051" y="2448943"/>
            <a:ext cx="1240139" cy="339930"/>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Helvetica Light"/>
              </a:rPr>
              <a:t>300 mdp</a:t>
            </a:r>
          </a:p>
        </p:txBody>
      </p:sp>
    </p:spTree>
    <p:extLst>
      <p:ext uri="{BB962C8B-B14F-4D97-AF65-F5344CB8AC3E}">
        <p14:creationId xmlns:p14="http://schemas.microsoft.com/office/powerpoint/2010/main" val="19084935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1" y="240000"/>
            <a:ext cx="7547769" cy="8173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s-ES" sz="2000" b="1" dirty="0">
                <a:solidFill>
                  <a:srgbClr val="DD042B"/>
                </a:solidFill>
                <a:ea typeface="Open Sans" panose="020B0606030504020204" pitchFamily="34" charset="0"/>
                <a:cs typeface="Open Sans" panose="020B0606030504020204" pitchFamily="34" charset="0"/>
              </a:rPr>
              <a:t>Resumen de las características de CKD’s propios</a:t>
            </a:r>
            <a:endParaRPr lang="es-MX" sz="2000" b="1" dirty="0">
              <a:solidFill>
                <a:srgbClr val="DD042B"/>
              </a:solidFill>
              <a:ea typeface="Open Sans" panose="020B0606030504020204" pitchFamily="34" charset="0"/>
              <a:cs typeface="Open Sans" panose="020B0606030504020204" pitchFamily="34" charset="0"/>
            </a:endParaRPr>
          </a:p>
        </p:txBody>
      </p:sp>
      <p:sp>
        <p:nvSpPr>
          <p:cNvPr id="6" name="Rectángulo 5"/>
          <p:cNvSpPr/>
          <p:nvPr/>
        </p:nvSpPr>
        <p:spPr>
          <a:xfrm>
            <a:off x="34888" y="5400677"/>
            <a:ext cx="8651912" cy="338554"/>
          </a:xfrm>
          <a:prstGeom prst="rect">
            <a:avLst/>
          </a:prstGeom>
        </p:spPr>
        <p:txBody>
          <a:bodyPr wrap="square">
            <a:spAutoFit/>
          </a:bodyPr>
          <a:lstStyle/>
          <a:p>
            <a:pPr defTabSz="457200" fontAlgn="base">
              <a:spcAft>
                <a:spcPts val="600"/>
              </a:spcAft>
              <a:buClr>
                <a:srgbClr val="CD0000"/>
              </a:buClr>
              <a:buSzPct val="110000"/>
            </a:pPr>
            <a:r>
              <a:rPr lang="es-MX" sz="800" dirty="0">
                <a:solidFill>
                  <a:prstClr val="black"/>
                </a:solidFill>
                <a:latin typeface="Helvetica Light"/>
              </a:rPr>
              <a:t>Nota: Se toma el promedio del intervalo para fines comparativos cuando la comisión, el preferente o la TIR esperada estén dados por intervalo.   </a:t>
            </a:r>
            <a:br>
              <a:rPr lang="es-MX" sz="800" dirty="0">
                <a:solidFill>
                  <a:prstClr val="black"/>
                </a:solidFill>
                <a:latin typeface="Helvetica Light"/>
              </a:rPr>
            </a:br>
            <a:r>
              <a:rPr lang="es-MX" sz="800" dirty="0">
                <a:solidFill>
                  <a:prstClr val="black"/>
                </a:solidFill>
                <a:latin typeface="Helvetica Light"/>
              </a:rPr>
              <a:t>(I): Infraestructura, (E): Energía, (BR): Bienes raíces</a:t>
            </a:r>
          </a:p>
        </p:txBody>
      </p:sp>
      <p:graphicFrame>
        <p:nvGraphicFramePr>
          <p:cNvPr id="5" name="Tabla 4"/>
          <p:cNvGraphicFramePr>
            <a:graphicFrameLocks noGrp="1"/>
          </p:cNvGraphicFramePr>
          <p:nvPr>
            <p:extLst/>
          </p:nvPr>
        </p:nvGraphicFramePr>
        <p:xfrm>
          <a:off x="331436" y="1054678"/>
          <a:ext cx="8562398" cy="4353752"/>
        </p:xfrm>
        <a:graphic>
          <a:graphicData uri="http://schemas.openxmlformats.org/drawingml/2006/table">
            <a:tbl>
              <a:tblPr/>
              <a:tblGrid>
                <a:gridCol w="1482352">
                  <a:extLst>
                    <a:ext uri="{9D8B030D-6E8A-4147-A177-3AD203B41FA5}">
                      <a16:colId xmlns:a16="http://schemas.microsoft.com/office/drawing/2014/main" xmlns="" val="20000"/>
                    </a:ext>
                  </a:extLst>
                </a:gridCol>
                <a:gridCol w="456109">
                  <a:extLst>
                    <a:ext uri="{9D8B030D-6E8A-4147-A177-3AD203B41FA5}">
                      <a16:colId xmlns:a16="http://schemas.microsoft.com/office/drawing/2014/main" xmlns="" val="20001"/>
                    </a:ext>
                  </a:extLst>
                </a:gridCol>
                <a:gridCol w="735993">
                  <a:extLst>
                    <a:ext uri="{9D8B030D-6E8A-4147-A177-3AD203B41FA5}">
                      <a16:colId xmlns:a16="http://schemas.microsoft.com/office/drawing/2014/main" xmlns="" val="20002"/>
                    </a:ext>
                  </a:extLst>
                </a:gridCol>
                <a:gridCol w="735993">
                  <a:extLst>
                    <a:ext uri="{9D8B030D-6E8A-4147-A177-3AD203B41FA5}">
                      <a16:colId xmlns:a16="http://schemas.microsoft.com/office/drawing/2014/main" xmlns="" val="20003"/>
                    </a:ext>
                  </a:extLst>
                </a:gridCol>
                <a:gridCol w="735993">
                  <a:extLst>
                    <a:ext uri="{9D8B030D-6E8A-4147-A177-3AD203B41FA5}">
                      <a16:colId xmlns:a16="http://schemas.microsoft.com/office/drawing/2014/main" xmlns="" val="20004"/>
                    </a:ext>
                  </a:extLst>
                </a:gridCol>
                <a:gridCol w="735993">
                  <a:extLst>
                    <a:ext uri="{9D8B030D-6E8A-4147-A177-3AD203B41FA5}">
                      <a16:colId xmlns:a16="http://schemas.microsoft.com/office/drawing/2014/main" xmlns="" val="20005"/>
                    </a:ext>
                  </a:extLst>
                </a:gridCol>
                <a:gridCol w="735993">
                  <a:extLst>
                    <a:ext uri="{9D8B030D-6E8A-4147-A177-3AD203B41FA5}">
                      <a16:colId xmlns:a16="http://schemas.microsoft.com/office/drawing/2014/main" xmlns="" val="20006"/>
                    </a:ext>
                  </a:extLst>
                </a:gridCol>
                <a:gridCol w="735993">
                  <a:extLst>
                    <a:ext uri="{9D8B030D-6E8A-4147-A177-3AD203B41FA5}">
                      <a16:colId xmlns:a16="http://schemas.microsoft.com/office/drawing/2014/main" xmlns="" val="20007"/>
                    </a:ext>
                  </a:extLst>
                </a:gridCol>
                <a:gridCol w="735993">
                  <a:extLst>
                    <a:ext uri="{9D8B030D-6E8A-4147-A177-3AD203B41FA5}">
                      <a16:colId xmlns:a16="http://schemas.microsoft.com/office/drawing/2014/main" xmlns="" val="20008"/>
                    </a:ext>
                  </a:extLst>
                </a:gridCol>
                <a:gridCol w="735993">
                  <a:extLst>
                    <a:ext uri="{9D8B030D-6E8A-4147-A177-3AD203B41FA5}">
                      <a16:colId xmlns:a16="http://schemas.microsoft.com/office/drawing/2014/main" xmlns="" val="20009"/>
                    </a:ext>
                  </a:extLst>
                </a:gridCol>
                <a:gridCol w="735993">
                  <a:extLst>
                    <a:ext uri="{9D8B030D-6E8A-4147-A177-3AD203B41FA5}">
                      <a16:colId xmlns:a16="http://schemas.microsoft.com/office/drawing/2014/main" xmlns="" val="20010"/>
                    </a:ext>
                  </a:extLst>
                </a:gridCol>
              </a:tblGrid>
              <a:tr h="358874">
                <a:tc>
                  <a:txBody>
                    <a:bodyPr/>
                    <a:lstStyle/>
                    <a:p>
                      <a:pPr algn="ctr" fontAlgn="ctr"/>
                      <a:r>
                        <a:rPr lang="es-MX" sz="800" b="1" i="0" u="none" strike="noStrike" dirty="0">
                          <a:solidFill>
                            <a:srgbClr val="FFFFFF"/>
                          </a:solidFill>
                          <a:effectLst/>
                          <a:latin typeface="Helvetica Light"/>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Plazo </a:t>
                      </a:r>
                      <a:br>
                        <a:rPr lang="es-MX" sz="800" b="1" i="0" u="none" strike="noStrike" dirty="0">
                          <a:solidFill>
                            <a:srgbClr val="FFFFFF"/>
                          </a:solidFill>
                          <a:effectLst/>
                          <a:latin typeface="Helvetica Light"/>
                        </a:rPr>
                      </a:br>
                      <a:r>
                        <a:rPr lang="es-MX" sz="800" b="1" i="0" u="none" strike="noStrike" dirty="0">
                          <a:solidFill>
                            <a:srgbClr val="FFFFFF"/>
                          </a:solidFill>
                          <a:effectLst/>
                          <a:latin typeface="Helvetica Light"/>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800" b="1" i="0" u="none" strike="noStrike" dirty="0">
                          <a:solidFill>
                            <a:srgbClr val="FFFFFF"/>
                          </a:solidFill>
                          <a:effectLst/>
                          <a:latin typeface="Helvetica Light"/>
                        </a:rPr>
                        <a:t>Apalancam.</a:t>
                      </a:r>
                    </a:p>
                    <a:p>
                      <a:pPr algn="ctr" fontAlgn="ctr"/>
                      <a:r>
                        <a:rPr lang="es-MX" sz="800" b="1" i="0" u="none" strike="noStrike" dirty="0">
                          <a:solidFill>
                            <a:srgbClr val="FFFFFF"/>
                          </a:solidFill>
                          <a:effectLst/>
                          <a:latin typeface="Helvetica Light"/>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424124">
                <a:tc>
                  <a:txBody>
                    <a:bodyPr/>
                    <a:lstStyle/>
                    <a:p>
                      <a:pPr algn="l" fontAlgn="b"/>
                      <a:r>
                        <a:rPr lang="es-MX" sz="700" b="1" i="0" u="none" strike="noStrike" dirty="0">
                          <a:solidFill>
                            <a:srgbClr val="203764"/>
                          </a:solidFill>
                          <a:effectLst/>
                          <a:latin typeface="Helvetica Light"/>
                        </a:rPr>
                        <a:t> </a:t>
                      </a:r>
                      <a:endParaRPr lang="es-MX" sz="7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1" i="0" u="none" strike="noStrike" dirty="0">
                          <a:solidFill>
                            <a:srgbClr val="000000"/>
                          </a:solidFill>
                          <a:effectLst/>
                          <a:latin typeface="Helvetica Light"/>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1"/>
                  </a:ext>
                </a:extLst>
              </a:tr>
              <a:tr h="424124">
                <a:tc>
                  <a:txBody>
                    <a:bodyPr/>
                    <a:lstStyle/>
                    <a:p>
                      <a:pPr algn="l" fontAlgn="b"/>
                      <a:r>
                        <a:rPr lang="es-MX" sz="700" b="1" i="0" u="none" strike="noStrike" dirty="0">
                          <a:solidFill>
                            <a:srgbClr val="203764"/>
                          </a:solidFill>
                          <a:effectLst/>
                          <a:latin typeface="Helvetica Light"/>
                        </a:rPr>
                        <a:t> </a:t>
                      </a:r>
                      <a:endParaRPr lang="es-MX" sz="7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Helvetica Light"/>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424124">
                <a:tc>
                  <a:txBody>
                    <a:bodyPr/>
                    <a:lstStyle/>
                    <a:p>
                      <a:pPr algn="l" fontAlgn="b"/>
                      <a:r>
                        <a:rPr lang="es-MX" sz="700" b="1" i="0" u="none" strike="noStrike" dirty="0">
                          <a:solidFill>
                            <a:srgbClr val="203764"/>
                          </a:solidFill>
                          <a:effectLst/>
                          <a:latin typeface="Helvetica Light"/>
                        </a:rPr>
                        <a:t> </a:t>
                      </a:r>
                      <a:endParaRPr lang="es-MX" sz="7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1" i="0" u="none" strike="noStrike" dirty="0">
                          <a:solidFill>
                            <a:srgbClr val="000000"/>
                          </a:solidFill>
                          <a:effectLst/>
                          <a:latin typeface="Helvetica Light"/>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424124">
                <a:tc>
                  <a:txBody>
                    <a:bodyPr/>
                    <a:lstStyle/>
                    <a:p>
                      <a:pPr algn="ctr" fontAlgn="ctr"/>
                      <a:r>
                        <a:rPr lang="es-MX" sz="700" b="1" i="0" u="none" strike="noStrike" dirty="0">
                          <a:solidFill>
                            <a:srgbClr val="203764"/>
                          </a:solidFill>
                          <a:effectLst/>
                          <a:latin typeface="Helvetica Light"/>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Helvetica Light"/>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424124">
                <a:tc>
                  <a:txBody>
                    <a:bodyPr/>
                    <a:lstStyle/>
                    <a:p>
                      <a:pPr algn="ctr" fontAlgn="ctr"/>
                      <a:r>
                        <a:rPr lang="es-MX" sz="700" b="1" i="0" u="none" strike="noStrike" dirty="0">
                          <a:solidFill>
                            <a:srgbClr val="203764"/>
                          </a:solidFill>
                          <a:effectLst/>
                          <a:latin typeface="Helvetica Light"/>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1" i="0" u="none" strike="noStrike" dirty="0">
                          <a:solidFill>
                            <a:srgbClr val="000000"/>
                          </a:solidFill>
                          <a:effectLst/>
                          <a:latin typeface="Helvetica Light"/>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5"/>
                  </a:ext>
                </a:extLst>
              </a:tr>
              <a:tr h="500249">
                <a:tc>
                  <a:txBody>
                    <a:bodyPr/>
                    <a:lstStyle/>
                    <a:p>
                      <a:pPr algn="l" fontAlgn="b"/>
                      <a:r>
                        <a:rPr lang="es-MX" sz="700" b="1" i="0" u="none" strike="noStrike" dirty="0">
                          <a:solidFill>
                            <a:srgbClr val="203764"/>
                          </a:solidFill>
                          <a:effectLst/>
                          <a:latin typeface="Helvetica Light"/>
                        </a:rPr>
                        <a:t> </a:t>
                      </a:r>
                      <a:endParaRPr lang="es-MX" sz="7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Helvetica Light"/>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440437">
                <a:tc>
                  <a:txBody>
                    <a:bodyPr/>
                    <a:lstStyle/>
                    <a:p>
                      <a:pPr algn="l" fontAlgn="b"/>
                      <a:r>
                        <a:rPr lang="es-MX" sz="700" b="1" i="0" u="none" strike="noStrike" dirty="0">
                          <a:solidFill>
                            <a:srgbClr val="203764"/>
                          </a:solidFill>
                          <a:effectLst/>
                          <a:latin typeface="Helvetica Light"/>
                        </a:rPr>
                        <a:t> </a:t>
                      </a:r>
                      <a:endParaRPr lang="es-MX" sz="7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1" i="0" u="none" strike="noStrike" dirty="0">
                          <a:solidFill>
                            <a:srgbClr val="000000"/>
                          </a:solidFill>
                          <a:effectLst/>
                          <a:latin typeface="Helvetica Light"/>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Helvetica Light"/>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500249">
                <a:tc>
                  <a:txBody>
                    <a:bodyPr/>
                    <a:lstStyle/>
                    <a:p>
                      <a:pPr algn="l" fontAlgn="b"/>
                      <a:r>
                        <a:rPr lang="es-MX" sz="700" b="1" i="0" u="none" strike="noStrike" dirty="0">
                          <a:solidFill>
                            <a:srgbClr val="203764"/>
                          </a:solidFill>
                          <a:effectLst/>
                          <a:latin typeface="Helvetica Light"/>
                        </a:rPr>
                        <a:t> </a:t>
                      </a:r>
                      <a:endParaRPr lang="es-MX" sz="7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1" i="0" u="none" strike="noStrike" dirty="0">
                          <a:solidFill>
                            <a:srgbClr val="000000"/>
                          </a:solidFill>
                          <a:effectLst/>
                          <a:latin typeface="Helvetica Light"/>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Helvetica Light"/>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8"/>
                  </a:ext>
                </a:extLst>
              </a:tr>
              <a:tr h="139700">
                <a:tc>
                  <a:txBody>
                    <a:bodyPr/>
                    <a:lstStyle/>
                    <a:p>
                      <a:pPr algn="ctr" fontAlgn="ctr"/>
                      <a:r>
                        <a:rPr lang="es-MX" sz="700" b="1"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Helvetica Light"/>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293623">
                <a:tc>
                  <a:txBody>
                    <a:bodyPr/>
                    <a:lstStyle/>
                    <a:p>
                      <a:pPr algn="ctr" fontAlgn="ctr"/>
                      <a:r>
                        <a:rPr lang="es-MX" sz="1000" b="1" i="0" u="none" strike="noStrike" dirty="0">
                          <a:solidFill>
                            <a:srgbClr val="203764"/>
                          </a:solidFill>
                          <a:effectLst/>
                          <a:latin typeface="Helvetica Light"/>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203764"/>
                          </a:solidFill>
                          <a:effectLst/>
                          <a:latin typeface="Helvetica Light"/>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bl>
          </a:graphicData>
        </a:graphic>
      </p:graphicFrame>
      <p:pic>
        <p:nvPicPr>
          <p:cNvPr id="9" name="Imagen 8"/>
          <p:cNvPicPr>
            <a:picLocks noChangeAspect="1"/>
          </p:cNvPicPr>
          <p:nvPr/>
        </p:nvPicPr>
        <p:blipFill>
          <a:blip r:embed="rId2"/>
          <a:stretch>
            <a:fillRect/>
          </a:stretch>
        </p:blipFill>
        <p:spPr>
          <a:xfrm>
            <a:off x="331437" y="1514051"/>
            <a:ext cx="1435173" cy="242879"/>
          </a:xfrm>
          <a:prstGeom prst="rect">
            <a:avLst/>
          </a:prstGeom>
        </p:spPr>
      </p:pic>
      <p:pic>
        <p:nvPicPr>
          <p:cNvPr id="10" name="Imagen 9"/>
          <p:cNvPicPr>
            <a:picLocks noChangeAspect="1"/>
          </p:cNvPicPr>
          <p:nvPr/>
        </p:nvPicPr>
        <p:blipFill rotWithShape="1">
          <a:blip r:embed="rId3"/>
          <a:srcRect l="8190" t="18518" r="6652" b="22223"/>
          <a:stretch/>
        </p:blipFill>
        <p:spPr>
          <a:xfrm>
            <a:off x="315041" y="1891825"/>
            <a:ext cx="1388208" cy="331513"/>
          </a:xfrm>
          <a:prstGeom prst="rect">
            <a:avLst/>
          </a:prstGeom>
        </p:spPr>
      </p:pic>
      <p:pic>
        <p:nvPicPr>
          <p:cNvPr id="11" name="Imagen 10"/>
          <p:cNvPicPr>
            <a:picLocks noChangeAspect="1"/>
          </p:cNvPicPr>
          <p:nvPr/>
        </p:nvPicPr>
        <p:blipFill rotWithShape="1">
          <a:blip r:embed="rId4"/>
          <a:srcRect l="4457" t="31276" r="6833" b="24398"/>
          <a:stretch/>
        </p:blipFill>
        <p:spPr>
          <a:xfrm>
            <a:off x="416113" y="2294445"/>
            <a:ext cx="1255604" cy="346476"/>
          </a:xfrm>
          <a:prstGeom prst="rect">
            <a:avLst/>
          </a:prstGeom>
        </p:spPr>
      </p:pic>
      <p:pic>
        <p:nvPicPr>
          <p:cNvPr id="13" name="Imagen 12"/>
          <p:cNvPicPr>
            <a:picLocks noChangeAspect="1"/>
          </p:cNvPicPr>
          <p:nvPr/>
        </p:nvPicPr>
        <p:blipFill rotWithShape="1">
          <a:blip r:embed="rId5"/>
          <a:srcRect l="-7750" t="3476" r="-1239" b="1909"/>
          <a:stretch/>
        </p:blipFill>
        <p:spPr>
          <a:xfrm>
            <a:off x="774561" y="2700507"/>
            <a:ext cx="538708" cy="395378"/>
          </a:xfrm>
          <a:prstGeom prst="rect">
            <a:avLst/>
          </a:prstGeom>
        </p:spPr>
      </p:pic>
      <p:pic>
        <p:nvPicPr>
          <p:cNvPr id="14" name="Imagen 13"/>
          <p:cNvPicPr>
            <a:picLocks noChangeAspect="1"/>
          </p:cNvPicPr>
          <p:nvPr/>
        </p:nvPicPr>
        <p:blipFill rotWithShape="1">
          <a:blip r:embed="rId6"/>
          <a:srcRect l="7313" t="1594"/>
          <a:stretch/>
        </p:blipFill>
        <p:spPr>
          <a:xfrm>
            <a:off x="420948" y="3199130"/>
            <a:ext cx="1245934" cy="248634"/>
          </a:xfrm>
          <a:prstGeom prst="rect">
            <a:avLst/>
          </a:prstGeom>
        </p:spPr>
      </p:pic>
      <p:pic>
        <p:nvPicPr>
          <p:cNvPr id="15" name="Imagen 14"/>
          <p:cNvPicPr>
            <a:picLocks noChangeAspect="1"/>
          </p:cNvPicPr>
          <p:nvPr/>
        </p:nvPicPr>
        <p:blipFill rotWithShape="1">
          <a:blip r:embed="rId7"/>
          <a:srcRect l="4981"/>
          <a:stretch/>
        </p:blipFill>
        <p:spPr>
          <a:xfrm>
            <a:off x="669583" y="3663683"/>
            <a:ext cx="748665" cy="275108"/>
          </a:xfrm>
          <a:prstGeom prst="rect">
            <a:avLst/>
          </a:prstGeom>
        </p:spPr>
      </p:pic>
      <p:pic>
        <p:nvPicPr>
          <p:cNvPr id="16" name="Imagen 15"/>
          <p:cNvPicPr>
            <a:picLocks noChangeAspect="1"/>
          </p:cNvPicPr>
          <p:nvPr/>
        </p:nvPicPr>
        <p:blipFill rotWithShape="1">
          <a:blip r:embed="rId8"/>
          <a:srcRect r="56743"/>
          <a:stretch/>
        </p:blipFill>
        <p:spPr>
          <a:xfrm>
            <a:off x="390353" y="4065570"/>
            <a:ext cx="1297042" cy="362592"/>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3" y="4497322"/>
            <a:ext cx="1259747" cy="410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0337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4666" y="304271"/>
            <a:ext cx="7417694" cy="110463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n-US" sz="2000" b="1" dirty="0">
                <a:solidFill>
                  <a:srgbClr val="DD042B"/>
                </a:solidFill>
                <a:ea typeface="Open Sans" panose="020B0606030504020204" pitchFamily="34" charset="0"/>
                <a:cs typeface="Open Sans" panose="020B0606030504020204" pitchFamily="34" charset="0"/>
              </a:rPr>
              <a:t>CKD’s:  Comparación TIR: 2018</a:t>
            </a:r>
            <a:br>
              <a:rPr lang="en-US" sz="2000" b="1" dirty="0">
                <a:solidFill>
                  <a:srgbClr val="DD042B"/>
                </a:solidFill>
                <a:ea typeface="Open Sans" panose="020B0606030504020204" pitchFamily="34" charset="0"/>
                <a:cs typeface="Open Sans" panose="020B0606030504020204" pitchFamily="34" charset="0"/>
              </a:rPr>
            </a:br>
            <a:endParaRPr lang="es-MX" sz="2000" b="1" dirty="0">
              <a:solidFill>
                <a:srgbClr val="DD042B"/>
              </a:solidFill>
              <a:ea typeface="Open Sans" panose="020B0606030504020204" pitchFamily="34" charset="0"/>
              <a:cs typeface="Open Sans" panose="020B0606030504020204" pitchFamily="34" charset="0"/>
            </a:endParaRPr>
          </a:p>
        </p:txBody>
      </p:sp>
      <p:sp>
        <p:nvSpPr>
          <p:cNvPr id="3" name="2 Rectángulo"/>
          <p:cNvSpPr/>
          <p:nvPr/>
        </p:nvSpPr>
        <p:spPr>
          <a:xfrm>
            <a:off x="539552" y="2257434"/>
            <a:ext cx="538462" cy="1200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xmlns="" id="{CA3A3F68-3F00-46B5-BF0D-D54B386A390A}"/>
              </a:ext>
            </a:extLst>
          </p:cNvPr>
          <p:cNvSpPr txBox="1"/>
          <p:nvPr/>
        </p:nvSpPr>
        <p:spPr>
          <a:xfrm>
            <a:off x="394666" y="5287618"/>
            <a:ext cx="7067128" cy="246221"/>
          </a:xfrm>
          <a:prstGeom prst="rect">
            <a:avLst/>
          </a:prstGeom>
          <a:noFill/>
        </p:spPr>
        <p:txBody>
          <a:bodyPr wrap="square" rtlCol="0">
            <a:spAutoFit/>
          </a:bodyPr>
          <a:lstStyle/>
          <a:p>
            <a:r>
              <a:rPr lang="es-MX" sz="1000" dirty="0">
                <a:solidFill>
                  <a:schemeClr val="tx1">
                    <a:lumMod val="65000"/>
                    <a:lumOff val="35000"/>
                  </a:schemeClr>
                </a:solidFill>
                <a:latin typeface="Helvetica Light"/>
              </a:rPr>
              <a:t>*Trimestre en curso: datos correspondientes al 29 de junio de 2018.</a:t>
            </a:r>
          </a:p>
        </p:txBody>
      </p:sp>
      <p:pic>
        <p:nvPicPr>
          <p:cNvPr id="8" name="Imagen 7">
            <a:extLst>
              <a:ext uri="{FF2B5EF4-FFF2-40B4-BE49-F238E27FC236}">
                <a16:creationId xmlns:a16="http://schemas.microsoft.com/office/drawing/2014/main" xmlns="" id="{409B08DA-F622-49E8-B451-20B63CA8A869}"/>
              </a:ext>
            </a:extLst>
          </p:cNvPr>
          <p:cNvPicPr>
            <a:picLocks noChangeAspect="1"/>
          </p:cNvPicPr>
          <p:nvPr/>
        </p:nvPicPr>
        <p:blipFill>
          <a:blip r:embed="rId2"/>
          <a:stretch>
            <a:fillRect/>
          </a:stretch>
        </p:blipFill>
        <p:spPr>
          <a:xfrm>
            <a:off x="447698" y="1062072"/>
            <a:ext cx="8248603" cy="3590855"/>
          </a:xfrm>
          <a:prstGeom prst="rect">
            <a:avLst/>
          </a:prstGeom>
        </p:spPr>
      </p:pic>
    </p:spTree>
    <p:extLst>
      <p:ext uri="{BB962C8B-B14F-4D97-AF65-F5344CB8AC3E}">
        <p14:creationId xmlns:p14="http://schemas.microsoft.com/office/powerpoint/2010/main" val="2926529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00DA78C-4D2E-4E0D-8D9C-EF6781D62887}"/>
              </a:ext>
            </a:extLst>
          </p:cNvPr>
          <p:cNvSpPr txBox="1">
            <a:spLocks/>
          </p:cNvSpPr>
          <p:nvPr/>
        </p:nvSpPr>
        <p:spPr>
          <a:xfrm>
            <a:off x="371255" y="156994"/>
            <a:ext cx="7479038"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CuadroTexto 2">
            <a:extLst>
              <a:ext uri="{FF2B5EF4-FFF2-40B4-BE49-F238E27FC236}">
                <a16:creationId xmlns:a16="http://schemas.microsoft.com/office/drawing/2014/main" xmlns="" id="{EB6C3089-FC43-4CBA-8AF0-E1EDC4EFFB20}"/>
              </a:ext>
            </a:extLst>
          </p:cNvPr>
          <p:cNvSpPr txBox="1"/>
          <p:nvPr/>
        </p:nvSpPr>
        <p:spPr>
          <a:xfrm>
            <a:off x="173537" y="5319528"/>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sp>
        <p:nvSpPr>
          <p:cNvPr id="4" name="Marcador de contenido 2">
            <a:extLst>
              <a:ext uri="{FF2B5EF4-FFF2-40B4-BE49-F238E27FC236}">
                <a16:creationId xmlns:a16="http://schemas.microsoft.com/office/drawing/2014/main" xmlns="" id="{8B36F0E7-04CB-4B6A-A837-28AADCC7F5C0}"/>
              </a:ext>
            </a:extLst>
          </p:cNvPr>
          <p:cNvSpPr txBox="1">
            <a:spLocks/>
          </p:cNvSpPr>
          <p:nvPr/>
        </p:nvSpPr>
        <p:spPr>
          <a:xfrm>
            <a:off x="357858" y="922286"/>
            <a:ext cx="7886700" cy="33934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S" sz="1800" dirty="0">
                <a:ea typeface="Open Sans Light" panose="020B0606030504020204" pitchFamily="34" charset="0"/>
                <a:cs typeface="Open Sans Light" panose="020B0606030504020204" pitchFamily="34" charset="0"/>
              </a:rPr>
              <a:t>Renta Variable (10.8% del activo neto)</a:t>
            </a: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graphicFrame>
        <p:nvGraphicFramePr>
          <p:cNvPr id="7" name="Tabla 6">
            <a:extLst>
              <a:ext uri="{FF2B5EF4-FFF2-40B4-BE49-F238E27FC236}">
                <a16:creationId xmlns:a16="http://schemas.microsoft.com/office/drawing/2014/main" xmlns="" id="{50A902F7-0F0D-4490-8E30-DFE5A1A59D98}"/>
              </a:ext>
            </a:extLst>
          </p:cNvPr>
          <p:cNvGraphicFramePr>
            <a:graphicFrameLocks noGrp="1"/>
          </p:cNvGraphicFramePr>
          <p:nvPr>
            <p:extLst>
              <p:ext uri="{D42A27DB-BD31-4B8C-83A1-F6EECF244321}">
                <p14:modId xmlns:p14="http://schemas.microsoft.com/office/powerpoint/2010/main" val="96162224"/>
              </p:ext>
            </p:extLst>
          </p:nvPr>
        </p:nvGraphicFramePr>
        <p:xfrm>
          <a:off x="467212" y="1261630"/>
          <a:ext cx="8229600" cy="4057904"/>
        </p:xfrm>
        <a:graphic>
          <a:graphicData uri="http://schemas.openxmlformats.org/drawingml/2006/table">
            <a:tbl>
              <a:tblPr/>
              <a:tblGrid>
                <a:gridCol w="1932755">
                  <a:extLst>
                    <a:ext uri="{9D8B030D-6E8A-4147-A177-3AD203B41FA5}">
                      <a16:colId xmlns:a16="http://schemas.microsoft.com/office/drawing/2014/main" xmlns="" val="2551044437"/>
                    </a:ext>
                  </a:extLst>
                </a:gridCol>
                <a:gridCol w="1144882">
                  <a:extLst>
                    <a:ext uri="{9D8B030D-6E8A-4147-A177-3AD203B41FA5}">
                      <a16:colId xmlns:a16="http://schemas.microsoft.com/office/drawing/2014/main" xmlns="" val="184066685"/>
                    </a:ext>
                  </a:extLst>
                </a:gridCol>
                <a:gridCol w="1504963">
                  <a:extLst>
                    <a:ext uri="{9D8B030D-6E8A-4147-A177-3AD203B41FA5}">
                      <a16:colId xmlns:a16="http://schemas.microsoft.com/office/drawing/2014/main" xmlns="" val="1277410615"/>
                    </a:ext>
                  </a:extLst>
                </a:gridCol>
                <a:gridCol w="2178967">
                  <a:extLst>
                    <a:ext uri="{9D8B030D-6E8A-4147-A177-3AD203B41FA5}">
                      <a16:colId xmlns:a16="http://schemas.microsoft.com/office/drawing/2014/main" xmlns="" val="1868205888"/>
                    </a:ext>
                  </a:extLst>
                </a:gridCol>
                <a:gridCol w="1468033">
                  <a:extLst>
                    <a:ext uri="{9D8B030D-6E8A-4147-A177-3AD203B41FA5}">
                      <a16:colId xmlns:a16="http://schemas.microsoft.com/office/drawing/2014/main" xmlns="" val="3794680892"/>
                    </a:ext>
                  </a:extLst>
                </a:gridCol>
              </a:tblGrid>
              <a:tr h="211768">
                <a:tc>
                  <a:txBody>
                    <a:bodyPr/>
                    <a:lstStyle/>
                    <a:p>
                      <a:pPr algn="ctr" fontAlgn="ctr"/>
                      <a:r>
                        <a:rPr lang="en-US" sz="1000" b="0" i="0" u="none" strike="noStrike" dirty="0">
                          <a:solidFill>
                            <a:srgbClr val="DD052B"/>
                          </a:solidFill>
                          <a:effectLst/>
                          <a:latin typeface="Helvetica" panose="020B0604020202020204" pitchFamily="34" charset="0"/>
                        </a:rPr>
                        <a:t>Instrumento</a:t>
                      </a:r>
                    </a:p>
                  </a:txBody>
                  <a:tcPr marL="6806" marR="6806" marT="6806"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Vencimiento</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Valor Razonable</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Valor de Mercado (mdp)</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 del Portafolio</a:t>
                      </a:r>
                    </a:p>
                  </a:txBody>
                  <a:tcPr marL="6806" marR="6806" marT="6806"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1955791597"/>
                  </a:ext>
                </a:extLst>
              </a:tr>
              <a:tr h="166389">
                <a:tc>
                  <a:txBody>
                    <a:bodyPr/>
                    <a:lstStyle/>
                    <a:p>
                      <a:pPr algn="l" fontAlgn="b"/>
                      <a:r>
                        <a:rPr lang="en-US" sz="1000" b="0" i="0" u="none" strike="noStrike" dirty="0">
                          <a:solidFill>
                            <a:srgbClr val="1D1D1B"/>
                          </a:solidFill>
                          <a:effectLst/>
                          <a:latin typeface="Helvetica" panose="020B0604020202020204" pitchFamily="34" charset="0"/>
                        </a:rPr>
                        <a:t>1B_MEXRISK_ISHRS</a:t>
                      </a:r>
                    </a:p>
                  </a:txBody>
                  <a:tcPr marL="6806" marR="6806" marT="6806"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21.99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330.40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0.2%</a:t>
                      </a:r>
                    </a:p>
                  </a:txBody>
                  <a:tcPr marL="6806" marR="6806" marT="6806"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616046756"/>
                  </a:ext>
                </a:extLst>
              </a:tr>
              <a:tr h="159989">
                <a:tc>
                  <a:txBody>
                    <a:bodyPr/>
                    <a:lstStyle/>
                    <a:p>
                      <a:pPr algn="l" fontAlgn="b"/>
                      <a:r>
                        <a:rPr lang="en-US" sz="1000" b="0" i="0" u="none" strike="noStrike" dirty="0">
                          <a:solidFill>
                            <a:srgbClr val="1D1D1B"/>
                          </a:solidFill>
                          <a:effectLst/>
                          <a:latin typeface="Helvetica" panose="020B0604020202020204" pitchFamily="34" charset="0"/>
                        </a:rPr>
                        <a:t>2_CEMEX_09</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28-11-19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7744.21</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547.94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0.4%</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22276478"/>
                  </a:ext>
                </a:extLst>
              </a:tr>
              <a:tr h="159989">
                <a:tc>
                  <a:txBody>
                    <a:bodyPr/>
                    <a:lstStyle/>
                    <a:p>
                      <a:pPr algn="l" fontAlgn="b"/>
                      <a:r>
                        <a:rPr lang="en-US" sz="1000" b="0" i="0" u="none" strike="noStrike" dirty="0">
                          <a:solidFill>
                            <a:srgbClr val="1D1D1B"/>
                          </a:solidFill>
                          <a:effectLst/>
                          <a:latin typeface="Helvetica" panose="020B0604020202020204" pitchFamily="34" charset="0"/>
                        </a:rPr>
                        <a:t>1I_HEZU_*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591.92</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1,950.48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1.4%</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21630559"/>
                  </a:ext>
                </a:extLst>
              </a:tr>
              <a:tr h="159989">
                <a:tc>
                  <a:txBody>
                    <a:bodyPr/>
                    <a:lstStyle/>
                    <a:p>
                      <a:pPr algn="l" fontAlgn="b"/>
                      <a:r>
                        <a:rPr lang="en-US" sz="1000" b="0" i="0" u="none" strike="noStrike" dirty="0">
                          <a:solidFill>
                            <a:srgbClr val="1D1D1B"/>
                          </a:solidFill>
                          <a:effectLst/>
                          <a:latin typeface="Helvetica" panose="020B0604020202020204" pitchFamily="34" charset="0"/>
                        </a:rPr>
                        <a:t>1I_DXJ_*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1062.93</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2,296.83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1.7%</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82728496"/>
                  </a:ext>
                </a:extLst>
              </a:tr>
              <a:tr h="159989">
                <a:tc>
                  <a:txBody>
                    <a:bodyPr/>
                    <a:lstStyle/>
                    <a:p>
                      <a:pPr algn="l" fontAlgn="b"/>
                      <a:r>
                        <a:rPr lang="en-US" sz="1000" b="0" i="0" u="none" strike="noStrike" dirty="0">
                          <a:solidFill>
                            <a:srgbClr val="1D1D1B"/>
                          </a:solidFill>
                          <a:effectLst/>
                          <a:latin typeface="Helvetica" panose="020B0604020202020204" pitchFamily="34" charset="0"/>
                        </a:rPr>
                        <a:t>1I_IVV_*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5376.68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2,120.51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1.5%</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347186207"/>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1I_XLF_*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523.59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258.29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0.2%</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874284084"/>
                  </a:ext>
                </a:extLst>
              </a:tr>
              <a:tr h="159989">
                <a:tc>
                  <a:txBody>
                    <a:bodyPr/>
                    <a:lstStyle/>
                    <a:p>
                      <a:pPr algn="l" fontAlgn="b"/>
                      <a:r>
                        <a:rPr lang="en-US" sz="1000" b="0" i="0" u="none" strike="noStrike" dirty="0">
                          <a:solidFill>
                            <a:srgbClr val="1D1D1B"/>
                          </a:solidFill>
                          <a:effectLst/>
                          <a:latin typeface="Helvetica" panose="020B0604020202020204" pitchFamily="34" charset="0"/>
                        </a:rPr>
                        <a:t>1I_QQQ_*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3379.99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371.80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434108768"/>
                  </a:ext>
                </a:extLst>
              </a:tr>
              <a:tr h="159989">
                <a:tc>
                  <a:txBody>
                    <a:bodyPr/>
                    <a:lstStyle/>
                    <a:p>
                      <a:pPr algn="l" fontAlgn="b"/>
                      <a:r>
                        <a:rPr lang="en-US" sz="1000" b="0" i="0" u="none" strike="noStrike" dirty="0">
                          <a:solidFill>
                            <a:srgbClr val="1D1D1B"/>
                          </a:solidFill>
                          <a:effectLst/>
                          <a:latin typeface="Helvetica" panose="020B0604020202020204" pitchFamily="34" charset="0"/>
                        </a:rPr>
                        <a:t>1I_SX7EEX_N</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252.64</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27.54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791704957"/>
                  </a:ext>
                </a:extLst>
              </a:tr>
              <a:tr h="159989">
                <a:tc>
                  <a:txBody>
                    <a:bodyPr/>
                    <a:lstStyle/>
                    <a:p>
                      <a:pPr algn="l" fontAlgn="b"/>
                      <a:r>
                        <a:rPr lang="en-US" sz="1000" b="0" i="0" u="none" strike="noStrike" dirty="0">
                          <a:solidFill>
                            <a:srgbClr val="1D1D1B"/>
                          </a:solidFill>
                          <a:effectLst/>
                          <a:latin typeface="Helvetica" panose="020B0604020202020204" pitchFamily="34" charset="0"/>
                        </a:rPr>
                        <a:t>1I_SHV_*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2174.70</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2,491.11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1.8%</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741869439"/>
                  </a:ext>
                </a:extLst>
              </a:tr>
              <a:tr h="159989">
                <a:tc>
                  <a:txBody>
                    <a:bodyPr/>
                    <a:lstStyle/>
                    <a:p>
                      <a:pPr algn="l" fontAlgn="b"/>
                      <a:r>
                        <a:rPr lang="en-US" sz="1000" b="0" i="0" u="none" strike="noStrike" dirty="0">
                          <a:solidFill>
                            <a:srgbClr val="1D1D1B"/>
                          </a:solidFill>
                          <a:effectLst/>
                          <a:latin typeface="Helvetica" panose="020B0604020202020204" pitchFamily="34" charset="0"/>
                        </a:rPr>
                        <a:t>1I_USMV_*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1046.78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1,186.66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0.9%</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04750352"/>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1I_XLP_*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1014.69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397.76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595977117"/>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1I_XLU_*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1023.15</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419.49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124045372"/>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1I_XMX_*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578.93</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636.82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0.5%</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012659135"/>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1I_XLB_*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1143.47</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360.19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537809063"/>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1I_XLI_*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1410.48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141.05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913859428"/>
                  </a:ext>
                </a:extLst>
              </a:tr>
              <a:tr h="159989">
                <a:tc>
                  <a:txBody>
                    <a:bodyPr/>
                    <a:lstStyle/>
                    <a:p>
                      <a:pPr algn="l" fontAlgn="b"/>
                      <a:r>
                        <a:rPr lang="en-US" sz="1000" b="0" i="0" u="none" strike="noStrike" dirty="0">
                          <a:solidFill>
                            <a:srgbClr val="1D1D1B"/>
                          </a:solidFill>
                          <a:effectLst/>
                          <a:latin typeface="Helvetica" panose="020B0604020202020204" pitchFamily="34" charset="0"/>
                        </a:rPr>
                        <a:t>1I_XLK_*</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1367.95</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383.03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347868133"/>
                  </a:ext>
                </a:extLst>
              </a:tr>
              <a:tr h="159989">
                <a:tc>
                  <a:txBody>
                    <a:bodyPr/>
                    <a:lstStyle/>
                    <a:p>
                      <a:pPr algn="l" fontAlgn="b"/>
                      <a:r>
                        <a:rPr lang="en-US" sz="1000" b="0" i="0" u="none" strike="noStrike" dirty="0">
                          <a:solidFill>
                            <a:srgbClr val="1D1D1B"/>
                          </a:solidFill>
                          <a:effectLst/>
                          <a:latin typeface="Helvetica" panose="020B0604020202020204" pitchFamily="34" charset="0"/>
                        </a:rPr>
                        <a:t>J_BACOMER_S5108</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23-11-18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99.03</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168.35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154132238"/>
                  </a:ext>
                </a:extLst>
              </a:tr>
              <a:tr h="159989">
                <a:tc>
                  <a:txBody>
                    <a:bodyPr/>
                    <a:lstStyle/>
                    <a:p>
                      <a:pPr algn="l" fontAlgn="b"/>
                      <a:r>
                        <a:rPr lang="en-US" sz="1000" b="0" i="0" u="none" strike="noStrike" dirty="0">
                          <a:solidFill>
                            <a:srgbClr val="1D1D1B"/>
                          </a:solidFill>
                          <a:effectLst/>
                          <a:latin typeface="Helvetica" panose="020B0604020202020204" pitchFamily="34" charset="0"/>
                        </a:rPr>
                        <a:t>J_BSAN_S00626</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12-07-18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102.46</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128.08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898840661"/>
                  </a:ext>
                </a:extLst>
              </a:tr>
              <a:tr h="159989">
                <a:tc>
                  <a:txBody>
                    <a:bodyPr/>
                    <a:lstStyle/>
                    <a:p>
                      <a:pPr algn="l" fontAlgn="b"/>
                      <a:r>
                        <a:rPr lang="en-US" sz="1000" b="0" i="0" u="none" strike="noStrike" dirty="0">
                          <a:solidFill>
                            <a:srgbClr val="1D1D1B"/>
                          </a:solidFill>
                          <a:effectLst/>
                          <a:latin typeface="Helvetica" panose="020B0604020202020204" pitchFamily="34" charset="0"/>
                        </a:rPr>
                        <a:t>J_BSAN_S00654</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30-08-18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106.00</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132.50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908986686"/>
                  </a:ext>
                </a:extLst>
              </a:tr>
              <a:tr h="159989">
                <a:tc>
                  <a:txBody>
                    <a:bodyPr/>
                    <a:lstStyle/>
                    <a:p>
                      <a:pPr algn="l" fontAlgn="b"/>
                      <a:r>
                        <a:rPr lang="en-US" sz="1000" b="0" i="0" u="none" strike="noStrike" dirty="0">
                          <a:solidFill>
                            <a:srgbClr val="1D1D1B"/>
                          </a:solidFill>
                          <a:effectLst/>
                          <a:latin typeface="Helvetica" panose="020B0604020202020204" pitchFamily="34" charset="0"/>
                        </a:rPr>
                        <a:t>J_BSAN_S00680</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20-09-18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104.62</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104.62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033128545"/>
                  </a:ext>
                </a:extLst>
              </a:tr>
              <a:tr h="159989">
                <a:tc>
                  <a:txBody>
                    <a:bodyPr/>
                    <a:lstStyle/>
                    <a:p>
                      <a:pPr algn="l" fontAlgn="b"/>
                      <a:r>
                        <a:rPr lang="en-US" sz="1000" b="0" i="0" u="none" strike="noStrike" dirty="0">
                          <a:solidFill>
                            <a:srgbClr val="1D1D1B"/>
                          </a:solidFill>
                          <a:effectLst/>
                          <a:latin typeface="Helvetica" panose="020B0604020202020204" pitchFamily="34" charset="0"/>
                        </a:rPr>
                        <a:t>J_BSAN_S00684</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27-09-18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109.20</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136.50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850672146"/>
                  </a:ext>
                </a:extLst>
              </a:tr>
              <a:tr h="159989">
                <a:tc>
                  <a:txBody>
                    <a:bodyPr/>
                    <a:lstStyle/>
                    <a:p>
                      <a:pPr algn="l" fontAlgn="b"/>
                      <a:r>
                        <a:rPr lang="en-US" sz="1000" b="0" i="0" u="none" strike="noStrike" dirty="0">
                          <a:solidFill>
                            <a:srgbClr val="1D1D1B"/>
                          </a:solidFill>
                          <a:effectLst/>
                          <a:latin typeface="Helvetica" panose="020B0604020202020204" pitchFamily="34" charset="0"/>
                        </a:rPr>
                        <a:t>J_BSAN_S00706</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19-10-18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116.67</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175.00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244740359"/>
                  </a:ext>
                </a:extLst>
              </a:tr>
              <a:tr h="159989">
                <a:tc>
                  <a:txBody>
                    <a:bodyPr/>
                    <a:lstStyle/>
                    <a:p>
                      <a:pPr algn="l" fontAlgn="b"/>
                      <a:r>
                        <a:rPr lang="en-US" sz="1000" b="0" i="0" u="none" strike="noStrike" dirty="0">
                          <a:solidFill>
                            <a:srgbClr val="1D1D1B"/>
                          </a:solidFill>
                          <a:effectLst/>
                          <a:latin typeface="Helvetica" panose="020B0604020202020204" pitchFamily="34" charset="0"/>
                        </a:rPr>
                        <a:t>J_BSAN_S00727</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14-11-19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90.72</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158.76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399283241"/>
                  </a:ext>
                </a:extLst>
              </a:tr>
              <a:tr h="159989">
                <a:tc>
                  <a:txBody>
                    <a:bodyPr/>
                    <a:lstStyle/>
                    <a:p>
                      <a:pPr algn="l" fontAlgn="b"/>
                      <a:r>
                        <a:rPr lang="en-US" sz="1000" b="0" i="0" u="none" strike="noStrike" dirty="0">
                          <a:solidFill>
                            <a:srgbClr val="1D1D1B"/>
                          </a:solidFill>
                          <a:effectLst/>
                          <a:latin typeface="Helvetica" panose="020B0604020202020204" pitchFamily="34" charset="0"/>
                        </a:rPr>
                        <a:t>CHD_BACOMER_7873220</a:t>
                      </a:r>
                    </a:p>
                  </a:txBody>
                  <a:tcPr marL="6806" marR="6806" marT="6806"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29-06-18</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19.69</a:t>
                      </a:r>
                    </a:p>
                  </a:txBody>
                  <a:tcPr marL="6806" marR="6806" marT="680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4.20 </a:t>
                      </a:r>
                    </a:p>
                  </a:txBody>
                  <a:tcPr marL="6806" marR="6806" marT="680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6806" marR="6806" marT="6806"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245242931"/>
                  </a:ext>
                </a:extLst>
              </a:tr>
            </a:tbl>
          </a:graphicData>
        </a:graphic>
      </p:graphicFrame>
    </p:spTree>
    <p:extLst>
      <p:ext uri="{BB962C8B-B14F-4D97-AF65-F5344CB8AC3E}">
        <p14:creationId xmlns:p14="http://schemas.microsoft.com/office/powerpoint/2010/main" val="217335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64D3A55-0199-4943-B214-BA0FE70C83D0}"/>
              </a:ext>
            </a:extLst>
          </p:cNvPr>
          <p:cNvSpPr txBox="1">
            <a:spLocks/>
          </p:cNvSpPr>
          <p:nvPr/>
        </p:nvSpPr>
        <p:spPr>
          <a:xfrm>
            <a:off x="371255" y="156994"/>
            <a:ext cx="7472265"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0C032FBD-1487-4A08-899D-D923531BDEBD}"/>
              </a:ext>
            </a:extLst>
          </p:cNvPr>
          <p:cNvSpPr txBox="1">
            <a:spLocks/>
          </p:cNvSpPr>
          <p:nvPr/>
        </p:nvSpPr>
        <p:spPr>
          <a:xfrm>
            <a:off x="357858" y="922286"/>
            <a:ext cx="7886700" cy="28336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ES" sz="1800" dirty="0">
                <a:ea typeface="Open Sans Light" panose="020B0606030504020204" pitchFamily="34" charset="0"/>
                <a:cs typeface="Open Sans Light" panose="020B0606030504020204" pitchFamily="34" charset="0"/>
              </a:rPr>
              <a:t>Estructurados y Fibras (3.3% del activo neto)</a:t>
            </a:r>
          </a:p>
          <a:p>
            <a:pPr marL="0" indent="0">
              <a:buFont typeface="Arial" panose="020B0604020202020204" pitchFamily="34" charse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4" name="CuadroTexto 3">
            <a:extLst>
              <a:ext uri="{FF2B5EF4-FFF2-40B4-BE49-F238E27FC236}">
                <a16:creationId xmlns:a16="http://schemas.microsoft.com/office/drawing/2014/main" xmlns="" id="{D4925477-13EF-4063-9B9B-E0E69773005F}"/>
              </a:ext>
            </a:extLst>
          </p:cNvPr>
          <p:cNvSpPr txBox="1"/>
          <p:nvPr/>
        </p:nvSpPr>
        <p:spPr>
          <a:xfrm>
            <a:off x="173537" y="5319528"/>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graphicFrame>
        <p:nvGraphicFramePr>
          <p:cNvPr id="5" name="Tabla 4">
            <a:extLst>
              <a:ext uri="{FF2B5EF4-FFF2-40B4-BE49-F238E27FC236}">
                <a16:creationId xmlns:a16="http://schemas.microsoft.com/office/drawing/2014/main" xmlns="" id="{3F1EFF16-6789-4476-A3A0-DA9746F7336E}"/>
              </a:ext>
            </a:extLst>
          </p:cNvPr>
          <p:cNvGraphicFramePr>
            <a:graphicFrameLocks noGrp="1"/>
          </p:cNvGraphicFramePr>
          <p:nvPr>
            <p:extLst>
              <p:ext uri="{D42A27DB-BD31-4B8C-83A1-F6EECF244321}">
                <p14:modId xmlns:p14="http://schemas.microsoft.com/office/powerpoint/2010/main" val="3879714877"/>
              </p:ext>
            </p:extLst>
          </p:nvPr>
        </p:nvGraphicFramePr>
        <p:xfrm>
          <a:off x="487236" y="1261630"/>
          <a:ext cx="8189552" cy="4057889"/>
        </p:xfrm>
        <a:graphic>
          <a:graphicData uri="http://schemas.openxmlformats.org/drawingml/2006/table">
            <a:tbl>
              <a:tblPr/>
              <a:tblGrid>
                <a:gridCol w="1923350">
                  <a:extLst>
                    <a:ext uri="{9D8B030D-6E8A-4147-A177-3AD203B41FA5}">
                      <a16:colId xmlns:a16="http://schemas.microsoft.com/office/drawing/2014/main" xmlns="" val="3154741534"/>
                    </a:ext>
                  </a:extLst>
                </a:gridCol>
                <a:gridCol w="1139310">
                  <a:extLst>
                    <a:ext uri="{9D8B030D-6E8A-4147-A177-3AD203B41FA5}">
                      <a16:colId xmlns:a16="http://schemas.microsoft.com/office/drawing/2014/main" xmlns="" val="2525441402"/>
                    </a:ext>
                  </a:extLst>
                </a:gridCol>
                <a:gridCol w="1497641">
                  <a:extLst>
                    <a:ext uri="{9D8B030D-6E8A-4147-A177-3AD203B41FA5}">
                      <a16:colId xmlns:a16="http://schemas.microsoft.com/office/drawing/2014/main" xmlns="" val="1429651498"/>
                    </a:ext>
                  </a:extLst>
                </a:gridCol>
                <a:gridCol w="2168363">
                  <a:extLst>
                    <a:ext uri="{9D8B030D-6E8A-4147-A177-3AD203B41FA5}">
                      <a16:colId xmlns:a16="http://schemas.microsoft.com/office/drawing/2014/main" xmlns="" val="4192715429"/>
                    </a:ext>
                  </a:extLst>
                </a:gridCol>
                <a:gridCol w="1460888">
                  <a:extLst>
                    <a:ext uri="{9D8B030D-6E8A-4147-A177-3AD203B41FA5}">
                      <a16:colId xmlns:a16="http://schemas.microsoft.com/office/drawing/2014/main" xmlns="" val="3464762842"/>
                    </a:ext>
                  </a:extLst>
                </a:gridCol>
              </a:tblGrid>
              <a:tr h="294355">
                <a:tc>
                  <a:txBody>
                    <a:bodyPr/>
                    <a:lstStyle/>
                    <a:p>
                      <a:pPr algn="ctr" fontAlgn="ctr"/>
                      <a:r>
                        <a:rPr lang="en-US" sz="1000" b="0" i="0" u="none" strike="noStrike" dirty="0">
                          <a:solidFill>
                            <a:srgbClr val="DD052B"/>
                          </a:solidFill>
                          <a:effectLst/>
                          <a:latin typeface="Helvetica" panose="020B0604020202020204" pitchFamily="34" charset="0"/>
                        </a:rPr>
                        <a:t>Instrumento</a:t>
                      </a:r>
                    </a:p>
                  </a:txBody>
                  <a:tcPr marL="8855" marR="8855" marT="8855"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Vencimiento</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Valor Razonable</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Valor de Mercado (mdp)</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solidFill>
                      <a:srgbClr val="FFFFFF"/>
                    </a:solidFill>
                  </a:tcPr>
                </a:tc>
                <a:tc>
                  <a:txBody>
                    <a:bodyPr/>
                    <a:lstStyle/>
                    <a:p>
                      <a:pPr algn="ctr" fontAlgn="ctr"/>
                      <a:r>
                        <a:rPr lang="en-US" sz="1000" b="0" i="0" u="none" strike="noStrike" dirty="0">
                          <a:solidFill>
                            <a:srgbClr val="DD052B"/>
                          </a:solidFill>
                          <a:effectLst/>
                          <a:latin typeface="Helvetica" panose="020B0604020202020204" pitchFamily="34" charset="0"/>
                        </a:rPr>
                        <a:t>% del Portafolio</a:t>
                      </a:r>
                    </a:p>
                  </a:txBody>
                  <a:tcPr marL="8855" marR="8855" marT="8855"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solidFill>
                      <a:srgbClr val="FFFFFF"/>
                    </a:solidFill>
                  </a:tcPr>
                </a:tc>
                <a:extLst>
                  <a:ext uri="{0D108BD9-81ED-4DB2-BD59-A6C34878D82A}">
                    <a16:rowId xmlns:a16="http://schemas.microsoft.com/office/drawing/2014/main" xmlns="" val="2182728828"/>
                  </a:ext>
                </a:extLst>
              </a:tr>
              <a:tr h="231278">
                <a:tc>
                  <a:txBody>
                    <a:bodyPr/>
                    <a:lstStyle/>
                    <a:p>
                      <a:pPr algn="l" fontAlgn="b"/>
                      <a:r>
                        <a:rPr lang="en-US" sz="1000" b="0" i="0" u="none" strike="noStrike" dirty="0">
                          <a:solidFill>
                            <a:srgbClr val="1D1D1B"/>
                          </a:solidFill>
                          <a:effectLst/>
                          <a:latin typeface="Helvetica" panose="020B0604020202020204" pitchFamily="34" charset="0"/>
                        </a:rPr>
                        <a:t>1R_WSMX2CK_16</a:t>
                      </a:r>
                    </a:p>
                  </a:txBody>
                  <a:tcPr marL="8855" marR="8855" marT="8855"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18-12-26</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67155.23</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100.73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8855" marR="8855" marT="885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624888786"/>
                  </a:ext>
                </a:extLst>
              </a:tr>
              <a:tr h="220766">
                <a:tc>
                  <a:txBody>
                    <a:bodyPr/>
                    <a:lstStyle/>
                    <a:p>
                      <a:pPr algn="l" fontAlgn="b"/>
                      <a:r>
                        <a:rPr lang="en-US" sz="1000" b="0" i="0" u="none" strike="noStrike" dirty="0">
                          <a:solidFill>
                            <a:srgbClr val="1D1D1B"/>
                          </a:solidFill>
                          <a:effectLst/>
                          <a:latin typeface="Helvetica" panose="020B0604020202020204" pitchFamily="34" charset="0"/>
                        </a:rPr>
                        <a:t>1R_AINDACK_18</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09-03-33</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99.73</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59.84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899200318"/>
                  </a:ext>
                </a:extLst>
              </a:tr>
              <a:tr h="220766">
                <a:tc>
                  <a:txBody>
                    <a:bodyPr/>
                    <a:lstStyle/>
                    <a:p>
                      <a:pPr algn="l" fontAlgn="b"/>
                      <a:r>
                        <a:rPr lang="en-US" sz="1000" b="0" i="0" u="none" strike="noStrike" dirty="0">
                          <a:solidFill>
                            <a:srgbClr val="1D1D1B"/>
                          </a:solidFill>
                          <a:effectLst/>
                          <a:latin typeface="Helvetica" panose="020B0604020202020204" pitchFamily="34" charset="0"/>
                        </a:rPr>
                        <a:t>1R_EXI2CK_17</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28-05-32</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93.42</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56.05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509984863"/>
                  </a:ext>
                </a:extLst>
              </a:tr>
              <a:tr h="220766">
                <a:tc>
                  <a:txBody>
                    <a:bodyPr/>
                    <a:lstStyle/>
                    <a:p>
                      <a:pPr algn="l" fontAlgn="b"/>
                      <a:r>
                        <a:rPr lang="en-US" sz="1000" b="0" i="0" u="none" strike="noStrike" dirty="0">
                          <a:solidFill>
                            <a:srgbClr val="1D1D1B"/>
                          </a:solidFill>
                          <a:effectLst/>
                          <a:latin typeface="Helvetica" panose="020B0604020202020204" pitchFamily="34" charset="0"/>
                        </a:rPr>
                        <a:t>1R_IGS3CK_17</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10-05-27</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36.97</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92.24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286179600"/>
                  </a:ext>
                </a:extLst>
              </a:tr>
              <a:tr h="220766">
                <a:tc>
                  <a:txBody>
                    <a:bodyPr/>
                    <a:lstStyle/>
                    <a:p>
                      <a:pPr algn="l" fontAlgn="b"/>
                      <a:r>
                        <a:rPr lang="en-US" sz="1000" b="0" i="0" u="none" strike="noStrike" dirty="0">
                          <a:solidFill>
                            <a:srgbClr val="1D1D1B"/>
                          </a:solidFill>
                          <a:effectLst/>
                          <a:latin typeface="Helvetica" panose="020B0604020202020204" pitchFamily="34" charset="0"/>
                        </a:rPr>
                        <a:t>1R_SIRENCK_17</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18-05-27</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1113.54</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108.48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754274090"/>
                  </a:ext>
                </a:extLst>
              </a:tr>
              <a:tr h="220766">
                <a:tc>
                  <a:txBody>
                    <a:bodyPr/>
                    <a:lstStyle/>
                    <a:p>
                      <a:pPr algn="l" fontAlgn="b"/>
                      <a:r>
                        <a:rPr lang="en-US" sz="1000" b="0" i="0" u="none" strike="noStrike" dirty="0">
                          <a:solidFill>
                            <a:srgbClr val="1D1D1B"/>
                          </a:solidFill>
                          <a:effectLst/>
                          <a:latin typeface="Helvetica" panose="020B0604020202020204" pitchFamily="34" charset="0"/>
                        </a:rPr>
                        <a:t>1R_PLA2CK_17</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04-05-27</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93.63</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37.45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241669566"/>
                  </a:ext>
                </a:extLst>
              </a:tr>
              <a:tr h="220766">
                <a:tc>
                  <a:txBody>
                    <a:bodyPr/>
                    <a:lstStyle/>
                    <a:p>
                      <a:pPr algn="l" fontAlgn="b"/>
                      <a:r>
                        <a:rPr lang="en-US" sz="1000" b="0" i="0" u="none" strike="noStrike" dirty="0">
                          <a:solidFill>
                            <a:srgbClr val="1D1D1B"/>
                          </a:solidFill>
                          <a:effectLst/>
                          <a:latin typeface="Helvetica" panose="020B0604020202020204" pitchFamily="34" charset="0"/>
                        </a:rPr>
                        <a:t>1R_VEXCK_17</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09-09-27</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99.11</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59.47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319697088"/>
                  </a:ext>
                </a:extLst>
              </a:tr>
              <a:tr h="220766">
                <a:tc>
                  <a:txBody>
                    <a:bodyPr/>
                    <a:lstStyle/>
                    <a:p>
                      <a:pPr algn="l" fontAlgn="b"/>
                      <a:r>
                        <a:rPr lang="en-US" sz="1000" b="0" i="0" u="none" strike="noStrike" dirty="0">
                          <a:solidFill>
                            <a:srgbClr val="1D1D1B"/>
                          </a:solidFill>
                          <a:effectLst/>
                          <a:latin typeface="Helvetica" panose="020B0604020202020204" pitchFamily="34" charset="0"/>
                        </a:rPr>
                        <a:t>1R_FCICK_16</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02-08-29</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41345.88</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176.46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30043447"/>
                  </a:ext>
                </a:extLst>
              </a:tr>
              <a:tr h="220766">
                <a:tc>
                  <a:txBody>
                    <a:bodyPr/>
                    <a:lstStyle/>
                    <a:p>
                      <a:pPr algn="l" fontAlgn="b"/>
                      <a:r>
                        <a:rPr lang="en-US" sz="1000" b="0" i="0" u="none" strike="noStrike" dirty="0">
                          <a:solidFill>
                            <a:srgbClr val="1D1D1B"/>
                          </a:solidFill>
                          <a:effectLst/>
                          <a:latin typeface="Helvetica" panose="020B0604020202020204" pitchFamily="34" charset="0"/>
                        </a:rPr>
                        <a:t>CF_FIBRAMQ_12</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19.69</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526.70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0.4%</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350700705"/>
                  </a:ext>
                </a:extLst>
              </a:tr>
              <a:tr h="220766">
                <a:tc>
                  <a:txBody>
                    <a:bodyPr/>
                    <a:lstStyle/>
                    <a:p>
                      <a:pPr algn="l" fontAlgn="b"/>
                      <a:r>
                        <a:rPr lang="en-US" sz="1000" b="0" i="0" u="none" strike="noStrike" dirty="0">
                          <a:solidFill>
                            <a:srgbClr val="1D1D1B"/>
                          </a:solidFill>
                          <a:effectLst/>
                          <a:latin typeface="Helvetica" panose="020B0604020202020204" pitchFamily="34" charset="0"/>
                        </a:rPr>
                        <a:t>CF_FIBRAHD_15</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8.67</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2.84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0.0%</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2769871061"/>
                  </a:ext>
                </a:extLst>
              </a:tr>
              <a:tr h="220766">
                <a:tc>
                  <a:txBody>
                    <a:bodyPr/>
                    <a:lstStyle/>
                    <a:p>
                      <a:pPr algn="l" fontAlgn="b"/>
                      <a:r>
                        <a:rPr lang="en-US" sz="1000" b="0" i="0" u="none" strike="noStrike" dirty="0">
                          <a:solidFill>
                            <a:srgbClr val="1D1D1B"/>
                          </a:solidFill>
                          <a:effectLst/>
                          <a:latin typeface="Helvetica" panose="020B0604020202020204" pitchFamily="34" charset="0"/>
                        </a:rPr>
                        <a:t>CF_FMTY_14</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11.90</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391.74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179788119"/>
                  </a:ext>
                </a:extLst>
              </a:tr>
              <a:tr h="220766">
                <a:tc>
                  <a:txBody>
                    <a:bodyPr/>
                    <a:lstStyle/>
                    <a:p>
                      <a:pPr algn="l" fontAlgn="b"/>
                      <a:r>
                        <a:rPr lang="en-US" sz="1000" b="0" i="0" u="none" strike="noStrike" dirty="0">
                          <a:solidFill>
                            <a:srgbClr val="1D1D1B"/>
                          </a:solidFill>
                          <a:effectLst/>
                          <a:latin typeface="Helvetica" panose="020B0604020202020204" pitchFamily="34" charset="0"/>
                        </a:rPr>
                        <a:t>CF_FUNO_11</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28.84</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766.21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0.6%</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50530594"/>
                  </a:ext>
                </a:extLst>
              </a:tr>
              <a:tr h="220766">
                <a:tc>
                  <a:txBody>
                    <a:bodyPr/>
                    <a:lstStyle/>
                    <a:p>
                      <a:pPr algn="l" fontAlgn="b"/>
                      <a:r>
                        <a:rPr lang="en-US" sz="1000" b="0" i="0" u="none" strike="noStrike" dirty="0">
                          <a:solidFill>
                            <a:srgbClr val="1D1D1B"/>
                          </a:solidFill>
                          <a:effectLst/>
                          <a:latin typeface="Helvetica" panose="020B0604020202020204" pitchFamily="34" charset="0"/>
                        </a:rPr>
                        <a:t>CF_FIBRAPL_14</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36.63</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423.04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0.3%</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74318240"/>
                  </a:ext>
                </a:extLst>
              </a:tr>
              <a:tr h="220766">
                <a:tc>
                  <a:txBody>
                    <a:bodyPr/>
                    <a:lstStyle/>
                    <a:p>
                      <a:pPr algn="l" fontAlgn="b"/>
                      <a:r>
                        <a:rPr lang="en-US" sz="1000" b="0" i="0" u="none" strike="noStrike" dirty="0">
                          <a:solidFill>
                            <a:srgbClr val="1D1D1B"/>
                          </a:solidFill>
                          <a:effectLst/>
                          <a:latin typeface="Helvetica" panose="020B0604020202020204" pitchFamily="34" charset="0"/>
                        </a:rPr>
                        <a:t>FF_INFRAEX_18</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18.50</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150.00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0.1%</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94630034"/>
                  </a:ext>
                </a:extLst>
              </a:tr>
              <a:tr h="220766">
                <a:tc>
                  <a:txBody>
                    <a:bodyPr/>
                    <a:lstStyle/>
                    <a:p>
                      <a:pPr algn="l" fontAlgn="b"/>
                      <a:r>
                        <a:rPr lang="en-US" sz="1000" b="0" i="0" u="none" strike="noStrike" dirty="0">
                          <a:solidFill>
                            <a:srgbClr val="1D1D1B"/>
                          </a:solidFill>
                          <a:effectLst/>
                          <a:latin typeface="Helvetica" panose="020B0604020202020204" pitchFamily="34" charset="0"/>
                        </a:rPr>
                        <a:t>CF_EDUCA_18</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20.00</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300.00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0.2%</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532255853"/>
                  </a:ext>
                </a:extLst>
              </a:tr>
              <a:tr h="220766">
                <a:tc>
                  <a:txBody>
                    <a:bodyPr/>
                    <a:lstStyle/>
                    <a:p>
                      <a:pPr algn="l" fontAlgn="b"/>
                      <a:r>
                        <a:rPr lang="en-US" sz="1000" b="0" i="0" u="none" strike="noStrike" dirty="0">
                          <a:solidFill>
                            <a:srgbClr val="1D1D1B"/>
                          </a:solidFill>
                          <a:effectLst/>
                          <a:latin typeface="Helvetica" panose="020B0604020202020204" pitchFamily="34" charset="0"/>
                        </a:rPr>
                        <a:t>FE_FCFE_18</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17.43</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212.06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0.2%</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400045553"/>
                  </a:ext>
                </a:extLst>
              </a:tr>
              <a:tr h="220766">
                <a:tc>
                  <a:txBody>
                    <a:bodyPr/>
                    <a:lstStyle/>
                    <a:p>
                      <a:pPr algn="l" fontAlgn="b"/>
                      <a:r>
                        <a:rPr lang="en-US" sz="1000" b="0" i="0" u="none" strike="noStrike" dirty="0">
                          <a:solidFill>
                            <a:srgbClr val="1D1D1B"/>
                          </a:solidFill>
                          <a:effectLst/>
                          <a:latin typeface="Helvetica" panose="020B0604020202020204" pitchFamily="34" charset="0"/>
                        </a:rPr>
                        <a:t>CF_TERRA_13</a:t>
                      </a:r>
                    </a:p>
                  </a:txBody>
                  <a:tcPr marL="8855" marR="8855" marT="8855" marB="0" anchor="b">
                    <a:lnL>
                      <a:noFill/>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endParaRPr lang="en-US" sz="1000" b="0" i="0" u="none" strike="noStrike" dirty="0">
                        <a:solidFill>
                          <a:srgbClr val="1D1D1B"/>
                        </a:solidFill>
                        <a:effectLst/>
                        <a:latin typeface="Helvetica" panose="020B0604020202020204" pitchFamily="34" charset="0"/>
                      </a:endParaRP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27.08</a:t>
                      </a:r>
                    </a:p>
                  </a:txBody>
                  <a:tcPr marL="8855" marR="8855" marT="885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b"/>
                      <a:r>
                        <a:rPr lang="en-US" sz="1000" b="0" i="0" u="none" strike="noStrike" dirty="0">
                          <a:solidFill>
                            <a:srgbClr val="1D1D1B"/>
                          </a:solidFill>
                          <a:effectLst/>
                          <a:latin typeface="Helvetica" panose="020B0604020202020204" pitchFamily="34" charset="0"/>
                        </a:rPr>
                        <a:t>1,062.98 </a:t>
                      </a:r>
                    </a:p>
                  </a:txBody>
                  <a:tcPr marL="8855" marR="8855" marT="885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solidFill>
                      <a:srgbClr val="FFFFFF"/>
                    </a:solidFill>
                  </a:tcPr>
                </a:tc>
                <a:tc>
                  <a:txBody>
                    <a:bodyPr/>
                    <a:lstStyle/>
                    <a:p>
                      <a:pPr algn="ctr" fontAlgn="ctr"/>
                      <a:r>
                        <a:rPr lang="en-US" sz="1000" b="0" i="0" u="none" strike="noStrike" dirty="0">
                          <a:solidFill>
                            <a:srgbClr val="1D1D1B"/>
                          </a:solidFill>
                          <a:effectLst/>
                          <a:latin typeface="Helvetica" panose="020B0604020202020204" pitchFamily="34" charset="0"/>
                        </a:rPr>
                        <a:t>0.8%</a:t>
                      </a:r>
                    </a:p>
                  </a:txBody>
                  <a:tcPr marL="8855" marR="8855" marT="8855" marB="0" anchor="ctr">
                    <a:lnL w="19050" cap="flat" cmpd="sng" algn="ctr">
                      <a:solidFill>
                        <a:srgbClr val="B41F32"/>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007849213"/>
                  </a:ext>
                </a:extLst>
              </a:tr>
            </a:tbl>
          </a:graphicData>
        </a:graphic>
      </p:graphicFrame>
    </p:spTree>
    <p:extLst>
      <p:ext uri="{BB962C8B-B14F-4D97-AF65-F5344CB8AC3E}">
        <p14:creationId xmlns:p14="http://schemas.microsoft.com/office/powerpoint/2010/main" val="3047159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FFC0BF-1BE7-4CBE-9160-BBE6D688CF8E}"/>
              </a:ext>
            </a:extLst>
          </p:cNvPr>
          <p:cNvSpPr txBox="1">
            <a:spLocks/>
          </p:cNvSpPr>
          <p:nvPr/>
        </p:nvSpPr>
        <p:spPr>
          <a:xfrm>
            <a:off x="371255" y="156994"/>
            <a:ext cx="7485812"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54925616-828D-4CCC-942C-84826C57606F}"/>
              </a:ext>
            </a:extLst>
          </p:cNvPr>
          <p:cNvSpPr txBox="1">
            <a:spLocks/>
          </p:cNvSpPr>
          <p:nvPr/>
        </p:nvSpPr>
        <p:spPr>
          <a:xfrm>
            <a:off x="357858" y="922286"/>
            <a:ext cx="7886700" cy="276594"/>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ES" sz="1800" dirty="0">
                <a:ea typeface="Open Sans Light" panose="020B0606030504020204" pitchFamily="34" charset="0"/>
                <a:cs typeface="Open Sans Light" panose="020B0606030504020204" pitchFamily="34" charset="0"/>
              </a:rPr>
              <a:t>Deuda Corporativa (4.7% del activo neto)</a:t>
            </a:r>
          </a:p>
          <a:p>
            <a:pPr marL="0" indent="0">
              <a:buFont typeface="Arial" panose="020B0604020202020204" pitchFamily="34" charse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5" name="CuadroTexto 4">
            <a:extLst>
              <a:ext uri="{FF2B5EF4-FFF2-40B4-BE49-F238E27FC236}">
                <a16:creationId xmlns:a16="http://schemas.microsoft.com/office/drawing/2014/main" xmlns="" id="{1FC045C3-7356-40E4-ACEF-5BD4A7A75816}"/>
              </a:ext>
            </a:extLst>
          </p:cNvPr>
          <p:cNvSpPr txBox="1"/>
          <p:nvPr/>
        </p:nvSpPr>
        <p:spPr>
          <a:xfrm>
            <a:off x="173537" y="5434944"/>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graphicFrame>
        <p:nvGraphicFramePr>
          <p:cNvPr id="9" name="8 Tabla"/>
          <p:cNvGraphicFramePr>
            <a:graphicFrameLocks noGrp="1"/>
          </p:cNvGraphicFramePr>
          <p:nvPr>
            <p:extLst>
              <p:ext uri="{D42A27DB-BD31-4B8C-83A1-F6EECF244321}">
                <p14:modId xmlns:p14="http://schemas.microsoft.com/office/powerpoint/2010/main" val="2758466205"/>
              </p:ext>
            </p:extLst>
          </p:nvPr>
        </p:nvGraphicFramePr>
        <p:xfrm>
          <a:off x="264159" y="1198873"/>
          <a:ext cx="8385387" cy="4165672"/>
        </p:xfrm>
        <a:graphic>
          <a:graphicData uri="http://schemas.openxmlformats.org/drawingml/2006/table">
            <a:tbl>
              <a:tblPr/>
              <a:tblGrid>
                <a:gridCol w="2132835">
                  <a:extLst>
                    <a:ext uri="{9D8B030D-6E8A-4147-A177-3AD203B41FA5}">
                      <a16:colId xmlns:a16="http://schemas.microsoft.com/office/drawing/2014/main" xmlns="" val="20000"/>
                    </a:ext>
                  </a:extLst>
                </a:gridCol>
                <a:gridCol w="1563138">
                  <a:extLst>
                    <a:ext uri="{9D8B030D-6E8A-4147-A177-3AD203B41FA5}">
                      <a16:colId xmlns:a16="http://schemas.microsoft.com/office/drawing/2014/main" xmlns="" val="20001"/>
                    </a:ext>
                  </a:extLst>
                </a:gridCol>
                <a:gridCol w="1563138">
                  <a:extLst>
                    <a:ext uri="{9D8B030D-6E8A-4147-A177-3AD203B41FA5}">
                      <a16:colId xmlns:a16="http://schemas.microsoft.com/office/drawing/2014/main" xmlns="" val="20002"/>
                    </a:ext>
                  </a:extLst>
                </a:gridCol>
                <a:gridCol w="1563138">
                  <a:extLst>
                    <a:ext uri="{9D8B030D-6E8A-4147-A177-3AD203B41FA5}">
                      <a16:colId xmlns:a16="http://schemas.microsoft.com/office/drawing/2014/main" xmlns="" val="20003"/>
                    </a:ext>
                  </a:extLst>
                </a:gridCol>
                <a:gridCol w="1563138">
                  <a:extLst>
                    <a:ext uri="{9D8B030D-6E8A-4147-A177-3AD203B41FA5}">
                      <a16:colId xmlns:a16="http://schemas.microsoft.com/office/drawing/2014/main" xmlns="" val="20004"/>
                    </a:ext>
                  </a:extLst>
                </a:gridCol>
              </a:tblGrid>
              <a:tr h="312424">
                <a:tc>
                  <a:txBody>
                    <a:bodyPr/>
                    <a:lstStyle/>
                    <a:p>
                      <a:pPr algn="ctr" rtl="0" fontAlgn="ctr"/>
                      <a:r>
                        <a:rPr lang="es-MX" sz="1000" b="0" i="0" u="none" strike="noStrike" dirty="0">
                          <a:solidFill>
                            <a:srgbClr val="DD052B"/>
                          </a:solidFill>
                          <a:effectLst/>
                          <a:latin typeface="Helvetica"/>
                        </a:rPr>
                        <a:t>Instrumento</a:t>
                      </a:r>
                    </a:p>
                  </a:txBody>
                  <a:tcPr marL="8152" marR="8152" marT="8152"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Vencimiento</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Razonable</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de Mercado (mdp)</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 del Portafolio</a:t>
                      </a:r>
                    </a:p>
                  </a:txBody>
                  <a:tcPr marL="8152" marR="8152" marT="8152"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tcPr>
                </a:tc>
                <a:extLst>
                  <a:ext uri="{0D108BD9-81ED-4DB2-BD59-A6C34878D82A}">
                    <a16:rowId xmlns:a16="http://schemas.microsoft.com/office/drawing/2014/main" xmlns="" val="10000"/>
                  </a:ext>
                </a:extLst>
              </a:tr>
              <a:tr h="156212">
                <a:tc>
                  <a:txBody>
                    <a:bodyPr/>
                    <a:lstStyle/>
                    <a:p>
                      <a:pPr algn="l" rtl="0" fontAlgn="b"/>
                      <a:r>
                        <a:rPr lang="es-MX" sz="1000" b="0" i="0" u="none" strike="noStrike" dirty="0">
                          <a:solidFill>
                            <a:srgbClr val="1D1D1B"/>
                          </a:solidFill>
                          <a:effectLst/>
                          <a:latin typeface="Helvetica"/>
                        </a:rPr>
                        <a:t>90_CBPF_48</a:t>
                      </a:r>
                    </a:p>
                  </a:txBody>
                  <a:tcPr marL="8152" marR="8152" marT="8152"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26/09/1947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103.25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b"/>
                      <a:r>
                        <a:rPr lang="es-MX" sz="1000" b="0" i="0" u="none" strike="noStrike" dirty="0">
                          <a:solidFill>
                            <a:srgbClr val="1D1D1B"/>
                          </a:solidFill>
                          <a:effectLst/>
                          <a:latin typeface="Helvetica"/>
                        </a:rPr>
                        <a:t>325.76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tcPr>
                </a:tc>
                <a:extLst>
                  <a:ext uri="{0D108BD9-81ED-4DB2-BD59-A6C34878D82A}">
                    <a16:rowId xmlns:a16="http://schemas.microsoft.com/office/drawing/2014/main" xmlns="" val="10001"/>
                  </a:ext>
                </a:extLst>
              </a:tr>
              <a:tr h="154705">
                <a:tc>
                  <a:txBody>
                    <a:bodyPr/>
                    <a:lstStyle/>
                    <a:p>
                      <a:pPr algn="l" rtl="0" fontAlgn="b"/>
                      <a:r>
                        <a:rPr lang="es-MX" sz="1000" b="0" i="0" u="none" strike="noStrike" dirty="0">
                          <a:solidFill>
                            <a:srgbClr val="1D1D1B"/>
                          </a:solidFill>
                          <a:effectLst/>
                          <a:latin typeface="Helvetica"/>
                        </a:rPr>
                        <a:t>90_PAMMCB_14U</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31/03/1944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602.84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942.37</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2"/>
                  </a:ext>
                </a:extLst>
              </a:tr>
              <a:tr h="154705">
                <a:tc>
                  <a:txBody>
                    <a:bodyPr/>
                    <a:lstStyle/>
                    <a:p>
                      <a:pPr algn="l" rtl="0" fontAlgn="b"/>
                      <a:r>
                        <a:rPr lang="es-MX" sz="1000" b="0" i="0" u="none" strike="noStrike" dirty="0">
                          <a:solidFill>
                            <a:srgbClr val="1D1D1B"/>
                          </a:solidFill>
                          <a:effectLst/>
                          <a:latin typeface="Helvetica"/>
                        </a:rPr>
                        <a:t>91_GHOCB_14</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30/07/2029</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90.28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325.01</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3"/>
                  </a:ext>
                </a:extLst>
              </a:tr>
              <a:tr h="154705">
                <a:tc>
                  <a:txBody>
                    <a:bodyPr/>
                    <a:lstStyle/>
                    <a:p>
                      <a:pPr algn="l" rtl="0" fontAlgn="b"/>
                      <a:r>
                        <a:rPr lang="es-MX" sz="1000" b="0" i="0" u="none" strike="noStrike" dirty="0">
                          <a:solidFill>
                            <a:srgbClr val="1D1D1B"/>
                          </a:solidFill>
                          <a:effectLst/>
                          <a:latin typeface="Helvetica"/>
                        </a:rPr>
                        <a:t>91_CAMSCB_13U</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29/12/1937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600.81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362.86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4"/>
                  </a:ext>
                </a:extLst>
              </a:tr>
              <a:tr h="154705">
                <a:tc>
                  <a:txBody>
                    <a:bodyPr/>
                    <a:lstStyle/>
                    <a:p>
                      <a:pPr algn="l" rtl="0" fontAlgn="b"/>
                      <a:r>
                        <a:rPr lang="es-MX" sz="1000" b="0" i="0" u="none" strike="noStrike" dirty="0">
                          <a:solidFill>
                            <a:srgbClr val="1D1D1B"/>
                          </a:solidFill>
                          <a:effectLst/>
                          <a:latin typeface="Helvetica"/>
                        </a:rPr>
                        <a:t>91_PSBCB_12U</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28/05/1932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428.56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209.99</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5"/>
                  </a:ext>
                </a:extLst>
              </a:tr>
              <a:tr h="154705">
                <a:tc>
                  <a:txBody>
                    <a:bodyPr/>
                    <a:lstStyle/>
                    <a:p>
                      <a:pPr algn="l" rtl="0" fontAlgn="b"/>
                      <a:r>
                        <a:rPr lang="es-MX" sz="1000" b="0" i="0" u="none" strike="noStrike" dirty="0">
                          <a:solidFill>
                            <a:srgbClr val="1D1D1B"/>
                          </a:solidFill>
                          <a:effectLst/>
                          <a:latin typeface="Helvetica"/>
                        </a:rPr>
                        <a:t>91_DOIXCB_15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20/11/2028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78.1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156.21</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6"/>
                  </a:ext>
                </a:extLst>
              </a:tr>
              <a:tr h="154705">
                <a:tc>
                  <a:txBody>
                    <a:bodyPr/>
                    <a:lstStyle/>
                    <a:p>
                      <a:pPr algn="l" rtl="0" fontAlgn="b"/>
                      <a:r>
                        <a:rPr lang="es-MX" sz="1000" b="0" i="0" u="none" strike="noStrike" dirty="0">
                          <a:solidFill>
                            <a:srgbClr val="1D1D1B"/>
                          </a:solidFill>
                          <a:effectLst/>
                          <a:latin typeface="Helvetica"/>
                        </a:rPr>
                        <a:t>91_HERDEZ_13</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03/11/2023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95.62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132.79</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7"/>
                  </a:ext>
                </a:extLst>
              </a:tr>
              <a:tr h="154705">
                <a:tc>
                  <a:txBody>
                    <a:bodyPr/>
                    <a:lstStyle/>
                    <a:p>
                      <a:pPr algn="l" rtl="0" fontAlgn="b"/>
                      <a:r>
                        <a:rPr lang="es-MX" sz="1000" b="0" i="0" u="none" strike="noStrike" dirty="0">
                          <a:solidFill>
                            <a:srgbClr val="1D1D1B"/>
                          </a:solidFill>
                          <a:effectLst/>
                          <a:latin typeface="Helvetica"/>
                        </a:rPr>
                        <a:t>91_INCARSO_15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07/08/2025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96.53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57.92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8"/>
                  </a:ext>
                </a:extLst>
              </a:tr>
              <a:tr h="154705">
                <a:tc>
                  <a:txBody>
                    <a:bodyPr/>
                    <a:lstStyle/>
                    <a:p>
                      <a:pPr algn="l" rtl="0" fontAlgn="b"/>
                      <a:r>
                        <a:rPr lang="es-MX" sz="1000" b="0" i="0" u="none" strike="noStrike" dirty="0">
                          <a:solidFill>
                            <a:srgbClr val="1D1D1B"/>
                          </a:solidFill>
                          <a:effectLst/>
                          <a:latin typeface="Helvetica"/>
                        </a:rPr>
                        <a:t>91_RCO_14</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12/08/1930</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100.95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50.47</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9"/>
                  </a:ext>
                </a:extLst>
              </a:tr>
              <a:tr h="154705">
                <a:tc>
                  <a:txBody>
                    <a:bodyPr/>
                    <a:lstStyle/>
                    <a:p>
                      <a:pPr algn="l" rtl="0" fontAlgn="b"/>
                      <a:r>
                        <a:rPr lang="es-MX" sz="1000" b="0" i="0" u="none" strike="noStrike" dirty="0">
                          <a:solidFill>
                            <a:srgbClr val="1D1D1B"/>
                          </a:solidFill>
                          <a:effectLst/>
                          <a:latin typeface="Helvetica"/>
                        </a:rPr>
                        <a:t>91_RCENTRO_17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08/12/2023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29.46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0"/>
                  </a:ext>
                </a:extLst>
              </a:tr>
              <a:tr h="154705">
                <a:tc>
                  <a:txBody>
                    <a:bodyPr/>
                    <a:lstStyle/>
                    <a:p>
                      <a:pPr algn="l" rtl="0" fontAlgn="b"/>
                      <a:r>
                        <a:rPr lang="es-MX" sz="1000" b="0" i="0" u="none" strike="noStrike" dirty="0">
                          <a:solidFill>
                            <a:srgbClr val="1D1D1B"/>
                          </a:solidFill>
                          <a:effectLst/>
                          <a:latin typeface="Helvetica"/>
                        </a:rPr>
                        <a:t>91_GASN_15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03/07/2025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95.81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162.56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1"/>
                  </a:ext>
                </a:extLst>
              </a:tr>
              <a:tr h="154705">
                <a:tc>
                  <a:txBody>
                    <a:bodyPr/>
                    <a:lstStyle/>
                    <a:p>
                      <a:pPr algn="l" rtl="0" fontAlgn="b"/>
                      <a:r>
                        <a:rPr lang="es-MX" sz="1000" b="0" i="0" u="none" strike="noStrike" dirty="0">
                          <a:solidFill>
                            <a:srgbClr val="1D1D1B"/>
                          </a:solidFill>
                          <a:effectLst/>
                          <a:latin typeface="Helvetica"/>
                        </a:rPr>
                        <a:t>91_TELMEX_07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16/03/1937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91.08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381.48</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2"/>
                  </a:ext>
                </a:extLst>
              </a:tr>
              <a:tr h="154705">
                <a:tc>
                  <a:txBody>
                    <a:bodyPr/>
                    <a:lstStyle/>
                    <a:p>
                      <a:pPr algn="l" rtl="0" fontAlgn="b"/>
                      <a:r>
                        <a:rPr lang="es-MX" sz="1000" b="0" i="0" u="none" strike="noStrike" dirty="0">
                          <a:solidFill>
                            <a:srgbClr val="1D1D1B"/>
                          </a:solidFill>
                          <a:effectLst/>
                          <a:latin typeface="Helvetica"/>
                        </a:rPr>
                        <a:t>91_OSM_15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23/07/2025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95.36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882.68</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0.60%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3"/>
                  </a:ext>
                </a:extLst>
              </a:tr>
              <a:tr h="154705">
                <a:tc>
                  <a:txBody>
                    <a:bodyPr/>
                    <a:lstStyle/>
                    <a:p>
                      <a:pPr algn="l" rtl="0" fontAlgn="b"/>
                      <a:r>
                        <a:rPr lang="es-MX" sz="1000" b="0" i="0" u="none" strike="noStrike" dirty="0">
                          <a:solidFill>
                            <a:srgbClr val="1D1D1B"/>
                          </a:solidFill>
                          <a:effectLst/>
                          <a:latin typeface="Helvetica"/>
                        </a:rPr>
                        <a:t>91_PASACB_11</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30/04/1932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119.37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632.67</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4"/>
                  </a:ext>
                </a:extLst>
              </a:tr>
              <a:tr h="154705">
                <a:tc>
                  <a:txBody>
                    <a:bodyPr/>
                    <a:lstStyle/>
                    <a:p>
                      <a:pPr algn="l" rtl="0" fontAlgn="b"/>
                      <a:r>
                        <a:rPr lang="es-MX" sz="1000" b="0" i="0" u="none" strike="noStrike" dirty="0">
                          <a:solidFill>
                            <a:srgbClr val="1D1D1B"/>
                          </a:solidFill>
                          <a:effectLst/>
                          <a:latin typeface="Helvetica"/>
                        </a:rPr>
                        <a:t>91_PROIN_10-2</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28/08/1930</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88.62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333.99</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5"/>
                  </a:ext>
                </a:extLst>
              </a:tr>
              <a:tr h="154705">
                <a:tc>
                  <a:txBody>
                    <a:bodyPr/>
                    <a:lstStyle/>
                    <a:p>
                      <a:pPr algn="l" rtl="0" fontAlgn="b"/>
                      <a:r>
                        <a:rPr lang="es-MX" sz="1000" b="0" i="0" u="none" strike="noStrike" dirty="0">
                          <a:solidFill>
                            <a:srgbClr val="1D1D1B"/>
                          </a:solidFill>
                          <a:effectLst/>
                          <a:latin typeface="Helvetica"/>
                        </a:rPr>
                        <a:t>91_AERMXCB_15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15/09/2020</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91.02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234.92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6"/>
                  </a:ext>
                </a:extLst>
              </a:tr>
              <a:tr h="154705">
                <a:tc>
                  <a:txBody>
                    <a:bodyPr/>
                    <a:lstStyle/>
                    <a:p>
                      <a:pPr algn="l" rtl="0" fontAlgn="b"/>
                      <a:r>
                        <a:rPr lang="es-MX" sz="1000" b="0" i="0" u="none" strike="noStrike" dirty="0">
                          <a:solidFill>
                            <a:srgbClr val="1D1D1B"/>
                          </a:solidFill>
                          <a:effectLst/>
                          <a:latin typeface="Helvetica"/>
                        </a:rPr>
                        <a:t>91_KOF_13</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12/05/2023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87.91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276.76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7"/>
                  </a:ext>
                </a:extLst>
              </a:tr>
              <a:tr h="154705">
                <a:tc>
                  <a:txBody>
                    <a:bodyPr/>
                    <a:lstStyle/>
                    <a:p>
                      <a:pPr algn="l" rtl="0" fontAlgn="b"/>
                      <a:r>
                        <a:rPr lang="es-MX" sz="1000" b="0" i="0" u="none" strike="noStrike" dirty="0">
                          <a:solidFill>
                            <a:srgbClr val="1D1D1B"/>
                          </a:solidFill>
                          <a:effectLst/>
                          <a:latin typeface="Helvetica"/>
                        </a:rPr>
                        <a:t>91_SOFINBU_15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26/07/2018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203.76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8"/>
                  </a:ext>
                </a:extLst>
              </a:tr>
              <a:tr h="154705">
                <a:tc>
                  <a:txBody>
                    <a:bodyPr/>
                    <a:lstStyle/>
                    <a:p>
                      <a:pPr algn="l" rtl="0" fontAlgn="b"/>
                      <a:r>
                        <a:rPr lang="es-MX" sz="1000" b="0" i="0" u="none" strike="noStrike" dirty="0">
                          <a:solidFill>
                            <a:srgbClr val="1D1D1B"/>
                          </a:solidFill>
                          <a:effectLst/>
                          <a:latin typeface="Helvetica"/>
                        </a:rPr>
                        <a:t>91_TLEVISA_15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02/05/2022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99.07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476.52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9"/>
                  </a:ext>
                </a:extLst>
              </a:tr>
              <a:tr h="154705">
                <a:tc>
                  <a:txBody>
                    <a:bodyPr/>
                    <a:lstStyle/>
                    <a:p>
                      <a:pPr algn="l" rtl="0" fontAlgn="b"/>
                      <a:r>
                        <a:rPr lang="es-MX" sz="1000" b="0" i="0" u="none" strike="noStrike" dirty="0">
                          <a:solidFill>
                            <a:srgbClr val="1D1D1B"/>
                          </a:solidFill>
                          <a:effectLst/>
                          <a:latin typeface="Helvetica"/>
                        </a:rPr>
                        <a:t>91_TLEVISA_14</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01/04/2021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98.92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112.36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0"/>
                  </a:ext>
                </a:extLst>
              </a:tr>
              <a:tr h="154705">
                <a:tc>
                  <a:txBody>
                    <a:bodyPr/>
                    <a:lstStyle/>
                    <a:p>
                      <a:pPr algn="l" rtl="0" fontAlgn="b"/>
                      <a:r>
                        <a:rPr lang="es-MX" sz="1000" b="0" i="0" u="none" strike="noStrike" dirty="0">
                          <a:solidFill>
                            <a:srgbClr val="1D1D1B"/>
                          </a:solidFill>
                          <a:effectLst/>
                          <a:latin typeface="Helvetica"/>
                        </a:rPr>
                        <a:t>91_OMA_14</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07/06/2021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95.48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38.55</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1"/>
                  </a:ext>
                </a:extLst>
              </a:tr>
              <a:tr h="154705">
                <a:tc>
                  <a:txBody>
                    <a:bodyPr/>
                    <a:lstStyle/>
                    <a:p>
                      <a:pPr algn="l" rtl="0" fontAlgn="b"/>
                      <a:r>
                        <a:rPr lang="es-MX" sz="1000" b="0" i="0" u="none" strike="noStrike" dirty="0">
                          <a:solidFill>
                            <a:srgbClr val="1D1D1B"/>
                          </a:solidFill>
                          <a:effectLst/>
                          <a:latin typeface="Helvetica"/>
                        </a:rPr>
                        <a:t>91_DAIMLER_17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24/05/2019</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100.28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48.13</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2"/>
                  </a:ext>
                </a:extLst>
              </a:tr>
              <a:tr h="154705">
                <a:tc>
                  <a:txBody>
                    <a:bodyPr/>
                    <a:lstStyle/>
                    <a:p>
                      <a:pPr algn="l" rtl="0" fontAlgn="b"/>
                      <a:r>
                        <a:rPr lang="es-MX" sz="1000" b="0" i="0" u="none" strike="noStrike" dirty="0">
                          <a:solidFill>
                            <a:srgbClr val="1D1D1B"/>
                          </a:solidFill>
                          <a:effectLst/>
                          <a:latin typeface="Helvetica"/>
                        </a:rPr>
                        <a:t>94_BACOMER_07U</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09/07/2026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608.05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397.82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3"/>
                  </a:ext>
                </a:extLst>
              </a:tr>
              <a:tr h="154705">
                <a:tc>
                  <a:txBody>
                    <a:bodyPr/>
                    <a:lstStyle/>
                    <a:p>
                      <a:pPr algn="l" rtl="0" fontAlgn="b"/>
                      <a:r>
                        <a:rPr lang="es-MX" sz="1000" b="0" i="0" u="none" strike="noStrike" dirty="0">
                          <a:solidFill>
                            <a:srgbClr val="1D1D1B"/>
                          </a:solidFill>
                          <a:effectLst/>
                          <a:latin typeface="Helvetica"/>
                        </a:rPr>
                        <a:t>94_SCOTIAB_17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05/03/2020</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52.67</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4"/>
                  </a:ext>
                </a:extLst>
              </a:tr>
            </a:tbl>
          </a:graphicData>
        </a:graphic>
      </p:graphicFrame>
    </p:spTree>
    <p:extLst>
      <p:ext uri="{BB962C8B-B14F-4D97-AF65-F5344CB8AC3E}">
        <p14:creationId xmlns:p14="http://schemas.microsoft.com/office/powerpoint/2010/main" val="3128157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FFC0BF-1BE7-4CBE-9160-BBE6D688CF8E}"/>
              </a:ext>
            </a:extLst>
          </p:cNvPr>
          <p:cNvSpPr txBox="1">
            <a:spLocks/>
          </p:cNvSpPr>
          <p:nvPr/>
        </p:nvSpPr>
        <p:spPr>
          <a:xfrm>
            <a:off x="371255" y="156994"/>
            <a:ext cx="7485812"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54925616-828D-4CCC-942C-84826C57606F}"/>
              </a:ext>
            </a:extLst>
          </p:cNvPr>
          <p:cNvSpPr txBox="1">
            <a:spLocks/>
          </p:cNvSpPr>
          <p:nvPr/>
        </p:nvSpPr>
        <p:spPr>
          <a:xfrm>
            <a:off x="357858" y="798648"/>
            <a:ext cx="7886700" cy="276594"/>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ES" sz="1800" dirty="0">
                <a:ea typeface="Open Sans Light" panose="020B0606030504020204" pitchFamily="34" charset="0"/>
                <a:cs typeface="Open Sans Light" panose="020B0606030504020204" pitchFamily="34" charset="0"/>
              </a:rPr>
              <a:t>Deuda Corporativa (7.3% del activo neto)</a:t>
            </a:r>
          </a:p>
          <a:p>
            <a:pPr marL="0" inden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5" name="CuadroTexto 4">
            <a:extLst>
              <a:ext uri="{FF2B5EF4-FFF2-40B4-BE49-F238E27FC236}">
                <a16:creationId xmlns:a16="http://schemas.microsoft.com/office/drawing/2014/main" xmlns="" id="{1FC045C3-7356-40E4-ACEF-5BD4A7A75816}"/>
              </a:ext>
            </a:extLst>
          </p:cNvPr>
          <p:cNvSpPr txBox="1"/>
          <p:nvPr/>
        </p:nvSpPr>
        <p:spPr>
          <a:xfrm>
            <a:off x="173537" y="5410851"/>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graphicFrame>
        <p:nvGraphicFramePr>
          <p:cNvPr id="4" name="3 Tabla"/>
          <p:cNvGraphicFramePr>
            <a:graphicFrameLocks noGrp="1"/>
          </p:cNvGraphicFramePr>
          <p:nvPr>
            <p:extLst>
              <p:ext uri="{D42A27DB-BD31-4B8C-83A1-F6EECF244321}">
                <p14:modId xmlns:p14="http://schemas.microsoft.com/office/powerpoint/2010/main" val="2496062584"/>
              </p:ext>
            </p:extLst>
          </p:nvPr>
        </p:nvGraphicFramePr>
        <p:xfrm>
          <a:off x="325119" y="1075242"/>
          <a:ext cx="8385383" cy="4306635"/>
        </p:xfrm>
        <a:graphic>
          <a:graphicData uri="http://schemas.openxmlformats.org/drawingml/2006/table">
            <a:tbl>
              <a:tblPr/>
              <a:tblGrid>
                <a:gridCol w="2132835">
                  <a:extLst>
                    <a:ext uri="{9D8B030D-6E8A-4147-A177-3AD203B41FA5}">
                      <a16:colId xmlns:a16="http://schemas.microsoft.com/office/drawing/2014/main" xmlns="" val="20000"/>
                    </a:ext>
                  </a:extLst>
                </a:gridCol>
                <a:gridCol w="1563137">
                  <a:extLst>
                    <a:ext uri="{9D8B030D-6E8A-4147-A177-3AD203B41FA5}">
                      <a16:colId xmlns:a16="http://schemas.microsoft.com/office/drawing/2014/main" xmlns="" val="20001"/>
                    </a:ext>
                  </a:extLst>
                </a:gridCol>
                <a:gridCol w="1563137">
                  <a:extLst>
                    <a:ext uri="{9D8B030D-6E8A-4147-A177-3AD203B41FA5}">
                      <a16:colId xmlns:a16="http://schemas.microsoft.com/office/drawing/2014/main" xmlns="" val="20002"/>
                    </a:ext>
                  </a:extLst>
                </a:gridCol>
                <a:gridCol w="1563137">
                  <a:extLst>
                    <a:ext uri="{9D8B030D-6E8A-4147-A177-3AD203B41FA5}">
                      <a16:colId xmlns:a16="http://schemas.microsoft.com/office/drawing/2014/main" xmlns="" val="20003"/>
                    </a:ext>
                  </a:extLst>
                </a:gridCol>
                <a:gridCol w="1563137">
                  <a:extLst>
                    <a:ext uri="{9D8B030D-6E8A-4147-A177-3AD203B41FA5}">
                      <a16:colId xmlns:a16="http://schemas.microsoft.com/office/drawing/2014/main" xmlns="" val="20004"/>
                    </a:ext>
                  </a:extLst>
                </a:gridCol>
              </a:tblGrid>
              <a:tr h="282657">
                <a:tc>
                  <a:txBody>
                    <a:bodyPr/>
                    <a:lstStyle/>
                    <a:p>
                      <a:pPr algn="ctr" rtl="0" fontAlgn="ctr"/>
                      <a:r>
                        <a:rPr lang="es-MX" sz="1000" b="0" i="0" u="none" strike="noStrike" dirty="0">
                          <a:solidFill>
                            <a:srgbClr val="DD052B"/>
                          </a:solidFill>
                          <a:effectLst/>
                          <a:latin typeface="Helvetica"/>
                        </a:rPr>
                        <a:t>Instrumento</a:t>
                      </a:r>
                    </a:p>
                  </a:txBody>
                  <a:tcPr marL="7852" marR="7852" marT="7852"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Vencimiento</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Razonable</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de Mercado (mdp)</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 del Portafolio</a:t>
                      </a:r>
                    </a:p>
                  </a:txBody>
                  <a:tcPr marL="7852" marR="7852" marT="7852"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tcPr>
                </a:tc>
                <a:extLst>
                  <a:ext uri="{0D108BD9-81ED-4DB2-BD59-A6C34878D82A}">
                    <a16:rowId xmlns:a16="http://schemas.microsoft.com/office/drawing/2014/main" xmlns="" val="10000"/>
                  </a:ext>
                </a:extLst>
              </a:tr>
              <a:tr h="177930">
                <a:tc>
                  <a:txBody>
                    <a:bodyPr/>
                    <a:lstStyle/>
                    <a:p>
                      <a:pPr algn="l" rtl="0" fontAlgn="b"/>
                      <a:r>
                        <a:rPr lang="es-MX" sz="1000" b="0" i="0" u="none" strike="noStrike" dirty="0">
                          <a:solidFill>
                            <a:srgbClr val="1D1D1B"/>
                          </a:solidFill>
                          <a:effectLst/>
                          <a:latin typeface="Helvetica"/>
                        </a:rPr>
                        <a:t>D2_AMXL771_181236</a:t>
                      </a:r>
                    </a:p>
                  </a:txBody>
                  <a:tcPr marL="7852" marR="7852" marT="7852"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18/12/1936</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91163.07</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b"/>
                      <a:r>
                        <a:rPr lang="es-MX" sz="1000" b="0" i="0" u="none" strike="noStrike" dirty="0">
                          <a:solidFill>
                            <a:srgbClr val="1D1D1B"/>
                          </a:solidFill>
                          <a:effectLst/>
                          <a:latin typeface="Helvetica"/>
                        </a:rPr>
                        <a:t>53.06</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0.00%</a:t>
                      </a:r>
                    </a:p>
                  </a:txBody>
                  <a:tcPr marL="7852" marR="7852" marT="7852"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tcPr>
                </a:tc>
                <a:extLst>
                  <a:ext uri="{0D108BD9-81ED-4DB2-BD59-A6C34878D82A}">
                    <a16:rowId xmlns:a16="http://schemas.microsoft.com/office/drawing/2014/main" xmlns="" val="10001"/>
                  </a:ext>
                </a:extLst>
              </a:tr>
              <a:tr h="133477">
                <a:tc>
                  <a:txBody>
                    <a:bodyPr/>
                    <a:lstStyle/>
                    <a:p>
                      <a:pPr algn="l" rtl="0" fontAlgn="b"/>
                      <a:r>
                        <a:rPr lang="es-MX" sz="1000" b="0" i="0" u="none" strike="noStrike" dirty="0">
                          <a:solidFill>
                            <a:srgbClr val="1D1D1B"/>
                          </a:solidFill>
                          <a:effectLst/>
                          <a:latin typeface="Helvetica"/>
                        </a:rPr>
                        <a:t>D2_REDC933_280610</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10/06/2028</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9699.32</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193.99</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2"/>
                  </a:ext>
                </a:extLst>
              </a:tr>
              <a:tr h="133477">
                <a:tc>
                  <a:txBody>
                    <a:bodyPr/>
                    <a:lstStyle/>
                    <a:p>
                      <a:pPr algn="l" rtl="0" fontAlgn="b"/>
                      <a:r>
                        <a:rPr lang="es-MX" sz="1000" b="0" i="0" u="none" strike="noStrike" dirty="0">
                          <a:solidFill>
                            <a:srgbClr val="1D1D1B"/>
                          </a:solidFill>
                          <a:effectLst/>
                          <a:latin typeface="Helvetica"/>
                        </a:rPr>
                        <a:t>95_CFE_10-2</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20/11/2020</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99.45</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465.99</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3"/>
                  </a:ext>
                </a:extLst>
              </a:tr>
              <a:tr h="133477">
                <a:tc>
                  <a:txBody>
                    <a:bodyPr/>
                    <a:lstStyle/>
                    <a:p>
                      <a:pPr algn="l" rtl="0" fontAlgn="b"/>
                      <a:r>
                        <a:rPr lang="es-MX" sz="1000" b="0" i="0" u="none" strike="noStrike" dirty="0">
                          <a:solidFill>
                            <a:srgbClr val="1D1D1B"/>
                          </a:solidFill>
                          <a:effectLst/>
                          <a:latin typeface="Helvetica"/>
                        </a:rPr>
                        <a:t>95_CFE_13-2</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03/11/2023</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97.19</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417.92</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4"/>
                  </a:ext>
                </a:extLst>
              </a:tr>
              <a:tr h="133477">
                <a:tc>
                  <a:txBody>
                    <a:bodyPr/>
                    <a:lstStyle/>
                    <a:p>
                      <a:pPr algn="l" rtl="0" fontAlgn="b"/>
                      <a:r>
                        <a:rPr lang="es-MX" sz="1000" b="0" i="0" u="none" strike="noStrike" dirty="0">
                          <a:solidFill>
                            <a:srgbClr val="1D1D1B"/>
                          </a:solidFill>
                          <a:effectLst/>
                          <a:latin typeface="Helvetica"/>
                        </a:rPr>
                        <a:t>95_CFE_14-2</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25/11/2025</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93.74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489.44</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5"/>
                  </a:ext>
                </a:extLst>
              </a:tr>
              <a:tr h="133477">
                <a:tc>
                  <a:txBody>
                    <a:bodyPr/>
                    <a:lstStyle/>
                    <a:p>
                      <a:pPr algn="l" rtl="0" fontAlgn="b"/>
                      <a:r>
                        <a:rPr lang="es-MX" sz="1000" b="0" i="0" u="none" strike="noStrike" dirty="0">
                          <a:solidFill>
                            <a:srgbClr val="1D1D1B"/>
                          </a:solidFill>
                          <a:effectLst/>
                          <a:latin typeface="Helvetica"/>
                        </a:rPr>
                        <a:t>95_CFE_17</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23/12/2027</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99.72</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498.58</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6"/>
                  </a:ext>
                </a:extLst>
              </a:tr>
              <a:tr h="133477">
                <a:tc>
                  <a:txBody>
                    <a:bodyPr/>
                    <a:lstStyle/>
                    <a:p>
                      <a:pPr algn="l" rtl="0" fontAlgn="b"/>
                      <a:r>
                        <a:rPr lang="es-MX" sz="1000" b="0" i="0" u="none" strike="noStrike" dirty="0">
                          <a:solidFill>
                            <a:srgbClr val="1D1D1B"/>
                          </a:solidFill>
                          <a:effectLst/>
                          <a:latin typeface="Helvetica"/>
                        </a:rPr>
                        <a:t>95_CFECB_12</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18/08/1942</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75.54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1044.67</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0.80%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7"/>
                  </a:ext>
                </a:extLst>
              </a:tr>
              <a:tr h="133477">
                <a:tc>
                  <a:txBody>
                    <a:bodyPr/>
                    <a:lstStyle/>
                    <a:p>
                      <a:pPr algn="l" rtl="0" fontAlgn="b"/>
                      <a:r>
                        <a:rPr lang="es-MX" sz="1000" b="0" i="0" u="none" strike="noStrike" dirty="0">
                          <a:solidFill>
                            <a:srgbClr val="1D1D1B"/>
                          </a:solidFill>
                          <a:effectLst/>
                          <a:latin typeface="Helvetica"/>
                        </a:rPr>
                        <a:t>95_FOVISCB_18U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01/07/1947</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586.03</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388.58</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8"/>
                  </a:ext>
                </a:extLst>
              </a:tr>
              <a:tr h="133477">
                <a:tc>
                  <a:txBody>
                    <a:bodyPr/>
                    <a:lstStyle/>
                    <a:p>
                      <a:pPr algn="l" rtl="0" fontAlgn="b"/>
                      <a:r>
                        <a:rPr lang="es-MX" sz="1000" b="0" i="0" u="none" strike="noStrike" dirty="0">
                          <a:solidFill>
                            <a:srgbClr val="1D1D1B"/>
                          </a:solidFill>
                          <a:effectLst/>
                          <a:latin typeface="Helvetica"/>
                        </a:rPr>
                        <a:t>95_PEMEX_13-2</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12/09/2024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90.76</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132.08</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9"/>
                  </a:ext>
                </a:extLst>
              </a:tr>
              <a:tr h="133477">
                <a:tc>
                  <a:txBody>
                    <a:bodyPr/>
                    <a:lstStyle/>
                    <a:p>
                      <a:pPr algn="l" rtl="0" fontAlgn="b"/>
                      <a:r>
                        <a:rPr lang="es-MX" sz="1000" b="0" i="0" u="none" strike="noStrike" dirty="0">
                          <a:solidFill>
                            <a:srgbClr val="1D1D1B"/>
                          </a:solidFill>
                          <a:effectLst/>
                          <a:latin typeface="Helvetica"/>
                        </a:rPr>
                        <a:t>95_PEMEX_14</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19/11/2020</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100.44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736.97</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0"/>
                  </a:ext>
                </a:extLst>
              </a:tr>
              <a:tr h="133477">
                <a:tc>
                  <a:txBody>
                    <a:bodyPr/>
                    <a:lstStyle/>
                    <a:p>
                      <a:pPr algn="l" rtl="0" fontAlgn="b"/>
                      <a:r>
                        <a:rPr lang="es-MX" sz="1000" b="0" i="0" u="none" strike="noStrike" dirty="0">
                          <a:solidFill>
                            <a:srgbClr val="1D1D1B"/>
                          </a:solidFill>
                          <a:effectLst/>
                          <a:latin typeface="Helvetica"/>
                        </a:rPr>
                        <a:t>95_PEMEX_14-2</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12/11/2026</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88.02</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626.31</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1"/>
                  </a:ext>
                </a:extLst>
              </a:tr>
              <a:tr h="133477">
                <a:tc>
                  <a:txBody>
                    <a:bodyPr/>
                    <a:lstStyle/>
                    <a:p>
                      <a:pPr algn="l" rtl="0" fontAlgn="b"/>
                      <a:r>
                        <a:rPr lang="es-MX" sz="1000" b="0" i="0" u="none" strike="noStrike" dirty="0">
                          <a:solidFill>
                            <a:srgbClr val="1D1D1B"/>
                          </a:solidFill>
                          <a:effectLst/>
                          <a:latin typeface="Helvetica"/>
                        </a:rPr>
                        <a:t>95_FEFA_17-4</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23/06/2020</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100.19</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27.55</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2"/>
                  </a:ext>
                </a:extLst>
              </a:tr>
              <a:tr h="133477">
                <a:tc>
                  <a:txBody>
                    <a:bodyPr/>
                    <a:lstStyle/>
                    <a:p>
                      <a:pPr algn="l" rtl="0" fontAlgn="b"/>
                      <a:r>
                        <a:rPr lang="es-MX" sz="1000" b="0" i="0" u="none" strike="noStrike" dirty="0">
                          <a:solidFill>
                            <a:srgbClr val="1D1D1B"/>
                          </a:solidFill>
                          <a:effectLst/>
                          <a:latin typeface="Helvetica"/>
                        </a:rPr>
                        <a:t>95_FEFA_15-5</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22/08/2025</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96.4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578.41</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3"/>
                  </a:ext>
                </a:extLst>
              </a:tr>
              <a:tr h="133477">
                <a:tc>
                  <a:txBody>
                    <a:bodyPr/>
                    <a:lstStyle/>
                    <a:p>
                      <a:pPr algn="l" rtl="0" fontAlgn="b"/>
                      <a:r>
                        <a:rPr lang="es-MX" sz="1000" b="0" i="0" u="none" strike="noStrike" dirty="0">
                          <a:solidFill>
                            <a:srgbClr val="1D1D1B"/>
                          </a:solidFill>
                          <a:effectLst/>
                          <a:latin typeface="Helvetica"/>
                        </a:rPr>
                        <a:t>95_CIENCB_15</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10/01/1939</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97.6</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1743.91</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4"/>
                  </a:ext>
                </a:extLst>
              </a:tr>
              <a:tr h="133477">
                <a:tc>
                  <a:txBody>
                    <a:bodyPr/>
                    <a:lstStyle/>
                    <a:p>
                      <a:pPr algn="l" rtl="0" fontAlgn="b"/>
                      <a:r>
                        <a:rPr lang="es-MX" sz="1000" b="0" i="0" u="none" strike="noStrike" dirty="0">
                          <a:solidFill>
                            <a:srgbClr val="1D1D1B"/>
                          </a:solidFill>
                          <a:effectLst/>
                          <a:latin typeface="Helvetica"/>
                        </a:rPr>
                        <a:t>95_PEMEX_10U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27/01/2020</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607.24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13.46</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5"/>
                  </a:ext>
                </a:extLst>
              </a:tr>
              <a:tr h="133477">
                <a:tc>
                  <a:txBody>
                    <a:bodyPr/>
                    <a:lstStyle/>
                    <a:p>
                      <a:pPr algn="l" rtl="0" fontAlgn="b"/>
                      <a:r>
                        <a:rPr lang="es-MX" sz="1000" b="0" i="0" u="none" strike="noStrike" dirty="0">
                          <a:solidFill>
                            <a:srgbClr val="1D1D1B"/>
                          </a:solidFill>
                          <a:effectLst/>
                          <a:latin typeface="Helvetica"/>
                        </a:rPr>
                        <a:t>95_PEMEX_09U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05/12/2019</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560.51</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354.15</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6"/>
                  </a:ext>
                </a:extLst>
              </a:tr>
              <a:tr h="133477">
                <a:tc>
                  <a:txBody>
                    <a:bodyPr/>
                    <a:lstStyle/>
                    <a:p>
                      <a:pPr algn="l" rtl="0" fontAlgn="b"/>
                      <a:r>
                        <a:rPr lang="es-MX" sz="1000" b="0" i="0" u="none" strike="noStrike" dirty="0">
                          <a:solidFill>
                            <a:srgbClr val="1D1D1B"/>
                          </a:solidFill>
                          <a:effectLst/>
                          <a:latin typeface="Helvetica"/>
                        </a:rPr>
                        <a:t>95_TFOVICB_15U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27/01/1945</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440.38</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540.49</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7"/>
                  </a:ext>
                </a:extLst>
              </a:tr>
              <a:tr h="133477">
                <a:tc>
                  <a:txBody>
                    <a:bodyPr/>
                    <a:lstStyle/>
                    <a:p>
                      <a:pPr algn="l" rtl="0" fontAlgn="b"/>
                      <a:r>
                        <a:rPr lang="es-MX" sz="1000" b="0" i="0" u="none" strike="noStrike" dirty="0">
                          <a:solidFill>
                            <a:srgbClr val="1D1D1B"/>
                          </a:solidFill>
                          <a:effectLst/>
                          <a:latin typeface="Helvetica"/>
                        </a:rPr>
                        <a:t>95_TFOVIS_12-3U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27/06/1942</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236.28</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42.07</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8"/>
                  </a:ext>
                </a:extLst>
              </a:tr>
              <a:tr h="133477">
                <a:tc>
                  <a:txBody>
                    <a:bodyPr/>
                    <a:lstStyle/>
                    <a:p>
                      <a:pPr algn="l" rtl="0" fontAlgn="b"/>
                      <a:r>
                        <a:rPr lang="es-MX" sz="1000" b="0" i="0" u="none" strike="noStrike" dirty="0">
                          <a:solidFill>
                            <a:srgbClr val="1D1D1B"/>
                          </a:solidFill>
                          <a:effectLst/>
                          <a:latin typeface="Helvetica"/>
                        </a:rPr>
                        <a:t>95_TFOVIS_13-2U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27/07/1943</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242.13</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92.27</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9"/>
                  </a:ext>
                </a:extLst>
              </a:tr>
              <a:tr h="133477">
                <a:tc>
                  <a:txBody>
                    <a:bodyPr/>
                    <a:lstStyle/>
                    <a:p>
                      <a:pPr algn="l" rtl="0" fontAlgn="b"/>
                      <a:r>
                        <a:rPr lang="es-MX" sz="1000" b="0" i="0" u="none" strike="noStrike" dirty="0">
                          <a:solidFill>
                            <a:srgbClr val="1D1D1B"/>
                          </a:solidFill>
                          <a:effectLst/>
                          <a:latin typeface="Helvetica"/>
                        </a:rPr>
                        <a:t>95_TFOVIS_14-3U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27/09/1944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373.18</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37.32</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0"/>
                  </a:ext>
                </a:extLst>
              </a:tr>
              <a:tr h="133477">
                <a:tc>
                  <a:txBody>
                    <a:bodyPr/>
                    <a:lstStyle/>
                    <a:p>
                      <a:pPr algn="l" rtl="0" fontAlgn="b"/>
                      <a:r>
                        <a:rPr lang="es-MX" sz="1000" b="0" i="0" u="none" strike="noStrike" dirty="0">
                          <a:solidFill>
                            <a:srgbClr val="1D1D1B"/>
                          </a:solidFill>
                          <a:effectLst/>
                          <a:latin typeface="Helvetica"/>
                        </a:rPr>
                        <a:t>95_TFOVICB_16U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30/11/1945</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480.9</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439.03</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1"/>
                  </a:ext>
                </a:extLst>
              </a:tr>
              <a:tr h="133477">
                <a:tc>
                  <a:txBody>
                    <a:bodyPr/>
                    <a:lstStyle/>
                    <a:p>
                      <a:pPr algn="l" rtl="0" fontAlgn="b"/>
                      <a:r>
                        <a:rPr lang="es-MX" sz="1000" b="0" i="0" u="none" strike="noStrike" dirty="0">
                          <a:solidFill>
                            <a:srgbClr val="1D1D1B"/>
                          </a:solidFill>
                          <a:effectLst/>
                          <a:latin typeface="Helvetica"/>
                        </a:rPr>
                        <a:t>95_FOVISCB_17U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31/12/1946</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531.61</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460.65</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2"/>
                  </a:ext>
                </a:extLst>
              </a:tr>
              <a:tr h="133477">
                <a:tc>
                  <a:txBody>
                    <a:bodyPr/>
                    <a:lstStyle/>
                    <a:p>
                      <a:pPr algn="l" rtl="0" fontAlgn="b"/>
                      <a:r>
                        <a:rPr lang="es-MX" sz="1000" b="0" i="0" u="none" strike="noStrike" dirty="0">
                          <a:solidFill>
                            <a:srgbClr val="1D1D1B"/>
                          </a:solidFill>
                          <a:effectLst/>
                          <a:latin typeface="Helvetica"/>
                        </a:rPr>
                        <a:t>95_FOVISCB_17-2U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28/12/1946</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557.68</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285.35</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3"/>
                  </a:ext>
                </a:extLst>
              </a:tr>
              <a:tr h="133477">
                <a:tc>
                  <a:txBody>
                    <a:bodyPr/>
                    <a:lstStyle/>
                    <a:p>
                      <a:pPr algn="l" rtl="0" fontAlgn="b"/>
                      <a:r>
                        <a:rPr lang="es-MX" sz="1000" b="0" i="0" u="none" strike="noStrike" dirty="0">
                          <a:solidFill>
                            <a:srgbClr val="1D1D1B"/>
                          </a:solidFill>
                          <a:effectLst/>
                          <a:latin typeface="Helvetica"/>
                        </a:rPr>
                        <a:t>95_IFCOTCB_17</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15/07/2021</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100.99</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279.47</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4"/>
                  </a:ext>
                </a:extLst>
              </a:tr>
              <a:tr h="133477">
                <a:tc>
                  <a:txBody>
                    <a:bodyPr/>
                    <a:lstStyle/>
                    <a:p>
                      <a:pPr algn="l" rtl="0" fontAlgn="b"/>
                      <a:r>
                        <a:rPr lang="es-MX" sz="1000" b="0" i="0" u="none" strike="noStrike" dirty="0">
                          <a:solidFill>
                            <a:srgbClr val="1D1D1B"/>
                          </a:solidFill>
                          <a:effectLst/>
                          <a:latin typeface="Helvetica"/>
                        </a:rPr>
                        <a:t>95_CFECB_09-2U</a:t>
                      </a:r>
                    </a:p>
                  </a:txBody>
                  <a:tcPr marL="7852" marR="7852" marT="78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13/09/2024</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267.23</a:t>
                      </a:r>
                    </a:p>
                  </a:txBody>
                  <a:tcPr marL="7852" marR="7852" marT="78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146.49</a:t>
                      </a:r>
                    </a:p>
                  </a:txBody>
                  <a:tcPr marL="7852" marR="7852" marT="78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7852" marR="7852" marT="78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5"/>
                  </a:ext>
                </a:extLst>
              </a:tr>
            </a:tbl>
          </a:graphicData>
        </a:graphic>
      </p:graphicFrame>
    </p:spTree>
    <p:extLst>
      <p:ext uri="{BB962C8B-B14F-4D97-AF65-F5344CB8AC3E}">
        <p14:creationId xmlns:p14="http://schemas.microsoft.com/office/powerpoint/2010/main" val="9644791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FFC0BF-1BE7-4CBE-9160-BBE6D688CF8E}"/>
              </a:ext>
            </a:extLst>
          </p:cNvPr>
          <p:cNvSpPr txBox="1">
            <a:spLocks/>
          </p:cNvSpPr>
          <p:nvPr/>
        </p:nvSpPr>
        <p:spPr>
          <a:xfrm>
            <a:off x="371255" y="156994"/>
            <a:ext cx="7485812"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54925616-828D-4CCC-942C-84826C57606F}"/>
              </a:ext>
            </a:extLst>
          </p:cNvPr>
          <p:cNvSpPr txBox="1">
            <a:spLocks/>
          </p:cNvSpPr>
          <p:nvPr/>
        </p:nvSpPr>
        <p:spPr>
          <a:xfrm>
            <a:off x="357858" y="798648"/>
            <a:ext cx="7886700" cy="276594"/>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ES" sz="1800" dirty="0">
                <a:ea typeface="Open Sans Light" panose="020B0606030504020204" pitchFamily="34" charset="0"/>
                <a:cs typeface="Open Sans Light" panose="020B0606030504020204" pitchFamily="34" charset="0"/>
              </a:rPr>
              <a:t>Deuda Gubernamental y Corporativa (16.3% del activo neto)</a:t>
            </a:r>
          </a:p>
          <a:p>
            <a:pPr marL="0" inden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5" name="CuadroTexto 4">
            <a:extLst>
              <a:ext uri="{FF2B5EF4-FFF2-40B4-BE49-F238E27FC236}">
                <a16:creationId xmlns:a16="http://schemas.microsoft.com/office/drawing/2014/main" xmlns="" id="{1FC045C3-7356-40E4-ACEF-5BD4A7A75816}"/>
              </a:ext>
            </a:extLst>
          </p:cNvPr>
          <p:cNvSpPr txBox="1"/>
          <p:nvPr/>
        </p:nvSpPr>
        <p:spPr>
          <a:xfrm>
            <a:off x="173537" y="5410851"/>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graphicFrame>
        <p:nvGraphicFramePr>
          <p:cNvPr id="6" name="5 Tabla"/>
          <p:cNvGraphicFramePr>
            <a:graphicFrameLocks noGrp="1"/>
          </p:cNvGraphicFramePr>
          <p:nvPr>
            <p:extLst>
              <p:ext uri="{D42A27DB-BD31-4B8C-83A1-F6EECF244321}">
                <p14:modId xmlns:p14="http://schemas.microsoft.com/office/powerpoint/2010/main" val="3701903347"/>
              </p:ext>
            </p:extLst>
          </p:nvPr>
        </p:nvGraphicFramePr>
        <p:xfrm>
          <a:off x="284479" y="1075242"/>
          <a:ext cx="8337975" cy="4146704"/>
        </p:xfrm>
        <a:graphic>
          <a:graphicData uri="http://schemas.openxmlformats.org/drawingml/2006/table">
            <a:tbl>
              <a:tblPr/>
              <a:tblGrid>
                <a:gridCol w="2120775">
                  <a:extLst>
                    <a:ext uri="{9D8B030D-6E8A-4147-A177-3AD203B41FA5}">
                      <a16:colId xmlns:a16="http://schemas.microsoft.com/office/drawing/2014/main" xmlns="" val="20000"/>
                    </a:ext>
                  </a:extLst>
                </a:gridCol>
                <a:gridCol w="1554300">
                  <a:extLst>
                    <a:ext uri="{9D8B030D-6E8A-4147-A177-3AD203B41FA5}">
                      <a16:colId xmlns:a16="http://schemas.microsoft.com/office/drawing/2014/main" xmlns="" val="20001"/>
                    </a:ext>
                  </a:extLst>
                </a:gridCol>
                <a:gridCol w="1554300">
                  <a:extLst>
                    <a:ext uri="{9D8B030D-6E8A-4147-A177-3AD203B41FA5}">
                      <a16:colId xmlns:a16="http://schemas.microsoft.com/office/drawing/2014/main" xmlns="" val="20002"/>
                    </a:ext>
                  </a:extLst>
                </a:gridCol>
                <a:gridCol w="1554300">
                  <a:extLst>
                    <a:ext uri="{9D8B030D-6E8A-4147-A177-3AD203B41FA5}">
                      <a16:colId xmlns:a16="http://schemas.microsoft.com/office/drawing/2014/main" xmlns="" val="20003"/>
                    </a:ext>
                  </a:extLst>
                </a:gridCol>
                <a:gridCol w="1554300">
                  <a:extLst>
                    <a:ext uri="{9D8B030D-6E8A-4147-A177-3AD203B41FA5}">
                      <a16:colId xmlns:a16="http://schemas.microsoft.com/office/drawing/2014/main" xmlns="" val="20004"/>
                    </a:ext>
                  </a:extLst>
                </a:gridCol>
              </a:tblGrid>
              <a:tr h="293456">
                <a:tc>
                  <a:txBody>
                    <a:bodyPr/>
                    <a:lstStyle/>
                    <a:p>
                      <a:pPr algn="ctr" rtl="0" fontAlgn="ctr"/>
                      <a:r>
                        <a:rPr lang="es-MX" sz="1000" b="0" i="0" u="none" strike="noStrike" dirty="0">
                          <a:solidFill>
                            <a:srgbClr val="DD052B"/>
                          </a:solidFill>
                          <a:effectLst/>
                          <a:latin typeface="Helvetica"/>
                        </a:rPr>
                        <a:t>Instrumento</a:t>
                      </a:r>
                    </a:p>
                  </a:txBody>
                  <a:tcPr marL="8152" marR="8152" marT="8152"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Vencimiento</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Razonable</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de Mercado (mdp)</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 del Portafolio</a:t>
                      </a:r>
                    </a:p>
                  </a:txBody>
                  <a:tcPr marL="8152" marR="8152" marT="8152"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tcPr>
                </a:tc>
                <a:extLst>
                  <a:ext uri="{0D108BD9-81ED-4DB2-BD59-A6C34878D82A}">
                    <a16:rowId xmlns:a16="http://schemas.microsoft.com/office/drawing/2014/main" xmlns="" val="10000"/>
                  </a:ext>
                </a:extLst>
              </a:tr>
              <a:tr h="146728">
                <a:tc>
                  <a:txBody>
                    <a:bodyPr/>
                    <a:lstStyle/>
                    <a:p>
                      <a:pPr algn="l" rtl="0" fontAlgn="b"/>
                      <a:r>
                        <a:rPr lang="es-MX" sz="1000" b="0" i="0" u="none" strike="noStrike" dirty="0">
                          <a:solidFill>
                            <a:srgbClr val="1D1D1B"/>
                          </a:solidFill>
                          <a:effectLst/>
                          <a:latin typeface="Helvetica"/>
                        </a:rPr>
                        <a:t>I_BANOBRA_18274</a:t>
                      </a:r>
                    </a:p>
                  </a:txBody>
                  <a:tcPr marL="8152" marR="8152" marT="8152"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05/07/2018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b"/>
                      <a:r>
                        <a:rPr lang="es-MX" sz="1000" b="0" i="0" u="none" strike="noStrike" dirty="0">
                          <a:solidFill>
                            <a:srgbClr val="1D1D1B"/>
                          </a:solidFill>
                          <a:effectLst/>
                          <a:latin typeface="Helvetica"/>
                        </a:rPr>
                        <a:t>2003.04</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1.50%</a:t>
                      </a:r>
                    </a:p>
                  </a:txBody>
                  <a:tcPr marL="8152" marR="8152" marT="8152"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tcPr>
                </a:tc>
                <a:extLst>
                  <a:ext uri="{0D108BD9-81ED-4DB2-BD59-A6C34878D82A}">
                    <a16:rowId xmlns:a16="http://schemas.microsoft.com/office/drawing/2014/main" xmlns="" val="10001"/>
                  </a:ext>
                </a:extLst>
              </a:tr>
              <a:tr h="138576">
                <a:tc>
                  <a:txBody>
                    <a:bodyPr/>
                    <a:lstStyle/>
                    <a:p>
                      <a:pPr algn="l" rtl="0" fontAlgn="b"/>
                      <a:r>
                        <a:rPr lang="es-MX" sz="1000" b="0" i="0" u="none" strike="noStrike" dirty="0">
                          <a:solidFill>
                            <a:srgbClr val="1D1D1B"/>
                          </a:solidFill>
                          <a:effectLst/>
                          <a:latin typeface="Helvetica"/>
                        </a:rPr>
                        <a:t>I_SHF_18274</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05/07/2018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2502.51</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1.80%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2"/>
                  </a:ext>
                </a:extLst>
              </a:tr>
              <a:tr h="138576">
                <a:tc>
                  <a:txBody>
                    <a:bodyPr/>
                    <a:lstStyle/>
                    <a:p>
                      <a:pPr algn="l" rtl="0" fontAlgn="b"/>
                      <a:r>
                        <a:rPr lang="es-MX" sz="1000" b="0" i="0" u="none" strike="noStrike" dirty="0">
                          <a:solidFill>
                            <a:srgbClr val="1D1D1B"/>
                          </a:solidFill>
                          <a:effectLst/>
                          <a:latin typeface="Helvetica"/>
                        </a:rPr>
                        <a:t>CD_SHF_17-2</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25/07/2022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100.61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503.03</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3"/>
                  </a:ext>
                </a:extLst>
              </a:tr>
              <a:tr h="138576">
                <a:tc>
                  <a:txBody>
                    <a:bodyPr/>
                    <a:lstStyle/>
                    <a:p>
                      <a:pPr algn="l" rtl="0" fontAlgn="b"/>
                      <a:r>
                        <a:rPr lang="es-MX" sz="1000" b="0" i="0" u="none" strike="noStrike" dirty="0">
                          <a:solidFill>
                            <a:srgbClr val="1D1D1B"/>
                          </a:solidFill>
                          <a:effectLst/>
                          <a:latin typeface="Helvetica"/>
                        </a:rPr>
                        <a:t>CD_BANOB_14-2</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15/11/2024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91.21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544.38</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4"/>
                  </a:ext>
                </a:extLst>
              </a:tr>
              <a:tr h="138576">
                <a:tc>
                  <a:txBody>
                    <a:bodyPr/>
                    <a:lstStyle/>
                    <a:p>
                      <a:pPr algn="l" rtl="0" fontAlgn="b"/>
                      <a:r>
                        <a:rPr lang="es-MX" sz="1000" b="0" i="0" u="none" strike="noStrike" dirty="0">
                          <a:solidFill>
                            <a:srgbClr val="1D1D1B"/>
                          </a:solidFill>
                          <a:effectLst/>
                          <a:latin typeface="Helvetica"/>
                        </a:rPr>
                        <a:t>CD_BANOB_17-2X</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26/08/2024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98.46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492.29</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5"/>
                  </a:ext>
                </a:extLst>
              </a:tr>
              <a:tr h="138576">
                <a:tc>
                  <a:txBody>
                    <a:bodyPr/>
                    <a:lstStyle/>
                    <a:p>
                      <a:pPr algn="l" rtl="0" fontAlgn="b"/>
                      <a:r>
                        <a:rPr lang="es-MX" sz="1000" b="0" i="0" u="none" strike="noStrike" dirty="0">
                          <a:solidFill>
                            <a:srgbClr val="1D1D1B"/>
                          </a:solidFill>
                          <a:effectLst/>
                          <a:latin typeface="Helvetica"/>
                        </a:rPr>
                        <a:t>CD_BANOB_18</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12/02/2021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419.94</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6"/>
                  </a:ext>
                </a:extLst>
              </a:tr>
              <a:tr h="138576">
                <a:tc>
                  <a:txBody>
                    <a:bodyPr/>
                    <a:lstStyle/>
                    <a:p>
                      <a:pPr algn="l" rtl="0" fontAlgn="b"/>
                      <a:r>
                        <a:rPr lang="es-MX" sz="1000" b="0" i="0" u="none" strike="noStrike" dirty="0">
                          <a:solidFill>
                            <a:srgbClr val="1D1D1B"/>
                          </a:solidFill>
                          <a:effectLst/>
                          <a:latin typeface="Helvetica"/>
                        </a:rPr>
                        <a:t>CD_BACMEXT_17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23/06/2020</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100.14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57.08</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0.00%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7"/>
                  </a:ext>
                </a:extLst>
              </a:tr>
              <a:tr h="138576">
                <a:tc>
                  <a:txBody>
                    <a:bodyPr/>
                    <a:lstStyle/>
                    <a:p>
                      <a:pPr algn="l" rtl="0" fontAlgn="b"/>
                      <a:r>
                        <a:rPr lang="es-MX" sz="1000" b="0" i="0" u="none" strike="noStrike" dirty="0">
                          <a:solidFill>
                            <a:srgbClr val="1D1D1B"/>
                          </a:solidFill>
                          <a:effectLst/>
                          <a:latin typeface="Helvetica"/>
                        </a:rPr>
                        <a:t>CD_BACMEXT_17-2</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18/06/2024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96.86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484.28</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8"/>
                  </a:ext>
                </a:extLst>
              </a:tr>
              <a:tr h="138576">
                <a:tc>
                  <a:txBody>
                    <a:bodyPr/>
                    <a:lstStyle/>
                    <a:p>
                      <a:pPr algn="l" rtl="0" fontAlgn="b"/>
                      <a:r>
                        <a:rPr lang="es-MX" sz="1000" b="0" i="0" u="none" strike="noStrike" dirty="0">
                          <a:solidFill>
                            <a:srgbClr val="1D1D1B"/>
                          </a:solidFill>
                          <a:effectLst/>
                          <a:latin typeface="Helvetica"/>
                        </a:rPr>
                        <a:t>CD_BACMEXT_18</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25/05/2021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500.32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9"/>
                  </a:ext>
                </a:extLst>
              </a:tr>
              <a:tr h="138576">
                <a:tc>
                  <a:txBody>
                    <a:bodyPr/>
                    <a:lstStyle/>
                    <a:p>
                      <a:pPr algn="l" rtl="0" fontAlgn="b"/>
                      <a:r>
                        <a:rPr lang="es-MX" sz="1000" b="0" i="0" u="none" strike="noStrike" dirty="0">
                          <a:solidFill>
                            <a:srgbClr val="1D1D1B"/>
                          </a:solidFill>
                          <a:effectLst/>
                          <a:latin typeface="Helvetica"/>
                        </a:rPr>
                        <a:t>CD_NAFF_240308</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08/03/2024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94.64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1514.25</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0"/>
                  </a:ext>
                </a:extLst>
              </a:tr>
              <a:tr h="138576">
                <a:tc>
                  <a:txBody>
                    <a:bodyPr/>
                    <a:lstStyle/>
                    <a:p>
                      <a:pPr algn="l" rtl="0" fontAlgn="b"/>
                      <a:r>
                        <a:rPr lang="es-MX" sz="1000" b="0" i="0" u="none" strike="noStrike" dirty="0">
                          <a:solidFill>
                            <a:srgbClr val="1D1D1B"/>
                          </a:solidFill>
                          <a:effectLst/>
                          <a:latin typeface="Helvetica"/>
                        </a:rPr>
                        <a:t>CD_NAFF_16V</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01/09/2023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93.64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140.46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1"/>
                  </a:ext>
                </a:extLst>
              </a:tr>
              <a:tr h="138576">
                <a:tc>
                  <a:txBody>
                    <a:bodyPr/>
                    <a:lstStyle/>
                    <a:p>
                      <a:pPr algn="l" rtl="0" fontAlgn="b"/>
                      <a:r>
                        <a:rPr lang="es-MX" sz="1000" b="0" i="0" u="none" strike="noStrike" dirty="0">
                          <a:solidFill>
                            <a:srgbClr val="1D1D1B"/>
                          </a:solidFill>
                          <a:effectLst/>
                          <a:latin typeface="Helvetica"/>
                        </a:rPr>
                        <a:t>CD_NAFR_17S</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15/07/2022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100.14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395.02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2"/>
                  </a:ext>
                </a:extLst>
              </a:tr>
              <a:tr h="138576">
                <a:tc>
                  <a:txBody>
                    <a:bodyPr/>
                    <a:lstStyle/>
                    <a:p>
                      <a:pPr algn="l" rtl="0" fontAlgn="b"/>
                      <a:r>
                        <a:rPr lang="es-MX" sz="1000" b="0" i="0" u="none" strike="noStrike" dirty="0">
                          <a:solidFill>
                            <a:srgbClr val="1D1D1B"/>
                          </a:solidFill>
                          <a:effectLst/>
                          <a:latin typeface="Helvetica"/>
                        </a:rPr>
                        <a:t>CD_NAFF_260925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25/09/2026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89.83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955.86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3"/>
                  </a:ext>
                </a:extLst>
              </a:tr>
              <a:tr h="138576">
                <a:tc>
                  <a:txBody>
                    <a:bodyPr/>
                    <a:lstStyle/>
                    <a:p>
                      <a:pPr algn="l" rtl="0" fontAlgn="b"/>
                      <a:r>
                        <a:rPr lang="es-MX" sz="1000" b="0" i="0" u="none" strike="noStrike" dirty="0">
                          <a:solidFill>
                            <a:srgbClr val="1D1D1B"/>
                          </a:solidFill>
                          <a:effectLst/>
                          <a:latin typeface="Helvetica"/>
                        </a:rPr>
                        <a:t>CD_NAFF_250307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07/03/2025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91.8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642.6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4"/>
                  </a:ext>
                </a:extLst>
              </a:tr>
              <a:tr h="138576">
                <a:tc>
                  <a:txBody>
                    <a:bodyPr/>
                    <a:lstStyle/>
                    <a:p>
                      <a:pPr algn="l" rtl="0" fontAlgn="b"/>
                      <a:r>
                        <a:rPr lang="es-MX" sz="1000" b="0" i="0" u="none" strike="noStrike" dirty="0">
                          <a:solidFill>
                            <a:srgbClr val="1D1D1B"/>
                          </a:solidFill>
                          <a:effectLst/>
                          <a:latin typeface="Helvetica"/>
                        </a:rPr>
                        <a:t>JE_AMX_0624</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09/12/2024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9378.37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335.98</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5"/>
                  </a:ext>
                </a:extLst>
              </a:tr>
              <a:tr h="138576">
                <a:tc>
                  <a:txBody>
                    <a:bodyPr/>
                    <a:lstStyle/>
                    <a:p>
                      <a:pPr algn="l" rtl="0" fontAlgn="b"/>
                      <a:r>
                        <a:rPr lang="es-MX" sz="1000" b="0" i="0" u="none" strike="noStrike" dirty="0">
                          <a:solidFill>
                            <a:srgbClr val="1D1D1B"/>
                          </a:solidFill>
                          <a:effectLst/>
                          <a:latin typeface="Helvetica"/>
                        </a:rPr>
                        <a:t>JE_AMX_1122</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05/12/2022</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9334.36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376.5</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6"/>
                  </a:ext>
                </a:extLst>
              </a:tr>
              <a:tr h="138576">
                <a:tc>
                  <a:txBody>
                    <a:bodyPr/>
                    <a:lstStyle/>
                    <a:p>
                      <a:pPr algn="l" rtl="0" fontAlgn="b"/>
                      <a:r>
                        <a:rPr lang="es-MX" sz="1000" b="0" i="0" u="none" strike="noStrike" dirty="0">
                          <a:solidFill>
                            <a:srgbClr val="1D1D1B"/>
                          </a:solidFill>
                          <a:effectLst/>
                          <a:latin typeface="Helvetica"/>
                        </a:rPr>
                        <a:t>JE_TLEVISA_0443</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14/05/1943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7758.45</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164.94</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7"/>
                  </a:ext>
                </a:extLst>
              </a:tr>
              <a:tr h="138576">
                <a:tc>
                  <a:txBody>
                    <a:bodyPr/>
                    <a:lstStyle/>
                    <a:p>
                      <a:pPr algn="l" rtl="0" fontAlgn="b"/>
                      <a:r>
                        <a:rPr lang="es-MX" sz="1000" b="0" i="0" u="none" strike="noStrike" dirty="0">
                          <a:solidFill>
                            <a:srgbClr val="1D1D1B"/>
                          </a:solidFill>
                          <a:effectLst/>
                          <a:latin typeface="Helvetica"/>
                        </a:rPr>
                        <a:t>M_BONOS_231207</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07/12/2023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101.79</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828.57</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0.60%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8"/>
                  </a:ext>
                </a:extLst>
              </a:tr>
              <a:tr h="138576">
                <a:tc>
                  <a:txBody>
                    <a:bodyPr/>
                    <a:lstStyle/>
                    <a:p>
                      <a:pPr algn="l" rtl="0" fontAlgn="b"/>
                      <a:r>
                        <a:rPr lang="es-MX" sz="1000" b="0" i="0" u="none" strike="noStrike" dirty="0">
                          <a:solidFill>
                            <a:srgbClr val="1D1D1B"/>
                          </a:solidFill>
                          <a:effectLst/>
                          <a:latin typeface="Helvetica"/>
                        </a:rPr>
                        <a:t>M_BONOS_241205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05/12/2024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112.69</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1546.24</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9"/>
                  </a:ext>
                </a:extLst>
              </a:tr>
              <a:tr h="138576">
                <a:tc>
                  <a:txBody>
                    <a:bodyPr/>
                    <a:lstStyle/>
                    <a:p>
                      <a:pPr algn="l" rtl="0" fontAlgn="b"/>
                      <a:r>
                        <a:rPr lang="es-MX" sz="1000" b="0" i="0" u="none" strike="noStrike" dirty="0">
                          <a:solidFill>
                            <a:srgbClr val="1D1D1B"/>
                          </a:solidFill>
                          <a:effectLst/>
                          <a:latin typeface="Helvetica"/>
                        </a:rPr>
                        <a:t>M_BONOS_260305</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05/03/2026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91.06</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1739.2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1.30%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0"/>
                  </a:ext>
                </a:extLst>
              </a:tr>
              <a:tr h="138576">
                <a:tc>
                  <a:txBody>
                    <a:bodyPr/>
                    <a:lstStyle/>
                    <a:p>
                      <a:pPr algn="l" rtl="0" fontAlgn="b"/>
                      <a:r>
                        <a:rPr lang="es-MX" sz="1000" b="0" i="0" u="none" strike="noStrike" dirty="0">
                          <a:solidFill>
                            <a:srgbClr val="1D1D1B"/>
                          </a:solidFill>
                          <a:effectLst/>
                          <a:latin typeface="Helvetica"/>
                        </a:rPr>
                        <a:t>M_BONOS_270603</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03/06/2027</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99.73</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1678.44</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1"/>
                  </a:ext>
                </a:extLst>
              </a:tr>
              <a:tr h="138576">
                <a:tc>
                  <a:txBody>
                    <a:bodyPr/>
                    <a:lstStyle/>
                    <a:p>
                      <a:pPr algn="l" rtl="0" fontAlgn="b"/>
                      <a:r>
                        <a:rPr lang="es-MX" sz="1000" b="0" i="0" u="none" strike="noStrike" dirty="0">
                          <a:solidFill>
                            <a:srgbClr val="1D1D1B"/>
                          </a:solidFill>
                          <a:effectLst/>
                          <a:latin typeface="Helvetica"/>
                        </a:rPr>
                        <a:t>M_BONOS_290531</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31/05/2029</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107.01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1936.84</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2"/>
                  </a:ext>
                </a:extLst>
              </a:tr>
              <a:tr h="138576">
                <a:tc>
                  <a:txBody>
                    <a:bodyPr/>
                    <a:lstStyle/>
                    <a:p>
                      <a:pPr algn="l" rtl="0" fontAlgn="b"/>
                      <a:r>
                        <a:rPr lang="es-MX" sz="1000" b="0" i="0" u="none" strike="noStrike" dirty="0">
                          <a:solidFill>
                            <a:srgbClr val="1D1D1B"/>
                          </a:solidFill>
                          <a:effectLst/>
                          <a:latin typeface="Helvetica"/>
                        </a:rPr>
                        <a:t>M_BONOS_310529</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29/05/1931</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101.38</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1867.92</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3"/>
                  </a:ext>
                </a:extLst>
              </a:tr>
              <a:tr h="138576">
                <a:tc>
                  <a:txBody>
                    <a:bodyPr/>
                    <a:lstStyle/>
                    <a:p>
                      <a:pPr algn="l" rtl="0" fontAlgn="b"/>
                      <a:r>
                        <a:rPr lang="es-MX" sz="1000" b="0" i="0" u="none" strike="noStrike" dirty="0">
                          <a:solidFill>
                            <a:srgbClr val="1D1D1B"/>
                          </a:solidFill>
                          <a:effectLst/>
                          <a:latin typeface="Helvetica"/>
                        </a:rPr>
                        <a:t>M_BONOS_341123</a:t>
                      </a:r>
                    </a:p>
                  </a:txBody>
                  <a:tcPr marL="8152" marR="8152" marT="8152"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23/11/1934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101.34</a:t>
                      </a:r>
                    </a:p>
                  </a:txBody>
                  <a:tcPr marL="8152" marR="8152" marT="8152"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562.46</a:t>
                      </a:r>
                    </a:p>
                  </a:txBody>
                  <a:tcPr marL="8152" marR="8152" marT="8152"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152" marR="8152" marT="8152"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4"/>
                  </a:ext>
                </a:extLst>
              </a:tr>
            </a:tbl>
          </a:graphicData>
        </a:graphic>
      </p:graphicFrame>
    </p:spTree>
    <p:extLst>
      <p:ext uri="{BB962C8B-B14F-4D97-AF65-F5344CB8AC3E}">
        <p14:creationId xmlns:p14="http://schemas.microsoft.com/office/powerpoint/2010/main" val="2212016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FFC0BF-1BE7-4CBE-9160-BBE6D688CF8E}"/>
              </a:ext>
            </a:extLst>
          </p:cNvPr>
          <p:cNvSpPr txBox="1">
            <a:spLocks/>
          </p:cNvSpPr>
          <p:nvPr/>
        </p:nvSpPr>
        <p:spPr>
          <a:xfrm>
            <a:off x="371255" y="156994"/>
            <a:ext cx="7485812"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54925616-828D-4CCC-942C-84826C57606F}"/>
              </a:ext>
            </a:extLst>
          </p:cNvPr>
          <p:cNvSpPr txBox="1">
            <a:spLocks/>
          </p:cNvSpPr>
          <p:nvPr/>
        </p:nvSpPr>
        <p:spPr>
          <a:xfrm>
            <a:off x="357858" y="798648"/>
            <a:ext cx="7886700" cy="276594"/>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ES" sz="1800" dirty="0">
                <a:ea typeface="Open Sans Light" panose="020B0606030504020204" pitchFamily="34" charset="0"/>
                <a:cs typeface="Open Sans Light" panose="020B0606030504020204" pitchFamily="34" charset="0"/>
              </a:rPr>
              <a:t>Deuda Gubernamental (34.9% del activo neto)</a:t>
            </a:r>
          </a:p>
          <a:p>
            <a:pPr marL="0" indent="0">
              <a:buFont typeface="Arial" panose="020B0604020202020204" pitchFamily="34" charset="0"/>
              <a:buNone/>
            </a:pPr>
            <a:endParaRPr lang="es-ES" sz="1800" dirty="0">
              <a:ea typeface="Open Sans Light" panose="020B0606030504020204" pitchFamily="34" charset="0"/>
              <a:cs typeface="Open Sans Light" panose="020B0606030504020204" pitchFamily="34" charset="0"/>
            </a:endParaRP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5" name="CuadroTexto 4">
            <a:extLst>
              <a:ext uri="{FF2B5EF4-FFF2-40B4-BE49-F238E27FC236}">
                <a16:creationId xmlns:a16="http://schemas.microsoft.com/office/drawing/2014/main" xmlns="" id="{1FC045C3-7356-40E4-ACEF-5BD4A7A75816}"/>
              </a:ext>
            </a:extLst>
          </p:cNvPr>
          <p:cNvSpPr txBox="1"/>
          <p:nvPr/>
        </p:nvSpPr>
        <p:spPr>
          <a:xfrm>
            <a:off x="173537" y="5410851"/>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graphicFrame>
        <p:nvGraphicFramePr>
          <p:cNvPr id="4" name="3 Tabla"/>
          <p:cNvGraphicFramePr>
            <a:graphicFrameLocks noGrp="1"/>
          </p:cNvGraphicFramePr>
          <p:nvPr>
            <p:extLst>
              <p:ext uri="{D42A27DB-BD31-4B8C-83A1-F6EECF244321}">
                <p14:modId xmlns:p14="http://schemas.microsoft.com/office/powerpoint/2010/main" val="3519290748"/>
              </p:ext>
            </p:extLst>
          </p:nvPr>
        </p:nvGraphicFramePr>
        <p:xfrm>
          <a:off x="364037" y="1224467"/>
          <a:ext cx="8420098" cy="3864704"/>
        </p:xfrm>
        <a:graphic>
          <a:graphicData uri="http://schemas.openxmlformats.org/drawingml/2006/table">
            <a:tbl>
              <a:tblPr/>
              <a:tblGrid>
                <a:gridCol w="2141666">
                  <a:extLst>
                    <a:ext uri="{9D8B030D-6E8A-4147-A177-3AD203B41FA5}">
                      <a16:colId xmlns:a16="http://schemas.microsoft.com/office/drawing/2014/main" xmlns="" val="20000"/>
                    </a:ext>
                  </a:extLst>
                </a:gridCol>
                <a:gridCol w="1569608">
                  <a:extLst>
                    <a:ext uri="{9D8B030D-6E8A-4147-A177-3AD203B41FA5}">
                      <a16:colId xmlns:a16="http://schemas.microsoft.com/office/drawing/2014/main" xmlns="" val="20001"/>
                    </a:ext>
                  </a:extLst>
                </a:gridCol>
                <a:gridCol w="1569608">
                  <a:extLst>
                    <a:ext uri="{9D8B030D-6E8A-4147-A177-3AD203B41FA5}">
                      <a16:colId xmlns:a16="http://schemas.microsoft.com/office/drawing/2014/main" xmlns="" val="20002"/>
                    </a:ext>
                  </a:extLst>
                </a:gridCol>
                <a:gridCol w="1569608">
                  <a:extLst>
                    <a:ext uri="{9D8B030D-6E8A-4147-A177-3AD203B41FA5}">
                      <a16:colId xmlns:a16="http://schemas.microsoft.com/office/drawing/2014/main" xmlns="" val="20003"/>
                    </a:ext>
                  </a:extLst>
                </a:gridCol>
                <a:gridCol w="1569608">
                  <a:extLst>
                    <a:ext uri="{9D8B030D-6E8A-4147-A177-3AD203B41FA5}">
                      <a16:colId xmlns:a16="http://schemas.microsoft.com/office/drawing/2014/main" xmlns="" val="20004"/>
                    </a:ext>
                  </a:extLst>
                </a:gridCol>
              </a:tblGrid>
              <a:tr h="317732">
                <a:tc>
                  <a:txBody>
                    <a:bodyPr/>
                    <a:lstStyle/>
                    <a:p>
                      <a:pPr algn="ctr" rtl="0" fontAlgn="ctr"/>
                      <a:r>
                        <a:rPr lang="es-MX" sz="1000" b="0" i="0" u="none" strike="noStrike" dirty="0">
                          <a:solidFill>
                            <a:srgbClr val="DD052B"/>
                          </a:solidFill>
                          <a:effectLst/>
                          <a:latin typeface="Helvetica"/>
                        </a:rPr>
                        <a:t>Instrumento</a:t>
                      </a:r>
                    </a:p>
                  </a:txBody>
                  <a:tcPr marL="8826" marR="8826" marT="8826"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Vencimiento</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Razonable</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de Mercado (mdp)</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 del Portafolio</a:t>
                      </a:r>
                    </a:p>
                  </a:txBody>
                  <a:tcPr marL="8826" marR="8826" marT="8826"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tcPr>
                </a:tc>
                <a:extLst>
                  <a:ext uri="{0D108BD9-81ED-4DB2-BD59-A6C34878D82A}">
                    <a16:rowId xmlns:a16="http://schemas.microsoft.com/office/drawing/2014/main" xmlns="" val="10000"/>
                  </a:ext>
                </a:extLst>
              </a:tr>
              <a:tr h="158866">
                <a:tc>
                  <a:txBody>
                    <a:bodyPr/>
                    <a:lstStyle/>
                    <a:p>
                      <a:pPr algn="l" rtl="0" fontAlgn="b"/>
                      <a:r>
                        <a:rPr lang="es-MX" sz="1000" b="0" i="0" u="none" strike="noStrike" dirty="0">
                          <a:solidFill>
                            <a:srgbClr val="1D1D1B"/>
                          </a:solidFill>
                          <a:effectLst/>
                          <a:latin typeface="Helvetica"/>
                        </a:rPr>
                        <a:t>S_UDIBONO_190613</a:t>
                      </a:r>
                    </a:p>
                  </a:txBody>
                  <a:tcPr marL="8826" marR="8826" marT="8826"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13/06/2019</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603.54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b"/>
                      <a:r>
                        <a:rPr lang="es-MX" sz="1000" b="0" i="0" u="none" strike="noStrike" dirty="0">
                          <a:solidFill>
                            <a:srgbClr val="1D1D1B"/>
                          </a:solidFill>
                          <a:effectLst/>
                          <a:latin typeface="Helvetica"/>
                        </a:rPr>
                        <a:t>7892.14</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5.70%</a:t>
                      </a:r>
                    </a:p>
                  </a:txBody>
                  <a:tcPr marL="8826" marR="8826" marT="8826"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tcPr>
                </a:tc>
                <a:extLst>
                  <a:ext uri="{0D108BD9-81ED-4DB2-BD59-A6C34878D82A}">
                    <a16:rowId xmlns:a16="http://schemas.microsoft.com/office/drawing/2014/main" xmlns="" val="10001"/>
                  </a:ext>
                </a:extLst>
              </a:tr>
              <a:tr h="150040">
                <a:tc>
                  <a:txBody>
                    <a:bodyPr/>
                    <a:lstStyle/>
                    <a:p>
                      <a:pPr algn="l" rtl="0" fontAlgn="b"/>
                      <a:r>
                        <a:rPr lang="es-MX" sz="1000" b="0" i="0" u="none" strike="noStrike" dirty="0">
                          <a:solidFill>
                            <a:srgbClr val="1D1D1B"/>
                          </a:solidFill>
                          <a:effectLst/>
                          <a:latin typeface="Helvetica"/>
                        </a:rPr>
                        <a:t>S_UDIBONO_201210</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10/12/2020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584.05</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8810.84</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2"/>
                  </a:ext>
                </a:extLst>
              </a:tr>
              <a:tr h="150040">
                <a:tc>
                  <a:txBody>
                    <a:bodyPr/>
                    <a:lstStyle/>
                    <a:p>
                      <a:pPr algn="l" rtl="0" fontAlgn="b"/>
                      <a:r>
                        <a:rPr lang="es-MX" sz="1000" b="0" i="0" u="none" strike="noStrike" dirty="0">
                          <a:solidFill>
                            <a:srgbClr val="1D1D1B"/>
                          </a:solidFill>
                          <a:effectLst/>
                          <a:latin typeface="Helvetica"/>
                        </a:rPr>
                        <a:t>S_UDIBONO_220609</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09/06/2022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562.76</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4635.06</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3"/>
                  </a:ext>
                </a:extLst>
              </a:tr>
              <a:tr h="150040">
                <a:tc>
                  <a:txBody>
                    <a:bodyPr/>
                    <a:lstStyle/>
                    <a:p>
                      <a:pPr algn="l" rtl="0" fontAlgn="b"/>
                      <a:r>
                        <a:rPr lang="es-MX" sz="1000" b="0" i="0" u="none" strike="noStrike" dirty="0">
                          <a:solidFill>
                            <a:srgbClr val="1D1D1B"/>
                          </a:solidFill>
                          <a:effectLst/>
                          <a:latin typeface="Helvetica"/>
                        </a:rPr>
                        <a:t>S_UDIBONO_251204</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04/12/2025</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632.55</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3249.26</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4"/>
                  </a:ext>
                </a:extLst>
              </a:tr>
              <a:tr h="150040">
                <a:tc>
                  <a:txBody>
                    <a:bodyPr/>
                    <a:lstStyle/>
                    <a:p>
                      <a:pPr algn="l" rtl="0" fontAlgn="b"/>
                      <a:r>
                        <a:rPr lang="es-MX" sz="1000" b="0" i="0" u="none" strike="noStrike" dirty="0">
                          <a:solidFill>
                            <a:srgbClr val="1D1D1B"/>
                          </a:solidFill>
                          <a:effectLst/>
                          <a:latin typeface="Helvetica"/>
                        </a:rPr>
                        <a:t>S_UDIBONO_281130</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30/11/2028</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615.79</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3097.92</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2.20%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5"/>
                  </a:ext>
                </a:extLst>
              </a:tr>
              <a:tr h="150040">
                <a:tc>
                  <a:txBody>
                    <a:bodyPr/>
                    <a:lstStyle/>
                    <a:p>
                      <a:pPr algn="l" rtl="0" fontAlgn="b"/>
                      <a:r>
                        <a:rPr lang="es-MX" sz="1000" b="0" i="0" u="none" strike="noStrike" dirty="0">
                          <a:solidFill>
                            <a:srgbClr val="1D1D1B"/>
                          </a:solidFill>
                          <a:effectLst/>
                          <a:latin typeface="Helvetica"/>
                        </a:rPr>
                        <a:t>S_UDIBONO_351122</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22/11/1935</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661.84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1725.59</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1.30%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6"/>
                  </a:ext>
                </a:extLst>
              </a:tr>
              <a:tr h="150040">
                <a:tc>
                  <a:txBody>
                    <a:bodyPr/>
                    <a:lstStyle/>
                    <a:p>
                      <a:pPr algn="l" rtl="0" fontAlgn="b"/>
                      <a:r>
                        <a:rPr lang="es-MX" sz="1000" b="0" i="0" u="none" strike="noStrike" dirty="0">
                          <a:solidFill>
                            <a:srgbClr val="1D1D1B"/>
                          </a:solidFill>
                          <a:effectLst/>
                          <a:latin typeface="Helvetica"/>
                        </a:rPr>
                        <a:t>S_UDIBONO_401115</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15/11/1940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626.02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2232.7</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1.60%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7"/>
                  </a:ext>
                </a:extLst>
              </a:tr>
              <a:tr h="150040">
                <a:tc>
                  <a:txBody>
                    <a:bodyPr/>
                    <a:lstStyle/>
                    <a:p>
                      <a:pPr algn="l" rtl="0" fontAlgn="b"/>
                      <a:r>
                        <a:rPr lang="es-MX" sz="1000" b="0" i="0" u="none" strike="noStrike" dirty="0">
                          <a:solidFill>
                            <a:srgbClr val="1D1D1B"/>
                          </a:solidFill>
                          <a:effectLst/>
                          <a:latin typeface="Helvetica"/>
                        </a:rPr>
                        <a:t>S_UDIBONO_461108</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08/11/1946</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626.4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1360.9</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8"/>
                  </a:ext>
                </a:extLst>
              </a:tr>
              <a:tr h="150040">
                <a:tc>
                  <a:txBody>
                    <a:bodyPr/>
                    <a:lstStyle/>
                    <a:p>
                      <a:pPr algn="l" rtl="0" fontAlgn="b"/>
                      <a:r>
                        <a:rPr lang="es-MX" sz="1000" b="0" i="0" u="none" strike="noStrike" dirty="0">
                          <a:solidFill>
                            <a:srgbClr val="1D1D1B"/>
                          </a:solidFill>
                          <a:effectLst/>
                          <a:latin typeface="Helvetica"/>
                        </a:rPr>
                        <a:t>LD_BONDESD_191205</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05/12/2019</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1997.73</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1.50%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9"/>
                  </a:ext>
                </a:extLst>
              </a:tr>
              <a:tr h="150040">
                <a:tc>
                  <a:txBody>
                    <a:bodyPr/>
                    <a:lstStyle/>
                    <a:p>
                      <a:pPr algn="l" rtl="0" fontAlgn="b"/>
                      <a:r>
                        <a:rPr lang="es-MX" sz="1000" b="0" i="0" u="none" strike="noStrike" dirty="0">
                          <a:solidFill>
                            <a:srgbClr val="1D1D1B"/>
                          </a:solidFill>
                          <a:effectLst/>
                          <a:latin typeface="Helvetica"/>
                        </a:rPr>
                        <a:t>LD_BONDESD_200130</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30/01/2020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500.12</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0"/>
                  </a:ext>
                </a:extLst>
              </a:tr>
              <a:tr h="150040">
                <a:tc>
                  <a:txBody>
                    <a:bodyPr/>
                    <a:lstStyle/>
                    <a:p>
                      <a:pPr algn="l" rtl="0" fontAlgn="b"/>
                      <a:r>
                        <a:rPr lang="es-MX" sz="1000" b="0" i="0" u="none" strike="noStrike" dirty="0">
                          <a:solidFill>
                            <a:srgbClr val="1D1D1B"/>
                          </a:solidFill>
                          <a:effectLst/>
                          <a:latin typeface="Helvetica"/>
                        </a:rPr>
                        <a:t>LD_BONDESD_200402</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02/04/2020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99.84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898.57</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1"/>
                  </a:ext>
                </a:extLst>
              </a:tr>
              <a:tr h="150040">
                <a:tc>
                  <a:txBody>
                    <a:bodyPr/>
                    <a:lstStyle/>
                    <a:p>
                      <a:pPr algn="l" rtl="0" fontAlgn="b"/>
                      <a:r>
                        <a:rPr lang="es-MX" sz="1000" b="0" i="0" u="none" strike="noStrike" dirty="0">
                          <a:solidFill>
                            <a:srgbClr val="1D1D1B"/>
                          </a:solidFill>
                          <a:effectLst/>
                          <a:latin typeface="Helvetica"/>
                        </a:rPr>
                        <a:t>LD_BONDESD_200528</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28/05/2020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99.82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593.93</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2"/>
                  </a:ext>
                </a:extLst>
              </a:tr>
              <a:tr h="150040">
                <a:tc>
                  <a:txBody>
                    <a:bodyPr/>
                    <a:lstStyle/>
                    <a:p>
                      <a:pPr algn="l" rtl="0" fontAlgn="b"/>
                      <a:r>
                        <a:rPr lang="es-MX" sz="1000" b="0" i="0" u="none" strike="noStrike" dirty="0">
                          <a:solidFill>
                            <a:srgbClr val="1D1D1B"/>
                          </a:solidFill>
                          <a:effectLst/>
                          <a:latin typeface="Helvetica"/>
                        </a:rPr>
                        <a:t>LD_BONDESD_200730</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30/07/2020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100.24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501.21</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3"/>
                  </a:ext>
                </a:extLst>
              </a:tr>
              <a:tr h="150040">
                <a:tc>
                  <a:txBody>
                    <a:bodyPr/>
                    <a:lstStyle/>
                    <a:p>
                      <a:pPr algn="l" rtl="0" fontAlgn="b"/>
                      <a:r>
                        <a:rPr lang="es-MX" sz="1000" b="0" i="0" u="none" strike="noStrike" dirty="0">
                          <a:solidFill>
                            <a:srgbClr val="1D1D1B"/>
                          </a:solidFill>
                          <a:effectLst/>
                          <a:latin typeface="Helvetica"/>
                        </a:rPr>
                        <a:t>LD_BONDESD_200924</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24/09/2020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100.21</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440.9</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4"/>
                  </a:ext>
                </a:extLst>
              </a:tr>
              <a:tr h="150040">
                <a:tc>
                  <a:txBody>
                    <a:bodyPr/>
                    <a:lstStyle/>
                    <a:p>
                      <a:pPr algn="l" rtl="0" fontAlgn="b"/>
                      <a:r>
                        <a:rPr lang="es-MX" sz="1000" b="0" i="0" u="none" strike="noStrike" dirty="0">
                          <a:solidFill>
                            <a:srgbClr val="1D1D1B"/>
                          </a:solidFill>
                          <a:effectLst/>
                          <a:latin typeface="Helvetica"/>
                        </a:rPr>
                        <a:t>LD_BONDESD_220908</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08/09/2022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99.64</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1992.73</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5"/>
                  </a:ext>
                </a:extLst>
              </a:tr>
              <a:tr h="150040">
                <a:tc>
                  <a:txBody>
                    <a:bodyPr/>
                    <a:lstStyle/>
                    <a:p>
                      <a:pPr algn="l" rtl="0" fontAlgn="b"/>
                      <a:r>
                        <a:rPr lang="es-MX" sz="1000" b="0" i="0" u="none" strike="noStrike" dirty="0">
                          <a:solidFill>
                            <a:srgbClr val="1D1D1B"/>
                          </a:solidFill>
                          <a:effectLst/>
                          <a:latin typeface="Helvetica"/>
                        </a:rPr>
                        <a:t>LD_BONDESD_221110</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10/11/2022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99.43</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497.16</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6"/>
                  </a:ext>
                </a:extLst>
              </a:tr>
              <a:tr h="150040">
                <a:tc>
                  <a:txBody>
                    <a:bodyPr/>
                    <a:lstStyle/>
                    <a:p>
                      <a:pPr algn="l" rtl="0" fontAlgn="b"/>
                      <a:r>
                        <a:rPr lang="es-MX" sz="1000" b="0" i="0" u="none" strike="noStrike" dirty="0">
                          <a:solidFill>
                            <a:srgbClr val="1D1D1B"/>
                          </a:solidFill>
                          <a:effectLst/>
                          <a:latin typeface="Helvetica"/>
                        </a:rPr>
                        <a:t>LD_BONDESD_230105</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05/01/2023</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99.42</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2485.41</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1.80%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7"/>
                  </a:ext>
                </a:extLst>
              </a:tr>
              <a:tr h="150040">
                <a:tc>
                  <a:txBody>
                    <a:bodyPr/>
                    <a:lstStyle/>
                    <a:p>
                      <a:pPr algn="l" rtl="0" fontAlgn="b"/>
                      <a:r>
                        <a:rPr lang="es-MX" sz="1000" b="0" i="0" u="none" strike="noStrike" dirty="0">
                          <a:solidFill>
                            <a:srgbClr val="1D1D1B"/>
                          </a:solidFill>
                          <a:effectLst/>
                          <a:latin typeface="Helvetica"/>
                        </a:rPr>
                        <a:t>LD_BONDESD_230504</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04/05/2023</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99.78</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1496.74</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8"/>
                  </a:ext>
                </a:extLst>
              </a:tr>
              <a:tr h="150040">
                <a:tc>
                  <a:txBody>
                    <a:bodyPr/>
                    <a:lstStyle/>
                    <a:p>
                      <a:pPr algn="l" rtl="0" fontAlgn="b"/>
                      <a:r>
                        <a:rPr lang="es-MX" sz="1000" b="0" i="0" u="none" strike="noStrike" dirty="0">
                          <a:solidFill>
                            <a:srgbClr val="1D1D1B"/>
                          </a:solidFill>
                          <a:effectLst/>
                          <a:latin typeface="Helvetica"/>
                        </a:rPr>
                        <a:t>LD_BONDESD_201126</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26/11/2020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100.03</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1024.73</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9"/>
                  </a:ext>
                </a:extLst>
              </a:tr>
              <a:tr h="150040">
                <a:tc>
                  <a:txBody>
                    <a:bodyPr/>
                    <a:lstStyle/>
                    <a:p>
                      <a:pPr algn="l" rtl="0" fontAlgn="b"/>
                      <a:r>
                        <a:rPr lang="es-MX" sz="1000" b="0" i="0" u="none" strike="noStrike" dirty="0">
                          <a:solidFill>
                            <a:srgbClr val="1D1D1B"/>
                          </a:solidFill>
                          <a:effectLst/>
                          <a:latin typeface="Helvetica"/>
                        </a:rPr>
                        <a:t>LD_BONDESD_201224</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24/12/2020</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100.05</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500.24</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0.40%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0"/>
                  </a:ext>
                </a:extLst>
              </a:tr>
              <a:tr h="150040">
                <a:tc>
                  <a:txBody>
                    <a:bodyPr/>
                    <a:lstStyle/>
                    <a:p>
                      <a:pPr algn="l" rtl="0" fontAlgn="b"/>
                      <a:r>
                        <a:rPr lang="es-MX" sz="1000" b="0" i="0" u="none" strike="noStrike" dirty="0">
                          <a:solidFill>
                            <a:srgbClr val="1D1D1B"/>
                          </a:solidFill>
                          <a:effectLst/>
                          <a:latin typeface="Helvetica"/>
                        </a:rPr>
                        <a:t>LD_BONDESD_210121</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21/01/2021</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100.01</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1000.13</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1"/>
                  </a:ext>
                </a:extLst>
              </a:tr>
              <a:tr h="150040">
                <a:tc>
                  <a:txBody>
                    <a:bodyPr/>
                    <a:lstStyle/>
                    <a:p>
                      <a:pPr algn="l" rtl="0" fontAlgn="b"/>
                      <a:r>
                        <a:rPr lang="es-MX" sz="1000" b="0" i="0" u="none" strike="noStrike" dirty="0">
                          <a:solidFill>
                            <a:srgbClr val="1D1D1B"/>
                          </a:solidFill>
                          <a:effectLst/>
                          <a:latin typeface="Helvetica"/>
                        </a:rPr>
                        <a:t>LD_BONDESD_210520</a:t>
                      </a:r>
                    </a:p>
                  </a:txBody>
                  <a:tcPr marL="8826" marR="8826" marT="8826"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20/05/2021</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99.79</a:t>
                      </a:r>
                    </a:p>
                  </a:txBody>
                  <a:tcPr marL="8826" marR="8826" marT="8826"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997.87</a:t>
                      </a:r>
                    </a:p>
                  </a:txBody>
                  <a:tcPr marL="8826" marR="8826" marT="8826"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8826" marR="8826" marT="8826"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22"/>
                  </a:ext>
                </a:extLst>
              </a:tr>
            </a:tbl>
          </a:graphicData>
        </a:graphic>
      </p:graphicFrame>
    </p:spTree>
    <p:extLst>
      <p:ext uri="{BB962C8B-B14F-4D97-AF65-F5344CB8AC3E}">
        <p14:creationId xmlns:p14="http://schemas.microsoft.com/office/powerpoint/2010/main" val="1140850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FFC0BF-1BE7-4CBE-9160-BBE6D688CF8E}"/>
              </a:ext>
            </a:extLst>
          </p:cNvPr>
          <p:cNvSpPr txBox="1">
            <a:spLocks/>
          </p:cNvSpPr>
          <p:nvPr/>
        </p:nvSpPr>
        <p:spPr>
          <a:xfrm>
            <a:off x="371255" y="156994"/>
            <a:ext cx="7485812" cy="76529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a:lstStyle>
          <a:p>
            <a:r>
              <a:rPr lang="es-ES" sz="2000" b="1" dirty="0">
                <a:solidFill>
                  <a:srgbClr val="DD042B"/>
                </a:solidFill>
                <a:ea typeface="Open Sans" panose="020B0606030504020204" pitchFamily="34" charset="0"/>
                <a:cs typeface="Open Sans" panose="020B0606030504020204" pitchFamily="34" charset="0"/>
              </a:rPr>
              <a:t>Cartera FANVIT </a:t>
            </a:r>
            <a:endParaRPr lang="es-MX" sz="2000" b="1" dirty="0">
              <a:solidFill>
                <a:srgbClr val="DD042B"/>
              </a:solidFill>
              <a:ea typeface="Open Sans" panose="020B0606030504020204" pitchFamily="34" charset="0"/>
              <a:cs typeface="Open Sans" panose="020B0606030504020204" pitchFamily="34" charset="0"/>
            </a:endParaRPr>
          </a:p>
        </p:txBody>
      </p:sp>
      <p:sp>
        <p:nvSpPr>
          <p:cNvPr id="3" name="Marcador de contenido 2">
            <a:extLst>
              <a:ext uri="{FF2B5EF4-FFF2-40B4-BE49-F238E27FC236}">
                <a16:creationId xmlns:a16="http://schemas.microsoft.com/office/drawing/2014/main" xmlns="" id="{54925616-828D-4CCC-942C-84826C57606F}"/>
              </a:ext>
            </a:extLst>
          </p:cNvPr>
          <p:cNvSpPr txBox="1">
            <a:spLocks/>
          </p:cNvSpPr>
          <p:nvPr/>
        </p:nvSpPr>
        <p:spPr>
          <a:xfrm>
            <a:off x="357858" y="798648"/>
            <a:ext cx="7886700" cy="276594"/>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ES" sz="1800" dirty="0">
                <a:ea typeface="Open Sans Light" panose="020B0606030504020204" pitchFamily="34" charset="0"/>
                <a:cs typeface="Open Sans Light" panose="020B0606030504020204" pitchFamily="34" charset="0"/>
              </a:rPr>
              <a:t>Deuda Gubernamental y liquidez (22.4% del activo neto) </a:t>
            </a:r>
          </a:p>
          <a:p>
            <a:pPr marL="0" indent="0">
              <a:buFont typeface="Arial" panose="020B0604020202020204" pitchFamily="34" charset="0"/>
              <a:buNone/>
            </a:pPr>
            <a:endParaRPr lang="es-MX" sz="1800" dirty="0">
              <a:ea typeface="Open Sans Light" panose="020B0606030504020204" pitchFamily="34" charset="0"/>
              <a:cs typeface="Open Sans Light" panose="020B0606030504020204" pitchFamily="34" charset="0"/>
            </a:endParaRPr>
          </a:p>
        </p:txBody>
      </p:sp>
      <p:sp>
        <p:nvSpPr>
          <p:cNvPr id="5" name="CuadroTexto 4">
            <a:extLst>
              <a:ext uri="{FF2B5EF4-FFF2-40B4-BE49-F238E27FC236}">
                <a16:creationId xmlns:a16="http://schemas.microsoft.com/office/drawing/2014/main" xmlns="" id="{1FC045C3-7356-40E4-ACEF-5BD4A7A75816}"/>
              </a:ext>
            </a:extLst>
          </p:cNvPr>
          <p:cNvSpPr txBox="1"/>
          <p:nvPr/>
        </p:nvSpPr>
        <p:spPr>
          <a:xfrm>
            <a:off x="173537" y="5410851"/>
            <a:ext cx="6968128" cy="230832"/>
          </a:xfrm>
          <a:prstGeom prst="rect">
            <a:avLst/>
          </a:prstGeom>
          <a:noFill/>
        </p:spPr>
        <p:txBody>
          <a:bodyPr wrap="square" rtlCol="0">
            <a:spAutoFit/>
          </a:bodyPr>
          <a:lstStyle/>
          <a:p>
            <a:r>
              <a:rPr lang="es-MX" sz="900" dirty="0">
                <a:latin typeface="Helvetica Light"/>
              </a:rPr>
              <a:t>Datos al 30 de junio de 2018</a:t>
            </a:r>
            <a:endParaRPr lang="en-US" sz="900" dirty="0">
              <a:latin typeface="Helvetica Light"/>
            </a:endParaRPr>
          </a:p>
        </p:txBody>
      </p:sp>
      <p:graphicFrame>
        <p:nvGraphicFramePr>
          <p:cNvPr id="6" name="5 Tabla"/>
          <p:cNvGraphicFramePr>
            <a:graphicFrameLocks noGrp="1"/>
          </p:cNvGraphicFramePr>
          <p:nvPr>
            <p:extLst>
              <p:ext uri="{D42A27DB-BD31-4B8C-83A1-F6EECF244321}">
                <p14:modId xmlns:p14="http://schemas.microsoft.com/office/powerpoint/2010/main" val="1545381709"/>
              </p:ext>
            </p:extLst>
          </p:nvPr>
        </p:nvGraphicFramePr>
        <p:xfrm>
          <a:off x="371255" y="1190623"/>
          <a:ext cx="8382222" cy="3777459"/>
        </p:xfrm>
        <a:graphic>
          <a:graphicData uri="http://schemas.openxmlformats.org/drawingml/2006/table">
            <a:tbl>
              <a:tblPr/>
              <a:tblGrid>
                <a:gridCol w="2132030">
                  <a:extLst>
                    <a:ext uri="{9D8B030D-6E8A-4147-A177-3AD203B41FA5}">
                      <a16:colId xmlns:a16="http://schemas.microsoft.com/office/drawing/2014/main" xmlns="" val="20000"/>
                    </a:ext>
                  </a:extLst>
                </a:gridCol>
                <a:gridCol w="1562548">
                  <a:extLst>
                    <a:ext uri="{9D8B030D-6E8A-4147-A177-3AD203B41FA5}">
                      <a16:colId xmlns:a16="http://schemas.microsoft.com/office/drawing/2014/main" xmlns="" val="20001"/>
                    </a:ext>
                  </a:extLst>
                </a:gridCol>
                <a:gridCol w="1562548">
                  <a:extLst>
                    <a:ext uri="{9D8B030D-6E8A-4147-A177-3AD203B41FA5}">
                      <a16:colId xmlns:a16="http://schemas.microsoft.com/office/drawing/2014/main" xmlns="" val="20002"/>
                    </a:ext>
                  </a:extLst>
                </a:gridCol>
                <a:gridCol w="1562548">
                  <a:extLst>
                    <a:ext uri="{9D8B030D-6E8A-4147-A177-3AD203B41FA5}">
                      <a16:colId xmlns:a16="http://schemas.microsoft.com/office/drawing/2014/main" xmlns="" val="20003"/>
                    </a:ext>
                  </a:extLst>
                </a:gridCol>
                <a:gridCol w="1562548">
                  <a:extLst>
                    <a:ext uri="{9D8B030D-6E8A-4147-A177-3AD203B41FA5}">
                      <a16:colId xmlns:a16="http://schemas.microsoft.com/office/drawing/2014/main" xmlns="" val="20004"/>
                    </a:ext>
                  </a:extLst>
                </a:gridCol>
              </a:tblGrid>
              <a:tr h="396468">
                <a:tc>
                  <a:txBody>
                    <a:bodyPr/>
                    <a:lstStyle/>
                    <a:p>
                      <a:pPr algn="ctr" rtl="0" fontAlgn="ctr"/>
                      <a:r>
                        <a:rPr lang="es-MX" sz="1000" b="0" i="0" u="none" strike="noStrike" dirty="0">
                          <a:solidFill>
                            <a:srgbClr val="DD052B"/>
                          </a:solidFill>
                          <a:effectLst/>
                          <a:latin typeface="Helvetica"/>
                        </a:rPr>
                        <a:t>Instrumento</a:t>
                      </a:r>
                    </a:p>
                  </a:txBody>
                  <a:tcPr marL="9525" marR="9525" marT="9525" marB="0" anchor="ctr">
                    <a:lnL>
                      <a:noFill/>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Vencimiento</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Razonable</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Valor de Mercado (mdp)</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w="19050" cap="flat" cmpd="sng" algn="ctr">
                      <a:solidFill>
                        <a:srgbClr val="B41F32"/>
                      </a:solidFill>
                      <a:prstDash val="solid"/>
                      <a:round/>
                      <a:headEnd type="none" w="med" len="med"/>
                      <a:tailEnd type="none" w="med" len="med"/>
                    </a:lnB>
                  </a:tcPr>
                </a:tc>
                <a:tc>
                  <a:txBody>
                    <a:bodyPr/>
                    <a:lstStyle/>
                    <a:p>
                      <a:pPr algn="ctr" rtl="0" fontAlgn="ctr"/>
                      <a:r>
                        <a:rPr lang="es-MX" sz="1000" b="0" i="0" u="none" strike="noStrike" dirty="0">
                          <a:solidFill>
                            <a:srgbClr val="DD052B"/>
                          </a:solidFill>
                          <a:effectLst/>
                          <a:latin typeface="Helvetica"/>
                        </a:rPr>
                        <a:t>% del Portafolio</a:t>
                      </a:r>
                    </a:p>
                  </a:txBody>
                  <a:tcPr marL="9525" marR="9525" marT="9525" marB="0" anchor="ctr">
                    <a:lnL w="19050" cap="flat" cmpd="sng" algn="ctr">
                      <a:solidFill>
                        <a:srgbClr val="B41F32"/>
                      </a:solidFill>
                      <a:prstDash val="solid"/>
                      <a:round/>
                      <a:headEnd type="none" w="med" len="med"/>
                      <a:tailEnd type="none" w="med" len="med"/>
                    </a:lnL>
                    <a:lnR>
                      <a:noFill/>
                    </a:lnR>
                    <a:lnT>
                      <a:noFill/>
                    </a:lnT>
                    <a:lnB w="19050" cap="flat" cmpd="sng" algn="ctr">
                      <a:solidFill>
                        <a:srgbClr val="B41F32"/>
                      </a:solidFill>
                      <a:prstDash val="solid"/>
                      <a:round/>
                      <a:headEnd type="none" w="med" len="med"/>
                      <a:tailEnd type="none" w="med" len="med"/>
                    </a:lnB>
                  </a:tcPr>
                </a:tc>
                <a:extLst>
                  <a:ext uri="{0D108BD9-81ED-4DB2-BD59-A6C34878D82A}">
                    <a16:rowId xmlns:a16="http://schemas.microsoft.com/office/drawing/2014/main" xmlns="" val="10000"/>
                  </a:ext>
                </a:extLst>
              </a:tr>
              <a:tr h="198234">
                <a:tc>
                  <a:txBody>
                    <a:bodyPr/>
                    <a:lstStyle/>
                    <a:p>
                      <a:pPr algn="l" rtl="0" fontAlgn="b"/>
                      <a:r>
                        <a:rPr lang="es-MX" sz="1000" b="0" i="0" u="none" strike="noStrike" dirty="0">
                          <a:solidFill>
                            <a:srgbClr val="1D1D1B"/>
                          </a:solidFill>
                          <a:effectLst/>
                          <a:latin typeface="Helvetica"/>
                        </a:rPr>
                        <a:t>LD_BONDESD_210722</a:t>
                      </a:r>
                    </a:p>
                  </a:txBody>
                  <a:tcPr marL="9525" marR="9525" marT="9525" marB="0" anchor="b">
                    <a:lnL>
                      <a:noFill/>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22/07/2021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99.64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b"/>
                      <a:r>
                        <a:rPr lang="es-MX" sz="1000" b="0" i="0" u="none" strike="noStrike" dirty="0">
                          <a:solidFill>
                            <a:srgbClr val="1D1D1B"/>
                          </a:solidFill>
                          <a:effectLst/>
                          <a:latin typeface="Helvetica"/>
                        </a:rPr>
                        <a:t>996.45</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w="19050" cap="flat" cmpd="sng" algn="ctr">
                      <a:solidFill>
                        <a:srgbClr val="B41F32"/>
                      </a:solidFill>
                      <a:prstDash val="solid"/>
                      <a:round/>
                      <a:headEnd type="none" w="med" len="med"/>
                      <a:tailEnd type="none" w="med" len="med"/>
                    </a:lnT>
                    <a:lnB>
                      <a:noFill/>
                    </a:lnB>
                  </a:tcPr>
                </a:tc>
                <a:tc>
                  <a:txBody>
                    <a:bodyPr/>
                    <a:lstStyle/>
                    <a:p>
                      <a:pPr algn="ctr" rtl="0" fontAlgn="ctr"/>
                      <a:r>
                        <a:rPr lang="es-MX" sz="1000" b="0" i="0" u="none" strike="noStrike" dirty="0">
                          <a:solidFill>
                            <a:srgbClr val="1D1D1B"/>
                          </a:solidFill>
                          <a:effectLst/>
                          <a:latin typeface="Helvetica"/>
                        </a:rPr>
                        <a:t>0.70%</a:t>
                      </a:r>
                    </a:p>
                  </a:txBody>
                  <a:tcPr marL="9525" marR="9525" marT="9525" marB="0" anchor="ctr">
                    <a:lnL w="19050" cap="flat" cmpd="sng" algn="ctr">
                      <a:solidFill>
                        <a:srgbClr val="B41F32"/>
                      </a:solidFill>
                      <a:prstDash val="solid"/>
                      <a:round/>
                      <a:headEnd type="none" w="med" len="med"/>
                      <a:tailEnd type="none" w="med" len="med"/>
                    </a:lnL>
                    <a:lnR>
                      <a:noFill/>
                    </a:lnR>
                    <a:lnT w="19050" cap="flat" cmpd="sng" algn="ctr">
                      <a:solidFill>
                        <a:srgbClr val="B41F32"/>
                      </a:solidFill>
                      <a:prstDash val="solid"/>
                      <a:round/>
                      <a:headEnd type="none" w="med" len="med"/>
                      <a:tailEnd type="none" w="med" len="med"/>
                    </a:lnT>
                    <a:lnB>
                      <a:noFill/>
                    </a:lnB>
                  </a:tcPr>
                </a:tc>
                <a:extLst>
                  <a:ext uri="{0D108BD9-81ED-4DB2-BD59-A6C34878D82A}">
                    <a16:rowId xmlns:a16="http://schemas.microsoft.com/office/drawing/2014/main" xmlns="" val="10001"/>
                  </a:ext>
                </a:extLst>
              </a:tr>
              <a:tr h="187221">
                <a:tc>
                  <a:txBody>
                    <a:bodyPr/>
                    <a:lstStyle/>
                    <a:p>
                      <a:pPr algn="l" rtl="0" fontAlgn="b"/>
                      <a:r>
                        <a:rPr lang="es-MX" sz="1000" b="0" i="0" u="none" strike="noStrike" dirty="0">
                          <a:solidFill>
                            <a:srgbClr val="1D1D1B"/>
                          </a:solidFill>
                          <a:effectLst/>
                          <a:latin typeface="Helvetica"/>
                        </a:rPr>
                        <a:t>LD_BONDESD_220113</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13/01/2022</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100.03</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2268.17</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1.60%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2"/>
                  </a:ext>
                </a:extLst>
              </a:tr>
              <a:tr h="187221">
                <a:tc>
                  <a:txBody>
                    <a:bodyPr/>
                    <a:lstStyle/>
                    <a:p>
                      <a:pPr algn="l" rtl="0" fontAlgn="b"/>
                      <a:r>
                        <a:rPr lang="es-MX" sz="1000" b="0" i="0" u="none" strike="noStrike" dirty="0">
                          <a:solidFill>
                            <a:srgbClr val="1D1D1B"/>
                          </a:solidFill>
                          <a:effectLst/>
                          <a:latin typeface="Helvetica"/>
                        </a:rPr>
                        <a:t>LD_BONDESD_220317</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17/03/2022</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99.88</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1006.73</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3"/>
                  </a:ext>
                </a:extLst>
              </a:tr>
              <a:tr h="187221">
                <a:tc>
                  <a:txBody>
                    <a:bodyPr/>
                    <a:lstStyle/>
                    <a:p>
                      <a:pPr algn="l" rtl="0" fontAlgn="b"/>
                      <a:r>
                        <a:rPr lang="es-MX" sz="1000" b="0" i="0" u="none" strike="noStrike" dirty="0">
                          <a:solidFill>
                            <a:srgbClr val="1D1D1B"/>
                          </a:solidFill>
                          <a:effectLst/>
                          <a:latin typeface="Helvetica"/>
                        </a:rPr>
                        <a:t>LD_BONDESD_220512</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12/05/2022</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99.83</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998.32</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4"/>
                  </a:ext>
                </a:extLst>
              </a:tr>
              <a:tr h="187221">
                <a:tc>
                  <a:txBody>
                    <a:bodyPr/>
                    <a:lstStyle/>
                    <a:p>
                      <a:pPr algn="l" rtl="0" fontAlgn="b"/>
                      <a:r>
                        <a:rPr lang="es-MX" sz="1000" b="0" i="0" u="none" strike="noStrike" dirty="0">
                          <a:solidFill>
                            <a:srgbClr val="1D1D1B"/>
                          </a:solidFill>
                          <a:effectLst/>
                          <a:latin typeface="Helvetica"/>
                        </a:rPr>
                        <a:t>LD_BONDESD_220714</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14/07/2022</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99.67</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3488.28</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5"/>
                  </a:ext>
                </a:extLst>
              </a:tr>
              <a:tr h="187221">
                <a:tc>
                  <a:txBody>
                    <a:bodyPr/>
                    <a:lstStyle/>
                    <a:p>
                      <a:pPr algn="l" rtl="0" fontAlgn="b"/>
                      <a:r>
                        <a:rPr lang="es-MX" sz="1000" b="0" i="0" u="none" strike="noStrike" dirty="0">
                          <a:solidFill>
                            <a:srgbClr val="1D1D1B"/>
                          </a:solidFill>
                          <a:effectLst/>
                          <a:latin typeface="Helvetica"/>
                        </a:rPr>
                        <a:t>IM_BPAG28_190221</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21/02/2019</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100.26</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802.05</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0.60%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6"/>
                  </a:ext>
                </a:extLst>
              </a:tr>
              <a:tr h="187221">
                <a:tc>
                  <a:txBody>
                    <a:bodyPr/>
                    <a:lstStyle/>
                    <a:p>
                      <a:pPr algn="l" rtl="0" fontAlgn="b"/>
                      <a:r>
                        <a:rPr lang="es-MX" sz="1000" b="0" i="0" u="none" strike="noStrike" dirty="0">
                          <a:solidFill>
                            <a:srgbClr val="1D1D1B"/>
                          </a:solidFill>
                          <a:effectLst/>
                          <a:latin typeface="Helvetica"/>
                        </a:rPr>
                        <a:t>IM_BPAG28_190516</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16/05/2019</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100.23</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173.73</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7"/>
                  </a:ext>
                </a:extLst>
              </a:tr>
              <a:tr h="187221">
                <a:tc>
                  <a:txBody>
                    <a:bodyPr/>
                    <a:lstStyle/>
                    <a:p>
                      <a:pPr algn="l" rtl="0" fontAlgn="b"/>
                      <a:r>
                        <a:rPr lang="es-MX" sz="1000" b="0" i="0" u="none" strike="noStrike" dirty="0">
                          <a:solidFill>
                            <a:srgbClr val="1D1D1B"/>
                          </a:solidFill>
                          <a:effectLst/>
                          <a:latin typeface="Helvetica"/>
                        </a:rPr>
                        <a:t>IM_BPAG28_190725</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25/07/2019</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99.91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999.1</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8"/>
                  </a:ext>
                </a:extLst>
              </a:tr>
              <a:tr h="187221">
                <a:tc>
                  <a:txBody>
                    <a:bodyPr/>
                    <a:lstStyle/>
                    <a:p>
                      <a:pPr algn="l" rtl="0" fontAlgn="b"/>
                      <a:r>
                        <a:rPr lang="es-MX" sz="1000" b="0" i="0" u="none" strike="noStrike" dirty="0">
                          <a:solidFill>
                            <a:srgbClr val="1D1D1B"/>
                          </a:solidFill>
                          <a:effectLst/>
                          <a:latin typeface="Helvetica"/>
                        </a:rPr>
                        <a:t>IM_BPAG28_191121</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21/11/2019</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100.31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1424.35</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9"/>
                  </a:ext>
                </a:extLst>
              </a:tr>
              <a:tr h="187221">
                <a:tc>
                  <a:txBody>
                    <a:bodyPr/>
                    <a:lstStyle/>
                    <a:p>
                      <a:pPr algn="l" rtl="0" fontAlgn="b"/>
                      <a:r>
                        <a:rPr lang="es-MX" sz="1000" b="0" i="0" u="none" strike="noStrike" dirty="0">
                          <a:solidFill>
                            <a:srgbClr val="1D1D1B"/>
                          </a:solidFill>
                          <a:effectLst/>
                          <a:latin typeface="Helvetica"/>
                        </a:rPr>
                        <a:t>IQ_BPAG91_210422</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22/04/2021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101.04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801.22</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0.60%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0"/>
                  </a:ext>
                </a:extLst>
              </a:tr>
              <a:tr h="187221">
                <a:tc>
                  <a:txBody>
                    <a:bodyPr/>
                    <a:lstStyle/>
                    <a:p>
                      <a:pPr algn="l" rtl="0" fontAlgn="b"/>
                      <a:r>
                        <a:rPr lang="es-MX" sz="1000" b="0" i="0" u="none" strike="noStrike" dirty="0">
                          <a:solidFill>
                            <a:srgbClr val="1D1D1B"/>
                          </a:solidFill>
                          <a:effectLst/>
                          <a:latin typeface="Helvetica"/>
                        </a:rPr>
                        <a:t>IQ_BPAG91_210826</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26/08/2021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100.25</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98.24</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0.10%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1"/>
                  </a:ext>
                </a:extLst>
              </a:tr>
              <a:tr h="187221">
                <a:tc>
                  <a:txBody>
                    <a:bodyPr/>
                    <a:lstStyle/>
                    <a:p>
                      <a:pPr algn="l" rtl="0" fontAlgn="b"/>
                      <a:r>
                        <a:rPr lang="es-MX" sz="1000" b="0" i="0" u="none" strike="noStrike" dirty="0">
                          <a:solidFill>
                            <a:srgbClr val="1D1D1B"/>
                          </a:solidFill>
                          <a:effectLst/>
                          <a:latin typeface="Helvetica"/>
                        </a:rPr>
                        <a:t>IS_BPA182_191010</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10/10/2019</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101.54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304.37</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2"/>
                  </a:ext>
                </a:extLst>
              </a:tr>
              <a:tr h="187221">
                <a:tc>
                  <a:txBody>
                    <a:bodyPr/>
                    <a:lstStyle/>
                    <a:p>
                      <a:pPr algn="l" rtl="0" fontAlgn="b"/>
                      <a:r>
                        <a:rPr lang="es-MX" sz="1000" b="0" i="0" u="none" strike="noStrike" dirty="0">
                          <a:solidFill>
                            <a:srgbClr val="1D1D1B"/>
                          </a:solidFill>
                          <a:effectLst/>
                          <a:latin typeface="Helvetica"/>
                        </a:rPr>
                        <a:t>IS_BPA182_201022</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22/10/2020</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101.36</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1520.37</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3"/>
                  </a:ext>
                </a:extLst>
              </a:tr>
              <a:tr h="187221">
                <a:tc>
                  <a:txBody>
                    <a:bodyPr/>
                    <a:lstStyle/>
                    <a:p>
                      <a:pPr algn="l" rtl="0" fontAlgn="b"/>
                      <a:r>
                        <a:rPr lang="es-MX" sz="1000" b="0" i="0" u="none" strike="noStrike" dirty="0">
                          <a:solidFill>
                            <a:srgbClr val="1D1D1B"/>
                          </a:solidFill>
                          <a:effectLst/>
                          <a:latin typeface="Helvetica"/>
                        </a:rPr>
                        <a:t>IS_BPA182_210311</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11/03/2021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102.62</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307.87</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0.20%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4"/>
                  </a:ext>
                </a:extLst>
              </a:tr>
              <a:tr h="187221">
                <a:tc>
                  <a:txBody>
                    <a:bodyPr/>
                    <a:lstStyle/>
                    <a:p>
                      <a:pPr algn="l" rtl="0" fontAlgn="b"/>
                      <a:r>
                        <a:rPr lang="es-MX" sz="1000" b="0" i="0" u="none" strike="noStrike" dirty="0">
                          <a:solidFill>
                            <a:srgbClr val="1D1D1B"/>
                          </a:solidFill>
                          <a:effectLst/>
                          <a:latin typeface="Helvetica"/>
                        </a:rPr>
                        <a:t>IS_BPA182_210909</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09/09/2021</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102.68</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718.79</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0.50%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5"/>
                  </a:ext>
                </a:extLst>
              </a:tr>
              <a:tr h="187221">
                <a:tc>
                  <a:txBody>
                    <a:bodyPr/>
                    <a:lstStyle/>
                    <a:p>
                      <a:pPr algn="l" rtl="0" fontAlgn="b"/>
                      <a:r>
                        <a:rPr lang="es-MX" sz="1000" b="0" i="0" u="none" strike="noStrike" dirty="0">
                          <a:solidFill>
                            <a:srgbClr val="1D1D1B"/>
                          </a:solidFill>
                          <a:effectLst/>
                          <a:latin typeface="Helvetica"/>
                        </a:rPr>
                        <a:t>IS_BPA182_230309</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09/03/2023</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102.25</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408.99</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0.30%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6"/>
                  </a:ext>
                </a:extLst>
              </a:tr>
              <a:tr h="187221">
                <a:tc>
                  <a:txBody>
                    <a:bodyPr/>
                    <a:lstStyle/>
                    <a:p>
                      <a:pPr algn="l" rtl="0" fontAlgn="b"/>
                      <a:r>
                        <a:rPr lang="es-MX" sz="1000" b="0" i="0" u="none" strike="noStrike" dirty="0">
                          <a:solidFill>
                            <a:srgbClr val="1D1D1B"/>
                          </a:solidFill>
                          <a:effectLst/>
                          <a:latin typeface="Helvetica"/>
                        </a:rPr>
                        <a:t>IS_BPA182_240307</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07/03/2024</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102.43</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3458.02</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2.50%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7"/>
                  </a:ext>
                </a:extLst>
              </a:tr>
              <a:tr h="187221">
                <a:tc>
                  <a:txBody>
                    <a:bodyPr/>
                    <a:lstStyle/>
                    <a:p>
                      <a:pPr algn="l" rtl="0" fontAlgn="b"/>
                      <a:r>
                        <a:rPr lang="es-MX" sz="1000" b="0" i="0" u="none" strike="noStrike" dirty="0">
                          <a:solidFill>
                            <a:srgbClr val="1D1D1B"/>
                          </a:solidFill>
                          <a:effectLst/>
                          <a:latin typeface="Helvetica"/>
                        </a:rPr>
                        <a:t>REPO</a:t>
                      </a:r>
                    </a:p>
                  </a:txBody>
                  <a:tcPr marL="9525" marR="9525" marT="9525" marB="0" anchor="b">
                    <a:lnL>
                      <a:noFill/>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 </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0</a:t>
                      </a:r>
                    </a:p>
                  </a:txBody>
                  <a:tcPr marL="9525" marR="9525" marT="9525" marB="0" anchor="ctr">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b"/>
                      <a:r>
                        <a:rPr lang="es-MX" sz="1000" b="0" i="0" u="none" strike="noStrike" dirty="0">
                          <a:solidFill>
                            <a:srgbClr val="1D1D1B"/>
                          </a:solidFill>
                          <a:effectLst/>
                          <a:latin typeface="Helvetica"/>
                        </a:rPr>
                        <a:t>11486.42</a:t>
                      </a:r>
                    </a:p>
                  </a:txBody>
                  <a:tcPr marL="9525" marR="9525" marT="9525" marB="0" anchor="b">
                    <a:lnL w="19050" cap="flat" cmpd="sng" algn="ctr">
                      <a:solidFill>
                        <a:srgbClr val="B41F32"/>
                      </a:solidFill>
                      <a:prstDash val="solid"/>
                      <a:round/>
                      <a:headEnd type="none" w="med" len="med"/>
                      <a:tailEnd type="none" w="med" len="med"/>
                    </a:lnL>
                    <a:lnR w="19050" cap="flat" cmpd="sng" algn="ctr">
                      <a:solidFill>
                        <a:srgbClr val="B41F32"/>
                      </a:solidFill>
                      <a:prstDash val="solid"/>
                      <a:round/>
                      <a:headEnd type="none" w="med" len="med"/>
                      <a:tailEnd type="none" w="med" len="med"/>
                    </a:lnR>
                    <a:lnT>
                      <a:noFill/>
                    </a:lnT>
                    <a:lnB>
                      <a:noFill/>
                    </a:lnB>
                  </a:tcPr>
                </a:tc>
                <a:tc>
                  <a:txBody>
                    <a:bodyPr/>
                    <a:lstStyle/>
                    <a:p>
                      <a:pPr algn="ctr" rtl="0" fontAlgn="ctr"/>
                      <a:r>
                        <a:rPr lang="es-MX" sz="1000" b="0" i="0" u="none" strike="noStrike" dirty="0">
                          <a:solidFill>
                            <a:srgbClr val="1D1D1B"/>
                          </a:solidFill>
                          <a:effectLst/>
                          <a:latin typeface="Helvetica"/>
                        </a:rPr>
                        <a:t>8.30%</a:t>
                      </a:r>
                    </a:p>
                  </a:txBody>
                  <a:tcPr marL="9525" marR="9525" marT="9525" marB="0" anchor="ctr">
                    <a:lnL w="19050" cap="flat" cmpd="sng" algn="ctr">
                      <a:solidFill>
                        <a:srgbClr val="B41F32"/>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18"/>
                  </a:ext>
                </a:extLst>
              </a:tr>
            </a:tbl>
          </a:graphicData>
        </a:graphic>
      </p:graphicFrame>
    </p:spTree>
    <p:extLst>
      <p:ext uri="{BB962C8B-B14F-4D97-AF65-F5344CB8AC3E}">
        <p14:creationId xmlns:p14="http://schemas.microsoft.com/office/powerpoint/2010/main" val="2451642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xmlns="" id="{CBFBE0CE-038C-0447-B396-54F43BEA8B3F}"/>
              </a:ext>
            </a:extLst>
          </p:cNvPr>
          <p:cNvSpPr txBox="1"/>
          <p:nvPr/>
        </p:nvSpPr>
        <p:spPr>
          <a:xfrm>
            <a:off x="1209001" y="1556074"/>
            <a:ext cx="6725999" cy="1569660"/>
          </a:xfrm>
          <a:prstGeom prst="rect">
            <a:avLst/>
          </a:prstGeom>
          <a:noFill/>
        </p:spPr>
        <p:txBody>
          <a:bodyPr wrap="square" rtlCol="0">
            <a:spAutoFit/>
          </a:bodyPr>
          <a:lstStyle/>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Comité de Inversiones</a:t>
            </a:r>
          </a:p>
          <a:p>
            <a:pPr algn="ctr"/>
            <a:r>
              <a:rPr lang="es-MX" sz="3200" b="1" dirty="0">
                <a:solidFill>
                  <a:srgbClr val="DD042B"/>
                </a:solidFill>
                <a:latin typeface="Helvetica" pitchFamily="2" charset="0"/>
                <a:ea typeface="Open Sans" panose="020B0606030504020204" pitchFamily="34" charset="0"/>
                <a:cs typeface="Open Sans" panose="020B0606030504020204" pitchFamily="34" charset="0"/>
              </a:rPr>
              <a:t/>
            </a:r>
            <a:br>
              <a:rPr lang="es-MX" sz="3200" b="1" dirty="0">
                <a:solidFill>
                  <a:srgbClr val="DD042B"/>
                </a:solidFill>
                <a:latin typeface="Helvetica" pitchFamily="2" charset="0"/>
                <a:ea typeface="Open Sans" panose="020B0606030504020204" pitchFamily="34" charset="0"/>
                <a:cs typeface="Open Sans" panose="020B0606030504020204" pitchFamily="34" charset="0"/>
              </a:rPr>
            </a:br>
            <a:r>
              <a:rPr lang="es-MX" sz="3200" b="1" dirty="0">
                <a:solidFill>
                  <a:srgbClr val="DD042B"/>
                </a:solidFill>
                <a:latin typeface="Helvetica" pitchFamily="2" charset="0"/>
                <a:ea typeface="Open Sans" panose="020B0606030504020204" pitchFamily="34" charset="0"/>
                <a:cs typeface="Open Sans" panose="020B0606030504020204" pitchFamily="34" charset="0"/>
              </a:rPr>
              <a:t>Informe y estrategia del FANVIT</a:t>
            </a:r>
          </a:p>
        </p:txBody>
      </p:sp>
      <p:sp>
        <p:nvSpPr>
          <p:cNvPr id="10" name="CuadroTexto 9">
            <a:extLst>
              <a:ext uri="{FF2B5EF4-FFF2-40B4-BE49-F238E27FC236}">
                <a16:creationId xmlns:a16="http://schemas.microsoft.com/office/drawing/2014/main" xmlns="" id="{6308F69F-B85B-9840-8AB5-33969BAFA28A}"/>
              </a:ext>
            </a:extLst>
          </p:cNvPr>
          <p:cNvSpPr txBox="1"/>
          <p:nvPr/>
        </p:nvSpPr>
        <p:spPr>
          <a:xfrm>
            <a:off x="1300245" y="3156737"/>
            <a:ext cx="6543510" cy="369332"/>
          </a:xfrm>
          <a:prstGeom prst="rect">
            <a:avLst/>
          </a:prstGeom>
          <a:noFill/>
        </p:spPr>
        <p:txBody>
          <a:bodyPr wrap="square" rtlCol="0">
            <a:spAutoFit/>
          </a:bodyPr>
          <a:lstStyle/>
          <a:p>
            <a:pPr algn="ctr"/>
            <a:r>
              <a:rPr lang="es-ES" sz="18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Subdirección General de Planeación y Finanzas</a:t>
            </a:r>
          </a:p>
        </p:txBody>
      </p:sp>
      <p:cxnSp>
        <p:nvCxnSpPr>
          <p:cNvPr id="3" name="Conector recto 2">
            <a:extLst>
              <a:ext uri="{FF2B5EF4-FFF2-40B4-BE49-F238E27FC236}">
                <a16:creationId xmlns:a16="http://schemas.microsoft.com/office/drawing/2014/main" xmlns="" id="{EF2796B8-DE95-2F42-B3B7-10E66E967EC3}"/>
              </a:ext>
            </a:extLst>
          </p:cNvPr>
          <p:cNvCxnSpPr/>
          <p:nvPr/>
        </p:nvCxnSpPr>
        <p:spPr>
          <a:xfrm>
            <a:off x="1562986" y="3075945"/>
            <a:ext cx="6018028" cy="0"/>
          </a:xfrm>
          <a:prstGeom prst="line">
            <a:avLst/>
          </a:prstGeom>
          <a:ln>
            <a:solidFill>
              <a:srgbClr val="DD042B"/>
            </a:solidFill>
          </a:ln>
        </p:spPr>
        <p:style>
          <a:lnRef idx="1">
            <a:schemeClr val="accent1"/>
          </a:lnRef>
          <a:fillRef idx="0">
            <a:schemeClr val="accent1"/>
          </a:fillRef>
          <a:effectRef idx="0">
            <a:schemeClr val="accent1"/>
          </a:effectRef>
          <a:fontRef idx="minor">
            <a:schemeClr val="tx1"/>
          </a:fontRef>
        </p:style>
      </p:cxnSp>
      <p:sp>
        <p:nvSpPr>
          <p:cNvPr id="17" name="Rectángulo 16">
            <a:extLst>
              <a:ext uri="{FF2B5EF4-FFF2-40B4-BE49-F238E27FC236}">
                <a16:creationId xmlns:a16="http://schemas.microsoft.com/office/drawing/2014/main" xmlns="" id="{77236816-BF71-EA47-A024-7C21FA8EF9DB}"/>
              </a:ext>
            </a:extLst>
          </p:cNvPr>
          <p:cNvSpPr/>
          <p:nvPr/>
        </p:nvSpPr>
        <p:spPr>
          <a:xfrm>
            <a:off x="3576136" y="4527919"/>
            <a:ext cx="1566454" cy="307777"/>
          </a:xfrm>
          <a:prstGeom prst="rect">
            <a:avLst/>
          </a:prstGeom>
        </p:spPr>
        <p:txBody>
          <a:bodyPr wrap="none">
            <a:spAutoFit/>
          </a:bodyPr>
          <a:lstStyle/>
          <a:p>
            <a:pPr algn="ctr"/>
            <a:r>
              <a:rPr lang="es-ES"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6 de julio de 2018</a:t>
            </a:r>
            <a:endParaRPr lang="es-MX" sz="14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8" name="Rectángulo 17">
            <a:extLst>
              <a:ext uri="{FF2B5EF4-FFF2-40B4-BE49-F238E27FC236}">
                <a16:creationId xmlns:a16="http://schemas.microsoft.com/office/drawing/2014/main" xmlns="" id="{494BAECF-F989-E74C-8008-84C0982D46EF}"/>
              </a:ext>
            </a:extLst>
          </p:cNvPr>
          <p:cNvSpPr/>
          <p:nvPr/>
        </p:nvSpPr>
        <p:spPr>
          <a:xfrm>
            <a:off x="6976809" y="4822325"/>
            <a:ext cx="813044" cy="261610"/>
          </a:xfrm>
          <a:prstGeom prst="rect">
            <a:avLst/>
          </a:prstGeom>
        </p:spPr>
        <p:txBody>
          <a:bodyPr wrap="non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Versión: 1</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
        <p:nvSpPr>
          <p:cNvPr id="11" name="Rectángulo 10">
            <a:extLst>
              <a:ext uri="{FF2B5EF4-FFF2-40B4-BE49-F238E27FC236}">
                <a16:creationId xmlns:a16="http://schemas.microsoft.com/office/drawing/2014/main" xmlns="" id="{C7F005DA-52E8-4A41-8949-1695579835FF}"/>
              </a:ext>
            </a:extLst>
          </p:cNvPr>
          <p:cNvSpPr/>
          <p:nvPr/>
        </p:nvSpPr>
        <p:spPr>
          <a:xfrm>
            <a:off x="5659141" y="4652719"/>
            <a:ext cx="3448381" cy="261610"/>
          </a:xfrm>
          <a:prstGeom prst="rect">
            <a:avLst/>
          </a:prstGeom>
        </p:spPr>
        <p:txBody>
          <a:bodyPr wrap="none">
            <a:spAutoFit/>
          </a:bodyPr>
          <a:lstStyle/>
          <a:p>
            <a:pPr algn="ctr"/>
            <a:r>
              <a:rPr lang="es-ES"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rPr>
              <a:t>Elabora: Gerencia Sr. de Coordinación de Inversiones</a:t>
            </a:r>
            <a:endParaRPr lang="es-MX" sz="1100" dirty="0">
              <a:solidFill>
                <a:srgbClr val="DD042B"/>
              </a:solidFill>
              <a:latin typeface="Helvetica Light" panose="020B04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19693108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3270</TotalTime>
  <Words>8529</Words>
  <Application>Microsoft Office PowerPoint</Application>
  <PresentationFormat>Presentación en pantalla (16:10)</PresentationFormat>
  <Paragraphs>2334</Paragraphs>
  <Slides>61</Slides>
  <Notes>16</Notes>
  <HiddenSlides>0</HiddenSlides>
  <MMClips>0</MMClips>
  <ScaleCrop>false</ScaleCrop>
  <HeadingPairs>
    <vt:vector size="4" baseType="variant">
      <vt:variant>
        <vt:lpstr>Tema</vt:lpstr>
      </vt:variant>
      <vt:variant>
        <vt:i4>1</vt:i4>
      </vt:variant>
      <vt:variant>
        <vt:lpstr>Títulos de diapositiva</vt:lpstr>
      </vt:variant>
      <vt:variant>
        <vt:i4>61</vt:i4>
      </vt:variant>
    </vt:vector>
  </HeadingPairs>
  <TitlesOfParts>
    <vt:vector size="62" baseType="lpstr">
      <vt:lpstr>Tema de Office</vt:lpstr>
      <vt:lpstr>Presentación de PowerPoint</vt:lpstr>
      <vt:lpstr>Informe y estrategia del FANVIT al 30 de junio de 2018</vt:lpstr>
      <vt:lpstr>Presentación de PowerPoint</vt:lpstr>
      <vt:lpstr>Estrategia  Renta Variable y Bonos Bancarios Estructurados </vt:lpstr>
      <vt:lpstr>Estrategia  Renta Variable y Bonos Bancarios Estructurados </vt:lpstr>
      <vt:lpstr>Estrategia  Renta Variable y Bonos Bancarios Estructurados </vt:lpstr>
      <vt:lpstr>Estrategia  Fibras</vt:lpstr>
      <vt:lpstr>Presentación de PowerPoint</vt:lpstr>
      <vt:lpstr>Resultado FANVIT al 29 de junio de 2018</vt:lpstr>
      <vt:lpstr>Cartera FANVIT al 29 de junio de 2018</vt:lpstr>
      <vt:lpstr>Cartera FANVIT al 29 de junio de 2018</vt:lpstr>
      <vt:lpstr>% Sector Corporativos al 29 de junio de 2018</vt:lpstr>
      <vt:lpstr>Plazo Promedio Ponderado en años al 29 de junio del 2018</vt:lpstr>
      <vt:lpstr>Atribución de rendimiento bruto (anualizado)</vt:lpstr>
      <vt:lpstr>Resultado por mes durante 2018</vt:lpstr>
      <vt:lpstr>Riesgo Rendimiento FANVIT vs Sistema al 29 de junio 2018</vt:lpstr>
      <vt:lpstr>Rendimiento Acumulado 2018 FANVIT vs Sistema al 29 de junio 2018</vt:lpstr>
      <vt:lpstr>Rendimiento Acumulado 2018 FANVIT vs Sistema al 29 de junio 2018</vt:lpstr>
      <vt:lpstr>Rendimiento Acumulado 2018 FANVIT vs Sistema al 29 de junio 2018</vt:lpstr>
      <vt:lpstr>Rendimiento 12M FANVIT vs Sistema al 29 de junio 2018</vt:lpstr>
      <vt:lpstr>Rendimiento 12M FANVIT vs Sistema al 29 de junio 2018</vt:lpstr>
      <vt:lpstr>Rendimiento 12M FANVIT vs Sistema al 29 de junio 2018</vt:lpstr>
      <vt:lpstr>Presentación de PowerPoint</vt:lpstr>
      <vt:lpstr>Presentación de PowerPoint</vt:lpstr>
      <vt:lpstr>Presentación de PowerPoint</vt:lpstr>
      <vt:lpstr>Presentación de PowerPoint</vt:lpstr>
      <vt:lpstr>Presentación de PowerPoint</vt:lpstr>
      <vt:lpstr>Presentación de PowerPoint</vt:lpstr>
      <vt:lpstr>Renta Variable, Bonos Bancarios Estructurados y Bonos Convertibles FANVIT (10.8% del activo neto)</vt:lpstr>
      <vt:lpstr>Fibras FANVIT (2.8% del activo neto) </vt:lpstr>
      <vt:lpstr>Presentación de PowerPoint</vt:lpstr>
      <vt:lpstr>Operaciones Relevantes </vt:lpstr>
      <vt:lpstr>Presentación de PowerPoint</vt:lpstr>
      <vt:lpstr>Expectativas por clases de activo</vt:lpstr>
      <vt:lpstr>Estrategia FANVIT</vt:lpstr>
      <vt:lpstr>Presentación de PowerPoint</vt:lpstr>
      <vt:lpstr>Renta Variable, Bonos Bancarios Estructurados y Bonos Convertibles (10.8% del activo neto)</vt:lpstr>
      <vt:lpstr>Fibra HD</vt:lpstr>
      <vt:lpstr>Fibra Macquarie</vt:lpstr>
      <vt:lpstr>Fibra Prologis</vt:lpstr>
      <vt:lpstr>Fibra Prologis</vt:lpstr>
      <vt:lpstr>Fibra Monterrey</vt:lpstr>
      <vt:lpstr>Fibra Uno</vt:lpstr>
      <vt:lpstr>Fibra CFE</vt:lpstr>
      <vt:lpstr>Fibra CFE</vt:lpstr>
      <vt:lpstr>Fibra CFE</vt:lpstr>
      <vt:lpstr>Walton Street Equity Ckd II</vt:lpstr>
      <vt:lpstr>PGIM Real Estate MVP Inmuebles</vt:lpstr>
      <vt:lpstr>Capital Infraestructura</vt:lpstr>
      <vt:lpstr>Mexico Infrastructure Partners</vt:lpstr>
      <vt:lpstr>Se tienen ocho CKD’s en el Fanvit al cierre de junio</vt:lpstr>
      <vt:lpstr>Resumen de las características de CKD’s propios</vt:lpstr>
      <vt:lpstr>CKD’s:  Comparación TIR: 2018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Hernandez Garcia Alejandro</dc:creator>
  <cp:lastModifiedBy>Trumbley Arroyo Paula Susana</cp:lastModifiedBy>
  <cp:revision>118</cp:revision>
  <cp:lastPrinted>2018-07-06T14:58:50Z</cp:lastPrinted>
  <dcterms:created xsi:type="dcterms:W3CDTF">2018-02-07T00:14:38Z</dcterms:created>
  <dcterms:modified xsi:type="dcterms:W3CDTF">2018-07-18T16:15:10Z</dcterms:modified>
</cp:coreProperties>
</file>