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p:sldMasterIdLst>
    <p:sldMasterId id="2147483660" r:id="rId1"/>
  </p:sldMasterIdLst>
  <p:notesMasterIdLst>
    <p:notesMasterId r:id="rId10"/>
  </p:notesMasterIdLst>
  <p:sldIdLst>
    <p:sldId id="272" r:id="rId2"/>
    <p:sldId id="285" r:id="rId3"/>
    <p:sldId id="281" r:id="rId4"/>
    <p:sldId id="282" r:id="rId5"/>
    <p:sldId id="278" r:id="rId6"/>
    <p:sldId id="283" r:id="rId7"/>
    <p:sldId id="284" r:id="rId8"/>
    <p:sldId id="273" r:id="rId9"/>
  </p:sldIdLst>
  <p:sldSz cx="9144000" cy="5715000" type="screen16x10"/>
  <p:notesSz cx="6858000" cy="9144000"/>
  <p:defaultTextStyle>
    <a:defPPr>
      <a:defRPr lang="es-MX"/>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DD042B"/>
    <a:srgbClr val="B41F32"/>
    <a:srgbClr val="FFC000"/>
    <a:srgbClr val="BA013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0" autoAdjust="0"/>
  </p:normalViewPr>
  <p:slideViewPr>
    <p:cSldViewPr snapToGrid="0" snapToObjects="1">
      <p:cViewPr>
        <p:scale>
          <a:sx n="122" d="100"/>
          <a:sy n="122" d="100"/>
        </p:scale>
        <p:origin x="-2046" y="-552"/>
      </p:cViewPr>
      <p:guideLst>
        <p:guide orient="horz" pos="180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5.bin"/><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233114610673666"/>
          <c:y val="5.0925925925925923E-2"/>
          <c:w val="0.71218503937007871"/>
          <c:h val="0.73754410906969958"/>
        </c:manualLayout>
      </c:layout>
      <c:barChart>
        <c:barDir val="col"/>
        <c:grouping val="clustered"/>
        <c:varyColors val="0"/>
        <c:ser>
          <c:idx val="0"/>
          <c:order val="0"/>
          <c:tx>
            <c:strRef>
              <c:f>'[FINVIT 31.05.2018.xlsx]COMITE FINVIT'!$B$1</c:f>
              <c:strCache>
                <c:ptCount val="1"/>
                <c:pt idx="0">
                  <c:v>Activo Neto</c:v>
                </c:pt>
              </c:strCache>
            </c:strRef>
          </c:tx>
          <c:spPr>
            <a:solidFill>
              <a:srgbClr val="1D71B8"/>
            </a:solidFill>
            <a:ln>
              <a:noFill/>
            </a:ln>
            <a:effectLst/>
          </c:spPr>
          <c:invertIfNegative val="0"/>
          <c:cat>
            <c:numRef>
              <c:f>'[FINVIT 31.05.2018.xlsx]COMITE FINVIT'!$A$439:$A$834</c:f>
              <c:numCache>
                <c:formatCode>dd\-mm\-yy</c:formatCode>
                <c:ptCount val="396"/>
                <c:pt idx="0">
                  <c:v>42734</c:v>
                </c:pt>
                <c:pt idx="1">
                  <c:v>42737</c:v>
                </c:pt>
                <c:pt idx="2">
                  <c:v>42738</c:v>
                </c:pt>
                <c:pt idx="3">
                  <c:v>42739</c:v>
                </c:pt>
                <c:pt idx="4">
                  <c:v>42740</c:v>
                </c:pt>
                <c:pt idx="5">
                  <c:v>42741</c:v>
                </c:pt>
                <c:pt idx="6">
                  <c:v>42744</c:v>
                </c:pt>
                <c:pt idx="7">
                  <c:v>42745</c:v>
                </c:pt>
                <c:pt idx="8">
                  <c:v>42746</c:v>
                </c:pt>
                <c:pt idx="9">
                  <c:v>42747</c:v>
                </c:pt>
                <c:pt idx="10">
                  <c:v>42748</c:v>
                </c:pt>
                <c:pt idx="11">
                  <c:v>42751</c:v>
                </c:pt>
                <c:pt idx="12">
                  <c:v>42752</c:v>
                </c:pt>
                <c:pt idx="13">
                  <c:v>42753</c:v>
                </c:pt>
                <c:pt idx="14">
                  <c:v>42754</c:v>
                </c:pt>
                <c:pt idx="15">
                  <c:v>42755</c:v>
                </c:pt>
                <c:pt idx="16">
                  <c:v>42758</c:v>
                </c:pt>
                <c:pt idx="17">
                  <c:v>42759</c:v>
                </c:pt>
                <c:pt idx="18">
                  <c:v>42760</c:v>
                </c:pt>
                <c:pt idx="19">
                  <c:v>42761</c:v>
                </c:pt>
                <c:pt idx="20">
                  <c:v>42762</c:v>
                </c:pt>
                <c:pt idx="21">
                  <c:v>42765</c:v>
                </c:pt>
                <c:pt idx="22">
                  <c:v>42766</c:v>
                </c:pt>
                <c:pt idx="23">
                  <c:v>42767</c:v>
                </c:pt>
                <c:pt idx="24">
                  <c:v>42768</c:v>
                </c:pt>
                <c:pt idx="25">
                  <c:v>42769</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42815</c:v>
                </c:pt>
                <c:pt idx="56">
                  <c:v>42816</c:v>
                </c:pt>
                <c:pt idx="57">
                  <c:v>42817</c:v>
                </c:pt>
                <c:pt idx="58">
                  <c:v>42818</c:v>
                </c:pt>
                <c:pt idx="59">
                  <c:v>42821</c:v>
                </c:pt>
                <c:pt idx="60">
                  <c:v>42822</c:v>
                </c:pt>
                <c:pt idx="61">
                  <c:v>42823</c:v>
                </c:pt>
                <c:pt idx="62">
                  <c:v>42824</c:v>
                </c:pt>
                <c:pt idx="63">
                  <c:v>42825</c:v>
                </c:pt>
                <c:pt idx="64">
                  <c:v>42828</c:v>
                </c:pt>
                <c:pt idx="65">
                  <c:v>42829</c:v>
                </c:pt>
                <c:pt idx="66">
                  <c:v>42830</c:v>
                </c:pt>
                <c:pt idx="67">
                  <c:v>42802</c:v>
                </c:pt>
                <c:pt idx="68">
                  <c:v>42803</c:v>
                </c:pt>
                <c:pt idx="69">
                  <c:v>42804</c:v>
                </c:pt>
                <c:pt idx="70">
                  <c:v>42807</c:v>
                </c:pt>
                <c:pt idx="71">
                  <c:v>42808</c:v>
                </c:pt>
                <c:pt idx="72">
                  <c:v>42809</c:v>
                </c:pt>
                <c:pt idx="73">
                  <c:v>42810</c:v>
                </c:pt>
                <c:pt idx="74">
                  <c:v>42811</c:v>
                </c:pt>
                <c:pt idx="75">
                  <c:v>42815</c:v>
                </c:pt>
                <c:pt idx="76">
                  <c:v>42816</c:v>
                </c:pt>
                <c:pt idx="77">
                  <c:v>42817</c:v>
                </c:pt>
                <c:pt idx="78">
                  <c:v>42818</c:v>
                </c:pt>
                <c:pt idx="79">
                  <c:v>42821</c:v>
                </c:pt>
                <c:pt idx="80">
                  <c:v>42822</c:v>
                </c:pt>
                <c:pt idx="81">
                  <c:v>42823</c:v>
                </c:pt>
                <c:pt idx="82">
                  <c:v>42824</c:v>
                </c:pt>
                <c:pt idx="83">
                  <c:v>42825</c:v>
                </c:pt>
                <c:pt idx="84">
                  <c:v>42828</c:v>
                </c:pt>
                <c:pt idx="85">
                  <c:v>42829</c:v>
                </c:pt>
                <c:pt idx="86">
                  <c:v>42830</c:v>
                </c:pt>
                <c:pt idx="87">
                  <c:v>42831</c:v>
                </c:pt>
                <c:pt idx="88">
                  <c:v>42832</c:v>
                </c:pt>
                <c:pt idx="89">
                  <c:v>42835</c:v>
                </c:pt>
                <c:pt idx="90">
                  <c:v>42836</c:v>
                </c:pt>
                <c:pt idx="91">
                  <c:v>42837</c:v>
                </c:pt>
                <c:pt idx="92">
                  <c:v>42842</c:v>
                </c:pt>
                <c:pt idx="93">
                  <c:v>42843</c:v>
                </c:pt>
                <c:pt idx="94">
                  <c:v>42844</c:v>
                </c:pt>
                <c:pt idx="95">
                  <c:v>42845</c:v>
                </c:pt>
                <c:pt idx="96">
                  <c:v>42846</c:v>
                </c:pt>
                <c:pt idx="97">
                  <c:v>42849</c:v>
                </c:pt>
                <c:pt idx="98">
                  <c:v>42850</c:v>
                </c:pt>
                <c:pt idx="99">
                  <c:v>42851</c:v>
                </c:pt>
                <c:pt idx="100">
                  <c:v>42852</c:v>
                </c:pt>
                <c:pt idx="101">
                  <c:v>42853</c:v>
                </c:pt>
                <c:pt idx="102">
                  <c:v>42857</c:v>
                </c:pt>
                <c:pt idx="103">
                  <c:v>42858</c:v>
                </c:pt>
                <c:pt idx="104">
                  <c:v>42859</c:v>
                </c:pt>
                <c:pt idx="105">
                  <c:v>42860</c:v>
                </c:pt>
                <c:pt idx="106">
                  <c:v>42863</c:v>
                </c:pt>
                <c:pt idx="107">
                  <c:v>42864</c:v>
                </c:pt>
                <c:pt idx="108">
                  <c:v>42865</c:v>
                </c:pt>
                <c:pt idx="109">
                  <c:v>42866</c:v>
                </c:pt>
                <c:pt idx="110">
                  <c:v>42867</c:v>
                </c:pt>
                <c:pt idx="111">
                  <c:v>42870</c:v>
                </c:pt>
                <c:pt idx="112">
                  <c:v>42871</c:v>
                </c:pt>
                <c:pt idx="113">
                  <c:v>42872</c:v>
                </c:pt>
                <c:pt idx="114">
                  <c:v>42873</c:v>
                </c:pt>
                <c:pt idx="115">
                  <c:v>42874</c:v>
                </c:pt>
                <c:pt idx="116">
                  <c:v>42877</c:v>
                </c:pt>
                <c:pt idx="117">
                  <c:v>42878</c:v>
                </c:pt>
                <c:pt idx="118">
                  <c:v>42879</c:v>
                </c:pt>
                <c:pt idx="119">
                  <c:v>42880</c:v>
                </c:pt>
                <c:pt idx="120">
                  <c:v>42881</c:v>
                </c:pt>
                <c:pt idx="121">
                  <c:v>42884</c:v>
                </c:pt>
                <c:pt idx="122">
                  <c:v>42885</c:v>
                </c:pt>
                <c:pt idx="123">
                  <c:v>42886</c:v>
                </c:pt>
                <c:pt idx="124">
                  <c:v>42887</c:v>
                </c:pt>
                <c:pt idx="125">
                  <c:v>42888</c:v>
                </c:pt>
                <c:pt idx="126">
                  <c:v>42891</c:v>
                </c:pt>
                <c:pt idx="127">
                  <c:v>42892</c:v>
                </c:pt>
                <c:pt idx="128">
                  <c:v>42893</c:v>
                </c:pt>
                <c:pt idx="129">
                  <c:v>42894</c:v>
                </c:pt>
                <c:pt idx="130">
                  <c:v>42895</c:v>
                </c:pt>
                <c:pt idx="131">
                  <c:v>42898</c:v>
                </c:pt>
                <c:pt idx="132">
                  <c:v>42899</c:v>
                </c:pt>
                <c:pt idx="133">
                  <c:v>42900</c:v>
                </c:pt>
                <c:pt idx="134">
                  <c:v>42901</c:v>
                </c:pt>
                <c:pt idx="135">
                  <c:v>42902</c:v>
                </c:pt>
                <c:pt idx="136">
                  <c:v>42905</c:v>
                </c:pt>
                <c:pt idx="137">
                  <c:v>42906</c:v>
                </c:pt>
                <c:pt idx="138">
                  <c:v>42907</c:v>
                </c:pt>
                <c:pt idx="139">
                  <c:v>42908</c:v>
                </c:pt>
                <c:pt idx="140">
                  <c:v>42909</c:v>
                </c:pt>
                <c:pt idx="141">
                  <c:v>42912</c:v>
                </c:pt>
                <c:pt idx="142">
                  <c:v>42913</c:v>
                </c:pt>
                <c:pt idx="143">
                  <c:v>42914</c:v>
                </c:pt>
                <c:pt idx="144">
                  <c:v>42915</c:v>
                </c:pt>
                <c:pt idx="145">
                  <c:v>42916</c:v>
                </c:pt>
                <c:pt idx="146">
                  <c:v>42919</c:v>
                </c:pt>
                <c:pt idx="147">
                  <c:v>42920</c:v>
                </c:pt>
                <c:pt idx="148">
                  <c:v>42921</c:v>
                </c:pt>
                <c:pt idx="149">
                  <c:v>42922</c:v>
                </c:pt>
                <c:pt idx="150">
                  <c:v>42923</c:v>
                </c:pt>
                <c:pt idx="151">
                  <c:v>42926</c:v>
                </c:pt>
                <c:pt idx="152">
                  <c:v>42927</c:v>
                </c:pt>
                <c:pt idx="153">
                  <c:v>42928</c:v>
                </c:pt>
                <c:pt idx="154">
                  <c:v>42929</c:v>
                </c:pt>
                <c:pt idx="155">
                  <c:v>42930</c:v>
                </c:pt>
                <c:pt idx="156">
                  <c:v>42933</c:v>
                </c:pt>
                <c:pt idx="157">
                  <c:v>42934</c:v>
                </c:pt>
                <c:pt idx="158">
                  <c:v>42935</c:v>
                </c:pt>
                <c:pt idx="159">
                  <c:v>42936</c:v>
                </c:pt>
                <c:pt idx="160">
                  <c:v>42937</c:v>
                </c:pt>
                <c:pt idx="161">
                  <c:v>42940</c:v>
                </c:pt>
                <c:pt idx="162">
                  <c:v>42941</c:v>
                </c:pt>
                <c:pt idx="163">
                  <c:v>42942</c:v>
                </c:pt>
                <c:pt idx="164">
                  <c:v>42943</c:v>
                </c:pt>
                <c:pt idx="165">
                  <c:v>42944</c:v>
                </c:pt>
                <c:pt idx="166">
                  <c:v>42947</c:v>
                </c:pt>
                <c:pt idx="167">
                  <c:v>42948</c:v>
                </c:pt>
                <c:pt idx="168">
                  <c:v>42949</c:v>
                </c:pt>
                <c:pt idx="169">
                  <c:v>42950</c:v>
                </c:pt>
                <c:pt idx="170">
                  <c:v>42951</c:v>
                </c:pt>
                <c:pt idx="171">
                  <c:v>42954</c:v>
                </c:pt>
                <c:pt idx="172">
                  <c:v>42955</c:v>
                </c:pt>
                <c:pt idx="173">
                  <c:v>42956</c:v>
                </c:pt>
                <c:pt idx="174">
                  <c:v>42957</c:v>
                </c:pt>
                <c:pt idx="175">
                  <c:v>42958</c:v>
                </c:pt>
                <c:pt idx="176">
                  <c:v>42961</c:v>
                </c:pt>
                <c:pt idx="177">
                  <c:v>42962</c:v>
                </c:pt>
                <c:pt idx="178">
                  <c:v>42963</c:v>
                </c:pt>
                <c:pt idx="179">
                  <c:v>42964</c:v>
                </c:pt>
                <c:pt idx="180">
                  <c:v>42965</c:v>
                </c:pt>
                <c:pt idx="181">
                  <c:v>42968</c:v>
                </c:pt>
                <c:pt idx="182">
                  <c:v>42969</c:v>
                </c:pt>
                <c:pt idx="183">
                  <c:v>42970</c:v>
                </c:pt>
                <c:pt idx="184">
                  <c:v>42971</c:v>
                </c:pt>
                <c:pt idx="185">
                  <c:v>42972</c:v>
                </c:pt>
                <c:pt idx="186">
                  <c:v>42975</c:v>
                </c:pt>
                <c:pt idx="187">
                  <c:v>42976</c:v>
                </c:pt>
                <c:pt idx="188">
                  <c:v>42977</c:v>
                </c:pt>
                <c:pt idx="189">
                  <c:v>42978</c:v>
                </c:pt>
                <c:pt idx="190">
                  <c:v>42979</c:v>
                </c:pt>
                <c:pt idx="191">
                  <c:v>42982</c:v>
                </c:pt>
                <c:pt idx="192">
                  <c:v>42983</c:v>
                </c:pt>
                <c:pt idx="193">
                  <c:v>42984</c:v>
                </c:pt>
                <c:pt idx="194">
                  <c:v>42985</c:v>
                </c:pt>
                <c:pt idx="195">
                  <c:v>42986</c:v>
                </c:pt>
                <c:pt idx="196">
                  <c:v>42989</c:v>
                </c:pt>
                <c:pt idx="197">
                  <c:v>42990</c:v>
                </c:pt>
                <c:pt idx="198">
                  <c:v>42991</c:v>
                </c:pt>
                <c:pt idx="199">
                  <c:v>42992</c:v>
                </c:pt>
                <c:pt idx="200">
                  <c:v>42993</c:v>
                </c:pt>
                <c:pt idx="201">
                  <c:v>42996</c:v>
                </c:pt>
                <c:pt idx="202">
                  <c:v>42997</c:v>
                </c:pt>
                <c:pt idx="203">
                  <c:v>42998</c:v>
                </c:pt>
                <c:pt idx="204">
                  <c:v>42999</c:v>
                </c:pt>
                <c:pt idx="205">
                  <c:v>43000</c:v>
                </c:pt>
                <c:pt idx="206">
                  <c:v>43003</c:v>
                </c:pt>
                <c:pt idx="207">
                  <c:v>43004</c:v>
                </c:pt>
                <c:pt idx="208">
                  <c:v>43005</c:v>
                </c:pt>
                <c:pt idx="209">
                  <c:v>43006</c:v>
                </c:pt>
                <c:pt idx="210">
                  <c:v>43007</c:v>
                </c:pt>
                <c:pt idx="211">
                  <c:v>43010</c:v>
                </c:pt>
                <c:pt idx="212">
                  <c:v>43011</c:v>
                </c:pt>
                <c:pt idx="213">
                  <c:v>43012</c:v>
                </c:pt>
                <c:pt idx="214">
                  <c:v>43013</c:v>
                </c:pt>
                <c:pt idx="215">
                  <c:v>43014</c:v>
                </c:pt>
                <c:pt idx="216">
                  <c:v>43017</c:v>
                </c:pt>
                <c:pt idx="217">
                  <c:v>43018</c:v>
                </c:pt>
                <c:pt idx="218">
                  <c:v>43019</c:v>
                </c:pt>
                <c:pt idx="219">
                  <c:v>43020</c:v>
                </c:pt>
                <c:pt idx="220">
                  <c:v>43021</c:v>
                </c:pt>
                <c:pt idx="221">
                  <c:v>43024</c:v>
                </c:pt>
                <c:pt idx="222">
                  <c:v>43025</c:v>
                </c:pt>
                <c:pt idx="223">
                  <c:v>43026</c:v>
                </c:pt>
                <c:pt idx="224">
                  <c:v>43027</c:v>
                </c:pt>
                <c:pt idx="225">
                  <c:v>43028</c:v>
                </c:pt>
                <c:pt idx="226">
                  <c:v>43031</c:v>
                </c:pt>
                <c:pt idx="227">
                  <c:v>43032</c:v>
                </c:pt>
                <c:pt idx="228">
                  <c:v>43033</c:v>
                </c:pt>
                <c:pt idx="229">
                  <c:v>43034</c:v>
                </c:pt>
                <c:pt idx="230">
                  <c:v>43035</c:v>
                </c:pt>
                <c:pt idx="231">
                  <c:v>43038</c:v>
                </c:pt>
                <c:pt idx="232">
                  <c:v>43039</c:v>
                </c:pt>
                <c:pt idx="233">
                  <c:v>43040</c:v>
                </c:pt>
                <c:pt idx="234">
                  <c:v>43042</c:v>
                </c:pt>
                <c:pt idx="235">
                  <c:v>43045</c:v>
                </c:pt>
                <c:pt idx="236">
                  <c:v>43046</c:v>
                </c:pt>
                <c:pt idx="237">
                  <c:v>43047</c:v>
                </c:pt>
                <c:pt idx="238">
                  <c:v>43048</c:v>
                </c:pt>
                <c:pt idx="239">
                  <c:v>43049</c:v>
                </c:pt>
                <c:pt idx="240">
                  <c:v>43052</c:v>
                </c:pt>
                <c:pt idx="241">
                  <c:v>43053</c:v>
                </c:pt>
                <c:pt idx="242">
                  <c:v>43054</c:v>
                </c:pt>
                <c:pt idx="243">
                  <c:v>43055</c:v>
                </c:pt>
                <c:pt idx="244">
                  <c:v>43056</c:v>
                </c:pt>
                <c:pt idx="245">
                  <c:v>43060</c:v>
                </c:pt>
                <c:pt idx="246">
                  <c:v>43061</c:v>
                </c:pt>
                <c:pt idx="247">
                  <c:v>43062</c:v>
                </c:pt>
                <c:pt idx="248">
                  <c:v>43063</c:v>
                </c:pt>
                <c:pt idx="249">
                  <c:v>43066</c:v>
                </c:pt>
                <c:pt idx="250">
                  <c:v>43067</c:v>
                </c:pt>
                <c:pt idx="251">
                  <c:v>43068</c:v>
                </c:pt>
                <c:pt idx="252">
                  <c:v>43069</c:v>
                </c:pt>
                <c:pt idx="253">
                  <c:v>43070</c:v>
                </c:pt>
                <c:pt idx="254">
                  <c:v>43073</c:v>
                </c:pt>
                <c:pt idx="255">
                  <c:v>43074</c:v>
                </c:pt>
                <c:pt idx="256">
                  <c:v>43075</c:v>
                </c:pt>
                <c:pt idx="257">
                  <c:v>43076</c:v>
                </c:pt>
                <c:pt idx="258">
                  <c:v>43077</c:v>
                </c:pt>
                <c:pt idx="259">
                  <c:v>43080</c:v>
                </c:pt>
                <c:pt idx="260">
                  <c:v>43082</c:v>
                </c:pt>
                <c:pt idx="261">
                  <c:v>43083</c:v>
                </c:pt>
                <c:pt idx="262">
                  <c:v>43084</c:v>
                </c:pt>
                <c:pt idx="263">
                  <c:v>43087</c:v>
                </c:pt>
                <c:pt idx="264">
                  <c:v>43088</c:v>
                </c:pt>
                <c:pt idx="265">
                  <c:v>43089</c:v>
                </c:pt>
                <c:pt idx="266">
                  <c:v>43090</c:v>
                </c:pt>
                <c:pt idx="267">
                  <c:v>43091</c:v>
                </c:pt>
                <c:pt idx="268">
                  <c:v>43095</c:v>
                </c:pt>
                <c:pt idx="269">
                  <c:v>43096</c:v>
                </c:pt>
                <c:pt idx="270">
                  <c:v>43097</c:v>
                </c:pt>
                <c:pt idx="271">
                  <c:v>43098</c:v>
                </c:pt>
                <c:pt idx="272">
                  <c:v>43102</c:v>
                </c:pt>
                <c:pt idx="273">
                  <c:v>43103</c:v>
                </c:pt>
                <c:pt idx="274">
                  <c:v>43104</c:v>
                </c:pt>
                <c:pt idx="275">
                  <c:v>43105</c:v>
                </c:pt>
                <c:pt idx="276">
                  <c:v>43108</c:v>
                </c:pt>
                <c:pt idx="277">
                  <c:v>43109</c:v>
                </c:pt>
                <c:pt idx="278">
                  <c:v>43110</c:v>
                </c:pt>
                <c:pt idx="279">
                  <c:v>43111</c:v>
                </c:pt>
                <c:pt idx="280">
                  <c:v>43112</c:v>
                </c:pt>
                <c:pt idx="281">
                  <c:v>43115</c:v>
                </c:pt>
                <c:pt idx="282">
                  <c:v>43116</c:v>
                </c:pt>
                <c:pt idx="283">
                  <c:v>43117</c:v>
                </c:pt>
                <c:pt idx="284">
                  <c:v>43118</c:v>
                </c:pt>
                <c:pt idx="285">
                  <c:v>43119</c:v>
                </c:pt>
                <c:pt idx="286">
                  <c:v>43122</c:v>
                </c:pt>
                <c:pt idx="287">
                  <c:v>43123</c:v>
                </c:pt>
                <c:pt idx="288">
                  <c:v>43124</c:v>
                </c:pt>
                <c:pt idx="289">
                  <c:v>43125</c:v>
                </c:pt>
                <c:pt idx="290">
                  <c:v>43126</c:v>
                </c:pt>
                <c:pt idx="291">
                  <c:v>43129</c:v>
                </c:pt>
                <c:pt idx="292">
                  <c:v>43130</c:v>
                </c:pt>
                <c:pt idx="293">
                  <c:v>43131</c:v>
                </c:pt>
                <c:pt idx="294">
                  <c:v>43132</c:v>
                </c:pt>
                <c:pt idx="295">
                  <c:v>43133</c:v>
                </c:pt>
                <c:pt idx="296">
                  <c:v>43137</c:v>
                </c:pt>
                <c:pt idx="297">
                  <c:v>43138</c:v>
                </c:pt>
                <c:pt idx="298">
                  <c:v>43139</c:v>
                </c:pt>
                <c:pt idx="299">
                  <c:v>43140</c:v>
                </c:pt>
                <c:pt idx="300">
                  <c:v>43143</c:v>
                </c:pt>
                <c:pt idx="301">
                  <c:v>43144</c:v>
                </c:pt>
                <c:pt idx="302">
                  <c:v>43145</c:v>
                </c:pt>
                <c:pt idx="303">
                  <c:v>43146</c:v>
                </c:pt>
                <c:pt idx="304">
                  <c:v>43147</c:v>
                </c:pt>
                <c:pt idx="305">
                  <c:v>43150</c:v>
                </c:pt>
                <c:pt idx="306">
                  <c:v>43151</c:v>
                </c:pt>
                <c:pt idx="307">
                  <c:v>43152</c:v>
                </c:pt>
                <c:pt idx="308">
                  <c:v>43153</c:v>
                </c:pt>
                <c:pt idx="309">
                  <c:v>43154</c:v>
                </c:pt>
                <c:pt idx="310">
                  <c:v>43157</c:v>
                </c:pt>
                <c:pt idx="311">
                  <c:v>43158</c:v>
                </c:pt>
                <c:pt idx="312">
                  <c:v>43159</c:v>
                </c:pt>
                <c:pt idx="313">
                  <c:v>43160</c:v>
                </c:pt>
                <c:pt idx="314">
                  <c:v>43161</c:v>
                </c:pt>
                <c:pt idx="315">
                  <c:v>43164</c:v>
                </c:pt>
                <c:pt idx="316">
                  <c:v>43165</c:v>
                </c:pt>
                <c:pt idx="317">
                  <c:v>43166</c:v>
                </c:pt>
                <c:pt idx="318">
                  <c:v>43167</c:v>
                </c:pt>
                <c:pt idx="319">
                  <c:v>43168</c:v>
                </c:pt>
                <c:pt idx="320">
                  <c:v>43171</c:v>
                </c:pt>
                <c:pt idx="321">
                  <c:v>43172</c:v>
                </c:pt>
                <c:pt idx="322">
                  <c:v>43173</c:v>
                </c:pt>
                <c:pt idx="323">
                  <c:v>43174</c:v>
                </c:pt>
                <c:pt idx="324">
                  <c:v>43175</c:v>
                </c:pt>
                <c:pt idx="325">
                  <c:v>43179</c:v>
                </c:pt>
                <c:pt idx="326">
                  <c:v>43180</c:v>
                </c:pt>
                <c:pt idx="327">
                  <c:v>43181</c:v>
                </c:pt>
                <c:pt idx="328">
                  <c:v>43182</c:v>
                </c:pt>
                <c:pt idx="329">
                  <c:v>43185</c:v>
                </c:pt>
                <c:pt idx="330">
                  <c:v>43186</c:v>
                </c:pt>
                <c:pt idx="331">
                  <c:v>43187</c:v>
                </c:pt>
                <c:pt idx="332">
                  <c:v>43192</c:v>
                </c:pt>
                <c:pt idx="333">
                  <c:v>43193</c:v>
                </c:pt>
                <c:pt idx="334">
                  <c:v>43194</c:v>
                </c:pt>
                <c:pt idx="335">
                  <c:v>43195</c:v>
                </c:pt>
                <c:pt idx="336">
                  <c:v>43196</c:v>
                </c:pt>
                <c:pt idx="337">
                  <c:v>43199</c:v>
                </c:pt>
                <c:pt idx="338">
                  <c:v>43200</c:v>
                </c:pt>
                <c:pt idx="339">
                  <c:v>43201</c:v>
                </c:pt>
                <c:pt idx="340">
                  <c:v>43202</c:v>
                </c:pt>
                <c:pt idx="341">
                  <c:v>43203</c:v>
                </c:pt>
                <c:pt idx="342">
                  <c:v>43206</c:v>
                </c:pt>
                <c:pt idx="343">
                  <c:v>43207</c:v>
                </c:pt>
                <c:pt idx="344">
                  <c:v>43208</c:v>
                </c:pt>
                <c:pt idx="345">
                  <c:v>43209</c:v>
                </c:pt>
                <c:pt idx="346">
                  <c:v>43210</c:v>
                </c:pt>
                <c:pt idx="347">
                  <c:v>43213</c:v>
                </c:pt>
                <c:pt idx="348">
                  <c:v>43214</c:v>
                </c:pt>
                <c:pt idx="349">
                  <c:v>43215</c:v>
                </c:pt>
                <c:pt idx="350">
                  <c:v>43216</c:v>
                </c:pt>
                <c:pt idx="351">
                  <c:v>43217</c:v>
                </c:pt>
                <c:pt idx="352">
                  <c:v>43220</c:v>
                </c:pt>
                <c:pt idx="353">
                  <c:v>43222</c:v>
                </c:pt>
                <c:pt idx="354">
                  <c:v>43223</c:v>
                </c:pt>
                <c:pt idx="355">
                  <c:v>43224</c:v>
                </c:pt>
                <c:pt idx="356">
                  <c:v>43227</c:v>
                </c:pt>
                <c:pt idx="357">
                  <c:v>43228</c:v>
                </c:pt>
                <c:pt idx="358">
                  <c:v>43229</c:v>
                </c:pt>
                <c:pt idx="359">
                  <c:v>43230</c:v>
                </c:pt>
                <c:pt idx="360">
                  <c:v>43231</c:v>
                </c:pt>
                <c:pt idx="361">
                  <c:v>43234</c:v>
                </c:pt>
                <c:pt idx="362">
                  <c:v>43235</c:v>
                </c:pt>
                <c:pt idx="363">
                  <c:v>43236</c:v>
                </c:pt>
                <c:pt idx="364">
                  <c:v>43237</c:v>
                </c:pt>
                <c:pt idx="365">
                  <c:v>43238</c:v>
                </c:pt>
                <c:pt idx="366">
                  <c:v>43241</c:v>
                </c:pt>
                <c:pt idx="367">
                  <c:v>43242</c:v>
                </c:pt>
                <c:pt idx="368">
                  <c:v>43243</c:v>
                </c:pt>
                <c:pt idx="369">
                  <c:v>43244</c:v>
                </c:pt>
                <c:pt idx="370">
                  <c:v>43245</c:v>
                </c:pt>
                <c:pt idx="371">
                  <c:v>43248</c:v>
                </c:pt>
                <c:pt idx="372">
                  <c:v>43249</c:v>
                </c:pt>
                <c:pt idx="373">
                  <c:v>43250</c:v>
                </c:pt>
                <c:pt idx="374">
                  <c:v>43251</c:v>
                </c:pt>
                <c:pt idx="375">
                  <c:v>43252</c:v>
                </c:pt>
                <c:pt idx="376">
                  <c:v>43255</c:v>
                </c:pt>
                <c:pt idx="377">
                  <c:v>43256</c:v>
                </c:pt>
                <c:pt idx="378">
                  <c:v>43257</c:v>
                </c:pt>
                <c:pt idx="379">
                  <c:v>43258</c:v>
                </c:pt>
                <c:pt idx="380">
                  <c:v>43259</c:v>
                </c:pt>
                <c:pt idx="381">
                  <c:v>43262</c:v>
                </c:pt>
                <c:pt idx="382">
                  <c:v>43263</c:v>
                </c:pt>
                <c:pt idx="383">
                  <c:v>43264</c:v>
                </c:pt>
                <c:pt idx="384">
                  <c:v>43265</c:v>
                </c:pt>
                <c:pt idx="385">
                  <c:v>43266</c:v>
                </c:pt>
                <c:pt idx="386">
                  <c:v>43269</c:v>
                </c:pt>
                <c:pt idx="387">
                  <c:v>43270</c:v>
                </c:pt>
                <c:pt idx="388">
                  <c:v>43271</c:v>
                </c:pt>
                <c:pt idx="389">
                  <c:v>43272</c:v>
                </c:pt>
                <c:pt idx="390">
                  <c:v>43273</c:v>
                </c:pt>
                <c:pt idx="391">
                  <c:v>43276</c:v>
                </c:pt>
                <c:pt idx="392">
                  <c:v>43277</c:v>
                </c:pt>
                <c:pt idx="393">
                  <c:v>43278</c:v>
                </c:pt>
                <c:pt idx="394">
                  <c:v>43279</c:v>
                </c:pt>
                <c:pt idx="395">
                  <c:v>43280</c:v>
                </c:pt>
              </c:numCache>
            </c:numRef>
          </c:cat>
          <c:val>
            <c:numRef>
              <c:f>'[FINVIT 31.05.2018.xlsx]COMITE FINVIT'!$B$439:$B$834</c:f>
              <c:numCache>
                <c:formatCode>General</c:formatCode>
                <c:ptCount val="396"/>
                <c:pt idx="0">
                  <c:v>50.304194146339995</c:v>
                </c:pt>
                <c:pt idx="1">
                  <c:v>50.496300789999999</c:v>
                </c:pt>
                <c:pt idx="2">
                  <c:v>50.757859889999999</c:v>
                </c:pt>
                <c:pt idx="3">
                  <c:v>50.196114399999999</c:v>
                </c:pt>
                <c:pt idx="4">
                  <c:v>50.312223259999996</c:v>
                </c:pt>
                <c:pt idx="5">
                  <c:v>50.438008050000001</c:v>
                </c:pt>
                <c:pt idx="6">
                  <c:v>50.626905840000006</c:v>
                </c:pt>
                <c:pt idx="7">
                  <c:v>50.728997</c:v>
                </c:pt>
                <c:pt idx="8">
                  <c:v>50.757789549999998</c:v>
                </c:pt>
                <c:pt idx="9">
                  <c:v>50.83504121</c:v>
                </c:pt>
                <c:pt idx="10">
                  <c:v>50.908124210000004</c:v>
                </c:pt>
                <c:pt idx="11">
                  <c:v>51.036952829999997</c:v>
                </c:pt>
                <c:pt idx="12">
                  <c:v>51.207899879999999</c:v>
                </c:pt>
                <c:pt idx="13">
                  <c:v>50.674603130000001</c:v>
                </c:pt>
                <c:pt idx="14">
                  <c:v>51.518737770000001</c:v>
                </c:pt>
                <c:pt idx="15">
                  <c:v>51.438860609999999</c:v>
                </c:pt>
                <c:pt idx="16">
                  <c:v>51.687942020000001</c:v>
                </c:pt>
                <c:pt idx="17">
                  <c:v>51.832343700000003</c:v>
                </c:pt>
                <c:pt idx="18">
                  <c:v>51.875824340000001</c:v>
                </c:pt>
                <c:pt idx="19">
                  <c:v>52.111523630000001</c:v>
                </c:pt>
                <c:pt idx="20">
                  <c:v>52.226283049999999</c:v>
                </c:pt>
                <c:pt idx="21">
                  <c:v>52.315492890000002</c:v>
                </c:pt>
                <c:pt idx="22">
                  <c:v>52.384251829999997</c:v>
                </c:pt>
                <c:pt idx="23">
                  <c:v>52.713457840000004</c:v>
                </c:pt>
                <c:pt idx="24">
                  <c:v>53.293765810000004</c:v>
                </c:pt>
                <c:pt idx="25">
                  <c:v>53.899581609999998</c:v>
                </c:pt>
                <c:pt idx="26">
                  <c:v>54.106950249999997</c:v>
                </c:pt>
                <c:pt idx="27">
                  <c:v>54.424544439999998</c:v>
                </c:pt>
                <c:pt idx="28">
                  <c:v>54.650104259999999</c:v>
                </c:pt>
                <c:pt idx="29">
                  <c:v>55.035994909999999</c:v>
                </c:pt>
                <c:pt idx="30">
                  <c:v>55.282513229999999</c:v>
                </c:pt>
                <c:pt idx="31">
                  <c:v>55.43461336</c:v>
                </c:pt>
                <c:pt idx="32">
                  <c:v>53.481038249999997</c:v>
                </c:pt>
                <c:pt idx="33">
                  <c:v>53.55702694</c:v>
                </c:pt>
                <c:pt idx="34">
                  <c:v>53.771644739999999</c:v>
                </c:pt>
                <c:pt idx="35">
                  <c:v>53.880733299999996</c:v>
                </c:pt>
                <c:pt idx="36">
                  <c:v>53.923039580000001</c:v>
                </c:pt>
                <c:pt idx="37">
                  <c:v>54.150801950000002</c:v>
                </c:pt>
                <c:pt idx="38">
                  <c:v>54.169965939999997</c:v>
                </c:pt>
                <c:pt idx="39">
                  <c:v>54.191116770000001</c:v>
                </c:pt>
                <c:pt idx="40">
                  <c:v>54.281874000000002</c:v>
                </c:pt>
                <c:pt idx="41">
                  <c:v>54.354666819999998</c:v>
                </c:pt>
                <c:pt idx="42">
                  <c:v>52.824789789999997</c:v>
                </c:pt>
                <c:pt idx="43">
                  <c:v>53.038756280000001</c:v>
                </c:pt>
                <c:pt idx="44">
                  <c:v>53.319526979999999</c:v>
                </c:pt>
                <c:pt idx="45">
                  <c:v>53.627769659999998</c:v>
                </c:pt>
                <c:pt idx="46">
                  <c:v>53.77204012</c:v>
                </c:pt>
                <c:pt idx="47">
                  <c:v>53.900014030000001</c:v>
                </c:pt>
                <c:pt idx="48">
                  <c:v>53.940313350000004</c:v>
                </c:pt>
                <c:pt idx="49">
                  <c:v>54.008487420000002</c:v>
                </c:pt>
                <c:pt idx="50">
                  <c:v>54.080523560000003</c:v>
                </c:pt>
                <c:pt idx="51">
                  <c:v>54.095644669999999</c:v>
                </c:pt>
                <c:pt idx="52">
                  <c:v>53.076872049999999</c:v>
                </c:pt>
                <c:pt idx="53">
                  <c:v>53.431789989999999</c:v>
                </c:pt>
                <c:pt idx="54">
                  <c:v>53.618233200000006</c:v>
                </c:pt>
                <c:pt idx="55">
                  <c:v>53.784918229999995</c:v>
                </c:pt>
                <c:pt idx="56">
                  <c:v>53.989314960000002</c:v>
                </c:pt>
                <c:pt idx="57">
                  <c:v>54.053851950000002</c:v>
                </c:pt>
                <c:pt idx="58">
                  <c:v>54.086376639999997</c:v>
                </c:pt>
                <c:pt idx="59">
                  <c:v>54.229923749999998</c:v>
                </c:pt>
                <c:pt idx="60">
                  <c:v>54.30465753</c:v>
                </c:pt>
                <c:pt idx="61">
                  <c:v>54.100760189999995</c:v>
                </c:pt>
                <c:pt idx="62">
                  <c:v>54.205190590000001</c:v>
                </c:pt>
                <c:pt idx="63">
                  <c:v>54.284665240000002</c:v>
                </c:pt>
                <c:pt idx="64">
                  <c:v>54.344533640000002</c:v>
                </c:pt>
                <c:pt idx="65">
                  <c:v>54.434513250000002</c:v>
                </c:pt>
                <c:pt idx="66">
                  <c:v>54.681060590000001</c:v>
                </c:pt>
                <c:pt idx="67">
                  <c:v>53.900014030000001</c:v>
                </c:pt>
                <c:pt idx="68">
                  <c:v>53.940313350000004</c:v>
                </c:pt>
                <c:pt idx="69">
                  <c:v>54.008487420000002</c:v>
                </c:pt>
                <c:pt idx="70">
                  <c:v>54.080523560000003</c:v>
                </c:pt>
                <c:pt idx="71">
                  <c:v>54.095644669999999</c:v>
                </c:pt>
                <c:pt idx="72">
                  <c:v>53.076872049999999</c:v>
                </c:pt>
                <c:pt idx="73">
                  <c:v>53.431789989999999</c:v>
                </c:pt>
                <c:pt idx="74">
                  <c:v>53.618233200000006</c:v>
                </c:pt>
                <c:pt idx="75">
                  <c:v>53.784918229999995</c:v>
                </c:pt>
                <c:pt idx="76">
                  <c:v>53.989314960000002</c:v>
                </c:pt>
                <c:pt idx="77">
                  <c:v>54.053851950000002</c:v>
                </c:pt>
                <c:pt idx="78">
                  <c:v>54.086376639999997</c:v>
                </c:pt>
                <c:pt idx="79">
                  <c:v>54.229923749999998</c:v>
                </c:pt>
                <c:pt idx="80">
                  <c:v>54.30465753</c:v>
                </c:pt>
                <c:pt idx="81">
                  <c:v>54.100760189999995</c:v>
                </c:pt>
                <c:pt idx="82">
                  <c:v>54.205190590000001</c:v>
                </c:pt>
                <c:pt idx="83">
                  <c:v>54.284665240000002</c:v>
                </c:pt>
                <c:pt idx="84">
                  <c:v>54.344533640000002</c:v>
                </c:pt>
                <c:pt idx="85">
                  <c:v>54.434513250000002</c:v>
                </c:pt>
                <c:pt idx="86">
                  <c:v>54.681060590000001</c:v>
                </c:pt>
                <c:pt idx="87">
                  <c:v>54.692789310000002</c:v>
                </c:pt>
                <c:pt idx="88">
                  <c:v>54.859698009999995</c:v>
                </c:pt>
                <c:pt idx="89">
                  <c:v>54.897553869999996</c:v>
                </c:pt>
                <c:pt idx="90">
                  <c:v>54.96038042</c:v>
                </c:pt>
                <c:pt idx="91">
                  <c:v>52.391991400000002</c:v>
                </c:pt>
                <c:pt idx="92">
                  <c:v>53.224188439999999</c:v>
                </c:pt>
                <c:pt idx="93">
                  <c:v>53.484236810000006</c:v>
                </c:pt>
                <c:pt idx="94">
                  <c:v>53.624766530000002</c:v>
                </c:pt>
                <c:pt idx="95">
                  <c:v>53.718021490000005</c:v>
                </c:pt>
                <c:pt idx="96">
                  <c:v>53.829611659999998</c:v>
                </c:pt>
                <c:pt idx="97">
                  <c:v>53.922126159999998</c:v>
                </c:pt>
                <c:pt idx="98">
                  <c:v>54.012528350000004</c:v>
                </c:pt>
                <c:pt idx="99">
                  <c:v>53.643771170000001</c:v>
                </c:pt>
                <c:pt idx="100">
                  <c:v>53.766805529999999</c:v>
                </c:pt>
                <c:pt idx="101">
                  <c:v>53.916256509999997</c:v>
                </c:pt>
                <c:pt idx="102">
                  <c:v>53.997656130000003</c:v>
                </c:pt>
                <c:pt idx="103">
                  <c:v>54.295554500000001</c:v>
                </c:pt>
                <c:pt idx="104">
                  <c:v>54.31793167</c:v>
                </c:pt>
                <c:pt idx="105">
                  <c:v>54.561959689999995</c:v>
                </c:pt>
                <c:pt idx="106">
                  <c:v>54.625739289999999</c:v>
                </c:pt>
                <c:pt idx="107">
                  <c:v>53.934673090000004</c:v>
                </c:pt>
                <c:pt idx="108">
                  <c:v>54.085269619999998</c:v>
                </c:pt>
                <c:pt idx="109">
                  <c:v>54.304256559999999</c:v>
                </c:pt>
                <c:pt idx="110">
                  <c:v>54.405395509999998</c:v>
                </c:pt>
                <c:pt idx="111">
                  <c:v>54.44263342</c:v>
                </c:pt>
                <c:pt idx="112">
                  <c:v>54.451018820000002</c:v>
                </c:pt>
                <c:pt idx="113">
                  <c:v>54.483687700000004</c:v>
                </c:pt>
                <c:pt idx="114">
                  <c:v>54.493729049999999</c:v>
                </c:pt>
                <c:pt idx="115">
                  <c:v>54.64474671</c:v>
                </c:pt>
                <c:pt idx="116">
                  <c:v>54.715868819999997</c:v>
                </c:pt>
                <c:pt idx="117">
                  <c:v>54.758938560000004</c:v>
                </c:pt>
                <c:pt idx="118">
                  <c:v>54.569240049999998</c:v>
                </c:pt>
                <c:pt idx="119">
                  <c:v>54.654715409999994</c:v>
                </c:pt>
                <c:pt idx="120">
                  <c:v>54.720938359999998</c:v>
                </c:pt>
                <c:pt idx="121">
                  <c:v>54.837533189999995</c:v>
                </c:pt>
                <c:pt idx="122">
                  <c:v>54.913373869999994</c:v>
                </c:pt>
                <c:pt idx="123">
                  <c:v>55.037563759999998</c:v>
                </c:pt>
                <c:pt idx="124">
                  <c:v>55.142226299999997</c:v>
                </c:pt>
                <c:pt idx="125">
                  <c:v>55.215563960000004</c:v>
                </c:pt>
                <c:pt idx="126">
                  <c:v>55.363866489999999</c:v>
                </c:pt>
                <c:pt idx="127">
                  <c:v>55.43804806</c:v>
                </c:pt>
                <c:pt idx="128">
                  <c:v>55.950620840000006</c:v>
                </c:pt>
                <c:pt idx="129">
                  <c:v>56.535278740000003</c:v>
                </c:pt>
                <c:pt idx="130">
                  <c:v>57.068249610000002</c:v>
                </c:pt>
                <c:pt idx="131">
                  <c:v>57.544035399999999</c:v>
                </c:pt>
                <c:pt idx="132">
                  <c:v>57.800360120000001</c:v>
                </c:pt>
                <c:pt idx="133">
                  <c:v>57.966157340000002</c:v>
                </c:pt>
                <c:pt idx="134">
                  <c:v>58.035737020000006</c:v>
                </c:pt>
                <c:pt idx="135">
                  <c:v>58.34590772</c:v>
                </c:pt>
                <c:pt idx="136">
                  <c:v>58.584323850000004</c:v>
                </c:pt>
                <c:pt idx="137">
                  <c:v>58.689531439999996</c:v>
                </c:pt>
                <c:pt idx="138">
                  <c:v>58.336915520000005</c:v>
                </c:pt>
                <c:pt idx="139">
                  <c:v>58.4770167</c:v>
                </c:pt>
                <c:pt idx="140">
                  <c:v>58.783523930000001</c:v>
                </c:pt>
                <c:pt idx="141">
                  <c:v>59.00317845</c:v>
                </c:pt>
                <c:pt idx="142">
                  <c:v>59.548770040000001</c:v>
                </c:pt>
                <c:pt idx="143">
                  <c:v>59.621449130000002</c:v>
                </c:pt>
                <c:pt idx="144">
                  <c:v>59.462578919999999</c:v>
                </c:pt>
                <c:pt idx="145">
                  <c:v>59.634762520000002</c:v>
                </c:pt>
                <c:pt idx="146">
                  <c:v>59.958187159999994</c:v>
                </c:pt>
                <c:pt idx="147">
                  <c:v>60.160381430000001</c:v>
                </c:pt>
                <c:pt idx="148">
                  <c:v>59.949030799999996</c:v>
                </c:pt>
                <c:pt idx="149">
                  <c:v>60.094691420000004</c:v>
                </c:pt>
                <c:pt idx="150">
                  <c:v>60.116314590000002</c:v>
                </c:pt>
                <c:pt idx="151">
                  <c:v>60.280824559999999</c:v>
                </c:pt>
                <c:pt idx="152">
                  <c:v>60.410476079999995</c:v>
                </c:pt>
                <c:pt idx="153">
                  <c:v>60.42585502</c:v>
                </c:pt>
                <c:pt idx="154">
                  <c:v>60.503562559999999</c:v>
                </c:pt>
                <c:pt idx="155">
                  <c:v>60.757509890000001</c:v>
                </c:pt>
                <c:pt idx="156">
                  <c:v>61.040993450000002</c:v>
                </c:pt>
                <c:pt idx="157">
                  <c:v>61.241949439999999</c:v>
                </c:pt>
                <c:pt idx="158">
                  <c:v>60.963076590000007</c:v>
                </c:pt>
                <c:pt idx="159">
                  <c:v>61.161618170000004</c:v>
                </c:pt>
                <c:pt idx="160">
                  <c:v>61.260673170000004</c:v>
                </c:pt>
                <c:pt idx="161">
                  <c:v>61.503977599999999</c:v>
                </c:pt>
                <c:pt idx="162">
                  <c:v>61.652233119999998</c:v>
                </c:pt>
                <c:pt idx="163">
                  <c:v>61.688476950000002</c:v>
                </c:pt>
                <c:pt idx="164">
                  <c:v>61.776702360000002</c:v>
                </c:pt>
                <c:pt idx="165">
                  <c:v>61.873610920000004</c:v>
                </c:pt>
                <c:pt idx="166">
                  <c:v>62.016596970000002</c:v>
                </c:pt>
                <c:pt idx="167">
                  <c:v>62.126224130000004</c:v>
                </c:pt>
                <c:pt idx="168">
                  <c:v>60.993708179999999</c:v>
                </c:pt>
                <c:pt idx="169">
                  <c:v>62.057651010000001</c:v>
                </c:pt>
                <c:pt idx="170">
                  <c:v>62.519124240000004</c:v>
                </c:pt>
                <c:pt idx="171">
                  <c:v>62.895114419999999</c:v>
                </c:pt>
                <c:pt idx="172">
                  <c:v>63.017461159999996</c:v>
                </c:pt>
                <c:pt idx="173">
                  <c:v>63.42597104</c:v>
                </c:pt>
                <c:pt idx="174">
                  <c:v>63.843158200000005</c:v>
                </c:pt>
                <c:pt idx="175">
                  <c:v>64.024855310000007</c:v>
                </c:pt>
                <c:pt idx="176">
                  <c:v>64.291008410000003</c:v>
                </c:pt>
                <c:pt idx="177">
                  <c:v>64.371226179999994</c:v>
                </c:pt>
                <c:pt idx="178">
                  <c:v>64.399507170000007</c:v>
                </c:pt>
                <c:pt idx="179">
                  <c:v>64.520080710000002</c:v>
                </c:pt>
                <c:pt idx="180">
                  <c:v>64.734636559999998</c:v>
                </c:pt>
                <c:pt idx="181">
                  <c:v>65.079423460000001</c:v>
                </c:pt>
                <c:pt idx="182">
                  <c:v>65.180952469999994</c:v>
                </c:pt>
                <c:pt idx="183">
                  <c:v>65.380684579999993</c:v>
                </c:pt>
                <c:pt idx="184">
                  <c:v>65.477029000000002</c:v>
                </c:pt>
                <c:pt idx="185">
                  <c:v>65.629192169999996</c:v>
                </c:pt>
                <c:pt idx="186">
                  <c:v>65.774802289999997</c:v>
                </c:pt>
                <c:pt idx="187">
                  <c:v>65.965686099999999</c:v>
                </c:pt>
                <c:pt idx="188">
                  <c:v>65.536408729999991</c:v>
                </c:pt>
                <c:pt idx="189">
                  <c:v>65.710489299999992</c:v>
                </c:pt>
                <c:pt idx="190">
                  <c:v>65.906755000000004</c:v>
                </c:pt>
                <c:pt idx="191">
                  <c:v>66.223145399999993</c:v>
                </c:pt>
                <c:pt idx="192">
                  <c:v>66.376074250000002</c:v>
                </c:pt>
                <c:pt idx="193">
                  <c:v>66.601860299999998</c:v>
                </c:pt>
                <c:pt idx="194">
                  <c:v>66.665627560000004</c:v>
                </c:pt>
                <c:pt idx="195">
                  <c:v>66.751360660000003</c:v>
                </c:pt>
                <c:pt idx="196">
                  <c:v>66.852848449999996</c:v>
                </c:pt>
                <c:pt idx="197">
                  <c:v>66.962510909999992</c:v>
                </c:pt>
                <c:pt idx="198">
                  <c:v>66.833597359999999</c:v>
                </c:pt>
                <c:pt idx="199">
                  <c:v>66.968054549999991</c:v>
                </c:pt>
                <c:pt idx="200">
                  <c:v>66.985896769999997</c:v>
                </c:pt>
                <c:pt idx="201">
                  <c:v>67.130140849999989</c:v>
                </c:pt>
                <c:pt idx="202">
                  <c:v>67.220108400000001</c:v>
                </c:pt>
                <c:pt idx="203">
                  <c:v>67.315084959999993</c:v>
                </c:pt>
                <c:pt idx="204">
                  <c:v>67.388454809999999</c:v>
                </c:pt>
                <c:pt idx="205">
                  <c:v>67.483733560000005</c:v>
                </c:pt>
                <c:pt idx="206">
                  <c:v>67.40408266</c:v>
                </c:pt>
                <c:pt idx="207">
                  <c:v>67.467342729999999</c:v>
                </c:pt>
                <c:pt idx="208">
                  <c:v>66.027581420000004</c:v>
                </c:pt>
                <c:pt idx="209">
                  <c:v>66.849661879999999</c:v>
                </c:pt>
                <c:pt idx="210">
                  <c:v>67.22284040000001</c:v>
                </c:pt>
                <c:pt idx="211">
                  <c:v>67.633849609999999</c:v>
                </c:pt>
                <c:pt idx="212">
                  <c:v>67.782055430000014</c:v>
                </c:pt>
                <c:pt idx="213">
                  <c:v>68.088046800000001</c:v>
                </c:pt>
                <c:pt idx="214">
                  <c:v>68.529742040000002</c:v>
                </c:pt>
                <c:pt idx="215">
                  <c:v>68.823588310000005</c:v>
                </c:pt>
                <c:pt idx="216">
                  <c:v>68.970107670000004</c:v>
                </c:pt>
                <c:pt idx="217">
                  <c:v>69.114748540000008</c:v>
                </c:pt>
                <c:pt idx="218">
                  <c:v>68.69378485</c:v>
                </c:pt>
                <c:pt idx="219">
                  <c:v>68.923409800000002</c:v>
                </c:pt>
                <c:pt idx="220">
                  <c:v>69.044373159999992</c:v>
                </c:pt>
                <c:pt idx="221">
                  <c:v>69.192922459999991</c:v>
                </c:pt>
                <c:pt idx="222">
                  <c:v>69.340525139999997</c:v>
                </c:pt>
                <c:pt idx="223">
                  <c:v>69.356627329999995</c:v>
                </c:pt>
                <c:pt idx="224">
                  <c:v>69.480933440000001</c:v>
                </c:pt>
                <c:pt idx="225">
                  <c:v>69.582879269999992</c:v>
                </c:pt>
                <c:pt idx="226">
                  <c:v>69.644626650000006</c:v>
                </c:pt>
                <c:pt idx="227">
                  <c:v>69.671370790000012</c:v>
                </c:pt>
                <c:pt idx="228">
                  <c:v>69.333833299999995</c:v>
                </c:pt>
                <c:pt idx="229">
                  <c:v>69.402930609999999</c:v>
                </c:pt>
                <c:pt idx="230">
                  <c:v>69.505731519999998</c:v>
                </c:pt>
                <c:pt idx="231">
                  <c:v>69.674494969999998</c:v>
                </c:pt>
                <c:pt idx="232">
                  <c:v>69.65002229000001</c:v>
                </c:pt>
                <c:pt idx="233">
                  <c:v>69.701211819999997</c:v>
                </c:pt>
                <c:pt idx="234">
                  <c:v>69.940520050000003</c:v>
                </c:pt>
                <c:pt idx="235">
                  <c:v>70.06080562999999</c:v>
                </c:pt>
                <c:pt idx="236">
                  <c:v>70.22719069</c:v>
                </c:pt>
                <c:pt idx="237">
                  <c:v>68.876321200000007</c:v>
                </c:pt>
                <c:pt idx="238">
                  <c:v>69.062666329999999</c:v>
                </c:pt>
                <c:pt idx="239">
                  <c:v>69.24515658</c:v>
                </c:pt>
                <c:pt idx="240">
                  <c:v>69.396154120000006</c:v>
                </c:pt>
                <c:pt idx="241">
                  <c:v>69.483687000000003</c:v>
                </c:pt>
                <c:pt idx="242">
                  <c:v>69.668962120000003</c:v>
                </c:pt>
                <c:pt idx="243">
                  <c:v>69.777699959999993</c:v>
                </c:pt>
                <c:pt idx="244">
                  <c:v>69.907994590000001</c:v>
                </c:pt>
                <c:pt idx="245">
                  <c:v>70.054348790000006</c:v>
                </c:pt>
                <c:pt idx="246">
                  <c:v>68.945297400000001</c:v>
                </c:pt>
                <c:pt idx="247">
                  <c:v>69.041060489999992</c:v>
                </c:pt>
                <c:pt idx="248">
                  <c:v>69.190830450000007</c:v>
                </c:pt>
                <c:pt idx="249">
                  <c:v>69.423653770000001</c:v>
                </c:pt>
                <c:pt idx="250">
                  <c:v>69.455268379999993</c:v>
                </c:pt>
                <c:pt idx="251">
                  <c:v>69.582089969999998</c:v>
                </c:pt>
                <c:pt idx="252">
                  <c:v>69.748544449999997</c:v>
                </c:pt>
                <c:pt idx="253">
                  <c:v>70.137373859999997</c:v>
                </c:pt>
                <c:pt idx="254">
                  <c:v>70.279770189999994</c:v>
                </c:pt>
                <c:pt idx="255">
                  <c:v>70.292571069999994</c:v>
                </c:pt>
                <c:pt idx="256">
                  <c:v>70.849216510000005</c:v>
                </c:pt>
                <c:pt idx="257">
                  <c:v>72.222634880000001</c:v>
                </c:pt>
                <c:pt idx="258">
                  <c:v>72.515953080000003</c:v>
                </c:pt>
                <c:pt idx="259">
                  <c:v>72.918578069999995</c:v>
                </c:pt>
                <c:pt idx="260">
                  <c:v>73.164298129999992</c:v>
                </c:pt>
                <c:pt idx="261">
                  <c:v>73.366368219999998</c:v>
                </c:pt>
                <c:pt idx="262">
                  <c:v>73.449876129999993</c:v>
                </c:pt>
                <c:pt idx="263">
                  <c:v>74.03736812999999</c:v>
                </c:pt>
                <c:pt idx="264">
                  <c:v>74.086318180000006</c:v>
                </c:pt>
                <c:pt idx="265">
                  <c:v>73.854791290000009</c:v>
                </c:pt>
                <c:pt idx="266">
                  <c:v>74.14580448000001</c:v>
                </c:pt>
                <c:pt idx="267">
                  <c:v>74.199356390000005</c:v>
                </c:pt>
                <c:pt idx="268">
                  <c:v>74.526356200000009</c:v>
                </c:pt>
                <c:pt idx="269">
                  <c:v>74.672620469999998</c:v>
                </c:pt>
                <c:pt idx="270">
                  <c:v>74.71527737000001</c:v>
                </c:pt>
                <c:pt idx="271">
                  <c:v>74.827449689999995</c:v>
                </c:pt>
                <c:pt idx="272">
                  <c:v>75.142719299999996</c:v>
                </c:pt>
                <c:pt idx="273">
                  <c:v>74.675423309999999</c:v>
                </c:pt>
                <c:pt idx="274">
                  <c:v>74.866017689999993</c:v>
                </c:pt>
                <c:pt idx="275">
                  <c:v>74.990995299999994</c:v>
                </c:pt>
                <c:pt idx="276">
                  <c:v>75.173213469999993</c:v>
                </c:pt>
                <c:pt idx="277">
                  <c:v>75.264372069999993</c:v>
                </c:pt>
                <c:pt idx="278">
                  <c:v>75.59146865999999</c:v>
                </c:pt>
                <c:pt idx="279">
                  <c:v>75.812271129999999</c:v>
                </c:pt>
                <c:pt idx="280">
                  <c:v>76.012801319999994</c:v>
                </c:pt>
                <c:pt idx="281">
                  <c:v>76.156167499999995</c:v>
                </c:pt>
                <c:pt idx="282">
                  <c:v>76.326815790000012</c:v>
                </c:pt>
                <c:pt idx="283">
                  <c:v>76.434454119999998</c:v>
                </c:pt>
                <c:pt idx="284">
                  <c:v>76.769420390000008</c:v>
                </c:pt>
                <c:pt idx="285">
                  <c:v>76.946416319999997</c:v>
                </c:pt>
                <c:pt idx="286">
                  <c:v>77.177751520000001</c:v>
                </c:pt>
                <c:pt idx="287">
                  <c:v>77.36507048</c:v>
                </c:pt>
                <c:pt idx="288">
                  <c:v>77.437854229999999</c:v>
                </c:pt>
                <c:pt idx="289">
                  <c:v>77.530911129999993</c:v>
                </c:pt>
                <c:pt idx="290">
                  <c:v>77.55968206</c:v>
                </c:pt>
                <c:pt idx="291">
                  <c:v>77.672898719999992</c:v>
                </c:pt>
                <c:pt idx="292">
                  <c:v>77.879429560000005</c:v>
                </c:pt>
                <c:pt idx="293">
                  <c:v>77.063578530000001</c:v>
                </c:pt>
                <c:pt idx="294">
                  <c:v>78.898203240000001</c:v>
                </c:pt>
                <c:pt idx="295">
                  <c:v>79.521986459999994</c:v>
                </c:pt>
                <c:pt idx="296">
                  <c:v>80.153001660000001</c:v>
                </c:pt>
                <c:pt idx="297">
                  <c:v>80.570298829999999</c:v>
                </c:pt>
                <c:pt idx="298">
                  <c:v>80.772043780000004</c:v>
                </c:pt>
                <c:pt idx="299">
                  <c:v>81.014564250000006</c:v>
                </c:pt>
                <c:pt idx="300">
                  <c:v>81.259130799999994</c:v>
                </c:pt>
                <c:pt idx="301">
                  <c:v>81.500757759999999</c:v>
                </c:pt>
                <c:pt idx="302">
                  <c:v>80.940373269999995</c:v>
                </c:pt>
                <c:pt idx="303">
                  <c:v>81.22686831</c:v>
                </c:pt>
                <c:pt idx="304">
                  <c:v>81.514965010000012</c:v>
                </c:pt>
                <c:pt idx="305">
                  <c:v>81.799817650000008</c:v>
                </c:pt>
                <c:pt idx="306">
                  <c:v>82.07797497</c:v>
                </c:pt>
                <c:pt idx="307">
                  <c:v>82.337616010000005</c:v>
                </c:pt>
                <c:pt idx="308">
                  <c:v>83.006698639999996</c:v>
                </c:pt>
                <c:pt idx="309">
                  <c:v>83.11423409999999</c:v>
                </c:pt>
                <c:pt idx="310">
                  <c:v>83.427496230000003</c:v>
                </c:pt>
                <c:pt idx="311">
                  <c:v>83.525922190000003</c:v>
                </c:pt>
                <c:pt idx="312">
                  <c:v>80.517453400000008</c:v>
                </c:pt>
                <c:pt idx="313">
                  <c:v>80.883363090000003</c:v>
                </c:pt>
                <c:pt idx="314">
                  <c:v>81.326722870000012</c:v>
                </c:pt>
                <c:pt idx="315">
                  <c:v>82.402755409999997</c:v>
                </c:pt>
                <c:pt idx="316">
                  <c:v>82.647349200000008</c:v>
                </c:pt>
                <c:pt idx="317">
                  <c:v>82.918067309999998</c:v>
                </c:pt>
                <c:pt idx="318">
                  <c:v>83.042661099999989</c:v>
                </c:pt>
                <c:pt idx="319">
                  <c:v>83.418684060000004</c:v>
                </c:pt>
                <c:pt idx="320">
                  <c:v>83.564188329999993</c:v>
                </c:pt>
                <c:pt idx="321">
                  <c:v>83.671748149999999</c:v>
                </c:pt>
                <c:pt idx="322">
                  <c:v>83.454528690000004</c:v>
                </c:pt>
                <c:pt idx="323">
                  <c:v>84.10341876999999</c:v>
                </c:pt>
                <c:pt idx="324">
                  <c:v>84.310189510000001</c:v>
                </c:pt>
                <c:pt idx="325">
                  <c:v>84.69102848</c:v>
                </c:pt>
                <c:pt idx="326">
                  <c:v>84.764518670000001</c:v>
                </c:pt>
                <c:pt idx="327">
                  <c:v>84.847440969999994</c:v>
                </c:pt>
                <c:pt idx="328">
                  <c:v>85.071638450000009</c:v>
                </c:pt>
                <c:pt idx="329">
                  <c:v>85.395089400000003</c:v>
                </c:pt>
                <c:pt idx="330">
                  <c:v>85.41207537999999</c:v>
                </c:pt>
                <c:pt idx="331">
                  <c:v>83.948727739999995</c:v>
                </c:pt>
                <c:pt idx="332">
                  <c:v>84.134747819999987</c:v>
                </c:pt>
                <c:pt idx="333">
                  <c:v>84.322258040000008</c:v>
                </c:pt>
                <c:pt idx="334">
                  <c:v>84.400017629999994</c:v>
                </c:pt>
                <c:pt idx="335">
                  <c:v>84.733581870000009</c:v>
                </c:pt>
                <c:pt idx="336">
                  <c:v>84.990284129999992</c:v>
                </c:pt>
                <c:pt idx="337">
                  <c:v>85.211727530000005</c:v>
                </c:pt>
                <c:pt idx="338">
                  <c:v>85.427420249999997</c:v>
                </c:pt>
                <c:pt idx="339">
                  <c:v>84.992201180000009</c:v>
                </c:pt>
                <c:pt idx="340">
                  <c:v>85.281077019999998</c:v>
                </c:pt>
                <c:pt idx="341">
                  <c:v>85.36842747</c:v>
                </c:pt>
                <c:pt idx="342">
                  <c:v>85.535341410000001</c:v>
                </c:pt>
                <c:pt idx="343">
                  <c:v>85.663057900000013</c:v>
                </c:pt>
                <c:pt idx="344">
                  <c:v>85.950413510000004</c:v>
                </c:pt>
                <c:pt idx="345">
                  <c:v>86.078378879999988</c:v>
                </c:pt>
                <c:pt idx="346">
                  <c:v>86.507374049999996</c:v>
                </c:pt>
                <c:pt idx="347">
                  <c:v>86.67413406</c:v>
                </c:pt>
                <c:pt idx="348">
                  <c:v>86.805353490000002</c:v>
                </c:pt>
                <c:pt idx="349">
                  <c:v>84.882223030000006</c:v>
                </c:pt>
                <c:pt idx="350">
                  <c:v>85.16817893000001</c:v>
                </c:pt>
                <c:pt idx="351">
                  <c:v>85.869817319999996</c:v>
                </c:pt>
                <c:pt idx="352">
                  <c:v>86.081179340000006</c:v>
                </c:pt>
                <c:pt idx="353">
                  <c:v>86.362566790000002</c:v>
                </c:pt>
                <c:pt idx="354">
                  <c:v>86.712201769999993</c:v>
                </c:pt>
                <c:pt idx="355">
                  <c:v>87.005285620000009</c:v>
                </c:pt>
                <c:pt idx="356">
                  <c:v>87.252266700000007</c:v>
                </c:pt>
                <c:pt idx="357">
                  <c:v>87.504740310000003</c:v>
                </c:pt>
                <c:pt idx="358">
                  <c:v>87.176216490000002</c:v>
                </c:pt>
                <c:pt idx="359">
                  <c:v>87.581587389999996</c:v>
                </c:pt>
                <c:pt idx="360">
                  <c:v>87.843353969999995</c:v>
                </c:pt>
                <c:pt idx="361">
                  <c:v>88.16073759999999</c:v>
                </c:pt>
                <c:pt idx="362">
                  <c:v>88.346236879999992</c:v>
                </c:pt>
                <c:pt idx="363">
                  <c:v>88.56797490999999</c:v>
                </c:pt>
                <c:pt idx="364">
                  <c:v>88.760303480000005</c:v>
                </c:pt>
                <c:pt idx="365">
                  <c:v>88.939487010000008</c:v>
                </c:pt>
                <c:pt idx="366">
                  <c:v>89.064837170000004</c:v>
                </c:pt>
                <c:pt idx="367">
                  <c:v>89.175982689999998</c:v>
                </c:pt>
                <c:pt idx="368">
                  <c:v>87.957312019999989</c:v>
                </c:pt>
                <c:pt idx="369">
                  <c:v>88.148644450000006</c:v>
                </c:pt>
                <c:pt idx="370">
                  <c:v>88.370592079999994</c:v>
                </c:pt>
                <c:pt idx="371">
                  <c:v>88.427780920000004</c:v>
                </c:pt>
                <c:pt idx="372">
                  <c:v>88.513258280000002</c:v>
                </c:pt>
                <c:pt idx="373">
                  <c:v>88.709351810000001</c:v>
                </c:pt>
                <c:pt idx="374">
                  <c:v>88.74366277</c:v>
                </c:pt>
                <c:pt idx="375">
                  <c:v>88.876299160000002</c:v>
                </c:pt>
                <c:pt idx="376">
                  <c:v>89.28275644</c:v>
                </c:pt>
                <c:pt idx="377">
                  <c:v>89.371849790000013</c:v>
                </c:pt>
                <c:pt idx="378">
                  <c:v>88.894767689999995</c:v>
                </c:pt>
                <c:pt idx="379">
                  <c:v>90.983290340000011</c:v>
                </c:pt>
                <c:pt idx="380">
                  <c:v>91.906083019999997</c:v>
                </c:pt>
                <c:pt idx="381">
                  <c:v>93.248292800000002</c:v>
                </c:pt>
                <c:pt idx="382">
                  <c:v>93.544580440000004</c:v>
                </c:pt>
                <c:pt idx="383">
                  <c:v>94.064726780000001</c:v>
                </c:pt>
                <c:pt idx="384">
                  <c:v>94.426445209999997</c:v>
                </c:pt>
                <c:pt idx="385">
                  <c:v>94.701364089999998</c:v>
                </c:pt>
                <c:pt idx="386">
                  <c:v>94.969959790000004</c:v>
                </c:pt>
                <c:pt idx="387">
                  <c:v>95.297432329999992</c:v>
                </c:pt>
                <c:pt idx="388">
                  <c:v>95.578548040000001</c:v>
                </c:pt>
                <c:pt idx="389">
                  <c:v>95.812665989999999</c:v>
                </c:pt>
                <c:pt idx="390">
                  <c:v>96.057915170000001</c:v>
                </c:pt>
                <c:pt idx="391">
                  <c:v>96.332136769999991</c:v>
                </c:pt>
                <c:pt idx="392">
                  <c:v>96.730862489999993</c:v>
                </c:pt>
                <c:pt idx="393">
                  <c:v>96.981281640000006</c:v>
                </c:pt>
                <c:pt idx="394">
                  <c:v>97.089392160000003</c:v>
                </c:pt>
                <c:pt idx="395">
                  <c:v>97.306141049999994</c:v>
                </c:pt>
              </c:numCache>
            </c:numRef>
          </c:val>
          <c:extLst xmlns:c16r2="http://schemas.microsoft.com/office/drawing/2015/06/chart">
            <c:ext xmlns:c16="http://schemas.microsoft.com/office/drawing/2014/chart" uri="{C3380CC4-5D6E-409C-BE32-E72D297353CC}">
              <c16:uniqueId val="{00000000-2CE9-449B-8F78-39A71D89D723}"/>
            </c:ext>
          </c:extLst>
        </c:ser>
        <c:dLbls>
          <c:showLegendKey val="0"/>
          <c:showVal val="0"/>
          <c:showCatName val="0"/>
          <c:showSerName val="0"/>
          <c:showPercent val="0"/>
          <c:showBubbleSize val="0"/>
        </c:dLbls>
        <c:gapWidth val="150"/>
        <c:axId val="122682368"/>
        <c:axId val="122680448"/>
      </c:barChart>
      <c:lineChart>
        <c:grouping val="standard"/>
        <c:varyColors val="0"/>
        <c:ser>
          <c:idx val="1"/>
          <c:order val="1"/>
          <c:tx>
            <c:strRef>
              <c:f>'[FINVIT 31.05.2018.xlsx]COMITE FINVIT'!$C$1</c:f>
              <c:strCache>
                <c:ptCount val="1"/>
                <c:pt idx="0">
                  <c:v>Rendimiento</c:v>
                </c:pt>
              </c:strCache>
            </c:strRef>
          </c:tx>
          <c:spPr>
            <a:ln w="28575" cap="rnd">
              <a:solidFill>
                <a:srgbClr val="B41F32"/>
              </a:solidFill>
              <a:round/>
            </a:ln>
            <a:effectLst/>
          </c:spPr>
          <c:marker>
            <c:symbol val="none"/>
          </c:marker>
          <c:cat>
            <c:numRef>
              <c:f>'[FINVIT 31.05.2018.xlsx]COMITE FINVIT'!$A$439:$A$834</c:f>
              <c:numCache>
                <c:formatCode>dd\-mm\-yy</c:formatCode>
                <c:ptCount val="396"/>
                <c:pt idx="0">
                  <c:v>42734</c:v>
                </c:pt>
                <c:pt idx="1">
                  <c:v>42737</c:v>
                </c:pt>
                <c:pt idx="2">
                  <c:v>42738</c:v>
                </c:pt>
                <c:pt idx="3">
                  <c:v>42739</c:v>
                </c:pt>
                <c:pt idx="4">
                  <c:v>42740</c:v>
                </c:pt>
                <c:pt idx="5">
                  <c:v>42741</c:v>
                </c:pt>
                <c:pt idx="6">
                  <c:v>42744</c:v>
                </c:pt>
                <c:pt idx="7">
                  <c:v>42745</c:v>
                </c:pt>
                <c:pt idx="8">
                  <c:v>42746</c:v>
                </c:pt>
                <c:pt idx="9">
                  <c:v>42747</c:v>
                </c:pt>
                <c:pt idx="10">
                  <c:v>42748</c:v>
                </c:pt>
                <c:pt idx="11">
                  <c:v>42751</c:v>
                </c:pt>
                <c:pt idx="12">
                  <c:v>42752</c:v>
                </c:pt>
                <c:pt idx="13">
                  <c:v>42753</c:v>
                </c:pt>
                <c:pt idx="14">
                  <c:v>42754</c:v>
                </c:pt>
                <c:pt idx="15">
                  <c:v>42755</c:v>
                </c:pt>
                <c:pt idx="16">
                  <c:v>42758</c:v>
                </c:pt>
                <c:pt idx="17">
                  <c:v>42759</c:v>
                </c:pt>
                <c:pt idx="18">
                  <c:v>42760</c:v>
                </c:pt>
                <c:pt idx="19">
                  <c:v>42761</c:v>
                </c:pt>
                <c:pt idx="20">
                  <c:v>42762</c:v>
                </c:pt>
                <c:pt idx="21">
                  <c:v>42765</c:v>
                </c:pt>
                <c:pt idx="22">
                  <c:v>42766</c:v>
                </c:pt>
                <c:pt idx="23">
                  <c:v>42767</c:v>
                </c:pt>
                <c:pt idx="24">
                  <c:v>42768</c:v>
                </c:pt>
                <c:pt idx="25">
                  <c:v>42769</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42815</c:v>
                </c:pt>
                <c:pt idx="56">
                  <c:v>42816</c:v>
                </c:pt>
                <c:pt idx="57">
                  <c:v>42817</c:v>
                </c:pt>
                <c:pt idx="58">
                  <c:v>42818</c:v>
                </c:pt>
                <c:pt idx="59">
                  <c:v>42821</c:v>
                </c:pt>
                <c:pt idx="60">
                  <c:v>42822</c:v>
                </c:pt>
                <c:pt idx="61">
                  <c:v>42823</c:v>
                </c:pt>
                <c:pt idx="62">
                  <c:v>42824</c:v>
                </c:pt>
                <c:pt idx="63">
                  <c:v>42825</c:v>
                </c:pt>
                <c:pt idx="64">
                  <c:v>42828</c:v>
                </c:pt>
                <c:pt idx="65">
                  <c:v>42829</c:v>
                </c:pt>
                <c:pt idx="66">
                  <c:v>42830</c:v>
                </c:pt>
                <c:pt idx="67">
                  <c:v>42802</c:v>
                </c:pt>
                <c:pt idx="68">
                  <c:v>42803</c:v>
                </c:pt>
                <c:pt idx="69">
                  <c:v>42804</c:v>
                </c:pt>
                <c:pt idx="70">
                  <c:v>42807</c:v>
                </c:pt>
                <c:pt idx="71">
                  <c:v>42808</c:v>
                </c:pt>
                <c:pt idx="72">
                  <c:v>42809</c:v>
                </c:pt>
                <c:pt idx="73">
                  <c:v>42810</c:v>
                </c:pt>
                <c:pt idx="74">
                  <c:v>42811</c:v>
                </c:pt>
                <c:pt idx="75">
                  <c:v>42815</c:v>
                </c:pt>
                <c:pt idx="76">
                  <c:v>42816</c:v>
                </c:pt>
                <c:pt idx="77">
                  <c:v>42817</c:v>
                </c:pt>
                <c:pt idx="78">
                  <c:v>42818</c:v>
                </c:pt>
                <c:pt idx="79">
                  <c:v>42821</c:v>
                </c:pt>
                <c:pt idx="80">
                  <c:v>42822</c:v>
                </c:pt>
                <c:pt idx="81">
                  <c:v>42823</c:v>
                </c:pt>
                <c:pt idx="82">
                  <c:v>42824</c:v>
                </c:pt>
                <c:pt idx="83">
                  <c:v>42825</c:v>
                </c:pt>
                <c:pt idx="84">
                  <c:v>42828</c:v>
                </c:pt>
                <c:pt idx="85">
                  <c:v>42829</c:v>
                </c:pt>
                <c:pt idx="86">
                  <c:v>42830</c:v>
                </c:pt>
                <c:pt idx="87">
                  <c:v>42831</c:v>
                </c:pt>
                <c:pt idx="88">
                  <c:v>42832</c:v>
                </c:pt>
                <c:pt idx="89">
                  <c:v>42835</c:v>
                </c:pt>
                <c:pt idx="90">
                  <c:v>42836</c:v>
                </c:pt>
                <c:pt idx="91">
                  <c:v>42837</c:v>
                </c:pt>
                <c:pt idx="92">
                  <c:v>42842</c:v>
                </c:pt>
                <c:pt idx="93">
                  <c:v>42843</c:v>
                </c:pt>
                <c:pt idx="94">
                  <c:v>42844</c:v>
                </c:pt>
                <c:pt idx="95">
                  <c:v>42845</c:v>
                </c:pt>
                <c:pt idx="96">
                  <c:v>42846</c:v>
                </c:pt>
                <c:pt idx="97">
                  <c:v>42849</c:v>
                </c:pt>
                <c:pt idx="98">
                  <c:v>42850</c:v>
                </c:pt>
                <c:pt idx="99">
                  <c:v>42851</c:v>
                </c:pt>
                <c:pt idx="100">
                  <c:v>42852</c:v>
                </c:pt>
                <c:pt idx="101">
                  <c:v>42853</c:v>
                </c:pt>
                <c:pt idx="102">
                  <c:v>42857</c:v>
                </c:pt>
                <c:pt idx="103">
                  <c:v>42858</c:v>
                </c:pt>
                <c:pt idx="104">
                  <c:v>42859</c:v>
                </c:pt>
                <c:pt idx="105">
                  <c:v>42860</c:v>
                </c:pt>
                <c:pt idx="106">
                  <c:v>42863</c:v>
                </c:pt>
                <c:pt idx="107">
                  <c:v>42864</c:v>
                </c:pt>
                <c:pt idx="108">
                  <c:v>42865</c:v>
                </c:pt>
                <c:pt idx="109">
                  <c:v>42866</c:v>
                </c:pt>
                <c:pt idx="110">
                  <c:v>42867</c:v>
                </c:pt>
                <c:pt idx="111">
                  <c:v>42870</c:v>
                </c:pt>
                <c:pt idx="112">
                  <c:v>42871</c:v>
                </c:pt>
                <c:pt idx="113">
                  <c:v>42872</c:v>
                </c:pt>
                <c:pt idx="114">
                  <c:v>42873</c:v>
                </c:pt>
                <c:pt idx="115">
                  <c:v>42874</c:v>
                </c:pt>
                <c:pt idx="116">
                  <c:v>42877</c:v>
                </c:pt>
                <c:pt idx="117">
                  <c:v>42878</c:v>
                </c:pt>
                <c:pt idx="118">
                  <c:v>42879</c:v>
                </c:pt>
                <c:pt idx="119">
                  <c:v>42880</c:v>
                </c:pt>
                <c:pt idx="120">
                  <c:v>42881</c:v>
                </c:pt>
                <c:pt idx="121">
                  <c:v>42884</c:v>
                </c:pt>
                <c:pt idx="122">
                  <c:v>42885</c:v>
                </c:pt>
                <c:pt idx="123">
                  <c:v>42886</c:v>
                </c:pt>
                <c:pt idx="124">
                  <c:v>42887</c:v>
                </c:pt>
                <c:pt idx="125">
                  <c:v>42888</c:v>
                </c:pt>
                <c:pt idx="126">
                  <c:v>42891</c:v>
                </c:pt>
                <c:pt idx="127">
                  <c:v>42892</c:v>
                </c:pt>
                <c:pt idx="128">
                  <c:v>42893</c:v>
                </c:pt>
                <c:pt idx="129">
                  <c:v>42894</c:v>
                </c:pt>
                <c:pt idx="130">
                  <c:v>42895</c:v>
                </c:pt>
                <c:pt idx="131">
                  <c:v>42898</c:v>
                </c:pt>
                <c:pt idx="132">
                  <c:v>42899</c:v>
                </c:pt>
                <c:pt idx="133">
                  <c:v>42900</c:v>
                </c:pt>
                <c:pt idx="134">
                  <c:v>42901</c:v>
                </c:pt>
                <c:pt idx="135">
                  <c:v>42902</c:v>
                </c:pt>
                <c:pt idx="136">
                  <c:v>42905</c:v>
                </c:pt>
                <c:pt idx="137">
                  <c:v>42906</c:v>
                </c:pt>
                <c:pt idx="138">
                  <c:v>42907</c:v>
                </c:pt>
                <c:pt idx="139">
                  <c:v>42908</c:v>
                </c:pt>
                <c:pt idx="140">
                  <c:v>42909</c:v>
                </c:pt>
                <c:pt idx="141">
                  <c:v>42912</c:v>
                </c:pt>
                <c:pt idx="142">
                  <c:v>42913</c:v>
                </c:pt>
                <c:pt idx="143">
                  <c:v>42914</c:v>
                </c:pt>
                <c:pt idx="144">
                  <c:v>42915</c:v>
                </c:pt>
                <c:pt idx="145">
                  <c:v>42916</c:v>
                </c:pt>
                <c:pt idx="146">
                  <c:v>42919</c:v>
                </c:pt>
                <c:pt idx="147">
                  <c:v>42920</c:v>
                </c:pt>
                <c:pt idx="148">
                  <c:v>42921</c:v>
                </c:pt>
                <c:pt idx="149">
                  <c:v>42922</c:v>
                </c:pt>
                <c:pt idx="150">
                  <c:v>42923</c:v>
                </c:pt>
                <c:pt idx="151">
                  <c:v>42926</c:v>
                </c:pt>
                <c:pt idx="152">
                  <c:v>42927</c:v>
                </c:pt>
                <c:pt idx="153">
                  <c:v>42928</c:v>
                </c:pt>
                <c:pt idx="154">
                  <c:v>42929</c:v>
                </c:pt>
                <c:pt idx="155">
                  <c:v>42930</c:v>
                </c:pt>
                <c:pt idx="156">
                  <c:v>42933</c:v>
                </c:pt>
                <c:pt idx="157">
                  <c:v>42934</c:v>
                </c:pt>
                <c:pt idx="158">
                  <c:v>42935</c:v>
                </c:pt>
                <c:pt idx="159">
                  <c:v>42936</c:v>
                </c:pt>
                <c:pt idx="160">
                  <c:v>42937</c:v>
                </c:pt>
                <c:pt idx="161">
                  <c:v>42940</c:v>
                </c:pt>
                <c:pt idx="162">
                  <c:v>42941</c:v>
                </c:pt>
                <c:pt idx="163">
                  <c:v>42942</c:v>
                </c:pt>
                <c:pt idx="164">
                  <c:v>42943</c:v>
                </c:pt>
                <c:pt idx="165">
                  <c:v>42944</c:v>
                </c:pt>
                <c:pt idx="166">
                  <c:v>42947</c:v>
                </c:pt>
                <c:pt idx="167">
                  <c:v>42948</c:v>
                </c:pt>
                <c:pt idx="168">
                  <c:v>42949</c:v>
                </c:pt>
                <c:pt idx="169">
                  <c:v>42950</c:v>
                </c:pt>
                <c:pt idx="170">
                  <c:v>42951</c:v>
                </c:pt>
                <c:pt idx="171">
                  <c:v>42954</c:v>
                </c:pt>
                <c:pt idx="172">
                  <c:v>42955</c:v>
                </c:pt>
                <c:pt idx="173">
                  <c:v>42956</c:v>
                </c:pt>
                <c:pt idx="174">
                  <c:v>42957</c:v>
                </c:pt>
                <c:pt idx="175">
                  <c:v>42958</c:v>
                </c:pt>
                <c:pt idx="176">
                  <c:v>42961</c:v>
                </c:pt>
                <c:pt idx="177">
                  <c:v>42962</c:v>
                </c:pt>
                <c:pt idx="178">
                  <c:v>42963</c:v>
                </c:pt>
                <c:pt idx="179">
                  <c:v>42964</c:v>
                </c:pt>
                <c:pt idx="180">
                  <c:v>42965</c:v>
                </c:pt>
                <c:pt idx="181">
                  <c:v>42968</c:v>
                </c:pt>
                <c:pt idx="182">
                  <c:v>42969</c:v>
                </c:pt>
                <c:pt idx="183">
                  <c:v>42970</c:v>
                </c:pt>
                <c:pt idx="184">
                  <c:v>42971</c:v>
                </c:pt>
                <c:pt idx="185">
                  <c:v>42972</c:v>
                </c:pt>
                <c:pt idx="186">
                  <c:v>42975</c:v>
                </c:pt>
                <c:pt idx="187">
                  <c:v>42976</c:v>
                </c:pt>
                <c:pt idx="188">
                  <c:v>42977</c:v>
                </c:pt>
                <c:pt idx="189">
                  <c:v>42978</c:v>
                </c:pt>
                <c:pt idx="190">
                  <c:v>42979</c:v>
                </c:pt>
                <c:pt idx="191">
                  <c:v>42982</c:v>
                </c:pt>
                <c:pt idx="192">
                  <c:v>42983</c:v>
                </c:pt>
                <c:pt idx="193">
                  <c:v>42984</c:v>
                </c:pt>
                <c:pt idx="194">
                  <c:v>42985</c:v>
                </c:pt>
                <c:pt idx="195">
                  <c:v>42986</c:v>
                </c:pt>
                <c:pt idx="196">
                  <c:v>42989</c:v>
                </c:pt>
                <c:pt idx="197">
                  <c:v>42990</c:v>
                </c:pt>
                <c:pt idx="198">
                  <c:v>42991</c:v>
                </c:pt>
                <c:pt idx="199">
                  <c:v>42992</c:v>
                </c:pt>
                <c:pt idx="200">
                  <c:v>42993</c:v>
                </c:pt>
                <c:pt idx="201">
                  <c:v>42996</c:v>
                </c:pt>
                <c:pt idx="202">
                  <c:v>42997</c:v>
                </c:pt>
                <c:pt idx="203">
                  <c:v>42998</c:v>
                </c:pt>
                <c:pt idx="204">
                  <c:v>42999</c:v>
                </c:pt>
                <c:pt idx="205">
                  <c:v>43000</c:v>
                </c:pt>
                <c:pt idx="206">
                  <c:v>43003</c:v>
                </c:pt>
                <c:pt idx="207">
                  <c:v>43004</c:v>
                </c:pt>
                <c:pt idx="208">
                  <c:v>43005</c:v>
                </c:pt>
                <c:pt idx="209">
                  <c:v>43006</c:v>
                </c:pt>
                <c:pt idx="210">
                  <c:v>43007</c:v>
                </c:pt>
                <c:pt idx="211">
                  <c:v>43010</c:v>
                </c:pt>
                <c:pt idx="212">
                  <c:v>43011</c:v>
                </c:pt>
                <c:pt idx="213">
                  <c:v>43012</c:v>
                </c:pt>
                <c:pt idx="214">
                  <c:v>43013</c:v>
                </c:pt>
                <c:pt idx="215">
                  <c:v>43014</c:v>
                </c:pt>
                <c:pt idx="216">
                  <c:v>43017</c:v>
                </c:pt>
                <c:pt idx="217">
                  <c:v>43018</c:v>
                </c:pt>
                <c:pt idx="218">
                  <c:v>43019</c:v>
                </c:pt>
                <c:pt idx="219">
                  <c:v>43020</c:v>
                </c:pt>
                <c:pt idx="220">
                  <c:v>43021</c:v>
                </c:pt>
                <c:pt idx="221">
                  <c:v>43024</c:v>
                </c:pt>
                <c:pt idx="222">
                  <c:v>43025</c:v>
                </c:pt>
                <c:pt idx="223">
                  <c:v>43026</c:v>
                </c:pt>
                <c:pt idx="224">
                  <c:v>43027</c:v>
                </c:pt>
                <c:pt idx="225">
                  <c:v>43028</c:v>
                </c:pt>
                <c:pt idx="226">
                  <c:v>43031</c:v>
                </c:pt>
                <c:pt idx="227">
                  <c:v>43032</c:v>
                </c:pt>
                <c:pt idx="228">
                  <c:v>43033</c:v>
                </c:pt>
                <c:pt idx="229">
                  <c:v>43034</c:v>
                </c:pt>
                <c:pt idx="230">
                  <c:v>43035</c:v>
                </c:pt>
                <c:pt idx="231">
                  <c:v>43038</c:v>
                </c:pt>
                <c:pt idx="232">
                  <c:v>43039</c:v>
                </c:pt>
                <c:pt idx="233">
                  <c:v>43040</c:v>
                </c:pt>
                <c:pt idx="234">
                  <c:v>43042</c:v>
                </c:pt>
                <c:pt idx="235">
                  <c:v>43045</c:v>
                </c:pt>
                <c:pt idx="236">
                  <c:v>43046</c:v>
                </c:pt>
                <c:pt idx="237">
                  <c:v>43047</c:v>
                </c:pt>
                <c:pt idx="238">
                  <c:v>43048</c:v>
                </c:pt>
                <c:pt idx="239">
                  <c:v>43049</c:v>
                </c:pt>
                <c:pt idx="240">
                  <c:v>43052</c:v>
                </c:pt>
                <c:pt idx="241">
                  <c:v>43053</c:v>
                </c:pt>
                <c:pt idx="242">
                  <c:v>43054</c:v>
                </c:pt>
                <c:pt idx="243">
                  <c:v>43055</c:v>
                </c:pt>
                <c:pt idx="244">
                  <c:v>43056</c:v>
                </c:pt>
                <c:pt idx="245">
                  <c:v>43060</c:v>
                </c:pt>
                <c:pt idx="246">
                  <c:v>43061</c:v>
                </c:pt>
                <c:pt idx="247">
                  <c:v>43062</c:v>
                </c:pt>
                <c:pt idx="248">
                  <c:v>43063</c:v>
                </c:pt>
                <c:pt idx="249">
                  <c:v>43066</c:v>
                </c:pt>
                <c:pt idx="250">
                  <c:v>43067</c:v>
                </c:pt>
                <c:pt idx="251">
                  <c:v>43068</c:v>
                </c:pt>
                <c:pt idx="252">
                  <c:v>43069</c:v>
                </c:pt>
                <c:pt idx="253">
                  <c:v>43070</c:v>
                </c:pt>
                <c:pt idx="254">
                  <c:v>43073</c:v>
                </c:pt>
                <c:pt idx="255">
                  <c:v>43074</c:v>
                </c:pt>
                <c:pt idx="256">
                  <c:v>43075</c:v>
                </c:pt>
                <c:pt idx="257">
                  <c:v>43076</c:v>
                </c:pt>
                <c:pt idx="258">
                  <c:v>43077</c:v>
                </c:pt>
                <c:pt idx="259">
                  <c:v>43080</c:v>
                </c:pt>
                <c:pt idx="260">
                  <c:v>43082</c:v>
                </c:pt>
                <c:pt idx="261">
                  <c:v>43083</c:v>
                </c:pt>
                <c:pt idx="262">
                  <c:v>43084</c:v>
                </c:pt>
                <c:pt idx="263">
                  <c:v>43087</c:v>
                </c:pt>
                <c:pt idx="264">
                  <c:v>43088</c:v>
                </c:pt>
                <c:pt idx="265">
                  <c:v>43089</c:v>
                </c:pt>
                <c:pt idx="266">
                  <c:v>43090</c:v>
                </c:pt>
                <c:pt idx="267">
                  <c:v>43091</c:v>
                </c:pt>
                <c:pt idx="268">
                  <c:v>43095</c:v>
                </c:pt>
                <c:pt idx="269">
                  <c:v>43096</c:v>
                </c:pt>
                <c:pt idx="270">
                  <c:v>43097</c:v>
                </c:pt>
                <c:pt idx="271">
                  <c:v>43098</c:v>
                </c:pt>
                <c:pt idx="272">
                  <c:v>43102</c:v>
                </c:pt>
                <c:pt idx="273">
                  <c:v>43103</c:v>
                </c:pt>
                <c:pt idx="274">
                  <c:v>43104</c:v>
                </c:pt>
                <c:pt idx="275">
                  <c:v>43105</c:v>
                </c:pt>
                <c:pt idx="276">
                  <c:v>43108</c:v>
                </c:pt>
                <c:pt idx="277">
                  <c:v>43109</c:v>
                </c:pt>
                <c:pt idx="278">
                  <c:v>43110</c:v>
                </c:pt>
                <c:pt idx="279">
                  <c:v>43111</c:v>
                </c:pt>
                <c:pt idx="280">
                  <c:v>43112</c:v>
                </c:pt>
                <c:pt idx="281">
                  <c:v>43115</c:v>
                </c:pt>
                <c:pt idx="282">
                  <c:v>43116</c:v>
                </c:pt>
                <c:pt idx="283">
                  <c:v>43117</c:v>
                </c:pt>
                <c:pt idx="284">
                  <c:v>43118</c:v>
                </c:pt>
                <c:pt idx="285">
                  <c:v>43119</c:v>
                </c:pt>
                <c:pt idx="286">
                  <c:v>43122</c:v>
                </c:pt>
                <c:pt idx="287">
                  <c:v>43123</c:v>
                </c:pt>
                <c:pt idx="288">
                  <c:v>43124</c:v>
                </c:pt>
                <c:pt idx="289">
                  <c:v>43125</c:v>
                </c:pt>
                <c:pt idx="290">
                  <c:v>43126</c:v>
                </c:pt>
                <c:pt idx="291">
                  <c:v>43129</c:v>
                </c:pt>
                <c:pt idx="292">
                  <c:v>43130</c:v>
                </c:pt>
                <c:pt idx="293">
                  <c:v>43131</c:v>
                </c:pt>
                <c:pt idx="294">
                  <c:v>43132</c:v>
                </c:pt>
                <c:pt idx="295">
                  <c:v>43133</c:v>
                </c:pt>
                <c:pt idx="296">
                  <c:v>43137</c:v>
                </c:pt>
                <c:pt idx="297">
                  <c:v>43138</c:v>
                </c:pt>
                <c:pt idx="298">
                  <c:v>43139</c:v>
                </c:pt>
                <c:pt idx="299">
                  <c:v>43140</c:v>
                </c:pt>
                <c:pt idx="300">
                  <c:v>43143</c:v>
                </c:pt>
                <c:pt idx="301">
                  <c:v>43144</c:v>
                </c:pt>
                <c:pt idx="302">
                  <c:v>43145</c:v>
                </c:pt>
                <c:pt idx="303">
                  <c:v>43146</c:v>
                </c:pt>
                <c:pt idx="304">
                  <c:v>43147</c:v>
                </c:pt>
                <c:pt idx="305">
                  <c:v>43150</c:v>
                </c:pt>
                <c:pt idx="306">
                  <c:v>43151</c:v>
                </c:pt>
                <c:pt idx="307">
                  <c:v>43152</c:v>
                </c:pt>
                <c:pt idx="308">
                  <c:v>43153</c:v>
                </c:pt>
                <c:pt idx="309">
                  <c:v>43154</c:v>
                </c:pt>
                <c:pt idx="310">
                  <c:v>43157</c:v>
                </c:pt>
                <c:pt idx="311">
                  <c:v>43158</c:v>
                </c:pt>
                <c:pt idx="312">
                  <c:v>43159</c:v>
                </c:pt>
                <c:pt idx="313">
                  <c:v>43160</c:v>
                </c:pt>
                <c:pt idx="314">
                  <c:v>43161</c:v>
                </c:pt>
                <c:pt idx="315">
                  <c:v>43164</c:v>
                </c:pt>
                <c:pt idx="316">
                  <c:v>43165</c:v>
                </c:pt>
                <c:pt idx="317">
                  <c:v>43166</c:v>
                </c:pt>
                <c:pt idx="318">
                  <c:v>43167</c:v>
                </c:pt>
                <c:pt idx="319">
                  <c:v>43168</c:v>
                </c:pt>
                <c:pt idx="320">
                  <c:v>43171</c:v>
                </c:pt>
                <c:pt idx="321">
                  <c:v>43172</c:v>
                </c:pt>
                <c:pt idx="322">
                  <c:v>43173</c:v>
                </c:pt>
                <c:pt idx="323">
                  <c:v>43174</c:v>
                </c:pt>
                <c:pt idx="324">
                  <c:v>43175</c:v>
                </c:pt>
                <c:pt idx="325">
                  <c:v>43179</c:v>
                </c:pt>
                <c:pt idx="326">
                  <c:v>43180</c:v>
                </c:pt>
                <c:pt idx="327">
                  <c:v>43181</c:v>
                </c:pt>
                <c:pt idx="328">
                  <c:v>43182</c:v>
                </c:pt>
                <c:pt idx="329">
                  <c:v>43185</c:v>
                </c:pt>
                <c:pt idx="330">
                  <c:v>43186</c:v>
                </c:pt>
                <c:pt idx="331">
                  <c:v>43187</c:v>
                </c:pt>
                <c:pt idx="332">
                  <c:v>43192</c:v>
                </c:pt>
                <c:pt idx="333">
                  <c:v>43193</c:v>
                </c:pt>
                <c:pt idx="334">
                  <c:v>43194</c:v>
                </c:pt>
                <c:pt idx="335">
                  <c:v>43195</c:v>
                </c:pt>
                <c:pt idx="336">
                  <c:v>43196</c:v>
                </c:pt>
                <c:pt idx="337">
                  <c:v>43199</c:v>
                </c:pt>
                <c:pt idx="338">
                  <c:v>43200</c:v>
                </c:pt>
                <c:pt idx="339">
                  <c:v>43201</c:v>
                </c:pt>
                <c:pt idx="340">
                  <c:v>43202</c:v>
                </c:pt>
                <c:pt idx="341">
                  <c:v>43203</c:v>
                </c:pt>
                <c:pt idx="342">
                  <c:v>43206</c:v>
                </c:pt>
                <c:pt idx="343">
                  <c:v>43207</c:v>
                </c:pt>
                <c:pt idx="344">
                  <c:v>43208</c:v>
                </c:pt>
                <c:pt idx="345">
                  <c:v>43209</c:v>
                </c:pt>
                <c:pt idx="346">
                  <c:v>43210</c:v>
                </c:pt>
                <c:pt idx="347">
                  <c:v>43213</c:v>
                </c:pt>
                <c:pt idx="348">
                  <c:v>43214</c:v>
                </c:pt>
                <c:pt idx="349">
                  <c:v>43215</c:v>
                </c:pt>
                <c:pt idx="350">
                  <c:v>43216</c:v>
                </c:pt>
                <c:pt idx="351">
                  <c:v>43217</c:v>
                </c:pt>
                <c:pt idx="352">
                  <c:v>43220</c:v>
                </c:pt>
                <c:pt idx="353">
                  <c:v>43222</c:v>
                </c:pt>
                <c:pt idx="354">
                  <c:v>43223</c:v>
                </c:pt>
                <c:pt idx="355">
                  <c:v>43224</c:v>
                </c:pt>
                <c:pt idx="356">
                  <c:v>43227</c:v>
                </c:pt>
                <c:pt idx="357">
                  <c:v>43228</c:v>
                </c:pt>
                <c:pt idx="358">
                  <c:v>43229</c:v>
                </c:pt>
                <c:pt idx="359">
                  <c:v>43230</c:v>
                </c:pt>
                <c:pt idx="360">
                  <c:v>43231</c:v>
                </c:pt>
                <c:pt idx="361">
                  <c:v>43234</c:v>
                </c:pt>
                <c:pt idx="362">
                  <c:v>43235</c:v>
                </c:pt>
                <c:pt idx="363">
                  <c:v>43236</c:v>
                </c:pt>
                <c:pt idx="364">
                  <c:v>43237</c:v>
                </c:pt>
                <c:pt idx="365">
                  <c:v>43238</c:v>
                </c:pt>
                <c:pt idx="366">
                  <c:v>43241</c:v>
                </c:pt>
                <c:pt idx="367">
                  <c:v>43242</c:v>
                </c:pt>
                <c:pt idx="368">
                  <c:v>43243</c:v>
                </c:pt>
                <c:pt idx="369">
                  <c:v>43244</c:v>
                </c:pt>
                <c:pt idx="370">
                  <c:v>43245</c:v>
                </c:pt>
                <c:pt idx="371">
                  <c:v>43248</c:v>
                </c:pt>
                <c:pt idx="372">
                  <c:v>43249</c:v>
                </c:pt>
                <c:pt idx="373">
                  <c:v>43250</c:v>
                </c:pt>
                <c:pt idx="374">
                  <c:v>43251</c:v>
                </c:pt>
                <c:pt idx="375">
                  <c:v>43252</c:v>
                </c:pt>
                <c:pt idx="376">
                  <c:v>43255</c:v>
                </c:pt>
                <c:pt idx="377">
                  <c:v>43256</c:v>
                </c:pt>
                <c:pt idx="378">
                  <c:v>43257</c:v>
                </c:pt>
                <c:pt idx="379">
                  <c:v>43258</c:v>
                </c:pt>
                <c:pt idx="380">
                  <c:v>43259</c:v>
                </c:pt>
                <c:pt idx="381">
                  <c:v>43262</c:v>
                </c:pt>
                <c:pt idx="382">
                  <c:v>43263</c:v>
                </c:pt>
                <c:pt idx="383">
                  <c:v>43264</c:v>
                </c:pt>
                <c:pt idx="384">
                  <c:v>43265</c:v>
                </c:pt>
                <c:pt idx="385">
                  <c:v>43266</c:v>
                </c:pt>
                <c:pt idx="386">
                  <c:v>43269</c:v>
                </c:pt>
                <c:pt idx="387">
                  <c:v>43270</c:v>
                </c:pt>
                <c:pt idx="388">
                  <c:v>43271</c:v>
                </c:pt>
                <c:pt idx="389">
                  <c:v>43272</c:v>
                </c:pt>
                <c:pt idx="390">
                  <c:v>43273</c:v>
                </c:pt>
                <c:pt idx="391">
                  <c:v>43276</c:v>
                </c:pt>
                <c:pt idx="392">
                  <c:v>43277</c:v>
                </c:pt>
                <c:pt idx="393">
                  <c:v>43278</c:v>
                </c:pt>
                <c:pt idx="394">
                  <c:v>43279</c:v>
                </c:pt>
                <c:pt idx="395">
                  <c:v>43280</c:v>
                </c:pt>
              </c:numCache>
            </c:numRef>
          </c:cat>
          <c:val>
            <c:numRef>
              <c:f>'[FINVIT 31.05.2018.xlsx]COMITE FINVIT'!$C$439:$C$834</c:f>
              <c:numCache>
                <c:formatCode>0.00%</c:formatCode>
                <c:ptCount val="396"/>
                <c:pt idx="0">
                  <c:v>4.1267909774436055E-2</c:v>
                </c:pt>
                <c:pt idx="1">
                  <c:v>4.1398922155688654E-2</c:v>
                </c:pt>
                <c:pt idx="2">
                  <c:v>4.1480179372197272E-2</c:v>
                </c:pt>
                <c:pt idx="3">
                  <c:v>4.1572477611940342E-2</c:v>
                </c:pt>
                <c:pt idx="4">
                  <c:v>4.156470938897168E-2</c:v>
                </c:pt>
                <c:pt idx="5">
                  <c:v>4.1559642857142816E-2</c:v>
                </c:pt>
                <c:pt idx="6">
                  <c:v>4.1585066666666629E-2</c:v>
                </c:pt>
                <c:pt idx="7">
                  <c:v>4.1550177514792924E-2</c:v>
                </c:pt>
                <c:pt idx="8">
                  <c:v>4.1630782865583485E-2</c:v>
                </c:pt>
                <c:pt idx="9">
                  <c:v>4.1763716814159253E-2</c:v>
                </c:pt>
                <c:pt idx="10">
                  <c:v>4.1820972017673007E-2</c:v>
                </c:pt>
                <c:pt idx="11">
                  <c:v>4.1945278592375394E-2</c:v>
                </c:pt>
                <c:pt idx="12">
                  <c:v>4.1959238653001503E-2</c:v>
                </c:pt>
                <c:pt idx="13">
                  <c:v>4.2115789473684197E-2</c:v>
                </c:pt>
                <c:pt idx="14">
                  <c:v>4.2143124087591279E-2</c:v>
                </c:pt>
                <c:pt idx="15">
                  <c:v>4.2263790087463525E-2</c:v>
                </c:pt>
                <c:pt idx="16">
                  <c:v>4.2377068214804053E-2</c:v>
                </c:pt>
                <c:pt idx="17">
                  <c:v>4.2450782608695649E-2</c:v>
                </c:pt>
                <c:pt idx="18">
                  <c:v>4.2382575976845124E-2</c:v>
                </c:pt>
                <c:pt idx="19">
                  <c:v>4.2422774566473934E-2</c:v>
                </c:pt>
                <c:pt idx="20">
                  <c:v>4.2466493506493466E-2</c:v>
                </c:pt>
                <c:pt idx="21">
                  <c:v>4.2586551724137889E-2</c:v>
                </c:pt>
                <c:pt idx="22">
                  <c:v>4.2622037302725999E-2</c:v>
                </c:pt>
                <c:pt idx="23">
                  <c:v>4.2619255014326694E-2</c:v>
                </c:pt>
                <c:pt idx="24">
                  <c:v>4.2605150214592241E-2</c:v>
                </c:pt>
                <c:pt idx="25">
                  <c:v>4.2665657142857173E-2</c:v>
                </c:pt>
                <c:pt idx="26">
                  <c:v>4.290750000000005E-2</c:v>
                </c:pt>
                <c:pt idx="27">
                  <c:v>4.2999829787234073E-2</c:v>
                </c:pt>
                <c:pt idx="28">
                  <c:v>4.3035807365439077E-2</c:v>
                </c:pt>
                <c:pt idx="29">
                  <c:v>4.307371994342292E-2</c:v>
                </c:pt>
                <c:pt idx="30">
                  <c:v>4.3220281690140833E-2</c:v>
                </c:pt>
                <c:pt idx="31">
                  <c:v>4.3229873417721568E-2</c:v>
                </c:pt>
                <c:pt idx="32">
                  <c:v>4.3259157303370842E-2</c:v>
                </c:pt>
                <c:pt idx="33">
                  <c:v>4.3366115007012672E-2</c:v>
                </c:pt>
                <c:pt idx="34">
                  <c:v>4.3490420168067284E-2</c:v>
                </c:pt>
                <c:pt idx="35">
                  <c:v>4.3623765690376549E-2</c:v>
                </c:pt>
                <c:pt idx="36">
                  <c:v>4.3668300835654594E-2</c:v>
                </c:pt>
                <c:pt idx="37">
                  <c:v>4.3628094575799706E-2</c:v>
                </c:pt>
                <c:pt idx="38">
                  <c:v>4.3658500000000044E-2</c:v>
                </c:pt>
                <c:pt idx="39">
                  <c:v>4.3699805825242702E-2</c:v>
                </c:pt>
                <c:pt idx="40">
                  <c:v>4.382502762430935E-2</c:v>
                </c:pt>
                <c:pt idx="41">
                  <c:v>4.3830124137930998E-2</c:v>
                </c:pt>
                <c:pt idx="42">
                  <c:v>4.3876363636363644E-2</c:v>
                </c:pt>
                <c:pt idx="43">
                  <c:v>4.3887317744154018E-2</c:v>
                </c:pt>
                <c:pt idx="44">
                  <c:v>4.3966978021978007E-2</c:v>
                </c:pt>
                <c:pt idx="45">
                  <c:v>4.4120437756497904E-2</c:v>
                </c:pt>
                <c:pt idx="46">
                  <c:v>4.4101967213114768E-2</c:v>
                </c:pt>
                <c:pt idx="47">
                  <c:v>4.4163601637107801E-2</c:v>
                </c:pt>
                <c:pt idx="48">
                  <c:v>4.4156893732970014E-2</c:v>
                </c:pt>
                <c:pt idx="49">
                  <c:v>4.4247673469387731E-2</c:v>
                </c:pt>
                <c:pt idx="50">
                  <c:v>4.4337073170731732E-2</c:v>
                </c:pt>
                <c:pt idx="51">
                  <c:v>4.4299485791610312E-2</c:v>
                </c:pt>
                <c:pt idx="52">
                  <c:v>4.4351999999999961E-2</c:v>
                </c:pt>
                <c:pt idx="53">
                  <c:v>4.4319838056680105E-2</c:v>
                </c:pt>
                <c:pt idx="54">
                  <c:v>4.4361994609164387E-2</c:v>
                </c:pt>
                <c:pt idx="55">
                  <c:v>4.4525147453083086E-2</c:v>
                </c:pt>
                <c:pt idx="56">
                  <c:v>4.4573493975903593E-2</c:v>
                </c:pt>
                <c:pt idx="57">
                  <c:v>4.4624117647058821E-2</c:v>
                </c:pt>
                <c:pt idx="58">
                  <c:v>4.4680373831775665E-2</c:v>
                </c:pt>
                <c:pt idx="59">
                  <c:v>4.4825744680851091E-2</c:v>
                </c:pt>
                <c:pt idx="60">
                  <c:v>4.4852270916334612E-2</c:v>
                </c:pt>
                <c:pt idx="61">
                  <c:v>4.489591511936334E-2</c:v>
                </c:pt>
                <c:pt idx="62">
                  <c:v>4.4949456953642351E-2</c:v>
                </c:pt>
                <c:pt idx="63">
                  <c:v>4.4993333333333364E-2</c:v>
                </c:pt>
                <c:pt idx="64">
                  <c:v>4.5124743083003925E-2</c:v>
                </c:pt>
                <c:pt idx="65">
                  <c:v>4.513405263157895E-2</c:v>
                </c:pt>
                <c:pt idx="66">
                  <c:v>4.5173613666228608E-2</c:v>
                </c:pt>
                <c:pt idx="67">
                  <c:v>4.4163601637107801E-2</c:v>
                </c:pt>
                <c:pt idx="68">
                  <c:v>4.4156893732970014E-2</c:v>
                </c:pt>
                <c:pt idx="69">
                  <c:v>4.4247673469387731E-2</c:v>
                </c:pt>
                <c:pt idx="70">
                  <c:v>4.4337073170731732E-2</c:v>
                </c:pt>
                <c:pt idx="71">
                  <c:v>4.4299485791610312E-2</c:v>
                </c:pt>
                <c:pt idx="72">
                  <c:v>4.4351999999999961E-2</c:v>
                </c:pt>
                <c:pt idx="73">
                  <c:v>4.4319838056680105E-2</c:v>
                </c:pt>
                <c:pt idx="74">
                  <c:v>4.4361994609164387E-2</c:v>
                </c:pt>
                <c:pt idx="75">
                  <c:v>4.4525147453083086E-2</c:v>
                </c:pt>
                <c:pt idx="76">
                  <c:v>4.4573493975903593E-2</c:v>
                </c:pt>
                <c:pt idx="77">
                  <c:v>4.4624117647058821E-2</c:v>
                </c:pt>
                <c:pt idx="78">
                  <c:v>4.4680373831775665E-2</c:v>
                </c:pt>
                <c:pt idx="79">
                  <c:v>4.4825744680851091E-2</c:v>
                </c:pt>
                <c:pt idx="80">
                  <c:v>4.4852270916334612E-2</c:v>
                </c:pt>
                <c:pt idx="81">
                  <c:v>4.489591511936334E-2</c:v>
                </c:pt>
                <c:pt idx="82">
                  <c:v>4.4949456953642351E-2</c:v>
                </c:pt>
                <c:pt idx="83">
                  <c:v>4.4993333333333364E-2</c:v>
                </c:pt>
                <c:pt idx="84">
                  <c:v>4.5124743083003925E-2</c:v>
                </c:pt>
                <c:pt idx="85">
                  <c:v>4.513405263157895E-2</c:v>
                </c:pt>
                <c:pt idx="86">
                  <c:v>4.5173613666228608E-2</c:v>
                </c:pt>
                <c:pt idx="87">
                  <c:v>4.5210236220472481E-2</c:v>
                </c:pt>
                <c:pt idx="88">
                  <c:v>4.5282149410222843E-2</c:v>
                </c:pt>
                <c:pt idx="89">
                  <c:v>4.5421566579634434E-2</c:v>
                </c:pt>
                <c:pt idx="90">
                  <c:v>4.5431342894393767E-2</c:v>
                </c:pt>
                <c:pt idx="91">
                  <c:v>4.5487500000000007E-2</c:v>
                </c:pt>
                <c:pt idx="92">
                  <c:v>4.5700905562742582E-2</c:v>
                </c:pt>
                <c:pt idx="93">
                  <c:v>4.572697674418609E-2</c:v>
                </c:pt>
                <c:pt idx="94">
                  <c:v>4.5787354838709701E-2</c:v>
                </c:pt>
                <c:pt idx="95">
                  <c:v>4.5804896907216508E-2</c:v>
                </c:pt>
                <c:pt idx="96">
                  <c:v>4.58089575289575E-2</c:v>
                </c:pt>
                <c:pt idx="97">
                  <c:v>4.5906461538461542E-2</c:v>
                </c:pt>
                <c:pt idx="98">
                  <c:v>4.5954161331626164E-2</c:v>
                </c:pt>
                <c:pt idx="99">
                  <c:v>4.6062506393861884E-2</c:v>
                </c:pt>
                <c:pt idx="100">
                  <c:v>4.6131034482758647E-2</c:v>
                </c:pt>
                <c:pt idx="101">
                  <c:v>4.6179642857142815E-2</c:v>
                </c:pt>
                <c:pt idx="102">
                  <c:v>4.6371928934010105E-2</c:v>
                </c:pt>
                <c:pt idx="103">
                  <c:v>4.6424030418250904E-2</c:v>
                </c:pt>
                <c:pt idx="104">
                  <c:v>4.6437265822784804E-2</c:v>
                </c:pt>
                <c:pt idx="105">
                  <c:v>4.6503716814159303E-2</c:v>
                </c:pt>
                <c:pt idx="106">
                  <c:v>4.6587808564231718E-2</c:v>
                </c:pt>
                <c:pt idx="107">
                  <c:v>4.6646943396226465E-2</c:v>
                </c:pt>
                <c:pt idx="108">
                  <c:v>4.6723115577889454E-2</c:v>
                </c:pt>
                <c:pt idx="109">
                  <c:v>4.6753023839397792E-2</c:v>
                </c:pt>
                <c:pt idx="110">
                  <c:v>4.6803609022556369E-2</c:v>
                </c:pt>
                <c:pt idx="111">
                  <c:v>4.6912808988764071E-2</c:v>
                </c:pt>
                <c:pt idx="112">
                  <c:v>4.6930623441396535E-2</c:v>
                </c:pt>
                <c:pt idx="113">
                  <c:v>4.696542963885432E-2</c:v>
                </c:pt>
                <c:pt idx="114">
                  <c:v>4.699835820895519E-2</c:v>
                </c:pt>
                <c:pt idx="115">
                  <c:v>4.699408695652172E-2</c:v>
                </c:pt>
                <c:pt idx="116">
                  <c:v>4.7120792079207954E-2</c:v>
                </c:pt>
                <c:pt idx="117">
                  <c:v>4.7161334981458601E-2</c:v>
                </c:pt>
                <c:pt idx="118">
                  <c:v>4.7292888888888877E-2</c:v>
                </c:pt>
                <c:pt idx="119">
                  <c:v>4.7375733662145508E-2</c:v>
                </c:pt>
                <c:pt idx="120">
                  <c:v>4.7407389162561563E-2</c:v>
                </c:pt>
                <c:pt idx="121">
                  <c:v>4.7482453987730017E-2</c:v>
                </c:pt>
                <c:pt idx="122">
                  <c:v>4.7464411764705866E-2</c:v>
                </c:pt>
                <c:pt idx="123">
                  <c:v>4.7487833537331728E-2</c:v>
                </c:pt>
                <c:pt idx="124">
                  <c:v>4.755916870415651E-2</c:v>
                </c:pt>
                <c:pt idx="125">
                  <c:v>4.7618901098901101E-2</c:v>
                </c:pt>
                <c:pt idx="126">
                  <c:v>4.7737226277372258E-2</c:v>
                </c:pt>
                <c:pt idx="127">
                  <c:v>4.7773268529769167E-2</c:v>
                </c:pt>
                <c:pt idx="128">
                  <c:v>4.7785631067961125E-2</c:v>
                </c:pt>
                <c:pt idx="129">
                  <c:v>4.7822400000000022E-2</c:v>
                </c:pt>
                <c:pt idx="130">
                  <c:v>4.7849927360774779E-2</c:v>
                </c:pt>
                <c:pt idx="131">
                  <c:v>4.7950349819059122E-2</c:v>
                </c:pt>
                <c:pt idx="132">
                  <c:v>4.7953734939759032E-2</c:v>
                </c:pt>
                <c:pt idx="133">
                  <c:v>4.7977472924187754E-2</c:v>
                </c:pt>
                <c:pt idx="134">
                  <c:v>4.8015865384615393E-2</c:v>
                </c:pt>
                <c:pt idx="135">
                  <c:v>4.8100408163265322E-2</c:v>
                </c:pt>
                <c:pt idx="136">
                  <c:v>4.8220191387559772E-2</c:v>
                </c:pt>
                <c:pt idx="137">
                  <c:v>4.8234838709677451E-2</c:v>
                </c:pt>
                <c:pt idx="138">
                  <c:v>4.8258472553699312E-2</c:v>
                </c:pt>
                <c:pt idx="139">
                  <c:v>4.8334398092967829E-2</c:v>
                </c:pt>
                <c:pt idx="140">
                  <c:v>4.8429428571428589E-2</c:v>
                </c:pt>
                <c:pt idx="141">
                  <c:v>4.8571814946619232E-2</c:v>
                </c:pt>
                <c:pt idx="142">
                  <c:v>4.8587203791469177E-2</c:v>
                </c:pt>
                <c:pt idx="143">
                  <c:v>4.8629822485207079E-2</c:v>
                </c:pt>
                <c:pt idx="144">
                  <c:v>4.8697446808510618E-2</c:v>
                </c:pt>
                <c:pt idx="145">
                  <c:v>4.8736434474616265E-2</c:v>
                </c:pt>
                <c:pt idx="146">
                  <c:v>4.88380235294118E-2</c:v>
                </c:pt>
                <c:pt idx="147">
                  <c:v>4.8895276145710924E-2</c:v>
                </c:pt>
                <c:pt idx="148">
                  <c:v>4.8938873239436659E-2</c:v>
                </c:pt>
                <c:pt idx="149">
                  <c:v>4.8964642438452562E-2</c:v>
                </c:pt>
                <c:pt idx="150">
                  <c:v>4.8989508196721328E-2</c:v>
                </c:pt>
                <c:pt idx="151">
                  <c:v>4.9106184364060675E-2</c:v>
                </c:pt>
                <c:pt idx="152">
                  <c:v>4.9135384615384588E-2</c:v>
                </c:pt>
                <c:pt idx="153">
                  <c:v>4.9197206053550685E-2</c:v>
                </c:pt>
                <c:pt idx="154">
                  <c:v>4.9237953488372073E-2</c:v>
                </c:pt>
                <c:pt idx="155">
                  <c:v>4.930369337979093E-2</c:v>
                </c:pt>
                <c:pt idx="156">
                  <c:v>4.9420416666666654E-2</c:v>
                </c:pt>
                <c:pt idx="157">
                  <c:v>4.9466913294797653E-2</c:v>
                </c:pt>
                <c:pt idx="158">
                  <c:v>4.9521200923787562E-2</c:v>
                </c:pt>
                <c:pt idx="159">
                  <c:v>4.9561245674740448E-2</c:v>
                </c:pt>
                <c:pt idx="160">
                  <c:v>4.9597050691244204E-2</c:v>
                </c:pt>
                <c:pt idx="161">
                  <c:v>4.9723398392652149E-2</c:v>
                </c:pt>
                <c:pt idx="162">
                  <c:v>4.9745642201834875E-2</c:v>
                </c:pt>
                <c:pt idx="163">
                  <c:v>4.9788041237113383E-2</c:v>
                </c:pt>
                <c:pt idx="164">
                  <c:v>4.982169336384442E-2</c:v>
                </c:pt>
                <c:pt idx="165">
                  <c:v>4.9837577142857116E-2</c:v>
                </c:pt>
                <c:pt idx="166">
                  <c:v>4.9950615034168533E-2</c:v>
                </c:pt>
                <c:pt idx="167">
                  <c:v>5.0001911262798619E-2</c:v>
                </c:pt>
                <c:pt idx="168">
                  <c:v>5.0071090909090891E-2</c:v>
                </c:pt>
                <c:pt idx="169">
                  <c:v>5.0132349602724148E-2</c:v>
                </c:pt>
                <c:pt idx="170">
                  <c:v>5.0182040816326531E-2</c:v>
                </c:pt>
                <c:pt idx="171">
                  <c:v>5.0294237288135583E-2</c:v>
                </c:pt>
                <c:pt idx="172">
                  <c:v>5.0326049661399558E-2</c:v>
                </c:pt>
                <c:pt idx="173">
                  <c:v>5.0386606538895158E-2</c:v>
                </c:pt>
                <c:pt idx="174">
                  <c:v>5.0431216216216254E-2</c:v>
                </c:pt>
                <c:pt idx="175">
                  <c:v>5.0487469066366711E-2</c:v>
                </c:pt>
                <c:pt idx="176">
                  <c:v>5.0612690582959662E-2</c:v>
                </c:pt>
                <c:pt idx="177">
                  <c:v>5.0656394176931685E-2</c:v>
                </c:pt>
                <c:pt idx="178">
                  <c:v>5.0729395973154331E-2</c:v>
                </c:pt>
                <c:pt idx="179">
                  <c:v>5.0791374301676011E-2</c:v>
                </c:pt>
                <c:pt idx="180">
                  <c:v>5.0821874999999996E-2</c:v>
                </c:pt>
                <c:pt idx="181">
                  <c:v>5.0935394883203561E-2</c:v>
                </c:pt>
                <c:pt idx="182">
                  <c:v>5.0965200000000002E-2</c:v>
                </c:pt>
                <c:pt idx="183">
                  <c:v>5.0994539400665957E-2</c:v>
                </c:pt>
                <c:pt idx="184">
                  <c:v>5.1058137472283799E-2</c:v>
                </c:pt>
                <c:pt idx="185">
                  <c:v>5.1103255813953516E-2</c:v>
                </c:pt>
                <c:pt idx="186">
                  <c:v>5.1218145695364273E-2</c:v>
                </c:pt>
                <c:pt idx="187">
                  <c:v>5.1276383682469714E-2</c:v>
                </c:pt>
                <c:pt idx="188">
                  <c:v>5.1322202643171784E-2</c:v>
                </c:pt>
                <c:pt idx="189">
                  <c:v>5.1345346534653495E-2</c:v>
                </c:pt>
                <c:pt idx="190">
                  <c:v>5.1395340659340628E-2</c:v>
                </c:pt>
                <c:pt idx="191">
                  <c:v>5.1509572836801722E-2</c:v>
                </c:pt>
                <c:pt idx="192">
                  <c:v>5.1549715536105017E-2</c:v>
                </c:pt>
                <c:pt idx="193">
                  <c:v>5.1605114754098326E-2</c:v>
                </c:pt>
                <c:pt idx="194">
                  <c:v>5.1643100436681195E-2</c:v>
                </c:pt>
                <c:pt idx="195">
                  <c:v>5.168414394765538E-2</c:v>
                </c:pt>
                <c:pt idx="196">
                  <c:v>5.1777782608695616E-2</c:v>
                </c:pt>
                <c:pt idx="197">
                  <c:v>5.1821628664495092E-2</c:v>
                </c:pt>
                <c:pt idx="198">
                  <c:v>5.1867331887201738E-2</c:v>
                </c:pt>
                <c:pt idx="199">
                  <c:v>5.1892654387865625E-2</c:v>
                </c:pt>
                <c:pt idx="200">
                  <c:v>5.1920259740259739E-2</c:v>
                </c:pt>
                <c:pt idx="201">
                  <c:v>5.2018252427184483E-2</c:v>
                </c:pt>
                <c:pt idx="202">
                  <c:v>5.2048318965517232E-2</c:v>
                </c:pt>
                <c:pt idx="203">
                  <c:v>5.2089946178686723E-2</c:v>
                </c:pt>
                <c:pt idx="204">
                  <c:v>5.2121419354838695E-2</c:v>
                </c:pt>
                <c:pt idx="205">
                  <c:v>5.2149344790547836E-2</c:v>
                </c:pt>
                <c:pt idx="206">
                  <c:v>5.223738758029977E-2</c:v>
                </c:pt>
                <c:pt idx="207">
                  <c:v>5.2275465240641743E-2</c:v>
                </c:pt>
                <c:pt idx="208">
                  <c:v>5.2313076923076955E-2</c:v>
                </c:pt>
                <c:pt idx="209">
                  <c:v>5.2355218783351115E-2</c:v>
                </c:pt>
                <c:pt idx="210">
                  <c:v>5.2404179104477588E-2</c:v>
                </c:pt>
                <c:pt idx="211">
                  <c:v>5.2500701381509071E-2</c:v>
                </c:pt>
                <c:pt idx="212">
                  <c:v>5.2522165605095511E-2</c:v>
                </c:pt>
                <c:pt idx="213">
                  <c:v>5.2543202545068939E-2</c:v>
                </c:pt>
                <c:pt idx="214">
                  <c:v>5.256610169491524E-2</c:v>
                </c:pt>
                <c:pt idx="215">
                  <c:v>5.2598095238095201E-2</c:v>
                </c:pt>
                <c:pt idx="216">
                  <c:v>5.2687215189873446E-2</c:v>
                </c:pt>
                <c:pt idx="217">
                  <c:v>5.2716670179135956E-2</c:v>
                </c:pt>
                <c:pt idx="218">
                  <c:v>5.2757052631578913E-2</c:v>
                </c:pt>
                <c:pt idx="219">
                  <c:v>5.2798107255520504E-2</c:v>
                </c:pt>
                <c:pt idx="220">
                  <c:v>5.2822436974789909E-2</c:v>
                </c:pt>
                <c:pt idx="221">
                  <c:v>5.2887958115183278E-2</c:v>
                </c:pt>
                <c:pt idx="222">
                  <c:v>5.2921129707112997E-2</c:v>
                </c:pt>
                <c:pt idx="223">
                  <c:v>5.296551724137933E-2</c:v>
                </c:pt>
                <c:pt idx="224">
                  <c:v>5.3006805845511477E-2</c:v>
                </c:pt>
                <c:pt idx="225">
                  <c:v>5.302510948905112E-2</c:v>
                </c:pt>
                <c:pt idx="226">
                  <c:v>5.3116091476091441E-2</c:v>
                </c:pt>
                <c:pt idx="227">
                  <c:v>5.3133084112149537E-2</c:v>
                </c:pt>
                <c:pt idx="228">
                  <c:v>5.315601659751034E-2</c:v>
                </c:pt>
                <c:pt idx="229">
                  <c:v>5.3188601036269392E-2</c:v>
                </c:pt>
                <c:pt idx="230">
                  <c:v>5.3249440993788845E-2</c:v>
                </c:pt>
                <c:pt idx="231">
                  <c:v>5.3351702786377707E-2</c:v>
                </c:pt>
                <c:pt idx="232">
                  <c:v>5.3387999999999984E-2</c:v>
                </c:pt>
                <c:pt idx="233">
                  <c:v>5.3408650875386217E-2</c:v>
                </c:pt>
                <c:pt idx="234">
                  <c:v>5.3479794450154161E-2</c:v>
                </c:pt>
                <c:pt idx="235">
                  <c:v>5.3594631147540948E-2</c:v>
                </c:pt>
                <c:pt idx="236">
                  <c:v>5.3635578300921208E-2</c:v>
                </c:pt>
                <c:pt idx="237">
                  <c:v>5.3667239263803693E-2</c:v>
                </c:pt>
                <c:pt idx="238">
                  <c:v>5.3715750766087846E-2</c:v>
                </c:pt>
                <c:pt idx="239">
                  <c:v>5.3754979591836755E-2</c:v>
                </c:pt>
                <c:pt idx="240">
                  <c:v>5.383666327568664E-2</c:v>
                </c:pt>
                <c:pt idx="241">
                  <c:v>5.3863902439024357E-2</c:v>
                </c:pt>
                <c:pt idx="242">
                  <c:v>5.389254822335026E-2</c:v>
                </c:pt>
                <c:pt idx="243">
                  <c:v>5.393537525354971E-2</c:v>
                </c:pt>
                <c:pt idx="244">
                  <c:v>5.3972644376899685E-2</c:v>
                </c:pt>
                <c:pt idx="245">
                  <c:v>5.4100988900100885E-2</c:v>
                </c:pt>
                <c:pt idx="246">
                  <c:v>5.4142258064516127E-2</c:v>
                </c:pt>
                <c:pt idx="247">
                  <c:v>5.4234199395770413E-2</c:v>
                </c:pt>
                <c:pt idx="248">
                  <c:v>5.4257142857142858E-2</c:v>
                </c:pt>
                <c:pt idx="249">
                  <c:v>5.4357833500501523E-2</c:v>
                </c:pt>
                <c:pt idx="250">
                  <c:v>5.4391022044088189E-2</c:v>
                </c:pt>
                <c:pt idx="251">
                  <c:v>5.4428828828828851E-2</c:v>
                </c:pt>
                <c:pt idx="252">
                  <c:v>5.4459000000000014E-2</c:v>
                </c:pt>
                <c:pt idx="253">
                  <c:v>5.4470409590409621E-2</c:v>
                </c:pt>
                <c:pt idx="254">
                  <c:v>5.458338645418323E-2</c:v>
                </c:pt>
                <c:pt idx="255">
                  <c:v>5.4604298507462658E-2</c:v>
                </c:pt>
                <c:pt idx="256">
                  <c:v>5.4634115308151064E-2</c:v>
                </c:pt>
                <c:pt idx="257">
                  <c:v>5.4664230387288994E-2</c:v>
                </c:pt>
                <c:pt idx="258">
                  <c:v>5.4711785714285685E-2</c:v>
                </c:pt>
                <c:pt idx="259">
                  <c:v>5.4812581602373879E-2</c:v>
                </c:pt>
                <c:pt idx="260">
                  <c:v>5.4878499506416607E-2</c:v>
                </c:pt>
                <c:pt idx="261">
                  <c:v>5.4914911242603531E-2</c:v>
                </c:pt>
                <c:pt idx="262">
                  <c:v>5.4918620689655202E-2</c:v>
                </c:pt>
                <c:pt idx="263">
                  <c:v>5.5018467583497072E-2</c:v>
                </c:pt>
                <c:pt idx="264">
                  <c:v>5.5033366045142293E-2</c:v>
                </c:pt>
                <c:pt idx="265">
                  <c:v>5.5071529411764734E-2</c:v>
                </c:pt>
                <c:pt idx="266">
                  <c:v>5.5094809010773765E-2</c:v>
                </c:pt>
                <c:pt idx="267">
                  <c:v>5.5118747553816065E-2</c:v>
                </c:pt>
                <c:pt idx="268">
                  <c:v>5.5236842105263126E-2</c:v>
                </c:pt>
                <c:pt idx="269">
                  <c:v>5.5283310613437171E-2</c:v>
                </c:pt>
                <c:pt idx="270">
                  <c:v>5.5325486381322966E-2</c:v>
                </c:pt>
                <c:pt idx="271">
                  <c:v>5.5359533527696805E-2</c:v>
                </c:pt>
                <c:pt idx="272">
                  <c:v>5.5502729912875123E-2</c:v>
                </c:pt>
                <c:pt idx="273">
                  <c:v>5.554027079303675E-2</c:v>
                </c:pt>
                <c:pt idx="274">
                  <c:v>5.5571130434782602E-2</c:v>
                </c:pt>
                <c:pt idx="275">
                  <c:v>5.5601235521235498E-2</c:v>
                </c:pt>
                <c:pt idx="276">
                  <c:v>5.570402309913379E-2</c:v>
                </c:pt>
                <c:pt idx="277">
                  <c:v>5.5718999999999977E-2</c:v>
                </c:pt>
                <c:pt idx="278">
                  <c:v>5.5767492795389083E-2</c:v>
                </c:pt>
                <c:pt idx="279">
                  <c:v>5.5799309021113234E-2</c:v>
                </c:pt>
                <c:pt idx="280">
                  <c:v>5.5837967401725794E-2</c:v>
                </c:pt>
                <c:pt idx="281">
                  <c:v>5.5926998087954094E-2</c:v>
                </c:pt>
                <c:pt idx="282">
                  <c:v>5.5954727793696299E-2</c:v>
                </c:pt>
                <c:pt idx="283">
                  <c:v>5.5987900763358779E-2</c:v>
                </c:pt>
                <c:pt idx="284">
                  <c:v>5.6019294566253604E-2</c:v>
                </c:pt>
                <c:pt idx="285">
                  <c:v>5.606022857142854E-2</c:v>
                </c:pt>
                <c:pt idx="286">
                  <c:v>5.6145982905982876E-2</c:v>
                </c:pt>
                <c:pt idx="287">
                  <c:v>5.6175370018975324E-2</c:v>
                </c:pt>
                <c:pt idx="288">
                  <c:v>5.6185592417061614E-2</c:v>
                </c:pt>
                <c:pt idx="289">
                  <c:v>5.6233295454545473E-2</c:v>
                </c:pt>
                <c:pt idx="290">
                  <c:v>5.6265922421948902E-2</c:v>
                </c:pt>
                <c:pt idx="291">
                  <c:v>5.635290566037738E-2</c:v>
                </c:pt>
                <c:pt idx="292">
                  <c:v>5.6373760603204495E-2</c:v>
                </c:pt>
                <c:pt idx="293">
                  <c:v>5.6401694915254236E-2</c:v>
                </c:pt>
                <c:pt idx="294">
                  <c:v>5.6441091251175912E-2</c:v>
                </c:pt>
                <c:pt idx="295">
                  <c:v>5.6468233082706772E-2</c:v>
                </c:pt>
                <c:pt idx="296">
                  <c:v>5.6572247191011255E-2</c:v>
                </c:pt>
                <c:pt idx="297">
                  <c:v>5.657590271281572E-2</c:v>
                </c:pt>
                <c:pt idx="298">
                  <c:v>5.6579887850467317E-2</c:v>
                </c:pt>
                <c:pt idx="299">
                  <c:v>5.6582184873949559E-2</c:v>
                </c:pt>
                <c:pt idx="300">
                  <c:v>5.6678547486033549E-2</c:v>
                </c:pt>
                <c:pt idx="301">
                  <c:v>5.6728297674418608E-2</c:v>
                </c:pt>
                <c:pt idx="302">
                  <c:v>5.6760557620817845E-2</c:v>
                </c:pt>
                <c:pt idx="303">
                  <c:v>5.6789415041782698E-2</c:v>
                </c:pt>
                <c:pt idx="304">
                  <c:v>5.6838256029684599E-2</c:v>
                </c:pt>
                <c:pt idx="305">
                  <c:v>5.6893987049028712E-2</c:v>
                </c:pt>
                <c:pt idx="306">
                  <c:v>5.6974824399260618E-2</c:v>
                </c:pt>
                <c:pt idx="307">
                  <c:v>5.7012299168975107E-2</c:v>
                </c:pt>
                <c:pt idx="308">
                  <c:v>5.7030442804428011E-2</c:v>
                </c:pt>
                <c:pt idx="309">
                  <c:v>5.7081732718893982E-2</c:v>
                </c:pt>
                <c:pt idx="310">
                  <c:v>5.7174485294117609E-2</c:v>
                </c:pt>
                <c:pt idx="311">
                  <c:v>5.7198347107438013E-2</c:v>
                </c:pt>
                <c:pt idx="312">
                  <c:v>5.7231743119266029E-2</c:v>
                </c:pt>
                <c:pt idx="313">
                  <c:v>5.7280586617781848E-2</c:v>
                </c:pt>
                <c:pt idx="314">
                  <c:v>5.7311538461538469E-2</c:v>
                </c:pt>
                <c:pt idx="315">
                  <c:v>5.740273972602742E-2</c:v>
                </c:pt>
                <c:pt idx="316">
                  <c:v>5.7398978102189746E-2</c:v>
                </c:pt>
                <c:pt idx="317">
                  <c:v>5.7442807657247033E-2</c:v>
                </c:pt>
                <c:pt idx="318">
                  <c:v>5.7453770491803238E-2</c:v>
                </c:pt>
                <c:pt idx="319">
                  <c:v>5.7495832575068233E-2</c:v>
                </c:pt>
                <c:pt idx="320">
                  <c:v>5.7594446460980067E-2</c:v>
                </c:pt>
                <c:pt idx="321">
                  <c:v>5.7620562103354457E-2</c:v>
                </c:pt>
                <c:pt idx="322">
                  <c:v>5.7666195652173943E-2</c:v>
                </c:pt>
                <c:pt idx="323">
                  <c:v>5.770001809954748E-2</c:v>
                </c:pt>
                <c:pt idx="324">
                  <c:v>5.7731826401446654E-2</c:v>
                </c:pt>
                <c:pt idx="325">
                  <c:v>5.7852972972972969E-2</c:v>
                </c:pt>
                <c:pt idx="326">
                  <c:v>5.7891629162916299E-2</c:v>
                </c:pt>
                <c:pt idx="327">
                  <c:v>5.7929244604316511E-2</c:v>
                </c:pt>
                <c:pt idx="328">
                  <c:v>5.7959029649595671E-2</c:v>
                </c:pt>
                <c:pt idx="329">
                  <c:v>5.8050322580645158E-2</c:v>
                </c:pt>
                <c:pt idx="330">
                  <c:v>5.8073769024171912E-2</c:v>
                </c:pt>
                <c:pt idx="331">
                  <c:v>5.8106511627906969E-2</c:v>
                </c:pt>
                <c:pt idx="332">
                  <c:v>5.8253000890471925E-2</c:v>
                </c:pt>
                <c:pt idx="333">
                  <c:v>5.8272597864768683E-2</c:v>
                </c:pt>
                <c:pt idx="334">
                  <c:v>5.8288960000000001E-2</c:v>
                </c:pt>
                <c:pt idx="335">
                  <c:v>5.8335666074600348E-2</c:v>
                </c:pt>
                <c:pt idx="336">
                  <c:v>5.836376220053241E-2</c:v>
                </c:pt>
                <c:pt idx="337">
                  <c:v>5.8418761061946912E-2</c:v>
                </c:pt>
                <c:pt idx="338">
                  <c:v>5.8434588859416416E-2</c:v>
                </c:pt>
                <c:pt idx="339">
                  <c:v>5.8467879858657215E-2</c:v>
                </c:pt>
                <c:pt idx="340">
                  <c:v>5.8512233009708724E-2</c:v>
                </c:pt>
                <c:pt idx="341">
                  <c:v>5.8564761904761918E-2</c:v>
                </c:pt>
                <c:pt idx="342">
                  <c:v>5.8646437994722952E-2</c:v>
                </c:pt>
                <c:pt idx="343">
                  <c:v>5.8670509666080867E-2</c:v>
                </c:pt>
                <c:pt idx="344">
                  <c:v>5.8688533801580317E-2</c:v>
                </c:pt>
                <c:pt idx="345">
                  <c:v>5.8716315789473672E-2</c:v>
                </c:pt>
                <c:pt idx="346">
                  <c:v>5.8749097283085007E-2</c:v>
                </c:pt>
                <c:pt idx="347">
                  <c:v>5.8831993006993002E-2</c:v>
                </c:pt>
                <c:pt idx="348">
                  <c:v>5.8845379912663733E-2</c:v>
                </c:pt>
                <c:pt idx="349">
                  <c:v>5.8898010471204187E-2</c:v>
                </c:pt>
                <c:pt idx="350">
                  <c:v>5.8948979947689641E-2</c:v>
                </c:pt>
                <c:pt idx="351">
                  <c:v>5.898951219512192E-2</c:v>
                </c:pt>
                <c:pt idx="352">
                  <c:v>5.9025925282363188E-2</c:v>
                </c:pt>
                <c:pt idx="353">
                  <c:v>5.9052489158716422E-2</c:v>
                </c:pt>
                <c:pt idx="354">
                  <c:v>5.9128284228769465E-2</c:v>
                </c:pt>
                <c:pt idx="355">
                  <c:v>5.9151896103896075E-2</c:v>
                </c:pt>
                <c:pt idx="356">
                  <c:v>5.922932642487045E-2</c:v>
                </c:pt>
                <c:pt idx="357">
                  <c:v>5.9253701466781682E-2</c:v>
                </c:pt>
                <c:pt idx="358">
                  <c:v>5.9294482758620697E-2</c:v>
                </c:pt>
                <c:pt idx="359">
                  <c:v>5.9338914728682163E-2</c:v>
                </c:pt>
                <c:pt idx="360">
                  <c:v>5.9372117039586933E-2</c:v>
                </c:pt>
                <c:pt idx="361">
                  <c:v>5.944233476394848E-2</c:v>
                </c:pt>
                <c:pt idx="362">
                  <c:v>5.9471320754716957E-2</c:v>
                </c:pt>
                <c:pt idx="363">
                  <c:v>5.9501182519280181E-2</c:v>
                </c:pt>
                <c:pt idx="364">
                  <c:v>5.9528219178082188E-2</c:v>
                </c:pt>
                <c:pt idx="365">
                  <c:v>5.9550898203592835E-2</c:v>
                </c:pt>
                <c:pt idx="366">
                  <c:v>5.96386689419795E-2</c:v>
                </c:pt>
                <c:pt idx="367">
                  <c:v>5.9662097186700763E-2</c:v>
                </c:pt>
                <c:pt idx="368">
                  <c:v>5.9689471890971076E-2</c:v>
                </c:pt>
                <c:pt idx="369">
                  <c:v>5.9744068085106385E-2</c:v>
                </c:pt>
                <c:pt idx="370">
                  <c:v>5.9768265306122469E-2</c:v>
                </c:pt>
                <c:pt idx="371">
                  <c:v>5.9847022900763373E-2</c:v>
                </c:pt>
                <c:pt idx="372">
                  <c:v>5.9866779661016924E-2</c:v>
                </c:pt>
                <c:pt idx="373">
                  <c:v>5.9877967823878102E-2</c:v>
                </c:pt>
                <c:pt idx="374">
                  <c:v>5.991350253807104E-2</c:v>
                </c:pt>
                <c:pt idx="375">
                  <c:v>5.993741335587488E-2</c:v>
                </c:pt>
                <c:pt idx="376">
                  <c:v>6.0019224283305216E-2</c:v>
                </c:pt>
                <c:pt idx="377">
                  <c:v>6.0042965459140694E-2</c:v>
                </c:pt>
                <c:pt idx="378">
                  <c:v>6.0082121212121239E-2</c:v>
                </c:pt>
                <c:pt idx="379">
                  <c:v>6.0130597140454177E-2</c:v>
                </c:pt>
                <c:pt idx="380">
                  <c:v>6.0167798319327712E-2</c:v>
                </c:pt>
                <c:pt idx="381">
                  <c:v>6.0247041072925382E-2</c:v>
                </c:pt>
                <c:pt idx="382">
                  <c:v>6.0258693467336706E-2</c:v>
                </c:pt>
                <c:pt idx="383">
                  <c:v>6.0285389121338885E-2</c:v>
                </c:pt>
                <c:pt idx="384">
                  <c:v>6.0299999999999972E-2</c:v>
                </c:pt>
                <c:pt idx="385">
                  <c:v>6.0317593984962392E-2</c:v>
                </c:pt>
                <c:pt idx="386">
                  <c:v>6.0410100000000022E-2</c:v>
                </c:pt>
                <c:pt idx="387">
                  <c:v>6.0438934221482069E-2</c:v>
                </c:pt>
                <c:pt idx="388">
                  <c:v>6.0467420965058243E-2</c:v>
                </c:pt>
                <c:pt idx="389">
                  <c:v>6.0487481296758107E-2</c:v>
                </c:pt>
                <c:pt idx="390">
                  <c:v>6.0507209302325608E-2</c:v>
                </c:pt>
                <c:pt idx="391">
                  <c:v>6.0591549295774635E-2</c:v>
                </c:pt>
                <c:pt idx="392">
                  <c:v>6.0603377483443695E-2</c:v>
                </c:pt>
                <c:pt idx="393">
                  <c:v>6.0634838709677424E-2</c:v>
                </c:pt>
                <c:pt idx="394">
                  <c:v>6.0666247933884275E-2</c:v>
                </c:pt>
                <c:pt idx="395">
                  <c:v>6.0684525185796888E-2</c:v>
                </c:pt>
              </c:numCache>
            </c:numRef>
          </c:val>
          <c:smooth val="0"/>
          <c:extLst xmlns:c16r2="http://schemas.microsoft.com/office/drawing/2015/06/chart">
            <c:ext xmlns:c16="http://schemas.microsoft.com/office/drawing/2014/chart" uri="{C3380CC4-5D6E-409C-BE32-E72D297353CC}">
              <c16:uniqueId val="{00000001-2CE9-449B-8F78-39A71D89D723}"/>
            </c:ext>
          </c:extLst>
        </c:ser>
        <c:dLbls>
          <c:showLegendKey val="0"/>
          <c:showVal val="0"/>
          <c:showCatName val="0"/>
          <c:showSerName val="0"/>
          <c:showPercent val="0"/>
          <c:showBubbleSize val="0"/>
        </c:dLbls>
        <c:marker val="1"/>
        <c:smooth val="0"/>
        <c:axId val="122631680"/>
        <c:axId val="122633216"/>
      </c:lineChart>
      <c:dateAx>
        <c:axId val="122631680"/>
        <c:scaling>
          <c:orientation val="minMax"/>
        </c:scaling>
        <c:delete val="0"/>
        <c:axPos val="b"/>
        <c:numFmt formatCode="dd\-mm\-yy"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rgbClr val="1D1D1B"/>
                </a:solidFill>
                <a:latin typeface="Helvetica light"/>
                <a:ea typeface="+mn-ea"/>
                <a:cs typeface="+mn-cs"/>
              </a:defRPr>
            </a:pPr>
            <a:endParaRPr lang="es-MX"/>
          </a:p>
        </c:txPr>
        <c:crossAx val="122633216"/>
        <c:crosses val="autoZero"/>
        <c:auto val="1"/>
        <c:lblOffset val="100"/>
        <c:baseTimeUnit val="days"/>
      </c:dateAx>
      <c:valAx>
        <c:axId val="122633216"/>
        <c:scaling>
          <c:orientation val="minMax"/>
          <c:min val="4.0000000000000008E-2"/>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rgbClr val="1D1D1B"/>
                    </a:solidFill>
                    <a:latin typeface="Helvetica light"/>
                    <a:ea typeface="+mn-ea"/>
                    <a:cs typeface="+mn-cs"/>
                  </a:defRPr>
                </a:pPr>
                <a:r>
                  <a:rPr lang="es-MX" dirty="0"/>
                  <a:t>Rendimiento Histórico</a:t>
                </a:r>
              </a:p>
            </c:rich>
          </c:tx>
          <c:layout/>
          <c:overlay val="0"/>
          <c:spPr>
            <a:noFill/>
            <a:ln>
              <a:noFill/>
            </a:ln>
            <a:effectLst/>
          </c:spPr>
        </c:title>
        <c:numFmt formatCode="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rgbClr val="1D1D1B"/>
                </a:solidFill>
                <a:latin typeface="Helvetica light"/>
                <a:ea typeface="+mn-ea"/>
                <a:cs typeface="+mn-cs"/>
              </a:defRPr>
            </a:pPr>
            <a:endParaRPr lang="es-MX"/>
          </a:p>
        </c:txPr>
        <c:crossAx val="122631680"/>
        <c:crosses val="autoZero"/>
        <c:crossBetween val="between"/>
      </c:valAx>
      <c:valAx>
        <c:axId val="122680448"/>
        <c:scaling>
          <c:orientation val="minMax"/>
          <c:max val="100"/>
          <c:min val="35"/>
        </c:scaling>
        <c:delete val="0"/>
        <c:axPos val="r"/>
        <c:title>
          <c:tx>
            <c:rich>
              <a:bodyPr rot="-5400000" spcFirstLastPara="1" vertOverflow="ellipsis" vert="horz" wrap="square" anchor="ctr" anchorCtr="1"/>
              <a:lstStyle/>
              <a:p>
                <a:pPr>
                  <a:defRPr sz="1000" b="0" i="0" u="none" strike="noStrike" kern="1200" baseline="0">
                    <a:solidFill>
                      <a:srgbClr val="1D1D1B"/>
                    </a:solidFill>
                    <a:latin typeface="Helvetica light"/>
                    <a:ea typeface="+mn-ea"/>
                    <a:cs typeface="+mn-cs"/>
                  </a:defRPr>
                </a:pPr>
                <a:r>
                  <a:rPr lang="es-MX" dirty="0"/>
                  <a:t>Activo</a:t>
                </a:r>
                <a:r>
                  <a:rPr lang="es-MX" baseline="0" dirty="0"/>
                  <a:t> Neto (mdp)</a:t>
                </a:r>
                <a:endParaRPr lang="es-MX" dirty="0"/>
              </a:p>
            </c:rich>
          </c:tx>
          <c:layout/>
          <c:overlay val="0"/>
          <c:spPr>
            <a:noFill/>
            <a:ln>
              <a:noFill/>
            </a:ln>
            <a:effectLst/>
          </c:sp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1D1D1B"/>
                </a:solidFill>
                <a:latin typeface="Helvetica light"/>
                <a:ea typeface="+mn-ea"/>
                <a:cs typeface="+mn-cs"/>
              </a:defRPr>
            </a:pPr>
            <a:endParaRPr lang="es-MX"/>
          </a:p>
        </c:txPr>
        <c:crossAx val="122682368"/>
        <c:crosses val="max"/>
        <c:crossBetween val="between"/>
      </c:valAx>
      <c:dateAx>
        <c:axId val="122682368"/>
        <c:scaling>
          <c:orientation val="minMax"/>
        </c:scaling>
        <c:delete val="1"/>
        <c:axPos val="b"/>
        <c:numFmt formatCode="dd\-mm\-yy" sourceLinked="1"/>
        <c:majorTickMark val="out"/>
        <c:minorTickMark val="none"/>
        <c:tickLblPos val="nextTo"/>
        <c:crossAx val="122680448"/>
        <c:crosses val="autoZero"/>
        <c:auto val="1"/>
        <c:lblOffset val="100"/>
        <c:baseTimeUnit val="days"/>
        <c:majorUnit val="1"/>
        <c:minorUnit val="1"/>
      </c:dateAx>
      <c:spPr>
        <a:noFill/>
        <a:ln>
          <a:noFill/>
        </a:ln>
        <a:effectLst/>
      </c:spPr>
    </c:plotArea>
    <c:legend>
      <c:legendPos val="b"/>
      <c:layout>
        <c:manualLayout>
          <c:xMode val="edge"/>
          <c:yMode val="edge"/>
          <c:x val="0.17537970253718288"/>
          <c:y val="7.4652230971128566E-2"/>
          <c:w val="0.46035170603674541"/>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1D1D1B"/>
              </a:solidFill>
              <a:latin typeface="Helvetica light"/>
              <a:ea typeface="+mn-ea"/>
              <a:cs typeface="+mn-cs"/>
            </a:defRPr>
          </a:pPr>
          <a:endParaRPr lang="es-MX"/>
        </a:p>
      </c:txPr>
    </c:legend>
    <c:plotVisOnly val="1"/>
    <c:dispBlanksAs val="gap"/>
    <c:showDLblsOverMax val="0"/>
  </c:chart>
  <c:spPr>
    <a:noFill/>
    <a:ln>
      <a:noFill/>
    </a:ln>
    <a:effectLst/>
  </c:spPr>
  <c:txPr>
    <a:bodyPr/>
    <a:lstStyle/>
    <a:p>
      <a:pPr>
        <a:defRPr>
          <a:solidFill>
            <a:srgbClr val="1D1D1B"/>
          </a:solidFill>
          <a:latin typeface="Helvetica light"/>
        </a:defRPr>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Helvetica" panose="020B0504020202030204" pitchFamily="34" charset="0"/>
                <a:ea typeface="+mn-ea"/>
                <a:cs typeface="+mn-cs"/>
              </a:defRPr>
            </a:pPr>
            <a:r>
              <a:rPr lang="en-US" sz="1200" b="1" i="0" baseline="0" dirty="0">
                <a:effectLst/>
                <a:latin typeface="Helvetica" panose="020B0504020202030204" pitchFamily="34" charset="0"/>
              </a:rPr>
              <a:t>Aportaciones al FINVIT por modalidad</a:t>
            </a:r>
            <a:endParaRPr lang="es-MX" sz="1200" dirty="0">
              <a:effectLst/>
              <a:latin typeface="Helvetica" panose="020B0504020202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Helvetica" panose="020B0504020202030204" pitchFamily="34" charset="0"/>
                <a:ea typeface="+mn-ea"/>
                <a:cs typeface="+mn-cs"/>
              </a:defRPr>
            </a:pPr>
            <a:endParaRPr lang="es-MX" sz="1200" dirty="0">
              <a:latin typeface="Helvetica" panose="020B0504020202030204" pitchFamily="34" charset="0"/>
            </a:endParaRPr>
          </a:p>
        </c:rich>
      </c:tx>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spPr>
            <a:solidFill>
              <a:srgbClr val="B41F32"/>
            </a:solidFill>
          </c:spPr>
          <c:dPt>
            <c:idx val="0"/>
            <c:bubble3D val="0"/>
            <c:spPr>
              <a:solidFill>
                <a:srgbClr val="1D71B8"/>
              </a:solidFill>
            </c:spPr>
          </c:dPt>
          <c:dPt>
            <c:idx val="1"/>
            <c:bubble3D val="0"/>
          </c:dPt>
          <c:dLbls>
            <c:txPr>
              <a:bodyPr/>
              <a:lstStyle/>
              <a:p>
                <a:pPr>
                  <a:defRPr sz="1200" b="1">
                    <a:solidFill>
                      <a:schemeClr val="bg1"/>
                    </a:solidFill>
                    <a:latin typeface="Century Gothic" panose="020B0502020202020204" pitchFamily="34" charset="0"/>
                  </a:defRPr>
                </a:pPr>
                <a:endParaRPr lang="es-MX"/>
              </a:p>
            </c:txPr>
            <c:dLblPos val="ctr"/>
            <c:showLegendKey val="0"/>
            <c:showVal val="1"/>
            <c:showCatName val="0"/>
            <c:showSerName val="0"/>
            <c:showPercent val="0"/>
            <c:showBubbleSize val="0"/>
            <c:showLeaderLines val="1"/>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0.71</c:v>
                </c:pt>
                <c:pt idx="1">
                  <c:v>0.28999999999999998</c:v>
                </c:pt>
              </c:numCache>
            </c:numRef>
          </c:val>
        </c:ser>
        <c:dLbls>
          <c:showLegendKey val="0"/>
          <c:showVal val="0"/>
          <c:showCatName val="0"/>
          <c:showSerName val="0"/>
          <c:showPercent val="0"/>
          <c:showBubbleSize val="0"/>
          <c:showLeaderLines val="1"/>
        </c:dLbls>
      </c:pie3DChart>
    </c:plotArea>
    <c:legend>
      <c:legendPos val="b"/>
      <c:layout/>
      <c:overlay val="0"/>
      <c:txPr>
        <a:bodyPr/>
        <a:lstStyle/>
        <a:p>
          <a:pPr>
            <a:defRPr>
              <a:latin typeface="Helvetica-Light" panose="020B0404020202030204" pitchFamily="34" charset="0"/>
            </a:defRPr>
          </a:pPr>
          <a:endParaRPr lang="es-MX"/>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cap="all" baseline="0">
                <a:solidFill>
                  <a:srgbClr val="1D1D1B"/>
                </a:solidFill>
                <a:latin typeface="Helvetica light"/>
                <a:ea typeface="+mn-ea"/>
                <a:cs typeface="+mn-cs"/>
              </a:defRPr>
            </a:pPr>
            <a:r>
              <a:rPr lang="es-MX" sz="1200" dirty="0"/>
              <a:t>por Clase de Activo</a:t>
            </a:r>
          </a:p>
        </c:rich>
      </c:tx>
      <c:layout>
        <c:manualLayout>
          <c:xMode val="edge"/>
          <c:yMode val="edge"/>
          <c:x val="0.33801137365737405"/>
          <c:y val="0"/>
        </c:manualLayout>
      </c:layout>
      <c:overlay val="0"/>
      <c:spPr>
        <a:noFill/>
        <a:ln>
          <a:noFill/>
        </a:ln>
        <a:effectLst/>
      </c:spPr>
    </c:title>
    <c:autoTitleDeleted val="0"/>
    <c:plotArea>
      <c:layout/>
      <c:pieChart>
        <c:varyColors val="1"/>
        <c:ser>
          <c:idx val="0"/>
          <c:order val="0"/>
          <c:dPt>
            <c:idx val="0"/>
            <c:bubble3D val="0"/>
            <c:spPr>
              <a:solidFill>
                <a:srgbClr val="1D71B8"/>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B320-4C93-BB01-03839FEF472F}"/>
              </c:ext>
            </c:extLst>
          </c:dPt>
          <c:dPt>
            <c:idx val="1"/>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320-4C93-BB01-03839FEF472F}"/>
              </c:ext>
            </c:extLst>
          </c:dPt>
          <c:dPt>
            <c:idx val="2"/>
            <c:bubble3D val="0"/>
            <c:spPr>
              <a:solidFill>
                <a:srgbClr val="E0731A"/>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B320-4C93-BB01-03839FEF472F}"/>
              </c:ext>
            </c:extLst>
          </c:dPt>
          <c:dPt>
            <c:idx val="3"/>
            <c:bubble3D val="0"/>
            <c:spPr>
              <a:solidFill>
                <a:srgbClr val="FCC10A"/>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B320-4C93-BB01-03839FEF472F}"/>
              </c:ext>
            </c:extLst>
          </c:dPt>
          <c:dPt>
            <c:idx val="4"/>
            <c:bubble3D val="0"/>
            <c:spPr>
              <a:solidFill>
                <a:srgbClr val="00A290"/>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B320-4C93-BB01-03839FEF472F}"/>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320-4C93-BB01-03839FEF472F}"/>
                </c:ext>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B320-4C93-BB01-03839FEF472F}"/>
                </c:ext>
              </c:extLst>
            </c:dLbl>
            <c:dLbl>
              <c:idx val="2"/>
              <c:layout>
                <c:manualLayout>
                  <c:x val="1.7267080745341615E-2"/>
                  <c:y val="0.10942734430923394"/>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B320-4C93-BB01-03839FEF472F}"/>
                </c:ext>
              </c:extLst>
            </c:dLbl>
            <c:dLbl>
              <c:idx val="3"/>
              <c:layout>
                <c:manualLayout>
                  <c:x val="-3.6424251316411575E-2"/>
                  <c:y val="4.166666666666659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B320-4C93-BB01-03839FEF472F}"/>
                </c:ext>
              </c:extLst>
            </c:dLbl>
            <c:spPr>
              <a:noFill/>
              <a:ln>
                <a:noFill/>
              </a:ln>
              <a:effectLst/>
            </c:spPr>
            <c:txPr>
              <a:bodyPr rot="0" spcFirstLastPara="1" vertOverflow="ellipsis" vert="horz" wrap="square" anchor="ctr" anchorCtr="1"/>
              <a:lstStyle/>
              <a:p>
                <a:pPr>
                  <a:defRPr sz="900" b="1" i="0" u="none" strike="noStrike" kern="1200" spc="0" baseline="0">
                    <a:solidFill>
                      <a:srgbClr val="1D1D1B"/>
                    </a:solidFill>
                    <a:latin typeface="Helvetica ligh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'[FINVIT 31.05.2018.xlsx]FINVIT'!$L$37:$L$41</c:f>
              <c:strCache>
                <c:ptCount val="5"/>
                <c:pt idx="0">
                  <c:v>Udibonos</c:v>
                </c:pt>
                <c:pt idx="1">
                  <c:v>Revisables Gubernamental</c:v>
                </c:pt>
                <c:pt idx="2">
                  <c:v>Revisables Paraestatales</c:v>
                </c:pt>
                <c:pt idx="3">
                  <c:v>Revisables Corporativo</c:v>
                </c:pt>
                <c:pt idx="4">
                  <c:v>Reporto</c:v>
                </c:pt>
              </c:strCache>
            </c:strRef>
          </c:cat>
          <c:val>
            <c:numRef>
              <c:f>'[FINVIT 31.05.2018.xlsx]FINVIT'!$M$37:$M$41</c:f>
              <c:numCache>
                <c:formatCode>#,##0.00_);\(#,##0.00\)</c:formatCode>
                <c:ptCount val="5"/>
                <c:pt idx="0">
                  <c:v>4.63702288</c:v>
                </c:pt>
                <c:pt idx="1">
                  <c:v>58.254341089999997</c:v>
                </c:pt>
                <c:pt idx="2">
                  <c:v>10.213220699999999</c:v>
                </c:pt>
                <c:pt idx="3">
                  <c:v>8.4841940299999994</c:v>
                </c:pt>
                <c:pt idx="4">
                  <c:v>15.717255460000001</c:v>
                </c:pt>
              </c:numCache>
            </c:numRef>
          </c:val>
          <c:extLst xmlns:c16r2="http://schemas.microsoft.com/office/drawing/2015/06/chart">
            <c:ext xmlns:c16="http://schemas.microsoft.com/office/drawing/2014/chart" uri="{C3380CC4-5D6E-409C-BE32-E72D297353CC}">
              <c16:uniqueId val="{0000000A-B320-4C93-BB01-03839FEF472F}"/>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solidFill>
            <a:srgbClr val="1D1D1B"/>
          </a:solidFill>
          <a:latin typeface="Helvetica light"/>
        </a:defRPr>
      </a:pPr>
      <a:endParaRPr lang="es-MX"/>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cap="all" baseline="0">
                <a:solidFill>
                  <a:srgbClr val="1D1D1B"/>
                </a:solidFill>
                <a:latin typeface="Helvetica light"/>
                <a:ea typeface="+mn-ea"/>
                <a:cs typeface="+mn-cs"/>
              </a:defRPr>
            </a:pPr>
            <a:r>
              <a:rPr lang="es-MX" sz="1200" dirty="0"/>
              <a:t>por SECTORES</a:t>
            </a:r>
          </a:p>
        </c:rich>
      </c:tx>
      <c:layout>
        <c:manualLayout>
          <c:xMode val="edge"/>
          <c:yMode val="edge"/>
          <c:x val="0.32303511614188157"/>
          <c:y val="0"/>
        </c:manualLayout>
      </c:layout>
      <c:overlay val="0"/>
      <c:spPr>
        <a:noFill/>
        <a:ln>
          <a:noFill/>
        </a:ln>
        <a:effectLst/>
      </c:spPr>
    </c:title>
    <c:autoTitleDeleted val="0"/>
    <c:plotArea>
      <c:layout/>
      <c:pieChart>
        <c:varyColors val="1"/>
        <c:ser>
          <c:idx val="0"/>
          <c:order val="0"/>
          <c:dPt>
            <c:idx val="0"/>
            <c:bubble3D val="0"/>
            <c:spPr>
              <a:solidFill>
                <a:srgbClr val="E0731A"/>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0DF6-4216-A953-66274286F84D}"/>
              </c:ext>
            </c:extLst>
          </c:dPt>
          <c:dPt>
            <c:idx val="1"/>
            <c:bubble3D val="0"/>
            <c:spPr>
              <a:solidFill>
                <a:srgbClr val="FCC10A"/>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0DF6-4216-A953-66274286F84D}"/>
              </c:ext>
            </c:extLst>
          </c:dPt>
          <c:dPt>
            <c:idx val="2"/>
            <c:bubble3D val="0"/>
            <c:spPr>
              <a:solidFill>
                <a:srgbClr val="48358C"/>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0DF6-4216-A953-66274286F84D}"/>
              </c:ext>
            </c:extLst>
          </c:dPt>
          <c:dPt>
            <c:idx val="3"/>
            <c:bubble3D val="0"/>
            <c:spPr>
              <a:solidFill>
                <a:srgbClr val="00A290"/>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0DF6-4216-A953-66274286F84D}"/>
              </c:ext>
            </c:extLst>
          </c:dPt>
          <c:dPt>
            <c:idx val="4"/>
            <c:bubble3D val="0"/>
            <c:spPr>
              <a:solidFill>
                <a:srgbClr val="1D71B8"/>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0DF6-4216-A953-66274286F84D}"/>
              </c:ext>
            </c:extLst>
          </c:dPt>
          <c:dPt>
            <c:idx val="5"/>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0DF6-4216-A953-66274286F84D}"/>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0DF6-4216-A953-66274286F84D}"/>
              </c:ext>
            </c:extLst>
          </c:dPt>
          <c:dLbls>
            <c:dLbl>
              <c:idx val="0"/>
              <c:layout>
                <c:manualLayout>
                  <c:x val="-5.3442011005192115E-2"/>
                  <c:y val="1.3374488847045344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DF6-4216-A953-66274286F84D}"/>
                </c:ext>
              </c:extLst>
            </c:dLbl>
            <c:dLbl>
              <c:idx val="1"/>
              <c:layout>
                <c:manualLayout>
                  <c:x val="5.5202322583140812E-2"/>
                  <c:y val="6.6872444235226798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DF6-4216-A953-66274286F84D}"/>
                </c:ext>
              </c:extLst>
            </c:dLbl>
            <c:dLbl>
              <c:idx val="2"/>
              <c:layout>
                <c:manualLayout>
                  <c:x val="0.22226538690154085"/>
                  <c:y val="6.0606060606060642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0DF6-4216-A953-66274286F84D}"/>
                </c:ext>
              </c:extLst>
            </c:dLbl>
            <c:dLbl>
              <c:idx val="3"/>
              <c:layout>
                <c:manualLayout>
                  <c:x val="0.11054359704159751"/>
                  <c:y val="0.2827814513742550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0DF6-4216-A953-66274286F84D}"/>
                </c:ext>
              </c:extLst>
            </c:dLbl>
            <c:dLbl>
              <c:idx val="4"/>
              <c:layout>
                <c:manualLayout>
                  <c:x val="3.9506172839506172E-2"/>
                  <c:y val="0.20370370370370369"/>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0DF6-4216-A953-66274286F84D}"/>
                </c:ext>
              </c:extLst>
            </c:dLbl>
            <c:dLbl>
              <c:idx val="5"/>
              <c:layout>
                <c:manualLayout>
                  <c:x val="-4.9418005414542304E-2"/>
                  <c:y val="0.15385295855277492"/>
                </c:manualLayout>
              </c:layout>
              <c:spPr>
                <a:noFill/>
                <a:ln>
                  <a:noFill/>
                </a:ln>
                <a:effectLst/>
              </c:spPr>
              <c:txPr>
                <a:bodyPr rot="0" spcFirstLastPara="1" vertOverflow="ellipsis" vert="horz" wrap="square" anchor="ctr" anchorCtr="1"/>
                <a:lstStyle/>
                <a:p>
                  <a:pPr>
                    <a:defRPr sz="900" b="1" i="0" u="none" strike="noStrike" kern="1200" spc="0" baseline="0">
                      <a:solidFill>
                        <a:srgbClr val="1D1D1B"/>
                      </a:solidFill>
                      <a:latin typeface="Helvetica light"/>
                      <a:ea typeface="+mn-ea"/>
                      <a:cs typeface="+mn-cs"/>
                    </a:defRPr>
                  </a:pPr>
                  <a:endParaRPr lang="es-MX"/>
                </a:p>
              </c:txPr>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0DF6-4216-A953-66274286F84D}"/>
                </c:ext>
              </c:extLst>
            </c:dLbl>
            <c:spPr>
              <a:noFill/>
              <a:ln>
                <a:noFill/>
              </a:ln>
              <a:effectLst/>
            </c:spPr>
            <c:txPr>
              <a:bodyPr rot="0" spcFirstLastPara="1" vertOverflow="ellipsis" vert="horz" wrap="square" anchor="ctr" anchorCtr="1"/>
              <a:lstStyle/>
              <a:p>
                <a:pPr>
                  <a:defRPr sz="900" b="1" i="0" u="none" strike="noStrike" kern="1200" spc="0" baseline="0">
                    <a:solidFill>
                      <a:srgbClr val="1D1D1B"/>
                    </a:solidFill>
                    <a:latin typeface="Helvetica ligh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'[FINVIT 31.05.2018.xlsx]FINVIT'!$R$38:$R$43</c:f>
              <c:strCache>
                <c:ptCount val="6"/>
                <c:pt idx="0">
                  <c:v>Finanzas</c:v>
                </c:pt>
                <c:pt idx="1">
                  <c:v>Infraestructura</c:v>
                </c:pt>
                <c:pt idx="2">
                  <c:v>Transporte</c:v>
                </c:pt>
                <c:pt idx="3">
                  <c:v>Empresa productiva del estado</c:v>
                </c:pt>
                <c:pt idx="4">
                  <c:v>Banco de desarrollo</c:v>
                </c:pt>
                <c:pt idx="5">
                  <c:v>Gubernamental</c:v>
                </c:pt>
              </c:strCache>
            </c:strRef>
          </c:cat>
          <c:val>
            <c:numRef>
              <c:f>'[FINVIT 31.05.2018.xlsx]FINVIT'!$S$38:$S$43</c:f>
              <c:numCache>
                <c:formatCode>_(* #,##0.00_);_(* \(#,##0.00\);_(* "-"??_);_(@_)</c:formatCode>
                <c:ptCount val="6"/>
                <c:pt idx="0">
                  <c:v>5.3664590099999998</c:v>
                </c:pt>
                <c:pt idx="1">
                  <c:v>5.9852511000000002</c:v>
                </c:pt>
                <c:pt idx="2">
                  <c:v>0.91016450999999998</c:v>
                </c:pt>
                <c:pt idx="3">
                  <c:v>4.4289082099999995</c:v>
                </c:pt>
                <c:pt idx="4">
                  <c:v>35.999136989999997</c:v>
                </c:pt>
                <c:pt idx="5">
                  <c:v>44.616114339999996</c:v>
                </c:pt>
              </c:numCache>
            </c:numRef>
          </c:val>
          <c:extLst xmlns:c16r2="http://schemas.microsoft.com/office/drawing/2015/06/chart">
            <c:ext xmlns:c16="http://schemas.microsoft.com/office/drawing/2014/chart" uri="{C3380CC4-5D6E-409C-BE32-E72D297353CC}">
              <c16:uniqueId val="{0000000E-0DF6-4216-A953-66274286F84D}"/>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solidFill>
            <a:srgbClr val="1D1D1B"/>
          </a:solidFill>
          <a:latin typeface="Helvetica light"/>
        </a:defRPr>
      </a:pPr>
      <a:endParaRPr lang="es-MX"/>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cap="all" baseline="0">
                <a:solidFill>
                  <a:srgbClr val="1D1D1B"/>
                </a:solidFill>
                <a:latin typeface="Helvetica light"/>
                <a:ea typeface="+mn-ea"/>
                <a:cs typeface="+mn-cs"/>
              </a:defRPr>
            </a:pPr>
            <a:r>
              <a:rPr lang="es-MX" sz="1200" dirty="0"/>
              <a:t>VENCIMIENTOS</a:t>
            </a:r>
          </a:p>
        </c:rich>
      </c:tx>
      <c:layout>
        <c:manualLayout>
          <c:xMode val="edge"/>
          <c:yMode val="edge"/>
          <c:x val="0.27525713985285355"/>
          <c:y val="0"/>
        </c:manualLayout>
      </c:layout>
      <c:overlay val="0"/>
      <c:spPr>
        <a:noFill/>
        <a:ln>
          <a:noFill/>
        </a:ln>
        <a:effectLst/>
      </c:spPr>
    </c:title>
    <c:autoTitleDeleted val="0"/>
    <c:plotArea>
      <c:layout/>
      <c:pieChart>
        <c:varyColors val="1"/>
        <c:ser>
          <c:idx val="0"/>
          <c:order val="0"/>
          <c:spPr>
            <a:solidFill>
              <a:srgbClr val="B41F32"/>
            </a:solidFill>
          </c:spPr>
          <c:dPt>
            <c:idx val="0"/>
            <c:bubble3D val="0"/>
            <c:spPr>
              <a:solidFill>
                <a:srgbClr val="1D71B8"/>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A6B-49E9-A51F-5917F1B1E49B}"/>
              </c:ext>
            </c:extLst>
          </c:dPt>
          <c:dPt>
            <c:idx val="1"/>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A6B-49E9-A51F-5917F1B1E49B}"/>
              </c:ext>
            </c:extLst>
          </c:dPt>
          <c:dPt>
            <c:idx val="2"/>
            <c:bubble3D val="0"/>
            <c:spPr>
              <a:solidFill>
                <a:srgbClr val="00A290"/>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A6B-49E9-A51F-5917F1B1E49B}"/>
              </c:ext>
            </c:extLst>
          </c:dPt>
          <c:dPt>
            <c:idx val="3"/>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A6B-49E9-A51F-5917F1B1E49B}"/>
              </c:ext>
            </c:extLst>
          </c:dPt>
          <c:dPt>
            <c:idx val="4"/>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A6B-49E9-A51F-5917F1B1E49B}"/>
              </c:ext>
            </c:extLst>
          </c:dPt>
          <c:dPt>
            <c:idx val="5"/>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A6B-49E9-A51F-5917F1B1E49B}"/>
              </c:ext>
            </c:extLst>
          </c:dPt>
          <c:dPt>
            <c:idx val="6"/>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A6B-49E9-A51F-5917F1B1E49B}"/>
              </c:ext>
            </c:extLst>
          </c:dPt>
          <c:dLbls>
            <c:dLbl>
              <c:idx val="0"/>
              <c:layout>
                <c:manualLayout>
                  <c:x val="6.9785031720287924E-2"/>
                  <c:y val="9.0792057592190237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A6B-49E9-A51F-5917F1B1E49B}"/>
                </c:ext>
              </c:extLst>
            </c:dLbl>
            <c:dLbl>
              <c:idx val="1"/>
              <c:layout>
                <c:manualLayout>
                  <c:x val="-0.10207448452540648"/>
                  <c:y val="-1.3968008860336958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A6B-49E9-A51F-5917F1B1E49B}"/>
                </c:ext>
              </c:extLst>
            </c:dLbl>
            <c:dLbl>
              <c:idx val="2"/>
              <c:layout>
                <c:manualLayout>
                  <c:x val="-0.16466907980894541"/>
                  <c:y val="9.636826270415152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A6B-49E9-A51F-5917F1B1E49B}"/>
                </c:ext>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A6B-49E9-A51F-5917F1B1E49B}"/>
                </c:ext>
              </c:extLst>
            </c:dLbl>
            <c:spPr>
              <a:noFill/>
              <a:ln>
                <a:noFill/>
              </a:ln>
              <a:effectLst/>
            </c:spPr>
            <c:txPr>
              <a:bodyPr rot="0" spcFirstLastPara="1" vertOverflow="ellipsis" vert="horz" wrap="square" anchor="ctr" anchorCtr="1"/>
              <a:lstStyle/>
              <a:p>
                <a:pPr>
                  <a:defRPr sz="900" b="1" i="0" u="none" strike="noStrike" kern="1200" spc="0" baseline="0">
                    <a:solidFill>
                      <a:srgbClr val="1D1D1B"/>
                    </a:solidFill>
                    <a:latin typeface="Helvetica ligh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'[FINVIT 31.05.2018.xlsx]FINVIT'!$AA$38:$AA$40</c:f>
              <c:strCache>
                <c:ptCount val="3"/>
                <c:pt idx="0">
                  <c:v>0 - 1 Año</c:v>
                </c:pt>
                <c:pt idx="1">
                  <c:v>1 - 3 Años</c:v>
                </c:pt>
                <c:pt idx="2">
                  <c:v>3 - 5 Años</c:v>
                </c:pt>
              </c:strCache>
            </c:strRef>
          </c:cat>
          <c:val>
            <c:numRef>
              <c:f>'[FINVIT 31.05.2018.xlsx]FINVIT'!$AB$38:$AB$40</c:f>
              <c:numCache>
                <c:formatCode>_(* #,##0.00_);_(* \(#,##0.00\);_(* "-"??_);_(@_)</c:formatCode>
                <c:ptCount val="3"/>
                <c:pt idx="0">
                  <c:v>26.62060078</c:v>
                </c:pt>
                <c:pt idx="1">
                  <c:v>56.674624000000001</c:v>
                </c:pt>
                <c:pt idx="2">
                  <c:v>14.01080938</c:v>
                </c:pt>
              </c:numCache>
            </c:numRef>
          </c:val>
          <c:extLst xmlns:c16r2="http://schemas.microsoft.com/office/drawing/2015/06/chart">
            <c:ext xmlns:c16="http://schemas.microsoft.com/office/drawing/2014/chart" uri="{C3380CC4-5D6E-409C-BE32-E72D297353CC}">
              <c16:uniqueId val="{0000000E-5A6B-49E9-A51F-5917F1B1E49B}"/>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solidFill>
            <a:srgbClr val="1D1D1B"/>
          </a:solidFill>
          <a:latin typeface="Helvetica light"/>
        </a:defRPr>
      </a:pPr>
      <a:endParaRPr lang="es-MX"/>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cap="all" baseline="0">
                <a:solidFill>
                  <a:srgbClr val="1D1D1B"/>
                </a:solidFill>
                <a:latin typeface="Helvetica light"/>
                <a:ea typeface="+mn-ea"/>
                <a:cs typeface="+mn-cs"/>
              </a:defRPr>
            </a:pPr>
            <a:r>
              <a:rPr lang="es-MX" sz="1200" dirty="0"/>
              <a:t>CALIFICACIÓN</a:t>
            </a:r>
          </a:p>
        </c:rich>
      </c:tx>
      <c:layout>
        <c:manualLayout>
          <c:xMode val="edge"/>
          <c:yMode val="edge"/>
          <c:x val="0.30983963962060135"/>
          <c:y val="0"/>
        </c:manualLayout>
      </c:layout>
      <c:overlay val="0"/>
      <c:spPr>
        <a:noFill/>
        <a:ln>
          <a:noFill/>
        </a:ln>
        <a:effectLst/>
      </c:spPr>
    </c:title>
    <c:autoTitleDeleted val="0"/>
    <c:plotArea>
      <c:layout/>
      <c:pieChart>
        <c:varyColors val="1"/>
        <c:ser>
          <c:idx val="0"/>
          <c:order val="0"/>
          <c:spPr>
            <a:solidFill>
              <a:srgbClr val="B41F32"/>
            </a:solidFill>
          </c:spPr>
          <c:dPt>
            <c:idx val="0"/>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D4F0-48A2-A1E6-5D4B2A7D2B65}"/>
              </c:ext>
            </c:extLst>
          </c:dPt>
          <c:dPt>
            <c:idx val="1"/>
            <c:bubble3D val="0"/>
            <c:spPr>
              <a:solidFill>
                <a:srgbClr val="00A290"/>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D4F0-48A2-A1E6-5D4B2A7D2B65}"/>
              </c:ext>
            </c:extLst>
          </c:dPt>
          <c:dPt>
            <c:idx val="2"/>
            <c:bubble3D val="0"/>
            <c:spPr>
              <a:solidFill>
                <a:srgbClr val="1D71B8"/>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D4F0-48A2-A1E6-5D4B2A7D2B65}"/>
              </c:ext>
            </c:extLst>
          </c:dPt>
          <c:dPt>
            <c:idx val="3"/>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D4F0-48A2-A1E6-5D4B2A7D2B65}"/>
              </c:ext>
            </c:extLst>
          </c:dPt>
          <c:dPt>
            <c:idx val="4"/>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D4F0-48A2-A1E6-5D4B2A7D2B65}"/>
              </c:ext>
            </c:extLst>
          </c:dPt>
          <c:dPt>
            <c:idx val="5"/>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D4F0-48A2-A1E6-5D4B2A7D2B65}"/>
              </c:ext>
            </c:extLst>
          </c:dPt>
          <c:dPt>
            <c:idx val="6"/>
            <c:bubble3D val="0"/>
            <c:spPr>
              <a:solidFill>
                <a:srgbClr val="B41F3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D4F0-48A2-A1E6-5D4B2A7D2B65}"/>
              </c:ext>
            </c:extLst>
          </c:dPt>
          <c:dLbls>
            <c:dLbl>
              <c:idx val="0"/>
              <c:layout>
                <c:manualLayout>
                  <c:x val="-0.25348809360284302"/>
                  <c:y val="0"/>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D4F0-48A2-A1E6-5D4B2A7D2B65}"/>
                </c:ext>
              </c:extLst>
            </c:dLbl>
            <c:dLbl>
              <c:idx val="1"/>
              <c:layout>
                <c:manualLayout>
                  <c:x val="-0.11331875191513197"/>
                  <c:y val="3.4438314237075877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D4F0-48A2-A1E6-5D4B2A7D2B65}"/>
                </c:ext>
              </c:extLst>
            </c:dLbl>
            <c:dLbl>
              <c:idx val="2"/>
              <c:layout>
                <c:manualLayout>
                  <c:x val="0.18192679000996742"/>
                  <c:y val="0.10185185185185185"/>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D4F0-48A2-A1E6-5D4B2A7D2B65}"/>
                </c:ext>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D4F0-48A2-A1E6-5D4B2A7D2B65}"/>
                </c:ext>
              </c:extLst>
            </c:dLbl>
            <c:spPr>
              <a:noFill/>
              <a:ln>
                <a:noFill/>
              </a:ln>
              <a:effectLst/>
            </c:spPr>
            <c:txPr>
              <a:bodyPr rot="0" spcFirstLastPara="1" vertOverflow="ellipsis" vert="horz" wrap="square" anchor="ctr" anchorCtr="1"/>
              <a:lstStyle/>
              <a:p>
                <a:pPr>
                  <a:defRPr sz="900" b="1" i="0" u="none" strike="noStrike" kern="1200" spc="0" baseline="0">
                    <a:solidFill>
                      <a:srgbClr val="1D1D1B"/>
                    </a:solidFill>
                    <a:latin typeface="Helvetica ligh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'[FINVIT 31.05.2018.xlsx]FINVIT'!$AF$38:$AF$40</c:f>
              <c:strCache>
                <c:ptCount val="3"/>
                <c:pt idx="0">
                  <c:v>AAA</c:v>
                </c:pt>
                <c:pt idx="1">
                  <c:v>AA+</c:v>
                </c:pt>
                <c:pt idx="2">
                  <c:v>AA</c:v>
                </c:pt>
              </c:strCache>
            </c:strRef>
          </c:cat>
          <c:val>
            <c:numRef>
              <c:f>'[FINVIT 31.05.2018.xlsx]FINVIT'!$AG$38:$AG$40</c:f>
              <c:numCache>
                <c:formatCode>_(* #,##0.00_);_(* \(#,##0.00\);_(* "-"??_);_(@_)</c:formatCode>
                <c:ptCount val="3"/>
                <c:pt idx="0">
                  <c:v>94.694225189999997</c:v>
                </c:pt>
                <c:pt idx="1">
                  <c:v>1.41029805</c:v>
                </c:pt>
                <c:pt idx="2">
                  <c:v>1.2015109199999998</c:v>
                </c:pt>
              </c:numCache>
            </c:numRef>
          </c:val>
          <c:extLst xmlns:c16r2="http://schemas.microsoft.com/office/drawing/2015/06/chart">
            <c:ext xmlns:c16="http://schemas.microsoft.com/office/drawing/2014/chart" uri="{C3380CC4-5D6E-409C-BE32-E72D297353CC}">
              <c16:uniqueId val="{0000000E-D4F0-48A2-A1E6-5D4B2A7D2B65}"/>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solidFill>
            <a:srgbClr val="1D1D1B"/>
          </a:solidFill>
          <a:latin typeface="Helvetica light"/>
        </a:defRPr>
      </a:pPr>
      <a:endParaRPr lang="es-MX"/>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dirty="0"/>
          </a:p>
        </p:txBody>
      </p:sp>
      <p:sp>
        <p:nvSpPr>
          <p:cNvPr id="3" name="Marcador de posición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4E8E9D-4D50-0240-B091-FDC9B4F90BB3}" type="datetimeFigureOut">
              <a:rPr lang="es-MX" smtClean="0"/>
              <a:t>05/07/2018</a:t>
            </a:fld>
            <a:endParaRPr lang="es-MX" dirty="0"/>
          </a:p>
        </p:txBody>
      </p:sp>
      <p:sp>
        <p:nvSpPr>
          <p:cNvPr id="4" name="Marcador de posición de imagen de diapositiva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dirty="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B629DD-E572-3645-A4EF-ABE3DD095D52}" type="slidenum">
              <a:rPr lang="es-MX" smtClean="0"/>
              <a:t>‹Nº›</a:t>
            </a:fld>
            <a:endParaRPr lang="es-MX" dirty="0"/>
          </a:p>
        </p:txBody>
      </p:sp>
    </p:spTree>
    <p:extLst>
      <p:ext uri="{BB962C8B-B14F-4D97-AF65-F5344CB8AC3E}">
        <p14:creationId xmlns:p14="http://schemas.microsoft.com/office/powerpoint/2010/main" val="19066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a:solidFill>
                  <a:prstClr val="black"/>
                </a:solidFill>
              </a:rPr>
              <a:pPr/>
              <a:t>6</a:t>
            </a:fld>
            <a:endParaRPr lang="es-MX" dirty="0">
              <a:solidFill>
                <a:prstClr val="black"/>
              </a:solidFill>
            </a:endParaRPr>
          </a:p>
        </p:txBody>
      </p:sp>
    </p:spTree>
    <p:extLst>
      <p:ext uri="{BB962C8B-B14F-4D97-AF65-F5344CB8AC3E}">
        <p14:creationId xmlns:p14="http://schemas.microsoft.com/office/powerpoint/2010/main" val="203423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628650" y="5296959"/>
            <a:ext cx="2057400" cy="304271"/>
          </a:xfrm>
          <a:prstGeom prst="rect">
            <a:avLst/>
          </a:prstGeom>
        </p:spPr>
        <p:txBody>
          <a:bodyPr/>
          <a:lstStyle/>
          <a:p>
            <a:fld id="{075D158C-81C0-E94A-9610-D9D8962054D5}" type="datetime1">
              <a:rPr lang="es-MX" smtClean="0"/>
              <a:t>05/07/2018</a:t>
            </a:fld>
            <a:endParaRPr lang="es-MX" dirty="0"/>
          </a:p>
        </p:txBody>
      </p:sp>
      <p:sp>
        <p:nvSpPr>
          <p:cNvPr id="5" name="Footer Placeholder 4"/>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6" name="Slide Number Placeholder 5"/>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pic>
        <p:nvPicPr>
          <p:cNvPr id="7" name="Imagen 6">
            <a:extLst>
              <a:ext uri="{FF2B5EF4-FFF2-40B4-BE49-F238E27FC236}">
                <a16:creationId xmlns:a16="http://schemas.microsoft.com/office/drawing/2014/main" xmlns="" id="{81206EEC-7F64-8F47-9DD3-17B97D09A1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4355" b="12188"/>
          <a:stretch/>
        </p:blipFill>
        <p:spPr>
          <a:xfrm>
            <a:off x="0" y="0"/>
            <a:ext cx="9143999" cy="5715000"/>
          </a:xfrm>
          <a:prstGeom prst="rect">
            <a:avLst/>
          </a:prstGeom>
        </p:spPr>
      </p:pic>
      <p:pic>
        <p:nvPicPr>
          <p:cNvPr id="8" name="Imagen 7">
            <a:extLst>
              <a:ext uri="{FF2B5EF4-FFF2-40B4-BE49-F238E27FC236}">
                <a16:creationId xmlns:a16="http://schemas.microsoft.com/office/drawing/2014/main" xmlns="" id="{86FF8020-EB4C-CE49-BFA8-666E0819ECBB}"/>
              </a:ext>
            </a:extLst>
          </p:cNvPr>
          <p:cNvPicPr>
            <a:picLocks noChangeAspect="1"/>
          </p:cNvPicPr>
          <p:nvPr userDrawn="1"/>
        </p:nvPicPr>
        <p:blipFill>
          <a:blip r:embed="rId3"/>
          <a:stretch>
            <a:fillRect/>
          </a:stretch>
        </p:blipFill>
        <p:spPr>
          <a:xfrm>
            <a:off x="7843755" y="380893"/>
            <a:ext cx="830306" cy="522785"/>
          </a:xfrm>
          <a:prstGeom prst="rect">
            <a:avLst/>
          </a:prstGeom>
        </p:spPr>
      </p:pic>
    </p:spTree>
    <p:extLst>
      <p:ext uri="{BB962C8B-B14F-4D97-AF65-F5344CB8AC3E}">
        <p14:creationId xmlns:p14="http://schemas.microsoft.com/office/powerpoint/2010/main" val="1371010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063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186B3042-13B1-C84C-988F-A7D3250B9A1B}"/>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16666"/>
          <a:stretch/>
        </p:blipFill>
        <p:spPr>
          <a:xfrm>
            <a:off x="14990" y="0"/>
            <a:ext cx="9144000" cy="5715001"/>
          </a:xfrm>
          <a:prstGeom prst="rect">
            <a:avLst/>
          </a:prstGeom>
        </p:spPr>
      </p:pic>
      <p:pic>
        <p:nvPicPr>
          <p:cNvPr id="8" name="Imagen 7">
            <a:extLst>
              <a:ext uri="{FF2B5EF4-FFF2-40B4-BE49-F238E27FC236}">
                <a16:creationId xmlns:a16="http://schemas.microsoft.com/office/drawing/2014/main" xmlns="" id="{6D924A70-2720-884F-A93F-999497B24B47}"/>
              </a:ext>
            </a:extLst>
          </p:cNvPr>
          <p:cNvPicPr>
            <a:picLocks noChangeAspect="1"/>
          </p:cNvPicPr>
          <p:nvPr userDrawn="1"/>
        </p:nvPicPr>
        <p:blipFill>
          <a:blip r:embed="rId4"/>
          <a:stretch>
            <a:fillRect/>
          </a:stretch>
        </p:blipFill>
        <p:spPr>
          <a:xfrm>
            <a:off x="7843755" y="380893"/>
            <a:ext cx="830306" cy="522785"/>
          </a:xfrm>
          <a:prstGeom prst="rect">
            <a:avLst/>
          </a:prstGeom>
        </p:spPr>
      </p:pic>
    </p:spTree>
    <p:extLst>
      <p:ext uri="{BB962C8B-B14F-4D97-AF65-F5344CB8AC3E}">
        <p14:creationId xmlns:p14="http://schemas.microsoft.com/office/powerpoint/2010/main" val="3553883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5296959"/>
            <a:ext cx="2057400" cy="304271"/>
          </a:xfrm>
          <a:prstGeom prst="rect">
            <a:avLst/>
          </a:prstGeom>
        </p:spPr>
        <p:txBody>
          <a:bodyPr/>
          <a:lstStyle/>
          <a:p>
            <a:fld id="{BF475BFE-FE1B-954C-B873-B1438B9FEAD4}" type="datetime1">
              <a:rPr lang="es-MX" smtClean="0"/>
              <a:t>05/07/2018</a:t>
            </a:fld>
            <a:endParaRPr lang="es-MX" dirty="0"/>
          </a:p>
        </p:txBody>
      </p:sp>
      <p:sp>
        <p:nvSpPr>
          <p:cNvPr id="6" name="Footer Placeholder 5"/>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7" name="Slide Number Placeholder 6"/>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41026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Content Placeholder 3"/>
          <p:cNvSpPr>
            <a:spLocks noGrp="1"/>
          </p:cNvSpPr>
          <p:nvPr>
            <p:ph sz="half" idx="2"/>
          </p:nvPr>
        </p:nvSpPr>
        <p:spPr>
          <a:xfrm>
            <a:off x="629842" y="2087563"/>
            <a:ext cx="3868340" cy="30704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Content Placeholder 5"/>
          <p:cNvSpPr>
            <a:spLocks noGrp="1"/>
          </p:cNvSpPr>
          <p:nvPr>
            <p:ph sz="quarter" idx="4"/>
          </p:nvPr>
        </p:nvSpPr>
        <p:spPr>
          <a:xfrm>
            <a:off x="4629150" y="2087563"/>
            <a:ext cx="3887391" cy="30704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5296959"/>
            <a:ext cx="2057400" cy="304271"/>
          </a:xfrm>
          <a:prstGeom prst="rect">
            <a:avLst/>
          </a:prstGeom>
        </p:spPr>
        <p:txBody>
          <a:bodyPr/>
          <a:lstStyle/>
          <a:p>
            <a:fld id="{8303647A-3BBB-134C-AB00-C2392BEBD4F9}" type="datetime1">
              <a:rPr lang="es-MX" smtClean="0"/>
              <a:t>05/07/2018</a:t>
            </a:fld>
            <a:endParaRPr lang="es-MX" dirty="0"/>
          </a:p>
        </p:txBody>
      </p:sp>
      <p:sp>
        <p:nvSpPr>
          <p:cNvPr id="8" name="Footer Placeholder 7"/>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9" name="Slide Number Placeholder 8"/>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2909292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5296959"/>
            <a:ext cx="2057400" cy="304271"/>
          </a:xfrm>
          <a:prstGeom prst="rect">
            <a:avLst/>
          </a:prstGeom>
        </p:spPr>
        <p:txBody>
          <a:bodyPr/>
          <a:lstStyle/>
          <a:p>
            <a:fld id="{C349F36C-B4AD-D549-BD5F-2CE4061A4AF7}" type="datetime1">
              <a:rPr lang="es-MX" smtClean="0"/>
              <a:t>05/07/2018</a:t>
            </a:fld>
            <a:endParaRPr lang="es-MX" dirty="0"/>
          </a:p>
        </p:txBody>
      </p:sp>
      <p:sp>
        <p:nvSpPr>
          <p:cNvPr id="4" name="Footer Placeholder 3"/>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5" name="Slide Number Placeholder 4"/>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714673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5296959"/>
            <a:ext cx="2057400" cy="304271"/>
          </a:xfrm>
          <a:prstGeom prst="rect">
            <a:avLst/>
          </a:prstGeom>
        </p:spPr>
        <p:txBody>
          <a:bodyPr/>
          <a:lstStyle/>
          <a:p>
            <a:fld id="{21ECD7BE-19A2-0045-ACE8-4301173DD601}" type="datetime1">
              <a:rPr lang="es-MX" smtClean="0"/>
              <a:t>05/07/2018</a:t>
            </a:fld>
            <a:endParaRPr lang="es-MX" dirty="0"/>
          </a:p>
        </p:txBody>
      </p:sp>
      <p:sp>
        <p:nvSpPr>
          <p:cNvPr id="3" name="Footer Placeholder 2"/>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4" name="Slide Number Placeholder 3"/>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462776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5296959"/>
            <a:ext cx="2057400" cy="304271"/>
          </a:xfrm>
          <a:prstGeom prst="rect">
            <a:avLst/>
          </a:prstGeom>
        </p:spPr>
        <p:txBody>
          <a:bodyPr/>
          <a:lstStyle/>
          <a:p>
            <a:fld id="{BA5C7FAD-50E7-5D40-8DE7-3CA391B86688}" type="datetime1">
              <a:rPr lang="es-MX" smtClean="0"/>
              <a:t>05/07/2018</a:t>
            </a:fld>
            <a:endParaRPr lang="es-MX" dirty="0"/>
          </a:p>
        </p:txBody>
      </p:sp>
      <p:sp>
        <p:nvSpPr>
          <p:cNvPr id="6" name="Footer Placeholder 5"/>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7" name="Slide Number Placeholder 6"/>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02727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5296959"/>
            <a:ext cx="2057400" cy="304271"/>
          </a:xfrm>
          <a:prstGeom prst="rect">
            <a:avLst/>
          </a:prstGeom>
        </p:spPr>
        <p:txBody>
          <a:bodyPr/>
          <a:lstStyle/>
          <a:p>
            <a:fld id="{6AB19FB5-6863-034F-90F4-23C39B92B9E6}" type="datetime1">
              <a:rPr lang="es-MX" smtClean="0"/>
              <a:t>05/07/2018</a:t>
            </a:fld>
            <a:endParaRPr lang="es-MX" dirty="0"/>
          </a:p>
        </p:txBody>
      </p:sp>
      <p:sp>
        <p:nvSpPr>
          <p:cNvPr id="6" name="Footer Placeholder 5"/>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7" name="Slide Number Placeholder 6"/>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2134847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5296959"/>
            <a:ext cx="2057400" cy="304271"/>
          </a:xfrm>
          <a:prstGeom prst="rect">
            <a:avLst/>
          </a:prstGeom>
        </p:spPr>
        <p:txBody>
          <a:bodyPr/>
          <a:lstStyle/>
          <a:p>
            <a:fld id="{E33C84C4-1E6D-6D44-8815-A6E2DEFE527C}" type="datetime1">
              <a:rPr lang="es-MX" smtClean="0"/>
              <a:t>05/07/2018</a:t>
            </a:fld>
            <a:endParaRPr lang="es-MX" dirty="0"/>
          </a:p>
        </p:txBody>
      </p:sp>
      <p:sp>
        <p:nvSpPr>
          <p:cNvPr id="5" name="Footer Placeholder 4"/>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6" name="Slide Number Placeholder 5"/>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737162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5296959"/>
            <a:ext cx="2057400" cy="304271"/>
          </a:xfrm>
          <a:prstGeom prst="rect">
            <a:avLst/>
          </a:prstGeom>
        </p:spPr>
        <p:txBody>
          <a:bodyPr/>
          <a:lstStyle/>
          <a:p>
            <a:fld id="{A04ACC81-A91F-5F41-9507-88C055EBB4BC}" type="datetime1">
              <a:rPr lang="es-MX" smtClean="0"/>
              <a:t>05/07/2018</a:t>
            </a:fld>
            <a:endParaRPr lang="es-MX" dirty="0"/>
          </a:p>
        </p:txBody>
      </p:sp>
      <p:sp>
        <p:nvSpPr>
          <p:cNvPr id="5" name="Footer Placeholder 4"/>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6" name="Slide Number Placeholder 5"/>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2962449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a:xfrm>
            <a:off x="457200" y="5296959"/>
            <a:ext cx="2133600" cy="304271"/>
          </a:xfrm>
          <a:prstGeom prst="rect">
            <a:avLst/>
          </a:prstGeom>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a:xfrm>
            <a:off x="3124200" y="5296959"/>
            <a:ext cx="2895600" cy="304271"/>
          </a:xfrm>
          <a:prstGeom prst="rect">
            <a:avLst/>
          </a:prstGeom>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a:xfrm>
            <a:off x="6553200" y="5296959"/>
            <a:ext cx="2133600" cy="304271"/>
          </a:xfrm>
          <a:prstGeom prst="rect">
            <a:avLst/>
          </a:prstGeom>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3322109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pic>
        <p:nvPicPr>
          <p:cNvPr id="7" name="Imagen 6">
            <a:extLst>
              <a:ext uri="{FF2B5EF4-FFF2-40B4-BE49-F238E27FC236}">
                <a16:creationId xmlns:a16="http://schemas.microsoft.com/office/drawing/2014/main" xmlns="" id="{F42FDD8F-7E84-5241-9E38-78505D34C4AB}"/>
              </a:ext>
            </a:extLst>
          </p:cNvPr>
          <p:cNvPicPr>
            <a:picLocks noChangeAspect="1"/>
          </p:cNvPicPr>
          <p:nvPr userDrawn="1"/>
        </p:nvPicPr>
        <p:blipFill>
          <a:blip r:embed="rId14"/>
          <a:stretch>
            <a:fillRect/>
          </a:stretch>
        </p:blipFill>
        <p:spPr>
          <a:xfrm>
            <a:off x="7843755" y="380893"/>
            <a:ext cx="830306" cy="522785"/>
          </a:xfrm>
          <a:prstGeom prst="rect">
            <a:avLst/>
          </a:prstGeom>
        </p:spPr>
      </p:pic>
      <p:cxnSp>
        <p:nvCxnSpPr>
          <p:cNvPr id="8" name="Conector recto 7">
            <a:extLst>
              <a:ext uri="{FF2B5EF4-FFF2-40B4-BE49-F238E27FC236}">
                <a16:creationId xmlns:a16="http://schemas.microsoft.com/office/drawing/2014/main" xmlns="" id="{F84216E9-F3C8-2F4B-9D36-7E5D6C18FDE8}"/>
              </a:ext>
            </a:extLst>
          </p:cNvPr>
          <p:cNvCxnSpPr>
            <a:cxnSpLocks/>
          </p:cNvCxnSpPr>
          <p:nvPr userDrawn="1"/>
        </p:nvCxnSpPr>
        <p:spPr>
          <a:xfrm>
            <a:off x="8853377" y="5356176"/>
            <a:ext cx="290623" cy="0"/>
          </a:xfrm>
          <a:prstGeom prst="line">
            <a:avLst/>
          </a:prstGeom>
          <a:ln>
            <a:solidFill>
              <a:srgbClr val="DD042B"/>
            </a:solidFill>
          </a:ln>
        </p:spPr>
        <p:style>
          <a:lnRef idx="1">
            <a:schemeClr val="accent1"/>
          </a:lnRef>
          <a:fillRef idx="0">
            <a:schemeClr val="accent1"/>
          </a:fillRef>
          <a:effectRef idx="0">
            <a:schemeClr val="accent1"/>
          </a:effectRef>
          <a:fontRef idx="minor">
            <a:schemeClr val="tx1"/>
          </a:fontRef>
        </p:style>
      </p:cxnSp>
      <p:sp>
        <p:nvSpPr>
          <p:cNvPr id="9" name="Marcador de posición de número de diapositiva 6">
            <a:extLst>
              <a:ext uri="{FF2B5EF4-FFF2-40B4-BE49-F238E27FC236}">
                <a16:creationId xmlns:a16="http://schemas.microsoft.com/office/drawing/2014/main" xmlns="" id="{C2F2824A-9E3A-A340-8FB6-C5639D4D38A7}"/>
              </a:ext>
            </a:extLst>
          </p:cNvPr>
          <p:cNvSpPr txBox="1">
            <a:spLocks/>
          </p:cNvSpPr>
          <p:nvPr userDrawn="1"/>
        </p:nvSpPr>
        <p:spPr>
          <a:xfrm>
            <a:off x="7086600" y="5372988"/>
            <a:ext cx="2057400" cy="304271"/>
          </a:xfrm>
          <a:prstGeom prst="rect">
            <a:avLst/>
          </a:prstGeom>
        </p:spPr>
        <p:txBody>
          <a:bodyPr/>
          <a:lstStyle>
            <a:defPPr>
              <a:defRPr lang="es-MX"/>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a:lstStyle>
          <a:p>
            <a:pPr algn="r"/>
            <a:fld id="{F45E0C0E-D97E-8D42-B14C-00B0ED09BA5A}" type="slidenum">
              <a:rPr lang="es-MX" sz="800" smtClean="0">
                <a:solidFill>
                  <a:srgbClr val="BA0130"/>
                </a:solidFill>
                <a:latin typeface="Open Sans Light" panose="020B0606030504020204" pitchFamily="34" charset="0"/>
                <a:ea typeface="Open Sans Light" panose="020B0606030504020204" pitchFamily="34" charset="0"/>
                <a:cs typeface="Open Sans Light" panose="020B0606030504020204" pitchFamily="34" charset="0"/>
              </a:rPr>
              <a:pPr algn="r"/>
              <a:t>‹Nº›</a:t>
            </a:fld>
            <a:endParaRPr lang="es-MX" sz="800" dirty="0">
              <a:solidFill>
                <a:srgbClr val="BA0130"/>
              </a:solidFill>
              <a:latin typeface="Open Sans Light" panose="020B0606030504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0839358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xmlns="" id="{CBFBE0CE-038C-0447-B396-54F43BEA8B3F}"/>
              </a:ext>
            </a:extLst>
          </p:cNvPr>
          <p:cNvSpPr txBox="1"/>
          <p:nvPr/>
        </p:nvSpPr>
        <p:spPr>
          <a:xfrm>
            <a:off x="1257225" y="1506285"/>
            <a:ext cx="7343570" cy="1569660"/>
          </a:xfrm>
          <a:prstGeom prst="rect">
            <a:avLst/>
          </a:prstGeom>
          <a:noFill/>
        </p:spPr>
        <p:txBody>
          <a:bodyPr wrap="square" rtlCol="0">
            <a:spAutoFit/>
          </a:bodyPr>
          <a:lstStyle/>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Comité de </a:t>
            </a:r>
            <a:r>
              <a:rPr lang="es-MX" sz="3200" b="1" dirty="0" smtClean="0">
                <a:solidFill>
                  <a:srgbClr val="DD042B"/>
                </a:solidFill>
                <a:latin typeface="Helvetica" pitchFamily="2" charset="0"/>
                <a:ea typeface="Open Sans" panose="020B0606030504020204" pitchFamily="34" charset="0"/>
                <a:cs typeface="Open Sans" panose="020B0606030504020204" pitchFamily="34" charset="0"/>
              </a:rPr>
              <a:t>Inversiones</a:t>
            </a:r>
          </a:p>
          <a:p>
            <a:pPr algn="ctr"/>
            <a:endParaRPr lang="es-MX" sz="3200" b="1" dirty="0">
              <a:solidFill>
                <a:srgbClr val="DD042B"/>
              </a:solidFill>
              <a:latin typeface="Helvetica" pitchFamily="2" charset="0"/>
              <a:ea typeface="Open Sans" panose="020B0606030504020204" pitchFamily="34" charset="0"/>
              <a:cs typeface="Open Sans" panose="020B0606030504020204" pitchFamily="34" charset="0"/>
            </a:endParaRPr>
          </a:p>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Informe y estrategia del FINVIT</a:t>
            </a:r>
          </a:p>
        </p:txBody>
      </p:sp>
      <p:sp>
        <p:nvSpPr>
          <p:cNvPr id="10" name="CuadroTexto 9">
            <a:extLst>
              <a:ext uri="{FF2B5EF4-FFF2-40B4-BE49-F238E27FC236}">
                <a16:creationId xmlns:a16="http://schemas.microsoft.com/office/drawing/2014/main" xmlns="" id="{6308F69F-B85B-9840-8AB5-33969BAFA28A}"/>
              </a:ext>
            </a:extLst>
          </p:cNvPr>
          <p:cNvSpPr txBox="1"/>
          <p:nvPr/>
        </p:nvSpPr>
        <p:spPr>
          <a:xfrm>
            <a:off x="1300245" y="3156737"/>
            <a:ext cx="6543510" cy="369332"/>
          </a:xfrm>
          <a:prstGeom prst="rect">
            <a:avLst/>
          </a:prstGeom>
          <a:noFill/>
        </p:spPr>
        <p:txBody>
          <a:bodyPr wrap="square" rtlCol="0">
            <a:spAutoFit/>
          </a:bodyPr>
          <a:lstStyle/>
          <a:p>
            <a:pPr algn="ctr"/>
            <a:r>
              <a:rPr lang="es-ES" sz="18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Subdirección General de Planeación y Finanzas</a:t>
            </a:r>
          </a:p>
        </p:txBody>
      </p:sp>
      <p:cxnSp>
        <p:nvCxnSpPr>
          <p:cNvPr id="3" name="Conector recto 2">
            <a:extLst>
              <a:ext uri="{FF2B5EF4-FFF2-40B4-BE49-F238E27FC236}">
                <a16:creationId xmlns:a16="http://schemas.microsoft.com/office/drawing/2014/main" xmlns="" id="{EF2796B8-DE95-2F42-B3B7-10E66E967EC3}"/>
              </a:ext>
            </a:extLst>
          </p:cNvPr>
          <p:cNvCxnSpPr/>
          <p:nvPr/>
        </p:nvCxnSpPr>
        <p:spPr>
          <a:xfrm>
            <a:off x="1562986" y="3075945"/>
            <a:ext cx="6018028" cy="0"/>
          </a:xfrm>
          <a:prstGeom prst="line">
            <a:avLst/>
          </a:prstGeom>
          <a:ln>
            <a:solidFill>
              <a:srgbClr val="DD042B"/>
            </a:solidFill>
          </a:ln>
        </p:spPr>
        <p:style>
          <a:lnRef idx="1">
            <a:schemeClr val="accent1"/>
          </a:lnRef>
          <a:fillRef idx="0">
            <a:schemeClr val="accent1"/>
          </a:fillRef>
          <a:effectRef idx="0">
            <a:schemeClr val="accent1"/>
          </a:effectRef>
          <a:fontRef idx="minor">
            <a:schemeClr val="tx1"/>
          </a:fontRef>
        </p:style>
      </p:cxnSp>
      <p:sp>
        <p:nvSpPr>
          <p:cNvPr id="17" name="Rectángulo 16">
            <a:extLst>
              <a:ext uri="{FF2B5EF4-FFF2-40B4-BE49-F238E27FC236}">
                <a16:creationId xmlns:a16="http://schemas.microsoft.com/office/drawing/2014/main" xmlns="" id="{77236816-BF71-EA47-A024-7C21FA8EF9DB}"/>
              </a:ext>
            </a:extLst>
          </p:cNvPr>
          <p:cNvSpPr/>
          <p:nvPr/>
        </p:nvSpPr>
        <p:spPr>
          <a:xfrm>
            <a:off x="3889316" y="4527919"/>
            <a:ext cx="1614545" cy="307777"/>
          </a:xfrm>
          <a:prstGeom prst="rect">
            <a:avLst/>
          </a:prstGeom>
        </p:spPr>
        <p:txBody>
          <a:bodyPr wrap="none">
            <a:spAutoFit/>
          </a:bodyPr>
          <a:lstStyle/>
          <a:p>
            <a:pPr algn="ctr"/>
            <a:r>
              <a:rPr lang="es-ES" sz="1400" dirty="0" smtClean="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6 de julio  </a:t>
            </a:r>
            <a:r>
              <a:rPr lang="es-ES"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de 2018</a:t>
            </a:r>
            <a:endParaRPr lang="es-MX"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8" name="Rectángulo 17">
            <a:extLst>
              <a:ext uri="{FF2B5EF4-FFF2-40B4-BE49-F238E27FC236}">
                <a16:creationId xmlns:a16="http://schemas.microsoft.com/office/drawing/2014/main" xmlns="" id="{494BAECF-F989-E74C-8008-84C0982D46EF}"/>
              </a:ext>
            </a:extLst>
          </p:cNvPr>
          <p:cNvSpPr/>
          <p:nvPr/>
        </p:nvSpPr>
        <p:spPr>
          <a:xfrm>
            <a:off x="6838788" y="4821053"/>
            <a:ext cx="790601" cy="261610"/>
          </a:xfrm>
          <a:prstGeom prst="rect">
            <a:avLst/>
          </a:prstGeom>
        </p:spPr>
        <p:txBody>
          <a:bodyPr wrap="non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Versión: 1</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1" name="Rectángulo 10">
            <a:extLst>
              <a:ext uri="{FF2B5EF4-FFF2-40B4-BE49-F238E27FC236}">
                <a16:creationId xmlns:a16="http://schemas.microsoft.com/office/drawing/2014/main" xmlns="" id="{C7F005DA-52E8-4A41-8949-1695579835FF}"/>
              </a:ext>
            </a:extLst>
          </p:cNvPr>
          <p:cNvSpPr/>
          <p:nvPr/>
        </p:nvSpPr>
        <p:spPr>
          <a:xfrm>
            <a:off x="5353533" y="4681807"/>
            <a:ext cx="3821452" cy="261610"/>
          </a:xfrm>
          <a:prstGeom prst="rect">
            <a:avLst/>
          </a:prstGeom>
        </p:spPr>
        <p:txBody>
          <a:bodyPr wrap="squar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Elabora: Gerencia Sr. de Coordinación de Inversiones</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637305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CC9188A-3ADC-4C78-9764-1BD187EF30AC}"/>
              </a:ext>
            </a:extLst>
          </p:cNvPr>
          <p:cNvSpPr txBox="1">
            <a:spLocks/>
          </p:cNvSpPr>
          <p:nvPr/>
        </p:nvSpPr>
        <p:spPr>
          <a:xfrm>
            <a:off x="371255" y="156994"/>
            <a:ext cx="7886700" cy="110463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Rendimiento FINVIT al 30 de junio de 2018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0759684C-C746-4E5E-89CE-DD1A76D1C0C4}"/>
              </a:ext>
            </a:extLst>
          </p:cNvPr>
          <p:cNvSpPr txBox="1">
            <a:spLocks/>
          </p:cNvSpPr>
          <p:nvPr/>
        </p:nvSpPr>
        <p:spPr>
          <a:xfrm>
            <a:off x="457200" y="1098372"/>
            <a:ext cx="8229600" cy="4234516"/>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
                <a:srgbClr val="C00000"/>
              </a:buClr>
            </a:pPr>
            <a:r>
              <a:rPr lang="x-none" sz="1600" dirty="0">
                <a:latin typeface="Helvetica Light" panose="020B0403020202020204"/>
              </a:rPr>
              <a:t>Durante el año el fondo presenta un rendimiento acumulado de 7.84% superando en 0.30% al rendimiento dado por los Cetes 28.</a:t>
            </a:r>
          </a:p>
          <a:p>
            <a:pPr algn="just">
              <a:buClr>
                <a:srgbClr val="C00000"/>
              </a:buClr>
            </a:pPr>
            <a:r>
              <a:rPr lang="x-none" sz="1600" dirty="0">
                <a:latin typeface="Helvetica Light" panose="020B0403020202020204"/>
              </a:rPr>
              <a:t>El fondo presentó un crecimiento de activos manejados del 9.65% equivalente a $8.5 </a:t>
            </a:r>
            <a:r>
              <a:rPr lang="x-none" sz="1600" dirty="0" err="1">
                <a:latin typeface="Helvetica Light" panose="020B0403020202020204"/>
              </a:rPr>
              <a:t>mdp</a:t>
            </a:r>
            <a:r>
              <a:rPr lang="x-none" sz="1600" dirty="0">
                <a:latin typeface="Helvetica Light" panose="020B0403020202020204"/>
              </a:rPr>
              <a:t>.</a:t>
            </a: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es-MX" sz="1400" dirty="0">
              <a:latin typeface="Century Gothic" panose="020B0502020202020204" pitchFamily="34" charset="0"/>
            </a:endParaRPr>
          </a:p>
        </p:txBody>
      </p:sp>
      <p:sp>
        <p:nvSpPr>
          <p:cNvPr id="7" name="CuadroTexto 6">
            <a:extLst>
              <a:ext uri="{FF2B5EF4-FFF2-40B4-BE49-F238E27FC236}">
                <a16:creationId xmlns:a16="http://schemas.microsoft.com/office/drawing/2014/main" xmlns="" id="{45E51414-F980-4A41-82B7-38F04DD88F2D}"/>
              </a:ext>
            </a:extLst>
          </p:cNvPr>
          <p:cNvSpPr txBox="1"/>
          <p:nvPr/>
        </p:nvSpPr>
        <p:spPr>
          <a:xfrm>
            <a:off x="273653" y="5332888"/>
            <a:ext cx="6968128" cy="369332"/>
          </a:xfrm>
          <a:prstGeom prst="rect">
            <a:avLst/>
          </a:prstGeom>
          <a:noFill/>
        </p:spPr>
        <p:txBody>
          <a:bodyPr wrap="square" rtlCol="0">
            <a:spAutoFit/>
          </a:bodyPr>
          <a:lstStyle/>
          <a:p>
            <a:r>
              <a:rPr lang="es-MX" sz="900" dirty="0">
                <a:latin typeface="Helvetica Light"/>
              </a:rPr>
              <a:t>Rendimientos pasados no garantizan rendimientos futuros</a:t>
            </a:r>
          </a:p>
          <a:p>
            <a:r>
              <a:rPr lang="es-MX" sz="900" dirty="0">
                <a:latin typeface="Helvetica Light"/>
              </a:rPr>
              <a:t>Fuente: Elaborado por la Gerencia Sr de Coordinación de Inversiones </a:t>
            </a:r>
            <a:endParaRPr lang="en-US" sz="900" dirty="0">
              <a:latin typeface="Helvetica Light"/>
            </a:endParaRPr>
          </a:p>
        </p:txBody>
      </p:sp>
      <p:graphicFrame>
        <p:nvGraphicFramePr>
          <p:cNvPr id="12" name="Tabla 11">
            <a:extLst>
              <a:ext uri="{FF2B5EF4-FFF2-40B4-BE49-F238E27FC236}">
                <a16:creationId xmlns:a16="http://schemas.microsoft.com/office/drawing/2014/main" xmlns="" id="{6DE0B742-C595-4959-8A91-8FAC356BDAC3}"/>
              </a:ext>
            </a:extLst>
          </p:cNvPr>
          <p:cNvGraphicFramePr>
            <a:graphicFrameLocks noGrp="1"/>
          </p:cNvGraphicFramePr>
          <p:nvPr>
            <p:extLst>
              <p:ext uri="{D42A27DB-BD31-4B8C-83A1-F6EECF244321}">
                <p14:modId xmlns:p14="http://schemas.microsoft.com/office/powerpoint/2010/main" val="3528169603"/>
              </p:ext>
            </p:extLst>
          </p:nvPr>
        </p:nvGraphicFramePr>
        <p:xfrm>
          <a:off x="1005104" y="2160722"/>
          <a:ext cx="7111999" cy="1996440"/>
        </p:xfrm>
        <a:graphic>
          <a:graphicData uri="http://schemas.openxmlformats.org/drawingml/2006/table">
            <a:tbl>
              <a:tblPr/>
              <a:tblGrid>
                <a:gridCol w="1780380">
                  <a:extLst>
                    <a:ext uri="{9D8B030D-6E8A-4147-A177-3AD203B41FA5}">
                      <a16:colId xmlns:a16="http://schemas.microsoft.com/office/drawing/2014/main" xmlns="" val="3456876919"/>
                    </a:ext>
                  </a:extLst>
                </a:gridCol>
                <a:gridCol w="1780380">
                  <a:extLst>
                    <a:ext uri="{9D8B030D-6E8A-4147-A177-3AD203B41FA5}">
                      <a16:colId xmlns:a16="http://schemas.microsoft.com/office/drawing/2014/main" xmlns="" val="2113063610"/>
                    </a:ext>
                  </a:extLst>
                </a:gridCol>
                <a:gridCol w="1780380">
                  <a:extLst>
                    <a:ext uri="{9D8B030D-6E8A-4147-A177-3AD203B41FA5}">
                      <a16:colId xmlns:a16="http://schemas.microsoft.com/office/drawing/2014/main" xmlns="" val="3690954589"/>
                    </a:ext>
                  </a:extLst>
                </a:gridCol>
                <a:gridCol w="1770859">
                  <a:extLst>
                    <a:ext uri="{9D8B030D-6E8A-4147-A177-3AD203B41FA5}">
                      <a16:colId xmlns:a16="http://schemas.microsoft.com/office/drawing/2014/main" xmlns="" val="3355840395"/>
                    </a:ext>
                  </a:extLst>
                </a:gridCol>
              </a:tblGrid>
              <a:tr h="190500">
                <a:tc gridSpan="4">
                  <a:txBody>
                    <a:bodyPr/>
                    <a:lstStyle/>
                    <a:p>
                      <a:pPr algn="ctr" fontAlgn="b"/>
                      <a:r>
                        <a:rPr lang="en-US" sz="1400" b="1" i="0" u="none" strike="noStrike" dirty="0">
                          <a:solidFill>
                            <a:srgbClr val="1D1D1B"/>
                          </a:solidFill>
                          <a:effectLst/>
                          <a:latin typeface="Helvetica light" panose="020B0403020202020204"/>
                        </a:rPr>
                        <a:t>Rendimiento Histórico</a:t>
                      </a:r>
                    </a:p>
                  </a:txBody>
                  <a:tcPr marL="9525" marR="9525" marT="9525"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595170057"/>
                  </a:ext>
                </a:extLst>
              </a:tr>
              <a:tr h="200025">
                <a:tc>
                  <a:txBody>
                    <a:bodyPr/>
                    <a:lstStyle/>
                    <a:p>
                      <a:pPr algn="l" fontAlgn="b"/>
                      <a:r>
                        <a:rPr lang="en-US" sz="1400" b="0" i="0" u="none" strike="noStrike" dirty="0">
                          <a:solidFill>
                            <a:srgbClr val="DD052B"/>
                          </a:solidFill>
                          <a:effectLst/>
                          <a:latin typeface="Helvetica light" panose="020B0403020202020204"/>
                        </a:rPr>
                        <a:t> </a:t>
                      </a:r>
                    </a:p>
                  </a:txBody>
                  <a:tcPr marL="9525" marR="9525" marT="9525"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DD052B"/>
                          </a:solidFill>
                          <a:effectLst/>
                          <a:latin typeface="Helvetica light" panose="020B0403020202020204"/>
                        </a:rPr>
                        <a:t>FINVIT</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DD052B"/>
                          </a:solidFill>
                          <a:effectLst/>
                          <a:latin typeface="Helvetica light" panose="020B0403020202020204"/>
                        </a:rPr>
                        <a:t>Parámetro de Referencia</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1" i="0" u="none" strike="noStrike" dirty="0">
                          <a:solidFill>
                            <a:srgbClr val="DD052B"/>
                          </a:solidFill>
                          <a:effectLst/>
                          <a:latin typeface="Helvetica light" panose="020B0403020202020204"/>
                        </a:rPr>
                        <a:t>Cetes 28</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03554480"/>
                  </a:ext>
                </a:extLst>
              </a:tr>
              <a:tr h="200025">
                <a:tc>
                  <a:txBody>
                    <a:bodyPr/>
                    <a:lstStyle/>
                    <a:p>
                      <a:pPr algn="ctr" fontAlgn="b"/>
                      <a:r>
                        <a:rPr lang="en-US" sz="1400" b="1" i="0" u="none" strike="noStrike" dirty="0">
                          <a:solidFill>
                            <a:srgbClr val="1D1D1B"/>
                          </a:solidFill>
                          <a:effectLst/>
                          <a:latin typeface="Helvetica light" panose="020B0403020202020204"/>
                        </a:rPr>
                        <a:t>2015</a:t>
                      </a:r>
                    </a:p>
                  </a:txBody>
                  <a:tcPr marL="9525" marR="9525" marT="9525"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3.52%</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3.29%</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3.05%</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353298033"/>
                  </a:ext>
                </a:extLst>
              </a:tr>
              <a:tr h="190500">
                <a:tc>
                  <a:txBody>
                    <a:bodyPr/>
                    <a:lstStyle/>
                    <a:p>
                      <a:pPr algn="ctr" fontAlgn="b"/>
                      <a:r>
                        <a:rPr lang="en-US" sz="1400" b="1" i="0" u="none" strike="noStrike" dirty="0">
                          <a:solidFill>
                            <a:srgbClr val="1D1D1B"/>
                          </a:solidFill>
                          <a:effectLst/>
                          <a:latin typeface="Helvetica light" panose="020B0403020202020204"/>
                        </a:rPr>
                        <a:t>2016</a:t>
                      </a:r>
                    </a:p>
                  </a:txBody>
                  <a:tcPr marL="9525" marR="9525" marT="952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4.49%</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4.39%</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4.21%</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57739891"/>
                  </a:ext>
                </a:extLst>
              </a:tr>
              <a:tr h="190500">
                <a:tc>
                  <a:txBody>
                    <a:bodyPr/>
                    <a:lstStyle/>
                    <a:p>
                      <a:pPr algn="ctr" fontAlgn="b"/>
                      <a:r>
                        <a:rPr lang="en-US" sz="1400" b="1" i="0" u="none" strike="noStrike" dirty="0">
                          <a:solidFill>
                            <a:srgbClr val="1D1D1B"/>
                          </a:solidFill>
                          <a:effectLst/>
                          <a:latin typeface="Helvetica light" panose="020B0403020202020204"/>
                        </a:rPr>
                        <a:t>2017</a:t>
                      </a:r>
                    </a:p>
                  </a:txBody>
                  <a:tcPr marL="9525" marR="9525" marT="952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7.54%</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7.17%</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6.80%</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084602810"/>
                  </a:ext>
                </a:extLst>
              </a:tr>
              <a:tr h="190500">
                <a:tc>
                  <a:txBody>
                    <a:bodyPr/>
                    <a:lstStyle/>
                    <a:p>
                      <a:pPr algn="ctr" fontAlgn="b"/>
                      <a:r>
                        <a:rPr lang="en-US" sz="1400" b="1" i="0" u="none" strike="noStrike" dirty="0">
                          <a:solidFill>
                            <a:srgbClr val="1D1D1B"/>
                          </a:solidFill>
                          <a:effectLst/>
                          <a:latin typeface="Helvetica light" panose="020B0403020202020204"/>
                        </a:rPr>
                        <a:t>Acumulado 2018</a:t>
                      </a:r>
                    </a:p>
                  </a:txBody>
                  <a:tcPr marL="9525" marR="9525" marT="952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7.84%</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7.81%</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7.54%</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658637123"/>
                  </a:ext>
                </a:extLst>
              </a:tr>
              <a:tr h="190500">
                <a:tc>
                  <a:txBody>
                    <a:bodyPr/>
                    <a:lstStyle/>
                    <a:p>
                      <a:pPr algn="ctr" fontAlgn="b"/>
                      <a:r>
                        <a:rPr lang="en-US" sz="1400" b="1" i="0" u="none" strike="noStrike" dirty="0">
                          <a:solidFill>
                            <a:srgbClr val="1D1D1B"/>
                          </a:solidFill>
                          <a:effectLst/>
                          <a:latin typeface="Helvetica light" panose="020B0403020202020204"/>
                        </a:rPr>
                        <a:t>12 meses</a:t>
                      </a:r>
                    </a:p>
                  </a:txBody>
                  <a:tcPr marL="9525" marR="9525" marT="952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7.94%</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7.75%</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7.45%</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878371282"/>
                  </a:ext>
                </a:extLst>
              </a:tr>
              <a:tr h="190500">
                <a:tc>
                  <a:txBody>
                    <a:bodyPr/>
                    <a:lstStyle/>
                    <a:p>
                      <a:pPr algn="ctr" fontAlgn="b"/>
                      <a:r>
                        <a:rPr lang="en-US" sz="1400" b="1" i="0" u="none" strike="noStrike" dirty="0">
                          <a:solidFill>
                            <a:srgbClr val="1D1D1B"/>
                          </a:solidFill>
                          <a:effectLst/>
                          <a:latin typeface="Helvetica light" panose="020B0403020202020204"/>
                        </a:rPr>
                        <a:t>Histórico</a:t>
                      </a:r>
                    </a:p>
                  </a:txBody>
                  <a:tcPr marL="9525" marR="9525" marT="952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6.07%</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5.84%</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5.54%</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69754769"/>
                  </a:ext>
                </a:extLst>
              </a:tr>
            </a:tbl>
          </a:graphicData>
        </a:graphic>
      </p:graphicFrame>
      <p:graphicFrame>
        <p:nvGraphicFramePr>
          <p:cNvPr id="13" name="Tabla 12">
            <a:extLst>
              <a:ext uri="{FF2B5EF4-FFF2-40B4-BE49-F238E27FC236}">
                <a16:creationId xmlns:a16="http://schemas.microsoft.com/office/drawing/2014/main" xmlns="" id="{5723ADAD-2475-4B9D-A6C9-979041479E4D}"/>
              </a:ext>
            </a:extLst>
          </p:cNvPr>
          <p:cNvGraphicFramePr>
            <a:graphicFrameLocks noGrp="1"/>
          </p:cNvGraphicFramePr>
          <p:nvPr>
            <p:extLst>
              <p:ext uri="{D42A27DB-BD31-4B8C-83A1-F6EECF244321}">
                <p14:modId xmlns:p14="http://schemas.microsoft.com/office/powerpoint/2010/main" val="2219973417"/>
              </p:ext>
            </p:extLst>
          </p:nvPr>
        </p:nvGraphicFramePr>
        <p:xfrm>
          <a:off x="1015999" y="4357553"/>
          <a:ext cx="7101103" cy="668655"/>
        </p:xfrm>
        <a:graphic>
          <a:graphicData uri="http://schemas.openxmlformats.org/drawingml/2006/table">
            <a:tbl>
              <a:tblPr/>
              <a:tblGrid>
                <a:gridCol w="1174538">
                  <a:extLst>
                    <a:ext uri="{9D8B030D-6E8A-4147-A177-3AD203B41FA5}">
                      <a16:colId xmlns:a16="http://schemas.microsoft.com/office/drawing/2014/main" xmlns="" val="2861820108"/>
                    </a:ext>
                  </a:extLst>
                </a:gridCol>
                <a:gridCol w="1185313">
                  <a:extLst>
                    <a:ext uri="{9D8B030D-6E8A-4147-A177-3AD203B41FA5}">
                      <a16:colId xmlns:a16="http://schemas.microsoft.com/office/drawing/2014/main" xmlns="" val="2394791877"/>
                    </a:ext>
                  </a:extLst>
                </a:gridCol>
                <a:gridCol w="1185313">
                  <a:extLst>
                    <a:ext uri="{9D8B030D-6E8A-4147-A177-3AD203B41FA5}">
                      <a16:colId xmlns:a16="http://schemas.microsoft.com/office/drawing/2014/main" xmlns="" val="2070401164"/>
                    </a:ext>
                  </a:extLst>
                </a:gridCol>
                <a:gridCol w="1185313">
                  <a:extLst>
                    <a:ext uri="{9D8B030D-6E8A-4147-A177-3AD203B41FA5}">
                      <a16:colId xmlns:a16="http://schemas.microsoft.com/office/drawing/2014/main" xmlns="" val="419772244"/>
                    </a:ext>
                  </a:extLst>
                </a:gridCol>
                <a:gridCol w="1185313">
                  <a:extLst>
                    <a:ext uri="{9D8B030D-6E8A-4147-A177-3AD203B41FA5}">
                      <a16:colId xmlns:a16="http://schemas.microsoft.com/office/drawing/2014/main" xmlns="" val="218905000"/>
                    </a:ext>
                  </a:extLst>
                </a:gridCol>
                <a:gridCol w="1185313">
                  <a:extLst>
                    <a:ext uri="{9D8B030D-6E8A-4147-A177-3AD203B41FA5}">
                      <a16:colId xmlns:a16="http://schemas.microsoft.com/office/drawing/2014/main" xmlns="" val="77594460"/>
                    </a:ext>
                  </a:extLst>
                </a:gridCol>
              </a:tblGrid>
              <a:tr h="190500">
                <a:tc gridSpan="6">
                  <a:txBody>
                    <a:bodyPr/>
                    <a:lstStyle/>
                    <a:p>
                      <a:pPr algn="ctr" fontAlgn="b"/>
                      <a:r>
                        <a:rPr lang="en-US" sz="1400" b="1" i="0" u="none" strike="noStrike" dirty="0">
                          <a:solidFill>
                            <a:srgbClr val="1D1D1B"/>
                          </a:solidFill>
                          <a:effectLst/>
                          <a:latin typeface="Helvetica light" panose="020B0403020202020204"/>
                        </a:rPr>
                        <a:t>Rendimientos Mensuales Anualizados</a:t>
                      </a:r>
                    </a:p>
                  </a:txBody>
                  <a:tcPr marL="9525" marR="9525" marT="9525"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68132646"/>
                  </a:ext>
                </a:extLst>
              </a:tr>
              <a:tr h="200025">
                <a:tc>
                  <a:txBody>
                    <a:bodyPr/>
                    <a:lstStyle/>
                    <a:p>
                      <a:pPr algn="ctr" fontAlgn="ctr"/>
                      <a:r>
                        <a:rPr lang="en-US" sz="1400" b="0" i="0" u="none" strike="noStrike" dirty="0">
                          <a:solidFill>
                            <a:srgbClr val="1D1D1B"/>
                          </a:solidFill>
                          <a:effectLst/>
                          <a:latin typeface="Helvetica light" panose="020B0403020202020204"/>
                        </a:rPr>
                        <a:t>7.70%</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7.81%</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7.64%</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7.85%</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7.61%</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7.68%</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20802393"/>
                  </a:ext>
                </a:extLst>
              </a:tr>
              <a:tr h="200025">
                <a:tc>
                  <a:txBody>
                    <a:bodyPr/>
                    <a:lstStyle/>
                    <a:p>
                      <a:pPr algn="ctr" fontAlgn="ctr"/>
                      <a:r>
                        <a:rPr lang="en-US" sz="1400" b="0" i="0" u="none" strike="noStrike" dirty="0">
                          <a:solidFill>
                            <a:srgbClr val="1D1D1B"/>
                          </a:solidFill>
                          <a:effectLst/>
                          <a:latin typeface="Helvetica light" panose="020B0403020202020204"/>
                        </a:rPr>
                        <a:t>Jun-18</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May-18</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Apr-18</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Mar-18</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Feb-18</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Jan-18</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639466086"/>
                  </a:ext>
                </a:extLst>
              </a:tr>
            </a:tbl>
          </a:graphicData>
        </a:graphic>
      </p:graphicFrame>
    </p:spTree>
    <p:extLst>
      <p:ext uri="{BB962C8B-B14F-4D97-AF65-F5344CB8AC3E}">
        <p14:creationId xmlns:p14="http://schemas.microsoft.com/office/powerpoint/2010/main" val="1753943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A293B50-B9AF-4A56-A209-5748882EE167}"/>
              </a:ext>
            </a:extLst>
          </p:cNvPr>
          <p:cNvSpPr txBox="1">
            <a:spLocks/>
          </p:cNvSpPr>
          <p:nvPr/>
        </p:nvSpPr>
        <p:spPr>
          <a:xfrm>
            <a:off x="371255" y="156994"/>
            <a:ext cx="7886700" cy="110463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El FINVIT cuenta con $97.3 mdp, </a:t>
            </a:r>
            <a:r>
              <a:rPr lang="es-ES" sz="2000" b="1" dirty="0" smtClean="0">
                <a:solidFill>
                  <a:srgbClr val="DD042B"/>
                </a:solidFill>
                <a:ea typeface="Open Sans" panose="020B0606030504020204" pitchFamily="34" charset="0"/>
                <a:cs typeface="Open Sans" panose="020B0606030504020204" pitchFamily="34" charset="0"/>
              </a:rPr>
              <a:t>71% </a:t>
            </a:r>
            <a:r>
              <a:rPr lang="es-ES" sz="2000" b="1" dirty="0">
                <a:solidFill>
                  <a:srgbClr val="DD042B"/>
                </a:solidFill>
                <a:ea typeface="Open Sans" panose="020B0606030504020204" pitchFamily="34" charset="0"/>
                <a:cs typeface="Open Sans" panose="020B0606030504020204" pitchFamily="34" charset="0"/>
              </a:rPr>
              <a:t>aportados de forma directa y un rendimiento del 7.84% durante el 2018.</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2947E8F1-8624-4C5C-8961-6441089461B5}"/>
              </a:ext>
            </a:extLst>
          </p:cNvPr>
          <p:cNvSpPr txBox="1">
            <a:spLocks/>
          </p:cNvSpPr>
          <p:nvPr/>
        </p:nvSpPr>
        <p:spPr>
          <a:xfrm>
            <a:off x="371254" y="1067233"/>
            <a:ext cx="8311637" cy="49035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ES" sz="1400" dirty="0">
                <a:ea typeface="Open Sans Light" panose="020B0606030504020204" pitchFamily="34" charset="0"/>
                <a:cs typeface="Open Sans Light" panose="020B0606030504020204" pitchFamily="34" charset="0"/>
              </a:rPr>
              <a:t>Desde su lanzamiento el 4 de marzo de 2015 al 30 de junio de 2018, el FINVIT presenta los siguientes resultados</a:t>
            </a:r>
            <a:r>
              <a:rPr lang="es-ES" sz="1400" dirty="0" smtClean="0">
                <a:ea typeface="Open Sans Light" panose="020B0606030504020204" pitchFamily="34" charset="0"/>
                <a:cs typeface="Open Sans Light" panose="020B0606030504020204" pitchFamily="34" charset="0"/>
              </a:rPr>
              <a:t>:</a:t>
            </a:r>
            <a:endParaRPr lang="es-MX" sz="2000" dirty="0">
              <a:ea typeface="Open Sans Light" panose="020B0606030504020204" pitchFamily="34" charset="0"/>
              <a:cs typeface="Open Sans Light" panose="020B0606030504020204" pitchFamily="34" charset="0"/>
            </a:endParaRPr>
          </a:p>
        </p:txBody>
      </p:sp>
      <p:sp>
        <p:nvSpPr>
          <p:cNvPr id="9" name="CuadroTexto 8">
            <a:extLst>
              <a:ext uri="{FF2B5EF4-FFF2-40B4-BE49-F238E27FC236}">
                <a16:creationId xmlns:a16="http://schemas.microsoft.com/office/drawing/2014/main" xmlns="" id="{03670624-2AA6-4E2F-BE1C-83BDCE92E96F}"/>
              </a:ext>
            </a:extLst>
          </p:cNvPr>
          <p:cNvSpPr txBox="1"/>
          <p:nvPr/>
        </p:nvSpPr>
        <p:spPr>
          <a:xfrm>
            <a:off x="273653" y="5332888"/>
            <a:ext cx="6968128" cy="230832"/>
          </a:xfrm>
          <a:prstGeom prst="rect">
            <a:avLst/>
          </a:prstGeom>
          <a:noFill/>
        </p:spPr>
        <p:txBody>
          <a:bodyPr wrap="square" rtlCol="0">
            <a:spAutoFit/>
          </a:bodyPr>
          <a:lstStyle/>
          <a:p>
            <a:r>
              <a:rPr lang="es-MX" sz="900" dirty="0">
                <a:latin typeface="Helvetica Light"/>
              </a:rPr>
              <a:t>Fuente: Elaborado por la Gerencia Sr de Coordinación de Inversiones </a:t>
            </a:r>
            <a:endParaRPr lang="en-US" sz="900" dirty="0">
              <a:latin typeface="Helvetica Light"/>
            </a:endParaRPr>
          </a:p>
        </p:txBody>
      </p:sp>
      <p:graphicFrame>
        <p:nvGraphicFramePr>
          <p:cNvPr id="11" name="Tabla 10">
            <a:extLst>
              <a:ext uri="{FF2B5EF4-FFF2-40B4-BE49-F238E27FC236}">
                <a16:creationId xmlns:a16="http://schemas.microsoft.com/office/drawing/2014/main" xmlns="" id="{333C5A88-8618-4024-9590-4F1430AAB68B}"/>
              </a:ext>
            </a:extLst>
          </p:cNvPr>
          <p:cNvGraphicFramePr>
            <a:graphicFrameLocks noGrp="1"/>
          </p:cNvGraphicFramePr>
          <p:nvPr>
            <p:extLst>
              <p:ext uri="{D42A27DB-BD31-4B8C-83A1-F6EECF244321}">
                <p14:modId xmlns:p14="http://schemas.microsoft.com/office/powerpoint/2010/main" val="2617422105"/>
              </p:ext>
            </p:extLst>
          </p:nvPr>
        </p:nvGraphicFramePr>
        <p:xfrm>
          <a:off x="371254" y="1557591"/>
          <a:ext cx="3903761" cy="3241091"/>
        </p:xfrm>
        <a:graphic>
          <a:graphicData uri="http://schemas.openxmlformats.org/drawingml/2006/table">
            <a:tbl>
              <a:tblPr/>
              <a:tblGrid>
                <a:gridCol w="2528254">
                  <a:extLst>
                    <a:ext uri="{9D8B030D-6E8A-4147-A177-3AD203B41FA5}">
                      <a16:colId xmlns:a16="http://schemas.microsoft.com/office/drawing/2014/main" xmlns="" val="1128455764"/>
                    </a:ext>
                  </a:extLst>
                </a:gridCol>
                <a:gridCol w="1375507"/>
              </a:tblGrid>
              <a:tr h="240324">
                <a:tc gridSpan="2">
                  <a:txBody>
                    <a:bodyPr/>
                    <a:lstStyle/>
                    <a:p>
                      <a:pPr algn="ctr" fontAlgn="b"/>
                      <a:r>
                        <a:rPr lang="es-ES" sz="1400" b="1" i="0" u="none" strike="noStrike" dirty="0">
                          <a:solidFill>
                            <a:srgbClr val="DD052B"/>
                          </a:solidFill>
                          <a:effectLst/>
                          <a:latin typeface="Helvetica light" panose="020B0403020202020204"/>
                        </a:rPr>
                        <a:t>Principales Analíticos al 30 de junio</a:t>
                      </a:r>
                    </a:p>
                  </a:txBody>
                  <a:tcPr marL="9525" marR="9525" marT="9525" marB="0" anchor="ctr">
                    <a:lnL>
                      <a:noFill/>
                    </a:lnL>
                    <a:lnR>
                      <a:noFill/>
                    </a:lnR>
                    <a:lnT>
                      <a:noFill/>
                    </a:lnT>
                    <a:lnB w="19050" cap="flat" cmpd="sng" algn="ctr">
                      <a:solidFill>
                        <a:srgbClr val="B41F32"/>
                      </a:solidFill>
                      <a:prstDash val="solid"/>
                      <a:round/>
                      <a:headEnd type="none" w="med" len="med"/>
                      <a:tailEnd type="none" w="med" len="med"/>
                    </a:lnB>
                    <a:solidFill>
                      <a:srgbClr val="FFFFFF"/>
                    </a:solidFill>
                  </a:tcPr>
                </a:tc>
                <a:tc hMerge="1">
                  <a:txBody>
                    <a:bodyPr/>
                    <a:lstStyle/>
                    <a:p>
                      <a:endParaRPr lang="es-MX"/>
                    </a:p>
                  </a:txBody>
                  <a:tcPr/>
                </a:tc>
                <a:extLst>
                  <a:ext uri="{0D108BD9-81ED-4DB2-BD59-A6C34878D82A}">
                    <a16:rowId xmlns:a16="http://schemas.microsoft.com/office/drawing/2014/main" xmlns="" val="3760621946"/>
                  </a:ext>
                </a:extLst>
              </a:tr>
              <a:tr h="312239">
                <a:tc>
                  <a:txBody>
                    <a:bodyPr/>
                    <a:lstStyle/>
                    <a:p>
                      <a:pPr algn="l" fontAlgn="ctr"/>
                      <a:r>
                        <a:rPr lang="en-US" sz="1400" b="0" i="0" u="none" strike="noStrike" dirty="0">
                          <a:solidFill>
                            <a:srgbClr val="1D1D1B"/>
                          </a:solidFill>
                          <a:effectLst/>
                          <a:latin typeface="Helvetica light" panose="020B0403020202020204"/>
                        </a:rPr>
                        <a:t>Tasa de Rendimiento Anualizada</a:t>
                      </a:r>
                    </a:p>
                  </a:txBody>
                  <a:tcPr marL="9525" marR="9525" marT="9525"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7.84%</a:t>
                      </a:r>
                    </a:p>
                  </a:txBody>
                  <a:tcPr marL="9525" marR="9525" marT="9525"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970610279"/>
                  </a:ext>
                </a:extLst>
              </a:tr>
              <a:tr h="179754">
                <a:tc>
                  <a:txBody>
                    <a:bodyPr/>
                    <a:lstStyle/>
                    <a:p>
                      <a:pPr algn="l" fontAlgn="ctr"/>
                      <a:r>
                        <a:rPr lang="en-US" sz="1400" b="0" i="0" u="none" strike="noStrike" dirty="0">
                          <a:solidFill>
                            <a:srgbClr val="1D1D1B"/>
                          </a:solidFill>
                          <a:effectLst/>
                          <a:latin typeface="Helvetica light" panose="020B0403020202020204"/>
                        </a:rPr>
                        <a:t>YTM</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7.92%</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006865090"/>
                  </a:ext>
                </a:extLst>
              </a:tr>
              <a:tr h="128807">
                <a:tc>
                  <a:txBody>
                    <a:bodyPr/>
                    <a:lstStyle/>
                    <a:p>
                      <a:pPr algn="l" fontAlgn="ctr"/>
                      <a:r>
                        <a:rPr lang="en-US" sz="1400" b="0" i="0" u="none" strike="noStrike" dirty="0">
                          <a:solidFill>
                            <a:srgbClr val="1D1D1B"/>
                          </a:solidFill>
                          <a:effectLst/>
                          <a:latin typeface="Helvetica light" panose="020B0403020202020204"/>
                        </a:rPr>
                        <a:t>Duración</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0.23</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689693314"/>
                  </a:ext>
                </a:extLst>
              </a:tr>
              <a:tr h="46599">
                <a:tc>
                  <a:txBody>
                    <a:bodyPr/>
                    <a:lstStyle/>
                    <a:p>
                      <a:pPr algn="l" fontAlgn="ctr"/>
                      <a:r>
                        <a:rPr lang="en-US" sz="1400" b="0" i="0" u="none" strike="noStrike" dirty="0">
                          <a:solidFill>
                            <a:srgbClr val="1D1D1B"/>
                          </a:solidFill>
                          <a:effectLst/>
                          <a:latin typeface="Helvetica light" panose="020B0403020202020204"/>
                        </a:rPr>
                        <a:t>VaR</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-0.0298</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469132259"/>
                  </a:ext>
                </a:extLst>
              </a:tr>
              <a:tr h="136329">
                <a:tc>
                  <a:txBody>
                    <a:bodyPr/>
                    <a:lstStyle/>
                    <a:p>
                      <a:pPr algn="l" fontAlgn="ctr"/>
                      <a:r>
                        <a:rPr lang="en-US" sz="1400" b="0" i="0" u="none" strike="noStrike" dirty="0">
                          <a:solidFill>
                            <a:srgbClr val="1D1D1B"/>
                          </a:solidFill>
                          <a:effectLst/>
                          <a:latin typeface="Helvetica light" panose="020B0403020202020204"/>
                        </a:rPr>
                        <a:t>Activos Netos</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smtClean="0">
                          <a:solidFill>
                            <a:srgbClr val="1D1D1B"/>
                          </a:solidFill>
                          <a:effectLst/>
                          <a:latin typeface="Helvetica light" panose="020B0403020202020204"/>
                        </a:rPr>
                        <a:t>$97,306,141 </a:t>
                      </a:r>
                      <a:endParaRPr lang="en-US" sz="1400" b="0" i="0" u="none" strike="noStrike" dirty="0">
                        <a:solidFill>
                          <a:srgbClr val="1D1D1B"/>
                        </a:solidFill>
                        <a:effectLst/>
                        <a:latin typeface="Helvetica light" panose="020B0403020202020204"/>
                      </a:endParaRP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671030536"/>
                  </a:ext>
                </a:extLst>
              </a:tr>
              <a:tr h="36146">
                <a:tc>
                  <a:txBody>
                    <a:bodyPr/>
                    <a:lstStyle/>
                    <a:p>
                      <a:pPr algn="l" fontAlgn="ctr"/>
                      <a:r>
                        <a:rPr lang="en-US" sz="1400" b="0" i="0" u="none" strike="noStrike" dirty="0">
                          <a:solidFill>
                            <a:srgbClr val="1D1D1B"/>
                          </a:solidFill>
                          <a:effectLst/>
                          <a:latin typeface="Helvetica light" panose="020B0403020202020204"/>
                        </a:rPr>
                        <a:t>Precio de la Acción</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1.2041</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557137021"/>
                  </a:ext>
                </a:extLst>
              </a:tr>
              <a:tr h="217435">
                <a:tc>
                  <a:txBody>
                    <a:bodyPr/>
                    <a:lstStyle/>
                    <a:p>
                      <a:pPr algn="l" fontAlgn="b"/>
                      <a:r>
                        <a:rPr lang="en-US" sz="14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l" fontAlgn="b"/>
                      <a:r>
                        <a:rPr lang="en-US" sz="14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959429064"/>
                  </a:ext>
                </a:extLst>
              </a:tr>
              <a:tr h="217435">
                <a:tc>
                  <a:txBody>
                    <a:bodyPr/>
                    <a:lstStyle/>
                    <a:p>
                      <a:pPr algn="l" fontAlgn="b"/>
                      <a:r>
                        <a:rPr lang="en-US" sz="14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l" fontAlgn="b"/>
                      <a:r>
                        <a:rPr lang="en-US" sz="14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00507786"/>
                  </a:ext>
                </a:extLst>
              </a:tr>
              <a:tr h="240324">
                <a:tc gridSpan="2">
                  <a:txBody>
                    <a:bodyPr/>
                    <a:lstStyle/>
                    <a:p>
                      <a:pPr algn="ctr" fontAlgn="b"/>
                      <a:r>
                        <a:rPr lang="es-ES" sz="1400" b="1" i="0" u="none" strike="noStrike" dirty="0">
                          <a:solidFill>
                            <a:srgbClr val="DD052B"/>
                          </a:solidFill>
                          <a:effectLst/>
                          <a:latin typeface="Helvetica light" panose="020B0403020202020204"/>
                        </a:rPr>
                        <a:t>Indicadores al 30 de junio</a:t>
                      </a:r>
                    </a:p>
                  </a:txBody>
                  <a:tcPr marL="9525" marR="9525" marT="9525" marB="0" anchor="ctr">
                    <a:lnL>
                      <a:noFill/>
                    </a:lnL>
                    <a:lnR>
                      <a:noFill/>
                    </a:lnR>
                    <a:lnT>
                      <a:noFill/>
                    </a:lnT>
                    <a:lnB w="19050" cap="flat" cmpd="sng" algn="ctr">
                      <a:solidFill>
                        <a:srgbClr val="B41F32"/>
                      </a:solidFill>
                      <a:prstDash val="solid"/>
                      <a:round/>
                      <a:headEnd type="none" w="med" len="med"/>
                      <a:tailEnd type="none" w="med" len="med"/>
                    </a:lnB>
                    <a:solidFill>
                      <a:srgbClr val="FFFFFF"/>
                    </a:solidFill>
                  </a:tcPr>
                </a:tc>
                <a:tc hMerge="1">
                  <a:txBody>
                    <a:bodyPr/>
                    <a:lstStyle/>
                    <a:p>
                      <a:endParaRPr lang="es-MX"/>
                    </a:p>
                  </a:txBody>
                  <a:tcPr/>
                </a:tc>
                <a:extLst>
                  <a:ext uri="{0D108BD9-81ED-4DB2-BD59-A6C34878D82A}">
                    <a16:rowId xmlns:a16="http://schemas.microsoft.com/office/drawing/2014/main" xmlns="" val="1654714104"/>
                  </a:ext>
                </a:extLst>
              </a:tr>
              <a:tr h="228879">
                <a:tc>
                  <a:txBody>
                    <a:bodyPr/>
                    <a:lstStyle/>
                    <a:p>
                      <a:pPr algn="l" fontAlgn="b"/>
                      <a:r>
                        <a:rPr lang="en-US" sz="1400" b="0" i="0" u="none" strike="noStrike" dirty="0">
                          <a:solidFill>
                            <a:srgbClr val="1D1D1B"/>
                          </a:solidFill>
                          <a:effectLst/>
                          <a:latin typeface="Helvetica light" panose="020B0403020202020204"/>
                        </a:rPr>
                        <a:t>Aportaciones Vía Nómina</a:t>
                      </a:r>
                    </a:p>
                  </a:txBody>
                  <a:tcPr marL="9525" marR="9525" marT="9525"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 $ </a:t>
                      </a:r>
                      <a:r>
                        <a:rPr lang="en-US" sz="1400" b="0" i="0" u="none" strike="noStrike" dirty="0" smtClean="0">
                          <a:solidFill>
                            <a:srgbClr val="1D1D1B"/>
                          </a:solidFill>
                          <a:effectLst/>
                          <a:latin typeface="Helvetica light" panose="020B0403020202020204"/>
                        </a:rPr>
                        <a:t>44,521,069.13</a:t>
                      </a:r>
                      <a:endParaRPr lang="en-US" sz="1400" b="0" i="0" u="none" strike="noStrike" dirty="0">
                        <a:solidFill>
                          <a:srgbClr val="1D1D1B"/>
                        </a:solidFill>
                        <a:effectLst/>
                        <a:latin typeface="Helvetica light" panose="020B0403020202020204"/>
                      </a:endParaRPr>
                    </a:p>
                  </a:txBody>
                  <a:tcPr marL="9525" marR="9525" marT="9525"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427174921"/>
                  </a:ext>
                </a:extLst>
              </a:tr>
              <a:tr h="217435">
                <a:tc>
                  <a:txBody>
                    <a:bodyPr/>
                    <a:lstStyle/>
                    <a:p>
                      <a:pPr algn="l" fontAlgn="b"/>
                      <a:r>
                        <a:rPr lang="en-US" sz="1400" b="0" i="0" u="none" strike="noStrike" dirty="0">
                          <a:solidFill>
                            <a:srgbClr val="1D1D1B"/>
                          </a:solidFill>
                          <a:effectLst/>
                          <a:latin typeface="Helvetica light" panose="020B0403020202020204"/>
                        </a:rPr>
                        <a:t>Descuento Catorcenal</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a:solidFill>
                            <a:srgbClr val="1D1D1B"/>
                          </a:solidFill>
                          <a:effectLst/>
                          <a:latin typeface="Helvetica light" panose="020B0403020202020204"/>
                        </a:rPr>
                        <a:t> $     </a:t>
                      </a:r>
                      <a:r>
                        <a:rPr lang="en-US" sz="1400" b="0" i="0" u="none" strike="noStrike" dirty="0" smtClean="0">
                          <a:solidFill>
                            <a:srgbClr val="1D1D1B"/>
                          </a:solidFill>
                          <a:effectLst/>
                          <a:latin typeface="Helvetica light" panose="020B0403020202020204"/>
                        </a:rPr>
                        <a:t>904,796.07</a:t>
                      </a:r>
                      <a:endParaRPr lang="en-US" sz="1400" b="0" i="0" u="none" strike="noStrike" dirty="0">
                        <a:solidFill>
                          <a:srgbClr val="1D1D1B"/>
                        </a:solidFill>
                        <a:effectLst/>
                        <a:latin typeface="Helvetica light" panose="020B0403020202020204"/>
                      </a:endParaRP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19134066"/>
                  </a:ext>
                </a:extLst>
              </a:tr>
              <a:tr h="414272">
                <a:tc>
                  <a:txBody>
                    <a:bodyPr/>
                    <a:lstStyle/>
                    <a:p>
                      <a:pPr algn="l" fontAlgn="ctr"/>
                      <a:r>
                        <a:rPr lang="es-ES" sz="1400" b="0" i="0" u="none" strike="noStrike" dirty="0">
                          <a:solidFill>
                            <a:srgbClr val="1D1D1B"/>
                          </a:solidFill>
                          <a:effectLst/>
                          <a:latin typeface="Helvetica light" panose="020B0403020202020204"/>
                        </a:rPr>
                        <a:t>Solicitudes de Descuento Vía Nómina</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n-US" sz="1400" b="0" i="0" u="none" strike="noStrike" dirty="0" smtClean="0">
                          <a:solidFill>
                            <a:srgbClr val="1D1D1B"/>
                          </a:solidFill>
                          <a:effectLst/>
                          <a:latin typeface="Helvetica light" panose="020B0403020202020204"/>
                        </a:rPr>
                        <a:t>1,088</a:t>
                      </a:r>
                      <a:endParaRPr lang="en-US" sz="1400" b="0" i="0" u="none" strike="noStrike" dirty="0">
                        <a:solidFill>
                          <a:srgbClr val="1D1D1B"/>
                        </a:solidFill>
                        <a:effectLst/>
                        <a:latin typeface="Helvetica light" panose="020B0403020202020204"/>
                      </a:endParaRP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4691535"/>
                  </a:ext>
                </a:extLst>
              </a:tr>
            </a:tbl>
          </a:graphicData>
        </a:graphic>
      </p:graphicFrame>
      <p:graphicFrame>
        <p:nvGraphicFramePr>
          <p:cNvPr id="14" name="Gráfico 13">
            <a:extLst>
              <a:ext uri="{FF2B5EF4-FFF2-40B4-BE49-F238E27FC236}">
                <a16:creationId xmlns:a16="http://schemas.microsoft.com/office/drawing/2014/main" xmlns="" id="{11808EAB-83B6-495F-8A80-5B326F0550C1}"/>
              </a:ext>
            </a:extLst>
          </p:cNvPr>
          <p:cNvGraphicFramePr>
            <a:graphicFrameLocks/>
          </p:cNvGraphicFramePr>
          <p:nvPr>
            <p:extLst>
              <p:ext uri="{D42A27DB-BD31-4B8C-83A1-F6EECF244321}">
                <p14:modId xmlns:p14="http://schemas.microsoft.com/office/powerpoint/2010/main" val="3525790752"/>
              </p:ext>
            </p:extLst>
          </p:nvPr>
        </p:nvGraphicFramePr>
        <p:xfrm>
          <a:off x="4376615" y="1557592"/>
          <a:ext cx="4648722" cy="21698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1 Gráfico"/>
          <p:cNvGraphicFramePr>
            <a:graphicFrameLocks/>
          </p:cNvGraphicFramePr>
          <p:nvPr>
            <p:extLst>
              <p:ext uri="{D42A27DB-BD31-4B8C-83A1-F6EECF244321}">
                <p14:modId xmlns:p14="http://schemas.microsoft.com/office/powerpoint/2010/main" val="1542679751"/>
              </p:ext>
            </p:extLst>
          </p:nvPr>
        </p:nvGraphicFramePr>
        <p:xfrm>
          <a:off x="4517292" y="3601074"/>
          <a:ext cx="4063999" cy="1941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3344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430C9AB-6F64-442B-A23C-646971CFB7A9}"/>
              </a:ext>
            </a:extLst>
          </p:cNvPr>
          <p:cNvSpPr txBox="1">
            <a:spLocks/>
          </p:cNvSpPr>
          <p:nvPr/>
        </p:nvSpPr>
        <p:spPr>
          <a:xfrm>
            <a:off x="371255" y="156994"/>
            <a:ext cx="7886700" cy="84538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Composición FINVIT al 30 de junio de 2018</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1CD68FB8-65F2-4337-BCE9-DF0CD1F8ACFA}"/>
              </a:ext>
            </a:extLst>
          </p:cNvPr>
          <p:cNvSpPr txBox="1">
            <a:spLocks/>
          </p:cNvSpPr>
          <p:nvPr/>
        </p:nvSpPr>
        <p:spPr>
          <a:xfrm>
            <a:off x="357857" y="1002379"/>
            <a:ext cx="8364111" cy="111042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Font typeface="Arial" panose="020B0604020202020204" pitchFamily="34" charset="0"/>
              <a:buNone/>
            </a:pPr>
            <a:r>
              <a:rPr lang="es-ES" sz="1400" dirty="0">
                <a:ea typeface="Open Sans Light" panose="020B0606030504020204" pitchFamily="34" charset="0"/>
                <a:cs typeface="Open Sans Light" panose="020B0606030504020204" pitchFamily="34" charset="0"/>
              </a:rPr>
              <a:t>FINVIT cuenta con una cartera bien diversificada enfocada en papeles con vencimientos menores a 3 años (85%) y de la más alta calidad crediticia (AAA-97%). Es importante destacar su estructura defensiva, teniendo el 93% de sus activos en instrumentos a tasa revisable cada 28 días o menos.</a:t>
            </a:r>
          </a:p>
          <a:p>
            <a:pPr marL="0" indent="0">
              <a:buFont typeface="Arial" panose="020B0604020202020204" pitchFamily="34" charset="0"/>
              <a:buNone/>
            </a:pPr>
            <a:endParaRPr lang="es-MX" sz="2000" dirty="0">
              <a:ea typeface="Open Sans Light" panose="020B0606030504020204" pitchFamily="34" charset="0"/>
              <a:cs typeface="Open Sans Light" panose="020B0606030504020204" pitchFamily="34" charset="0"/>
            </a:endParaRPr>
          </a:p>
        </p:txBody>
      </p:sp>
      <p:graphicFrame>
        <p:nvGraphicFramePr>
          <p:cNvPr id="8" name="Gráfico 7">
            <a:extLst>
              <a:ext uri="{FF2B5EF4-FFF2-40B4-BE49-F238E27FC236}">
                <a16:creationId xmlns:a16="http://schemas.microsoft.com/office/drawing/2014/main" xmlns="" id="{00000000-0008-0000-0100-000007000000}"/>
              </a:ext>
            </a:extLst>
          </p:cNvPr>
          <p:cNvGraphicFramePr>
            <a:graphicFrameLocks/>
          </p:cNvGraphicFramePr>
          <p:nvPr>
            <p:extLst>
              <p:ext uri="{D42A27DB-BD31-4B8C-83A1-F6EECF244321}">
                <p14:modId xmlns:p14="http://schemas.microsoft.com/office/powerpoint/2010/main" val="4283066133"/>
              </p:ext>
            </p:extLst>
          </p:nvPr>
        </p:nvGraphicFramePr>
        <p:xfrm>
          <a:off x="140163" y="1742831"/>
          <a:ext cx="4558604" cy="17726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a:extLst>
              <a:ext uri="{FF2B5EF4-FFF2-40B4-BE49-F238E27FC236}">
                <a16:creationId xmlns:a16="http://schemas.microsoft.com/office/drawing/2014/main" xmlns="" id="{00000000-0008-0000-0100-00000B000000}"/>
              </a:ext>
            </a:extLst>
          </p:cNvPr>
          <p:cNvGraphicFramePr>
            <a:graphicFrameLocks/>
          </p:cNvGraphicFramePr>
          <p:nvPr>
            <p:extLst>
              <p:ext uri="{D42A27DB-BD31-4B8C-83A1-F6EECF244321}">
                <p14:modId xmlns:p14="http://schemas.microsoft.com/office/powerpoint/2010/main" val="1468670007"/>
              </p:ext>
            </p:extLst>
          </p:nvPr>
        </p:nvGraphicFramePr>
        <p:xfrm>
          <a:off x="4539912" y="1742831"/>
          <a:ext cx="4088273" cy="18991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a:extLst>
              <a:ext uri="{FF2B5EF4-FFF2-40B4-BE49-F238E27FC236}">
                <a16:creationId xmlns:a16="http://schemas.microsoft.com/office/drawing/2014/main" xmlns="" id="{00000000-0008-0000-0100-00000D000000}"/>
              </a:ext>
            </a:extLst>
          </p:cNvPr>
          <p:cNvGraphicFramePr>
            <a:graphicFrameLocks/>
          </p:cNvGraphicFramePr>
          <p:nvPr>
            <p:extLst>
              <p:ext uri="{D42A27DB-BD31-4B8C-83A1-F6EECF244321}">
                <p14:modId xmlns:p14="http://schemas.microsoft.com/office/powerpoint/2010/main" val="755790371"/>
              </p:ext>
            </p:extLst>
          </p:nvPr>
        </p:nvGraphicFramePr>
        <p:xfrm>
          <a:off x="1166927" y="3794659"/>
          <a:ext cx="2510696" cy="18184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Gráfico 14">
            <a:extLst>
              <a:ext uri="{FF2B5EF4-FFF2-40B4-BE49-F238E27FC236}">
                <a16:creationId xmlns:a16="http://schemas.microsoft.com/office/drawing/2014/main" xmlns="" id="{00000000-0008-0000-0100-00000E000000}"/>
              </a:ext>
            </a:extLst>
          </p:cNvPr>
          <p:cNvGraphicFramePr>
            <a:graphicFrameLocks/>
          </p:cNvGraphicFramePr>
          <p:nvPr>
            <p:extLst>
              <p:ext uri="{D42A27DB-BD31-4B8C-83A1-F6EECF244321}">
                <p14:modId xmlns:p14="http://schemas.microsoft.com/office/powerpoint/2010/main" val="927493778"/>
              </p:ext>
            </p:extLst>
          </p:nvPr>
        </p:nvGraphicFramePr>
        <p:xfrm>
          <a:off x="5215297" y="3794659"/>
          <a:ext cx="2839230" cy="181396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911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263606"/>
            <a:ext cx="3896130" cy="111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083169"/>
            <a:ext cx="4692620" cy="830997"/>
          </a:xfrm>
          <a:prstGeom prst="rect">
            <a:avLst/>
          </a:prstGeom>
          <a:noFill/>
          <a:ln w="38100">
            <a:solidFill>
              <a:schemeClr val="bg1">
                <a:lumMod val="50000"/>
              </a:schemeClr>
            </a:solidFill>
          </a:ln>
        </p:spPr>
        <p:txBody>
          <a:bodyPr wrap="square" rtlCol="0">
            <a:spAutoFit/>
          </a:bodyPr>
          <a:lstStyle/>
          <a:p>
            <a:pPr marL="0" lvl="2" algn="ctr" defTabSz="913881" eaLnBrk="0" fontAlgn="base" hangingPunct="0">
              <a:spcBef>
                <a:spcPct val="0"/>
              </a:spcBef>
              <a:spcAft>
                <a:spcPct val="0"/>
              </a:spcAft>
            </a:pPr>
            <a:r>
              <a:rPr lang="es-MX" sz="1600" b="1" dirty="0" smtClean="0">
                <a:solidFill>
                  <a:prstClr val="black"/>
                </a:solidFill>
                <a:latin typeface="Helvetica Light"/>
                <a:cs typeface="Arial" pitchFamily="34" charset="0"/>
              </a:rPr>
              <a:t>1,513 </a:t>
            </a:r>
            <a:r>
              <a:rPr lang="es-MX" sz="1600" b="1" dirty="0">
                <a:solidFill>
                  <a:prstClr val="black"/>
                </a:solidFill>
                <a:latin typeface="Helvetica Light"/>
                <a:cs typeface="Arial" pitchFamily="34" charset="0"/>
              </a:rPr>
              <a:t>trabajadores inscritos </a:t>
            </a:r>
          </a:p>
          <a:p>
            <a:pPr marL="0" lvl="2" algn="ctr" defTabSz="913881" eaLnBrk="0" fontAlgn="base" hangingPunct="0">
              <a:spcBef>
                <a:spcPct val="0"/>
              </a:spcBef>
              <a:spcAft>
                <a:spcPct val="0"/>
              </a:spcAft>
            </a:pPr>
            <a:r>
              <a:rPr lang="es-MX" sz="1600" b="1" dirty="0">
                <a:solidFill>
                  <a:prstClr val="black">
                    <a:lumMod val="65000"/>
                    <a:lumOff val="35000"/>
                  </a:prstClr>
                </a:solidFill>
                <a:latin typeface="Helvetica Light"/>
                <a:cs typeface="Arial" pitchFamily="34" charset="0"/>
              </a:rPr>
              <a:t>(32% del total de la plantilla que corresponde a </a:t>
            </a:r>
            <a:r>
              <a:rPr lang="es-MX" sz="1600" b="1" dirty="0" smtClean="0">
                <a:solidFill>
                  <a:prstClr val="black">
                    <a:lumMod val="65000"/>
                    <a:lumOff val="35000"/>
                  </a:prstClr>
                </a:solidFill>
                <a:latin typeface="Helvetica Light"/>
                <a:cs typeface="Arial" pitchFamily="34" charset="0"/>
              </a:rPr>
              <a:t>4,796 </a:t>
            </a:r>
            <a:r>
              <a:rPr lang="es-MX" sz="1600" b="1" dirty="0">
                <a:solidFill>
                  <a:prstClr val="black">
                    <a:lumMod val="65000"/>
                    <a:lumOff val="35000"/>
                  </a:prstClr>
                </a:solidFill>
                <a:latin typeface="Helvetica Light"/>
                <a:cs typeface="Arial" pitchFamily="34" charset="0"/>
              </a:rPr>
              <a:t>trabajadores)</a:t>
            </a:r>
          </a:p>
        </p:txBody>
      </p:sp>
      <p:sp>
        <p:nvSpPr>
          <p:cNvPr id="16" name="15 CuadroTexto"/>
          <p:cNvSpPr txBox="1"/>
          <p:nvPr/>
        </p:nvSpPr>
        <p:spPr>
          <a:xfrm>
            <a:off x="222634" y="4352495"/>
            <a:ext cx="4137715" cy="1077218"/>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Helvetica Light"/>
                <a:cs typeface="Arial" pitchFamily="34" charset="0"/>
              </a:rPr>
              <a:t>Personal Sindicalizado</a:t>
            </a:r>
          </a:p>
          <a:p>
            <a:pPr algn="ctr" defTabSz="457200" eaLnBrk="0" fontAlgn="base" hangingPunct="0">
              <a:spcBef>
                <a:spcPct val="0"/>
              </a:spcBef>
              <a:spcAft>
                <a:spcPct val="0"/>
              </a:spcAft>
            </a:pPr>
            <a:r>
              <a:rPr lang="es-MX" sz="1600" b="1" dirty="0" smtClean="0">
                <a:solidFill>
                  <a:prstClr val="black">
                    <a:lumMod val="75000"/>
                    <a:lumOff val="25000"/>
                  </a:prstClr>
                </a:solidFill>
                <a:latin typeface="Helvetica Light"/>
                <a:cs typeface="Arial" pitchFamily="34" charset="0"/>
              </a:rPr>
              <a:t>2,908 </a:t>
            </a:r>
            <a:r>
              <a:rPr lang="es-MX" sz="1600" b="1" dirty="0">
                <a:solidFill>
                  <a:prstClr val="black">
                    <a:lumMod val="75000"/>
                    <a:lumOff val="25000"/>
                  </a:prstClr>
                </a:solidFill>
                <a:latin typeface="Helvetica Light"/>
                <a:cs typeface="Arial" pitchFamily="34" charset="0"/>
              </a:rPr>
              <a:t>trabajadores</a:t>
            </a:r>
          </a:p>
          <a:p>
            <a:pPr algn="ctr" defTabSz="457200" eaLnBrk="0" fontAlgn="base" hangingPunct="0">
              <a:spcBef>
                <a:spcPct val="0"/>
              </a:spcBef>
              <a:spcAft>
                <a:spcPct val="0"/>
              </a:spcAft>
            </a:pPr>
            <a:r>
              <a:rPr lang="es-MX" sz="1600" b="1" dirty="0" smtClean="0">
                <a:solidFill>
                  <a:srgbClr val="C00000"/>
                </a:solidFill>
                <a:latin typeface="Helvetica Light"/>
                <a:cs typeface="Arial" pitchFamily="34" charset="0"/>
              </a:rPr>
              <a:t>886 </a:t>
            </a:r>
            <a:r>
              <a:rPr lang="es-MX" sz="1600" b="1" dirty="0">
                <a:solidFill>
                  <a:srgbClr val="C00000"/>
                </a:solidFill>
                <a:latin typeface="Helvetica Light"/>
                <a:cs typeface="Arial" pitchFamily="34" charset="0"/>
              </a:rPr>
              <a:t>inscritos – 60% </a:t>
            </a:r>
            <a:r>
              <a:rPr lang="es-MX" sz="1600" b="1" dirty="0">
                <a:solidFill>
                  <a:prstClr val="black">
                    <a:lumMod val="75000"/>
                    <a:lumOff val="25000"/>
                  </a:prstClr>
                </a:solidFill>
                <a:latin typeface="Helvetica Light"/>
                <a:cs typeface="Arial" pitchFamily="34" charset="0"/>
              </a:rPr>
              <a:t>del total del personal inscrito</a:t>
            </a:r>
          </a:p>
        </p:txBody>
      </p:sp>
      <p:sp>
        <p:nvSpPr>
          <p:cNvPr id="17" name="16 CuadroTexto"/>
          <p:cNvSpPr txBox="1"/>
          <p:nvPr/>
        </p:nvSpPr>
        <p:spPr>
          <a:xfrm>
            <a:off x="4553424" y="2091273"/>
            <a:ext cx="4271687" cy="1077218"/>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eaLnBrk="0" fontAlgn="base" hangingPunct="0">
              <a:spcBef>
                <a:spcPct val="0"/>
              </a:spcBef>
              <a:spcAft>
                <a:spcPct val="0"/>
              </a:spcAft>
            </a:pPr>
            <a:r>
              <a:rPr lang="es-MX" sz="1600" dirty="0">
                <a:solidFill>
                  <a:prstClr val="black"/>
                </a:solidFill>
                <a:latin typeface="Helvetica Light"/>
                <a:cs typeface="Arial" pitchFamily="34" charset="0"/>
              </a:rPr>
              <a:t>Oficinas de Apoyo y </a:t>
            </a:r>
            <a:r>
              <a:rPr lang="es-MX" sz="1600" dirty="0" smtClean="0">
                <a:solidFill>
                  <a:prstClr val="black"/>
                </a:solidFill>
                <a:latin typeface="Helvetica Light"/>
                <a:cs typeface="Arial" pitchFamily="34" charset="0"/>
              </a:rPr>
              <a:t>Zona Metropolitana</a:t>
            </a:r>
            <a:endParaRPr lang="es-MX" sz="1600" dirty="0">
              <a:solidFill>
                <a:prstClr val="black"/>
              </a:solidFill>
              <a:latin typeface="Helvetica Light"/>
              <a:cs typeface="Arial" pitchFamily="34" charset="0"/>
            </a:endParaRPr>
          </a:p>
          <a:p>
            <a:pPr defTabSz="457200" eaLnBrk="0" fontAlgn="base" hangingPunct="0">
              <a:spcBef>
                <a:spcPct val="0"/>
              </a:spcBef>
              <a:spcAft>
                <a:spcPct val="0"/>
              </a:spcAft>
            </a:pPr>
            <a:r>
              <a:rPr lang="es-MX" sz="1600" dirty="0" smtClean="0">
                <a:solidFill>
                  <a:prstClr val="black">
                    <a:lumMod val="75000"/>
                    <a:lumOff val="25000"/>
                  </a:prstClr>
                </a:solidFill>
                <a:latin typeface="Helvetica Light"/>
                <a:cs typeface="Arial" pitchFamily="34" charset="0"/>
              </a:rPr>
              <a:t>2,124 </a:t>
            </a:r>
            <a:r>
              <a:rPr lang="es-MX" sz="1600" dirty="0">
                <a:solidFill>
                  <a:prstClr val="black">
                    <a:lumMod val="75000"/>
                    <a:lumOff val="25000"/>
                  </a:prstClr>
                </a:solidFill>
                <a:latin typeface="Helvetica Light"/>
                <a:cs typeface="Arial" pitchFamily="34" charset="0"/>
              </a:rPr>
              <a:t>trabajadores</a:t>
            </a:r>
          </a:p>
          <a:p>
            <a:pPr defTabSz="457200" eaLnBrk="0" fontAlgn="base" hangingPunct="0">
              <a:spcBef>
                <a:spcPct val="0"/>
              </a:spcBef>
              <a:spcAft>
                <a:spcPct val="0"/>
              </a:spcAft>
            </a:pPr>
            <a:r>
              <a:rPr lang="es-MX" sz="1600" dirty="0" smtClean="0">
                <a:solidFill>
                  <a:srgbClr val="C00000"/>
                </a:solidFill>
                <a:latin typeface="Helvetica Light"/>
                <a:cs typeface="Arial" pitchFamily="34" charset="0"/>
              </a:rPr>
              <a:t>631 </a:t>
            </a:r>
            <a:r>
              <a:rPr lang="es-MX" sz="1600" dirty="0">
                <a:solidFill>
                  <a:srgbClr val="C00000"/>
                </a:solidFill>
                <a:latin typeface="Helvetica Light"/>
                <a:cs typeface="Arial" pitchFamily="34" charset="0"/>
              </a:rPr>
              <a:t>inscritos – </a:t>
            </a:r>
            <a:r>
              <a:rPr lang="es-MX" sz="1600" dirty="0" smtClean="0">
                <a:solidFill>
                  <a:srgbClr val="C00000"/>
                </a:solidFill>
                <a:latin typeface="Helvetica Light"/>
                <a:cs typeface="Arial" pitchFamily="34" charset="0"/>
              </a:rPr>
              <a:t>42% </a:t>
            </a:r>
            <a:r>
              <a:rPr lang="es-MX" sz="1600" dirty="0">
                <a:solidFill>
                  <a:prstClr val="black">
                    <a:lumMod val="75000"/>
                    <a:lumOff val="25000"/>
                  </a:prstClr>
                </a:solidFill>
                <a:latin typeface="Helvetica Light"/>
                <a:cs typeface="Arial" pitchFamily="34" charset="0"/>
              </a:rPr>
              <a:t>del total del personal inscrito</a:t>
            </a:r>
          </a:p>
        </p:txBody>
      </p:sp>
      <p:sp>
        <p:nvSpPr>
          <p:cNvPr id="10" name="9 CuadroTexto"/>
          <p:cNvSpPr txBox="1"/>
          <p:nvPr/>
        </p:nvSpPr>
        <p:spPr>
          <a:xfrm>
            <a:off x="144000" y="775392"/>
            <a:ext cx="8801592" cy="307777"/>
          </a:xfrm>
          <a:prstGeom prst="rect">
            <a:avLst/>
          </a:prstGeom>
          <a:noFill/>
        </p:spPr>
        <p:txBody>
          <a:bodyPr wrap="square" rtlCol="0">
            <a:spAutoFit/>
          </a:bodyPr>
          <a:lstStyle/>
          <a:p>
            <a:pPr marL="180975" indent="-180975" defTabSz="457200" eaLnBrk="0" fontAlgn="base" hangingPunct="0">
              <a:spcBef>
                <a:spcPct val="0"/>
              </a:spcBef>
              <a:spcAft>
                <a:spcPct val="0"/>
              </a:spcAft>
              <a:buClr>
                <a:srgbClr val="C00000"/>
              </a:buClr>
              <a:buFont typeface="Arial" pitchFamily="34" charset="0"/>
              <a:buChar char="•"/>
              <a:tabLst>
                <a:tab pos="180975" algn="l"/>
              </a:tabLst>
            </a:pPr>
            <a:r>
              <a:rPr lang="es-MX" sz="1400" dirty="0">
                <a:solidFill>
                  <a:prstClr val="black"/>
                </a:solidFill>
                <a:latin typeface="Helvetica Light"/>
                <a:cs typeface="Arial" pitchFamily="34" charset="0"/>
              </a:rPr>
              <a:t>Al </a:t>
            </a:r>
            <a:r>
              <a:rPr lang="es-MX" sz="1400" dirty="0" smtClean="0">
                <a:solidFill>
                  <a:prstClr val="black"/>
                </a:solidFill>
                <a:latin typeface="Helvetica Light"/>
              </a:rPr>
              <a:t>cierre de junio </a:t>
            </a:r>
            <a:r>
              <a:rPr lang="es-MX" sz="1400" dirty="0" smtClean="0">
                <a:solidFill>
                  <a:prstClr val="black"/>
                </a:solidFill>
                <a:latin typeface="Helvetica Light"/>
                <a:cs typeface="Arial" pitchFamily="34" charset="0"/>
              </a:rPr>
              <a:t>se </a:t>
            </a:r>
            <a:r>
              <a:rPr lang="es-MX" sz="1400" dirty="0">
                <a:solidFill>
                  <a:prstClr val="black"/>
                </a:solidFill>
                <a:latin typeface="Helvetica Light"/>
                <a:cs typeface="Arial" pitchFamily="34" charset="0"/>
              </a:rPr>
              <a:t>tienen los siguientes avances:</a:t>
            </a:r>
          </a:p>
        </p:txBody>
      </p:sp>
      <p:sp>
        <p:nvSpPr>
          <p:cNvPr id="13" name="12 CuadroTexto"/>
          <p:cNvSpPr txBox="1"/>
          <p:nvPr/>
        </p:nvSpPr>
        <p:spPr>
          <a:xfrm>
            <a:off x="222634" y="2091273"/>
            <a:ext cx="3408620" cy="1077218"/>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Helvetica Light"/>
                <a:cs typeface="Arial" pitchFamily="34" charset="0"/>
              </a:rPr>
              <a:t>Delegaciones</a:t>
            </a:r>
          </a:p>
          <a:p>
            <a:pPr algn="ctr" defTabSz="457200" eaLnBrk="0" fontAlgn="base" hangingPunct="0">
              <a:spcBef>
                <a:spcPct val="0"/>
              </a:spcBef>
              <a:spcAft>
                <a:spcPct val="0"/>
              </a:spcAft>
            </a:pPr>
            <a:r>
              <a:rPr lang="es-MX" sz="1600" b="1" dirty="0" smtClean="0">
                <a:solidFill>
                  <a:prstClr val="black">
                    <a:lumMod val="75000"/>
                    <a:lumOff val="25000"/>
                  </a:prstClr>
                </a:solidFill>
                <a:latin typeface="Helvetica Light"/>
                <a:cs typeface="Arial" pitchFamily="34" charset="0"/>
              </a:rPr>
              <a:t>2,672 </a:t>
            </a:r>
            <a:r>
              <a:rPr lang="es-MX" sz="1600" b="1" dirty="0">
                <a:solidFill>
                  <a:prstClr val="black">
                    <a:lumMod val="75000"/>
                    <a:lumOff val="25000"/>
                  </a:prstClr>
                </a:solidFill>
                <a:latin typeface="Helvetica Light"/>
                <a:cs typeface="Arial" pitchFamily="34" charset="0"/>
              </a:rPr>
              <a:t>trabajadores</a:t>
            </a:r>
          </a:p>
          <a:p>
            <a:pPr algn="ctr" defTabSz="457200" eaLnBrk="0" fontAlgn="base" hangingPunct="0">
              <a:spcBef>
                <a:spcPct val="0"/>
              </a:spcBef>
              <a:spcAft>
                <a:spcPct val="0"/>
              </a:spcAft>
            </a:pPr>
            <a:r>
              <a:rPr lang="es-MX" sz="1600" b="1" dirty="0" smtClean="0">
                <a:solidFill>
                  <a:srgbClr val="C00000"/>
                </a:solidFill>
                <a:latin typeface="Helvetica Light"/>
                <a:cs typeface="Arial" pitchFamily="34" charset="0"/>
              </a:rPr>
              <a:t>882 inscritos </a:t>
            </a:r>
            <a:r>
              <a:rPr lang="es-MX" sz="1600" b="1" dirty="0">
                <a:solidFill>
                  <a:srgbClr val="C00000"/>
                </a:solidFill>
                <a:latin typeface="Helvetica Light"/>
                <a:cs typeface="Arial" pitchFamily="34" charset="0"/>
              </a:rPr>
              <a:t>– </a:t>
            </a:r>
            <a:r>
              <a:rPr lang="es-MX" sz="1600" b="1" dirty="0" smtClean="0">
                <a:solidFill>
                  <a:srgbClr val="C00000"/>
                </a:solidFill>
                <a:latin typeface="Helvetica Light"/>
                <a:cs typeface="Arial" pitchFamily="34" charset="0"/>
              </a:rPr>
              <a:t>58% </a:t>
            </a:r>
            <a:r>
              <a:rPr lang="es-MX" sz="1600" b="1" dirty="0" smtClean="0">
                <a:solidFill>
                  <a:prstClr val="black">
                    <a:lumMod val="75000"/>
                    <a:lumOff val="25000"/>
                  </a:prstClr>
                </a:solidFill>
                <a:latin typeface="Helvetica Light"/>
                <a:cs typeface="Arial" pitchFamily="34" charset="0"/>
              </a:rPr>
              <a:t>del </a:t>
            </a:r>
            <a:r>
              <a:rPr lang="es-MX" sz="1600" b="1" dirty="0">
                <a:solidFill>
                  <a:prstClr val="black">
                    <a:lumMod val="75000"/>
                    <a:lumOff val="25000"/>
                  </a:prstClr>
                </a:solidFill>
                <a:latin typeface="Helvetica Light"/>
                <a:cs typeface="Arial" pitchFamily="34" charset="0"/>
              </a:rPr>
              <a:t>total del personal </a:t>
            </a:r>
            <a:r>
              <a:rPr lang="es-MX" sz="1600" b="1" dirty="0" smtClean="0">
                <a:solidFill>
                  <a:prstClr val="black">
                    <a:lumMod val="75000"/>
                    <a:lumOff val="25000"/>
                  </a:prstClr>
                </a:solidFill>
                <a:latin typeface="Helvetica Light"/>
                <a:cs typeface="Arial" pitchFamily="34" charset="0"/>
              </a:rPr>
              <a:t>inscrito</a:t>
            </a:r>
            <a:endParaRPr lang="es-MX" sz="1600" b="1" dirty="0">
              <a:solidFill>
                <a:prstClr val="black">
                  <a:lumMod val="75000"/>
                  <a:lumOff val="25000"/>
                </a:prstClr>
              </a:solidFill>
              <a:latin typeface="Helvetica Light"/>
              <a:cs typeface="Arial" pitchFamily="34" charset="0"/>
            </a:endParaRPr>
          </a:p>
        </p:txBody>
      </p:sp>
      <p:sp>
        <p:nvSpPr>
          <p:cNvPr id="14" name="13 CuadroTexto"/>
          <p:cNvSpPr txBox="1"/>
          <p:nvPr/>
        </p:nvSpPr>
        <p:spPr>
          <a:xfrm>
            <a:off x="5278987" y="4349701"/>
            <a:ext cx="3518897" cy="1077218"/>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Helvetica Light"/>
                <a:cs typeface="Arial" pitchFamily="34" charset="0"/>
              </a:rPr>
              <a:t>Personal no Sindicalizado</a:t>
            </a:r>
          </a:p>
          <a:p>
            <a:pPr algn="ctr" defTabSz="457200" eaLnBrk="0" fontAlgn="base" hangingPunct="0">
              <a:spcBef>
                <a:spcPct val="0"/>
              </a:spcBef>
              <a:spcAft>
                <a:spcPct val="0"/>
              </a:spcAft>
            </a:pPr>
            <a:r>
              <a:rPr lang="es-MX" sz="1600" b="1" dirty="0" smtClean="0">
                <a:solidFill>
                  <a:prstClr val="black">
                    <a:lumMod val="75000"/>
                    <a:lumOff val="25000"/>
                  </a:prstClr>
                </a:solidFill>
                <a:latin typeface="Helvetica Light"/>
                <a:cs typeface="Arial" pitchFamily="34" charset="0"/>
              </a:rPr>
              <a:t>1,888 </a:t>
            </a:r>
            <a:r>
              <a:rPr lang="es-MX" sz="1600" b="1" dirty="0">
                <a:solidFill>
                  <a:prstClr val="black">
                    <a:lumMod val="75000"/>
                    <a:lumOff val="25000"/>
                  </a:prstClr>
                </a:solidFill>
                <a:latin typeface="Helvetica Light"/>
                <a:cs typeface="Arial" pitchFamily="34" charset="0"/>
              </a:rPr>
              <a:t>trabajadores</a:t>
            </a:r>
          </a:p>
          <a:p>
            <a:pPr algn="ctr" defTabSz="457200" eaLnBrk="0" fontAlgn="base" hangingPunct="0">
              <a:spcBef>
                <a:spcPct val="0"/>
              </a:spcBef>
              <a:spcAft>
                <a:spcPct val="0"/>
              </a:spcAft>
            </a:pPr>
            <a:r>
              <a:rPr lang="es-MX" sz="1600" b="1" dirty="0" smtClean="0">
                <a:solidFill>
                  <a:srgbClr val="C00000"/>
                </a:solidFill>
                <a:latin typeface="Helvetica Light"/>
                <a:cs typeface="Arial" pitchFamily="34" charset="0"/>
              </a:rPr>
              <a:t>627 </a:t>
            </a:r>
            <a:r>
              <a:rPr lang="es-MX" sz="1600" b="1" dirty="0">
                <a:solidFill>
                  <a:srgbClr val="C00000"/>
                </a:solidFill>
                <a:latin typeface="Helvetica Light"/>
                <a:cs typeface="Arial" pitchFamily="34" charset="0"/>
              </a:rPr>
              <a:t>inscritos – 40% </a:t>
            </a:r>
            <a:r>
              <a:rPr lang="es-MX" sz="1600" b="1" dirty="0">
                <a:solidFill>
                  <a:prstClr val="black">
                    <a:lumMod val="75000"/>
                    <a:lumOff val="25000"/>
                  </a:prstClr>
                </a:solidFill>
                <a:latin typeface="Helvetica Light"/>
                <a:cs typeface="Arial" pitchFamily="34" charset="0"/>
              </a:rPr>
              <a:t>del total del personal inscrito</a:t>
            </a:r>
          </a:p>
        </p:txBody>
      </p:sp>
      <p:sp>
        <p:nvSpPr>
          <p:cNvPr id="11" name="Título 1"/>
          <p:cNvSpPr>
            <a:spLocks noGrp="1"/>
          </p:cNvSpPr>
          <p:nvPr>
            <p:ph type="title"/>
          </p:nvPr>
        </p:nvSpPr>
        <p:spPr>
          <a:xfrm>
            <a:off x="143999" y="205880"/>
            <a:ext cx="7687015" cy="52627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El ~32% de la plantilla del Instituto ya es parte del FINVIT, 60% personal sindicalizado</a:t>
            </a:r>
          </a:p>
        </p:txBody>
      </p:sp>
      <p:sp>
        <p:nvSpPr>
          <p:cNvPr id="12" name="2 Marcador de contenido"/>
          <p:cNvSpPr txBox="1">
            <a:spLocks/>
          </p:cNvSpPr>
          <p:nvPr/>
        </p:nvSpPr>
        <p:spPr>
          <a:xfrm>
            <a:off x="201245" y="5535982"/>
            <a:ext cx="8295774" cy="16380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800" dirty="0">
                <a:solidFill>
                  <a:prstClr val="black"/>
                </a:solidFill>
                <a:latin typeface="Helvetica Light"/>
              </a:rPr>
              <a:t>Fuente: Elaborado por la Gerencia Sr. de Coordinación de Inversiones del Infonavit con datos al </a:t>
            </a:r>
            <a:r>
              <a:rPr lang="es-MX" sz="800" dirty="0" smtClean="0">
                <a:solidFill>
                  <a:prstClr val="black"/>
                </a:solidFill>
                <a:latin typeface="Helvetica Light"/>
              </a:rPr>
              <a:t>29 de junio de </a:t>
            </a:r>
            <a:r>
              <a:rPr lang="es-MX" sz="800" dirty="0">
                <a:solidFill>
                  <a:prstClr val="black"/>
                </a:solidFill>
                <a:latin typeface="Helvetica Light"/>
              </a:rPr>
              <a:t>2018.</a:t>
            </a:r>
          </a:p>
        </p:txBody>
      </p:sp>
    </p:spTree>
    <p:extLst>
      <p:ext uri="{BB962C8B-B14F-4D97-AF65-F5344CB8AC3E}">
        <p14:creationId xmlns:p14="http://schemas.microsoft.com/office/powerpoint/2010/main" val="17768944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73F6BAA-3949-4946-AD39-E61995DD8088}"/>
              </a:ext>
            </a:extLst>
          </p:cNvPr>
          <p:cNvSpPr txBox="1">
            <a:spLocks/>
          </p:cNvSpPr>
          <p:nvPr/>
        </p:nvSpPr>
        <p:spPr>
          <a:xfrm>
            <a:off x="371255" y="156994"/>
            <a:ext cx="7886700" cy="84538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Estrategia FINVIT</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3ED7C21C-54E5-422F-9DDD-98F2E537312D}"/>
              </a:ext>
            </a:extLst>
          </p:cNvPr>
          <p:cNvSpPr txBox="1">
            <a:spLocks/>
          </p:cNvSpPr>
          <p:nvPr/>
        </p:nvSpPr>
        <p:spPr>
          <a:xfrm>
            <a:off x="357858" y="1002379"/>
            <a:ext cx="7886700" cy="111042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endParaRPr lang="es-MX" sz="2000" dirty="0">
              <a:ea typeface="Open Sans Light" panose="020B0606030504020204" pitchFamily="34" charset="0"/>
              <a:cs typeface="Open Sans Light" panose="020B0606030504020204" pitchFamily="34" charset="0"/>
            </a:endParaRPr>
          </a:p>
        </p:txBody>
      </p:sp>
      <p:sp>
        <p:nvSpPr>
          <p:cNvPr id="4" name="Marcador de contenido 2">
            <a:extLst>
              <a:ext uri="{FF2B5EF4-FFF2-40B4-BE49-F238E27FC236}">
                <a16:creationId xmlns:a16="http://schemas.microsoft.com/office/drawing/2014/main" xmlns="" id="{6B2ED4A3-E9E1-493C-97E6-5A8B7F219387}"/>
              </a:ext>
            </a:extLst>
          </p:cNvPr>
          <p:cNvSpPr txBox="1">
            <a:spLocks/>
          </p:cNvSpPr>
          <p:nvPr/>
        </p:nvSpPr>
        <p:spPr>
          <a:xfrm>
            <a:off x="357858" y="1329427"/>
            <a:ext cx="8428284" cy="3609669"/>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
                <a:srgbClr val="C00000"/>
              </a:buClr>
            </a:pPr>
            <a:r>
              <a:rPr lang="es-ES" sz="1600" dirty="0">
                <a:latin typeface="Helvetica Light" panose="020B0403020202020204"/>
              </a:rPr>
              <a:t>Mantener la duración del portafolio por debajo de los 2.5 años, actual 0.23 años.</a:t>
            </a:r>
          </a:p>
          <a:p>
            <a:pPr algn="just">
              <a:buClr>
                <a:srgbClr val="C00000"/>
              </a:buClr>
            </a:pPr>
            <a:endParaRPr lang="es-ES" sz="1600" dirty="0">
              <a:latin typeface="Helvetica Light" panose="020B0403020202020204"/>
            </a:endParaRPr>
          </a:p>
          <a:p>
            <a:pPr algn="just">
              <a:buClr>
                <a:srgbClr val="C00000"/>
              </a:buClr>
            </a:pPr>
            <a:r>
              <a:rPr lang="es-ES" sz="1600" dirty="0">
                <a:latin typeface="Helvetica Light" panose="020B0403020202020204"/>
              </a:rPr>
              <a:t>Analizar de manera activa el mercado de renta fija gubernamental con base en las expectativas del mercado nacional con el propósito de realizar el rebalanceo del portafolio en función de las entradas y salidas de los recursos al FINVIT</a:t>
            </a:r>
          </a:p>
          <a:p>
            <a:pPr algn="just">
              <a:buClr>
                <a:srgbClr val="C00000"/>
              </a:buClr>
            </a:pPr>
            <a:endParaRPr lang="es-ES" sz="1600" dirty="0">
              <a:latin typeface="Helvetica Light" panose="020B0403020202020204"/>
            </a:endParaRPr>
          </a:p>
          <a:p>
            <a:pPr algn="just">
              <a:buClr>
                <a:srgbClr val="C00000"/>
              </a:buClr>
            </a:pPr>
            <a:r>
              <a:rPr lang="es-ES" sz="1600" dirty="0">
                <a:latin typeface="Helvetica Light" panose="020B0403020202020204"/>
              </a:rPr>
              <a:t>Buscar oportunidades de inversión en bonos corporativos y gubernamentales de la más alta calidad crediticia que permitan mejorar la rentabilidad y composición del portafolio.</a:t>
            </a: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800" dirty="0">
              <a:latin typeface="Helvetica Light" panose="020B0403020202020204"/>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es-MX" sz="1400" dirty="0">
              <a:latin typeface="Century Gothic" panose="020B0502020202020204" pitchFamily="34" charset="0"/>
            </a:endParaRPr>
          </a:p>
        </p:txBody>
      </p:sp>
    </p:spTree>
    <p:extLst>
      <p:ext uri="{BB962C8B-B14F-4D97-AF65-F5344CB8AC3E}">
        <p14:creationId xmlns:p14="http://schemas.microsoft.com/office/powerpoint/2010/main" val="2426917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E331515-CEF9-4376-968A-872CA31B8394}"/>
              </a:ext>
            </a:extLst>
          </p:cNvPr>
          <p:cNvSpPr txBox="1">
            <a:spLocks/>
          </p:cNvSpPr>
          <p:nvPr/>
        </p:nvSpPr>
        <p:spPr>
          <a:xfrm>
            <a:off x="371255" y="0"/>
            <a:ext cx="7886700" cy="81080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FINVIT</a:t>
            </a:r>
            <a:endParaRPr lang="es-MX" sz="2000" b="1" dirty="0">
              <a:solidFill>
                <a:srgbClr val="DD042B"/>
              </a:solidFill>
              <a:ea typeface="Open Sans" panose="020B0606030504020204" pitchFamily="34" charset="0"/>
              <a:cs typeface="Open Sans" panose="020B0606030504020204" pitchFamily="34" charset="0"/>
            </a:endParaRPr>
          </a:p>
        </p:txBody>
      </p:sp>
      <p:graphicFrame>
        <p:nvGraphicFramePr>
          <p:cNvPr id="3" name="Tabla 2">
            <a:extLst>
              <a:ext uri="{FF2B5EF4-FFF2-40B4-BE49-F238E27FC236}">
                <a16:creationId xmlns:a16="http://schemas.microsoft.com/office/drawing/2014/main" xmlns="" id="{5C302997-0BE3-44E4-BBDE-CD80B0248B6E}"/>
              </a:ext>
            </a:extLst>
          </p:cNvPr>
          <p:cNvGraphicFramePr>
            <a:graphicFrameLocks noGrp="1"/>
          </p:cNvGraphicFramePr>
          <p:nvPr>
            <p:extLst>
              <p:ext uri="{D42A27DB-BD31-4B8C-83A1-F6EECF244321}">
                <p14:modId xmlns:p14="http://schemas.microsoft.com/office/powerpoint/2010/main" val="4187554067"/>
              </p:ext>
            </p:extLst>
          </p:nvPr>
        </p:nvGraphicFramePr>
        <p:xfrm>
          <a:off x="1020762" y="668062"/>
          <a:ext cx="6587685" cy="4789015"/>
        </p:xfrm>
        <a:graphic>
          <a:graphicData uri="http://schemas.openxmlformats.org/drawingml/2006/table">
            <a:tbl>
              <a:tblPr/>
              <a:tblGrid>
                <a:gridCol w="1399693">
                  <a:extLst>
                    <a:ext uri="{9D8B030D-6E8A-4147-A177-3AD203B41FA5}">
                      <a16:colId xmlns:a16="http://schemas.microsoft.com/office/drawing/2014/main" xmlns="" val="3233530754"/>
                    </a:ext>
                  </a:extLst>
                </a:gridCol>
                <a:gridCol w="943272">
                  <a:extLst>
                    <a:ext uri="{9D8B030D-6E8A-4147-A177-3AD203B41FA5}">
                      <a16:colId xmlns:a16="http://schemas.microsoft.com/office/drawing/2014/main" xmlns="" val="1479479284"/>
                    </a:ext>
                  </a:extLst>
                </a:gridCol>
                <a:gridCol w="1239945">
                  <a:extLst>
                    <a:ext uri="{9D8B030D-6E8A-4147-A177-3AD203B41FA5}">
                      <a16:colId xmlns:a16="http://schemas.microsoft.com/office/drawing/2014/main" xmlns="" val="2572816980"/>
                    </a:ext>
                  </a:extLst>
                </a:gridCol>
                <a:gridCol w="1795258">
                  <a:extLst>
                    <a:ext uri="{9D8B030D-6E8A-4147-A177-3AD203B41FA5}">
                      <a16:colId xmlns:a16="http://schemas.microsoft.com/office/drawing/2014/main" xmlns="" val="172087143"/>
                    </a:ext>
                  </a:extLst>
                </a:gridCol>
                <a:gridCol w="1209517">
                  <a:extLst>
                    <a:ext uri="{9D8B030D-6E8A-4147-A177-3AD203B41FA5}">
                      <a16:colId xmlns:a16="http://schemas.microsoft.com/office/drawing/2014/main" xmlns="" val="4130309842"/>
                    </a:ext>
                  </a:extLst>
                </a:gridCol>
              </a:tblGrid>
              <a:tr h="198257">
                <a:tc>
                  <a:txBody>
                    <a:bodyPr/>
                    <a:lstStyle/>
                    <a:p>
                      <a:pPr algn="ctr" fontAlgn="ctr"/>
                      <a:r>
                        <a:rPr lang="en-US" sz="1000" b="0" i="0" u="none" strike="noStrike" dirty="0">
                          <a:solidFill>
                            <a:srgbClr val="1D1D1B"/>
                          </a:solidFill>
                          <a:effectLst/>
                          <a:latin typeface="Helvetica light" panose="020B0403020202020204"/>
                        </a:rPr>
                        <a:t>Instrumento</a:t>
                      </a:r>
                    </a:p>
                  </a:txBody>
                  <a:tcPr marL="5902" marR="5902" marT="5902"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Vencimiento</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Valor Razonable</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Valor de Mercado (mdp)</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 del Portafolio</a:t>
                      </a:r>
                    </a:p>
                  </a:txBody>
                  <a:tcPr marL="5902" marR="5902" marT="5902"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2297361160"/>
                  </a:ext>
                </a:extLst>
              </a:tr>
              <a:tr h="148692">
                <a:tc>
                  <a:txBody>
                    <a:bodyPr/>
                    <a:lstStyle/>
                    <a:p>
                      <a:pPr algn="l" fontAlgn="ctr"/>
                      <a:r>
                        <a:rPr lang="en-US" sz="1000" b="0" i="0" u="none" strike="noStrike" dirty="0">
                          <a:solidFill>
                            <a:srgbClr val="1D1D1B"/>
                          </a:solidFill>
                          <a:effectLst/>
                          <a:latin typeface="Helvetica Light" panose="020B0403020202020204"/>
                        </a:rPr>
                        <a:t>91_BNPPPF_15</a:t>
                      </a:r>
                    </a:p>
                  </a:txBody>
                  <a:tcPr marL="5902" marR="5902" marT="5902"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21-12-18</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100.55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a:t>
                      </a:r>
                    </a:p>
                  </a:txBody>
                  <a:tcPr marL="5902" marR="5902" marT="5902"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151251917"/>
                  </a:ext>
                </a:extLst>
              </a:tr>
              <a:tr h="143028">
                <a:tc>
                  <a:txBody>
                    <a:bodyPr/>
                    <a:lstStyle/>
                    <a:p>
                      <a:pPr algn="l" fontAlgn="ctr"/>
                      <a:r>
                        <a:rPr lang="en-US" sz="1000" b="0" i="0" u="none" strike="noStrike" dirty="0">
                          <a:solidFill>
                            <a:srgbClr val="1D1D1B"/>
                          </a:solidFill>
                          <a:effectLst/>
                          <a:latin typeface="Helvetica Light" panose="020B0403020202020204"/>
                        </a:rPr>
                        <a:t>91_FORD_14-2</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16-11-18</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100.03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51483675"/>
                  </a:ext>
                </a:extLst>
              </a:tr>
              <a:tr h="143028">
                <a:tc>
                  <a:txBody>
                    <a:bodyPr/>
                    <a:lstStyle/>
                    <a:p>
                      <a:pPr algn="l" fontAlgn="ctr"/>
                      <a:r>
                        <a:rPr lang="en-US" sz="1000" b="0" i="0" u="none" strike="noStrike" dirty="0">
                          <a:solidFill>
                            <a:srgbClr val="1D1D1B"/>
                          </a:solidFill>
                          <a:effectLst/>
                          <a:latin typeface="Helvetica Light" panose="020B0403020202020204"/>
                        </a:rPr>
                        <a:t>91_DAIMLER_17</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24-05-19</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100.28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198283016"/>
                  </a:ext>
                </a:extLst>
              </a:tr>
              <a:tr h="143028">
                <a:tc>
                  <a:txBody>
                    <a:bodyPr/>
                    <a:lstStyle/>
                    <a:p>
                      <a:pPr algn="l" fontAlgn="ctr"/>
                      <a:r>
                        <a:rPr lang="en-US" sz="1000" b="0" i="0" u="none" strike="noStrike" dirty="0">
                          <a:solidFill>
                            <a:srgbClr val="1D1D1B"/>
                          </a:solidFill>
                          <a:effectLst/>
                          <a:latin typeface="Helvetica Light" panose="020B0403020202020204"/>
                        </a:rPr>
                        <a:t>91_OSM_15-2</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29-07-20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100.13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1.2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1.2%</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68246600"/>
                  </a:ext>
                </a:extLst>
              </a:tr>
              <a:tr h="143028">
                <a:tc>
                  <a:txBody>
                    <a:bodyPr/>
                    <a:lstStyle/>
                    <a:p>
                      <a:pPr algn="l" fontAlgn="ctr"/>
                      <a:r>
                        <a:rPr lang="en-US" sz="1000" b="0" i="0" u="none" strike="noStrike" dirty="0">
                          <a:solidFill>
                            <a:srgbClr val="1D1D1B"/>
                          </a:solidFill>
                          <a:effectLst/>
                          <a:latin typeface="Helvetica Light" panose="020B0403020202020204"/>
                        </a:rPr>
                        <a:t>91_AERMXCB_15</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15-09-20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91.02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0.9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0.9%</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46030265"/>
                  </a:ext>
                </a:extLst>
              </a:tr>
              <a:tr h="143028">
                <a:tc>
                  <a:txBody>
                    <a:bodyPr/>
                    <a:lstStyle/>
                    <a:p>
                      <a:pPr algn="l" fontAlgn="ctr"/>
                      <a:r>
                        <a:rPr lang="en-US" sz="1000" b="0" i="0" u="none" strike="noStrike" dirty="0">
                          <a:solidFill>
                            <a:srgbClr val="1D1D1B"/>
                          </a:solidFill>
                          <a:effectLst/>
                          <a:latin typeface="Helvetica Light" panose="020B0403020202020204"/>
                        </a:rPr>
                        <a:t>91_GAP_15</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14-02-20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100.61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755945950"/>
                  </a:ext>
                </a:extLst>
              </a:tr>
              <a:tr h="143028">
                <a:tc>
                  <a:txBody>
                    <a:bodyPr/>
                    <a:lstStyle/>
                    <a:p>
                      <a:pPr algn="l" fontAlgn="ctr"/>
                      <a:r>
                        <a:rPr lang="en-US" sz="1000" b="0" i="0" u="none" strike="noStrike" dirty="0">
                          <a:solidFill>
                            <a:srgbClr val="1D1D1B"/>
                          </a:solidFill>
                          <a:effectLst/>
                          <a:latin typeface="Helvetica Light" panose="020B0403020202020204"/>
                        </a:rPr>
                        <a:t>91_SOFINBU_15</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26-07-18</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100.02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0.3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0.4%</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864766506"/>
                  </a:ext>
                </a:extLst>
              </a:tr>
              <a:tr h="143028">
                <a:tc>
                  <a:txBody>
                    <a:bodyPr/>
                    <a:lstStyle/>
                    <a:p>
                      <a:pPr algn="l" fontAlgn="ctr"/>
                      <a:r>
                        <a:rPr lang="en-US" sz="1000" b="0" i="0" u="none" strike="noStrike" dirty="0">
                          <a:solidFill>
                            <a:srgbClr val="1D1D1B"/>
                          </a:solidFill>
                          <a:effectLst/>
                          <a:latin typeface="Helvetica Light" panose="020B0403020202020204"/>
                        </a:rPr>
                        <a:t>94_SCOTIAB_17</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05-03-20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100.40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63546248"/>
                  </a:ext>
                </a:extLst>
              </a:tr>
              <a:tr h="143028">
                <a:tc>
                  <a:txBody>
                    <a:bodyPr/>
                    <a:lstStyle/>
                    <a:p>
                      <a:pPr algn="l" fontAlgn="ctr"/>
                      <a:r>
                        <a:rPr lang="en-US" sz="1000" b="0" i="0" u="none" strike="noStrike" dirty="0">
                          <a:solidFill>
                            <a:srgbClr val="1D1D1B"/>
                          </a:solidFill>
                          <a:effectLst/>
                          <a:latin typeface="Helvetica Light" panose="020B0403020202020204"/>
                        </a:rPr>
                        <a:t>95_PEMEX_13</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28-02-19</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100.15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0.9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0.9%</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263228186"/>
                  </a:ext>
                </a:extLst>
              </a:tr>
              <a:tr h="143028">
                <a:tc>
                  <a:txBody>
                    <a:bodyPr/>
                    <a:lstStyle/>
                    <a:p>
                      <a:pPr algn="l" fontAlgn="ctr"/>
                      <a:r>
                        <a:rPr lang="en-US" sz="1000" b="0" i="0" u="none" strike="noStrike" dirty="0">
                          <a:solidFill>
                            <a:srgbClr val="1D1D1B"/>
                          </a:solidFill>
                          <a:effectLst/>
                          <a:latin typeface="Helvetica Light" panose="020B0403020202020204"/>
                        </a:rPr>
                        <a:t>95_PEMEX_14</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19-11-20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100.44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966341758"/>
                  </a:ext>
                </a:extLst>
              </a:tr>
              <a:tr h="143028">
                <a:tc>
                  <a:txBody>
                    <a:bodyPr/>
                    <a:lstStyle/>
                    <a:p>
                      <a:pPr algn="l" fontAlgn="ctr"/>
                      <a:r>
                        <a:rPr lang="en-US" sz="1000" b="0" i="0" u="none" strike="noStrike" dirty="0">
                          <a:solidFill>
                            <a:srgbClr val="1D1D1B"/>
                          </a:solidFill>
                          <a:effectLst/>
                          <a:latin typeface="Helvetica Light" panose="020B0403020202020204"/>
                        </a:rPr>
                        <a:t>95_CFE_17-2</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02-07-20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100.82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3.0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3.1%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085282491"/>
                  </a:ext>
                </a:extLst>
              </a:tr>
              <a:tr h="143028">
                <a:tc>
                  <a:txBody>
                    <a:bodyPr/>
                    <a:lstStyle/>
                    <a:p>
                      <a:pPr algn="l" fontAlgn="ctr"/>
                      <a:r>
                        <a:rPr lang="en-US" sz="1000" b="0" i="0" u="none" strike="noStrike" dirty="0">
                          <a:solidFill>
                            <a:srgbClr val="1D1D1B"/>
                          </a:solidFill>
                          <a:effectLst/>
                          <a:latin typeface="Helvetica Light" panose="020B0403020202020204"/>
                        </a:rPr>
                        <a:t>95_FNCOT_15</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06-09-18</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100.33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745258633"/>
                  </a:ext>
                </a:extLst>
              </a:tr>
              <a:tr h="143028">
                <a:tc>
                  <a:txBody>
                    <a:bodyPr/>
                    <a:lstStyle/>
                    <a:p>
                      <a:pPr algn="l" fontAlgn="ctr"/>
                      <a:r>
                        <a:rPr lang="en-US" sz="1000" b="0" i="0" u="none" strike="noStrike" dirty="0">
                          <a:solidFill>
                            <a:srgbClr val="1D1D1B"/>
                          </a:solidFill>
                          <a:effectLst/>
                          <a:latin typeface="Helvetica Light" panose="020B0403020202020204"/>
                        </a:rPr>
                        <a:t>95_FEFA_17-4</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23-06-20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100.19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1.8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1.8%</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813191669"/>
                  </a:ext>
                </a:extLst>
              </a:tr>
              <a:tr h="143028">
                <a:tc>
                  <a:txBody>
                    <a:bodyPr/>
                    <a:lstStyle/>
                    <a:p>
                      <a:pPr algn="l" fontAlgn="ctr"/>
                      <a:r>
                        <a:rPr lang="en-US" sz="1000" b="0" i="0" u="none" strike="noStrike" dirty="0">
                          <a:solidFill>
                            <a:srgbClr val="1D1D1B"/>
                          </a:solidFill>
                          <a:effectLst/>
                          <a:latin typeface="Helvetica Light" panose="020B0403020202020204"/>
                        </a:rPr>
                        <a:t>95_FEFA_17-6</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23-07-19</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100.11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623580618"/>
                  </a:ext>
                </a:extLst>
              </a:tr>
              <a:tr h="143028">
                <a:tc>
                  <a:txBody>
                    <a:bodyPr/>
                    <a:lstStyle/>
                    <a:p>
                      <a:pPr algn="l" fontAlgn="ctr"/>
                      <a:r>
                        <a:rPr lang="en-US" sz="1000" b="0" i="0" u="none" strike="noStrike" dirty="0">
                          <a:solidFill>
                            <a:srgbClr val="1D1D1B"/>
                          </a:solidFill>
                          <a:effectLst/>
                          <a:latin typeface="Helvetica Light" panose="020B0403020202020204"/>
                        </a:rPr>
                        <a:t>CD_BACMEXT_17</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23-06-20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100.14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2.4%</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615924080"/>
                  </a:ext>
                </a:extLst>
              </a:tr>
              <a:tr h="143028">
                <a:tc>
                  <a:txBody>
                    <a:bodyPr/>
                    <a:lstStyle/>
                    <a:p>
                      <a:pPr algn="l" fontAlgn="ctr"/>
                      <a:r>
                        <a:rPr lang="en-US" sz="1000" b="0" i="0" u="none" strike="noStrike" dirty="0">
                          <a:solidFill>
                            <a:srgbClr val="1D1D1B"/>
                          </a:solidFill>
                          <a:effectLst/>
                          <a:latin typeface="Helvetica Light" panose="020B0403020202020204"/>
                        </a:rPr>
                        <a:t>CD_BACMEXT_18</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25-05-21</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100.06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5.0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5.1%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85433744"/>
                  </a:ext>
                </a:extLst>
              </a:tr>
              <a:tr h="143028">
                <a:tc>
                  <a:txBody>
                    <a:bodyPr/>
                    <a:lstStyle/>
                    <a:p>
                      <a:pPr algn="l" fontAlgn="ctr"/>
                      <a:r>
                        <a:rPr lang="en-US" sz="1000" b="0" i="0" u="none" strike="noStrike" dirty="0">
                          <a:solidFill>
                            <a:srgbClr val="1D1D1B"/>
                          </a:solidFill>
                          <a:effectLst/>
                          <a:latin typeface="Helvetica Light" panose="020B0403020202020204"/>
                        </a:rPr>
                        <a:t>CD_BANOB_17X</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31-08-20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100.47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2.5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2.6%</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881597010"/>
                  </a:ext>
                </a:extLst>
              </a:tr>
              <a:tr h="143028">
                <a:tc>
                  <a:txBody>
                    <a:bodyPr/>
                    <a:lstStyle/>
                    <a:p>
                      <a:pPr algn="l" fontAlgn="ctr"/>
                      <a:r>
                        <a:rPr lang="en-US" sz="1000" b="0" i="0" u="none" strike="noStrike" dirty="0">
                          <a:solidFill>
                            <a:srgbClr val="1D1D1B"/>
                          </a:solidFill>
                          <a:effectLst/>
                          <a:latin typeface="Helvetica Light" panose="020B0403020202020204"/>
                        </a:rPr>
                        <a:t>CD_BANOB_18</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12-02-21</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100.50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15.1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15.5%</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826237707"/>
                  </a:ext>
                </a:extLst>
              </a:tr>
              <a:tr h="143028">
                <a:tc>
                  <a:txBody>
                    <a:bodyPr/>
                    <a:lstStyle/>
                    <a:p>
                      <a:pPr algn="l" fontAlgn="ctr"/>
                      <a:r>
                        <a:rPr lang="en-US" sz="1000" b="0" i="0" u="none" strike="noStrike" dirty="0">
                          <a:solidFill>
                            <a:srgbClr val="1D1D1B"/>
                          </a:solidFill>
                          <a:effectLst/>
                          <a:latin typeface="Helvetica Light" panose="020B0403020202020204"/>
                        </a:rPr>
                        <a:t>CD_SHF_17</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27-07-20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100.54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93305530"/>
                  </a:ext>
                </a:extLst>
              </a:tr>
              <a:tr h="143028">
                <a:tc>
                  <a:txBody>
                    <a:bodyPr/>
                    <a:lstStyle/>
                    <a:p>
                      <a:pPr algn="l" fontAlgn="ctr"/>
                      <a:r>
                        <a:rPr lang="en-US" sz="1000" b="0" i="0" u="none" strike="noStrike" dirty="0">
                          <a:solidFill>
                            <a:srgbClr val="1D1D1B"/>
                          </a:solidFill>
                          <a:effectLst/>
                          <a:latin typeface="Helvetica Light" panose="020B0403020202020204"/>
                        </a:rPr>
                        <a:t>CD_NAFR_210423</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23-04-21</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100.14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5.0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5.1%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792652965"/>
                  </a:ext>
                </a:extLst>
              </a:tr>
              <a:tr h="143028">
                <a:tc>
                  <a:txBody>
                    <a:bodyPr/>
                    <a:lstStyle/>
                    <a:p>
                      <a:pPr algn="l" fontAlgn="ctr"/>
                      <a:r>
                        <a:rPr lang="en-US" sz="1000" b="0" i="0" u="none" strike="noStrike" dirty="0">
                          <a:solidFill>
                            <a:srgbClr val="1D1D1B"/>
                          </a:solidFill>
                          <a:effectLst/>
                          <a:latin typeface="Helvetica Light" panose="020B0403020202020204"/>
                        </a:rPr>
                        <a:t>CD_NAFR_17S</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15-07-22</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100.14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754847553"/>
                  </a:ext>
                </a:extLst>
              </a:tr>
              <a:tr h="143028">
                <a:tc>
                  <a:txBody>
                    <a:bodyPr/>
                    <a:lstStyle/>
                    <a:p>
                      <a:pPr algn="l" fontAlgn="ctr"/>
                      <a:r>
                        <a:rPr lang="en-US" sz="1000" b="0" i="0" u="none" strike="noStrike" dirty="0">
                          <a:solidFill>
                            <a:srgbClr val="1D1D1B"/>
                          </a:solidFill>
                          <a:effectLst/>
                          <a:latin typeface="Helvetica Light" panose="020B0403020202020204"/>
                        </a:rPr>
                        <a:t>IQ_BPAG91_210826</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26-08-21</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100.25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43399757"/>
                  </a:ext>
                </a:extLst>
              </a:tr>
              <a:tr h="143028">
                <a:tc>
                  <a:txBody>
                    <a:bodyPr/>
                    <a:lstStyle/>
                    <a:p>
                      <a:pPr algn="l" fontAlgn="ctr"/>
                      <a:r>
                        <a:rPr lang="en-US" sz="1000" b="0" i="0" u="none" strike="noStrike" dirty="0">
                          <a:solidFill>
                            <a:srgbClr val="1D1D1B"/>
                          </a:solidFill>
                          <a:effectLst/>
                          <a:latin typeface="Helvetica Light" panose="020B0403020202020204"/>
                        </a:rPr>
                        <a:t>IS_BPA182_191010</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10-10-19</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101.54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0.3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0.3%</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237831895"/>
                  </a:ext>
                </a:extLst>
              </a:tr>
              <a:tr h="143028">
                <a:tc>
                  <a:txBody>
                    <a:bodyPr/>
                    <a:lstStyle/>
                    <a:p>
                      <a:pPr algn="l" fontAlgn="ctr"/>
                      <a:r>
                        <a:rPr lang="en-US" sz="1000" b="0" i="0" u="none" strike="noStrike" dirty="0">
                          <a:solidFill>
                            <a:srgbClr val="1D1D1B"/>
                          </a:solidFill>
                          <a:effectLst/>
                          <a:latin typeface="Helvetica Light" panose="020B0403020202020204"/>
                        </a:rPr>
                        <a:t>LD_BONDESD_191003</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03-10-19</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100.20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4.0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4.1%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634824738"/>
                  </a:ext>
                </a:extLst>
              </a:tr>
              <a:tr h="143028">
                <a:tc>
                  <a:txBody>
                    <a:bodyPr/>
                    <a:lstStyle/>
                    <a:p>
                      <a:pPr algn="l" fontAlgn="ctr"/>
                      <a:r>
                        <a:rPr lang="en-US" sz="1000" b="0" i="0" u="none" strike="noStrike" dirty="0">
                          <a:solidFill>
                            <a:srgbClr val="1D1D1B"/>
                          </a:solidFill>
                          <a:effectLst/>
                          <a:latin typeface="Helvetica Light" panose="020B0403020202020204"/>
                        </a:rPr>
                        <a:t>LD_BONDESD_191205</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05-12-19</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100.04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3.0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3.1%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485572972"/>
                  </a:ext>
                </a:extLst>
              </a:tr>
              <a:tr h="143028">
                <a:tc>
                  <a:txBody>
                    <a:bodyPr/>
                    <a:lstStyle/>
                    <a:p>
                      <a:pPr algn="l" fontAlgn="ctr"/>
                      <a:r>
                        <a:rPr lang="en-US" sz="1000" b="0" i="0" u="none" strike="noStrike" dirty="0">
                          <a:solidFill>
                            <a:srgbClr val="1D1D1B"/>
                          </a:solidFill>
                          <a:effectLst/>
                          <a:latin typeface="Helvetica Light" panose="020B0403020202020204"/>
                        </a:rPr>
                        <a:t>LD_BONDESD_200528</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28-05-20</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99.82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5.0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5.1%</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884318987"/>
                  </a:ext>
                </a:extLst>
              </a:tr>
              <a:tr h="143028">
                <a:tc>
                  <a:txBody>
                    <a:bodyPr/>
                    <a:lstStyle/>
                    <a:p>
                      <a:pPr algn="l" fontAlgn="ctr"/>
                      <a:r>
                        <a:rPr lang="en-US" sz="1000" b="0" i="0" u="none" strike="noStrike" dirty="0">
                          <a:solidFill>
                            <a:srgbClr val="1D1D1B"/>
                          </a:solidFill>
                          <a:effectLst/>
                          <a:latin typeface="Helvetica Light" panose="020B0403020202020204"/>
                        </a:rPr>
                        <a:t>LD_BONDESD_220113</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13-01-22</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100.03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10.3%</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699854539"/>
                  </a:ext>
                </a:extLst>
              </a:tr>
              <a:tr h="143028">
                <a:tc>
                  <a:txBody>
                    <a:bodyPr/>
                    <a:lstStyle/>
                    <a:p>
                      <a:pPr algn="l" fontAlgn="ctr"/>
                      <a:r>
                        <a:rPr lang="en-US" sz="1000" b="0" i="0" u="none" strike="noStrike" dirty="0">
                          <a:solidFill>
                            <a:srgbClr val="1D1D1B"/>
                          </a:solidFill>
                          <a:effectLst/>
                          <a:latin typeface="Helvetica Light" panose="020B0403020202020204"/>
                        </a:rPr>
                        <a:t>S_UDIBONO_190613</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13-06-19</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603.54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4.6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4.8%</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703133904"/>
                  </a:ext>
                </a:extLst>
              </a:tr>
              <a:tr h="143028">
                <a:tc>
                  <a:txBody>
                    <a:bodyPr/>
                    <a:lstStyle/>
                    <a:p>
                      <a:pPr algn="l" fontAlgn="ctr"/>
                      <a:r>
                        <a:rPr lang="en-US" sz="1000" b="0" i="0" u="none" strike="noStrike" dirty="0">
                          <a:solidFill>
                            <a:srgbClr val="1D1D1B"/>
                          </a:solidFill>
                          <a:effectLst/>
                          <a:latin typeface="Helvetica Light" panose="020B0403020202020204"/>
                        </a:rPr>
                        <a:t>REPO</a:t>
                      </a:r>
                    </a:p>
                  </a:txBody>
                  <a:tcPr marL="5902" marR="5902" marT="5902"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Light" panose="020B0403020202020204"/>
                      </a:endParaRP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100.51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15.7 </a:t>
                      </a:r>
                    </a:p>
                  </a:txBody>
                  <a:tcPr marL="5902" marR="5902" marT="590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Light" panose="020B0403020202020204"/>
                        </a:rPr>
                        <a:t>16.2%</a:t>
                      </a:r>
                    </a:p>
                  </a:txBody>
                  <a:tcPr marL="5902" marR="5902" marT="5902"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42955895"/>
                  </a:ext>
                </a:extLst>
              </a:tr>
            </a:tbl>
          </a:graphicData>
        </a:graphic>
      </p:graphicFrame>
      <p:sp>
        <p:nvSpPr>
          <p:cNvPr id="4" name="CuadroTexto 3">
            <a:extLst>
              <a:ext uri="{FF2B5EF4-FFF2-40B4-BE49-F238E27FC236}">
                <a16:creationId xmlns:a16="http://schemas.microsoft.com/office/drawing/2014/main" xmlns="" id="{A82B0CBE-509C-4245-8A6A-4B3CA9B43326}"/>
              </a:ext>
            </a:extLst>
          </p:cNvPr>
          <p:cNvSpPr txBox="1"/>
          <p:nvPr/>
        </p:nvSpPr>
        <p:spPr>
          <a:xfrm>
            <a:off x="173537" y="5457077"/>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spTree>
    <p:extLst>
      <p:ext uri="{BB962C8B-B14F-4D97-AF65-F5344CB8AC3E}">
        <p14:creationId xmlns:p14="http://schemas.microsoft.com/office/powerpoint/2010/main" val="187544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xmlns="" id="{CBFBE0CE-038C-0447-B396-54F43BEA8B3F}"/>
              </a:ext>
            </a:extLst>
          </p:cNvPr>
          <p:cNvSpPr txBox="1"/>
          <p:nvPr/>
        </p:nvSpPr>
        <p:spPr>
          <a:xfrm>
            <a:off x="1257225" y="1506285"/>
            <a:ext cx="7343570" cy="1569660"/>
          </a:xfrm>
          <a:prstGeom prst="rect">
            <a:avLst/>
          </a:prstGeom>
          <a:noFill/>
        </p:spPr>
        <p:txBody>
          <a:bodyPr wrap="square" rtlCol="0">
            <a:spAutoFit/>
          </a:bodyPr>
          <a:lstStyle/>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Comité de </a:t>
            </a:r>
            <a:r>
              <a:rPr lang="es-MX" sz="3200" b="1" dirty="0" smtClean="0">
                <a:solidFill>
                  <a:srgbClr val="DD042B"/>
                </a:solidFill>
                <a:latin typeface="Helvetica" pitchFamily="2" charset="0"/>
                <a:ea typeface="Open Sans" panose="020B0606030504020204" pitchFamily="34" charset="0"/>
                <a:cs typeface="Open Sans" panose="020B0606030504020204" pitchFamily="34" charset="0"/>
              </a:rPr>
              <a:t>Inversiones</a:t>
            </a:r>
          </a:p>
          <a:p>
            <a:pPr algn="ctr"/>
            <a:endParaRPr lang="es-MX" sz="3200" b="1" dirty="0">
              <a:solidFill>
                <a:srgbClr val="DD042B"/>
              </a:solidFill>
              <a:latin typeface="Helvetica" pitchFamily="2" charset="0"/>
              <a:ea typeface="Open Sans" panose="020B0606030504020204" pitchFamily="34" charset="0"/>
              <a:cs typeface="Open Sans" panose="020B0606030504020204" pitchFamily="34" charset="0"/>
            </a:endParaRPr>
          </a:p>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Informe y estrategia del FINVIT</a:t>
            </a:r>
          </a:p>
        </p:txBody>
      </p:sp>
      <p:sp>
        <p:nvSpPr>
          <p:cNvPr id="10" name="CuadroTexto 9">
            <a:extLst>
              <a:ext uri="{FF2B5EF4-FFF2-40B4-BE49-F238E27FC236}">
                <a16:creationId xmlns:a16="http://schemas.microsoft.com/office/drawing/2014/main" xmlns="" id="{6308F69F-B85B-9840-8AB5-33969BAFA28A}"/>
              </a:ext>
            </a:extLst>
          </p:cNvPr>
          <p:cNvSpPr txBox="1"/>
          <p:nvPr/>
        </p:nvSpPr>
        <p:spPr>
          <a:xfrm>
            <a:off x="1300245" y="3156737"/>
            <a:ext cx="6543510" cy="369332"/>
          </a:xfrm>
          <a:prstGeom prst="rect">
            <a:avLst/>
          </a:prstGeom>
          <a:noFill/>
        </p:spPr>
        <p:txBody>
          <a:bodyPr wrap="square" rtlCol="0">
            <a:spAutoFit/>
          </a:bodyPr>
          <a:lstStyle/>
          <a:p>
            <a:pPr algn="ctr"/>
            <a:r>
              <a:rPr lang="es-ES" sz="18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Subdirección General de Planeación y Finanzas</a:t>
            </a:r>
          </a:p>
        </p:txBody>
      </p:sp>
      <p:cxnSp>
        <p:nvCxnSpPr>
          <p:cNvPr id="3" name="Conector recto 2">
            <a:extLst>
              <a:ext uri="{FF2B5EF4-FFF2-40B4-BE49-F238E27FC236}">
                <a16:creationId xmlns:a16="http://schemas.microsoft.com/office/drawing/2014/main" xmlns="" id="{EF2796B8-DE95-2F42-B3B7-10E66E967EC3}"/>
              </a:ext>
            </a:extLst>
          </p:cNvPr>
          <p:cNvCxnSpPr/>
          <p:nvPr/>
        </p:nvCxnSpPr>
        <p:spPr>
          <a:xfrm>
            <a:off x="1562986" y="3075945"/>
            <a:ext cx="6018028" cy="0"/>
          </a:xfrm>
          <a:prstGeom prst="line">
            <a:avLst/>
          </a:prstGeom>
          <a:ln>
            <a:solidFill>
              <a:srgbClr val="DD042B"/>
            </a:solidFill>
          </a:ln>
        </p:spPr>
        <p:style>
          <a:lnRef idx="1">
            <a:schemeClr val="accent1"/>
          </a:lnRef>
          <a:fillRef idx="0">
            <a:schemeClr val="accent1"/>
          </a:fillRef>
          <a:effectRef idx="0">
            <a:schemeClr val="accent1"/>
          </a:effectRef>
          <a:fontRef idx="minor">
            <a:schemeClr val="tx1"/>
          </a:fontRef>
        </p:style>
      </p:cxnSp>
      <p:sp>
        <p:nvSpPr>
          <p:cNvPr id="17" name="Rectángulo 16">
            <a:extLst>
              <a:ext uri="{FF2B5EF4-FFF2-40B4-BE49-F238E27FC236}">
                <a16:creationId xmlns:a16="http://schemas.microsoft.com/office/drawing/2014/main" xmlns="" id="{77236816-BF71-EA47-A024-7C21FA8EF9DB}"/>
              </a:ext>
            </a:extLst>
          </p:cNvPr>
          <p:cNvSpPr/>
          <p:nvPr/>
        </p:nvSpPr>
        <p:spPr>
          <a:xfrm>
            <a:off x="3889316" y="4527919"/>
            <a:ext cx="1614545" cy="307777"/>
          </a:xfrm>
          <a:prstGeom prst="rect">
            <a:avLst/>
          </a:prstGeom>
        </p:spPr>
        <p:txBody>
          <a:bodyPr wrap="none">
            <a:spAutoFit/>
          </a:bodyPr>
          <a:lstStyle/>
          <a:p>
            <a:pPr algn="ctr"/>
            <a:r>
              <a:rPr lang="es-ES" sz="1400" dirty="0" smtClean="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6 de julio  </a:t>
            </a:r>
            <a:r>
              <a:rPr lang="es-ES"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de 2018</a:t>
            </a:r>
            <a:endParaRPr lang="es-MX"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8" name="Rectángulo 17">
            <a:extLst>
              <a:ext uri="{FF2B5EF4-FFF2-40B4-BE49-F238E27FC236}">
                <a16:creationId xmlns:a16="http://schemas.microsoft.com/office/drawing/2014/main" xmlns="" id="{494BAECF-F989-E74C-8008-84C0982D46EF}"/>
              </a:ext>
            </a:extLst>
          </p:cNvPr>
          <p:cNvSpPr/>
          <p:nvPr/>
        </p:nvSpPr>
        <p:spPr>
          <a:xfrm>
            <a:off x="6838788" y="4821053"/>
            <a:ext cx="790601" cy="261610"/>
          </a:xfrm>
          <a:prstGeom prst="rect">
            <a:avLst/>
          </a:prstGeom>
        </p:spPr>
        <p:txBody>
          <a:bodyPr wrap="non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Versión: 1</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1" name="Rectángulo 10">
            <a:extLst>
              <a:ext uri="{FF2B5EF4-FFF2-40B4-BE49-F238E27FC236}">
                <a16:creationId xmlns:a16="http://schemas.microsoft.com/office/drawing/2014/main" xmlns="" id="{C7F005DA-52E8-4A41-8949-1695579835FF}"/>
              </a:ext>
            </a:extLst>
          </p:cNvPr>
          <p:cNvSpPr/>
          <p:nvPr/>
        </p:nvSpPr>
        <p:spPr>
          <a:xfrm>
            <a:off x="5353533" y="4681807"/>
            <a:ext cx="3821452" cy="261610"/>
          </a:xfrm>
          <a:prstGeom prst="rect">
            <a:avLst/>
          </a:prstGeom>
        </p:spPr>
        <p:txBody>
          <a:bodyPr wrap="squar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Elabora: Gerencia Sr. de Coordinación de Inversiones</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66404687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2792</TotalTime>
  <Words>833</Words>
  <Application>Microsoft Office PowerPoint</Application>
  <PresentationFormat>Presentación en pantalla (16:10)</PresentationFormat>
  <Paragraphs>322</Paragraphs>
  <Slides>8</Slides>
  <Notes>1</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Presentación de PowerPoint</vt:lpstr>
      <vt:lpstr>Presentación de PowerPoint</vt:lpstr>
      <vt:lpstr>Presentación de PowerPoint</vt:lpstr>
      <vt:lpstr>Presentación de PowerPoint</vt:lpstr>
      <vt:lpstr>El ~32% de la plantilla del Instituto ya es parte del FINVIT, 60% personal sindicalizado</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Hernandez Garcia Alejandro</dc:creator>
  <cp:lastModifiedBy>Trumbley Arroyo Paula Susana</cp:lastModifiedBy>
  <cp:revision>64</cp:revision>
  <cp:lastPrinted>2018-02-12T17:58:31Z</cp:lastPrinted>
  <dcterms:created xsi:type="dcterms:W3CDTF">2018-02-07T00:14:38Z</dcterms:created>
  <dcterms:modified xsi:type="dcterms:W3CDTF">2018-07-05T16:22:08Z</dcterms:modified>
</cp:coreProperties>
</file>