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heme/theme4.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56" r:id="rId1"/>
    <p:sldMasterId id="2147483665" r:id="rId2"/>
    <p:sldMasterId id="2147483677" r:id="rId3"/>
  </p:sldMasterIdLst>
  <p:notesMasterIdLst>
    <p:notesMasterId r:id="rId32"/>
  </p:notesMasterIdLst>
  <p:sldIdLst>
    <p:sldId id="261" r:id="rId4"/>
    <p:sldId id="330" r:id="rId5"/>
    <p:sldId id="364" r:id="rId6"/>
    <p:sldId id="386" r:id="rId7"/>
    <p:sldId id="383" r:id="rId8"/>
    <p:sldId id="379" r:id="rId9"/>
    <p:sldId id="353" r:id="rId10"/>
    <p:sldId id="354" r:id="rId11"/>
    <p:sldId id="355" r:id="rId12"/>
    <p:sldId id="356" r:id="rId13"/>
    <p:sldId id="384" r:id="rId14"/>
    <p:sldId id="357" r:id="rId15"/>
    <p:sldId id="389" r:id="rId16"/>
    <p:sldId id="339" r:id="rId17"/>
    <p:sldId id="380" r:id="rId18"/>
    <p:sldId id="332" r:id="rId19"/>
    <p:sldId id="333" r:id="rId20"/>
    <p:sldId id="334" r:id="rId21"/>
    <p:sldId id="335" r:id="rId22"/>
    <p:sldId id="381" r:id="rId23"/>
    <p:sldId id="351" r:id="rId24"/>
    <p:sldId id="385" r:id="rId25"/>
    <p:sldId id="382" r:id="rId26"/>
    <p:sldId id="349" r:id="rId27"/>
    <p:sldId id="350" r:id="rId28"/>
    <p:sldId id="390" r:id="rId29"/>
    <p:sldId id="391" r:id="rId30"/>
    <p:sldId id="392" r:id="rId31"/>
  </p:sldIdLst>
  <p:sldSz cx="9144000" cy="6858000" type="letter"/>
  <p:notesSz cx="7010400" cy="9296400"/>
  <p:custDataLst>
    <p:tags r:id="rId33"/>
  </p:custDataLst>
  <p:defaultTex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36" autoAdjust="0"/>
    <p:restoredTop sz="94671" autoAdjust="0"/>
  </p:normalViewPr>
  <p:slideViewPr>
    <p:cSldViewPr snapToGrid="0" snapToObjects="1" showGuides="1">
      <p:cViewPr>
        <p:scale>
          <a:sx n="90" d="100"/>
          <a:sy n="90" d="100"/>
        </p:scale>
        <p:origin x="-2730" y="-918"/>
      </p:cViewPr>
      <p:guideLst>
        <p:guide orient="horz" pos="2156"/>
        <p:guide orient="horz" pos="3804"/>
        <p:guide pos="5759"/>
        <p:guide pos="205"/>
      </p:guideLst>
    </p:cSldViewPr>
  </p:slideViewPr>
  <p:notesTextViewPr>
    <p:cViewPr>
      <p:scale>
        <a:sx n="100" d="100"/>
        <a:sy n="100" d="100"/>
      </p:scale>
      <p:origin x="0" y="0"/>
    </p:cViewPr>
  </p:notesTextViewPr>
  <p:sorterViewPr>
    <p:cViewPr>
      <p:scale>
        <a:sx n="80" d="100"/>
        <a:sy n="80" d="100"/>
      </p:scale>
      <p:origin x="0" y="31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46639708282791E-2"/>
          <c:y val="3.5609565687624842E-2"/>
          <c:w val="0.92491593973893871"/>
          <c:h val="0.69656283454295242"/>
        </c:manualLayout>
      </c:layout>
      <c:barChart>
        <c:barDir val="col"/>
        <c:grouping val="clustered"/>
        <c:varyColors val="0"/>
        <c:ser>
          <c:idx val="0"/>
          <c:order val="0"/>
          <c:tx>
            <c:strRef>
              <c:f>Hoja1!$B$1</c:f>
              <c:strCache>
                <c:ptCount val="1"/>
                <c:pt idx="0">
                  <c:v>Porcentaje anual</c:v>
                </c:pt>
              </c:strCache>
            </c:strRef>
          </c:tx>
          <c:spPr>
            <a:solidFill>
              <a:srgbClr val="002060"/>
            </a:solidFill>
          </c:spPr>
          <c:invertIfNegative val="0"/>
          <c:dPt>
            <c:idx val="0"/>
            <c:invertIfNegative val="0"/>
            <c:bubble3D val="0"/>
          </c:dPt>
          <c:dPt>
            <c:idx val="11"/>
            <c:invertIfNegative val="0"/>
            <c:bubble3D val="0"/>
            <c:spPr>
              <a:solidFill>
                <a:schemeClr val="tx2"/>
              </a:solidFill>
            </c:spPr>
          </c:dPt>
          <c:dLbls>
            <c:numFmt formatCode="0.0%" sourceLinked="0"/>
            <c:txPr>
              <a:bodyPr/>
              <a:lstStyle/>
              <a:p>
                <a:pPr>
                  <a:defRPr sz="1100" b="1">
                    <a:latin typeface="+mj-lt"/>
                    <a:cs typeface="Arial" pitchFamily="34" charset="0"/>
                  </a:defRPr>
                </a:pPr>
                <a:endParaRPr lang="es-MX"/>
              </a:p>
            </c:txPr>
            <c:showLegendKey val="0"/>
            <c:showVal val="1"/>
            <c:showCatName val="0"/>
            <c:showSerName val="0"/>
            <c:showPercent val="0"/>
            <c:showBubbleSize val="0"/>
            <c:showLeaderLines val="0"/>
          </c:dLbls>
          <c:cat>
            <c:strRef>
              <c:f>Hoja1!$A$2:$A$14</c:f>
              <c:strCache>
                <c:ptCount val="12"/>
                <c:pt idx="0">
                  <c:v>PensionISSSTE</c:v>
                </c:pt>
                <c:pt idx="1">
                  <c:v>Invercap</c:v>
                </c:pt>
                <c:pt idx="2">
                  <c:v>Profuturo GNP</c:v>
                </c:pt>
                <c:pt idx="3">
                  <c:v>SURA</c:v>
                </c:pt>
                <c:pt idx="4">
                  <c:v>Banamex</c:v>
                </c:pt>
                <c:pt idx="5">
                  <c:v>MetLife</c:v>
                </c:pt>
                <c:pt idx="6">
                  <c:v>XXI Banorte</c:v>
                </c:pt>
                <c:pt idx="7">
                  <c:v>Principal</c:v>
                </c:pt>
                <c:pt idx="8">
                  <c:v>Azteca</c:v>
                </c:pt>
                <c:pt idx="9">
                  <c:v>Coppel</c:v>
                </c:pt>
                <c:pt idx="10">
                  <c:v>Inbursa</c:v>
                </c:pt>
                <c:pt idx="11">
                  <c:v>Promedio</c:v>
                </c:pt>
              </c:strCache>
            </c:strRef>
          </c:cat>
          <c:val>
            <c:numRef>
              <c:f>Hoja1!$B$2:$B$14</c:f>
              <c:numCache>
                <c:formatCode>0.00%</c:formatCode>
                <c:ptCount val="13"/>
                <c:pt idx="0">
                  <c:v>8.6099999999999996E-2</c:v>
                </c:pt>
                <c:pt idx="1">
                  <c:v>7.9899999999999999E-2</c:v>
                </c:pt>
                <c:pt idx="2">
                  <c:v>7.4800000000000005E-2</c:v>
                </c:pt>
                <c:pt idx="3">
                  <c:v>7.4099999999999999E-2</c:v>
                </c:pt>
                <c:pt idx="4">
                  <c:v>7.1300000000000002E-2</c:v>
                </c:pt>
                <c:pt idx="5">
                  <c:v>6.7900000000000002E-2</c:v>
                </c:pt>
                <c:pt idx="6">
                  <c:v>6.7799999999999999E-2</c:v>
                </c:pt>
                <c:pt idx="7">
                  <c:v>6.5699999999999995E-2</c:v>
                </c:pt>
                <c:pt idx="8">
                  <c:v>5.8799999999999998E-2</c:v>
                </c:pt>
                <c:pt idx="9">
                  <c:v>5.3699999999999998E-2</c:v>
                </c:pt>
                <c:pt idx="10">
                  <c:v>4.9799999999999997E-2</c:v>
                </c:pt>
                <c:pt idx="11">
                  <c:v>6.8199999999999997E-2</c:v>
                </c:pt>
              </c:numCache>
            </c:numRef>
          </c:val>
        </c:ser>
        <c:dLbls>
          <c:showLegendKey val="0"/>
          <c:showVal val="0"/>
          <c:showCatName val="0"/>
          <c:showSerName val="0"/>
          <c:showPercent val="0"/>
          <c:showBubbleSize val="0"/>
        </c:dLbls>
        <c:gapWidth val="150"/>
        <c:axId val="22900736"/>
        <c:axId val="22902272"/>
      </c:barChart>
      <c:catAx>
        <c:axId val="22900736"/>
        <c:scaling>
          <c:orientation val="minMax"/>
        </c:scaling>
        <c:delete val="0"/>
        <c:axPos val="b"/>
        <c:numFmt formatCode="mmm\-yy" sourceLinked="1"/>
        <c:majorTickMark val="out"/>
        <c:minorTickMark val="none"/>
        <c:tickLblPos val="nextTo"/>
        <c:txPr>
          <a:bodyPr rot="5400000" vert="horz"/>
          <a:lstStyle/>
          <a:p>
            <a:pPr>
              <a:defRPr sz="1050">
                <a:latin typeface="+mn-lt"/>
                <a:cs typeface="Arial" pitchFamily="34" charset="0"/>
              </a:defRPr>
            </a:pPr>
            <a:endParaRPr lang="es-MX"/>
          </a:p>
        </c:txPr>
        <c:crossAx val="22902272"/>
        <c:crosses val="autoZero"/>
        <c:auto val="1"/>
        <c:lblAlgn val="ctr"/>
        <c:lblOffset val="100"/>
        <c:noMultiLvlLbl val="1"/>
      </c:catAx>
      <c:valAx>
        <c:axId val="22902272"/>
        <c:scaling>
          <c:orientation val="minMax"/>
          <c:max val="0.1"/>
        </c:scaling>
        <c:delete val="0"/>
        <c:axPos val="l"/>
        <c:numFmt formatCode="0%" sourceLinked="0"/>
        <c:majorTickMark val="out"/>
        <c:minorTickMark val="none"/>
        <c:tickLblPos val="nextTo"/>
        <c:txPr>
          <a:bodyPr/>
          <a:lstStyle/>
          <a:p>
            <a:pPr>
              <a:defRPr sz="900" b="0">
                <a:latin typeface="Arial" pitchFamily="34" charset="0"/>
                <a:cs typeface="Arial" pitchFamily="34" charset="0"/>
              </a:defRPr>
            </a:pPr>
            <a:endParaRPr lang="es-MX"/>
          </a:p>
        </c:txPr>
        <c:crossAx val="22900736"/>
        <c:crosses val="autoZero"/>
        <c:crossBetween val="between"/>
      </c:valAx>
    </c:plotArea>
    <c:plotVisOnly val="1"/>
    <c:dispBlanksAs val="gap"/>
    <c:showDLblsOverMax val="0"/>
  </c:chart>
  <c:spPr>
    <a:ln>
      <a:noFill/>
    </a:ln>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FA75A6CE-42F9-4E01-AD14-17456ACECB09}" type="datetimeFigureOut">
              <a:rPr lang="en-US" smtClean="0"/>
              <a:pPr/>
              <a:t>5/27/2015</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nl-NL"/>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0B1C575A-FA3C-4170-BDE2-E20A38399392}" type="slidenum">
              <a:rPr lang="en-US" smtClean="0"/>
              <a:pPr/>
              <a:t>‹Nº›</a:t>
            </a:fld>
            <a:endParaRPr lang="en-US"/>
          </a:p>
        </p:txBody>
      </p:sp>
    </p:spTree>
    <p:extLst>
      <p:ext uri="{BB962C8B-B14F-4D97-AF65-F5344CB8AC3E}">
        <p14:creationId xmlns:p14="http://schemas.microsoft.com/office/powerpoint/2010/main" val="2999174450"/>
      </p:ext>
    </p:extLst>
  </p:cSld>
  <p:clrMap bg1="lt1" tx1="dk1" bg2="lt2" tx2="dk2" accent1="accent1" accent2="accent2" accent3="accent3" accent4="accent4" accent5="accent5" accent6="accent6" hlink="hlink" folHlink="folHlink"/>
  <p:notesStyle>
    <a:lvl1pPr marL="0" algn="l" defTabSz="913881" rtl="0" eaLnBrk="1" latinLnBrk="0" hangingPunct="1">
      <a:defRPr sz="1200" kern="1200">
        <a:solidFill>
          <a:schemeClr val="tx1"/>
        </a:solidFill>
        <a:latin typeface="+mn-lt"/>
        <a:ea typeface="+mn-ea"/>
        <a:cs typeface="+mn-cs"/>
      </a:defRPr>
    </a:lvl1pPr>
    <a:lvl2pPr marL="456941" algn="l" defTabSz="913881" rtl="0" eaLnBrk="1" latinLnBrk="0" hangingPunct="1">
      <a:defRPr sz="1200" kern="1200">
        <a:solidFill>
          <a:schemeClr val="tx1"/>
        </a:solidFill>
        <a:latin typeface="+mn-lt"/>
        <a:ea typeface="+mn-ea"/>
        <a:cs typeface="+mn-cs"/>
      </a:defRPr>
    </a:lvl2pPr>
    <a:lvl3pPr marL="913881" algn="l" defTabSz="913881" rtl="0" eaLnBrk="1" latinLnBrk="0" hangingPunct="1">
      <a:defRPr sz="1200" kern="1200">
        <a:solidFill>
          <a:schemeClr val="tx1"/>
        </a:solidFill>
        <a:latin typeface="+mn-lt"/>
        <a:ea typeface="+mn-ea"/>
        <a:cs typeface="+mn-cs"/>
      </a:defRPr>
    </a:lvl3pPr>
    <a:lvl4pPr marL="1370821" algn="l" defTabSz="913881" rtl="0" eaLnBrk="1" latinLnBrk="0" hangingPunct="1">
      <a:defRPr sz="1200" kern="1200">
        <a:solidFill>
          <a:schemeClr val="tx1"/>
        </a:solidFill>
        <a:latin typeface="+mn-lt"/>
        <a:ea typeface="+mn-ea"/>
        <a:cs typeface="+mn-cs"/>
      </a:defRPr>
    </a:lvl4pPr>
    <a:lvl5pPr marL="1827762" algn="l" defTabSz="913881" rtl="0" eaLnBrk="1" latinLnBrk="0" hangingPunct="1">
      <a:defRPr sz="1200" kern="1200">
        <a:solidFill>
          <a:schemeClr val="tx1"/>
        </a:solidFill>
        <a:latin typeface="+mn-lt"/>
        <a:ea typeface="+mn-ea"/>
        <a:cs typeface="+mn-cs"/>
      </a:defRPr>
    </a:lvl5pPr>
    <a:lvl6pPr marL="2284702" algn="l" defTabSz="913881" rtl="0" eaLnBrk="1" latinLnBrk="0" hangingPunct="1">
      <a:defRPr sz="1200" kern="1200">
        <a:solidFill>
          <a:schemeClr val="tx1"/>
        </a:solidFill>
        <a:latin typeface="+mn-lt"/>
        <a:ea typeface="+mn-ea"/>
        <a:cs typeface="+mn-cs"/>
      </a:defRPr>
    </a:lvl6pPr>
    <a:lvl7pPr marL="2741643" algn="l" defTabSz="913881" rtl="0" eaLnBrk="1" latinLnBrk="0" hangingPunct="1">
      <a:defRPr sz="1200" kern="1200">
        <a:solidFill>
          <a:schemeClr val="tx1"/>
        </a:solidFill>
        <a:latin typeface="+mn-lt"/>
        <a:ea typeface="+mn-ea"/>
        <a:cs typeface="+mn-cs"/>
      </a:defRPr>
    </a:lvl7pPr>
    <a:lvl8pPr marL="3198584" algn="l" defTabSz="913881" rtl="0" eaLnBrk="1" latinLnBrk="0" hangingPunct="1">
      <a:defRPr sz="1200" kern="1200">
        <a:solidFill>
          <a:schemeClr val="tx1"/>
        </a:solidFill>
        <a:latin typeface="+mn-lt"/>
        <a:ea typeface="+mn-ea"/>
        <a:cs typeface="+mn-cs"/>
      </a:defRPr>
    </a:lvl8pPr>
    <a:lvl9pPr marL="3655524" algn="l" defTabSz="9138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0</a:t>
            </a:fld>
            <a:endParaRPr 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a:t>
            </a:fld>
            <a:endParaRPr lang="es-MX">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a:t>
            </a:fld>
            <a:endParaRPr lang="es-MX">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3</a:t>
            </a:fld>
            <a:endParaRPr lang="es-MX">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4</a:t>
            </a:fld>
            <a:endParaRPr lang="es-MX">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5</a:t>
            </a:fld>
            <a:endParaRPr lang="es-MX">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11</a:t>
            </a:fld>
            <a:endParaRPr lang="en-US"/>
          </a:p>
        </p:txBody>
      </p:sp>
    </p:spTree>
    <p:extLst>
      <p:ext uri="{BB962C8B-B14F-4D97-AF65-F5344CB8AC3E}">
        <p14:creationId xmlns:p14="http://schemas.microsoft.com/office/powerpoint/2010/main" val="4000290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14</a:t>
            </a:fld>
            <a:endParaRPr lang="es-MX">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F13CDB07-FF55-4EFF-B22A-FEB2C256587D}" type="slidenum">
              <a:rPr lang="en-US" smtClean="0">
                <a:solidFill>
                  <a:prstClr val="black"/>
                </a:solidFill>
              </a:rPr>
              <a:pPr/>
              <a:t>15</a:t>
            </a:fld>
            <a:endParaRPr lang="en-US" smtClean="0">
              <a:solidFill>
                <a:prstClr val="black"/>
              </a:solidFill>
            </a:endParaRPr>
          </a:p>
        </p:txBody>
      </p:sp>
      <p:sp>
        <p:nvSpPr>
          <p:cNvPr id="54275" name="Rectangle 2"/>
          <p:cNvSpPr>
            <a:spLocks noGrp="1" noRot="1" noChangeAspect="1" noChangeArrowheads="1" noTextEdit="1"/>
          </p:cNvSpPr>
          <p:nvPr>
            <p:ph type="sldImg"/>
          </p:nvPr>
        </p:nvSpPr>
        <p:spPr>
          <a:xfrm>
            <a:off x="1184275" y="698500"/>
            <a:ext cx="4646613" cy="3484563"/>
          </a:xfrm>
          <a:ln/>
        </p:spPr>
      </p:sp>
      <p:sp>
        <p:nvSpPr>
          <p:cNvPr id="54276" name="Rectangle 3"/>
          <p:cNvSpPr>
            <a:spLocks noGrp="1" noChangeArrowheads="1"/>
          </p:cNvSpPr>
          <p:nvPr>
            <p:ph type="body" idx="1"/>
          </p:nvPr>
        </p:nvSpPr>
        <p:spPr>
          <a:xfrm>
            <a:off x="935873" y="4413881"/>
            <a:ext cx="5138661" cy="4183162"/>
          </a:xfrm>
          <a:noFill/>
          <a:ln/>
        </p:spPr>
        <p:txBody>
          <a:bodyPr/>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19</a:t>
            </a:fld>
            <a:endParaRPr lang="es-MX">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22</a:t>
            </a:fld>
            <a:endParaRPr lang="es-MX">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24</a:t>
            </a:fld>
            <a:endParaRPr 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25</a:t>
            </a:fld>
            <a:endParaRPr lang="en-US" dirty="0"/>
          </a:p>
        </p:txBody>
      </p:sp>
      <p:sp>
        <p:nvSpPr>
          <p:cNvPr id="5" name="4 Marcador de fecha"/>
          <p:cNvSpPr>
            <a:spLocks noGrp="1"/>
          </p:cNvSpPr>
          <p:nvPr>
            <p:ph type="dt" idx="11"/>
          </p:nvPr>
        </p:nvSpPr>
        <p:spPr/>
        <p:txBody>
          <a:bodyPr/>
          <a:lstStyle/>
          <a:p>
            <a:r>
              <a:rPr lang="en-US" dirty="0" smtClean="0"/>
              <a:t>5/27/2014</a:t>
            </a:r>
            <a:endParaRPr lang="en-US" dirty="0"/>
          </a:p>
        </p:txBody>
      </p:sp>
    </p:spTree>
    <p:extLst>
      <p:ext uri="{BB962C8B-B14F-4D97-AF65-F5344CB8AC3E}">
        <p14:creationId xmlns:p14="http://schemas.microsoft.com/office/powerpoint/2010/main" val="3051375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27</a:t>
            </a:fld>
            <a:endParaRPr lang="en-US" dirty="0"/>
          </a:p>
        </p:txBody>
      </p:sp>
      <p:sp>
        <p:nvSpPr>
          <p:cNvPr id="5" name="4 Marcador de fecha"/>
          <p:cNvSpPr>
            <a:spLocks noGrp="1"/>
          </p:cNvSpPr>
          <p:nvPr>
            <p:ph type="dt" idx="11"/>
          </p:nvPr>
        </p:nvSpPr>
        <p:spPr/>
        <p:txBody>
          <a:bodyPr/>
          <a:lstStyle/>
          <a:p>
            <a:r>
              <a:rPr lang="en-US" dirty="0" smtClean="0"/>
              <a:t>5/27/2014</a:t>
            </a:r>
            <a:endParaRPr lang="en-US" dirty="0"/>
          </a:p>
        </p:txBody>
      </p:sp>
    </p:spTree>
    <p:extLst>
      <p:ext uri="{BB962C8B-B14F-4D97-AF65-F5344CB8AC3E}">
        <p14:creationId xmlns:p14="http://schemas.microsoft.com/office/powerpoint/2010/main" val="7369404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0B269FB4-0E9D-2A4D-AD78-B250C3D9B52A}" type="datetimeFigureOut">
              <a:rPr lang="es-ES" smtClean="0"/>
              <a:t>27/05/2015</a:t>
            </a:fld>
            <a:endParaRPr lang="es-ES"/>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3474099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97035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314830" y="3449087"/>
            <a:ext cx="5863814" cy="587828"/>
          </a:xfrm>
        </p:spPr>
        <p:txBody>
          <a:bodyPr>
            <a:normAutofit/>
          </a:bodyPr>
          <a:lstStyle>
            <a:lvl1pPr>
              <a:defRPr sz="2800">
                <a:solidFill>
                  <a:srgbClr val="FF0000"/>
                </a:solidFill>
              </a:defRPr>
            </a:lvl1pPr>
          </a:lstStyle>
          <a:p>
            <a:r>
              <a:rPr lang="es-ES_tradnl" dirty="0" smtClean="0"/>
              <a:t>Clic para editar título</a:t>
            </a:r>
            <a:endParaRPr lang="es-ES" dirty="0"/>
          </a:p>
        </p:txBody>
      </p:sp>
      <p:sp>
        <p:nvSpPr>
          <p:cNvPr id="3" name="Subtítulo 2"/>
          <p:cNvSpPr>
            <a:spLocks noGrp="1"/>
          </p:cNvSpPr>
          <p:nvPr>
            <p:ph type="subTitle" idx="1"/>
          </p:nvPr>
        </p:nvSpPr>
        <p:spPr>
          <a:xfrm>
            <a:off x="314830" y="4163057"/>
            <a:ext cx="5863814" cy="452935"/>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lang="es-ES" dirty="0"/>
          </a:p>
        </p:txBody>
      </p:sp>
    </p:spTree>
    <p:extLst>
      <p:ext uri="{BB962C8B-B14F-4D97-AF65-F5344CB8AC3E}">
        <p14:creationId xmlns:p14="http://schemas.microsoft.com/office/powerpoint/2010/main" val="1567028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solidFill>
                  <a:prstClr val="black">
                    <a:tint val="75000"/>
                  </a:prstClr>
                </a:solidFill>
              </a:rPr>
              <a:pPr/>
              <a:t>27/05/2015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07672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0B269FB4-0E9D-2A4D-AD78-B250C3D9B52A}" type="datetimeFigureOut">
              <a:rPr lang="es-ES" smtClean="0">
                <a:solidFill>
                  <a:prstClr val="black">
                    <a:tint val="75000"/>
                  </a:prstClr>
                </a:solidFill>
              </a:rPr>
              <a:pPr/>
              <a:t>27/05/2015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409027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0B269FB4-0E9D-2A4D-AD78-B250C3D9B52A}" type="datetimeFigureOut">
              <a:rPr lang="es-ES" smtClean="0">
                <a:solidFill>
                  <a:prstClr val="black">
                    <a:tint val="75000"/>
                  </a:prstClr>
                </a:solidFill>
              </a:rPr>
              <a:pPr/>
              <a:t>27/05/2015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526331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0B269FB4-0E9D-2A4D-AD78-B250C3D9B52A}" type="datetimeFigureOut">
              <a:rPr lang="es-ES" smtClean="0">
                <a:solidFill>
                  <a:prstClr val="black">
                    <a:tint val="75000"/>
                  </a:prstClr>
                </a:solidFill>
              </a:rPr>
              <a:pPr/>
              <a:t>27/05/2015</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499678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0B269FB4-0E9D-2A4D-AD78-B250C3D9B52A}" type="datetimeFigureOut">
              <a:rPr lang="es-ES" smtClean="0">
                <a:solidFill>
                  <a:prstClr val="black">
                    <a:tint val="75000"/>
                  </a:prstClr>
                </a:solidFill>
              </a:rPr>
              <a:pPr/>
              <a:t>27/05/2015</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06869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B269FB4-0E9D-2A4D-AD78-B250C3D9B52A}" type="datetimeFigureOut">
              <a:rPr lang="es-ES" smtClean="0">
                <a:solidFill>
                  <a:prstClr val="black">
                    <a:tint val="75000"/>
                  </a:prstClr>
                </a:solidFill>
              </a:rPr>
              <a:pPr/>
              <a:t>27/05/2015</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6370793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0B269FB4-0E9D-2A4D-AD78-B250C3D9B52A}" type="datetimeFigureOut">
              <a:rPr lang="es-ES" smtClean="0">
                <a:solidFill>
                  <a:prstClr val="black">
                    <a:tint val="75000"/>
                  </a:prstClr>
                </a:solidFill>
              </a:rPr>
              <a:pPr/>
              <a:t>27/05/2015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818172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0B269FB4-0E9D-2A4D-AD78-B250C3D9B52A}" type="datetimeFigureOut">
              <a:rPr lang="es-ES" smtClean="0">
                <a:solidFill>
                  <a:prstClr val="black">
                    <a:tint val="75000"/>
                  </a:prstClr>
                </a:solidFill>
              </a:rPr>
              <a:pPr/>
              <a:t>27/05/2015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1150669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solidFill>
                  <a:prstClr val="black">
                    <a:tint val="75000"/>
                  </a:prstClr>
                </a:solidFill>
              </a:rPr>
              <a:pPr/>
              <a:t>27/05/2015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364658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solidFill>
                  <a:prstClr val="black">
                    <a:tint val="75000"/>
                  </a:prstClr>
                </a:solidFill>
              </a:rPr>
              <a:pPr/>
              <a:t>27/05/2015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8563187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32958561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62754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017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82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0B269FB4-0E9D-2A4D-AD78-B250C3D9B52A}" type="datetimeFigureOut">
              <a:rPr lang="es-ES" smtClean="0">
                <a:solidFill>
                  <a:prstClr val="black"/>
                </a:solidFill>
              </a:rPr>
              <a:pPr/>
              <a:t>27/05/2015</a:t>
            </a:fld>
            <a:endParaRPr lang="es-ES">
              <a:solidFill>
                <a:prstClr val="black"/>
              </a:solidFill>
            </a:endParaRPr>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
              <a:solidFill>
                <a:prstClr val="black"/>
              </a:solidFill>
            </a:endParaRPr>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994D2B2F-BC50-EF4E-8B6C-BAC6A0A8BB6B}"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884290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4.pn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20.xml"/><Relationship Id="rId7" Type="http://schemas.openxmlformats.org/officeDocument/2006/relationships/vmlDrawing" Target="../drawings/vmlDrawing2.v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11" Type="http://schemas.openxmlformats.org/officeDocument/2006/relationships/image" Target="../media/image1.emf"/><Relationship Id="rId5" Type="http://schemas.openxmlformats.org/officeDocument/2006/relationships/slideLayout" Target="../slideLayouts/slideLayout22.xml"/><Relationship Id="rId10" Type="http://schemas.openxmlformats.org/officeDocument/2006/relationships/oleObject" Target="../embeddings/oleObject2.bin"/><Relationship Id="rId4" Type="http://schemas.openxmlformats.org/officeDocument/2006/relationships/slideLayout" Target="../slideLayouts/slideLayout21.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10"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9"/>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160" name="think-cell Slide" r:id="rId11" imgW="360" imgH="360" progId="TCLayout.ActiveDocument.1">
                  <p:embed/>
                </p:oleObj>
              </mc:Choice>
              <mc:Fallback>
                <p:oleObj name="think-cell Slide" r:id="rId11" imgW="360" imgH="360" progId="TCLayout.ActiveDocument.1">
                  <p:embed/>
                  <p:pic>
                    <p:nvPicPr>
                      <p:cNvPr id="0" name="Picture 2"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 id="2147483659" r:id="rId2"/>
    <p:sldLayoutId id="2147483661" r:id="rId3"/>
    <p:sldLayoutId id="2147483663" r:id="rId4"/>
    <p:sldLayoutId id="2147483664" r:id="rId5"/>
    <p:sldLayoutId id="2147483683" r:id="rId6"/>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243158" y="242572"/>
            <a:ext cx="6813051" cy="677773"/>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329091"/>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B269FB4-0E9D-2A4D-AD78-B250C3D9B52A}" type="datetimeFigureOut">
              <a:rPr lang="es-ES" smtClean="0">
                <a:solidFill>
                  <a:prstClr val="black">
                    <a:tint val="75000"/>
                  </a:prstClr>
                </a:solidFill>
              </a:rPr>
              <a:pPr defTabSz="457200"/>
              <a:t>27/05/2015</a:t>
            </a:fld>
            <a:endParaRPr lang="es-ES">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994D2B2F-BC50-EF4E-8B6C-BAC6A0A8BB6B}" type="slidenum">
              <a:rPr lang="es-ES" smtClean="0">
                <a:solidFill>
                  <a:prstClr val="black">
                    <a:tint val="75000"/>
                  </a:prstClr>
                </a:solidFill>
              </a:rPr>
              <a:pPr defTabSz="457200"/>
              <a:t>‹Nº›</a:t>
            </a:fld>
            <a:endParaRPr lang="es-ES">
              <a:solidFill>
                <a:prstClr val="black">
                  <a:tint val="75000"/>
                </a:prstClr>
              </a:solidFill>
            </a:endParaRPr>
          </a:p>
        </p:txBody>
      </p:sp>
    </p:spTree>
    <p:extLst>
      <p:ext uri="{BB962C8B-B14F-4D97-AF65-F5344CB8AC3E}">
        <p14:creationId xmlns:p14="http://schemas.microsoft.com/office/powerpoint/2010/main" val="177775563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457200" rtl="0" eaLnBrk="1" latinLnBrk="0" hangingPunct="1">
        <a:spcBef>
          <a:spcPct val="0"/>
        </a:spcBef>
        <a:buNone/>
        <a:defRPr sz="2600" b="0" i="0" kern="1200">
          <a:solidFill>
            <a:schemeClr val="bg1"/>
          </a:solidFill>
          <a:latin typeface="Myriad Pro Semibold"/>
          <a:ea typeface="+mj-ea"/>
          <a:cs typeface="Myriad Pro Semibold"/>
        </a:defRPr>
      </a:lvl1pPr>
    </p:titleStyle>
    <p:bodyStyle>
      <a:lvl1pPr marL="342900" indent="-342900" algn="l" defTabSz="457200" rtl="0" eaLnBrk="1" latinLnBrk="0" hangingPunct="1">
        <a:spcBef>
          <a:spcPct val="20000"/>
        </a:spcBef>
        <a:buFont typeface="Arial"/>
        <a:buChar char="•"/>
        <a:defRPr sz="2400" b="0" i="0" kern="1200">
          <a:solidFill>
            <a:schemeClr val="tx1"/>
          </a:solidFill>
          <a:latin typeface="Myriad Pro"/>
          <a:ea typeface="+mn-ea"/>
          <a:cs typeface="Myriad Pro"/>
        </a:defRPr>
      </a:lvl1pPr>
      <a:lvl2pPr marL="742950" indent="-285750" algn="l" defTabSz="457200" rtl="0" eaLnBrk="1" latinLnBrk="0" hangingPunct="1">
        <a:spcBef>
          <a:spcPct val="20000"/>
        </a:spcBef>
        <a:buFont typeface="Arial"/>
        <a:buChar char="–"/>
        <a:defRPr sz="2400" b="0" i="0" kern="1200">
          <a:solidFill>
            <a:schemeClr val="tx1"/>
          </a:solidFill>
          <a:latin typeface="Myriad Pro"/>
          <a:ea typeface="+mn-ea"/>
          <a:cs typeface="Myriad Pro"/>
        </a:defRPr>
      </a:lvl2pPr>
      <a:lvl3pPr marL="1143000" indent="-228600" algn="l" defTabSz="457200" rtl="0" eaLnBrk="1" latinLnBrk="0" hangingPunct="1">
        <a:spcBef>
          <a:spcPct val="20000"/>
        </a:spcBef>
        <a:buFont typeface="Arial"/>
        <a:buChar char="•"/>
        <a:defRPr sz="2000" b="0" i="0" kern="1200">
          <a:solidFill>
            <a:schemeClr val="tx1"/>
          </a:solidFill>
          <a:latin typeface="Myriad Pro"/>
          <a:ea typeface="+mn-ea"/>
          <a:cs typeface="Myriad Pro"/>
        </a:defRPr>
      </a:lvl3pPr>
      <a:lvl4pPr marL="1600200" indent="-228600" algn="l" defTabSz="457200" rtl="0" eaLnBrk="1" latinLnBrk="0" hangingPunct="1">
        <a:spcBef>
          <a:spcPct val="20000"/>
        </a:spcBef>
        <a:buFont typeface="Arial"/>
        <a:buChar char="–"/>
        <a:defRPr sz="1800" b="0" i="0" kern="1200">
          <a:solidFill>
            <a:schemeClr val="tx1"/>
          </a:solidFill>
          <a:latin typeface="Myriad Pro"/>
          <a:ea typeface="+mn-ea"/>
          <a:cs typeface="Myriad Pro"/>
        </a:defRPr>
      </a:lvl4pPr>
      <a:lvl5pPr marL="2057400" indent="-228600" algn="l" defTabSz="457200" rtl="0" eaLnBrk="1" latinLnBrk="0" hangingPunct="1">
        <a:spcBef>
          <a:spcPct val="20000"/>
        </a:spcBef>
        <a:buFont typeface="Arial"/>
        <a:buChar char="»"/>
        <a:defRPr sz="1600" b="0" i="0" kern="1200">
          <a:solidFill>
            <a:schemeClr val="tx1"/>
          </a:solidFill>
          <a:latin typeface="Myriad Pro"/>
          <a:ea typeface="+mn-ea"/>
          <a:cs typeface="Myriad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4579" name="think-cell Slide" r:id="rId10" imgW="360" imgH="360" progId="TCLayout.ActiveDocument.1">
                  <p:embed/>
                </p:oleObj>
              </mc:Choice>
              <mc:Fallback>
                <p:oleObj name="think-cell Slide" r:id="rId10" imgW="360" imgH="360" progId="TCLayout.ActiveDocument.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775745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vmlDrawing" Target="../drawings/vmlDrawing4.vml"/><Relationship Id="rId5" Type="http://schemas.openxmlformats.org/officeDocument/2006/relationships/image" Target="../media/image6.emf"/><Relationship Id="rId4"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vmlDrawing" Target="../drawings/vmlDrawing5.vml"/><Relationship Id="rId5" Type="http://schemas.openxmlformats.org/officeDocument/2006/relationships/image" Target="../media/image6.emf"/><Relationship Id="rId4" Type="http://schemas.openxmlformats.org/officeDocument/2006/relationships/oleObject" Target="../embeddings/oleObject5.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vmlDrawing" Target="../drawings/vmlDrawing6.vml"/><Relationship Id="rId5" Type="http://schemas.openxmlformats.org/officeDocument/2006/relationships/image" Target="../media/image6.emf"/><Relationship Id="rId4" Type="http://schemas.openxmlformats.org/officeDocument/2006/relationships/oleObject" Target="../embeddings/oleObject6.bin"/></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vmlDrawing" Target="../drawings/vmlDrawing7.vml"/><Relationship Id="rId5" Type="http://schemas.openxmlformats.org/officeDocument/2006/relationships/image" Target="../media/image6.emf"/><Relationship Id="rId4" Type="http://schemas.openxmlformats.org/officeDocument/2006/relationships/oleObject" Target="../embeddings/oleObject7.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vmlDrawing" Target="../drawings/vmlDrawing8.vml"/><Relationship Id="rId5" Type="http://schemas.openxmlformats.org/officeDocument/2006/relationships/image" Target="../media/image6.emf"/><Relationship Id="rId4" Type="http://schemas.openxmlformats.org/officeDocument/2006/relationships/oleObject" Target="../embeddings/oleObject8.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0896" y="3447288"/>
            <a:ext cx="5916168" cy="1327912"/>
          </a:xfrm>
        </p:spPr>
        <p:txBody>
          <a:bodyPr/>
          <a:lstStyle/>
          <a:p>
            <a:r>
              <a:rPr lang="es-MX" b="1" dirty="0">
                <a:solidFill>
                  <a:schemeClr val="tx2"/>
                </a:solidFill>
              </a:rPr>
              <a:t>Primera sesión del Comité de </a:t>
            </a:r>
            <a:r>
              <a:rPr lang="es-MX" b="1" dirty="0" smtClean="0">
                <a:solidFill>
                  <a:schemeClr val="tx2"/>
                </a:solidFill>
              </a:rPr>
              <a:t>Inversiones</a:t>
            </a:r>
            <a:endParaRPr lang="es-MX" b="1" dirty="0">
              <a:solidFill>
                <a:schemeClr val="tx2"/>
              </a:solidFill>
            </a:endParaRPr>
          </a:p>
        </p:txBody>
      </p:sp>
      <p:sp>
        <p:nvSpPr>
          <p:cNvPr id="5" name="Text Placeholder 4"/>
          <p:cNvSpPr>
            <a:spLocks noGrp="1"/>
          </p:cNvSpPr>
          <p:nvPr>
            <p:ph type="body" sz="quarter" idx="10"/>
          </p:nvPr>
        </p:nvSpPr>
        <p:spPr>
          <a:xfrm>
            <a:off x="310896" y="4657231"/>
            <a:ext cx="5861304" cy="457200"/>
          </a:xfrm>
        </p:spPr>
        <p:txBody>
          <a:bodyPr/>
          <a:lstStyle/>
          <a:p>
            <a:pPr algn="r"/>
            <a:r>
              <a:rPr lang="es-MX" dirty="0" smtClean="0"/>
              <a:t>Junio 2014</a:t>
            </a:r>
            <a:endParaRPr lang="es-MX" dirty="0"/>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schemeClr val="bg1"/>
                </a:solidFill>
                <a:latin typeface="+mj-lt"/>
                <a:ea typeface="MS PGothic" pitchFamily="34" charset="-128"/>
                <a:cs typeface="Arial" pitchFamily="34" charset="0"/>
              </a:rPr>
              <a:t>Orden del Día</a:t>
            </a:r>
            <a:endParaRPr lang="es-MX" sz="2200" dirty="0">
              <a:solidFill>
                <a:schemeClr val="bg1"/>
              </a:solidFill>
              <a:latin typeface="+mj-lt"/>
              <a:ea typeface="MS PGothic" pitchFamily="34" charset="-128"/>
              <a:cs typeface="Arial"/>
            </a:endParaRPr>
          </a:p>
        </p:txBody>
      </p:sp>
      <p:sp>
        <p:nvSpPr>
          <p:cNvPr id="6" name="5 Rectángulo"/>
          <p:cNvSpPr/>
          <p:nvPr/>
        </p:nvSpPr>
        <p:spPr>
          <a:xfrm>
            <a:off x="397798" y="1213076"/>
            <a:ext cx="8323122" cy="5139869"/>
          </a:xfrm>
          <a:prstGeom prst="rect">
            <a:avLst/>
          </a:prstGeom>
        </p:spPr>
        <p:txBody>
          <a:bodyPr wrap="square">
            <a:spAutoFit/>
          </a:bodyPr>
          <a:lstStyle/>
          <a:p>
            <a:pPr algn="ctr" defTabSz="457200"/>
            <a:r>
              <a:rPr lang="es-MX" sz="2000" b="1" dirty="0">
                <a:solidFill>
                  <a:prstClr val="black"/>
                </a:solidFill>
                <a:ea typeface="MS PGothic" pitchFamily="34" charset="-128"/>
                <a:cs typeface="Arial" pitchFamily="34" charset="0"/>
              </a:rPr>
              <a:t>Sesión número </a:t>
            </a:r>
            <a:r>
              <a:rPr lang="es-MX" sz="2000" b="1" dirty="0" smtClean="0">
                <a:solidFill>
                  <a:prstClr val="black"/>
                </a:solidFill>
                <a:ea typeface="MS PGothic" pitchFamily="34" charset="-128"/>
                <a:cs typeface="Arial" pitchFamily="34" charset="0"/>
              </a:rPr>
              <a:t>001 del Comité </a:t>
            </a:r>
            <a:r>
              <a:rPr lang="es-MX" sz="2000" b="1" dirty="0">
                <a:solidFill>
                  <a:prstClr val="black"/>
                </a:solidFill>
                <a:ea typeface="MS PGothic" pitchFamily="34" charset="-128"/>
                <a:cs typeface="Arial" pitchFamily="34" charset="0"/>
              </a:rPr>
              <a:t>de </a:t>
            </a:r>
            <a:r>
              <a:rPr lang="es-MX" sz="2000" b="1" dirty="0" smtClean="0">
                <a:solidFill>
                  <a:prstClr val="black"/>
                </a:solidFill>
                <a:ea typeface="MS PGothic" pitchFamily="34" charset="-128"/>
                <a:cs typeface="Arial" pitchFamily="34" charset="0"/>
              </a:rPr>
              <a:t>Inversiones</a:t>
            </a:r>
          </a:p>
          <a:p>
            <a:pPr algn="ctr" defTabSz="457200"/>
            <a:r>
              <a:rPr lang="es-MX" sz="2000" b="1" dirty="0" smtClean="0">
                <a:solidFill>
                  <a:prstClr val="black"/>
                </a:solidFill>
                <a:ea typeface="MS PGothic" pitchFamily="34" charset="-128"/>
                <a:cs typeface="Arial" pitchFamily="34" charset="0"/>
              </a:rPr>
              <a:t>5 de junio de 2014</a:t>
            </a:r>
          </a:p>
          <a:p>
            <a:pPr algn="ctr" defTabSz="457200"/>
            <a:endParaRPr lang="es-MX" sz="1900" b="1" dirty="0" smtClean="0">
              <a:solidFill>
                <a:prstClr val="black"/>
              </a:solidFill>
              <a:ea typeface="MS PGothic" pitchFamily="34" charset="-128"/>
              <a:cs typeface="Arial" pitchFamily="34" charset="0"/>
            </a:endParaRPr>
          </a:p>
          <a:p>
            <a:pPr marL="365125" indent="-365125" defTabSz="457200">
              <a:spcAft>
                <a:spcPts val="1800"/>
              </a:spcAft>
              <a:buAutoNum type="arabicPeriod"/>
            </a:pPr>
            <a:r>
              <a:rPr lang="es-MX" sz="1900" b="1" dirty="0" smtClean="0">
                <a:solidFill>
                  <a:srgbClr val="B2B2B2"/>
                </a:solidFill>
              </a:rPr>
              <a:t>Régimen de inversión y políticas y procedimientos de administración de activos y pasivos. Informe sobre la aplicación del Marco de Gestión.</a:t>
            </a:r>
          </a:p>
          <a:p>
            <a:pPr marL="633413" indent="-450850" defTabSz="457200">
              <a:spcAft>
                <a:spcPts val="1800"/>
              </a:spcAft>
            </a:pPr>
            <a:r>
              <a:rPr lang="es-MX" sz="1900" b="1" dirty="0" smtClean="0">
                <a:solidFill>
                  <a:srgbClr val="B2B2B2"/>
                </a:solidFill>
              </a:rPr>
              <a:t>1.1. Informe sobre el </a:t>
            </a:r>
            <a:r>
              <a:rPr lang="es-MX" sz="1900" b="1" dirty="0">
                <a:solidFill>
                  <a:srgbClr val="B2B2B2"/>
                </a:solidFill>
              </a:rPr>
              <a:t>rendimiento objetivo aproximado, conforme al esquema de instrumentación aprobado por el H. Consejo de </a:t>
            </a:r>
            <a:r>
              <a:rPr lang="es-MX" sz="1900" b="1" dirty="0" smtClean="0">
                <a:solidFill>
                  <a:srgbClr val="B2B2B2"/>
                </a:solidFill>
              </a:rPr>
              <a:t>Administración.</a:t>
            </a:r>
            <a:endParaRPr lang="es-MX" sz="1900" b="1" dirty="0">
              <a:solidFill>
                <a:srgbClr val="B2B2B2"/>
              </a:solidFill>
            </a:endParaRPr>
          </a:p>
          <a:p>
            <a:pPr marL="633413" indent="-450850" defTabSz="457200">
              <a:spcAft>
                <a:spcPts val="1800"/>
              </a:spcAft>
            </a:pPr>
            <a:r>
              <a:rPr lang="es-MX" sz="1900" b="1" dirty="0" smtClean="0">
                <a:solidFill>
                  <a:srgbClr val="B2B2B2"/>
                </a:solidFill>
              </a:rPr>
              <a:t>1.2. </a:t>
            </a:r>
            <a:r>
              <a:rPr lang="es-MX" sz="1900" b="1" dirty="0">
                <a:solidFill>
                  <a:srgbClr val="B2B2B2"/>
                </a:solidFill>
              </a:rPr>
              <a:t>Primer Informe sobre los avances en la implementación del Marco de </a:t>
            </a:r>
            <a:r>
              <a:rPr lang="es-MX" sz="1900" b="1" dirty="0" smtClean="0">
                <a:solidFill>
                  <a:srgbClr val="B2B2B2"/>
                </a:solidFill>
              </a:rPr>
              <a:t>Gestión.</a:t>
            </a:r>
          </a:p>
          <a:p>
            <a:pPr marL="633413" indent="-450850" defTabSz="457200">
              <a:spcAft>
                <a:spcPts val="1800"/>
              </a:spcAft>
            </a:pPr>
            <a:r>
              <a:rPr lang="es-MX" sz="1900" b="1" dirty="0" smtClean="0">
                <a:solidFill>
                  <a:srgbClr val="B2B2B2"/>
                </a:solidFill>
              </a:rPr>
              <a:t>1.3. </a:t>
            </a:r>
            <a:r>
              <a:rPr lang="es-MX" sz="1900" b="1" dirty="0">
                <a:solidFill>
                  <a:srgbClr val="B2B2B2"/>
                </a:solidFill>
              </a:rPr>
              <a:t>Informe sobre la propuesta de actualizaciones y modificaciones al Marco de Gestión.</a:t>
            </a:r>
          </a:p>
          <a:p>
            <a:pPr marL="633413" indent="-450850" defTabSz="457200">
              <a:spcAft>
                <a:spcPts val="1800"/>
              </a:spcAft>
            </a:pPr>
            <a:r>
              <a:rPr lang="es-MX" sz="1900" b="1" dirty="0" smtClean="0">
                <a:solidFill>
                  <a:srgbClr val="B2B2B2"/>
                </a:solidFill>
              </a:rPr>
              <a:t>1.4. </a:t>
            </a:r>
            <a:r>
              <a:rPr lang="es-MX" sz="1900" b="1" dirty="0">
                <a:solidFill>
                  <a:srgbClr val="B2B2B2"/>
                </a:solidFill>
              </a:rPr>
              <a:t>Informe sobre el mecanismo de selección de los proveedores del Sistema con base en el estudio elaborado por el Instituto Tecnológico Autónomo de México</a:t>
            </a:r>
            <a:r>
              <a:rPr lang="es-MX" sz="1900" b="1" dirty="0" smtClean="0">
                <a:solidFill>
                  <a:srgbClr val="B2B2B2"/>
                </a:solidFill>
              </a:rPr>
              <a:t>.</a:t>
            </a:r>
            <a:endParaRPr lang="es-MX" sz="1900" b="1" dirty="0">
              <a:solidFill>
                <a:srgbClr val="B2B2B2"/>
              </a:solidFill>
            </a:endParaRPr>
          </a:p>
        </p:txBody>
      </p:sp>
    </p:spTree>
    <p:extLst>
      <p:ext uri="{BB962C8B-B14F-4D97-AF65-F5344CB8AC3E}">
        <p14:creationId xmlns:p14="http://schemas.microsoft.com/office/powerpoint/2010/main" val="500513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schemeClr val="bg1"/>
                </a:solidFill>
                <a:latin typeface="+mj-lt"/>
                <a:ea typeface="MS PGothic" pitchFamily="34" charset="-128"/>
                <a:cs typeface="Arial" pitchFamily="34" charset="0"/>
              </a:rPr>
              <a:t>Antecedentes (1/3)</a:t>
            </a:r>
            <a:endParaRPr lang="es-MX" sz="2200" dirty="0">
              <a:solidFill>
                <a:schemeClr val="bg1"/>
              </a:solidFill>
              <a:latin typeface="+mj-lt"/>
              <a:ea typeface="MS PGothic" pitchFamily="34" charset="-128"/>
              <a:cs typeface="Arial"/>
            </a:endParaRPr>
          </a:p>
        </p:txBody>
      </p:sp>
      <p:sp>
        <p:nvSpPr>
          <p:cNvPr id="6" name="5 Rectángulo"/>
          <p:cNvSpPr/>
          <p:nvPr/>
        </p:nvSpPr>
        <p:spPr>
          <a:xfrm>
            <a:off x="180000" y="1152000"/>
            <a:ext cx="8640000" cy="4016484"/>
          </a:xfrm>
          <a:prstGeom prst="rect">
            <a:avLst/>
          </a:prstGeom>
        </p:spPr>
        <p:txBody>
          <a:bodyPr wrap="square">
            <a:spAutoFit/>
          </a:bodyPr>
          <a:lstStyle/>
          <a:p>
            <a:pPr marL="171450" indent="-171450" algn="just" defTabSz="457200">
              <a:spcAft>
                <a:spcPts val="600"/>
              </a:spcAft>
              <a:buClr>
                <a:schemeClr val="tx2"/>
              </a:buClr>
              <a:buFont typeface="Arial" pitchFamily="34" charset="0"/>
              <a:buChar char="•"/>
            </a:pPr>
            <a:r>
              <a:rPr lang="es-MX" sz="1500" dirty="0"/>
              <a:t>En enero de 2012, a partir de la reforma al Artículo 43 de la Ley de Infonavit, se dotó al Instituto de la facultad para desarrollar un régimen de inversión de largo plazo que garantizara el rendimiento a la </a:t>
            </a:r>
            <a:r>
              <a:rPr lang="es-MX" sz="1500" dirty="0" smtClean="0"/>
              <a:t>Subcuenta </a:t>
            </a:r>
            <a:r>
              <a:rPr lang="es-MX" sz="1500" dirty="0"/>
              <a:t>de V</a:t>
            </a:r>
            <a:r>
              <a:rPr lang="es-MX" sz="1500" dirty="0" smtClean="0"/>
              <a:t>ivienda:</a:t>
            </a:r>
            <a:endParaRPr lang="es-MX" sz="1500" dirty="0"/>
          </a:p>
          <a:p>
            <a:pPr marL="177800" algn="just" defTabSz="457200">
              <a:spcAft>
                <a:spcPts val="600"/>
              </a:spcAft>
              <a:buClr>
                <a:schemeClr val="tx2"/>
              </a:buClr>
            </a:pPr>
            <a:r>
              <a:rPr lang="es-MX" sz="1500" dirty="0" smtClean="0"/>
              <a:t> “</a:t>
            </a:r>
            <a:r>
              <a:rPr lang="es-MX" sz="1500" dirty="0"/>
              <a:t>Los recursos excedentes deberán invertirse, en tanto se aplican a los fines </a:t>
            </a:r>
            <a:r>
              <a:rPr lang="es-MX" sz="1500" dirty="0" smtClean="0"/>
              <a:t>señalados </a:t>
            </a:r>
            <a:r>
              <a:rPr lang="es-MX" sz="1500" dirty="0"/>
              <a:t>en el Artículo 42 de dicha Ley, en los </a:t>
            </a:r>
            <a:r>
              <a:rPr lang="es-MX" sz="1500" dirty="0" smtClean="0"/>
              <a:t>valores que </a:t>
            </a:r>
            <a:r>
              <a:rPr lang="es-MX" sz="1500" dirty="0"/>
              <a:t>determine el H. Consejo </a:t>
            </a:r>
            <a:r>
              <a:rPr lang="es-MX" sz="1500" dirty="0" smtClean="0"/>
              <a:t>de </a:t>
            </a:r>
            <a:r>
              <a:rPr lang="es-MX" sz="1500" dirty="0"/>
              <a:t>Administración del Instituto, con base en lo previsto para la inversión de los </a:t>
            </a:r>
            <a:r>
              <a:rPr lang="es-MX" sz="1500" dirty="0" smtClean="0"/>
              <a:t>recursos </a:t>
            </a:r>
            <a:r>
              <a:rPr lang="es-MX" sz="1500" dirty="0"/>
              <a:t>del Sistema </a:t>
            </a:r>
            <a:r>
              <a:rPr lang="es-MX" sz="1500" dirty="0" smtClean="0"/>
              <a:t>de Ahorro </a:t>
            </a:r>
            <a:r>
              <a:rPr lang="es-MX" sz="1500" dirty="0"/>
              <a:t>para el Retiro (“SAR”) garantizando, en todo </a:t>
            </a:r>
            <a:r>
              <a:rPr lang="es-MX" sz="1500" dirty="0" smtClean="0"/>
              <a:t>momento</a:t>
            </a:r>
            <a:r>
              <a:rPr lang="es-MX" sz="1500" dirty="0"/>
              <a:t>, que el Infonavit cuente con los recursos requeridos para atender las </a:t>
            </a:r>
            <a:r>
              <a:rPr lang="es-MX" sz="1500" dirty="0" smtClean="0"/>
              <a:t>necesidades </a:t>
            </a:r>
            <a:r>
              <a:rPr lang="es-MX" sz="1500" dirty="0"/>
              <a:t>de vivienda de los trabajadores.” </a:t>
            </a:r>
          </a:p>
          <a:p>
            <a:pPr marL="171450" indent="-171450" algn="just" defTabSz="457200">
              <a:spcAft>
                <a:spcPts val="600"/>
              </a:spcAft>
              <a:buClr>
                <a:schemeClr val="tx2"/>
              </a:buClr>
              <a:buFont typeface="Arial" pitchFamily="34" charset="0"/>
              <a:buChar char="•"/>
            </a:pPr>
            <a:r>
              <a:rPr lang="es-MX" sz="1500" dirty="0" smtClean="0"/>
              <a:t>El </a:t>
            </a:r>
            <a:r>
              <a:rPr lang="es-MX" sz="1500" dirty="0"/>
              <a:t>H. Consejo de Administración en su sesión </a:t>
            </a:r>
            <a:r>
              <a:rPr lang="es-MX" sz="1500" dirty="0" smtClean="0"/>
              <a:t>ordinaria </a:t>
            </a:r>
            <a:r>
              <a:rPr lang="es-MX" sz="1500" dirty="0"/>
              <a:t>número 754 celebrada el 26 de febrero de 2014, aprobó el dictamen de la sesión número 086 del Comité de Riesgos, celebrada el día 25 de febrero de 2014, en relación con la propuesta del “Régimen de inversión y políticas y procedimientos de administración de activos y pasivos</a:t>
            </a:r>
            <a:r>
              <a:rPr lang="es-MX" sz="1500" dirty="0" smtClean="0"/>
              <a:t>”.</a:t>
            </a:r>
          </a:p>
          <a:p>
            <a:pPr marL="171450" indent="-171450" algn="just" defTabSz="457200">
              <a:spcAft>
                <a:spcPts val="600"/>
              </a:spcAft>
              <a:buClr>
                <a:schemeClr val="tx2"/>
              </a:buClr>
              <a:buFont typeface="Arial" pitchFamily="34" charset="0"/>
              <a:buChar char="•"/>
            </a:pPr>
            <a:r>
              <a:rPr lang="es-MX" sz="1500" dirty="0" smtClean="0"/>
              <a:t>Dicho dictamen </a:t>
            </a:r>
            <a:r>
              <a:rPr lang="es-MX" sz="1500" dirty="0"/>
              <a:t>contempla la autorización para la implementación del Marco de Gestión de los recursos del Fondo de Apoyo a las Necesidades de Vivienda de los Trabajadores (Fanvit), la constitución del Comité de Inversiones como Comité Auxiliar del H. Consejo de Administración, así como la definición de las tres etapas para la transición de un manejo de recursos externo a uno interno como sigue: </a:t>
            </a:r>
            <a:endParaRPr lang="es-MX" sz="1500" dirty="0" smtClean="0"/>
          </a:p>
        </p:txBody>
      </p:sp>
      <p:graphicFrame>
        <p:nvGraphicFramePr>
          <p:cNvPr id="5" name="4 Tabla"/>
          <p:cNvGraphicFramePr>
            <a:graphicFrameLocks noGrp="1"/>
          </p:cNvGraphicFramePr>
          <p:nvPr>
            <p:extLst>
              <p:ext uri="{D42A27DB-BD31-4B8C-83A1-F6EECF244321}">
                <p14:modId xmlns:p14="http://schemas.microsoft.com/office/powerpoint/2010/main" val="2704791572"/>
              </p:ext>
            </p:extLst>
          </p:nvPr>
        </p:nvGraphicFramePr>
        <p:xfrm>
          <a:off x="2074459" y="5188612"/>
          <a:ext cx="4918051" cy="1529357"/>
        </p:xfrm>
        <a:graphic>
          <a:graphicData uri="http://schemas.openxmlformats.org/drawingml/2006/table">
            <a:tbl>
              <a:tblPr firstRow="1" firstCol="1" bandRow="1"/>
              <a:tblGrid>
                <a:gridCol w="768893"/>
                <a:gridCol w="1254269"/>
                <a:gridCol w="1254269"/>
                <a:gridCol w="1640620"/>
              </a:tblGrid>
              <a:tr h="650606">
                <a:tc>
                  <a:txBody>
                    <a:bodyPr/>
                    <a:lstStyle/>
                    <a:p>
                      <a:pPr algn="ctr">
                        <a:spcAft>
                          <a:spcPts val="0"/>
                        </a:spcAft>
                      </a:pPr>
                      <a:r>
                        <a:rPr lang="es-MX" sz="1000" b="1" dirty="0">
                          <a:solidFill>
                            <a:srgbClr val="FFFFFF"/>
                          </a:solidFill>
                          <a:effectLst/>
                          <a:latin typeface="Calibri"/>
                          <a:ea typeface="Times New Roman"/>
                          <a:cs typeface="Arial"/>
                        </a:rPr>
                        <a:t>Etapa</a:t>
                      </a:r>
                      <a:endParaRPr lang="es-MX" sz="1400" dirty="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0504D"/>
                    </a:solidFill>
                  </a:tcPr>
                </a:tc>
                <a:tc>
                  <a:txBody>
                    <a:bodyPr/>
                    <a:lstStyle/>
                    <a:p>
                      <a:pPr algn="ctr">
                        <a:spcAft>
                          <a:spcPts val="0"/>
                        </a:spcAft>
                      </a:pPr>
                      <a:r>
                        <a:rPr lang="es-MX" sz="1000" b="1" dirty="0">
                          <a:solidFill>
                            <a:srgbClr val="FFFFFF"/>
                          </a:solidFill>
                          <a:effectLst/>
                          <a:latin typeface="Calibri"/>
                          <a:ea typeface="Times New Roman"/>
                          <a:cs typeface="Arial"/>
                        </a:rPr>
                        <a:t>Rendimiento estimado</a:t>
                      </a:r>
                      <a:endParaRPr lang="es-MX" sz="1400" dirty="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0504D"/>
                    </a:solidFill>
                  </a:tcPr>
                </a:tc>
                <a:tc>
                  <a:txBody>
                    <a:bodyPr/>
                    <a:lstStyle/>
                    <a:p>
                      <a:pPr algn="ctr">
                        <a:spcAft>
                          <a:spcPts val="0"/>
                        </a:spcAft>
                      </a:pPr>
                      <a:r>
                        <a:rPr lang="es-MX" sz="1000" b="1" dirty="0">
                          <a:solidFill>
                            <a:srgbClr val="FFFFFF"/>
                          </a:solidFill>
                          <a:effectLst/>
                          <a:latin typeface="Calibri"/>
                          <a:ea typeface="Times New Roman"/>
                          <a:cs typeface="Arial"/>
                        </a:rPr>
                        <a:t>Régimen manejado por Infonavit</a:t>
                      </a:r>
                      <a:endParaRPr lang="es-MX" sz="1400" dirty="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0504D"/>
                    </a:solidFill>
                  </a:tcPr>
                </a:tc>
                <a:tc>
                  <a:txBody>
                    <a:bodyPr/>
                    <a:lstStyle/>
                    <a:p>
                      <a:pPr algn="ctr">
                        <a:spcAft>
                          <a:spcPts val="0"/>
                        </a:spcAft>
                      </a:pPr>
                      <a:r>
                        <a:rPr lang="es-MX" sz="1000" b="1" dirty="0">
                          <a:solidFill>
                            <a:srgbClr val="FFFFFF"/>
                          </a:solidFill>
                          <a:effectLst/>
                          <a:latin typeface="Calibri"/>
                          <a:ea typeface="Times New Roman"/>
                          <a:cs typeface="Arial"/>
                        </a:rPr>
                        <a:t>Porcentaje / Proporción </a:t>
                      </a:r>
                      <a:r>
                        <a:rPr lang="es-MX" sz="1000" b="1" dirty="0" smtClean="0">
                          <a:solidFill>
                            <a:srgbClr val="FFFFFF"/>
                          </a:solidFill>
                          <a:effectLst/>
                          <a:latin typeface="Calibri"/>
                          <a:ea typeface="Times New Roman"/>
                          <a:cs typeface="Arial"/>
                        </a:rPr>
                        <a:t>manejado </a:t>
                      </a:r>
                      <a:r>
                        <a:rPr lang="es-MX" sz="1000" b="1" dirty="0">
                          <a:solidFill>
                            <a:srgbClr val="FFFFFF"/>
                          </a:solidFill>
                          <a:effectLst/>
                          <a:latin typeface="Calibri"/>
                          <a:ea typeface="Times New Roman"/>
                          <a:cs typeface="Arial"/>
                        </a:rPr>
                        <a:t>por </a:t>
                      </a:r>
                      <a:r>
                        <a:rPr lang="es-MX" sz="1000" b="1" dirty="0" smtClean="0">
                          <a:solidFill>
                            <a:srgbClr val="FFFFFF"/>
                          </a:solidFill>
                          <a:effectLst/>
                          <a:latin typeface="Calibri"/>
                          <a:ea typeface="Times New Roman"/>
                          <a:cs typeface="Arial"/>
                        </a:rPr>
                        <a:t>proveedores</a:t>
                      </a:r>
                      <a:endParaRPr lang="es-MX" sz="1400" dirty="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0504D"/>
                    </a:solidFill>
                  </a:tcPr>
                </a:tc>
              </a:tr>
              <a:tr h="330941">
                <a:tc>
                  <a:txBody>
                    <a:bodyPr/>
                    <a:lstStyle/>
                    <a:p>
                      <a:pPr algn="ctr">
                        <a:spcAft>
                          <a:spcPts val="0"/>
                        </a:spcAft>
                      </a:pPr>
                      <a:r>
                        <a:rPr lang="es-MX" sz="1000" b="1">
                          <a:solidFill>
                            <a:srgbClr val="FFFFFF"/>
                          </a:solidFill>
                          <a:effectLst/>
                          <a:latin typeface="Calibri"/>
                          <a:ea typeface="Times New Roman"/>
                          <a:cs typeface="Arial"/>
                        </a:rPr>
                        <a:t>Inicial</a:t>
                      </a:r>
                      <a:endParaRPr lang="es-MX" sz="140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504D"/>
                    </a:solidFill>
                  </a:tcPr>
                </a:tc>
                <a:tc>
                  <a:txBody>
                    <a:bodyPr/>
                    <a:lstStyle/>
                    <a:p>
                      <a:pPr algn="ctr">
                        <a:spcAft>
                          <a:spcPts val="0"/>
                        </a:spcAft>
                      </a:pPr>
                      <a:r>
                        <a:rPr lang="es-MX" sz="1000" dirty="0">
                          <a:effectLst/>
                          <a:latin typeface="Calibri"/>
                          <a:ea typeface="Times New Roman"/>
                          <a:cs typeface="Arial"/>
                        </a:rPr>
                        <a:t>SB1</a:t>
                      </a:r>
                      <a:endParaRPr lang="es-MX" sz="1400" dirty="0">
                        <a:effectLst/>
                        <a:latin typeface="Times New Roman"/>
                        <a:ea typeface="Calibri"/>
                      </a:endParaRPr>
                    </a:p>
                  </a:txBody>
                  <a:tcPr marL="68580" marR="68580"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a:spcAft>
                          <a:spcPts val="0"/>
                        </a:spcAft>
                      </a:pPr>
                      <a:r>
                        <a:rPr lang="es-MX" sz="1000" dirty="0">
                          <a:effectLst/>
                          <a:latin typeface="Calibri"/>
                          <a:ea typeface="Times New Roman"/>
                          <a:cs typeface="Arial"/>
                        </a:rPr>
                        <a:t>NA</a:t>
                      </a:r>
                      <a:endParaRPr lang="es-MX" sz="1400" dirty="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a:spcAft>
                          <a:spcPts val="0"/>
                        </a:spcAft>
                      </a:pPr>
                      <a:r>
                        <a:rPr lang="es-MX" sz="1000" dirty="0">
                          <a:effectLst/>
                          <a:latin typeface="Calibri"/>
                          <a:ea typeface="Times New Roman"/>
                          <a:cs typeface="Arial"/>
                        </a:rPr>
                        <a:t>100%</a:t>
                      </a:r>
                      <a:endParaRPr lang="es-MX" sz="1400" dirty="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330941">
                <a:tc>
                  <a:txBody>
                    <a:bodyPr/>
                    <a:lstStyle/>
                    <a:p>
                      <a:pPr algn="ctr">
                        <a:spcAft>
                          <a:spcPts val="0"/>
                        </a:spcAft>
                      </a:pPr>
                      <a:r>
                        <a:rPr lang="es-MX" sz="1000" b="1" dirty="0">
                          <a:solidFill>
                            <a:srgbClr val="FFFFFF"/>
                          </a:solidFill>
                          <a:effectLst/>
                          <a:latin typeface="Calibri"/>
                          <a:ea typeface="Times New Roman"/>
                          <a:cs typeface="Arial"/>
                        </a:rPr>
                        <a:t>Híbrida</a:t>
                      </a:r>
                      <a:endParaRPr lang="es-MX" sz="1400" dirty="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504D"/>
                    </a:solidFill>
                  </a:tcPr>
                </a:tc>
                <a:tc>
                  <a:txBody>
                    <a:bodyPr/>
                    <a:lstStyle/>
                    <a:p>
                      <a:pPr algn="ctr">
                        <a:spcAft>
                          <a:spcPts val="0"/>
                        </a:spcAft>
                      </a:pPr>
                      <a:r>
                        <a:rPr lang="es-MX" sz="1000" dirty="0">
                          <a:effectLst/>
                          <a:latin typeface="Calibri"/>
                          <a:ea typeface="Times New Roman"/>
                          <a:cs typeface="Arial"/>
                        </a:rPr>
                        <a:t>SB1 / SB2</a:t>
                      </a:r>
                      <a:endParaRPr lang="es-MX" sz="1400" dirty="0">
                        <a:effectLst/>
                        <a:latin typeface="Times New Roman"/>
                        <a:ea typeface="Calibri"/>
                      </a:endParaRPr>
                    </a:p>
                  </a:txBody>
                  <a:tcPr marL="68580" marR="68580"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a:spcAft>
                          <a:spcPts val="0"/>
                        </a:spcAft>
                      </a:pPr>
                      <a:r>
                        <a:rPr lang="es-MX" sz="1000">
                          <a:effectLst/>
                          <a:latin typeface="Calibri"/>
                          <a:ea typeface="Times New Roman"/>
                          <a:cs typeface="Arial"/>
                        </a:rPr>
                        <a:t>SB1</a:t>
                      </a:r>
                      <a:endParaRPr lang="es-MX" sz="140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a:spcAft>
                          <a:spcPts val="0"/>
                        </a:spcAft>
                      </a:pPr>
                      <a:r>
                        <a:rPr lang="es-MX" sz="1000" dirty="0">
                          <a:effectLst/>
                          <a:latin typeface="Calibri"/>
                          <a:ea typeface="Times New Roman"/>
                          <a:cs typeface="Arial"/>
                        </a:rPr>
                        <a:t>50% - 60%</a:t>
                      </a:r>
                      <a:endParaRPr lang="es-MX" sz="1400" dirty="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216869">
                <a:tc>
                  <a:txBody>
                    <a:bodyPr/>
                    <a:lstStyle/>
                    <a:p>
                      <a:pPr algn="ctr">
                        <a:spcAft>
                          <a:spcPts val="0"/>
                        </a:spcAft>
                      </a:pPr>
                      <a:r>
                        <a:rPr lang="es-MX" sz="1000" b="1">
                          <a:solidFill>
                            <a:srgbClr val="FFFFFF"/>
                          </a:solidFill>
                          <a:effectLst/>
                          <a:latin typeface="Calibri"/>
                          <a:ea typeface="Times New Roman"/>
                          <a:cs typeface="Arial"/>
                        </a:rPr>
                        <a:t>Interna</a:t>
                      </a:r>
                      <a:endParaRPr lang="es-MX" sz="140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504D"/>
                    </a:solidFill>
                  </a:tcPr>
                </a:tc>
                <a:tc>
                  <a:txBody>
                    <a:bodyPr/>
                    <a:lstStyle/>
                    <a:p>
                      <a:pPr algn="ctr">
                        <a:spcAft>
                          <a:spcPts val="0"/>
                        </a:spcAft>
                      </a:pPr>
                      <a:r>
                        <a:rPr lang="es-MX" sz="1000">
                          <a:effectLst/>
                          <a:latin typeface="Calibri"/>
                          <a:ea typeface="Times New Roman"/>
                          <a:cs typeface="Arial"/>
                        </a:rPr>
                        <a:t>SB1 / SB2 / SB3</a:t>
                      </a:r>
                      <a:endParaRPr lang="es-MX" sz="1400">
                        <a:effectLst/>
                        <a:latin typeface="Times New Roman"/>
                        <a:ea typeface="Calibri"/>
                      </a:endParaRPr>
                    </a:p>
                  </a:txBody>
                  <a:tcPr marL="68580" marR="68580"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a:spcAft>
                          <a:spcPts val="0"/>
                        </a:spcAft>
                      </a:pPr>
                      <a:r>
                        <a:rPr lang="es-MX" sz="1000">
                          <a:effectLst/>
                          <a:latin typeface="Calibri"/>
                          <a:ea typeface="Times New Roman"/>
                          <a:cs typeface="Arial"/>
                        </a:rPr>
                        <a:t>SB1 / SB2 / SB3</a:t>
                      </a:r>
                      <a:endParaRPr lang="es-MX" sz="140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a:spcAft>
                          <a:spcPts val="0"/>
                        </a:spcAft>
                      </a:pPr>
                      <a:r>
                        <a:rPr lang="es-MX" sz="1000" dirty="0">
                          <a:effectLst/>
                          <a:latin typeface="Calibri"/>
                          <a:ea typeface="Times New Roman"/>
                          <a:cs typeface="Arial"/>
                        </a:rPr>
                        <a:t>0% - 10%</a:t>
                      </a:r>
                      <a:endParaRPr lang="es-MX" sz="1400" dirty="0">
                        <a:effectLst/>
                        <a:latin typeface="Times New Roman"/>
                        <a:ea typeface="Calibri"/>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bl>
          </a:graphicData>
        </a:graphic>
      </p:graphicFrame>
    </p:spTree>
    <p:extLst>
      <p:ext uri="{BB962C8B-B14F-4D97-AF65-F5344CB8AC3E}">
        <p14:creationId xmlns:p14="http://schemas.microsoft.com/office/powerpoint/2010/main" val="10370451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schemeClr val="bg1"/>
                </a:solidFill>
                <a:latin typeface="+mj-lt"/>
                <a:ea typeface="MS PGothic" pitchFamily="34" charset="-128"/>
                <a:cs typeface="Arial" pitchFamily="34" charset="0"/>
              </a:rPr>
              <a:t>Antecedentes (2/3)</a:t>
            </a:r>
            <a:endParaRPr lang="es-MX" sz="2200" dirty="0">
              <a:solidFill>
                <a:schemeClr val="bg1"/>
              </a:solidFill>
              <a:latin typeface="+mj-lt"/>
              <a:ea typeface="MS PGothic" pitchFamily="34" charset="-128"/>
              <a:cs typeface="Arial"/>
            </a:endParaRPr>
          </a:p>
        </p:txBody>
      </p:sp>
      <p:sp>
        <p:nvSpPr>
          <p:cNvPr id="7" name="6 Rectángulo"/>
          <p:cNvSpPr/>
          <p:nvPr/>
        </p:nvSpPr>
        <p:spPr>
          <a:xfrm>
            <a:off x="180000" y="1152000"/>
            <a:ext cx="8510109" cy="4016484"/>
          </a:xfrm>
          <a:prstGeom prst="rect">
            <a:avLst/>
          </a:prstGeom>
        </p:spPr>
        <p:txBody>
          <a:bodyPr wrap="square">
            <a:spAutoFit/>
          </a:bodyPr>
          <a:lstStyle/>
          <a:p>
            <a:pPr marL="171450" indent="-171450" algn="just" defTabSz="457200">
              <a:spcAft>
                <a:spcPts val="600"/>
              </a:spcAft>
              <a:buClr>
                <a:schemeClr val="tx2"/>
              </a:buClr>
              <a:buFont typeface="Arial" pitchFamily="34" charset="0"/>
              <a:buChar char="•"/>
            </a:pPr>
            <a:r>
              <a:rPr lang="es-MX" sz="1600" dirty="0" smtClean="0"/>
              <a:t>Del mismo modo, </a:t>
            </a:r>
            <a:r>
              <a:rPr lang="es-MX" sz="1600" dirty="0"/>
              <a:t>el H. Consejo de Administración en su sesión ordinaria número 755, de fecha 26 de marzo de 2014 y para estar en posibilidad de realizar las acciones para el manejo de los Recursos del INFONAVIT de conformidad con el Régimen de inversión autorizado, facultó al Comité de Riesgos para que estudie y apruebe, en su caso, la propuesta de “Bases de Funcionamiento del Comité de Inversiones”. </a:t>
            </a:r>
          </a:p>
          <a:p>
            <a:pPr marL="171450" indent="-171450" algn="just" defTabSz="457200">
              <a:spcAft>
                <a:spcPts val="600"/>
              </a:spcAft>
              <a:buClr>
                <a:schemeClr val="tx2"/>
              </a:buClr>
              <a:buFont typeface="Arial" pitchFamily="34" charset="0"/>
              <a:buChar char="•"/>
            </a:pPr>
            <a:r>
              <a:rPr lang="es-MX" sz="1600" dirty="0"/>
              <a:t>En dicha sesión también se aprobó un cambio en la política de manejo de los recursos del “Fondo de Protección de Pagos” (FPP</a:t>
            </a:r>
            <a:r>
              <a:rPr lang="es-MX" sz="1600" dirty="0" smtClean="0"/>
              <a:t>),</a:t>
            </a:r>
            <a:r>
              <a:rPr lang="es-MX" sz="1600" dirty="0" smtClean="0">
                <a:cs typeface="Arial" pitchFamily="34" charset="0"/>
              </a:rPr>
              <a:t> </a:t>
            </a:r>
            <a:r>
              <a:rPr lang="es-MX" sz="1600" dirty="0" smtClean="0"/>
              <a:t>con </a:t>
            </a:r>
            <a:r>
              <a:rPr lang="es-MX" sz="1600" dirty="0"/>
              <a:t>la finalidad de alinear la política de manejo de éstos recursos al “Régimen de Inversión y políticas y procedimiento de administración de activos y pasivos” aprobado por el  H. Consejo de Administración en su sesión ordinaria número 754</a:t>
            </a:r>
            <a:r>
              <a:rPr lang="es-MX" sz="1600" dirty="0" smtClean="0"/>
              <a:t>.</a:t>
            </a:r>
          </a:p>
          <a:p>
            <a:pPr marL="171450" indent="-171450" algn="just" defTabSz="457200">
              <a:spcAft>
                <a:spcPts val="600"/>
              </a:spcAft>
              <a:buClr>
                <a:schemeClr val="tx2"/>
              </a:buClr>
              <a:buFont typeface="Arial" pitchFamily="34" charset="0"/>
              <a:buChar char="•"/>
            </a:pPr>
            <a:r>
              <a:rPr lang="es-MX" sz="1600" dirty="0" smtClean="0"/>
              <a:t> Así mismo, se pretende alinear del mismo </a:t>
            </a:r>
            <a:r>
              <a:rPr lang="es-MX" sz="1600" dirty="0"/>
              <a:t>modo </a:t>
            </a:r>
            <a:r>
              <a:rPr lang="es-MX" sz="1600" dirty="0" smtClean="0"/>
              <a:t>las </a:t>
            </a:r>
            <a:r>
              <a:rPr lang="es-MX" sz="1600" dirty="0"/>
              <a:t>política de </a:t>
            </a:r>
            <a:r>
              <a:rPr lang="es-MX" sz="1600" dirty="0" smtClean="0"/>
              <a:t>manejo de </a:t>
            </a:r>
            <a:r>
              <a:rPr lang="es-MX" sz="1600" dirty="0"/>
              <a:t>los </a:t>
            </a:r>
            <a:r>
              <a:rPr lang="es-MX" sz="1600" dirty="0" smtClean="0"/>
              <a:t>recursos del </a:t>
            </a:r>
            <a:r>
              <a:rPr lang="es-MX" sz="1600" dirty="0">
                <a:cs typeface="Arial" pitchFamily="34" charset="0"/>
              </a:rPr>
              <a:t>Fondo de pensiones, </a:t>
            </a:r>
            <a:r>
              <a:rPr lang="es-MX" sz="1600" dirty="0" smtClean="0">
                <a:cs typeface="Arial" pitchFamily="34" charset="0"/>
              </a:rPr>
              <a:t>del </a:t>
            </a:r>
            <a:r>
              <a:rPr lang="es-MX" sz="1600" dirty="0" smtClean="0"/>
              <a:t>Fondo </a:t>
            </a:r>
            <a:r>
              <a:rPr lang="es-MX" sz="1600" dirty="0"/>
              <a:t>de Ahorro, </a:t>
            </a:r>
            <a:r>
              <a:rPr lang="es-MX" sz="1600" dirty="0" smtClean="0"/>
              <a:t> del Fondo </a:t>
            </a:r>
            <a:r>
              <a:rPr lang="es-MX" sz="1600" dirty="0"/>
              <a:t>de Seguro de Daños y </a:t>
            </a:r>
            <a:r>
              <a:rPr lang="es-MX" sz="1600" dirty="0" smtClean="0"/>
              <a:t>los Dividendos</a:t>
            </a:r>
            <a:r>
              <a:rPr lang="es-MX" sz="1600" baseline="30000" dirty="0" smtClean="0"/>
              <a:t>1</a:t>
            </a:r>
            <a:endParaRPr lang="es-MX" sz="1600" dirty="0"/>
          </a:p>
          <a:p>
            <a:pPr marL="171450" indent="-171450" algn="just" defTabSz="457200">
              <a:spcAft>
                <a:spcPts val="600"/>
              </a:spcAft>
              <a:buClr>
                <a:schemeClr val="tx2"/>
              </a:buClr>
              <a:buFont typeface="Arial" pitchFamily="34" charset="0"/>
              <a:buChar char="•"/>
            </a:pPr>
            <a:r>
              <a:rPr lang="es-MX" sz="1600" dirty="0" smtClean="0"/>
              <a:t>Finalmente</a:t>
            </a:r>
            <a:r>
              <a:rPr lang="es-MX" sz="1600" dirty="0"/>
              <a:t>, el Comité de Riesgos, en su Sesión 89 de fecha 27 de mayo de 2014 y el H. Consejo de Administración, en su sesión 757 de esa misma fecha aprobaron las “Bases de Funcionamiento del Comité de Inversiones del Instituto del Fondo Nacional de la Vivienda para los Trabajadores” del H. Consejo de Administración.</a:t>
            </a:r>
          </a:p>
        </p:txBody>
      </p:sp>
      <p:sp>
        <p:nvSpPr>
          <p:cNvPr id="8" name="7 CuadroTexto"/>
          <p:cNvSpPr txBox="1"/>
          <p:nvPr/>
        </p:nvSpPr>
        <p:spPr>
          <a:xfrm>
            <a:off x="74562" y="6595772"/>
            <a:ext cx="9053672" cy="261610"/>
          </a:xfrm>
          <a:prstGeom prst="rect">
            <a:avLst/>
          </a:prstGeom>
          <a:noFill/>
        </p:spPr>
        <p:txBody>
          <a:bodyPr wrap="square" rtlCol="0">
            <a:spAutoFit/>
          </a:bodyPr>
          <a:lstStyle/>
          <a:p>
            <a:r>
              <a:rPr lang="es-MX" sz="1050" dirty="0" smtClean="0">
                <a:cs typeface="Arial" pitchFamily="34" charset="0"/>
              </a:rPr>
              <a:t>1. </a:t>
            </a:r>
            <a:r>
              <a:rPr lang="es-MX" sz="1050" dirty="0"/>
              <a:t>Son los dividendos que se recibieron por parte de la aseguradora por no usar completas las primas d</a:t>
            </a:r>
            <a:r>
              <a:rPr lang="es-MX" sz="1050" dirty="0" smtClean="0"/>
              <a:t>el </a:t>
            </a:r>
            <a:r>
              <a:rPr lang="es-MX" sz="1050" dirty="0"/>
              <a:t>seguro de Protección de </a:t>
            </a:r>
            <a:r>
              <a:rPr lang="es-MX" sz="1050" dirty="0" smtClean="0"/>
              <a:t>Pagos (FPP anterior)</a:t>
            </a:r>
            <a:endParaRPr lang="es-MX" sz="1050" dirty="0">
              <a:cs typeface="Arial" pitchFamily="34" charset="0"/>
            </a:endParaRPr>
          </a:p>
        </p:txBody>
      </p:sp>
    </p:spTree>
    <p:extLst>
      <p:ext uri="{BB962C8B-B14F-4D97-AF65-F5344CB8AC3E}">
        <p14:creationId xmlns:p14="http://schemas.microsoft.com/office/powerpoint/2010/main" val="21502082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schemeClr val="bg1"/>
                </a:solidFill>
                <a:latin typeface="+mj-lt"/>
                <a:ea typeface="MS PGothic" pitchFamily="34" charset="-128"/>
                <a:cs typeface="Arial" pitchFamily="34" charset="0"/>
              </a:rPr>
              <a:t>Antecedentes (3/3)</a:t>
            </a:r>
            <a:endParaRPr lang="es-MX" sz="2200" dirty="0">
              <a:solidFill>
                <a:schemeClr val="bg1"/>
              </a:solidFill>
              <a:latin typeface="+mj-lt"/>
              <a:ea typeface="MS PGothic" pitchFamily="34" charset="-128"/>
              <a:cs typeface="Arial"/>
            </a:endParaRPr>
          </a:p>
        </p:txBody>
      </p:sp>
      <p:sp>
        <p:nvSpPr>
          <p:cNvPr id="2" name="1 Rectángulo"/>
          <p:cNvSpPr/>
          <p:nvPr/>
        </p:nvSpPr>
        <p:spPr>
          <a:xfrm>
            <a:off x="180000" y="1152000"/>
            <a:ext cx="8427566" cy="5170646"/>
          </a:xfrm>
          <a:prstGeom prst="rect">
            <a:avLst/>
          </a:prstGeom>
        </p:spPr>
        <p:txBody>
          <a:bodyPr wrap="square">
            <a:spAutoFit/>
          </a:bodyPr>
          <a:lstStyle/>
          <a:p>
            <a:pPr marL="285750" indent="-285750">
              <a:buClr>
                <a:schemeClr val="tx2"/>
              </a:buClr>
              <a:buFont typeface="Arial" pitchFamily="34" charset="0"/>
              <a:buChar char="•"/>
            </a:pPr>
            <a:r>
              <a:rPr lang="es-MX" sz="1500" dirty="0" smtClean="0"/>
              <a:t>De conformidad con las bases del Comité de Inversiones, las </a:t>
            </a:r>
            <a:r>
              <a:rPr lang="es-MX" sz="1500" dirty="0"/>
              <a:t>funciones primordiales del </a:t>
            </a:r>
            <a:r>
              <a:rPr lang="es-MX" sz="1500" dirty="0" smtClean="0"/>
              <a:t>Comité </a:t>
            </a:r>
            <a:r>
              <a:rPr lang="es-MX" sz="1500" dirty="0"/>
              <a:t>son:</a:t>
            </a:r>
          </a:p>
          <a:p>
            <a:r>
              <a:rPr lang="es-MX" sz="1500" dirty="0"/>
              <a:t> </a:t>
            </a:r>
          </a:p>
          <a:p>
            <a:pPr marL="531813" lvl="0" indent="-354013">
              <a:buFont typeface="+mj-lt"/>
              <a:buAutoNum type="alphaUcPeriod"/>
            </a:pPr>
            <a:r>
              <a:rPr lang="es-MX" sz="1500" dirty="0"/>
              <a:t>Asesorar al </a:t>
            </a:r>
            <a:r>
              <a:rPr lang="es-MX" sz="1500" dirty="0" smtClean="0"/>
              <a:t>Consejo </a:t>
            </a:r>
            <a:r>
              <a:rPr lang="es-MX" sz="1500" dirty="0"/>
              <a:t>de Administración en materia de inversiones, con el fin de asegurar que el </a:t>
            </a:r>
            <a:r>
              <a:rPr lang="es-MX" sz="1500" dirty="0" smtClean="0"/>
              <a:t>Fondo Nacional de la Vivienda </a:t>
            </a:r>
            <a:r>
              <a:rPr lang="es-MX" sz="1500" dirty="0"/>
              <a:t>obtenga los mejores rendimientos de los Recursos del Infonavit que administre.</a:t>
            </a:r>
          </a:p>
          <a:p>
            <a:pPr marL="531813" indent="-354013">
              <a:buFont typeface="+mj-lt"/>
              <a:buAutoNum type="alphaUcPeriod"/>
            </a:pPr>
            <a:endParaRPr lang="es-MX" sz="1500" dirty="0"/>
          </a:p>
          <a:p>
            <a:pPr marL="531813" lvl="0" indent="-354013">
              <a:buFont typeface="+mj-lt"/>
              <a:buAutoNum type="alphaUcPeriod"/>
            </a:pPr>
            <a:r>
              <a:rPr lang="es-MX" sz="1500" dirty="0"/>
              <a:t>Vigilar que la realización de sus operaciones se </a:t>
            </a:r>
            <a:r>
              <a:rPr lang="es-MX" sz="1500" dirty="0" smtClean="0"/>
              <a:t>ajuste al </a:t>
            </a:r>
            <a:r>
              <a:rPr lang="es-MX" sz="1500" dirty="0"/>
              <a:t>tipo de valores y límites </a:t>
            </a:r>
            <a:r>
              <a:rPr lang="es-MX" sz="1500" dirty="0" smtClean="0"/>
              <a:t>autorizados.</a:t>
            </a:r>
          </a:p>
          <a:p>
            <a:pPr marL="531813" lvl="0" indent="-354013">
              <a:buFont typeface="+mj-lt"/>
              <a:buAutoNum type="alphaUcPeriod"/>
            </a:pPr>
            <a:endParaRPr lang="es-MX" sz="1500" dirty="0" smtClean="0"/>
          </a:p>
          <a:p>
            <a:pPr marL="531813" lvl="0" indent="-354013">
              <a:buFont typeface="+mj-lt"/>
              <a:buAutoNum type="alphaUcPeriod"/>
            </a:pPr>
            <a:r>
              <a:rPr lang="es-MX" sz="1500" dirty="0" smtClean="0"/>
              <a:t>Atender </a:t>
            </a:r>
            <a:r>
              <a:rPr lang="es-MX" sz="1500" dirty="0"/>
              <a:t>las </a:t>
            </a:r>
            <a:r>
              <a:rPr lang="es-MX" sz="1500" dirty="0" smtClean="0"/>
              <a:t>instrucciones </a:t>
            </a:r>
            <a:r>
              <a:rPr lang="es-MX" sz="1500" dirty="0"/>
              <a:t>que realice el propio </a:t>
            </a:r>
            <a:r>
              <a:rPr lang="es-MX" sz="1500" dirty="0" smtClean="0"/>
              <a:t>Consejo </a:t>
            </a:r>
            <a:r>
              <a:rPr lang="es-MX" sz="1500" dirty="0"/>
              <a:t>de Administración.</a:t>
            </a:r>
          </a:p>
          <a:p>
            <a:pPr marL="531813" indent="-354013">
              <a:buFont typeface="+mj-lt"/>
              <a:buAutoNum type="alphaUcPeriod"/>
            </a:pPr>
            <a:endParaRPr lang="es-MX" sz="1500" dirty="0"/>
          </a:p>
          <a:p>
            <a:pPr marL="531813" lvl="0" indent="-354013">
              <a:buFont typeface="+mj-lt"/>
              <a:buAutoNum type="alphaUcPeriod"/>
            </a:pPr>
            <a:r>
              <a:rPr lang="es-MX" sz="1500" dirty="0"/>
              <a:t>Dar seguimiento a los acuerdos adoptados en el Comité de Inversiones</a:t>
            </a:r>
            <a:r>
              <a:rPr lang="es-MX" sz="1500" dirty="0" smtClean="0"/>
              <a:t>.</a:t>
            </a:r>
          </a:p>
          <a:p>
            <a:pPr marL="531813" lvl="0" indent="-354013">
              <a:buFont typeface="+mj-lt"/>
              <a:buAutoNum type="alphaUcPeriod"/>
            </a:pPr>
            <a:endParaRPr lang="es-MX" sz="1500" dirty="0"/>
          </a:p>
          <a:p>
            <a:pPr marL="531813" lvl="0" indent="-354013">
              <a:buFont typeface="+mj-lt"/>
              <a:buAutoNum type="alphaUcPeriod"/>
            </a:pPr>
            <a:r>
              <a:rPr lang="es-MX" sz="1500" dirty="0"/>
              <a:t>Proponer </a:t>
            </a:r>
            <a:r>
              <a:rPr lang="es-MX" sz="1500" dirty="0" smtClean="0"/>
              <a:t>al </a:t>
            </a:r>
            <a:r>
              <a:rPr lang="es-MX" sz="1500" dirty="0"/>
              <a:t>Consejo de Administración la normativa aplicable al Instituto en materia de inversiones, con el fin de establecer las mejores acciones a desarrollar en el mismo.</a:t>
            </a:r>
          </a:p>
          <a:p>
            <a:pPr marL="531813" indent="-354013">
              <a:buFont typeface="+mj-lt"/>
              <a:buAutoNum type="alphaUcPeriod"/>
            </a:pPr>
            <a:endParaRPr lang="es-MX" sz="1500" dirty="0"/>
          </a:p>
          <a:p>
            <a:pPr marL="531813" lvl="0" indent="-354013">
              <a:buFont typeface="+mj-lt"/>
              <a:buAutoNum type="alphaUcPeriod"/>
            </a:pPr>
            <a:r>
              <a:rPr lang="es-MX" sz="1500" dirty="0" smtClean="0"/>
              <a:t>Analizar y someter a la autorización, en su caso, del Consejo </a:t>
            </a:r>
            <a:r>
              <a:rPr lang="es-MX" sz="1500" dirty="0"/>
              <a:t>de </a:t>
            </a:r>
            <a:r>
              <a:rPr lang="es-MX" sz="1500" dirty="0" smtClean="0"/>
              <a:t>Administración,  </a:t>
            </a:r>
            <a:r>
              <a:rPr lang="es-MX" sz="1500" dirty="0"/>
              <a:t>las  </a:t>
            </a:r>
            <a:r>
              <a:rPr lang="es-MX" sz="1500" dirty="0" smtClean="0"/>
              <a:t>propuestas, programas, productos o recomendaciones </a:t>
            </a:r>
            <a:r>
              <a:rPr lang="es-MX" sz="1500" dirty="0"/>
              <a:t>que provengan </a:t>
            </a:r>
            <a:r>
              <a:rPr lang="es-MX" sz="1500" dirty="0" smtClean="0"/>
              <a:t>de la Administración del Instituto , en materia de inversiones, o aprobarlas </a:t>
            </a:r>
            <a:r>
              <a:rPr lang="es-MX" sz="1500" dirty="0"/>
              <a:t>en los </a:t>
            </a:r>
            <a:r>
              <a:rPr lang="es-MX" sz="1500" dirty="0" smtClean="0"/>
              <a:t>casos que </a:t>
            </a:r>
            <a:r>
              <a:rPr lang="es-MX" sz="1500" dirty="0"/>
              <a:t>el propio </a:t>
            </a:r>
            <a:r>
              <a:rPr lang="es-MX" sz="1500" dirty="0" smtClean="0"/>
              <a:t>Consejo </a:t>
            </a:r>
            <a:r>
              <a:rPr lang="es-MX" sz="1500" dirty="0"/>
              <a:t>de Administración le proporcione facultades para </a:t>
            </a:r>
            <a:r>
              <a:rPr lang="es-MX" sz="1500" dirty="0" smtClean="0"/>
              <a:t>ello.</a:t>
            </a:r>
          </a:p>
          <a:p>
            <a:pPr marL="531813" lvl="0" indent="-354013">
              <a:buFont typeface="+mj-lt"/>
              <a:buAutoNum type="alphaUcPeriod"/>
            </a:pPr>
            <a:endParaRPr lang="es-MX" sz="1500" dirty="0" smtClean="0"/>
          </a:p>
          <a:p>
            <a:pPr marL="531813" lvl="0" indent="-354013">
              <a:buFont typeface="+mj-lt"/>
              <a:buAutoNum type="alphaUcPeriod"/>
            </a:pPr>
            <a:r>
              <a:rPr lang="es-ES" sz="1500" dirty="0" smtClean="0"/>
              <a:t>Proponer al Consejo de  Administración el </a:t>
            </a:r>
            <a:r>
              <a:rPr lang="es-ES" sz="1500" dirty="0"/>
              <a:t>Manual de Operaciones y el Manual de </a:t>
            </a:r>
            <a:r>
              <a:rPr lang="es-ES" sz="1500" dirty="0" smtClean="0"/>
              <a:t>Inversiones.</a:t>
            </a:r>
            <a:endParaRPr lang="es-MX" sz="1500" dirty="0"/>
          </a:p>
          <a:p>
            <a:r>
              <a:rPr lang="es-MX" sz="1500" dirty="0"/>
              <a:t> </a:t>
            </a:r>
          </a:p>
        </p:txBody>
      </p:sp>
    </p:spTree>
    <p:extLst>
      <p:ext uri="{BB962C8B-B14F-4D97-AF65-F5344CB8AC3E}">
        <p14:creationId xmlns:p14="http://schemas.microsoft.com/office/powerpoint/2010/main" val="13405640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5</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schemeClr val="bg1"/>
                </a:solidFill>
                <a:latin typeface="+mj-lt"/>
                <a:ea typeface="MS PGothic" pitchFamily="34" charset="-128"/>
                <a:cs typeface="Arial" pitchFamily="34" charset="0"/>
              </a:rPr>
              <a:t>Orden del Día</a:t>
            </a:r>
            <a:endParaRPr lang="es-MX" sz="2200" dirty="0">
              <a:solidFill>
                <a:schemeClr val="bg1"/>
              </a:solidFill>
              <a:latin typeface="+mj-lt"/>
              <a:ea typeface="MS PGothic" pitchFamily="34" charset="-128"/>
              <a:cs typeface="Arial"/>
            </a:endParaRPr>
          </a:p>
        </p:txBody>
      </p:sp>
      <p:sp>
        <p:nvSpPr>
          <p:cNvPr id="6" name="5 Rectángulo"/>
          <p:cNvSpPr/>
          <p:nvPr/>
        </p:nvSpPr>
        <p:spPr>
          <a:xfrm>
            <a:off x="397798" y="1213076"/>
            <a:ext cx="8323122" cy="5139869"/>
          </a:xfrm>
          <a:prstGeom prst="rect">
            <a:avLst/>
          </a:prstGeom>
        </p:spPr>
        <p:txBody>
          <a:bodyPr wrap="square">
            <a:spAutoFit/>
          </a:bodyPr>
          <a:lstStyle/>
          <a:p>
            <a:pPr algn="ctr" defTabSz="457200"/>
            <a:r>
              <a:rPr lang="es-MX" sz="2000" b="1" dirty="0">
                <a:solidFill>
                  <a:prstClr val="black"/>
                </a:solidFill>
                <a:ea typeface="MS PGothic" pitchFamily="34" charset="-128"/>
                <a:cs typeface="Arial" pitchFamily="34" charset="0"/>
              </a:rPr>
              <a:t>Sesión número </a:t>
            </a:r>
            <a:r>
              <a:rPr lang="es-MX" sz="2000" b="1" dirty="0" smtClean="0">
                <a:solidFill>
                  <a:prstClr val="black"/>
                </a:solidFill>
                <a:ea typeface="MS PGothic" pitchFamily="34" charset="-128"/>
                <a:cs typeface="Arial" pitchFamily="34" charset="0"/>
              </a:rPr>
              <a:t>001 del Comité </a:t>
            </a:r>
            <a:r>
              <a:rPr lang="es-MX" sz="2000" b="1" dirty="0">
                <a:solidFill>
                  <a:prstClr val="black"/>
                </a:solidFill>
                <a:ea typeface="MS PGothic" pitchFamily="34" charset="-128"/>
                <a:cs typeface="Arial" pitchFamily="34" charset="0"/>
              </a:rPr>
              <a:t>de </a:t>
            </a:r>
            <a:r>
              <a:rPr lang="es-MX" sz="2000" b="1" dirty="0" smtClean="0">
                <a:solidFill>
                  <a:prstClr val="black"/>
                </a:solidFill>
                <a:ea typeface="MS PGothic" pitchFamily="34" charset="-128"/>
                <a:cs typeface="Arial" pitchFamily="34" charset="0"/>
              </a:rPr>
              <a:t>Inversiones</a:t>
            </a:r>
          </a:p>
          <a:p>
            <a:pPr algn="ctr" defTabSz="457200"/>
            <a:r>
              <a:rPr lang="es-MX" sz="2000" b="1" dirty="0" smtClean="0">
                <a:solidFill>
                  <a:prstClr val="black"/>
                </a:solidFill>
                <a:ea typeface="MS PGothic" pitchFamily="34" charset="-128"/>
                <a:cs typeface="Arial" pitchFamily="34" charset="0"/>
              </a:rPr>
              <a:t>5 de junio de 2014</a:t>
            </a:r>
          </a:p>
          <a:p>
            <a:pPr algn="ctr" defTabSz="457200"/>
            <a:endParaRPr lang="es-MX" sz="1900" b="1" dirty="0" smtClean="0">
              <a:solidFill>
                <a:prstClr val="black"/>
              </a:solidFill>
              <a:ea typeface="MS PGothic" pitchFamily="34" charset="-128"/>
              <a:cs typeface="Arial" pitchFamily="34" charset="0"/>
            </a:endParaRPr>
          </a:p>
          <a:p>
            <a:pPr marL="365125" indent="-365125" defTabSz="457200">
              <a:spcAft>
                <a:spcPts val="1800"/>
              </a:spcAft>
              <a:buAutoNum type="arabicPeriod"/>
            </a:pPr>
            <a:r>
              <a:rPr lang="es-MX" sz="1900" b="1" dirty="0" smtClean="0">
                <a:solidFill>
                  <a:srgbClr val="B2B2B2"/>
                </a:solidFill>
              </a:rPr>
              <a:t>Régimen de inversión y políticas y procedimientos de administración de activos y pasivos. Informe sobre la aplicación del Marco de Gestión.</a:t>
            </a:r>
          </a:p>
          <a:p>
            <a:pPr marL="633413" indent="-450850" defTabSz="457200">
              <a:spcAft>
                <a:spcPts val="1800"/>
              </a:spcAft>
            </a:pPr>
            <a:r>
              <a:rPr lang="es-MX" sz="1900" b="1" dirty="0" smtClean="0">
                <a:solidFill>
                  <a:schemeClr val="tx2"/>
                </a:solidFill>
              </a:rPr>
              <a:t>1.1. Informe sobre el </a:t>
            </a:r>
            <a:r>
              <a:rPr lang="es-MX" sz="1900" b="1" dirty="0">
                <a:solidFill>
                  <a:schemeClr val="tx2"/>
                </a:solidFill>
              </a:rPr>
              <a:t>rendimiento objetivo aproximado, conforme al esquema de instrumentación aprobado por el H. Consejo de </a:t>
            </a:r>
            <a:r>
              <a:rPr lang="es-MX" sz="1900" b="1" dirty="0" smtClean="0">
                <a:solidFill>
                  <a:schemeClr val="tx2"/>
                </a:solidFill>
              </a:rPr>
              <a:t>Administración.</a:t>
            </a:r>
            <a:endParaRPr lang="es-MX" sz="1900" b="1" dirty="0">
              <a:solidFill>
                <a:schemeClr val="tx2"/>
              </a:solidFill>
            </a:endParaRPr>
          </a:p>
          <a:p>
            <a:pPr marL="633413" indent="-450850" defTabSz="457200">
              <a:spcAft>
                <a:spcPts val="1800"/>
              </a:spcAft>
            </a:pPr>
            <a:r>
              <a:rPr lang="es-MX" sz="1900" b="1" dirty="0" smtClean="0">
                <a:solidFill>
                  <a:srgbClr val="B2B2B2"/>
                </a:solidFill>
              </a:rPr>
              <a:t>1.2. </a:t>
            </a:r>
            <a:r>
              <a:rPr lang="es-MX" sz="1900" b="1" dirty="0">
                <a:solidFill>
                  <a:srgbClr val="B2B2B2"/>
                </a:solidFill>
              </a:rPr>
              <a:t>Primer Informe sobre los avances en la implementación del Marco de </a:t>
            </a:r>
            <a:r>
              <a:rPr lang="es-MX" sz="1900" b="1" dirty="0" smtClean="0">
                <a:solidFill>
                  <a:srgbClr val="B2B2B2"/>
                </a:solidFill>
              </a:rPr>
              <a:t>Gestión.</a:t>
            </a:r>
          </a:p>
          <a:p>
            <a:pPr marL="633413" indent="-450850" defTabSz="457200">
              <a:spcAft>
                <a:spcPts val="1800"/>
              </a:spcAft>
            </a:pPr>
            <a:r>
              <a:rPr lang="es-MX" sz="1900" b="1" dirty="0" smtClean="0">
                <a:solidFill>
                  <a:srgbClr val="B2B2B2"/>
                </a:solidFill>
              </a:rPr>
              <a:t>1.3. </a:t>
            </a:r>
            <a:r>
              <a:rPr lang="es-MX" sz="1900" b="1" dirty="0">
                <a:solidFill>
                  <a:srgbClr val="B2B2B2"/>
                </a:solidFill>
              </a:rPr>
              <a:t>Informe sobre la propuesta de actualizaciones y modificaciones al Marco de Gestión.</a:t>
            </a:r>
          </a:p>
          <a:p>
            <a:pPr marL="633413" indent="-450850" defTabSz="457200">
              <a:spcAft>
                <a:spcPts val="1800"/>
              </a:spcAft>
            </a:pPr>
            <a:r>
              <a:rPr lang="es-MX" sz="1900" b="1" dirty="0" smtClean="0">
                <a:solidFill>
                  <a:srgbClr val="B2B2B2"/>
                </a:solidFill>
              </a:rPr>
              <a:t>1.4. </a:t>
            </a:r>
            <a:r>
              <a:rPr lang="es-MX" sz="1900" b="1" dirty="0">
                <a:solidFill>
                  <a:srgbClr val="B2B2B2"/>
                </a:solidFill>
              </a:rPr>
              <a:t>Informe sobre el mecanismo de selección de los proveedores del Sistema con base en el estudio elaborado por el Instituto Tecnológico Autónomo de México</a:t>
            </a:r>
            <a:r>
              <a:rPr lang="es-MX" sz="1900" b="1" dirty="0" smtClean="0">
                <a:solidFill>
                  <a:srgbClr val="B2B2B2"/>
                </a:solidFill>
              </a:rPr>
              <a:t>.</a:t>
            </a:r>
            <a:endParaRPr lang="es-MX" sz="1900" b="1" dirty="0">
              <a:solidFill>
                <a:srgbClr val="B2B2B2"/>
              </a:solidFill>
            </a:endParaRPr>
          </a:p>
        </p:txBody>
      </p:sp>
    </p:spTree>
    <p:extLst>
      <p:ext uri="{BB962C8B-B14F-4D97-AF65-F5344CB8AC3E}">
        <p14:creationId xmlns:p14="http://schemas.microsoft.com/office/powerpoint/2010/main" val="1679981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813051" cy="677773"/>
          </a:xfrm>
        </p:spPr>
        <p:txBody>
          <a:bodyPr>
            <a:normAutofit/>
          </a:bodyPr>
          <a:lstStyle/>
          <a:p>
            <a:r>
              <a:rPr lang="es-MX" sz="2200" dirty="0">
                <a:latin typeface="+mj-lt"/>
              </a:rPr>
              <a:t>Informe sobre el rendimiento objetivo </a:t>
            </a:r>
            <a:r>
              <a:rPr lang="es-MX" sz="2200" dirty="0" smtClean="0">
                <a:latin typeface="+mj-lt"/>
              </a:rPr>
              <a:t>aproximado</a:t>
            </a:r>
            <a:endParaRPr lang="es-MX" sz="2200" dirty="0">
              <a:latin typeface="+mj-lt"/>
            </a:endParaRPr>
          </a:p>
        </p:txBody>
      </p:sp>
      <p:sp>
        <p:nvSpPr>
          <p:cNvPr id="3" name="2 Marcador de contenido"/>
          <p:cNvSpPr>
            <a:spLocks noGrp="1"/>
          </p:cNvSpPr>
          <p:nvPr>
            <p:ph idx="1"/>
          </p:nvPr>
        </p:nvSpPr>
        <p:spPr>
          <a:xfrm>
            <a:off x="144000" y="1314591"/>
            <a:ext cx="8640000" cy="4472059"/>
          </a:xfrm>
        </p:spPr>
        <p:txBody>
          <a:bodyPr>
            <a:noAutofit/>
          </a:bodyPr>
          <a:lstStyle/>
          <a:p>
            <a:pPr marL="268288" indent="-268288" algn="just">
              <a:spcBef>
                <a:spcPts val="0"/>
              </a:spcBef>
              <a:spcAft>
                <a:spcPts val="1200"/>
              </a:spcAft>
              <a:tabLst>
                <a:tab pos="173038" algn="l"/>
              </a:tabLst>
            </a:pPr>
            <a:r>
              <a:rPr lang="es-MX" sz="1400" dirty="0" smtClean="0">
                <a:latin typeface="+mn-lt"/>
              </a:rPr>
              <a:t>Conforme al Marco de Gestión (MG), el rendimiento objetivo de los recursos del Fondo de Apoyo a las Necesidades de Vivienda de los Trabajadores (FANVIT), en la etapa inicial usará como referencia el rendimiento promedio obtenido por las Siefores</a:t>
            </a:r>
            <a:r>
              <a:rPr lang="es-MX" sz="1400" baseline="30000" dirty="0" smtClean="0">
                <a:latin typeface="+mn-lt"/>
              </a:rPr>
              <a:t>1</a:t>
            </a:r>
            <a:r>
              <a:rPr lang="es-MX" sz="1400" dirty="0" smtClean="0">
                <a:latin typeface="+mn-lt"/>
              </a:rPr>
              <a:t> Básicas 1 (SB1), encargadas de administrar los recursos pensionarios de los trabajadores</a:t>
            </a:r>
            <a:r>
              <a:rPr lang="es-MX" sz="1400" dirty="0">
                <a:latin typeface="+mn-lt"/>
              </a:rPr>
              <a:t>. En dicha etapa se requiere el desarrollo de las capacidades internas (humanas y tecnológicas</a:t>
            </a:r>
            <a:r>
              <a:rPr lang="es-MX" sz="1400" dirty="0" smtClean="0">
                <a:latin typeface="+mn-lt"/>
              </a:rPr>
              <a:t>).</a:t>
            </a:r>
          </a:p>
          <a:p>
            <a:pPr marL="268288" indent="-268288" algn="just">
              <a:spcBef>
                <a:spcPts val="0"/>
              </a:spcBef>
              <a:spcAft>
                <a:spcPts val="1200"/>
              </a:spcAft>
              <a:tabLst>
                <a:tab pos="173038" algn="l"/>
              </a:tabLst>
            </a:pPr>
            <a:r>
              <a:rPr lang="es-MX" sz="1400" dirty="0" smtClean="0">
                <a:latin typeface="+mn-lt"/>
              </a:rPr>
              <a:t>Las </a:t>
            </a:r>
            <a:r>
              <a:rPr lang="es-MX" sz="1400" dirty="0">
                <a:latin typeface="+mn-lt"/>
              </a:rPr>
              <a:t>Siefores son entidades financieras administradas y operadas por las </a:t>
            </a:r>
            <a:r>
              <a:rPr lang="es-MX" sz="1400" dirty="0" smtClean="0">
                <a:latin typeface="+mn-lt"/>
              </a:rPr>
              <a:t>Afores</a:t>
            </a:r>
            <a:r>
              <a:rPr lang="es-MX" sz="1400" baseline="30000" dirty="0" smtClean="0">
                <a:latin typeface="+mn-lt"/>
              </a:rPr>
              <a:t>2 </a:t>
            </a:r>
            <a:r>
              <a:rPr lang="es-MX" sz="1400" dirty="0" smtClean="0">
                <a:latin typeface="+mn-lt"/>
              </a:rPr>
              <a:t>y </a:t>
            </a:r>
            <a:r>
              <a:rPr lang="es-MX" sz="1400" dirty="0">
                <a:latin typeface="+mn-lt"/>
              </a:rPr>
              <a:t>autorizadas por la CONSAR, cuyo objetivo, al igual que el del FANVIT, es invertir los recursos de los trabajadores para obtener e</a:t>
            </a:r>
            <a:r>
              <a:rPr lang="es-ES" sz="1400" dirty="0">
                <a:latin typeface="+mn-lt"/>
              </a:rPr>
              <a:t>l más alto rendimiento, otorgando la mayor seguridad posible</a:t>
            </a:r>
            <a:r>
              <a:rPr lang="es-ES" sz="1400" dirty="0" smtClean="0">
                <a:latin typeface="+mn-lt"/>
              </a:rPr>
              <a:t>.</a:t>
            </a:r>
          </a:p>
          <a:p>
            <a:pPr marL="268288" indent="-268288" algn="just">
              <a:spcBef>
                <a:spcPts val="0"/>
              </a:spcBef>
              <a:spcAft>
                <a:spcPts val="1200"/>
              </a:spcAft>
              <a:tabLst>
                <a:tab pos="173038" algn="l"/>
              </a:tabLst>
            </a:pPr>
            <a:r>
              <a:rPr lang="es-MX" sz="1400" dirty="0" smtClean="0">
                <a:latin typeface="+mn-lt"/>
              </a:rPr>
              <a:t>De </a:t>
            </a:r>
            <a:r>
              <a:rPr lang="es-MX" sz="1400" dirty="0">
                <a:latin typeface="+mn-lt"/>
              </a:rPr>
              <a:t>acuerdo con la regulación, los recursos de los trabajadores en las Afores son invertidos en la Siefore (SB1, SB2, SB3 y SB4), que le corresponde a cada trabajador, dependiendo de factores como las preferencias riesgo-rendimiento, liquidez, edad, entre otros</a:t>
            </a:r>
            <a:r>
              <a:rPr lang="es-MX" sz="1400" dirty="0" smtClean="0">
                <a:latin typeface="+mn-lt"/>
              </a:rPr>
              <a:t>.</a:t>
            </a:r>
          </a:p>
          <a:p>
            <a:pPr marL="268288" indent="-268288" algn="just">
              <a:spcBef>
                <a:spcPts val="0"/>
              </a:spcBef>
              <a:spcAft>
                <a:spcPts val="1200"/>
              </a:spcAft>
              <a:tabLst>
                <a:tab pos="173038" algn="l"/>
              </a:tabLst>
            </a:pPr>
            <a:r>
              <a:rPr lang="es-MX" sz="1400" dirty="0">
                <a:latin typeface="+mn-lt"/>
              </a:rPr>
              <a:t>El pasado 29 de mayo, la Comisión Nacional del Sistema de Ahorro para el Retiro (Consar) </a:t>
            </a:r>
            <a:r>
              <a:rPr lang="es-MX" sz="1400" dirty="0" smtClean="0">
                <a:latin typeface="+mn-lt"/>
              </a:rPr>
              <a:t>autorizó</a:t>
            </a:r>
            <a:r>
              <a:rPr lang="es-MX" sz="1400" baseline="30000" dirty="0" smtClean="0">
                <a:latin typeface="+mn-lt"/>
              </a:rPr>
              <a:t>3</a:t>
            </a:r>
            <a:r>
              <a:rPr lang="es-MX" sz="1400" dirty="0" smtClean="0">
                <a:latin typeface="+mn-lt"/>
              </a:rPr>
              <a:t> </a:t>
            </a:r>
            <a:r>
              <a:rPr lang="es-MX" sz="1400" dirty="0">
                <a:latin typeface="+mn-lt"/>
              </a:rPr>
              <a:t>la creación de la Siefore Básica de Pensión (SB0), la cual esta en proceso de instrumentación e invertirá los recursos de los ahorradores más cercanos al retiro, los mayores de 63 años</a:t>
            </a:r>
            <a:r>
              <a:rPr lang="es-MX" sz="1400" dirty="0" smtClean="0">
                <a:latin typeface="+mn-lt"/>
              </a:rPr>
              <a:t>.</a:t>
            </a:r>
          </a:p>
          <a:p>
            <a:pPr marL="268288" indent="-268288" algn="just">
              <a:spcBef>
                <a:spcPts val="0"/>
              </a:spcBef>
              <a:spcAft>
                <a:spcPts val="1200"/>
              </a:spcAft>
              <a:tabLst>
                <a:tab pos="173038" algn="l"/>
              </a:tabLst>
            </a:pPr>
            <a:r>
              <a:rPr lang="es-MX" sz="1400" dirty="0" smtClean="0">
                <a:latin typeface="+mn-lt"/>
              </a:rPr>
              <a:t>De igual forma, la </a:t>
            </a:r>
            <a:r>
              <a:rPr lang="es-MX" sz="1400" dirty="0" err="1" smtClean="0">
                <a:latin typeface="+mn-lt"/>
              </a:rPr>
              <a:t>Consar</a:t>
            </a:r>
            <a:r>
              <a:rPr lang="es-MX" sz="1400" dirty="0" smtClean="0">
                <a:latin typeface="+mn-lt"/>
              </a:rPr>
              <a:t> determinó que los </a:t>
            </a:r>
            <a:r>
              <a:rPr lang="es-MX" sz="1400" dirty="0">
                <a:latin typeface="+mn-lt"/>
              </a:rPr>
              <a:t>comités de inversión de las AFORE deberán definir un portafolio de referencia para cada SIEFORE </a:t>
            </a:r>
            <a:r>
              <a:rPr lang="es-MX" sz="1400" dirty="0" smtClean="0">
                <a:latin typeface="+mn-lt"/>
              </a:rPr>
              <a:t>y realizó ajustes </a:t>
            </a:r>
            <a:r>
              <a:rPr lang="es-MX" sz="1400" dirty="0">
                <a:latin typeface="+mn-lt"/>
              </a:rPr>
              <a:t>del horizonte de medición del Índice de Rendimiento Neto (IRN) de cada SIEFORE de conformidad con su horizonte de </a:t>
            </a:r>
            <a:r>
              <a:rPr lang="es-MX" sz="1400" dirty="0" smtClean="0">
                <a:latin typeface="+mn-lt"/>
              </a:rPr>
              <a:t>inversión, por lo que el rendimiento de la SB0 se medirá en los últimos 12 meses, SB1 36 meses, SB2 60 meses y SB3 y SB4 84 meses.</a:t>
            </a:r>
            <a:endParaRPr lang="es-MX" sz="1400" dirty="0">
              <a:latin typeface="+mn-lt"/>
            </a:endParaRPr>
          </a:p>
          <a:p>
            <a:pPr marL="268288" indent="-268288" algn="just">
              <a:tabLst>
                <a:tab pos="173038" algn="l"/>
              </a:tabLst>
            </a:pPr>
            <a:endParaRPr lang="es-MX" sz="1400" dirty="0">
              <a:latin typeface="+mj-lt"/>
            </a:endParaRPr>
          </a:p>
          <a:p>
            <a:pPr marL="268288" indent="-268288" algn="just">
              <a:tabLst>
                <a:tab pos="173038" algn="l"/>
              </a:tabLst>
            </a:pPr>
            <a:endParaRPr lang="es-MX" sz="1400" dirty="0" smtClean="0">
              <a:latin typeface="+mj-lt"/>
            </a:endParaRPr>
          </a:p>
        </p:txBody>
      </p:sp>
      <p:sp>
        <p:nvSpPr>
          <p:cNvPr id="4" name="3 CuadroTexto"/>
          <p:cNvSpPr txBox="1"/>
          <p:nvPr/>
        </p:nvSpPr>
        <p:spPr>
          <a:xfrm>
            <a:off x="144000" y="6099836"/>
            <a:ext cx="8496000" cy="938719"/>
          </a:xfrm>
          <a:prstGeom prst="rect">
            <a:avLst/>
          </a:prstGeom>
          <a:noFill/>
        </p:spPr>
        <p:txBody>
          <a:bodyPr wrap="square" rtlCol="0">
            <a:spAutoFit/>
          </a:bodyPr>
          <a:lstStyle/>
          <a:p>
            <a:pPr marL="228600" indent="-228600" defTabSz="457200">
              <a:buAutoNum type="arabicPeriod"/>
            </a:pPr>
            <a:r>
              <a:rPr lang="es-MX" sz="1100" dirty="0" smtClean="0">
                <a:solidFill>
                  <a:prstClr val="black"/>
                </a:solidFill>
              </a:rPr>
              <a:t>Sociedad de </a:t>
            </a:r>
            <a:r>
              <a:rPr lang="es-MX" sz="1100" dirty="0">
                <a:solidFill>
                  <a:prstClr val="black"/>
                </a:solidFill>
              </a:rPr>
              <a:t>i</a:t>
            </a:r>
            <a:r>
              <a:rPr lang="es-MX" sz="1100" dirty="0" smtClean="0">
                <a:solidFill>
                  <a:prstClr val="black"/>
                </a:solidFill>
              </a:rPr>
              <a:t>nversión especializada de fondos para el retiro</a:t>
            </a:r>
          </a:p>
          <a:p>
            <a:pPr marL="228600" indent="-228600" defTabSz="457200">
              <a:buAutoNum type="arabicPeriod"/>
            </a:pPr>
            <a:r>
              <a:rPr lang="es-MX" sz="1100" dirty="0" smtClean="0">
                <a:solidFill>
                  <a:prstClr val="black"/>
                </a:solidFill>
              </a:rPr>
              <a:t>Administradoras </a:t>
            </a:r>
            <a:r>
              <a:rPr lang="es-MX" sz="1100" dirty="0">
                <a:solidFill>
                  <a:prstClr val="black"/>
                </a:solidFill>
              </a:rPr>
              <a:t>de fondos para el </a:t>
            </a:r>
            <a:r>
              <a:rPr lang="es-MX" sz="1100" dirty="0" smtClean="0">
                <a:solidFill>
                  <a:prstClr val="black"/>
                </a:solidFill>
              </a:rPr>
              <a:t>retiro.</a:t>
            </a:r>
          </a:p>
          <a:p>
            <a:pPr marL="228600" indent="-228600" defTabSz="457200">
              <a:buAutoNum type="arabicPeriod"/>
            </a:pPr>
            <a:r>
              <a:rPr lang="es-MX" sz="1100" dirty="0" smtClean="0"/>
              <a:t>Adecuaciones </a:t>
            </a:r>
            <a:r>
              <a:rPr lang="es-MX" sz="1100" dirty="0"/>
              <a:t>al Régimen de Inversión de las Sociedades de Inversión Especializadas de Fondos para el Retiro (</a:t>
            </a:r>
            <a:r>
              <a:rPr lang="es-MX" sz="1100" dirty="0" err="1"/>
              <a:t>siefore</a:t>
            </a:r>
            <a:r>
              <a:rPr lang="es-MX" sz="1100" dirty="0"/>
              <a:t>) publicadas el 29 de mayo en el </a:t>
            </a:r>
            <a:r>
              <a:rPr lang="es-MX" sz="1100" i="1" dirty="0"/>
              <a:t>Diario Oficial de la Federación</a:t>
            </a:r>
            <a:r>
              <a:rPr lang="es-MX" sz="1100" dirty="0"/>
              <a:t> (DOF</a:t>
            </a:r>
            <a:r>
              <a:rPr lang="es-MX" sz="1100" dirty="0" smtClean="0"/>
              <a:t>)”.</a:t>
            </a:r>
            <a:endParaRPr lang="es-MX" sz="1100" dirty="0" smtClean="0">
              <a:solidFill>
                <a:prstClr val="black"/>
              </a:solidFill>
            </a:endParaRPr>
          </a:p>
          <a:p>
            <a:pPr marL="228600" indent="-228600" defTabSz="457200">
              <a:buAutoNum type="arabicPeriod" startAt="2"/>
            </a:pPr>
            <a:endParaRPr lang="es-MX" sz="1100" dirty="0">
              <a:solidFill>
                <a:prstClr val="black"/>
              </a:solidFill>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254739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4000" y="288000"/>
            <a:ext cx="6813051" cy="677773"/>
          </a:xfrm>
        </p:spPr>
        <p:txBody>
          <a:bodyPr>
            <a:normAutofit/>
          </a:bodyPr>
          <a:lstStyle/>
          <a:p>
            <a:r>
              <a:rPr lang="es-ES" sz="2200" dirty="0" smtClean="0">
                <a:latin typeface="+mj-lt"/>
              </a:rPr>
              <a:t>SIEFORE Básica 1 - Descripción</a:t>
            </a:r>
            <a:endParaRPr lang="es-ES" sz="2200" dirty="0">
              <a:latin typeface="+mj-lt"/>
            </a:endParaRPr>
          </a:p>
        </p:txBody>
      </p:sp>
      <p:sp>
        <p:nvSpPr>
          <p:cNvPr id="3" name="Marcador de contenido 2"/>
          <p:cNvSpPr>
            <a:spLocks noGrp="1"/>
          </p:cNvSpPr>
          <p:nvPr>
            <p:ph idx="1"/>
          </p:nvPr>
        </p:nvSpPr>
        <p:spPr>
          <a:xfrm>
            <a:off x="144000" y="1314592"/>
            <a:ext cx="8640000" cy="5249839"/>
          </a:xfrm>
        </p:spPr>
        <p:txBody>
          <a:bodyPr>
            <a:normAutofit/>
          </a:bodyPr>
          <a:lstStyle/>
          <a:p>
            <a:pPr marL="268288" indent="-268288" algn="just">
              <a:spcBef>
                <a:spcPts val="0"/>
              </a:spcBef>
              <a:spcAft>
                <a:spcPts val="3000"/>
              </a:spcAft>
            </a:pPr>
            <a:r>
              <a:rPr lang="es-MX" sz="1800" dirty="0" smtClean="0">
                <a:latin typeface="+mj-lt"/>
              </a:rPr>
              <a:t>Dentro de las Afores, la </a:t>
            </a:r>
            <a:r>
              <a:rPr lang="es-MX" sz="1800" dirty="0">
                <a:latin typeface="+mj-lt"/>
              </a:rPr>
              <a:t>Siefore Básica 1 (SB1</a:t>
            </a:r>
            <a:r>
              <a:rPr lang="es-MX" sz="1800" dirty="0" smtClean="0">
                <a:latin typeface="+mj-lt"/>
              </a:rPr>
              <a:t>) está conformada por los recursos de los trabajadores que están propensos a necesidades de liquidez en el corto plazo y que están menos dispuestos a tolerar variaciones en sus ahorros.</a:t>
            </a:r>
          </a:p>
          <a:p>
            <a:pPr marL="268288" indent="-268288" algn="just">
              <a:spcBef>
                <a:spcPts val="0"/>
              </a:spcBef>
              <a:spcAft>
                <a:spcPts val="3000"/>
              </a:spcAft>
            </a:pPr>
            <a:r>
              <a:rPr lang="es-MX" sz="1800" dirty="0">
                <a:latin typeface="+mj-lt"/>
              </a:rPr>
              <a:t>La estrategia de inversión </a:t>
            </a:r>
            <a:r>
              <a:rPr lang="es-MX" sz="1800" dirty="0" smtClean="0">
                <a:latin typeface="+mj-lt"/>
              </a:rPr>
              <a:t>de la SB1 </a:t>
            </a:r>
            <a:r>
              <a:rPr lang="es-MX" sz="1800" dirty="0">
                <a:latin typeface="+mj-lt"/>
              </a:rPr>
              <a:t>tiene como prioridad minimizar la variabilidad de los rendimientos y, de esta manera, conservar el valor adquisitivo de los recursos pensionarios.</a:t>
            </a:r>
          </a:p>
          <a:p>
            <a:pPr marL="268288" indent="-268288" algn="just">
              <a:spcBef>
                <a:spcPts val="0"/>
              </a:spcBef>
              <a:spcAft>
                <a:spcPts val="3000"/>
              </a:spcAft>
            </a:pPr>
            <a:r>
              <a:rPr lang="es-MX" sz="1800" dirty="0">
                <a:latin typeface="+mj-lt"/>
              </a:rPr>
              <a:t>La SB1 tiene el régimen de inversión más conservador de las cuatro Siefores básicas existentes, por lo que la exposición a instrumentos riesgosos es </a:t>
            </a:r>
            <a:r>
              <a:rPr lang="es-MX" sz="1800" dirty="0" smtClean="0">
                <a:latin typeface="+mj-lt"/>
              </a:rPr>
              <a:t>baja, donde </a:t>
            </a:r>
            <a:r>
              <a:rPr lang="es-MX" sz="1800" dirty="0">
                <a:latin typeface="+mj-lt"/>
              </a:rPr>
              <a:t>al menos 51% de los recursos deben de ser invertidos en </a:t>
            </a:r>
            <a:r>
              <a:rPr lang="es-MX" sz="1800" dirty="0" smtClean="0">
                <a:latin typeface="+mj-lt"/>
              </a:rPr>
              <a:t>instrumentos que </a:t>
            </a:r>
            <a:r>
              <a:rPr lang="es-MX" sz="1800" dirty="0">
                <a:latin typeface="+mj-lt"/>
              </a:rPr>
              <a:t>garantizan rendimientos igual o por arriba de la inflación</a:t>
            </a:r>
            <a:r>
              <a:rPr lang="es-MX" sz="1800" dirty="0" smtClean="0">
                <a:latin typeface="+mj-lt"/>
              </a:rPr>
              <a:t>.</a:t>
            </a:r>
            <a:endParaRPr lang="es-MX" sz="1800" dirty="0">
              <a:latin typeface="+mj-lt"/>
            </a:endParaRPr>
          </a:p>
        </p:txBody>
      </p:sp>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7</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2707605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4000" y="288000"/>
            <a:ext cx="6813051" cy="677773"/>
          </a:xfrm>
        </p:spPr>
        <p:txBody>
          <a:bodyPr>
            <a:normAutofit/>
          </a:bodyPr>
          <a:lstStyle/>
          <a:p>
            <a:r>
              <a:rPr lang="es-ES" sz="2200" dirty="0" smtClean="0">
                <a:latin typeface="+mj-lt"/>
              </a:rPr>
              <a:t>Siefore </a:t>
            </a:r>
            <a:r>
              <a:rPr lang="es-ES" sz="2200" dirty="0">
                <a:latin typeface="+mj-lt"/>
              </a:rPr>
              <a:t>Básica 1 </a:t>
            </a:r>
            <a:r>
              <a:rPr lang="es-ES" sz="2200" dirty="0" smtClean="0">
                <a:latin typeface="+mj-lt"/>
              </a:rPr>
              <a:t>– Inversiones Permitidas</a:t>
            </a:r>
            <a:endParaRPr lang="es-ES" sz="2200" dirty="0">
              <a:latin typeface="+mj-lt"/>
            </a:endParaRPr>
          </a:p>
        </p:txBody>
      </p:sp>
      <p:sp>
        <p:nvSpPr>
          <p:cNvPr id="3" name="Marcador de contenido 2"/>
          <p:cNvSpPr>
            <a:spLocks noGrp="1"/>
          </p:cNvSpPr>
          <p:nvPr>
            <p:ph idx="1"/>
          </p:nvPr>
        </p:nvSpPr>
        <p:spPr>
          <a:xfrm>
            <a:off x="144000" y="1260000"/>
            <a:ext cx="8229600" cy="4525963"/>
          </a:xfrm>
        </p:spPr>
        <p:txBody>
          <a:bodyPr>
            <a:normAutofit/>
          </a:bodyPr>
          <a:lstStyle/>
          <a:p>
            <a:pPr marL="268288" indent="-268288" algn="just"/>
            <a:r>
              <a:rPr lang="es-MX" sz="1800" dirty="0" smtClean="0">
                <a:latin typeface="+mj-lt"/>
              </a:rPr>
              <a:t>Los instrumentos permitidos para invertir en una SB1 se citan en la siguiente tabla:</a:t>
            </a:r>
          </a:p>
          <a:p>
            <a:pPr algn="just"/>
            <a:endParaRPr lang="es-MX" sz="1800" dirty="0" smtClean="0">
              <a:latin typeface="+mj-lt"/>
            </a:endParaRPr>
          </a:p>
          <a:p>
            <a:pPr marL="0" indent="0" algn="just">
              <a:buNone/>
            </a:pPr>
            <a:endParaRPr lang="es-ES" sz="1800" dirty="0">
              <a:latin typeface="+mj-lt"/>
            </a:endParaRPr>
          </a:p>
        </p:txBody>
      </p:sp>
      <p:graphicFrame>
        <p:nvGraphicFramePr>
          <p:cNvPr id="5" name="4 Tabla"/>
          <p:cNvGraphicFramePr>
            <a:graphicFrameLocks noGrp="1"/>
          </p:cNvGraphicFramePr>
          <p:nvPr>
            <p:extLst>
              <p:ext uri="{D42A27DB-BD31-4B8C-83A1-F6EECF244321}">
                <p14:modId xmlns:p14="http://schemas.microsoft.com/office/powerpoint/2010/main" val="1317240893"/>
              </p:ext>
            </p:extLst>
          </p:nvPr>
        </p:nvGraphicFramePr>
        <p:xfrm>
          <a:off x="733435" y="1850136"/>
          <a:ext cx="7783244" cy="3882446"/>
        </p:xfrm>
        <a:graphic>
          <a:graphicData uri="http://schemas.openxmlformats.org/drawingml/2006/table">
            <a:tbl>
              <a:tblPr firstRow="1" firstCol="1" bandRow="1"/>
              <a:tblGrid>
                <a:gridCol w="5614202"/>
                <a:gridCol w="2169042"/>
              </a:tblGrid>
              <a:tr h="740351">
                <a:tc>
                  <a:txBody>
                    <a:bodyPr/>
                    <a:lstStyle/>
                    <a:p>
                      <a:pPr algn="ctr">
                        <a:spcBef>
                          <a:spcPts val="600"/>
                        </a:spcBef>
                        <a:spcAft>
                          <a:spcPts val="0"/>
                        </a:spcAft>
                      </a:pPr>
                      <a:r>
                        <a:rPr lang="es-ES" sz="1400" b="1" dirty="0">
                          <a:solidFill>
                            <a:srgbClr val="FFFFFF"/>
                          </a:solidFill>
                          <a:effectLst/>
                          <a:latin typeface="+mj-lt"/>
                          <a:ea typeface="Times New Roman"/>
                          <a:cs typeface="Times New Roman"/>
                        </a:rPr>
                        <a:t>Tipo de </a:t>
                      </a:r>
                      <a:r>
                        <a:rPr lang="es-ES" sz="1400" b="1" dirty="0" smtClean="0">
                          <a:solidFill>
                            <a:srgbClr val="FFFFFF"/>
                          </a:solidFill>
                          <a:effectLst/>
                          <a:latin typeface="+mj-lt"/>
                          <a:ea typeface="Times New Roman"/>
                          <a:cs typeface="Times New Roman"/>
                        </a:rPr>
                        <a:t>Valor</a:t>
                      </a:r>
                      <a:r>
                        <a:rPr lang="es-ES" sz="1400" b="1" dirty="0">
                          <a:effectLst/>
                          <a:latin typeface="+mj-lt"/>
                          <a:ea typeface="Times New Roman"/>
                          <a:cs typeface="Times New Roman"/>
                        </a:rPr>
                        <a:t> </a:t>
                      </a:r>
                      <a:endParaRPr lang="es-MX" sz="1400" dirty="0">
                        <a:effectLst/>
                        <a:latin typeface="+mj-lt"/>
                        <a:ea typeface="Times New Roman"/>
                        <a:cs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chemeClr val="accent2"/>
                    </a:solidFill>
                  </a:tcPr>
                </a:tc>
                <a:tc>
                  <a:txBody>
                    <a:bodyPr/>
                    <a:lstStyle/>
                    <a:p>
                      <a:pPr algn="ctr">
                        <a:spcBef>
                          <a:spcPts val="600"/>
                        </a:spcBef>
                        <a:spcAft>
                          <a:spcPts val="0"/>
                        </a:spcAft>
                      </a:pPr>
                      <a:r>
                        <a:rPr lang="es-ES" sz="1400" b="1" dirty="0">
                          <a:solidFill>
                            <a:srgbClr val="FFFFFF"/>
                          </a:solidFill>
                          <a:effectLst/>
                          <a:latin typeface="+mj-lt"/>
                          <a:ea typeface="Times New Roman"/>
                          <a:cs typeface="Times New Roman"/>
                        </a:rPr>
                        <a:t>Lineamientos de la </a:t>
                      </a:r>
                      <a:r>
                        <a:rPr lang="es-MX" sz="1400" b="1" dirty="0" smtClean="0">
                          <a:solidFill>
                            <a:srgbClr val="FFFFFF"/>
                          </a:solidFill>
                          <a:effectLst/>
                          <a:latin typeface="+mj-lt"/>
                          <a:ea typeface="Times New Roman"/>
                          <a:cs typeface="Times New Roman"/>
                        </a:rPr>
                        <a:t>SB</a:t>
                      </a:r>
                      <a:r>
                        <a:rPr lang="es-MX" sz="1400" b="1" baseline="0" dirty="0" smtClean="0">
                          <a:solidFill>
                            <a:srgbClr val="FFFFFF"/>
                          </a:solidFill>
                          <a:effectLst/>
                          <a:latin typeface="+mj-lt"/>
                          <a:ea typeface="Times New Roman"/>
                          <a:cs typeface="Times New Roman"/>
                        </a:rPr>
                        <a:t>1</a:t>
                      </a:r>
                      <a:endParaRPr lang="es-MX" sz="1400" dirty="0">
                        <a:effectLst/>
                        <a:latin typeface="+mj-lt"/>
                        <a:ea typeface="Times New Roman"/>
                        <a:cs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chemeClr val="accent2"/>
                    </a:solidFill>
                  </a:tcPr>
                </a:tc>
              </a:tr>
              <a:tr h="632383">
                <a:tc>
                  <a:txBody>
                    <a:bodyPr/>
                    <a:lstStyle/>
                    <a:p>
                      <a:pPr marL="6350" indent="-228600" algn="just">
                        <a:spcBef>
                          <a:spcPts val="600"/>
                        </a:spcBef>
                        <a:spcAft>
                          <a:spcPts val="0"/>
                        </a:spcAft>
                      </a:pPr>
                      <a:r>
                        <a:rPr lang="es-ES" sz="1400" b="1" dirty="0">
                          <a:effectLst/>
                          <a:latin typeface="+mj-lt"/>
                          <a:ea typeface="Times New Roman"/>
                          <a:cs typeface="Times New Roman"/>
                        </a:rPr>
                        <a:t>Inversiones protegidas contra inflación. </a:t>
                      </a:r>
                      <a:r>
                        <a:rPr lang="es-ES" sz="1400" dirty="0">
                          <a:effectLst/>
                          <a:latin typeface="+mj-lt"/>
                          <a:ea typeface="Times New Roman"/>
                          <a:cs typeface="Times New Roman"/>
                        </a:rPr>
                        <a:t>Valores que aseguran un rendimiento mayor o igual a la tasa de inflación en los Estados Unidos Mexicanos (“México”).</a:t>
                      </a:r>
                      <a:endParaRPr lang="es-MX" sz="1400" dirty="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ES" sz="1400" dirty="0">
                          <a:effectLst/>
                          <a:latin typeface="+mj-lt"/>
                          <a:ea typeface="Times New Roman"/>
                          <a:cs typeface="Times New Roman"/>
                        </a:rPr>
                        <a:t>Mín. 51</a:t>
                      </a:r>
                      <a:r>
                        <a:rPr lang="es-ES" sz="1400" dirty="0" smtClean="0">
                          <a:effectLst/>
                          <a:latin typeface="+mj-lt"/>
                          <a:ea typeface="Times New Roman"/>
                          <a:cs typeface="Times New Roman"/>
                        </a:rPr>
                        <a:t>%</a:t>
                      </a:r>
                      <a:endParaRPr lang="es-MX" sz="1400" dirty="0">
                        <a:effectLst/>
                        <a:latin typeface="+mj-lt"/>
                        <a:ea typeface="Times New Roman"/>
                        <a:cs typeface="Times New Roman"/>
                      </a:endParaRPr>
                    </a:p>
                    <a:p>
                      <a:pPr algn="ctr">
                        <a:spcBef>
                          <a:spcPts val="600"/>
                        </a:spcBef>
                        <a:spcAft>
                          <a:spcPts val="0"/>
                        </a:spcAft>
                      </a:pPr>
                      <a:r>
                        <a:rPr lang="es-ES" sz="1400" dirty="0">
                          <a:effectLst/>
                          <a:latin typeface="+mj-lt"/>
                          <a:ea typeface="Times New Roman"/>
                          <a:cs typeface="Times New Roman"/>
                        </a:rPr>
                        <a:t> </a:t>
                      </a:r>
                      <a:endParaRPr lang="es-MX" sz="1400" dirty="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579941">
                <a:tc>
                  <a:txBody>
                    <a:bodyPr/>
                    <a:lstStyle/>
                    <a:p>
                      <a:pPr algn="just">
                        <a:spcBef>
                          <a:spcPts val="600"/>
                        </a:spcBef>
                        <a:spcAft>
                          <a:spcPts val="0"/>
                        </a:spcAft>
                      </a:pPr>
                      <a:r>
                        <a:rPr lang="es-ES" sz="1400" b="1" dirty="0">
                          <a:effectLst/>
                          <a:latin typeface="+mj-lt"/>
                          <a:ea typeface="Times New Roman"/>
                          <a:cs typeface="Times New Roman"/>
                        </a:rPr>
                        <a:t>Valores de deuda emitidos por el </a:t>
                      </a:r>
                      <a:r>
                        <a:rPr lang="es-ES" sz="1400" b="1" dirty="0" smtClean="0">
                          <a:effectLst/>
                          <a:latin typeface="+mj-lt"/>
                          <a:ea typeface="Times New Roman"/>
                          <a:cs typeface="Times New Roman"/>
                        </a:rPr>
                        <a:t>Gobierno </a:t>
                      </a:r>
                      <a:r>
                        <a:rPr lang="es-ES" sz="1400" b="1" dirty="0">
                          <a:effectLst/>
                          <a:latin typeface="+mj-lt"/>
                          <a:ea typeface="Times New Roman"/>
                          <a:cs typeface="Times New Roman"/>
                        </a:rPr>
                        <a:t>F</a:t>
                      </a:r>
                      <a:r>
                        <a:rPr lang="es-ES" sz="1400" b="1" dirty="0" smtClean="0">
                          <a:effectLst/>
                          <a:latin typeface="+mj-lt"/>
                          <a:ea typeface="Times New Roman"/>
                          <a:cs typeface="Times New Roman"/>
                        </a:rPr>
                        <a:t>ederal </a:t>
                      </a:r>
                      <a:r>
                        <a:rPr lang="es-ES" sz="1400" b="1" dirty="0">
                          <a:effectLst/>
                          <a:latin typeface="+mj-lt"/>
                          <a:ea typeface="Times New Roman"/>
                          <a:cs typeface="Times New Roman"/>
                        </a:rPr>
                        <a:t>de México o por el Banco de México.</a:t>
                      </a:r>
                      <a:endParaRPr lang="es-MX" sz="1400" dirty="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ES" sz="1400" dirty="0">
                          <a:effectLst/>
                          <a:latin typeface="+mj-lt"/>
                          <a:ea typeface="Times New Roman"/>
                          <a:cs typeface="Times New Roman"/>
                        </a:rPr>
                        <a:t>Máx. 100%</a:t>
                      </a:r>
                      <a:endParaRPr lang="es-MX" sz="1400" dirty="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370175">
                <a:tc>
                  <a:txBody>
                    <a:bodyPr/>
                    <a:lstStyle/>
                    <a:p>
                      <a:pPr algn="just">
                        <a:spcBef>
                          <a:spcPts val="600"/>
                        </a:spcBef>
                        <a:spcAft>
                          <a:spcPts val="0"/>
                        </a:spcAft>
                      </a:pPr>
                      <a:r>
                        <a:rPr lang="es-MX" sz="1400" b="1">
                          <a:effectLst/>
                          <a:latin typeface="+mj-lt"/>
                          <a:ea typeface="Times New Roman"/>
                          <a:cs typeface="Times New Roman"/>
                        </a:rPr>
                        <a:t>Valore</a:t>
                      </a:r>
                      <a:r>
                        <a:rPr lang="es-ES" sz="1400" b="1">
                          <a:effectLst/>
                          <a:latin typeface="+mj-lt"/>
                          <a:ea typeface="Times New Roman"/>
                          <a:cs typeface="Times New Roman"/>
                        </a:rPr>
                        <a:t>s de deuda con Grado de Inversión (BBB- o superiores).</a:t>
                      </a:r>
                      <a:endParaRPr lang="es-MX" sz="140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ES" sz="1400" dirty="0">
                          <a:effectLst/>
                          <a:latin typeface="+mj-lt"/>
                          <a:ea typeface="Times New Roman"/>
                          <a:cs typeface="Times New Roman"/>
                        </a:rPr>
                        <a:t>Máx. 100%</a:t>
                      </a:r>
                      <a:endParaRPr lang="es-MX" sz="1400" dirty="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46012">
                <a:tc>
                  <a:txBody>
                    <a:bodyPr/>
                    <a:lstStyle/>
                    <a:p>
                      <a:pPr algn="just">
                        <a:spcBef>
                          <a:spcPts val="600"/>
                        </a:spcBef>
                        <a:spcAft>
                          <a:spcPts val="0"/>
                        </a:spcAft>
                      </a:pPr>
                      <a:r>
                        <a:rPr lang="es-ES" sz="1400" b="1" dirty="0">
                          <a:effectLst/>
                          <a:latin typeface="+mj-lt"/>
                          <a:ea typeface="Times New Roman"/>
                          <a:cs typeface="Times New Roman"/>
                        </a:rPr>
                        <a:t>Depósitos a la vista en instituciones bancarias.</a:t>
                      </a:r>
                      <a:endParaRPr lang="es-MX" sz="1400" dirty="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ES" sz="1400" dirty="0">
                          <a:effectLst/>
                          <a:latin typeface="+mj-lt"/>
                          <a:ea typeface="Times New Roman"/>
                          <a:cs typeface="Times New Roman"/>
                        </a:rPr>
                        <a:t>Máx. 100%</a:t>
                      </a:r>
                      <a:endParaRPr lang="es-MX" sz="1400" dirty="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192800">
                <a:tc>
                  <a:txBody>
                    <a:bodyPr/>
                    <a:lstStyle/>
                    <a:p>
                      <a:pPr algn="just">
                        <a:spcBef>
                          <a:spcPts val="600"/>
                        </a:spcBef>
                        <a:spcAft>
                          <a:spcPts val="0"/>
                        </a:spcAft>
                      </a:pPr>
                      <a:r>
                        <a:rPr lang="es-ES" sz="1400" b="1">
                          <a:effectLst/>
                          <a:latin typeface="+mj-lt"/>
                          <a:ea typeface="Times New Roman"/>
                          <a:cs typeface="Times New Roman"/>
                        </a:rPr>
                        <a:t>Inversión en divisas.</a:t>
                      </a:r>
                      <a:endParaRPr lang="es-MX" sz="140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ES" sz="1400" dirty="0">
                          <a:effectLst/>
                          <a:latin typeface="+mj-lt"/>
                          <a:ea typeface="Times New Roman"/>
                          <a:cs typeface="Times New Roman"/>
                        </a:rPr>
                        <a:t>Máx. 20%</a:t>
                      </a:r>
                      <a:endParaRPr lang="es-MX" sz="1400" dirty="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879167">
                <a:tc>
                  <a:txBody>
                    <a:bodyPr/>
                    <a:lstStyle/>
                    <a:p>
                      <a:pPr algn="just">
                        <a:spcBef>
                          <a:spcPts val="600"/>
                        </a:spcBef>
                        <a:spcAft>
                          <a:spcPts val="0"/>
                        </a:spcAft>
                      </a:pPr>
                      <a:r>
                        <a:rPr lang="es-ES" sz="1400" b="1" dirty="0">
                          <a:effectLst/>
                          <a:latin typeface="+mj-lt"/>
                          <a:ea typeface="Times New Roman"/>
                          <a:cs typeface="Times New Roman"/>
                        </a:rPr>
                        <a:t>Valores de renta variable. </a:t>
                      </a:r>
                      <a:r>
                        <a:rPr lang="es-ES" sz="1400" dirty="0">
                          <a:effectLst/>
                          <a:latin typeface="+mj-lt"/>
                          <a:ea typeface="Times New Roman"/>
                          <a:cs typeface="Times New Roman"/>
                        </a:rPr>
                        <a:t>Incluye Valores individuales, ofertas públicas iniciales, índices de Valores de renta variable nacionales e internacionales autorizados y deuda obligatoria convertible de emisores mexicanos.</a:t>
                      </a:r>
                      <a:endParaRPr lang="es-MX" sz="1400" dirty="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ES" sz="1400" dirty="0">
                          <a:effectLst/>
                          <a:latin typeface="+mj-lt"/>
                          <a:ea typeface="Times New Roman"/>
                          <a:cs typeface="Times New Roman"/>
                        </a:rPr>
                        <a:t>Máx. 5</a:t>
                      </a:r>
                      <a:r>
                        <a:rPr lang="es-ES" sz="1400" dirty="0" smtClean="0">
                          <a:effectLst/>
                          <a:latin typeface="+mj-lt"/>
                          <a:ea typeface="Times New Roman"/>
                          <a:cs typeface="Times New Roman"/>
                        </a:rPr>
                        <a:t>%</a:t>
                      </a:r>
                      <a:endParaRPr lang="es-MX" sz="1400" dirty="0">
                        <a:effectLst/>
                        <a:latin typeface="+mj-lt"/>
                        <a:ea typeface="Times New Roman"/>
                        <a:cs typeface="Times New Roman"/>
                      </a:endParaRPr>
                    </a:p>
                    <a:p>
                      <a:pPr algn="ctr">
                        <a:spcBef>
                          <a:spcPts val="600"/>
                        </a:spcBef>
                        <a:spcAft>
                          <a:spcPts val="0"/>
                        </a:spcAft>
                      </a:pPr>
                      <a:r>
                        <a:rPr lang="es-ES" sz="1400" dirty="0">
                          <a:effectLst/>
                          <a:latin typeface="+mj-lt"/>
                          <a:ea typeface="Times New Roman"/>
                          <a:cs typeface="Times New Roman"/>
                        </a:rPr>
                        <a:t> </a:t>
                      </a:r>
                      <a:endParaRPr lang="es-MX" sz="1400" dirty="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185088">
                <a:tc>
                  <a:txBody>
                    <a:bodyPr/>
                    <a:lstStyle/>
                    <a:p>
                      <a:pPr algn="just">
                        <a:spcBef>
                          <a:spcPts val="600"/>
                        </a:spcBef>
                        <a:spcAft>
                          <a:spcPts val="0"/>
                        </a:spcAft>
                      </a:pPr>
                      <a:r>
                        <a:rPr lang="es-ES" sz="1400" b="1">
                          <a:effectLst/>
                          <a:latin typeface="+mj-lt"/>
                          <a:ea typeface="Times New Roman"/>
                          <a:cs typeface="Times New Roman"/>
                        </a:rPr>
                        <a:t>Valores bursatilizados.</a:t>
                      </a:r>
                      <a:endParaRPr lang="es-MX" sz="140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a:spcBef>
                          <a:spcPts val="600"/>
                        </a:spcBef>
                        <a:spcAft>
                          <a:spcPts val="0"/>
                        </a:spcAft>
                      </a:pPr>
                      <a:r>
                        <a:rPr lang="es-ES" sz="1400" dirty="0">
                          <a:effectLst/>
                          <a:latin typeface="+mj-lt"/>
                          <a:ea typeface="Times New Roman"/>
                          <a:cs typeface="Times New Roman"/>
                        </a:rPr>
                        <a:t>Máx. 10</a:t>
                      </a:r>
                      <a:r>
                        <a:rPr lang="es-ES" sz="1400" dirty="0" smtClean="0">
                          <a:effectLst/>
                          <a:latin typeface="+mj-lt"/>
                          <a:ea typeface="Times New Roman"/>
                          <a:cs typeface="Times New Roman"/>
                        </a:rPr>
                        <a:t>%</a:t>
                      </a:r>
                      <a:endParaRPr lang="es-MX" sz="1400" dirty="0">
                        <a:effectLst/>
                        <a:latin typeface="+mj-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bl>
          </a:graphicData>
        </a:graphic>
      </p:graphicFrame>
      <p:sp>
        <p:nvSpPr>
          <p:cNvPr id="6" name="Rectangle 5"/>
          <p:cNvSpPr>
            <a:spLocks noChangeArrowheads="1"/>
          </p:cNvSpPr>
          <p:nvPr/>
        </p:nvSpPr>
        <p:spPr bwMode="auto">
          <a:xfrm>
            <a:off x="1662113" y="2016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fontAlgn="base">
              <a:spcBef>
                <a:spcPct val="0"/>
              </a:spcBef>
              <a:spcAft>
                <a:spcPct val="0"/>
              </a:spcAft>
            </a:pPr>
            <a:r>
              <a:rPr lang="es-MX" smtClean="0">
                <a:solidFill>
                  <a:prstClr val="black"/>
                </a:solidFill>
                <a:latin typeface="Arial" pitchFamily="34" charset="0"/>
                <a:cs typeface="Arial" pitchFamily="34" charset="0"/>
              </a:rPr>
              <a:t/>
            </a:r>
            <a:br>
              <a:rPr lang="es-MX" smtClean="0">
                <a:solidFill>
                  <a:prstClr val="black"/>
                </a:solidFill>
                <a:latin typeface="Arial" pitchFamily="34" charset="0"/>
                <a:cs typeface="Arial" pitchFamily="34" charset="0"/>
              </a:rPr>
            </a:br>
            <a:endParaRPr lang="es-MX" smtClean="0">
              <a:solidFill>
                <a:prstClr val="black"/>
              </a:solidFill>
              <a:latin typeface="Arial" pitchFamily="34" charset="0"/>
              <a:cs typeface="Arial" pitchFamily="34" charset="0"/>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2274197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813051" cy="677773"/>
          </a:xfrm>
        </p:spPr>
        <p:txBody>
          <a:bodyPr>
            <a:normAutofit/>
          </a:bodyPr>
          <a:lstStyle/>
          <a:p>
            <a:r>
              <a:rPr lang="es-ES" sz="2200" dirty="0" smtClean="0">
                <a:latin typeface="+mj-lt"/>
              </a:rPr>
              <a:t>Inversiones por </a:t>
            </a:r>
            <a:r>
              <a:rPr lang="es-ES" sz="2200" dirty="0">
                <a:latin typeface="+mj-lt"/>
              </a:rPr>
              <a:t>Siefore Básica </a:t>
            </a:r>
            <a:r>
              <a:rPr lang="es-ES" sz="2200" dirty="0" smtClean="0">
                <a:latin typeface="+mj-lt"/>
              </a:rPr>
              <a:t>1</a:t>
            </a:r>
            <a:endParaRPr lang="es-MX" sz="2200" dirty="0">
              <a:latin typeface="+mj-lt"/>
            </a:endParaRPr>
          </a:p>
        </p:txBody>
      </p:sp>
      <p:graphicFrame>
        <p:nvGraphicFramePr>
          <p:cNvPr id="4" name="3 Tabla"/>
          <p:cNvGraphicFramePr>
            <a:graphicFrameLocks noGrp="1"/>
          </p:cNvGraphicFramePr>
          <p:nvPr>
            <p:extLst>
              <p:ext uri="{D42A27DB-BD31-4B8C-83A1-F6EECF244321}">
                <p14:modId xmlns:p14="http://schemas.microsoft.com/office/powerpoint/2010/main" val="3087493534"/>
              </p:ext>
            </p:extLst>
          </p:nvPr>
        </p:nvGraphicFramePr>
        <p:xfrm>
          <a:off x="395785" y="1187354"/>
          <a:ext cx="8529850" cy="5424024"/>
        </p:xfrm>
        <a:graphic>
          <a:graphicData uri="http://schemas.openxmlformats.org/drawingml/2006/table">
            <a:tbl>
              <a:tblPr/>
              <a:tblGrid>
                <a:gridCol w="1205944"/>
                <a:gridCol w="104241"/>
                <a:gridCol w="1523294"/>
                <a:gridCol w="460808"/>
                <a:gridCol w="460808"/>
                <a:gridCol w="460808"/>
                <a:gridCol w="460808"/>
                <a:gridCol w="460808"/>
                <a:gridCol w="460808"/>
                <a:gridCol w="460808"/>
                <a:gridCol w="460808"/>
                <a:gridCol w="460808"/>
                <a:gridCol w="460808"/>
                <a:gridCol w="460808"/>
                <a:gridCol w="627483"/>
              </a:tblGrid>
              <a:tr h="201931">
                <a:tc gridSpan="15">
                  <a:txBody>
                    <a:bodyPr/>
                    <a:lstStyle/>
                    <a:p>
                      <a:pPr algn="ctr" fontAlgn="b"/>
                      <a:r>
                        <a:rPr lang="es-MX" sz="1200" b="1" i="0" u="none" strike="noStrike" dirty="0">
                          <a:effectLst/>
                          <a:latin typeface="+mj-lt"/>
                        </a:rPr>
                        <a:t>Composición de las Inversiones  SB1</a:t>
                      </a:r>
                    </a:p>
                  </a:txBody>
                  <a:tcPr marL="8979" marR="8979" marT="8979"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201931">
                <a:tc gridSpan="15">
                  <a:txBody>
                    <a:bodyPr/>
                    <a:lstStyle/>
                    <a:p>
                      <a:pPr algn="ctr" fontAlgn="b"/>
                      <a:r>
                        <a:rPr lang="es-MX" sz="1200" b="0" i="0" u="none" strike="noStrike" dirty="0">
                          <a:effectLst/>
                          <a:latin typeface="+mj-lt"/>
                        </a:rPr>
                        <a:t>(Cifras porcentuales al cierre de abril de </a:t>
                      </a:r>
                      <a:r>
                        <a:rPr lang="es-MX" sz="1200" b="0" i="0" u="none" strike="noStrike" dirty="0" smtClean="0">
                          <a:effectLst/>
                          <a:latin typeface="+mj-lt"/>
                        </a:rPr>
                        <a:t>2014. Fuente:</a:t>
                      </a:r>
                      <a:r>
                        <a:rPr lang="es-MX" sz="1200" b="0" i="0" u="none" strike="noStrike" baseline="0" dirty="0" smtClean="0">
                          <a:effectLst/>
                          <a:latin typeface="+mj-lt"/>
                        </a:rPr>
                        <a:t> CONSAR</a:t>
                      </a:r>
                      <a:r>
                        <a:rPr lang="es-MX" sz="1200" b="0" i="0" u="none" strike="noStrike" dirty="0" smtClean="0">
                          <a:effectLst/>
                          <a:latin typeface="+mj-lt"/>
                        </a:rPr>
                        <a:t>)</a:t>
                      </a:r>
                      <a:endParaRPr lang="es-MX" sz="1200" b="0" i="0" u="none" strike="noStrike" dirty="0">
                        <a:effectLst/>
                        <a:latin typeface="+mj-lt"/>
                      </a:endParaRPr>
                    </a:p>
                  </a:txBody>
                  <a:tcPr marL="8979" marR="8979" marT="8979"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95080">
                <a:tc>
                  <a:txBody>
                    <a:bodyPr/>
                    <a:lstStyle/>
                    <a:p>
                      <a:pPr algn="l" fontAlgn="b"/>
                      <a:endParaRPr lang="es-MX" sz="1200" b="0" i="0" u="none" strike="noStrike" dirty="0">
                        <a:effectLst/>
                        <a:latin typeface="+mj-lt"/>
                      </a:endParaRPr>
                    </a:p>
                  </a:txBody>
                  <a:tcPr marL="8979" marR="8979" marT="8979" marB="0" anchor="b">
                    <a:lnL>
                      <a:noFill/>
                    </a:lnL>
                    <a:lnR>
                      <a:noFill/>
                    </a:lnR>
                    <a:lnT>
                      <a:noFill/>
                    </a:lnT>
                    <a:lnB>
                      <a:noFill/>
                    </a:lnB>
                  </a:tcPr>
                </a:tc>
                <a:tc gridSpan="2">
                  <a:txBody>
                    <a:bodyPr/>
                    <a:lstStyle/>
                    <a:p>
                      <a:pPr algn="l" fontAlgn="b"/>
                      <a:endParaRPr lang="es-MX" sz="1200" b="0" i="0" u="none" strike="noStrike">
                        <a:effectLst/>
                        <a:latin typeface="+mj-lt"/>
                      </a:endParaRPr>
                    </a:p>
                  </a:txBody>
                  <a:tcPr marL="8979" marR="8979" marT="8979" marB="0" anchor="b">
                    <a:lnL>
                      <a:noFill/>
                    </a:lnL>
                    <a:lnR>
                      <a:noFill/>
                    </a:lnR>
                    <a:lnT>
                      <a:noFill/>
                    </a:lnT>
                    <a:lnB>
                      <a:noFill/>
                    </a:lnB>
                  </a:tcPr>
                </a:tc>
                <a:tc hMerge="1">
                  <a:txBody>
                    <a:bodyPr/>
                    <a:lstStyle/>
                    <a:p>
                      <a:endParaRPr lang="es-MX"/>
                    </a:p>
                  </a:txBody>
                  <a:tcPr/>
                </a:tc>
                <a:tc>
                  <a:txBody>
                    <a:bodyPr/>
                    <a:lstStyle/>
                    <a:p>
                      <a:pPr algn="l" fontAlgn="b"/>
                      <a:endParaRPr lang="es-MX" sz="1200" b="0" i="0" u="none" strike="noStrike">
                        <a:effectLst/>
                        <a:latin typeface="+mj-lt"/>
                      </a:endParaRPr>
                    </a:p>
                  </a:txBody>
                  <a:tcPr marL="8979" marR="8979" marT="8979" marB="0" anchor="b">
                    <a:lnL>
                      <a:noFill/>
                    </a:lnL>
                    <a:lnR>
                      <a:noFill/>
                    </a:lnR>
                    <a:lnT>
                      <a:noFill/>
                    </a:lnT>
                    <a:lnB>
                      <a:noFill/>
                    </a:lnB>
                  </a:tcPr>
                </a:tc>
                <a:tc>
                  <a:txBody>
                    <a:bodyPr/>
                    <a:lstStyle/>
                    <a:p>
                      <a:pPr algn="l" fontAlgn="b"/>
                      <a:endParaRPr lang="es-MX" sz="1200" b="0" i="0" u="none" strike="noStrike">
                        <a:effectLst/>
                        <a:latin typeface="+mj-lt"/>
                      </a:endParaRPr>
                    </a:p>
                  </a:txBody>
                  <a:tcPr marL="8979" marR="8979" marT="8979" marB="0" anchor="b">
                    <a:lnL>
                      <a:noFill/>
                    </a:lnL>
                    <a:lnR>
                      <a:noFill/>
                    </a:lnR>
                    <a:lnT>
                      <a:noFill/>
                    </a:lnT>
                    <a:lnB>
                      <a:noFill/>
                    </a:lnB>
                  </a:tcPr>
                </a:tc>
                <a:tc>
                  <a:txBody>
                    <a:bodyPr/>
                    <a:lstStyle/>
                    <a:p>
                      <a:pPr algn="l" fontAlgn="b"/>
                      <a:endParaRPr lang="es-MX" sz="1200" b="0" i="0" u="none" strike="noStrike" dirty="0">
                        <a:effectLst/>
                        <a:latin typeface="+mj-lt"/>
                      </a:endParaRPr>
                    </a:p>
                  </a:txBody>
                  <a:tcPr marL="8979" marR="8979" marT="8979" marB="0" anchor="b">
                    <a:lnL>
                      <a:noFill/>
                    </a:lnL>
                    <a:lnR>
                      <a:noFill/>
                    </a:lnR>
                    <a:lnT>
                      <a:noFill/>
                    </a:lnT>
                    <a:lnB>
                      <a:noFill/>
                    </a:lnB>
                  </a:tcPr>
                </a:tc>
                <a:tc>
                  <a:txBody>
                    <a:bodyPr/>
                    <a:lstStyle/>
                    <a:p>
                      <a:pPr algn="l" fontAlgn="b"/>
                      <a:endParaRPr lang="es-MX" sz="1200" b="0" i="0" u="none" strike="noStrike">
                        <a:effectLst/>
                        <a:latin typeface="+mj-lt"/>
                      </a:endParaRPr>
                    </a:p>
                  </a:txBody>
                  <a:tcPr marL="8979" marR="8979" marT="8979" marB="0" anchor="b">
                    <a:lnL>
                      <a:noFill/>
                    </a:lnL>
                    <a:lnR>
                      <a:noFill/>
                    </a:lnR>
                    <a:lnT>
                      <a:noFill/>
                    </a:lnT>
                    <a:lnB>
                      <a:noFill/>
                    </a:lnB>
                  </a:tcPr>
                </a:tc>
                <a:tc>
                  <a:txBody>
                    <a:bodyPr/>
                    <a:lstStyle/>
                    <a:p>
                      <a:pPr algn="l" fontAlgn="b"/>
                      <a:endParaRPr lang="es-MX" sz="1200" b="0" i="0" u="none" strike="noStrike">
                        <a:effectLst/>
                        <a:latin typeface="+mj-lt"/>
                      </a:endParaRPr>
                    </a:p>
                  </a:txBody>
                  <a:tcPr marL="8979" marR="8979" marT="8979" marB="0" anchor="b">
                    <a:lnL>
                      <a:noFill/>
                    </a:lnL>
                    <a:lnR>
                      <a:noFill/>
                    </a:lnR>
                    <a:lnT>
                      <a:noFill/>
                    </a:lnT>
                    <a:lnB>
                      <a:noFill/>
                    </a:lnB>
                  </a:tcPr>
                </a:tc>
                <a:tc>
                  <a:txBody>
                    <a:bodyPr/>
                    <a:lstStyle/>
                    <a:p>
                      <a:pPr algn="l" fontAlgn="b"/>
                      <a:endParaRPr lang="es-MX" sz="1200" b="0" i="0" u="none" strike="noStrike">
                        <a:effectLst/>
                        <a:latin typeface="+mj-lt"/>
                      </a:endParaRPr>
                    </a:p>
                  </a:txBody>
                  <a:tcPr marL="8979" marR="8979" marT="8979" marB="0" anchor="b">
                    <a:lnL>
                      <a:noFill/>
                    </a:lnL>
                    <a:lnR>
                      <a:noFill/>
                    </a:lnR>
                    <a:lnT>
                      <a:noFill/>
                    </a:lnT>
                    <a:lnB>
                      <a:noFill/>
                    </a:lnB>
                  </a:tcPr>
                </a:tc>
                <a:tc>
                  <a:txBody>
                    <a:bodyPr/>
                    <a:lstStyle/>
                    <a:p>
                      <a:pPr algn="l" fontAlgn="b"/>
                      <a:endParaRPr lang="es-MX" sz="1200" b="0" i="0" u="none" strike="noStrike">
                        <a:effectLst/>
                        <a:latin typeface="+mj-lt"/>
                      </a:endParaRPr>
                    </a:p>
                  </a:txBody>
                  <a:tcPr marL="8979" marR="8979" marT="8979" marB="0" anchor="b">
                    <a:lnL>
                      <a:noFill/>
                    </a:lnL>
                    <a:lnR>
                      <a:noFill/>
                    </a:lnR>
                    <a:lnT>
                      <a:noFill/>
                    </a:lnT>
                    <a:lnB>
                      <a:noFill/>
                    </a:lnB>
                  </a:tcPr>
                </a:tc>
                <a:tc>
                  <a:txBody>
                    <a:bodyPr/>
                    <a:lstStyle/>
                    <a:p>
                      <a:pPr algn="l" fontAlgn="b"/>
                      <a:endParaRPr lang="es-MX" sz="1200" b="0" i="0" u="none" strike="noStrike">
                        <a:effectLst/>
                        <a:latin typeface="+mj-lt"/>
                      </a:endParaRPr>
                    </a:p>
                  </a:txBody>
                  <a:tcPr marL="8979" marR="8979" marT="8979" marB="0" anchor="b">
                    <a:lnL>
                      <a:noFill/>
                    </a:lnL>
                    <a:lnR>
                      <a:noFill/>
                    </a:lnR>
                    <a:lnT>
                      <a:noFill/>
                    </a:lnT>
                    <a:lnB>
                      <a:noFill/>
                    </a:lnB>
                  </a:tcPr>
                </a:tc>
                <a:tc>
                  <a:txBody>
                    <a:bodyPr/>
                    <a:lstStyle/>
                    <a:p>
                      <a:pPr algn="l" fontAlgn="b"/>
                      <a:endParaRPr lang="es-MX" sz="1050" b="0" i="0" u="none" strike="noStrike" dirty="0">
                        <a:effectLst/>
                        <a:latin typeface="+mj-lt"/>
                      </a:endParaRPr>
                    </a:p>
                  </a:txBody>
                  <a:tcPr marL="8979" marR="8979" marT="8979" marB="0" anchor="b">
                    <a:lnL>
                      <a:noFill/>
                    </a:lnL>
                    <a:lnR>
                      <a:noFill/>
                    </a:lnR>
                    <a:lnT>
                      <a:noFill/>
                    </a:lnT>
                    <a:lnB>
                      <a:noFill/>
                    </a:lnB>
                  </a:tcPr>
                </a:tc>
                <a:tc>
                  <a:txBody>
                    <a:bodyPr/>
                    <a:lstStyle/>
                    <a:p>
                      <a:pPr algn="l" fontAlgn="b"/>
                      <a:endParaRPr lang="es-MX" sz="1200" b="0" i="0" u="none" strike="noStrike">
                        <a:effectLst/>
                        <a:latin typeface="+mj-lt"/>
                      </a:endParaRPr>
                    </a:p>
                  </a:txBody>
                  <a:tcPr marL="8979" marR="8979" marT="8979" marB="0" anchor="b">
                    <a:lnL>
                      <a:noFill/>
                    </a:lnL>
                    <a:lnR>
                      <a:noFill/>
                    </a:lnR>
                    <a:lnT>
                      <a:noFill/>
                    </a:lnT>
                    <a:lnB>
                      <a:noFill/>
                    </a:lnB>
                  </a:tcPr>
                </a:tc>
                <a:tc>
                  <a:txBody>
                    <a:bodyPr/>
                    <a:lstStyle/>
                    <a:p>
                      <a:pPr algn="l" fontAlgn="b"/>
                      <a:endParaRPr lang="es-MX" sz="1200" b="0" i="0" u="none" strike="noStrike">
                        <a:effectLst/>
                        <a:latin typeface="+mj-lt"/>
                      </a:endParaRPr>
                    </a:p>
                  </a:txBody>
                  <a:tcPr marL="8979" marR="8979" marT="8979" marB="0" anchor="b">
                    <a:lnL>
                      <a:noFill/>
                    </a:lnL>
                    <a:lnR>
                      <a:noFill/>
                    </a:lnR>
                    <a:lnT>
                      <a:noFill/>
                    </a:lnT>
                    <a:lnB>
                      <a:noFill/>
                    </a:lnB>
                  </a:tcPr>
                </a:tc>
                <a:tc>
                  <a:txBody>
                    <a:bodyPr/>
                    <a:lstStyle/>
                    <a:p>
                      <a:pPr algn="l" fontAlgn="b"/>
                      <a:endParaRPr lang="es-MX" sz="1200" b="0" i="0" u="none" strike="noStrike">
                        <a:effectLst/>
                        <a:latin typeface="+mj-lt"/>
                      </a:endParaRPr>
                    </a:p>
                  </a:txBody>
                  <a:tcPr marL="8979" marR="8979" marT="8979" marB="0" anchor="b">
                    <a:lnL>
                      <a:noFill/>
                    </a:lnL>
                    <a:lnR>
                      <a:noFill/>
                    </a:lnR>
                    <a:lnT>
                      <a:noFill/>
                    </a:lnT>
                    <a:lnB>
                      <a:noFill/>
                    </a:lnB>
                  </a:tcPr>
                </a:tc>
              </a:tr>
              <a:tr h="888325">
                <a:tc gridSpan="3">
                  <a:txBody>
                    <a:bodyPr/>
                    <a:lstStyle/>
                    <a:p>
                      <a:pPr algn="ctr" fontAlgn="ctr"/>
                      <a:r>
                        <a:rPr lang="es-MX" sz="1300" b="1" i="0" u="none" strike="noStrike" dirty="0">
                          <a:solidFill>
                            <a:srgbClr val="FFFFFF"/>
                          </a:solidFill>
                          <a:effectLst/>
                          <a:latin typeface="+mj-lt"/>
                        </a:rPr>
                        <a:t>Siefores Básicas 1</a:t>
                      </a:r>
                    </a:p>
                  </a:txBody>
                  <a:tcPr marL="8979" marR="8979" marT="8979"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54206B"/>
                    </a:solidFill>
                  </a:tcPr>
                </a:tc>
                <a:tc hMerge="1">
                  <a:txBody>
                    <a:bodyPr/>
                    <a:lstStyle/>
                    <a:p>
                      <a:endParaRPr lang="es-MX"/>
                    </a:p>
                  </a:txBody>
                  <a:tcPr/>
                </a:tc>
                <a:tc hMerge="1">
                  <a:txBody>
                    <a:bodyPr/>
                    <a:lstStyle/>
                    <a:p>
                      <a:endParaRPr lang="es-MX"/>
                    </a:p>
                  </a:txBody>
                  <a:tcPr/>
                </a:tc>
                <a:tc>
                  <a:txBody>
                    <a:bodyPr/>
                    <a:lstStyle/>
                    <a:p>
                      <a:pPr algn="ctr" fontAlgn="b"/>
                      <a:r>
                        <a:rPr lang="es-MX" sz="1200" b="0" i="0" u="none" strike="noStrike" dirty="0">
                          <a:solidFill>
                            <a:srgbClr val="FFFFFF"/>
                          </a:solidFill>
                          <a:effectLst/>
                          <a:latin typeface="+mj-lt"/>
                        </a:rPr>
                        <a:t>Azteca</a:t>
                      </a:r>
                    </a:p>
                  </a:txBody>
                  <a:tcPr marL="8979" marR="8979" marT="8979" marB="0" vert="vert27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E4E3E3"/>
                      </a:solidFill>
                      <a:prstDash val="solid"/>
                      <a:round/>
                      <a:headEnd type="none" w="med" len="med"/>
                      <a:tailEnd type="none" w="med" len="med"/>
                    </a:lnB>
                    <a:solidFill>
                      <a:srgbClr val="54206B"/>
                    </a:solidFill>
                  </a:tcPr>
                </a:tc>
                <a:tc>
                  <a:txBody>
                    <a:bodyPr/>
                    <a:lstStyle/>
                    <a:p>
                      <a:pPr algn="ctr" fontAlgn="b"/>
                      <a:r>
                        <a:rPr lang="es-MX" sz="1200" b="0" i="0" u="none" strike="noStrike" dirty="0">
                          <a:solidFill>
                            <a:srgbClr val="FFFFFF"/>
                          </a:solidFill>
                          <a:effectLst/>
                          <a:latin typeface="+mj-lt"/>
                        </a:rPr>
                        <a:t>Banamex</a:t>
                      </a:r>
                    </a:p>
                  </a:txBody>
                  <a:tcPr marL="8979" marR="8979" marT="8979" marB="0" vert="vert27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E4E3E3"/>
                      </a:solidFill>
                      <a:prstDash val="solid"/>
                      <a:round/>
                      <a:headEnd type="none" w="med" len="med"/>
                      <a:tailEnd type="none" w="med" len="med"/>
                    </a:lnB>
                    <a:solidFill>
                      <a:srgbClr val="54206B"/>
                    </a:solidFill>
                  </a:tcPr>
                </a:tc>
                <a:tc>
                  <a:txBody>
                    <a:bodyPr/>
                    <a:lstStyle/>
                    <a:p>
                      <a:pPr algn="ctr" fontAlgn="b"/>
                      <a:r>
                        <a:rPr lang="es-MX" sz="1200" b="0" i="0" u="none" strike="noStrike" dirty="0">
                          <a:solidFill>
                            <a:srgbClr val="FFFFFF"/>
                          </a:solidFill>
                          <a:effectLst/>
                          <a:latin typeface="+mj-lt"/>
                        </a:rPr>
                        <a:t>Coppel</a:t>
                      </a:r>
                    </a:p>
                  </a:txBody>
                  <a:tcPr marL="8979" marR="8979" marT="8979" marB="0" vert="vert27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E4E3E3"/>
                      </a:solidFill>
                      <a:prstDash val="solid"/>
                      <a:round/>
                      <a:headEnd type="none" w="med" len="med"/>
                      <a:tailEnd type="none" w="med" len="med"/>
                    </a:lnB>
                    <a:solidFill>
                      <a:srgbClr val="54206B"/>
                    </a:solidFill>
                  </a:tcPr>
                </a:tc>
                <a:tc>
                  <a:txBody>
                    <a:bodyPr/>
                    <a:lstStyle/>
                    <a:p>
                      <a:pPr algn="ctr" fontAlgn="b"/>
                      <a:r>
                        <a:rPr lang="es-MX" sz="1200" b="0" i="0" u="none" strike="noStrike" dirty="0">
                          <a:solidFill>
                            <a:srgbClr val="FFFFFF"/>
                          </a:solidFill>
                          <a:effectLst/>
                          <a:latin typeface="+mj-lt"/>
                        </a:rPr>
                        <a:t>Inbursa</a:t>
                      </a:r>
                    </a:p>
                  </a:txBody>
                  <a:tcPr marL="8979" marR="8979" marT="8979" marB="0" vert="vert27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E4E3E3"/>
                      </a:solidFill>
                      <a:prstDash val="solid"/>
                      <a:round/>
                      <a:headEnd type="none" w="med" len="med"/>
                      <a:tailEnd type="none" w="med" len="med"/>
                    </a:lnB>
                    <a:solidFill>
                      <a:srgbClr val="54206B"/>
                    </a:solidFill>
                  </a:tcPr>
                </a:tc>
                <a:tc>
                  <a:txBody>
                    <a:bodyPr/>
                    <a:lstStyle/>
                    <a:p>
                      <a:pPr algn="ctr" fontAlgn="b"/>
                      <a:r>
                        <a:rPr lang="es-MX" sz="1200" b="0" i="0" u="none" strike="noStrike" dirty="0">
                          <a:solidFill>
                            <a:srgbClr val="FFFFFF"/>
                          </a:solidFill>
                          <a:effectLst/>
                          <a:latin typeface="+mj-lt"/>
                        </a:rPr>
                        <a:t>Invercap</a:t>
                      </a:r>
                    </a:p>
                  </a:txBody>
                  <a:tcPr marL="8979" marR="8979" marT="8979" marB="0" vert="vert27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E4E3E3"/>
                      </a:solidFill>
                      <a:prstDash val="solid"/>
                      <a:round/>
                      <a:headEnd type="none" w="med" len="med"/>
                      <a:tailEnd type="none" w="med" len="med"/>
                    </a:lnB>
                    <a:solidFill>
                      <a:srgbClr val="54206B"/>
                    </a:solidFill>
                  </a:tcPr>
                </a:tc>
                <a:tc>
                  <a:txBody>
                    <a:bodyPr/>
                    <a:lstStyle/>
                    <a:p>
                      <a:pPr algn="ctr" fontAlgn="b"/>
                      <a:r>
                        <a:rPr lang="es-MX" sz="1200" b="0" i="0" u="none" strike="noStrike" dirty="0" err="1">
                          <a:solidFill>
                            <a:srgbClr val="FFFFFF"/>
                          </a:solidFill>
                          <a:effectLst/>
                          <a:latin typeface="+mj-lt"/>
                        </a:rPr>
                        <a:t>Metlife</a:t>
                      </a:r>
                      <a:endParaRPr lang="es-MX" sz="1200" b="0" i="0" u="none" strike="noStrike" dirty="0">
                        <a:solidFill>
                          <a:srgbClr val="FFFFFF"/>
                        </a:solidFill>
                        <a:effectLst/>
                        <a:latin typeface="+mj-lt"/>
                      </a:endParaRPr>
                    </a:p>
                  </a:txBody>
                  <a:tcPr marL="8979" marR="8979" marT="8979" marB="0" vert="vert27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E4E3E3"/>
                      </a:solidFill>
                      <a:prstDash val="solid"/>
                      <a:round/>
                      <a:headEnd type="none" w="med" len="med"/>
                      <a:tailEnd type="none" w="med" len="med"/>
                    </a:lnB>
                    <a:solidFill>
                      <a:srgbClr val="54206B"/>
                    </a:solidFill>
                  </a:tcPr>
                </a:tc>
                <a:tc>
                  <a:txBody>
                    <a:bodyPr/>
                    <a:lstStyle/>
                    <a:p>
                      <a:pPr algn="ctr" fontAlgn="b"/>
                      <a:r>
                        <a:rPr lang="es-MX" sz="1200" b="0" i="0" u="none" strike="noStrike" dirty="0" err="1">
                          <a:solidFill>
                            <a:srgbClr val="FFFFFF"/>
                          </a:solidFill>
                          <a:effectLst/>
                          <a:latin typeface="+mj-lt"/>
                        </a:rPr>
                        <a:t>PensionISSSTE</a:t>
                      </a:r>
                      <a:endParaRPr lang="es-MX" sz="1200" b="0" i="0" u="none" strike="noStrike" dirty="0">
                        <a:solidFill>
                          <a:srgbClr val="FFFFFF"/>
                        </a:solidFill>
                        <a:effectLst/>
                        <a:latin typeface="+mj-lt"/>
                      </a:endParaRPr>
                    </a:p>
                  </a:txBody>
                  <a:tcPr marL="8979" marR="8979" marT="8979" marB="0" vert="vert27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E4E3E3"/>
                      </a:solidFill>
                      <a:prstDash val="solid"/>
                      <a:round/>
                      <a:headEnd type="none" w="med" len="med"/>
                      <a:tailEnd type="none" w="med" len="med"/>
                    </a:lnB>
                    <a:solidFill>
                      <a:srgbClr val="54206B"/>
                    </a:solidFill>
                  </a:tcPr>
                </a:tc>
                <a:tc>
                  <a:txBody>
                    <a:bodyPr/>
                    <a:lstStyle/>
                    <a:p>
                      <a:pPr algn="ctr" fontAlgn="b"/>
                      <a:r>
                        <a:rPr lang="es-MX" sz="1200" b="0" i="0" u="none" strike="noStrike" dirty="0">
                          <a:solidFill>
                            <a:srgbClr val="FFFFFF"/>
                          </a:solidFill>
                          <a:effectLst/>
                          <a:latin typeface="+mj-lt"/>
                        </a:rPr>
                        <a:t>Principal</a:t>
                      </a:r>
                    </a:p>
                  </a:txBody>
                  <a:tcPr marL="8979" marR="8979" marT="8979" marB="0" vert="vert27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E4E3E3"/>
                      </a:solidFill>
                      <a:prstDash val="solid"/>
                      <a:round/>
                      <a:headEnd type="none" w="med" len="med"/>
                      <a:tailEnd type="none" w="med" len="med"/>
                    </a:lnB>
                    <a:solidFill>
                      <a:srgbClr val="54206B"/>
                    </a:solidFill>
                  </a:tcPr>
                </a:tc>
                <a:tc>
                  <a:txBody>
                    <a:bodyPr/>
                    <a:lstStyle/>
                    <a:p>
                      <a:pPr algn="ctr" fontAlgn="b"/>
                      <a:r>
                        <a:rPr lang="es-MX" sz="1200" b="0" i="0" u="none" strike="noStrike" dirty="0" err="1">
                          <a:solidFill>
                            <a:srgbClr val="FFFFFF"/>
                          </a:solidFill>
                          <a:effectLst/>
                          <a:latin typeface="+mj-lt"/>
                        </a:rPr>
                        <a:t>Profuturo</a:t>
                      </a:r>
                      <a:r>
                        <a:rPr lang="es-MX" sz="1200" b="0" i="0" u="none" strike="noStrike" dirty="0">
                          <a:solidFill>
                            <a:srgbClr val="FFFFFF"/>
                          </a:solidFill>
                          <a:effectLst/>
                          <a:latin typeface="+mj-lt"/>
                        </a:rPr>
                        <a:t> GNP</a:t>
                      </a:r>
                    </a:p>
                  </a:txBody>
                  <a:tcPr marL="8979" marR="8979" marT="8979" marB="0" vert="vert27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E4E3E3"/>
                      </a:solidFill>
                      <a:prstDash val="solid"/>
                      <a:round/>
                      <a:headEnd type="none" w="med" len="med"/>
                      <a:tailEnd type="none" w="med" len="med"/>
                    </a:lnB>
                    <a:solidFill>
                      <a:srgbClr val="54206B"/>
                    </a:solidFill>
                  </a:tcPr>
                </a:tc>
                <a:tc>
                  <a:txBody>
                    <a:bodyPr/>
                    <a:lstStyle/>
                    <a:p>
                      <a:pPr algn="ctr" fontAlgn="b"/>
                      <a:r>
                        <a:rPr lang="es-MX" sz="1200" b="0" i="0" u="none" strike="noStrike" dirty="0">
                          <a:solidFill>
                            <a:srgbClr val="FFFFFF"/>
                          </a:solidFill>
                          <a:effectLst/>
                          <a:latin typeface="+mj-lt"/>
                        </a:rPr>
                        <a:t>SURA</a:t>
                      </a:r>
                    </a:p>
                  </a:txBody>
                  <a:tcPr marL="8979" marR="8979" marT="8979" marB="0" vert="vert27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E4E3E3"/>
                      </a:solidFill>
                      <a:prstDash val="solid"/>
                      <a:round/>
                      <a:headEnd type="none" w="med" len="med"/>
                      <a:tailEnd type="none" w="med" len="med"/>
                    </a:lnB>
                    <a:solidFill>
                      <a:srgbClr val="54206B"/>
                    </a:solidFill>
                  </a:tcPr>
                </a:tc>
                <a:tc>
                  <a:txBody>
                    <a:bodyPr/>
                    <a:lstStyle/>
                    <a:p>
                      <a:pPr algn="ctr" fontAlgn="b"/>
                      <a:r>
                        <a:rPr lang="es-MX" sz="1200" b="0" i="0" u="none" strike="noStrike" dirty="0">
                          <a:solidFill>
                            <a:srgbClr val="FFFFFF"/>
                          </a:solidFill>
                          <a:effectLst/>
                          <a:latin typeface="+mj-lt"/>
                        </a:rPr>
                        <a:t>XXI Banorte</a:t>
                      </a:r>
                    </a:p>
                  </a:txBody>
                  <a:tcPr marL="8979" marR="8979" marT="8979" marB="0" vert="vert27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E4E3E3"/>
                      </a:solidFill>
                      <a:prstDash val="solid"/>
                      <a:round/>
                      <a:headEnd type="none" w="med" len="med"/>
                      <a:tailEnd type="none" w="med" len="med"/>
                    </a:lnB>
                    <a:solidFill>
                      <a:srgbClr val="54206B"/>
                    </a:solidFill>
                  </a:tcPr>
                </a:tc>
                <a:tc>
                  <a:txBody>
                    <a:bodyPr/>
                    <a:lstStyle/>
                    <a:p>
                      <a:pPr algn="ctr" fontAlgn="ctr"/>
                      <a:r>
                        <a:rPr lang="es-MX" sz="1300" b="1" i="0" u="none" strike="noStrike" dirty="0">
                          <a:solidFill>
                            <a:schemeClr val="tx1"/>
                          </a:solidFill>
                          <a:effectLst/>
                          <a:latin typeface="+mj-lt"/>
                        </a:rPr>
                        <a:t>Siefore </a:t>
                      </a:r>
                      <a:br>
                        <a:rPr lang="es-MX" sz="1300" b="1" i="0" u="none" strike="noStrike" dirty="0">
                          <a:solidFill>
                            <a:schemeClr val="tx1"/>
                          </a:solidFill>
                          <a:effectLst/>
                          <a:latin typeface="+mj-lt"/>
                        </a:rPr>
                      </a:br>
                      <a:r>
                        <a:rPr lang="es-MX" sz="1300" b="1" i="0" u="none" strike="noStrike" dirty="0">
                          <a:solidFill>
                            <a:schemeClr val="tx1"/>
                          </a:solidFill>
                          <a:effectLst/>
                          <a:latin typeface="+mj-lt"/>
                        </a:rPr>
                        <a:t>Básica 1</a:t>
                      </a:r>
                    </a:p>
                  </a:txBody>
                  <a:tcPr marL="8979" marR="8979" marT="8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E4E3E3"/>
                      </a:solidFill>
                      <a:prstDash val="solid"/>
                      <a:round/>
                      <a:headEnd type="none" w="med" len="med"/>
                      <a:tailEnd type="none" w="med" len="med"/>
                    </a:lnB>
                    <a:solidFill>
                      <a:schemeClr val="bg1">
                        <a:lumMod val="75000"/>
                      </a:schemeClr>
                    </a:solidFill>
                  </a:tcPr>
                </a:tc>
              </a:tr>
              <a:tr h="394412">
                <a:tc gridSpan="2">
                  <a:txBody>
                    <a:bodyPr/>
                    <a:lstStyle/>
                    <a:p>
                      <a:pPr algn="ctr" fontAlgn="ctr"/>
                      <a:r>
                        <a:rPr lang="es-MX" sz="1300" b="1" i="0" u="none" strike="noStrike" dirty="0">
                          <a:solidFill>
                            <a:srgbClr val="FFFFFF"/>
                          </a:solidFill>
                          <a:effectLst/>
                          <a:latin typeface="+mj-lt"/>
                        </a:rPr>
                        <a:t>Renta Variable Nacional</a:t>
                      </a:r>
                    </a:p>
                  </a:txBody>
                  <a:tcPr marL="8979" marR="8979" marT="8979"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8080"/>
                    </a:solidFill>
                  </a:tcPr>
                </a:tc>
                <a:tc hMerge="1">
                  <a:txBody>
                    <a:bodyPr/>
                    <a:lstStyle/>
                    <a:p>
                      <a:pPr algn="l" fontAlgn="ctr"/>
                      <a:endParaRPr lang="es-MX" sz="1300" b="0" i="0" u="none" strike="noStrike">
                        <a:solidFill>
                          <a:srgbClr val="000000"/>
                        </a:solidFill>
                        <a:effectLst/>
                        <a:latin typeface="Arial"/>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l" fontAlgn="ctr"/>
                      <a:r>
                        <a:rPr lang="es-MX" sz="1300" b="0" i="0" u="none" strike="noStrike">
                          <a:solidFill>
                            <a:srgbClr val="000000"/>
                          </a:solidFill>
                          <a:effectLst/>
                          <a:latin typeface="+mj-lt"/>
                        </a:rPr>
                        <a:t>Renta Variable Nacional</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1.8</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1.6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0.3</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2.0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1.0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0.8</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0.5</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1.2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1.3</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1.6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ctr" fontAlgn="ctr"/>
                      <a:r>
                        <a:rPr lang="es-MX" sz="1300" b="1" i="0" u="none" strike="noStrike" dirty="0">
                          <a:solidFill>
                            <a:schemeClr val="tx1"/>
                          </a:solidFill>
                          <a:effectLst/>
                          <a:latin typeface="+mj-lt"/>
                        </a:rPr>
                        <a:t>1.2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bg1">
                        <a:lumMod val="75000"/>
                      </a:schemeClr>
                    </a:solidFill>
                  </a:tcPr>
                </a:tc>
              </a:tr>
              <a:tr h="394412">
                <a:tc gridSpan="2">
                  <a:txBody>
                    <a:bodyPr/>
                    <a:lstStyle/>
                    <a:p>
                      <a:pPr algn="ctr" fontAlgn="ctr"/>
                      <a:r>
                        <a:rPr lang="es-MX" sz="1300" b="1" i="0" u="none" strike="noStrike" dirty="0">
                          <a:solidFill>
                            <a:srgbClr val="FFFFFF"/>
                          </a:solidFill>
                          <a:effectLst/>
                          <a:latin typeface="+mj-lt"/>
                        </a:rPr>
                        <a:t>Renta Variable Internacional</a:t>
                      </a:r>
                    </a:p>
                  </a:txBody>
                  <a:tcPr marL="8979" marR="8979" marT="8979"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8080"/>
                    </a:solidFill>
                  </a:tcPr>
                </a:tc>
                <a:tc hMerge="1">
                  <a:txBody>
                    <a:bodyPr/>
                    <a:lstStyle/>
                    <a:p>
                      <a:pPr algn="l" fontAlgn="ctr"/>
                      <a:endParaRPr lang="es-MX" sz="1300" b="0" i="0" u="none" strike="noStrike">
                        <a:solidFill>
                          <a:srgbClr val="000000"/>
                        </a:solidFill>
                        <a:effectLst/>
                        <a:latin typeface="Arial"/>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l" fontAlgn="ctr"/>
                      <a:r>
                        <a:rPr lang="es-MX" sz="1300" b="0" i="0" u="none" strike="noStrike">
                          <a:solidFill>
                            <a:srgbClr val="000000"/>
                          </a:solidFill>
                          <a:effectLst/>
                          <a:latin typeface="+mj-lt"/>
                        </a:rPr>
                        <a:t>Renta Variable Internacional</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1.0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3.4</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2.8</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3.4</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2.0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3.1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3.6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3.1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3.0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ctr" fontAlgn="ctr"/>
                      <a:r>
                        <a:rPr lang="es-MX" sz="1300" b="1" i="0" u="none" strike="noStrike" dirty="0">
                          <a:solidFill>
                            <a:schemeClr val="tx1"/>
                          </a:solidFill>
                          <a:effectLst/>
                          <a:latin typeface="+mj-lt"/>
                        </a:rPr>
                        <a:t>2.8</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bg1">
                        <a:lumMod val="75000"/>
                      </a:schemeClr>
                    </a:solidFill>
                  </a:tcPr>
                </a:tc>
              </a:tr>
              <a:tr h="394412">
                <a:tc gridSpan="2">
                  <a:txBody>
                    <a:bodyPr/>
                    <a:lstStyle/>
                    <a:p>
                      <a:pPr algn="ctr" fontAlgn="ctr"/>
                      <a:r>
                        <a:rPr lang="es-MX" sz="1300" b="1" i="0" u="none" strike="noStrike" dirty="0">
                          <a:solidFill>
                            <a:srgbClr val="FFFFFF"/>
                          </a:solidFill>
                          <a:effectLst/>
                          <a:latin typeface="+mj-lt"/>
                        </a:rPr>
                        <a:t>Deuda Privada Nacional</a:t>
                      </a:r>
                    </a:p>
                  </a:txBody>
                  <a:tcPr marL="8979" marR="8979" marT="8979"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8080"/>
                    </a:solidFill>
                  </a:tcPr>
                </a:tc>
                <a:tc hMerge="1">
                  <a:txBody>
                    <a:bodyPr/>
                    <a:lstStyle/>
                    <a:p>
                      <a:pPr algn="l" fontAlgn="ctr"/>
                      <a:endParaRPr lang="es-MX" sz="1300" b="0" i="0" u="none" strike="noStrike" dirty="0">
                        <a:solidFill>
                          <a:srgbClr val="000000"/>
                        </a:solidFill>
                        <a:effectLst/>
                        <a:latin typeface="Arial"/>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l" fontAlgn="ctr"/>
                      <a:r>
                        <a:rPr lang="es-MX" sz="1300" b="0" i="0" u="none" strike="noStrike" dirty="0">
                          <a:solidFill>
                            <a:srgbClr val="000000"/>
                          </a:solidFill>
                          <a:effectLst/>
                          <a:latin typeface="+mj-lt"/>
                        </a:rPr>
                        <a:t>Deuda Privada Nacional</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11.0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29.2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21.2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28.0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10.7</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25.2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21.6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25.0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34.6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34.5</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24.9</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ctr" fontAlgn="ctr"/>
                      <a:r>
                        <a:rPr lang="es-MX" sz="1300" b="1" i="0" u="none" strike="noStrike" dirty="0">
                          <a:solidFill>
                            <a:schemeClr val="tx1"/>
                          </a:solidFill>
                          <a:effectLst/>
                          <a:latin typeface="+mj-lt"/>
                        </a:rPr>
                        <a:t>26.9</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bg1">
                        <a:lumMod val="75000"/>
                      </a:schemeClr>
                    </a:solidFill>
                  </a:tcPr>
                </a:tc>
              </a:tr>
              <a:tr h="394412">
                <a:tc gridSpan="2">
                  <a:txBody>
                    <a:bodyPr/>
                    <a:lstStyle/>
                    <a:p>
                      <a:pPr algn="ctr" fontAlgn="ctr"/>
                      <a:r>
                        <a:rPr lang="es-MX" sz="1300" b="1" i="0" u="none" strike="noStrike" dirty="0">
                          <a:solidFill>
                            <a:srgbClr val="FFFFFF"/>
                          </a:solidFill>
                          <a:effectLst/>
                          <a:latin typeface="+mj-lt"/>
                        </a:rPr>
                        <a:t>Deuda Internacional</a:t>
                      </a:r>
                    </a:p>
                  </a:txBody>
                  <a:tcPr marL="8979" marR="8979" marT="8979"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8080"/>
                    </a:solidFill>
                  </a:tcPr>
                </a:tc>
                <a:tc hMerge="1">
                  <a:txBody>
                    <a:bodyPr/>
                    <a:lstStyle/>
                    <a:p>
                      <a:pPr algn="l" fontAlgn="ctr"/>
                      <a:endParaRPr lang="es-MX" sz="1300" b="0" i="0" u="none" strike="noStrike">
                        <a:solidFill>
                          <a:srgbClr val="000000"/>
                        </a:solidFill>
                        <a:effectLst/>
                        <a:latin typeface="Arial"/>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l" fontAlgn="ctr"/>
                      <a:r>
                        <a:rPr lang="es-MX" sz="1300" b="0" i="0" u="none" strike="noStrike">
                          <a:solidFill>
                            <a:srgbClr val="000000"/>
                          </a:solidFill>
                          <a:effectLst/>
                          <a:latin typeface="+mj-lt"/>
                        </a:rPr>
                        <a:t>Deuda Internacional</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2.8</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1.0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1.2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2.5</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3.1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1.0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3.3</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6.8</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4.4</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2.1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ctr" fontAlgn="ctr"/>
                      <a:r>
                        <a:rPr lang="es-MX" sz="1300" b="1" i="0" u="none" strike="noStrike" dirty="0">
                          <a:solidFill>
                            <a:schemeClr val="tx1"/>
                          </a:solidFill>
                          <a:effectLst/>
                          <a:latin typeface="+mj-lt"/>
                        </a:rPr>
                        <a:t>2.7</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bg1">
                        <a:lumMod val="75000"/>
                      </a:schemeClr>
                    </a:solidFill>
                  </a:tcPr>
                </a:tc>
              </a:tr>
              <a:tr h="257678">
                <a:tc rowSpan="8" gridSpan="2">
                  <a:txBody>
                    <a:bodyPr/>
                    <a:lstStyle/>
                    <a:p>
                      <a:pPr algn="ctr" fontAlgn="ctr"/>
                      <a:r>
                        <a:rPr lang="es-MX" sz="1300" b="1" i="0" u="none" strike="noStrike" dirty="0">
                          <a:solidFill>
                            <a:srgbClr val="FFFFFF"/>
                          </a:solidFill>
                          <a:effectLst/>
                          <a:latin typeface="+mj-lt"/>
                        </a:rPr>
                        <a:t>Papel Gubernamental</a:t>
                      </a:r>
                    </a:p>
                  </a:txBody>
                  <a:tcPr marL="8979" marR="8979" marT="8979" marB="0" anchor="ctr">
                    <a:lnL>
                      <a:noFill/>
                    </a:lnL>
                    <a:lnR>
                      <a:noFill/>
                    </a:lnR>
                    <a:lnT w="6350" cap="flat" cmpd="sng" algn="ctr">
                      <a:solidFill>
                        <a:srgbClr val="FFFFFF"/>
                      </a:solidFill>
                      <a:prstDash val="solid"/>
                      <a:round/>
                      <a:headEnd type="none" w="med" len="med"/>
                      <a:tailEnd type="none" w="med" len="med"/>
                    </a:lnT>
                    <a:lnB>
                      <a:noFill/>
                    </a:lnB>
                    <a:solidFill>
                      <a:srgbClr val="008080"/>
                    </a:solidFill>
                  </a:tcPr>
                </a:tc>
                <a:tc rowSpan="8" hMerge="1">
                  <a:txBody>
                    <a:bodyPr/>
                    <a:lstStyle/>
                    <a:p>
                      <a:pPr algn="l" fontAlgn="ctr"/>
                      <a:endParaRPr lang="es-MX" sz="1300" b="0" i="0" u="none" strike="noStrike" dirty="0">
                        <a:solidFill>
                          <a:srgbClr val="000000"/>
                        </a:solidFill>
                        <a:effectLst/>
                        <a:latin typeface="Arial"/>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l" fontAlgn="ctr"/>
                      <a:r>
                        <a:rPr lang="es-MX" sz="1300" b="0" i="0" u="none" strike="noStrike" dirty="0">
                          <a:solidFill>
                            <a:srgbClr val="000000"/>
                          </a:solidFill>
                          <a:effectLst/>
                          <a:latin typeface="+mj-lt"/>
                        </a:rPr>
                        <a:t>BONDESD</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14.2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0.2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0.2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3.3</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ctr" fontAlgn="ctr"/>
                      <a:r>
                        <a:rPr lang="es-MX" sz="1300" b="1" i="0" u="none" strike="noStrike" dirty="0">
                          <a:solidFill>
                            <a:schemeClr val="tx1"/>
                          </a:solidFill>
                          <a:effectLst/>
                          <a:latin typeface="+mj-lt"/>
                        </a:rPr>
                        <a:t>0.8</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bg1">
                        <a:lumMod val="75000"/>
                      </a:schemeClr>
                    </a:solidFill>
                  </a:tcPr>
                </a:tc>
              </a:tr>
              <a:tr h="257678">
                <a:tc gridSpan="2" vMerge="1">
                  <a:txBody>
                    <a:bodyPr/>
                    <a:lstStyle/>
                    <a:p>
                      <a:endParaRPr lang="es-MX"/>
                    </a:p>
                  </a:txBody>
                  <a:tcPr/>
                </a:tc>
                <a:tc hMerge="1" vMerge="1">
                  <a:txBody>
                    <a:bodyPr/>
                    <a:lstStyle/>
                    <a:p>
                      <a:pPr algn="l" fontAlgn="ctr"/>
                      <a:endParaRPr lang="es-MX" sz="1300" b="0" i="0" u="none" strike="noStrike" dirty="0">
                        <a:solidFill>
                          <a:srgbClr val="000000"/>
                        </a:solidFill>
                        <a:effectLst/>
                        <a:latin typeface="Arial"/>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l" fontAlgn="ctr"/>
                      <a:r>
                        <a:rPr lang="es-MX" sz="1300" b="0" i="0" u="none" strike="noStrike" dirty="0">
                          <a:solidFill>
                            <a:srgbClr val="000000"/>
                          </a:solidFill>
                          <a:effectLst/>
                          <a:latin typeface="+mj-lt"/>
                        </a:rPr>
                        <a:t>BONOS</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25.8</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a:solidFill>
                            <a:srgbClr val="000000"/>
                          </a:solidFill>
                          <a:effectLst/>
                          <a:latin typeface="+mj-lt"/>
                        </a:rPr>
                        <a:t>6.4</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a:solidFill>
                            <a:srgbClr val="000000"/>
                          </a:solidFill>
                          <a:effectLst/>
                          <a:latin typeface="+mj-lt"/>
                        </a:rPr>
                        <a:t>7.8</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endParaRPr lang="es-MX" sz="1300" b="0" i="0" u="none" strike="noStrike" dirty="0">
                        <a:solidFill>
                          <a:srgbClr val="FFFFFF"/>
                        </a:solidFill>
                        <a:effectLst/>
                        <a:latin typeface="+mj-lt"/>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a:solidFill>
                            <a:srgbClr val="000000"/>
                          </a:solidFill>
                          <a:effectLst/>
                          <a:latin typeface="+mj-lt"/>
                        </a:rPr>
                        <a:t>30.1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16.2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9.1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5.6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3.5</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15.7</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10.1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ctr" fontAlgn="ctr"/>
                      <a:r>
                        <a:rPr lang="es-MX" sz="1300" b="1" i="0" u="none" strike="noStrike" dirty="0">
                          <a:solidFill>
                            <a:schemeClr val="tx1"/>
                          </a:solidFill>
                          <a:effectLst/>
                          <a:latin typeface="+mj-lt"/>
                        </a:rPr>
                        <a:t>9.2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bg1">
                        <a:lumMod val="75000"/>
                      </a:schemeClr>
                    </a:solidFill>
                  </a:tcPr>
                </a:tc>
              </a:tr>
              <a:tr h="257678">
                <a:tc gridSpan="2" vMerge="1">
                  <a:txBody>
                    <a:bodyPr/>
                    <a:lstStyle/>
                    <a:p>
                      <a:endParaRPr lang="es-MX"/>
                    </a:p>
                  </a:txBody>
                  <a:tcPr/>
                </a:tc>
                <a:tc hMerge="1" vMerge="1">
                  <a:txBody>
                    <a:bodyPr/>
                    <a:lstStyle/>
                    <a:p>
                      <a:pPr algn="l" fontAlgn="ctr"/>
                      <a:endParaRPr lang="es-MX" sz="1300" b="0" i="0" u="none" strike="noStrike">
                        <a:solidFill>
                          <a:srgbClr val="000000"/>
                        </a:solidFill>
                        <a:effectLst/>
                        <a:latin typeface="Arial"/>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l" fontAlgn="ctr"/>
                      <a:r>
                        <a:rPr lang="es-MX" sz="1300" b="0" i="0" u="none" strike="noStrike">
                          <a:solidFill>
                            <a:srgbClr val="000000"/>
                          </a:solidFill>
                          <a:effectLst/>
                          <a:latin typeface="+mj-lt"/>
                        </a:rPr>
                        <a:t>BPA182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2.4</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3.6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69.6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20.3</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4.1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14.1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2.9</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ctr" fontAlgn="ctr"/>
                      <a:r>
                        <a:rPr lang="es-MX" sz="1300" b="1" i="0" u="none" strike="noStrike" dirty="0">
                          <a:solidFill>
                            <a:schemeClr val="tx1"/>
                          </a:solidFill>
                          <a:effectLst/>
                          <a:latin typeface="+mj-lt"/>
                        </a:rPr>
                        <a:t>7.1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bg1">
                        <a:lumMod val="75000"/>
                      </a:schemeClr>
                    </a:solidFill>
                  </a:tcPr>
                </a:tc>
              </a:tr>
              <a:tr h="257678">
                <a:tc gridSpan="2" vMerge="1">
                  <a:txBody>
                    <a:bodyPr/>
                    <a:lstStyle/>
                    <a:p>
                      <a:endParaRPr lang="es-MX"/>
                    </a:p>
                  </a:txBody>
                  <a:tcPr/>
                </a:tc>
                <a:tc hMerge="1" vMerge="1">
                  <a:txBody>
                    <a:bodyPr/>
                    <a:lstStyle/>
                    <a:p>
                      <a:pPr algn="l" fontAlgn="ctr"/>
                      <a:endParaRPr lang="es-MX" sz="1300" b="0" i="0" u="none" strike="noStrike">
                        <a:solidFill>
                          <a:srgbClr val="000000"/>
                        </a:solidFill>
                        <a:effectLst/>
                        <a:latin typeface="Arial"/>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l" fontAlgn="ctr"/>
                      <a:r>
                        <a:rPr lang="es-MX" sz="1300" b="0" i="0" u="none" strike="noStrike">
                          <a:solidFill>
                            <a:srgbClr val="000000"/>
                          </a:solidFill>
                          <a:effectLst/>
                          <a:latin typeface="+mj-lt"/>
                        </a:rPr>
                        <a:t>CBIC</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0.4</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1.5</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2.1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2.9</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4.5</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1.6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7.6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2.0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ctr" fontAlgn="ctr"/>
                      <a:r>
                        <a:rPr lang="es-MX" sz="1300" b="1" i="0" u="none" strike="noStrike" dirty="0">
                          <a:solidFill>
                            <a:schemeClr val="tx1"/>
                          </a:solidFill>
                          <a:effectLst/>
                          <a:latin typeface="+mj-lt"/>
                        </a:rPr>
                        <a:t>2.7</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bg1">
                        <a:lumMod val="75000"/>
                      </a:schemeClr>
                    </a:solidFill>
                  </a:tcPr>
                </a:tc>
              </a:tr>
              <a:tr h="257678">
                <a:tc gridSpan="2" vMerge="1">
                  <a:txBody>
                    <a:bodyPr/>
                    <a:lstStyle/>
                    <a:p>
                      <a:endParaRPr lang="es-MX"/>
                    </a:p>
                  </a:txBody>
                  <a:tcPr/>
                </a:tc>
                <a:tc hMerge="1" vMerge="1">
                  <a:txBody>
                    <a:bodyPr/>
                    <a:lstStyle/>
                    <a:p>
                      <a:pPr algn="l" fontAlgn="ctr"/>
                      <a:endParaRPr lang="es-MX" sz="1300" b="0" i="0" u="none" strike="noStrike" dirty="0">
                        <a:solidFill>
                          <a:srgbClr val="000000"/>
                        </a:solidFill>
                        <a:effectLst/>
                        <a:latin typeface="Arial"/>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l" fontAlgn="ctr"/>
                      <a:r>
                        <a:rPr lang="es-MX" sz="1300" b="0" i="0" u="none" strike="noStrike" dirty="0">
                          <a:solidFill>
                            <a:srgbClr val="000000"/>
                          </a:solidFill>
                          <a:effectLst/>
                          <a:latin typeface="+mj-lt"/>
                        </a:rPr>
                        <a:t>CETES</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3.4</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0.1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3.1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1.6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1.9</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0.5</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5.1</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ctr" fontAlgn="ctr"/>
                      <a:r>
                        <a:rPr lang="es-MX" sz="1300" b="1" i="0" u="none" strike="noStrike" dirty="0">
                          <a:solidFill>
                            <a:schemeClr val="tx1"/>
                          </a:solidFill>
                          <a:effectLst/>
                          <a:latin typeface="+mj-lt"/>
                        </a:rPr>
                        <a:t>2.2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bg1">
                        <a:lumMod val="75000"/>
                      </a:schemeClr>
                    </a:solidFill>
                  </a:tcPr>
                </a:tc>
              </a:tr>
              <a:tr h="257678">
                <a:tc gridSpan="2" vMerge="1">
                  <a:txBody>
                    <a:bodyPr/>
                    <a:lstStyle/>
                    <a:p>
                      <a:endParaRPr lang="es-MX"/>
                    </a:p>
                  </a:txBody>
                  <a:tcPr/>
                </a:tc>
                <a:tc hMerge="1" vMerge="1">
                  <a:txBody>
                    <a:bodyPr/>
                    <a:lstStyle/>
                    <a:p>
                      <a:pPr algn="l" fontAlgn="ctr"/>
                      <a:endParaRPr lang="es-MX" sz="1300" b="0" i="0" u="none" strike="noStrike" dirty="0">
                        <a:solidFill>
                          <a:srgbClr val="000000"/>
                        </a:solidFill>
                        <a:effectLst/>
                        <a:latin typeface="Arial"/>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l" fontAlgn="ctr"/>
                      <a:r>
                        <a:rPr lang="es-MX" sz="1300" b="0" i="0" u="none" strike="noStrike" dirty="0">
                          <a:solidFill>
                            <a:srgbClr val="000000"/>
                          </a:solidFill>
                          <a:effectLst/>
                          <a:latin typeface="+mj-lt"/>
                        </a:rPr>
                        <a:t>UDIBONO</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53.5</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53.0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52.6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endParaRPr lang="es-MX" sz="1300" b="0" i="0" u="none" strike="noStrike" dirty="0">
                        <a:solidFill>
                          <a:srgbClr val="FFFFFF"/>
                        </a:solidFill>
                        <a:effectLst/>
                        <a:latin typeface="+mj-lt"/>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27.9</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40.2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29.2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49.9</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48.4</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32.4</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r" fontAlgn="ctr"/>
                      <a:r>
                        <a:rPr lang="es-MX" sz="1300" b="0" i="0" u="none" strike="noStrike" dirty="0">
                          <a:solidFill>
                            <a:srgbClr val="000000"/>
                          </a:solidFill>
                          <a:effectLst/>
                          <a:latin typeface="+mj-lt"/>
                        </a:rPr>
                        <a:t>40.9</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tx2">
                        <a:lumMod val="60000"/>
                        <a:lumOff val="40000"/>
                      </a:schemeClr>
                    </a:solidFill>
                  </a:tcPr>
                </a:tc>
                <a:tc>
                  <a:txBody>
                    <a:bodyPr/>
                    <a:lstStyle/>
                    <a:p>
                      <a:pPr algn="ctr" fontAlgn="ctr"/>
                      <a:r>
                        <a:rPr lang="es-MX" sz="1300" b="1" i="0" u="none" strike="noStrike" dirty="0">
                          <a:solidFill>
                            <a:schemeClr val="tx1"/>
                          </a:solidFill>
                          <a:effectLst/>
                          <a:latin typeface="+mj-lt"/>
                        </a:rPr>
                        <a:t>39.2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bg1">
                        <a:lumMod val="75000"/>
                      </a:schemeClr>
                    </a:solidFill>
                  </a:tcPr>
                </a:tc>
              </a:tr>
              <a:tr h="257678">
                <a:tc gridSpan="2" vMerge="1">
                  <a:txBody>
                    <a:bodyPr/>
                    <a:lstStyle/>
                    <a:p>
                      <a:endParaRPr lang="es-MX"/>
                    </a:p>
                  </a:txBody>
                  <a:tcPr/>
                </a:tc>
                <a:tc hMerge="1" vMerge="1">
                  <a:txBody>
                    <a:bodyPr/>
                    <a:lstStyle/>
                    <a:p>
                      <a:pPr algn="l" fontAlgn="ctr"/>
                      <a:endParaRPr lang="es-MX" sz="1300" b="0" i="0" u="none" strike="noStrike" dirty="0">
                        <a:solidFill>
                          <a:srgbClr val="000000"/>
                        </a:solidFill>
                        <a:effectLst/>
                        <a:latin typeface="Arial"/>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l" fontAlgn="ctr"/>
                      <a:r>
                        <a:rPr lang="es-MX" sz="1300" b="0" i="0" u="none" strike="noStrike" dirty="0">
                          <a:solidFill>
                            <a:srgbClr val="000000"/>
                          </a:solidFill>
                          <a:effectLst/>
                          <a:latin typeface="+mj-lt"/>
                        </a:rPr>
                        <a:t>UMS</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0.2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0.7</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0.3</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0.2</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6.4</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rgbClr val="FFFFFF"/>
                    </a:solidFill>
                  </a:tcPr>
                </a:tc>
                <a:tc>
                  <a:txBody>
                    <a:bodyPr/>
                    <a:lstStyle/>
                    <a:p>
                      <a:pPr algn="ctr" fontAlgn="ctr"/>
                      <a:r>
                        <a:rPr lang="es-MX" sz="1300" b="1" i="0" u="none" strike="noStrike" dirty="0">
                          <a:solidFill>
                            <a:schemeClr val="tx1"/>
                          </a:solidFill>
                          <a:effectLst/>
                          <a:latin typeface="+mj-lt"/>
                        </a:rPr>
                        <a:t>1.6</a:t>
                      </a:r>
                    </a:p>
                  </a:txBody>
                  <a:tcPr marL="8979" marR="8979" marT="8979" marB="0" anchor="ctr">
                    <a:lnL>
                      <a:noFill/>
                    </a:lnL>
                    <a:lnR>
                      <a:noFill/>
                    </a:lnR>
                    <a:lnT w="12700" cap="flat" cmpd="sng" algn="ctr">
                      <a:solidFill>
                        <a:srgbClr val="E4E3E3"/>
                      </a:solidFill>
                      <a:prstDash val="solid"/>
                      <a:round/>
                      <a:headEnd type="none" w="med" len="med"/>
                      <a:tailEnd type="none" w="med" len="med"/>
                    </a:lnT>
                    <a:lnB w="12700" cap="flat" cmpd="sng" algn="ctr">
                      <a:solidFill>
                        <a:srgbClr val="E4E3E3"/>
                      </a:solidFill>
                      <a:prstDash val="solid"/>
                      <a:round/>
                      <a:headEnd type="none" w="med" len="med"/>
                      <a:tailEnd type="none" w="med" len="med"/>
                    </a:lnB>
                    <a:solidFill>
                      <a:schemeClr val="bg1">
                        <a:lumMod val="75000"/>
                      </a:schemeClr>
                    </a:solidFill>
                  </a:tcPr>
                </a:tc>
              </a:tr>
              <a:tr h="257678">
                <a:tc gridSpan="2" vMerge="1">
                  <a:txBody>
                    <a:bodyPr/>
                    <a:lstStyle/>
                    <a:p>
                      <a:endParaRPr lang="es-MX"/>
                    </a:p>
                  </a:txBody>
                  <a:tcPr/>
                </a:tc>
                <a:tc hMerge="1" vMerge="1">
                  <a:txBody>
                    <a:bodyPr/>
                    <a:lstStyle/>
                    <a:p>
                      <a:pPr algn="l" fontAlgn="ctr"/>
                      <a:endParaRPr lang="es-MX" sz="1300" b="0" i="0" u="none" strike="noStrike" dirty="0">
                        <a:solidFill>
                          <a:srgbClr val="000000"/>
                        </a:solidFill>
                        <a:effectLst/>
                        <a:latin typeface="Arial"/>
                      </a:endParaRP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l" fontAlgn="ctr"/>
                      <a:r>
                        <a:rPr lang="es-MX" sz="1300" b="0" i="0" u="none" strike="noStrike" dirty="0">
                          <a:solidFill>
                            <a:srgbClr val="000000"/>
                          </a:solidFill>
                          <a:effectLst/>
                          <a:latin typeface="+mj-lt"/>
                        </a:rPr>
                        <a:t>REPORTOS</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1.4</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0.2</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0.6</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0.7</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0.7</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2.1</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14.2</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7.5</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FFFFFF"/>
                          </a:solidFill>
                          <a:effectLst/>
                          <a:latin typeface="+mj-lt"/>
                        </a:rPr>
                        <a:t>0.0</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dirty="0">
                          <a:solidFill>
                            <a:srgbClr val="000000"/>
                          </a:solidFill>
                          <a:effectLst/>
                          <a:latin typeface="+mj-lt"/>
                        </a:rPr>
                        <a:t>0.8</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r" fontAlgn="ctr"/>
                      <a:r>
                        <a:rPr lang="es-MX" sz="1300" b="0" i="0" u="none" strike="noStrike">
                          <a:solidFill>
                            <a:srgbClr val="000000"/>
                          </a:solidFill>
                          <a:effectLst/>
                          <a:latin typeface="+mj-lt"/>
                        </a:rPr>
                        <a:t>1.0</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rgbClr val="FFFFFF"/>
                    </a:solidFill>
                  </a:tcPr>
                </a:tc>
                <a:tc>
                  <a:txBody>
                    <a:bodyPr/>
                    <a:lstStyle/>
                    <a:p>
                      <a:pPr algn="ctr" fontAlgn="ctr"/>
                      <a:r>
                        <a:rPr lang="es-MX" sz="1300" b="1" i="0" u="none" strike="noStrike" dirty="0">
                          <a:solidFill>
                            <a:schemeClr val="tx1"/>
                          </a:solidFill>
                          <a:effectLst/>
                          <a:latin typeface="+mj-lt"/>
                        </a:rPr>
                        <a:t>3.6</a:t>
                      </a:r>
                    </a:p>
                  </a:txBody>
                  <a:tcPr marL="8979" marR="8979" marT="8979" marB="0" anchor="ctr">
                    <a:lnL>
                      <a:noFill/>
                    </a:lnL>
                    <a:lnR>
                      <a:noFill/>
                    </a:lnR>
                    <a:lnT w="12700" cap="flat" cmpd="sng" algn="ctr">
                      <a:solidFill>
                        <a:srgbClr val="E4E3E3"/>
                      </a:solidFill>
                      <a:prstDash val="solid"/>
                      <a:round/>
                      <a:headEnd type="none" w="med" len="med"/>
                      <a:tailEnd type="none" w="med" len="med"/>
                    </a:lnT>
                    <a:lnB w="25400" cap="flat" cmpd="dbl" algn="ctr">
                      <a:solidFill>
                        <a:srgbClr val="E4E3E3"/>
                      </a:solidFill>
                      <a:prstDash val="solid"/>
                      <a:round/>
                      <a:headEnd type="none" w="med" len="med"/>
                      <a:tailEnd type="none" w="med" len="med"/>
                    </a:lnB>
                    <a:solidFill>
                      <a:schemeClr val="bg1">
                        <a:lumMod val="75000"/>
                      </a:schemeClr>
                    </a:solidFill>
                  </a:tcPr>
                </a:tc>
              </a:tr>
              <a:tr h="257678">
                <a:tc gridSpan="2">
                  <a:txBody>
                    <a:bodyPr/>
                    <a:lstStyle/>
                    <a:p>
                      <a:pPr algn="ctr" fontAlgn="ctr"/>
                      <a:endParaRPr lang="es-MX" sz="1300" b="1" i="0" u="none" strike="noStrike" dirty="0">
                        <a:solidFill>
                          <a:srgbClr val="FF0000"/>
                        </a:solidFill>
                        <a:effectLst/>
                        <a:latin typeface="+mj-lt"/>
                      </a:endParaRPr>
                    </a:p>
                  </a:txBody>
                  <a:tcPr marL="8979" marR="8979" marT="8979" marB="0" anchor="ctr">
                    <a:lnL>
                      <a:noFill/>
                    </a:lnL>
                    <a:lnR>
                      <a:noFill/>
                    </a:lnR>
                    <a:lnT>
                      <a:noFill/>
                    </a:lnT>
                    <a:lnB>
                      <a:noFill/>
                    </a:lnB>
                  </a:tcPr>
                </a:tc>
                <a:tc hMerge="1">
                  <a:txBody>
                    <a:bodyPr/>
                    <a:lstStyle/>
                    <a:p>
                      <a:pPr algn="l" fontAlgn="ctr"/>
                      <a:endParaRPr lang="es-MX" sz="1300" b="1" i="0" u="none" strike="noStrike" dirty="0">
                        <a:solidFill>
                          <a:srgbClr val="FF0000"/>
                        </a:solidFill>
                        <a:effectLst/>
                        <a:latin typeface="Arial"/>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l" fontAlgn="ctr"/>
                      <a:r>
                        <a:rPr lang="es-MX" sz="1300" b="1" i="0" u="none" strike="noStrike" dirty="0">
                          <a:solidFill>
                            <a:srgbClr val="FF0000"/>
                          </a:solidFill>
                          <a:effectLst/>
                          <a:latin typeface="+mj-lt"/>
                        </a:rPr>
                        <a:t>Total</a:t>
                      </a: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r" fontAlgn="ctr"/>
                      <a:r>
                        <a:rPr lang="es-MX" sz="1300" b="1" i="0" u="none" strike="noStrike" dirty="0" smtClean="0">
                          <a:solidFill>
                            <a:srgbClr val="FF0000"/>
                          </a:solidFill>
                          <a:effectLst/>
                          <a:latin typeface="+mj-lt"/>
                        </a:rPr>
                        <a:t>100</a:t>
                      </a:r>
                      <a:endParaRPr lang="es-MX" sz="1300" b="1" i="0" u="none" strike="noStrike" dirty="0">
                        <a:solidFill>
                          <a:srgbClr val="FF0000"/>
                        </a:solidFill>
                        <a:effectLst/>
                        <a:latin typeface="+mj-lt"/>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r" fontAlgn="ctr"/>
                      <a:r>
                        <a:rPr lang="es-MX" sz="1300" b="1" i="0" u="none" strike="noStrike" dirty="0" smtClean="0">
                          <a:solidFill>
                            <a:srgbClr val="FF0000"/>
                          </a:solidFill>
                          <a:effectLst/>
                          <a:latin typeface="+mj-lt"/>
                        </a:rPr>
                        <a:t>100</a:t>
                      </a:r>
                      <a:endParaRPr lang="es-MX" sz="1300" b="1" i="0" u="none" strike="noStrike" dirty="0">
                        <a:solidFill>
                          <a:srgbClr val="FF0000"/>
                        </a:solidFill>
                        <a:effectLst/>
                        <a:latin typeface="+mj-lt"/>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r" fontAlgn="ctr"/>
                      <a:r>
                        <a:rPr lang="es-MX" sz="1300" b="1" i="0" u="none" strike="noStrike" dirty="0" smtClean="0">
                          <a:solidFill>
                            <a:srgbClr val="FF0000"/>
                          </a:solidFill>
                          <a:effectLst/>
                          <a:latin typeface="+mj-lt"/>
                        </a:rPr>
                        <a:t>100</a:t>
                      </a:r>
                      <a:endParaRPr lang="es-MX" sz="1300" b="1" i="0" u="none" strike="noStrike" dirty="0">
                        <a:solidFill>
                          <a:srgbClr val="FF0000"/>
                        </a:solidFill>
                        <a:effectLst/>
                        <a:latin typeface="+mj-lt"/>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r" fontAlgn="ctr"/>
                      <a:r>
                        <a:rPr lang="es-MX" sz="1300" b="1" i="0" u="none" strike="noStrike" dirty="0" smtClean="0">
                          <a:solidFill>
                            <a:srgbClr val="FF0000"/>
                          </a:solidFill>
                          <a:effectLst/>
                          <a:latin typeface="+mj-lt"/>
                        </a:rPr>
                        <a:t>100</a:t>
                      </a:r>
                      <a:endParaRPr lang="es-MX" sz="1300" b="1" i="0" u="none" strike="noStrike" dirty="0">
                        <a:solidFill>
                          <a:srgbClr val="FF0000"/>
                        </a:solidFill>
                        <a:effectLst/>
                        <a:latin typeface="+mj-lt"/>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r" fontAlgn="ctr"/>
                      <a:r>
                        <a:rPr lang="es-MX" sz="1300" b="1" i="0" u="none" strike="noStrike" dirty="0" smtClean="0">
                          <a:solidFill>
                            <a:srgbClr val="FF0000"/>
                          </a:solidFill>
                          <a:effectLst/>
                          <a:latin typeface="+mj-lt"/>
                        </a:rPr>
                        <a:t>100</a:t>
                      </a:r>
                      <a:endParaRPr lang="es-MX" sz="1300" b="1" i="0" u="none" strike="noStrike" dirty="0">
                        <a:solidFill>
                          <a:srgbClr val="FF0000"/>
                        </a:solidFill>
                        <a:effectLst/>
                        <a:latin typeface="+mj-lt"/>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r" fontAlgn="ctr"/>
                      <a:r>
                        <a:rPr lang="es-MX" sz="1300" b="1" i="0" u="none" strike="noStrike" dirty="0" smtClean="0">
                          <a:solidFill>
                            <a:srgbClr val="FF0000"/>
                          </a:solidFill>
                          <a:effectLst/>
                          <a:latin typeface="+mj-lt"/>
                        </a:rPr>
                        <a:t>100</a:t>
                      </a:r>
                      <a:endParaRPr lang="es-MX" sz="1300" b="1" i="0" u="none" strike="noStrike" dirty="0">
                        <a:solidFill>
                          <a:srgbClr val="FF0000"/>
                        </a:solidFill>
                        <a:effectLst/>
                        <a:latin typeface="+mj-lt"/>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r" fontAlgn="ctr"/>
                      <a:r>
                        <a:rPr lang="es-MX" sz="1300" b="1" i="0" u="none" strike="noStrike" dirty="0" smtClean="0">
                          <a:solidFill>
                            <a:srgbClr val="FF0000"/>
                          </a:solidFill>
                          <a:effectLst/>
                          <a:latin typeface="+mj-lt"/>
                        </a:rPr>
                        <a:t>100</a:t>
                      </a:r>
                      <a:endParaRPr lang="es-MX" sz="1300" b="1" i="0" u="none" strike="noStrike" dirty="0">
                        <a:solidFill>
                          <a:srgbClr val="FF0000"/>
                        </a:solidFill>
                        <a:effectLst/>
                        <a:latin typeface="+mj-lt"/>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r" fontAlgn="ctr"/>
                      <a:r>
                        <a:rPr lang="es-MX" sz="1300" b="1" i="0" u="none" strike="noStrike" dirty="0" smtClean="0">
                          <a:solidFill>
                            <a:srgbClr val="FF0000"/>
                          </a:solidFill>
                          <a:effectLst/>
                          <a:latin typeface="+mj-lt"/>
                        </a:rPr>
                        <a:t>100</a:t>
                      </a:r>
                      <a:endParaRPr lang="es-MX" sz="1300" b="1" i="0" u="none" strike="noStrike" dirty="0">
                        <a:solidFill>
                          <a:srgbClr val="FF0000"/>
                        </a:solidFill>
                        <a:effectLst/>
                        <a:latin typeface="+mj-lt"/>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r" fontAlgn="ctr"/>
                      <a:r>
                        <a:rPr lang="es-MX" sz="1300" b="1" i="0" u="none" strike="noStrike" dirty="0" smtClean="0">
                          <a:solidFill>
                            <a:srgbClr val="FF0000"/>
                          </a:solidFill>
                          <a:effectLst/>
                          <a:latin typeface="+mj-lt"/>
                        </a:rPr>
                        <a:t>100</a:t>
                      </a:r>
                      <a:endParaRPr lang="es-MX" sz="1300" b="1" i="0" u="none" strike="noStrike" dirty="0">
                        <a:solidFill>
                          <a:srgbClr val="FF0000"/>
                        </a:solidFill>
                        <a:effectLst/>
                        <a:latin typeface="+mj-lt"/>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r" fontAlgn="ctr"/>
                      <a:r>
                        <a:rPr lang="es-MX" sz="1300" b="1" i="0" u="none" strike="noStrike" dirty="0" smtClean="0">
                          <a:solidFill>
                            <a:srgbClr val="FF0000"/>
                          </a:solidFill>
                          <a:effectLst/>
                          <a:latin typeface="+mj-lt"/>
                        </a:rPr>
                        <a:t>100</a:t>
                      </a:r>
                      <a:endParaRPr lang="es-MX" sz="1300" b="1" i="0" u="none" strike="noStrike" dirty="0">
                        <a:solidFill>
                          <a:srgbClr val="FF0000"/>
                        </a:solidFill>
                        <a:effectLst/>
                        <a:latin typeface="+mj-lt"/>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r" fontAlgn="ctr"/>
                      <a:r>
                        <a:rPr lang="es-MX" sz="1300" b="1" i="0" u="none" strike="noStrike" dirty="0" smtClean="0">
                          <a:solidFill>
                            <a:srgbClr val="FF0000"/>
                          </a:solidFill>
                          <a:effectLst/>
                          <a:latin typeface="+mj-lt"/>
                        </a:rPr>
                        <a:t>100</a:t>
                      </a:r>
                      <a:endParaRPr lang="es-MX" sz="1300" b="1" i="0" u="none" strike="noStrike" dirty="0">
                        <a:solidFill>
                          <a:srgbClr val="FF0000"/>
                        </a:solidFill>
                        <a:effectLst/>
                        <a:latin typeface="+mj-lt"/>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rgbClr val="FFFFFF"/>
                    </a:solidFill>
                  </a:tcPr>
                </a:tc>
                <a:tc>
                  <a:txBody>
                    <a:bodyPr/>
                    <a:lstStyle/>
                    <a:p>
                      <a:pPr algn="ctr" fontAlgn="ctr"/>
                      <a:r>
                        <a:rPr lang="es-MX" sz="1300" b="1" i="0" u="none" strike="noStrike" dirty="0" smtClean="0">
                          <a:solidFill>
                            <a:schemeClr val="tx1"/>
                          </a:solidFill>
                          <a:effectLst/>
                          <a:latin typeface="+mj-lt"/>
                        </a:rPr>
                        <a:t>100</a:t>
                      </a:r>
                      <a:endParaRPr lang="es-MX" sz="1300" b="1" i="0" u="none" strike="noStrike" dirty="0">
                        <a:solidFill>
                          <a:schemeClr val="tx1"/>
                        </a:solidFill>
                        <a:effectLst/>
                        <a:latin typeface="+mj-lt"/>
                      </a:endParaRPr>
                    </a:p>
                  </a:txBody>
                  <a:tcPr marL="8979" marR="8979" marT="8979" marB="0" anchor="ctr">
                    <a:lnL>
                      <a:noFill/>
                    </a:lnL>
                    <a:lnR>
                      <a:noFill/>
                    </a:lnR>
                    <a:lnT w="25400" cap="flat" cmpd="dbl" algn="ctr">
                      <a:solidFill>
                        <a:srgbClr val="E4E3E3"/>
                      </a:solidFill>
                      <a:prstDash val="solid"/>
                      <a:round/>
                      <a:headEnd type="none" w="med" len="med"/>
                      <a:tailEnd type="none" w="med" len="med"/>
                    </a:lnT>
                    <a:lnB>
                      <a:noFill/>
                    </a:lnB>
                    <a:solidFill>
                      <a:schemeClr val="bg1">
                        <a:lumMod val="75000"/>
                      </a:schemeClr>
                    </a:solidFill>
                  </a:tcPr>
                </a:tc>
              </a:tr>
            </a:tbl>
          </a:graphicData>
        </a:graphic>
      </p:graphicFrame>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9</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143494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813051" cy="677773"/>
          </a:xfrm>
        </p:spPr>
        <p:txBody>
          <a:bodyPr>
            <a:normAutofit/>
          </a:bodyPr>
          <a:lstStyle/>
          <a:p>
            <a:r>
              <a:rPr lang="es-MX" sz="2200" dirty="0"/>
              <a:t>Glosario de Títulos de Deuda</a:t>
            </a:r>
            <a:endParaRPr lang="es-MX" sz="2200" dirty="0">
              <a:latin typeface="+mj-lt"/>
            </a:endParaRPr>
          </a:p>
        </p:txBody>
      </p:sp>
      <p:graphicFrame>
        <p:nvGraphicFramePr>
          <p:cNvPr id="3" name="2 Tabla"/>
          <p:cNvGraphicFramePr>
            <a:graphicFrameLocks noGrp="1"/>
          </p:cNvGraphicFramePr>
          <p:nvPr>
            <p:extLst>
              <p:ext uri="{D42A27DB-BD31-4B8C-83A1-F6EECF244321}">
                <p14:modId xmlns:p14="http://schemas.microsoft.com/office/powerpoint/2010/main" val="864870581"/>
              </p:ext>
            </p:extLst>
          </p:nvPr>
        </p:nvGraphicFramePr>
        <p:xfrm>
          <a:off x="614855" y="1119351"/>
          <a:ext cx="7961586" cy="5648398"/>
        </p:xfrm>
        <a:graphic>
          <a:graphicData uri="http://schemas.openxmlformats.org/drawingml/2006/table">
            <a:tbl>
              <a:tblPr firstRow="1" firstCol="1" bandRow="1">
                <a:tableStyleId>{5C22544A-7EE6-4342-B048-85BDC9FD1C3A}</a:tableStyleId>
              </a:tblPr>
              <a:tblGrid>
                <a:gridCol w="1479937"/>
                <a:gridCol w="4598093"/>
                <a:gridCol w="1883556"/>
              </a:tblGrid>
              <a:tr h="371014">
                <a:tc>
                  <a:txBody>
                    <a:bodyPr/>
                    <a:lstStyle/>
                    <a:p>
                      <a:pPr algn="ctr">
                        <a:lnSpc>
                          <a:spcPct val="115000"/>
                        </a:lnSpc>
                        <a:spcAft>
                          <a:spcPts val="0"/>
                        </a:spcAft>
                      </a:pPr>
                      <a:r>
                        <a:rPr lang="es-MX" sz="1100" dirty="0">
                          <a:effectLst/>
                        </a:rPr>
                        <a:t>INSTRUMENTO</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solidFill>
                      <a:schemeClr val="tx2"/>
                    </a:solidFill>
                  </a:tcPr>
                </a:tc>
                <a:tc>
                  <a:txBody>
                    <a:bodyPr/>
                    <a:lstStyle/>
                    <a:p>
                      <a:pPr algn="ctr">
                        <a:lnSpc>
                          <a:spcPct val="115000"/>
                        </a:lnSpc>
                        <a:spcAft>
                          <a:spcPts val="0"/>
                        </a:spcAft>
                      </a:pPr>
                      <a:r>
                        <a:rPr lang="es-MX" sz="1050" dirty="0">
                          <a:effectLst/>
                        </a:rPr>
                        <a:t>DESCRIPCIÓN</a:t>
                      </a:r>
                      <a:endParaRPr lang="es-MX" sz="1100" dirty="0">
                        <a:effectLst/>
                        <a:latin typeface="Calibri"/>
                        <a:ea typeface="Calibri"/>
                        <a:cs typeface="Times New Roman"/>
                      </a:endParaRPr>
                    </a:p>
                  </a:txBody>
                  <a:tcPr marL="62513" marR="62513" marT="0" marB="0" anchor="ct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15000"/>
                        </a:lnSpc>
                        <a:spcAft>
                          <a:spcPts val="0"/>
                        </a:spcAft>
                      </a:pPr>
                      <a:r>
                        <a:rPr lang="es-MX" sz="1050" dirty="0">
                          <a:effectLst/>
                        </a:rPr>
                        <a:t>PLAZO</a:t>
                      </a:r>
                      <a:endParaRPr lang="es-MX" sz="1100" dirty="0">
                        <a:effectLst/>
                        <a:latin typeface="Calibri"/>
                        <a:ea typeface="Calibri"/>
                        <a:cs typeface="Times New Roman"/>
                      </a:endParaRPr>
                    </a:p>
                  </a:txBody>
                  <a:tcPr marL="62513" marR="62513" marT="0" marB="0"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610578">
                <a:tc>
                  <a:txBody>
                    <a:bodyPr/>
                    <a:lstStyle/>
                    <a:p>
                      <a:pPr algn="ctr">
                        <a:lnSpc>
                          <a:spcPct val="115000"/>
                        </a:lnSpc>
                        <a:spcAft>
                          <a:spcPts val="0"/>
                        </a:spcAft>
                      </a:pPr>
                      <a:r>
                        <a:rPr lang="es-MX" sz="1100" dirty="0">
                          <a:effectLst/>
                        </a:rPr>
                        <a:t>CETES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algn="just">
                        <a:lnSpc>
                          <a:spcPct val="115000"/>
                        </a:lnSpc>
                        <a:spcAft>
                          <a:spcPts val="0"/>
                        </a:spcAft>
                      </a:pPr>
                      <a:r>
                        <a:rPr lang="es-MX" sz="1100" dirty="0">
                          <a:effectLst/>
                        </a:rPr>
                        <a:t>Certificados de la Tesorería que tienen Valor Nominal de $10.00, no pagan intereses durante el transcurso de su vida y liquidan su valor nominal en la fecha de vencimiento.</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28, 91, 182 y 364 días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2031">
                <a:tc>
                  <a:txBody>
                    <a:bodyPr/>
                    <a:lstStyle/>
                    <a:p>
                      <a:pPr algn="ctr">
                        <a:lnSpc>
                          <a:spcPct val="115000"/>
                        </a:lnSpc>
                        <a:spcAft>
                          <a:spcPts val="0"/>
                        </a:spcAft>
                      </a:pPr>
                      <a:r>
                        <a:rPr lang="es-MX" sz="1100" dirty="0">
                          <a:effectLst/>
                        </a:rPr>
                        <a:t>BONOS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algn="just">
                        <a:lnSpc>
                          <a:spcPct val="115000"/>
                        </a:lnSpc>
                        <a:spcAft>
                          <a:spcPts val="0"/>
                        </a:spcAft>
                      </a:pPr>
                      <a:r>
                        <a:rPr lang="es-MX" sz="1100" dirty="0">
                          <a:effectLst/>
                        </a:rPr>
                        <a:t>Bonos de Desarrollo emitidos por el Gobierno Federal que tienen Valor Nominal de $100.00 y pagan intereses cada 6 meses a una tasa de interés fija determinada al momento de la emisión.</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3, 5, 10, 20 y 30 años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2031">
                <a:tc>
                  <a:txBody>
                    <a:bodyPr/>
                    <a:lstStyle/>
                    <a:p>
                      <a:pPr algn="ctr">
                        <a:lnSpc>
                          <a:spcPct val="115000"/>
                        </a:lnSpc>
                        <a:spcAft>
                          <a:spcPts val="0"/>
                        </a:spcAft>
                      </a:pPr>
                      <a:r>
                        <a:rPr lang="es-MX" sz="1100" dirty="0">
                          <a:effectLst/>
                        </a:rPr>
                        <a:t>UDIBONO</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algn="just">
                        <a:lnSpc>
                          <a:spcPct val="115000"/>
                        </a:lnSpc>
                        <a:spcAft>
                          <a:spcPts val="0"/>
                        </a:spcAft>
                      </a:pPr>
                      <a:r>
                        <a:rPr lang="es-MX" sz="1100" dirty="0">
                          <a:effectLst/>
                        </a:rPr>
                        <a:t>Bonos denominados en Unidades de Inversión (</a:t>
                      </a:r>
                      <a:r>
                        <a:rPr lang="es-MX" sz="1100" dirty="0" err="1">
                          <a:effectLst/>
                        </a:rPr>
                        <a:t>UDI’s</a:t>
                      </a:r>
                      <a:r>
                        <a:rPr lang="es-MX" sz="1100" dirty="0">
                          <a:effectLst/>
                        </a:rPr>
                        <a:t>) que tienen Valor Nominal de $100.00 y pagan intereses cada 6 meses a una tasa de interés fija.</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3, 10 y 30 años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2031">
                <a:tc>
                  <a:txBody>
                    <a:bodyPr/>
                    <a:lstStyle/>
                    <a:p>
                      <a:pPr algn="ctr">
                        <a:lnSpc>
                          <a:spcPct val="115000"/>
                        </a:lnSpc>
                        <a:spcAft>
                          <a:spcPts val="0"/>
                        </a:spcAft>
                      </a:pPr>
                      <a:r>
                        <a:rPr lang="es-MX" sz="1100" dirty="0">
                          <a:effectLst/>
                        </a:rPr>
                        <a:t>BONDESD</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algn="just">
                        <a:lnSpc>
                          <a:spcPct val="115000"/>
                        </a:lnSpc>
                        <a:spcAft>
                          <a:spcPts val="0"/>
                        </a:spcAft>
                      </a:pPr>
                      <a:r>
                        <a:rPr lang="es-MX" sz="1100" dirty="0">
                          <a:effectLst/>
                        </a:rPr>
                        <a:t>Bonos de Desarrollo emitidos por el Gobierno Federal que tienen Valor Nominal de $100.00 y pagan intereses cada 28 días, tomando como referencia la Tasa de Fondeo Bancario</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5 años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27538">
                <a:tc>
                  <a:txBody>
                    <a:bodyPr/>
                    <a:lstStyle/>
                    <a:p>
                      <a:pPr algn="ctr">
                        <a:lnSpc>
                          <a:spcPct val="115000"/>
                        </a:lnSpc>
                        <a:spcAft>
                          <a:spcPts val="0"/>
                        </a:spcAft>
                      </a:pPr>
                      <a:r>
                        <a:rPr lang="es-MX" sz="1100" dirty="0">
                          <a:effectLst/>
                        </a:rPr>
                        <a:t>BPA182</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algn="just">
                        <a:lnSpc>
                          <a:spcPct val="115000"/>
                        </a:lnSpc>
                        <a:spcAft>
                          <a:spcPts val="0"/>
                        </a:spcAft>
                      </a:pPr>
                      <a:r>
                        <a:rPr lang="es-MX" sz="1100" dirty="0">
                          <a:effectLst/>
                        </a:rPr>
                        <a:t>Bonos de Protección al Ahorro emitidos por el Gobierno Federal que tienen Valor Nominal de $100.00 y pagan intereses cada 6 meses a una tasa de interés referenciada (CETES de 182 días).</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7 años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2031">
                <a:tc>
                  <a:txBody>
                    <a:bodyPr/>
                    <a:lstStyle/>
                    <a:p>
                      <a:pPr algn="ctr">
                        <a:lnSpc>
                          <a:spcPct val="115000"/>
                        </a:lnSpc>
                        <a:spcAft>
                          <a:spcPts val="0"/>
                        </a:spcAft>
                      </a:pPr>
                      <a:r>
                        <a:rPr lang="es-MX" sz="1100" dirty="0">
                          <a:effectLst/>
                        </a:rPr>
                        <a:t>CBIC</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algn="just">
                        <a:lnSpc>
                          <a:spcPct val="115000"/>
                        </a:lnSpc>
                        <a:spcAft>
                          <a:spcPts val="0"/>
                        </a:spcAft>
                      </a:pPr>
                      <a:r>
                        <a:rPr lang="es-MX" sz="1100" dirty="0">
                          <a:effectLst/>
                        </a:rPr>
                        <a:t>Certificados Bursátiles de Indemnización Carretera Segregables que tienen Valor Nominal de $100.00 y pagan intereses cada 6 meses a una tasa de interés fija. La tasa de interés se determina cuando se coloca la primera emisión.</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20 y 30 años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2031">
                <a:tc>
                  <a:txBody>
                    <a:bodyPr/>
                    <a:lstStyle/>
                    <a:p>
                      <a:pPr algn="ctr">
                        <a:lnSpc>
                          <a:spcPct val="115000"/>
                        </a:lnSpc>
                        <a:spcAft>
                          <a:spcPts val="0"/>
                        </a:spcAft>
                      </a:pPr>
                      <a:r>
                        <a:rPr lang="es-MX" sz="1100" dirty="0">
                          <a:effectLst/>
                        </a:rPr>
                        <a:t>UMS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solidFill>
                      <a:schemeClr val="tx2"/>
                    </a:solidFill>
                  </a:tcPr>
                </a:tc>
                <a:tc>
                  <a:txBody>
                    <a:bodyPr/>
                    <a:lstStyle/>
                    <a:p>
                      <a:pPr algn="just">
                        <a:lnSpc>
                          <a:spcPct val="115000"/>
                        </a:lnSpc>
                        <a:spcAft>
                          <a:spcPts val="0"/>
                        </a:spcAft>
                      </a:pPr>
                      <a:r>
                        <a:rPr lang="es-MX" sz="1100" dirty="0">
                          <a:effectLst/>
                        </a:rPr>
                        <a:t>(</a:t>
                      </a:r>
                      <a:r>
                        <a:rPr lang="es-MX" sz="1100" dirty="0" err="1">
                          <a:effectLst/>
                        </a:rPr>
                        <a:t>United</a:t>
                      </a:r>
                      <a:r>
                        <a:rPr lang="es-MX" sz="1100" dirty="0">
                          <a:effectLst/>
                        </a:rPr>
                        <a:t> </a:t>
                      </a:r>
                      <a:r>
                        <a:rPr lang="es-MX" sz="1100" dirty="0" err="1">
                          <a:effectLst/>
                        </a:rPr>
                        <a:t>Mexican</a:t>
                      </a:r>
                      <a:r>
                        <a:rPr lang="es-MX" sz="1100" dirty="0">
                          <a:effectLst/>
                        </a:rPr>
                        <a:t> </a:t>
                      </a:r>
                      <a:r>
                        <a:rPr lang="es-MX" sz="1100" dirty="0" err="1">
                          <a:effectLst/>
                        </a:rPr>
                        <a:t>States</a:t>
                      </a:r>
                      <a:r>
                        <a:rPr lang="es-MX" sz="1100" dirty="0">
                          <a:effectLst/>
                        </a:rPr>
                        <a:t> Bonds) Bonos emitidos en el extranjero por el Gobierno Federal que tienen Valor Nominal de $100.00 y pagan intereses cada 6 meses a una tasa de interés fija, Se operan en diferentes divisas.</a:t>
                      </a:r>
                      <a:endParaRPr lang="es-MX" sz="1200" dirty="0">
                        <a:effectLst/>
                        <a:latin typeface="Calibri"/>
                        <a:ea typeface="Calibri"/>
                        <a:cs typeface="Times New Roman"/>
                      </a:endParaRPr>
                    </a:p>
                  </a:txBody>
                  <a:tcPr marL="62513" marR="62513"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s-MX" sz="1100" dirty="0">
                          <a:effectLst/>
                        </a:rPr>
                        <a:t>6, 7, 10, 18 y 22 años</a:t>
                      </a:r>
                      <a:endParaRPr lang="es-MX" sz="1200" dirty="0">
                        <a:effectLst/>
                        <a:latin typeface="Calibri"/>
                        <a:ea typeface="Calibri"/>
                        <a:cs typeface="Times New Roman"/>
                      </a:endParaRPr>
                    </a:p>
                  </a:txBody>
                  <a:tcPr marL="62513" marR="6251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r>
            </a:tbl>
          </a:graphicData>
        </a:graphic>
      </p:graphicFrame>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10</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5972856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4000" y="288000"/>
            <a:ext cx="6813051" cy="677773"/>
          </a:xfrm>
        </p:spPr>
        <p:txBody>
          <a:bodyPr>
            <a:normAutofit/>
          </a:bodyPr>
          <a:lstStyle/>
          <a:p>
            <a:r>
              <a:rPr lang="es-ES" sz="2200" dirty="0" smtClean="0">
                <a:latin typeface="+mj-lt"/>
              </a:rPr>
              <a:t>Rendimiento Promedio Nominal de las SB1</a:t>
            </a:r>
            <a:endParaRPr lang="es-ES" sz="2200" dirty="0">
              <a:latin typeface="+mj-lt"/>
            </a:endParaRPr>
          </a:p>
        </p:txBody>
      </p:sp>
      <p:sp>
        <p:nvSpPr>
          <p:cNvPr id="4" name="3 CuadroTexto"/>
          <p:cNvSpPr txBox="1"/>
          <p:nvPr/>
        </p:nvSpPr>
        <p:spPr>
          <a:xfrm>
            <a:off x="2139340" y="6129238"/>
            <a:ext cx="3866257" cy="276999"/>
          </a:xfrm>
          <a:prstGeom prst="rect">
            <a:avLst/>
          </a:prstGeom>
          <a:noFill/>
        </p:spPr>
        <p:txBody>
          <a:bodyPr wrap="square" rtlCol="0">
            <a:spAutoFit/>
          </a:bodyPr>
          <a:lstStyle/>
          <a:p>
            <a:pPr defTabSz="457200"/>
            <a:r>
              <a:rPr lang="es-MX" sz="1200" dirty="0" smtClean="0">
                <a:solidFill>
                  <a:prstClr val="black"/>
                </a:solidFill>
                <a:latin typeface="+mj-lt"/>
              </a:rPr>
              <a:t>Fuente: CONSAR</a:t>
            </a:r>
            <a:endParaRPr lang="es-MX" sz="1200" dirty="0">
              <a:solidFill>
                <a:prstClr val="black"/>
              </a:solidFill>
              <a:latin typeface="+mj-lt"/>
            </a:endParaRPr>
          </a:p>
        </p:txBody>
      </p:sp>
      <p:sp>
        <p:nvSpPr>
          <p:cNvPr id="6" name="5 CuadroTexto"/>
          <p:cNvSpPr txBox="1"/>
          <p:nvPr/>
        </p:nvSpPr>
        <p:spPr>
          <a:xfrm>
            <a:off x="243158" y="1210774"/>
            <a:ext cx="8573296" cy="923330"/>
          </a:xfrm>
          <a:prstGeom prst="rect">
            <a:avLst/>
          </a:prstGeom>
          <a:noFill/>
        </p:spPr>
        <p:txBody>
          <a:bodyPr wrap="square" rtlCol="0">
            <a:spAutoFit/>
          </a:bodyPr>
          <a:lstStyle/>
          <a:p>
            <a:pPr marL="285750" indent="-285750" algn="just" defTabSz="457200">
              <a:buFont typeface="Arial" pitchFamily="34" charset="0"/>
              <a:buChar char="•"/>
            </a:pPr>
            <a:r>
              <a:rPr lang="es-MX" dirty="0" smtClean="0">
                <a:latin typeface="+mj-lt"/>
              </a:rPr>
              <a:t>Las </a:t>
            </a:r>
            <a:r>
              <a:rPr lang="es-MX" dirty="0">
                <a:latin typeface="+mj-lt"/>
              </a:rPr>
              <a:t>SB1 </a:t>
            </a:r>
            <a:r>
              <a:rPr lang="es-MX" dirty="0" smtClean="0">
                <a:latin typeface="+mj-lt"/>
              </a:rPr>
              <a:t>han </a:t>
            </a:r>
            <a:r>
              <a:rPr lang="es-MX" dirty="0">
                <a:latin typeface="+mj-lt"/>
              </a:rPr>
              <a:t>tenido </a:t>
            </a:r>
            <a:r>
              <a:rPr lang="es-MX" dirty="0" smtClean="0">
                <a:latin typeface="+mj-lt"/>
              </a:rPr>
              <a:t>un rendimiento </a:t>
            </a:r>
            <a:r>
              <a:rPr lang="es-MX" dirty="0">
                <a:latin typeface="+mj-lt"/>
              </a:rPr>
              <a:t>promedio </a:t>
            </a:r>
            <a:r>
              <a:rPr lang="es-MX" dirty="0" smtClean="0">
                <a:latin typeface="+mj-lt"/>
              </a:rPr>
              <a:t>de 6.82</a:t>
            </a:r>
            <a:r>
              <a:rPr lang="es-MX" dirty="0">
                <a:latin typeface="+mj-lt"/>
              </a:rPr>
              <a:t>% en los últimos 58 meses</a:t>
            </a:r>
            <a:r>
              <a:rPr lang="es-MX" dirty="0" smtClean="0">
                <a:latin typeface="+mj-lt"/>
              </a:rPr>
              <a:t>.</a:t>
            </a:r>
          </a:p>
          <a:p>
            <a:pPr marL="285750" indent="-285750" algn="just" defTabSz="457200">
              <a:buFont typeface="Arial" pitchFamily="34" charset="0"/>
              <a:buChar char="•"/>
            </a:pPr>
            <a:r>
              <a:rPr lang="es-MX" dirty="0"/>
              <a:t>El plazo promedio de las inversiones de las SB1 es de </a:t>
            </a:r>
            <a:r>
              <a:rPr lang="es-MX" dirty="0" smtClean="0"/>
              <a:t>2,945 días, </a:t>
            </a:r>
            <a:r>
              <a:rPr lang="es-MX" dirty="0"/>
              <a:t>lo que representa aproximadamente 8 años. </a:t>
            </a:r>
            <a:endParaRPr lang="es-MX" dirty="0" smtClean="0"/>
          </a:p>
        </p:txBody>
      </p:sp>
      <p:graphicFrame>
        <p:nvGraphicFramePr>
          <p:cNvPr id="7" name="6 Tabla"/>
          <p:cNvGraphicFramePr>
            <a:graphicFrameLocks noGrp="1"/>
          </p:cNvGraphicFramePr>
          <p:nvPr>
            <p:extLst>
              <p:ext uri="{D42A27DB-BD31-4B8C-83A1-F6EECF244321}">
                <p14:modId xmlns:p14="http://schemas.microsoft.com/office/powerpoint/2010/main" val="718253451"/>
              </p:ext>
            </p:extLst>
          </p:nvPr>
        </p:nvGraphicFramePr>
        <p:xfrm>
          <a:off x="2202152" y="2761147"/>
          <a:ext cx="4471760" cy="3370281"/>
        </p:xfrm>
        <a:graphic>
          <a:graphicData uri="http://schemas.openxmlformats.org/drawingml/2006/table">
            <a:tbl>
              <a:tblPr firstRow="1" firstCol="1" bandRow="1"/>
              <a:tblGrid>
                <a:gridCol w="2330399"/>
                <a:gridCol w="2141361"/>
              </a:tblGrid>
              <a:tr h="534389">
                <a:tc>
                  <a:txBody>
                    <a:bodyPr/>
                    <a:lstStyle/>
                    <a:p>
                      <a:pPr algn="ctr">
                        <a:spcBef>
                          <a:spcPts val="600"/>
                        </a:spcBef>
                        <a:spcAft>
                          <a:spcPts val="0"/>
                        </a:spcAft>
                      </a:pPr>
                      <a:r>
                        <a:rPr lang="es-ES" sz="1600" b="1" dirty="0" smtClean="0">
                          <a:solidFill>
                            <a:srgbClr val="FFFFFF"/>
                          </a:solidFill>
                          <a:effectLst/>
                          <a:latin typeface="+mj-lt"/>
                          <a:ea typeface="Times New Roman"/>
                          <a:cs typeface="Times New Roman"/>
                        </a:rPr>
                        <a:t>Afores</a:t>
                      </a:r>
                      <a:endParaRPr lang="es-MX" sz="1600" dirty="0">
                        <a:effectLst/>
                        <a:latin typeface="+mj-lt"/>
                        <a:ea typeface="Times New Roman"/>
                        <a:cs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chemeClr val="accent2"/>
                    </a:solidFill>
                  </a:tcPr>
                </a:tc>
                <a:tc>
                  <a:txBody>
                    <a:bodyPr/>
                    <a:lstStyle/>
                    <a:p>
                      <a:pPr algn="ctr">
                        <a:spcBef>
                          <a:spcPts val="600"/>
                        </a:spcBef>
                        <a:spcAft>
                          <a:spcPts val="0"/>
                        </a:spcAft>
                      </a:pPr>
                      <a:r>
                        <a:rPr lang="es-MX" sz="1600" b="1" dirty="0" smtClean="0">
                          <a:solidFill>
                            <a:srgbClr val="FFFFFF"/>
                          </a:solidFill>
                          <a:effectLst/>
                          <a:latin typeface="+mj-lt"/>
                          <a:ea typeface="Times New Roman"/>
                          <a:cs typeface="Times New Roman"/>
                        </a:rPr>
                        <a:t>Rendimiento</a:t>
                      </a:r>
                      <a:r>
                        <a:rPr lang="es-MX" sz="1600" b="1" baseline="0" dirty="0" smtClean="0">
                          <a:solidFill>
                            <a:srgbClr val="FFFFFF"/>
                          </a:solidFill>
                          <a:effectLst/>
                          <a:latin typeface="+mj-lt"/>
                          <a:ea typeface="Times New Roman"/>
                          <a:cs typeface="Times New Roman"/>
                        </a:rPr>
                        <a:t> Neto</a:t>
                      </a:r>
                      <a:endParaRPr lang="es-MX" sz="1600" dirty="0">
                        <a:effectLst/>
                        <a:latin typeface="+mj-lt"/>
                        <a:ea typeface="Times New Roman"/>
                        <a:cs typeface="Times New Roman"/>
                      </a:endParaRPr>
                    </a:p>
                  </a:txBody>
                  <a:tcPr marL="68580" marR="68580" marT="0"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chemeClr val="accent2"/>
                    </a:solidFill>
                  </a:tcPr>
                </a:tc>
              </a:tr>
              <a:tr h="259591">
                <a:tc>
                  <a:txBody>
                    <a:bodyPr/>
                    <a:lstStyle/>
                    <a:p>
                      <a:pPr lvl="1" algn="l" fontAlgn="b"/>
                      <a:r>
                        <a:rPr lang="es-MX" sz="1400" b="0" i="0" u="none" strike="noStrike" dirty="0" err="1">
                          <a:solidFill>
                            <a:srgbClr val="000000"/>
                          </a:solidFill>
                          <a:effectLst/>
                          <a:latin typeface="Calibri"/>
                        </a:rPr>
                        <a:t>PensionISSSTE</a:t>
                      </a:r>
                      <a:endParaRPr lang="es-MX" sz="1400" b="0" i="0" u="none" strike="noStrike" dirty="0">
                        <a:solidFill>
                          <a:srgbClr val="000000"/>
                        </a:solidFill>
                        <a:effectLst/>
                        <a:latin typeface="Calibri"/>
                      </a:endParaRP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alibri"/>
                        </a:rPr>
                        <a:t>8.61%</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25631">
                <a:tc>
                  <a:txBody>
                    <a:bodyPr/>
                    <a:lstStyle/>
                    <a:p>
                      <a:pPr lvl="1" algn="l" fontAlgn="b"/>
                      <a:r>
                        <a:rPr lang="es-MX" sz="1400" b="0" i="0" u="none" strike="noStrike" dirty="0" err="1">
                          <a:solidFill>
                            <a:srgbClr val="000000"/>
                          </a:solidFill>
                          <a:effectLst/>
                          <a:latin typeface="Calibri"/>
                        </a:rPr>
                        <a:t>Invercap</a:t>
                      </a:r>
                      <a:endParaRPr lang="es-MX" sz="1400" b="0" i="0" u="none" strike="noStrike" dirty="0">
                        <a:solidFill>
                          <a:srgbClr val="000000"/>
                        </a:solidFill>
                        <a:effectLst/>
                        <a:latin typeface="Calibri"/>
                      </a:endParaRP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alibri"/>
                        </a:rPr>
                        <a:t>7.99%</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37507">
                <a:tc>
                  <a:txBody>
                    <a:bodyPr/>
                    <a:lstStyle/>
                    <a:p>
                      <a:pPr lvl="1" algn="l" fontAlgn="b"/>
                      <a:r>
                        <a:rPr lang="es-MX" sz="1400" b="0" i="0" u="none" strike="noStrike" dirty="0" err="1">
                          <a:solidFill>
                            <a:srgbClr val="000000"/>
                          </a:solidFill>
                          <a:effectLst/>
                          <a:latin typeface="Calibri"/>
                        </a:rPr>
                        <a:t>Profuturo</a:t>
                      </a:r>
                      <a:r>
                        <a:rPr lang="es-MX" sz="1400" b="0" i="0" u="none" strike="noStrike" dirty="0">
                          <a:solidFill>
                            <a:srgbClr val="000000"/>
                          </a:solidFill>
                          <a:effectLst/>
                          <a:latin typeface="Calibri"/>
                        </a:rPr>
                        <a:t> GNP</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alibri"/>
                        </a:rPr>
                        <a:t>7.48%</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61257">
                <a:tc>
                  <a:txBody>
                    <a:bodyPr/>
                    <a:lstStyle/>
                    <a:p>
                      <a:pPr lvl="1" algn="l" fontAlgn="b"/>
                      <a:r>
                        <a:rPr lang="es-MX" sz="1400" b="0" i="0" u="none" strike="noStrike" dirty="0">
                          <a:solidFill>
                            <a:srgbClr val="000000"/>
                          </a:solidFill>
                          <a:effectLst/>
                          <a:latin typeface="Calibri"/>
                        </a:rPr>
                        <a:t>SURA</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alibri"/>
                        </a:rPr>
                        <a:t>7.41%</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13756">
                <a:tc>
                  <a:txBody>
                    <a:bodyPr/>
                    <a:lstStyle/>
                    <a:p>
                      <a:pPr lvl="1" algn="l" fontAlgn="b"/>
                      <a:r>
                        <a:rPr lang="es-MX" sz="1400" b="0" i="0" u="none" strike="noStrike">
                          <a:solidFill>
                            <a:srgbClr val="000000"/>
                          </a:solidFill>
                          <a:effectLst/>
                          <a:latin typeface="Calibri"/>
                        </a:rPr>
                        <a:t>Banamex</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alibri"/>
                        </a:rPr>
                        <a:t>7.13%</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13756">
                <a:tc>
                  <a:txBody>
                    <a:bodyPr/>
                    <a:lstStyle/>
                    <a:p>
                      <a:pPr lvl="1" algn="l" fontAlgn="b"/>
                      <a:r>
                        <a:rPr lang="es-MX" sz="1400" b="0" i="0" u="none" strike="noStrike">
                          <a:solidFill>
                            <a:srgbClr val="000000"/>
                          </a:solidFill>
                          <a:effectLst/>
                          <a:latin typeface="Calibri"/>
                        </a:rPr>
                        <a:t>MetLife</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alibri"/>
                        </a:rPr>
                        <a:t>6.79%</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01880">
                <a:tc>
                  <a:txBody>
                    <a:bodyPr/>
                    <a:lstStyle/>
                    <a:p>
                      <a:pPr lvl="1" algn="l" fontAlgn="b"/>
                      <a:r>
                        <a:rPr lang="es-MX" sz="1400" b="0" i="0" u="none" strike="noStrike" dirty="0">
                          <a:solidFill>
                            <a:srgbClr val="000000"/>
                          </a:solidFill>
                          <a:effectLst/>
                          <a:latin typeface="Calibri"/>
                        </a:rPr>
                        <a:t>XXI Banorte</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alibri"/>
                        </a:rPr>
                        <a:t>6.78%</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130629">
                <a:tc>
                  <a:txBody>
                    <a:bodyPr/>
                    <a:lstStyle/>
                    <a:p>
                      <a:pPr lvl="1" algn="l" fontAlgn="b"/>
                      <a:r>
                        <a:rPr lang="es-MX" sz="1400" b="0" i="0" u="none" strike="noStrike" dirty="0">
                          <a:solidFill>
                            <a:srgbClr val="000000"/>
                          </a:solidFill>
                          <a:effectLst/>
                          <a:latin typeface="Calibri"/>
                        </a:rPr>
                        <a:t>Principal</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alibri"/>
                        </a:rPr>
                        <a:t>6.57%</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46012">
                <a:tc>
                  <a:txBody>
                    <a:bodyPr/>
                    <a:lstStyle/>
                    <a:p>
                      <a:pPr lvl="1" algn="l" fontAlgn="b"/>
                      <a:r>
                        <a:rPr lang="es-MX" sz="1400" b="0" i="0" u="none" strike="noStrike" dirty="0">
                          <a:solidFill>
                            <a:srgbClr val="000000"/>
                          </a:solidFill>
                          <a:effectLst/>
                          <a:latin typeface="Calibri"/>
                        </a:rPr>
                        <a:t>Azteca</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alibri"/>
                        </a:rPr>
                        <a:t>5.88%</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192800">
                <a:tc>
                  <a:txBody>
                    <a:bodyPr/>
                    <a:lstStyle/>
                    <a:p>
                      <a:pPr lvl="1" algn="l" fontAlgn="b"/>
                      <a:r>
                        <a:rPr lang="es-MX" sz="1400" b="0" i="0" u="none" strike="noStrike" dirty="0">
                          <a:solidFill>
                            <a:srgbClr val="000000"/>
                          </a:solidFill>
                          <a:effectLst/>
                          <a:latin typeface="Calibri"/>
                        </a:rPr>
                        <a:t>Coppel</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alibri"/>
                        </a:rPr>
                        <a:t>5.37%</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30256">
                <a:tc>
                  <a:txBody>
                    <a:bodyPr/>
                    <a:lstStyle/>
                    <a:p>
                      <a:pPr lvl="1" algn="l" fontAlgn="b"/>
                      <a:r>
                        <a:rPr lang="es-MX" sz="1400" b="0" i="0" u="none" strike="noStrike" dirty="0">
                          <a:solidFill>
                            <a:srgbClr val="000000"/>
                          </a:solidFill>
                          <a:effectLst/>
                          <a:latin typeface="Calibri"/>
                        </a:rPr>
                        <a:t>Inbursa</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MX" sz="1400" b="0" i="0" u="none" strike="noStrike" dirty="0">
                          <a:solidFill>
                            <a:srgbClr val="000000"/>
                          </a:solidFill>
                          <a:effectLst/>
                          <a:latin typeface="Calibri"/>
                        </a:rPr>
                        <a:t>4.98%</a:t>
                      </a:r>
                    </a:p>
                  </a:txBody>
                  <a:tcPr marL="9525" marR="9525" marT="9525"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61213">
                <a:tc>
                  <a:txBody>
                    <a:bodyPr/>
                    <a:lstStyle/>
                    <a:p>
                      <a:pPr lvl="1" algn="l" fontAlgn="b"/>
                      <a:r>
                        <a:rPr lang="es-MX" sz="1400" b="1" i="0" u="none" strike="noStrike" dirty="0">
                          <a:solidFill>
                            <a:srgbClr val="000000"/>
                          </a:solidFill>
                          <a:effectLst/>
                          <a:latin typeface="Calibri"/>
                        </a:rPr>
                        <a:t>Promedio</a:t>
                      </a:r>
                    </a:p>
                  </a:txBody>
                  <a:tcPr marL="9525" marR="9525" marT="9525"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MX" sz="1400" b="1" i="0" u="none" strike="noStrike" dirty="0">
                          <a:solidFill>
                            <a:srgbClr val="000000"/>
                          </a:solidFill>
                          <a:effectLst/>
                          <a:latin typeface="Calibri"/>
                        </a:rPr>
                        <a:t>6.82%</a:t>
                      </a:r>
                    </a:p>
                  </a:txBody>
                  <a:tcPr marL="9525" marR="9525" marT="9525" marB="0" anchor="ctr">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bl>
          </a:graphicData>
        </a:graphic>
      </p:graphicFrame>
      <p:sp>
        <p:nvSpPr>
          <p:cNvPr id="8" name="Cuadro de texto 2"/>
          <p:cNvSpPr txBox="1">
            <a:spLocks noChangeArrowheads="1"/>
          </p:cNvSpPr>
          <p:nvPr/>
        </p:nvSpPr>
        <p:spPr bwMode="auto">
          <a:xfrm>
            <a:off x="2127465" y="2297901"/>
            <a:ext cx="4019550" cy="461665"/>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latin typeface="+mj-lt"/>
                <a:ea typeface="Batang"/>
              </a:rPr>
              <a:t>Indicador de rendimiento neto de las Siefores </a:t>
            </a:r>
            <a:r>
              <a:rPr lang="es-ES" sz="1200" b="1" dirty="0">
                <a:solidFill>
                  <a:prstClr val="black"/>
                </a:solidFill>
                <a:latin typeface="+mj-lt"/>
                <a:ea typeface="Batang"/>
              </a:rPr>
              <a:t>Básicas </a:t>
            </a:r>
            <a:r>
              <a:rPr lang="es-ES" sz="1200" b="1" dirty="0" smtClean="0">
                <a:solidFill>
                  <a:prstClr val="black"/>
                </a:solidFill>
                <a:latin typeface="+mj-lt"/>
                <a:ea typeface="Batang"/>
              </a:rPr>
              <a:t>1</a:t>
            </a:r>
            <a:endParaRPr lang="es-MX" sz="1200" dirty="0">
              <a:solidFill>
                <a:prstClr val="black"/>
              </a:solidFill>
              <a:latin typeface="+mj-lt"/>
              <a:ea typeface="Batang"/>
            </a:endParaRPr>
          </a:p>
          <a:p>
            <a:pPr defTabSz="457200" fontAlgn="base">
              <a:spcBef>
                <a:spcPct val="0"/>
              </a:spcBef>
            </a:pPr>
            <a:r>
              <a:rPr lang="es-ES" sz="1200" dirty="0" smtClean="0">
                <a:solidFill>
                  <a:prstClr val="black"/>
                </a:solidFill>
                <a:latin typeface="+mj-lt"/>
                <a:ea typeface="Batang"/>
              </a:rPr>
              <a:t>(</a:t>
            </a:r>
            <a:r>
              <a:rPr lang="es-MX" sz="1200" dirty="0">
                <a:solidFill>
                  <a:prstClr val="black"/>
                </a:solidFill>
              </a:rPr>
              <a:t>Promedio de los últimos 58 meses a </a:t>
            </a:r>
            <a:r>
              <a:rPr lang="es-MX" sz="1200" dirty="0" smtClean="0">
                <a:solidFill>
                  <a:prstClr val="black"/>
                </a:solidFill>
              </a:rPr>
              <a:t>abril 2014</a:t>
            </a:r>
            <a:r>
              <a:rPr lang="es-ES" sz="1200" dirty="0" smtClean="0">
                <a:solidFill>
                  <a:prstClr val="black"/>
                </a:solidFill>
                <a:latin typeface="+mj-lt"/>
                <a:ea typeface="Batang"/>
              </a:rPr>
              <a:t>)</a:t>
            </a:r>
            <a:endParaRPr lang="es-MX" sz="1200" dirty="0">
              <a:solidFill>
                <a:prstClr val="black"/>
              </a:solidFill>
              <a:latin typeface="+mj-lt"/>
              <a:ea typeface="Batang"/>
            </a:endParaRPr>
          </a:p>
        </p:txBody>
      </p:sp>
      <p:sp>
        <p:nvSpPr>
          <p:cNvPr id="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11</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2958331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243158" y="1210774"/>
            <a:ext cx="8573296" cy="5940088"/>
          </a:xfrm>
          <a:prstGeom prst="rect">
            <a:avLst/>
          </a:prstGeom>
          <a:noFill/>
        </p:spPr>
        <p:txBody>
          <a:bodyPr wrap="square" rtlCol="0">
            <a:spAutoFit/>
          </a:bodyPr>
          <a:lstStyle/>
          <a:p>
            <a:pPr marL="285750" lvl="1" indent="-285750" algn="just" defTabSz="457200">
              <a:buFont typeface="Arial" pitchFamily="34" charset="0"/>
              <a:buChar char="•"/>
            </a:pPr>
            <a:r>
              <a:rPr lang="es-MX" sz="1600" dirty="0"/>
              <a:t>Las SB1 han tenido un rendimiento promedio de 6.82% en los últimos 58 meses, y de 4.78% en los últimos 24 meses.</a:t>
            </a:r>
          </a:p>
          <a:p>
            <a:pPr marL="285750" lvl="1" indent="-285750" algn="just" defTabSz="457200">
              <a:buFont typeface="Arial" pitchFamily="34" charset="0"/>
              <a:buChar char="•"/>
            </a:pPr>
            <a:endParaRPr lang="es-MX" sz="1600" dirty="0"/>
          </a:p>
          <a:p>
            <a:pPr marL="285750" lvl="1" indent="-285750" algn="just" defTabSz="457200">
              <a:buFont typeface="Arial" pitchFamily="34" charset="0"/>
              <a:buChar char="•"/>
            </a:pPr>
            <a:r>
              <a:rPr lang="es-MX" sz="1600" dirty="0"/>
              <a:t>La tesorería del Infonavit ha tenido un rendimiento en los últimos 58 meses de 4.38%,  y de 4.10% en los últimos 24 meses</a:t>
            </a:r>
            <a:r>
              <a:rPr lang="es-MX" sz="1600" dirty="0" smtClean="0"/>
              <a:t>.</a:t>
            </a:r>
          </a:p>
          <a:p>
            <a:pPr marL="285750" lvl="1" indent="-285750" algn="just" defTabSz="457200">
              <a:buFont typeface="Arial" pitchFamily="34" charset="0"/>
              <a:buChar char="•"/>
            </a:pPr>
            <a:endParaRPr lang="es-MX" sz="1600" dirty="0"/>
          </a:p>
          <a:p>
            <a:pPr marL="285750" indent="-285750" algn="just" defTabSz="457200">
              <a:buFont typeface="Arial" pitchFamily="34" charset="0"/>
              <a:buChar char="•"/>
            </a:pPr>
            <a:r>
              <a:rPr lang="es-MX" sz="1600" dirty="0" smtClean="0"/>
              <a:t>El cálculo del rendimiento neto </a:t>
            </a:r>
            <a:r>
              <a:rPr lang="es-MX" sz="1600" dirty="0"/>
              <a:t>establecido por la </a:t>
            </a:r>
            <a:r>
              <a:rPr lang="es-MX" sz="1600" dirty="0" smtClean="0"/>
              <a:t>Consar es un promedio </a:t>
            </a:r>
            <a:r>
              <a:rPr lang="es-MX" sz="1600" dirty="0"/>
              <a:t>móvil de los últimos 6 meses del Rendimiento de Mercado, calculado </a:t>
            </a:r>
            <a:r>
              <a:rPr lang="es-MX" sz="1600" dirty="0" smtClean="0"/>
              <a:t>diariamente </a:t>
            </a:r>
            <a:r>
              <a:rPr lang="es-MX" sz="1600" dirty="0"/>
              <a:t>sobre un horizonte de 12, 36, 60 y 84 </a:t>
            </a:r>
            <a:r>
              <a:rPr lang="es-MX" sz="1600" dirty="0" smtClean="0"/>
              <a:t>meses según corresponda, </a:t>
            </a:r>
            <a:r>
              <a:rPr lang="es-MX" sz="1600" dirty="0"/>
              <a:t>p</a:t>
            </a:r>
            <a:r>
              <a:rPr lang="es-MX" sz="1600" dirty="0" smtClean="0"/>
              <a:t>or lo que la comparación con el rendimiento de la tesorería es aproximado.</a:t>
            </a:r>
          </a:p>
          <a:p>
            <a:pPr marL="285750" lvl="1" indent="-285750" algn="just" defTabSz="457200">
              <a:buFont typeface="Arial" pitchFamily="34" charset="0"/>
              <a:buChar char="•"/>
            </a:pPr>
            <a:endParaRPr lang="es-MX" sz="1600" dirty="0"/>
          </a:p>
          <a:p>
            <a:pPr marL="285750" lvl="1" indent="-285750" algn="just" defTabSz="457200">
              <a:buFont typeface="Arial" pitchFamily="34" charset="0"/>
              <a:buChar char="•"/>
            </a:pPr>
            <a:r>
              <a:rPr lang="es-MX" sz="1600" dirty="0" smtClean="0"/>
              <a:t>La determinación del Rendimiento Objetivo de los recursos del FANVIT tendrá que considerar las necesidades de liquidez del Instituto determinadas por Planeación Estratégica de Balance (mediano y largo plazo) y la Tesorería (Corto Plazo), así como la gradualidad con que los recursos dejen de invertirse en reportos y comiencen a invertirse conforme al régimen de inversión de la SB1. Respecto a este punto, cabe resaltar que la SHCP, el Banco de México y el Infonavit llevarán a cabo la coordinación de la transferencia de estos recursos para evitar distorsiones en el mercado.</a:t>
            </a:r>
          </a:p>
          <a:p>
            <a:pPr marL="0" lvl="1" algn="just" defTabSz="457200"/>
            <a:endParaRPr lang="es-MX" sz="1600" dirty="0" smtClean="0"/>
          </a:p>
          <a:p>
            <a:pPr marL="285750" lvl="1" indent="-285750" algn="just" defTabSz="457200">
              <a:buFont typeface="Arial" pitchFamily="34" charset="0"/>
              <a:buChar char="•"/>
            </a:pPr>
            <a:r>
              <a:rPr lang="es-MX" sz="1600" dirty="0" smtClean="0"/>
              <a:t>Es importante considerar que en </a:t>
            </a:r>
            <a:r>
              <a:rPr lang="es-MX" sz="1600" dirty="0"/>
              <a:t>los primeros meses</a:t>
            </a:r>
            <a:r>
              <a:rPr lang="es-MX" sz="1600" dirty="0" smtClean="0"/>
              <a:t> de </a:t>
            </a:r>
            <a:r>
              <a:rPr lang="es-MX" sz="1600" dirty="0"/>
              <a:t>implementación los costos </a:t>
            </a:r>
            <a:r>
              <a:rPr lang="es-MX" sz="1600" dirty="0" smtClean="0"/>
              <a:t>estarán afectados, por lo que será importante establecer el tiempo en que se espera llegar al rendimiento objetivo.</a:t>
            </a:r>
            <a:endParaRPr lang="es-MX" sz="1600" dirty="0"/>
          </a:p>
          <a:p>
            <a:pPr marL="285750" lvl="1" indent="-285750" algn="just" defTabSz="457200">
              <a:buFont typeface="Arial" pitchFamily="34" charset="0"/>
              <a:buChar char="•"/>
            </a:pPr>
            <a:endParaRPr lang="es-MX" sz="1400" dirty="0">
              <a:solidFill>
                <a:prstClr val="black"/>
              </a:solidFill>
            </a:endParaRPr>
          </a:p>
          <a:p>
            <a:pPr marL="285750" lvl="1" indent="-285750" algn="just" defTabSz="457200">
              <a:buFont typeface="Arial" pitchFamily="34" charset="0"/>
              <a:buChar char="•"/>
            </a:pPr>
            <a:endParaRPr lang="es-MX" sz="1400" dirty="0"/>
          </a:p>
          <a:p>
            <a:pPr marL="285750" indent="-285750" algn="just" defTabSz="457200">
              <a:buFont typeface="Arial" pitchFamily="34" charset="0"/>
              <a:buChar char="•"/>
            </a:pPr>
            <a:endParaRPr lang="es-MX" sz="1600" dirty="0">
              <a:solidFill>
                <a:prstClr val="black"/>
              </a:solidFill>
            </a:endParaRPr>
          </a:p>
        </p:txBody>
      </p:sp>
      <p:sp>
        <p:nvSpPr>
          <p:cNvPr id="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12</a:t>
            </a:fld>
            <a:endParaRPr lang="es-ES" sz="1050" dirty="0">
              <a:solidFill>
                <a:prstClr val="black"/>
              </a:solidFill>
              <a:latin typeface="Arial" pitchFamily="34" charset="0"/>
              <a:cs typeface="Arial" pitchFamily="34" charset="0"/>
            </a:endParaRPr>
          </a:p>
        </p:txBody>
      </p:sp>
      <p:sp>
        <p:nvSpPr>
          <p:cNvPr id="10" name="Título 1"/>
          <p:cNvSpPr>
            <a:spLocks noGrp="1"/>
          </p:cNvSpPr>
          <p:nvPr>
            <p:ph type="title"/>
          </p:nvPr>
        </p:nvSpPr>
        <p:spPr>
          <a:xfrm>
            <a:off x="144001" y="288000"/>
            <a:ext cx="5697242" cy="742950"/>
          </a:xfrm>
        </p:spPr>
        <p:txBody>
          <a:bodyPr>
            <a:noAutofit/>
          </a:bodyPr>
          <a:lstStyle/>
          <a:p>
            <a:r>
              <a:rPr lang="es-ES" sz="2200" b="1" dirty="0" smtClean="0">
                <a:latin typeface="+mn-lt"/>
              </a:rPr>
              <a:t>Resumen: </a:t>
            </a:r>
            <a:r>
              <a:rPr lang="es-ES" sz="2200" dirty="0" smtClean="0">
                <a:latin typeface="+mn-lt"/>
              </a:rPr>
              <a:t>Informe sobre el Rendimiento Objetivo aproximado</a:t>
            </a:r>
            <a:endParaRPr lang="es-ES" sz="2200" dirty="0">
              <a:latin typeface="+mn-lt"/>
            </a:endParaRPr>
          </a:p>
        </p:txBody>
      </p:sp>
    </p:spTree>
    <p:extLst>
      <p:ext uri="{BB962C8B-B14F-4D97-AF65-F5344CB8AC3E}">
        <p14:creationId xmlns:p14="http://schemas.microsoft.com/office/powerpoint/2010/main" val="41062412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Cuadro de texto 2"/>
          <p:cNvSpPr txBox="1">
            <a:spLocks noChangeArrowheads="1"/>
          </p:cNvSpPr>
          <p:nvPr/>
        </p:nvSpPr>
        <p:spPr bwMode="auto">
          <a:xfrm>
            <a:off x="49304" y="3087532"/>
            <a:ext cx="4019550" cy="43088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100" b="1" dirty="0" smtClean="0">
                <a:solidFill>
                  <a:prstClr val="black"/>
                </a:solidFill>
                <a:latin typeface="+mj-lt"/>
                <a:ea typeface="Batang"/>
              </a:rPr>
              <a:t>Rendimiento neto promedio de las Siefores </a:t>
            </a:r>
            <a:r>
              <a:rPr lang="es-ES" sz="1100" b="1" dirty="0">
                <a:solidFill>
                  <a:prstClr val="black"/>
                </a:solidFill>
                <a:latin typeface="+mj-lt"/>
                <a:ea typeface="Batang"/>
              </a:rPr>
              <a:t>Básicas </a:t>
            </a:r>
            <a:r>
              <a:rPr lang="es-ES" sz="1100" b="1" dirty="0" smtClean="0">
                <a:solidFill>
                  <a:prstClr val="black"/>
                </a:solidFill>
                <a:latin typeface="+mj-lt"/>
                <a:ea typeface="Batang"/>
              </a:rPr>
              <a:t>1</a:t>
            </a:r>
            <a:endParaRPr lang="es-MX" sz="1100" dirty="0">
              <a:solidFill>
                <a:prstClr val="black"/>
              </a:solidFill>
              <a:latin typeface="+mj-lt"/>
              <a:ea typeface="Batang"/>
            </a:endParaRPr>
          </a:p>
          <a:p>
            <a:pPr defTabSz="457200" fontAlgn="base">
              <a:spcBef>
                <a:spcPct val="0"/>
              </a:spcBef>
            </a:pPr>
            <a:r>
              <a:rPr lang="es-ES" sz="1100" dirty="0">
                <a:solidFill>
                  <a:prstClr val="black"/>
                </a:solidFill>
                <a:latin typeface="+mj-lt"/>
                <a:ea typeface="Batang"/>
              </a:rPr>
              <a:t>(</a:t>
            </a:r>
            <a:r>
              <a:rPr lang="es-ES" sz="1100" dirty="0" smtClean="0">
                <a:solidFill>
                  <a:prstClr val="black"/>
                </a:solidFill>
                <a:latin typeface="+mj-lt"/>
                <a:ea typeface="Batang"/>
              </a:rPr>
              <a:t>Promedio, abril 2014)</a:t>
            </a:r>
            <a:endParaRPr lang="es-MX" sz="1100" dirty="0">
              <a:solidFill>
                <a:prstClr val="black"/>
              </a:solidFill>
              <a:latin typeface="+mj-lt"/>
              <a:ea typeface="Batang"/>
            </a:endParaRPr>
          </a:p>
        </p:txBody>
      </p:sp>
      <p:sp>
        <p:nvSpPr>
          <p:cNvPr id="11" name="10 Rectángulo"/>
          <p:cNvSpPr/>
          <p:nvPr/>
        </p:nvSpPr>
        <p:spPr>
          <a:xfrm>
            <a:off x="3815696" y="6643404"/>
            <a:ext cx="1003801" cy="215444"/>
          </a:xfrm>
          <a:prstGeom prst="rect">
            <a:avLst/>
          </a:prstGeom>
        </p:spPr>
        <p:txBody>
          <a:bodyPr wrap="none">
            <a:spAutoFit/>
          </a:bodyPr>
          <a:lstStyle/>
          <a:p>
            <a:pPr defTabSz="457200" fontAlgn="base">
              <a:spcBef>
                <a:spcPct val="0"/>
              </a:spcBef>
              <a:spcAft>
                <a:spcPct val="0"/>
              </a:spcAft>
            </a:pPr>
            <a:r>
              <a:rPr lang="es-ES" sz="800" dirty="0">
                <a:solidFill>
                  <a:prstClr val="black"/>
                </a:solidFill>
                <a:latin typeface="Arial" pitchFamily="34" charset="0"/>
                <a:ea typeface="MS PGothic" pitchFamily="34" charset="-128"/>
                <a:cs typeface="Arial" pitchFamily="34" charset="0"/>
              </a:rPr>
              <a:t>Fuente: </a:t>
            </a:r>
            <a:r>
              <a:rPr lang="es-ES" sz="800" dirty="0" smtClean="0">
                <a:solidFill>
                  <a:prstClr val="black"/>
                </a:solidFill>
                <a:latin typeface="Arial" pitchFamily="34" charset="0"/>
                <a:ea typeface="MS PGothic" pitchFamily="34" charset="-128"/>
                <a:cs typeface="Arial" pitchFamily="34" charset="0"/>
              </a:rPr>
              <a:t>CONSAR</a:t>
            </a:r>
            <a:endParaRPr lang="es-MX" sz="800" dirty="0">
              <a:solidFill>
                <a:prstClr val="black"/>
              </a:solidFill>
              <a:latin typeface="Arial" pitchFamily="34" charset="0"/>
              <a:ea typeface="MS PGothic" pitchFamily="34" charset="-128"/>
              <a:cs typeface="Arial" pitchFamily="34" charset="0"/>
            </a:endParaRPr>
          </a:p>
        </p:txBody>
      </p:sp>
      <p:graphicFrame>
        <p:nvGraphicFramePr>
          <p:cNvPr id="12" name="11 Gráfico"/>
          <p:cNvGraphicFramePr/>
          <p:nvPr>
            <p:extLst>
              <p:ext uri="{D42A27DB-BD31-4B8C-83A1-F6EECF244321}">
                <p14:modId xmlns:p14="http://schemas.microsoft.com/office/powerpoint/2010/main" val="2831874326"/>
              </p:ext>
            </p:extLst>
          </p:nvPr>
        </p:nvGraphicFramePr>
        <p:xfrm>
          <a:off x="45847" y="3472852"/>
          <a:ext cx="5028051" cy="3363731"/>
        </p:xfrm>
        <a:graphic>
          <a:graphicData uri="http://schemas.openxmlformats.org/drawingml/2006/chart">
            <c:chart xmlns:c="http://schemas.openxmlformats.org/drawingml/2006/chart" xmlns:r="http://schemas.openxmlformats.org/officeDocument/2006/relationships" r:id="rId3"/>
          </a:graphicData>
        </a:graphic>
      </p:graphicFrame>
      <p:sp>
        <p:nvSpPr>
          <p:cNvPr id="13" name="12 Rectángulo"/>
          <p:cNvSpPr/>
          <p:nvPr/>
        </p:nvSpPr>
        <p:spPr>
          <a:xfrm>
            <a:off x="5875517" y="1148119"/>
            <a:ext cx="3104709" cy="5632311"/>
          </a:xfrm>
          <a:prstGeom prst="rect">
            <a:avLst/>
          </a:prstGeom>
        </p:spPr>
        <p:txBody>
          <a:bodyPr wrap="square">
            <a:spAutoFit/>
          </a:bodyPr>
          <a:lstStyle/>
          <a:p>
            <a:pPr marL="173038" lvl="1" indent="-173038" defTabSz="457200" fontAlgn="base">
              <a:spcAft>
                <a:spcPts val="1200"/>
              </a:spcAft>
              <a:buClr>
                <a:srgbClr val="1F497D">
                  <a:lumMod val="50000"/>
                </a:srgbClr>
              </a:buClr>
              <a:buSzPct val="100000"/>
              <a:buFont typeface="Arial" pitchFamily="34" charset="0"/>
              <a:buChar char="•"/>
            </a:pPr>
            <a:r>
              <a:rPr lang="es-MX" sz="1600" dirty="0" smtClean="0"/>
              <a:t>De acuerdo al </a:t>
            </a:r>
            <a:r>
              <a:rPr lang="es-MX" sz="1600" dirty="0"/>
              <a:t>Marco de </a:t>
            </a:r>
            <a:r>
              <a:rPr lang="es-MX" sz="1600" dirty="0" smtClean="0"/>
              <a:t>Gestión, </a:t>
            </a:r>
            <a:r>
              <a:rPr lang="es-MX" sz="1600" dirty="0"/>
              <a:t>en la etapa inicial </a:t>
            </a:r>
            <a:r>
              <a:rPr lang="es-MX" sz="1600" dirty="0" smtClean="0"/>
              <a:t>se usará </a:t>
            </a:r>
            <a:r>
              <a:rPr lang="es-MX" sz="1600" dirty="0"/>
              <a:t>como referencia el rendimiento promedio obtenido por las Siefores Básicas 1 (SB1). </a:t>
            </a:r>
          </a:p>
          <a:p>
            <a:pPr marL="173038" lvl="1" indent="-173038" defTabSz="457200" fontAlgn="base">
              <a:spcAft>
                <a:spcPts val="1200"/>
              </a:spcAft>
              <a:buClr>
                <a:srgbClr val="1F497D">
                  <a:lumMod val="50000"/>
                </a:srgbClr>
              </a:buClr>
              <a:buSzPct val="100000"/>
              <a:buFont typeface="Arial" pitchFamily="34" charset="0"/>
              <a:buChar char="•"/>
            </a:pPr>
            <a:r>
              <a:rPr lang="es-MX" sz="1600" dirty="0" smtClean="0"/>
              <a:t>La </a:t>
            </a:r>
            <a:r>
              <a:rPr lang="es-MX" sz="1600" dirty="0"/>
              <a:t>SB1 tiene el régimen de inversión más conservador de las </a:t>
            </a:r>
            <a:r>
              <a:rPr lang="es-MX" sz="1600" dirty="0" smtClean="0"/>
              <a:t>Siefores, </a:t>
            </a:r>
            <a:r>
              <a:rPr lang="es-MX" sz="1600" dirty="0"/>
              <a:t>por lo que la exposición a instrumentos riesgosos es </a:t>
            </a:r>
            <a:r>
              <a:rPr lang="es-MX" sz="1600" dirty="0" smtClean="0"/>
              <a:t>baja.</a:t>
            </a:r>
          </a:p>
          <a:p>
            <a:pPr marL="173038" lvl="1" indent="-173038" defTabSz="457200" fontAlgn="base">
              <a:spcAft>
                <a:spcPts val="1200"/>
              </a:spcAft>
              <a:buClr>
                <a:srgbClr val="1F497D">
                  <a:lumMod val="50000"/>
                </a:srgbClr>
              </a:buClr>
              <a:buSzPct val="100000"/>
              <a:buFont typeface="Arial" pitchFamily="34" charset="0"/>
              <a:buChar char="•"/>
            </a:pPr>
            <a:r>
              <a:rPr lang="es-MX" sz="1600" dirty="0" smtClean="0"/>
              <a:t>En </a:t>
            </a:r>
            <a:r>
              <a:rPr lang="es-MX" sz="1600" dirty="0"/>
              <a:t>los últimos 58 </a:t>
            </a:r>
            <a:r>
              <a:rPr lang="es-MX" sz="1600" dirty="0" smtClean="0"/>
              <a:t>meses, </a:t>
            </a:r>
            <a:r>
              <a:rPr lang="es-MX" sz="1600" dirty="0"/>
              <a:t>l</a:t>
            </a:r>
            <a:r>
              <a:rPr lang="es-MX" sz="1600" dirty="0" smtClean="0"/>
              <a:t>as </a:t>
            </a:r>
            <a:r>
              <a:rPr lang="es-MX" sz="1600" dirty="0"/>
              <a:t>SB1 </a:t>
            </a:r>
            <a:r>
              <a:rPr lang="es-MX" sz="1600" dirty="0" smtClean="0"/>
              <a:t>han </a:t>
            </a:r>
            <a:r>
              <a:rPr lang="es-MX" sz="1600" dirty="0"/>
              <a:t>tenido un </a:t>
            </a:r>
            <a:r>
              <a:rPr lang="es-MX" sz="1600" dirty="0" smtClean="0"/>
              <a:t>rendimiento promedio </a:t>
            </a:r>
            <a:r>
              <a:rPr lang="es-MX" sz="1600" dirty="0"/>
              <a:t>de 6.82</a:t>
            </a:r>
            <a:r>
              <a:rPr lang="es-MX" sz="1600" dirty="0" smtClean="0"/>
              <a:t>%.</a:t>
            </a:r>
          </a:p>
          <a:p>
            <a:pPr marL="173038" lvl="1" indent="-173038" defTabSz="457200" fontAlgn="base">
              <a:spcAft>
                <a:spcPts val="1200"/>
              </a:spcAft>
              <a:buClr>
                <a:srgbClr val="1F497D">
                  <a:lumMod val="50000"/>
                </a:srgbClr>
              </a:buClr>
              <a:buSzPct val="100000"/>
              <a:buFont typeface="Arial" pitchFamily="34" charset="0"/>
              <a:buChar char="•"/>
            </a:pPr>
            <a:r>
              <a:rPr lang="es-MX" sz="1600" dirty="0" smtClean="0"/>
              <a:t>Durante ese mismo periodo, la tesorería del Infonavit ha generado un rendimiento aproximado de  4.38%.</a:t>
            </a:r>
          </a:p>
          <a:p>
            <a:pPr marL="173038" lvl="1" indent="-173038" defTabSz="457200" fontAlgn="base">
              <a:spcAft>
                <a:spcPts val="1200"/>
              </a:spcAft>
              <a:buClr>
                <a:srgbClr val="1F497D">
                  <a:lumMod val="50000"/>
                </a:srgbClr>
              </a:buClr>
              <a:buSzPct val="100000"/>
              <a:buFont typeface="Arial" pitchFamily="34" charset="0"/>
              <a:buChar char="•"/>
            </a:pPr>
            <a:r>
              <a:rPr lang="es-MX" sz="1600" dirty="0" smtClean="0"/>
              <a:t>Esto representa un costo de oportunidad de 2.44% de rendimiento ($ 250 </a:t>
            </a:r>
            <a:r>
              <a:rPr lang="es-MX" sz="1600" dirty="0" err="1" smtClean="0"/>
              <a:t>mdp</a:t>
            </a:r>
            <a:r>
              <a:rPr lang="es-MX" sz="1600" dirty="0" smtClean="0"/>
              <a:t> por cada $10 mil </a:t>
            </a:r>
            <a:r>
              <a:rPr lang="es-MX" sz="1600" dirty="0" err="1" smtClean="0"/>
              <a:t>mdp</a:t>
            </a:r>
            <a:r>
              <a:rPr lang="es-MX" sz="1600" dirty="0" smtClean="0"/>
              <a:t>).</a:t>
            </a:r>
          </a:p>
        </p:txBody>
      </p:sp>
      <p:sp>
        <p:nvSpPr>
          <p:cNvPr id="14" name="AutoShape 32"/>
          <p:cNvSpPr>
            <a:spLocks noChangeArrowheads="1"/>
          </p:cNvSpPr>
          <p:nvPr>
            <p:custDataLst>
              <p:tags r:id="rId1"/>
            </p:custDataLst>
          </p:nvPr>
        </p:nvSpPr>
        <p:spPr bwMode="auto">
          <a:xfrm>
            <a:off x="5514850" y="1288169"/>
            <a:ext cx="306075" cy="5139928"/>
          </a:xfrm>
          <a:prstGeom prst="homePlate">
            <a:avLst>
              <a:gd name="adj" fmla="val 100000"/>
            </a:avLst>
          </a:prstGeom>
          <a:solidFill>
            <a:schemeClr val="bg1">
              <a:lumMod val="65000"/>
            </a:schemeClr>
          </a:solidFill>
          <a:ln w="9525">
            <a:noFill/>
            <a:miter lim="800000"/>
            <a:headEnd/>
            <a:tailEnd/>
          </a:ln>
          <a:effectLst>
            <a:outerShdw blurRad="44450" dist="27940" dir="5400000" algn="ctr">
              <a:srgbClr val="000000">
                <a:alpha val="32000"/>
              </a:srgbClr>
            </a:outerShdw>
          </a:effectLst>
        </p:spPr>
        <p:txBody>
          <a:bodyPr wrap="none" lIns="91429" tIns="45714" rIns="91429" bIns="45714" anchor="ctr"/>
          <a:lstStyle/>
          <a:p>
            <a:pPr algn="ctr" defTabSz="914253" fontAlgn="base">
              <a:spcBef>
                <a:spcPct val="0"/>
              </a:spcBef>
              <a:spcAft>
                <a:spcPct val="0"/>
              </a:spcAft>
            </a:pPr>
            <a:endParaRPr lang="es-ES_tradnl" sz="1600" dirty="0">
              <a:solidFill>
                <a:schemeClr val="accent2"/>
              </a:solidFill>
              <a:latin typeface="Arial" pitchFamily="34" charset="0"/>
              <a:ea typeface="MS PGothic" pitchFamily="34" charset="-128"/>
              <a:cs typeface="Arial" pitchFamily="34" charset="0"/>
            </a:endParaRPr>
          </a:p>
        </p:txBody>
      </p:sp>
      <p:graphicFrame>
        <p:nvGraphicFramePr>
          <p:cNvPr id="8" name="7 Tabla"/>
          <p:cNvGraphicFramePr>
            <a:graphicFrameLocks noGrp="1"/>
          </p:cNvGraphicFramePr>
          <p:nvPr>
            <p:extLst>
              <p:ext uri="{D42A27DB-BD31-4B8C-83A1-F6EECF244321}">
                <p14:modId xmlns:p14="http://schemas.microsoft.com/office/powerpoint/2010/main" val="3947203099"/>
              </p:ext>
            </p:extLst>
          </p:nvPr>
        </p:nvGraphicFramePr>
        <p:xfrm>
          <a:off x="172136" y="1281484"/>
          <a:ext cx="5193173" cy="1658702"/>
        </p:xfrm>
        <a:graphic>
          <a:graphicData uri="http://schemas.openxmlformats.org/drawingml/2006/table">
            <a:tbl>
              <a:tblPr firstRow="1" firstCol="1" bandRow="1"/>
              <a:tblGrid>
                <a:gridCol w="4210535"/>
                <a:gridCol w="982638"/>
              </a:tblGrid>
              <a:tr h="232688">
                <a:tc>
                  <a:txBody>
                    <a:bodyPr/>
                    <a:lstStyle/>
                    <a:p>
                      <a:pPr algn="ctr">
                        <a:spcBef>
                          <a:spcPts val="600"/>
                        </a:spcBef>
                        <a:spcAft>
                          <a:spcPts val="0"/>
                        </a:spcAft>
                      </a:pPr>
                      <a:r>
                        <a:rPr lang="es-ES" sz="1100" b="1" dirty="0">
                          <a:solidFill>
                            <a:srgbClr val="FFFFFF"/>
                          </a:solidFill>
                          <a:effectLst/>
                          <a:latin typeface="+mn-lt"/>
                          <a:ea typeface="Times New Roman"/>
                          <a:cs typeface="Times New Roman"/>
                        </a:rPr>
                        <a:t>Tipo </a:t>
                      </a:r>
                      <a:r>
                        <a:rPr lang="es-ES" sz="1100" b="1" dirty="0" smtClean="0">
                          <a:solidFill>
                            <a:srgbClr val="FFFFFF"/>
                          </a:solidFill>
                          <a:effectLst/>
                          <a:latin typeface="+mn-lt"/>
                          <a:ea typeface="Times New Roman"/>
                          <a:cs typeface="Times New Roman"/>
                        </a:rPr>
                        <a:t>de Valor</a:t>
                      </a:r>
                      <a:r>
                        <a:rPr lang="es-ES" sz="1100" b="1" dirty="0" smtClean="0">
                          <a:effectLst/>
                          <a:latin typeface="+mn-lt"/>
                          <a:ea typeface="Times New Roman"/>
                          <a:cs typeface="Times New Roman"/>
                        </a:rPr>
                        <a:t> </a:t>
                      </a:r>
                      <a:endParaRPr lang="es-MX" sz="1100" dirty="0">
                        <a:effectLst/>
                        <a:latin typeface="+mn-lt"/>
                        <a:ea typeface="Times New Roman"/>
                        <a:cs typeface="Times New Roman"/>
                      </a:endParaRPr>
                    </a:p>
                  </a:txBody>
                  <a:tcPr marL="68580" marR="68580" marT="0"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chemeClr val="tx2"/>
                    </a:solidFill>
                  </a:tcPr>
                </a:tc>
                <a:tc>
                  <a:txBody>
                    <a:bodyPr/>
                    <a:lstStyle/>
                    <a:p>
                      <a:pPr algn="ctr">
                        <a:spcBef>
                          <a:spcPts val="600"/>
                        </a:spcBef>
                        <a:spcAft>
                          <a:spcPts val="0"/>
                        </a:spcAft>
                      </a:pPr>
                      <a:r>
                        <a:rPr lang="es-ES" sz="1100" b="1" dirty="0">
                          <a:solidFill>
                            <a:srgbClr val="FFFFFF"/>
                          </a:solidFill>
                          <a:effectLst/>
                          <a:latin typeface="+mn-lt"/>
                          <a:ea typeface="Times New Roman"/>
                          <a:cs typeface="Times New Roman"/>
                        </a:rPr>
                        <a:t>Límite </a:t>
                      </a:r>
                      <a:r>
                        <a:rPr lang="es-ES" sz="1100" b="1" dirty="0" smtClean="0">
                          <a:solidFill>
                            <a:srgbClr val="FFFFFF"/>
                          </a:solidFill>
                          <a:effectLst/>
                          <a:latin typeface="+mn-lt"/>
                          <a:ea typeface="Times New Roman"/>
                          <a:cs typeface="Times New Roman"/>
                        </a:rPr>
                        <a:t>SB1</a:t>
                      </a:r>
                      <a:endParaRPr lang="es-MX" sz="1100" dirty="0">
                        <a:effectLst/>
                        <a:latin typeface="+mn-lt"/>
                        <a:ea typeface="Times New Roman"/>
                        <a:cs typeface="Times New Roman"/>
                      </a:endParaRPr>
                    </a:p>
                  </a:txBody>
                  <a:tcPr marL="68580" marR="68580" marT="0" marB="0" anchor="b">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solidFill>
                      <a:schemeClr val="tx2"/>
                    </a:solidFill>
                  </a:tcPr>
                </a:tc>
              </a:tr>
              <a:tr h="232742">
                <a:tc>
                  <a:txBody>
                    <a:bodyPr/>
                    <a:lstStyle/>
                    <a:p>
                      <a:pPr marL="6350" indent="-228600" algn="just">
                        <a:spcBef>
                          <a:spcPts val="600"/>
                        </a:spcBef>
                        <a:spcAft>
                          <a:spcPts val="0"/>
                        </a:spcAft>
                      </a:pPr>
                      <a:r>
                        <a:rPr lang="es-ES" sz="1100" b="1" dirty="0">
                          <a:effectLst/>
                          <a:latin typeface="+mn-lt"/>
                          <a:ea typeface="Times New Roman"/>
                          <a:cs typeface="Times New Roman"/>
                        </a:rPr>
                        <a:t>Inversiones protegidas contra inflación. </a:t>
                      </a:r>
                      <a:endParaRPr lang="es-MX" sz="11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just">
                        <a:spcBef>
                          <a:spcPts val="600"/>
                        </a:spcBef>
                        <a:spcAft>
                          <a:spcPts val="0"/>
                        </a:spcAft>
                      </a:pPr>
                      <a:r>
                        <a:rPr lang="es-ES" sz="1100" dirty="0">
                          <a:effectLst/>
                          <a:latin typeface="+mn-lt"/>
                          <a:ea typeface="Times New Roman"/>
                          <a:cs typeface="Times New Roman"/>
                        </a:rPr>
                        <a:t>Mín. 51%</a:t>
                      </a:r>
                      <a:endParaRPr lang="es-MX" sz="11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243132">
                <a:tc>
                  <a:txBody>
                    <a:bodyPr/>
                    <a:lstStyle/>
                    <a:p>
                      <a:pPr algn="just">
                        <a:spcBef>
                          <a:spcPts val="600"/>
                        </a:spcBef>
                        <a:spcAft>
                          <a:spcPts val="0"/>
                        </a:spcAft>
                      </a:pPr>
                      <a:r>
                        <a:rPr lang="es-ES" sz="1100" b="1" dirty="0">
                          <a:effectLst/>
                          <a:latin typeface="+mn-lt"/>
                          <a:ea typeface="Times New Roman"/>
                          <a:cs typeface="Times New Roman"/>
                        </a:rPr>
                        <a:t>Valores de deuda emitidos por el </a:t>
                      </a:r>
                      <a:r>
                        <a:rPr lang="es-ES" sz="1100" b="1" dirty="0" smtClean="0">
                          <a:effectLst/>
                          <a:latin typeface="+mn-lt"/>
                          <a:ea typeface="Times New Roman"/>
                          <a:cs typeface="Times New Roman"/>
                        </a:rPr>
                        <a:t>Gobierno </a:t>
                      </a:r>
                      <a:r>
                        <a:rPr lang="es-ES" sz="1100" b="1" dirty="0">
                          <a:effectLst/>
                          <a:latin typeface="+mn-lt"/>
                          <a:ea typeface="Times New Roman"/>
                          <a:cs typeface="Times New Roman"/>
                        </a:rPr>
                        <a:t>F</a:t>
                      </a:r>
                      <a:r>
                        <a:rPr lang="es-ES" sz="1100" b="1" dirty="0" smtClean="0">
                          <a:effectLst/>
                          <a:latin typeface="+mn-lt"/>
                          <a:ea typeface="Times New Roman"/>
                          <a:cs typeface="Times New Roman"/>
                        </a:rPr>
                        <a:t>ederal </a:t>
                      </a:r>
                      <a:r>
                        <a:rPr lang="es-ES" sz="1100" b="1" dirty="0">
                          <a:effectLst/>
                          <a:latin typeface="+mn-lt"/>
                          <a:ea typeface="Times New Roman"/>
                          <a:cs typeface="Times New Roman"/>
                        </a:rPr>
                        <a:t>de México o por el Banco de México.</a:t>
                      </a:r>
                      <a:endParaRPr lang="es-MX" sz="11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just">
                        <a:spcBef>
                          <a:spcPts val="600"/>
                        </a:spcBef>
                        <a:spcAft>
                          <a:spcPts val="0"/>
                        </a:spcAft>
                      </a:pPr>
                      <a:r>
                        <a:rPr lang="es-ES" sz="1100" dirty="0">
                          <a:effectLst/>
                          <a:latin typeface="+mn-lt"/>
                          <a:ea typeface="Times New Roman"/>
                          <a:cs typeface="Times New Roman"/>
                        </a:rPr>
                        <a:t>Máx. 100%</a:t>
                      </a:r>
                      <a:endParaRPr lang="es-MX" sz="11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178897">
                <a:tc>
                  <a:txBody>
                    <a:bodyPr/>
                    <a:lstStyle/>
                    <a:p>
                      <a:pPr algn="just">
                        <a:spcBef>
                          <a:spcPts val="600"/>
                        </a:spcBef>
                        <a:spcAft>
                          <a:spcPts val="0"/>
                        </a:spcAft>
                      </a:pPr>
                      <a:r>
                        <a:rPr lang="es-MX" sz="1100" b="1">
                          <a:effectLst/>
                          <a:latin typeface="+mn-lt"/>
                          <a:ea typeface="Times New Roman"/>
                          <a:cs typeface="Times New Roman"/>
                        </a:rPr>
                        <a:t>Valore</a:t>
                      </a:r>
                      <a:r>
                        <a:rPr lang="es-ES" sz="1100" b="1">
                          <a:effectLst/>
                          <a:latin typeface="+mn-lt"/>
                          <a:ea typeface="Times New Roman"/>
                          <a:cs typeface="Times New Roman"/>
                        </a:rPr>
                        <a:t>s de deuda con Grado de Inversión (BBB- o superiores).</a:t>
                      </a:r>
                      <a:endParaRPr lang="es-MX" sz="110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just">
                        <a:spcBef>
                          <a:spcPts val="600"/>
                        </a:spcBef>
                        <a:spcAft>
                          <a:spcPts val="0"/>
                        </a:spcAft>
                      </a:pPr>
                      <a:r>
                        <a:rPr lang="es-ES" sz="1100" dirty="0">
                          <a:effectLst/>
                          <a:latin typeface="+mn-lt"/>
                          <a:ea typeface="Times New Roman"/>
                          <a:cs typeface="Times New Roman"/>
                        </a:rPr>
                        <a:t>Máx. 100%</a:t>
                      </a:r>
                      <a:endParaRPr lang="es-MX" sz="11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103137">
                <a:tc>
                  <a:txBody>
                    <a:bodyPr/>
                    <a:lstStyle/>
                    <a:p>
                      <a:pPr algn="just">
                        <a:spcBef>
                          <a:spcPts val="600"/>
                        </a:spcBef>
                        <a:spcAft>
                          <a:spcPts val="0"/>
                        </a:spcAft>
                      </a:pPr>
                      <a:r>
                        <a:rPr lang="es-ES" sz="1100" b="1" dirty="0">
                          <a:effectLst/>
                          <a:latin typeface="+mn-lt"/>
                          <a:ea typeface="Times New Roman"/>
                          <a:cs typeface="Times New Roman"/>
                        </a:rPr>
                        <a:t>Depósitos a la vista en instituciones bancarias.</a:t>
                      </a:r>
                      <a:endParaRPr lang="es-MX" sz="11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just">
                        <a:spcBef>
                          <a:spcPts val="600"/>
                        </a:spcBef>
                        <a:spcAft>
                          <a:spcPts val="0"/>
                        </a:spcAft>
                      </a:pPr>
                      <a:r>
                        <a:rPr lang="es-ES" sz="1100" dirty="0">
                          <a:effectLst/>
                          <a:latin typeface="+mn-lt"/>
                          <a:ea typeface="Times New Roman"/>
                          <a:cs typeface="Times New Roman"/>
                        </a:rPr>
                        <a:t>Máx. 100%</a:t>
                      </a:r>
                      <a:endParaRPr lang="es-MX" sz="11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89448">
                <a:tc>
                  <a:txBody>
                    <a:bodyPr/>
                    <a:lstStyle/>
                    <a:p>
                      <a:pPr algn="just">
                        <a:spcBef>
                          <a:spcPts val="600"/>
                        </a:spcBef>
                        <a:spcAft>
                          <a:spcPts val="0"/>
                        </a:spcAft>
                      </a:pPr>
                      <a:r>
                        <a:rPr lang="es-ES" sz="1100" b="1">
                          <a:effectLst/>
                          <a:latin typeface="+mn-lt"/>
                          <a:ea typeface="Times New Roman"/>
                          <a:cs typeface="Times New Roman"/>
                        </a:rPr>
                        <a:t>Inversión en divisas.</a:t>
                      </a:r>
                      <a:endParaRPr lang="es-MX" sz="110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just">
                        <a:spcBef>
                          <a:spcPts val="600"/>
                        </a:spcBef>
                        <a:spcAft>
                          <a:spcPts val="0"/>
                        </a:spcAft>
                      </a:pPr>
                      <a:r>
                        <a:rPr lang="es-ES" sz="1100" dirty="0">
                          <a:effectLst/>
                          <a:latin typeface="+mn-lt"/>
                          <a:ea typeface="Times New Roman"/>
                          <a:cs typeface="Times New Roman"/>
                        </a:rPr>
                        <a:t>Máx. 20%</a:t>
                      </a:r>
                      <a:endParaRPr lang="es-MX" sz="11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176175">
                <a:tc>
                  <a:txBody>
                    <a:bodyPr/>
                    <a:lstStyle/>
                    <a:p>
                      <a:pPr algn="just">
                        <a:spcBef>
                          <a:spcPts val="600"/>
                        </a:spcBef>
                        <a:spcAft>
                          <a:spcPts val="0"/>
                        </a:spcAft>
                      </a:pPr>
                      <a:r>
                        <a:rPr lang="es-ES" sz="1100" b="1" dirty="0">
                          <a:effectLst/>
                          <a:latin typeface="+mn-lt"/>
                          <a:ea typeface="Times New Roman"/>
                          <a:cs typeface="Times New Roman"/>
                        </a:rPr>
                        <a:t>Valores de renta variable. </a:t>
                      </a:r>
                      <a:endParaRPr lang="es-MX" sz="11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just">
                        <a:spcBef>
                          <a:spcPts val="600"/>
                        </a:spcBef>
                        <a:spcAft>
                          <a:spcPts val="0"/>
                        </a:spcAft>
                      </a:pPr>
                      <a:r>
                        <a:rPr lang="es-ES" sz="1100" dirty="0">
                          <a:effectLst/>
                          <a:latin typeface="+mn-lt"/>
                          <a:ea typeface="Times New Roman"/>
                          <a:cs typeface="Times New Roman"/>
                        </a:rPr>
                        <a:t>Máx. 5%</a:t>
                      </a:r>
                      <a:endParaRPr lang="es-MX" sz="11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r h="89448">
                <a:tc>
                  <a:txBody>
                    <a:bodyPr/>
                    <a:lstStyle/>
                    <a:p>
                      <a:pPr algn="just">
                        <a:spcBef>
                          <a:spcPts val="600"/>
                        </a:spcBef>
                        <a:spcAft>
                          <a:spcPts val="0"/>
                        </a:spcAft>
                      </a:pPr>
                      <a:r>
                        <a:rPr lang="es-ES" sz="1100" b="1" dirty="0">
                          <a:effectLst/>
                          <a:latin typeface="+mn-lt"/>
                          <a:ea typeface="Times New Roman"/>
                          <a:cs typeface="Times New Roman"/>
                        </a:rPr>
                        <a:t>Valores </a:t>
                      </a:r>
                      <a:r>
                        <a:rPr lang="es-ES" sz="1100" b="1" dirty="0" err="1">
                          <a:effectLst/>
                          <a:latin typeface="+mn-lt"/>
                          <a:ea typeface="Times New Roman"/>
                          <a:cs typeface="Times New Roman"/>
                        </a:rPr>
                        <a:t>bursatilizados</a:t>
                      </a:r>
                      <a:r>
                        <a:rPr lang="es-ES" sz="1100" b="1" dirty="0">
                          <a:effectLst/>
                          <a:latin typeface="+mn-lt"/>
                          <a:ea typeface="Times New Roman"/>
                          <a:cs typeface="Times New Roman"/>
                        </a:rPr>
                        <a:t>.</a:t>
                      </a:r>
                      <a:endParaRPr lang="es-MX" sz="11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just">
                        <a:spcBef>
                          <a:spcPts val="600"/>
                        </a:spcBef>
                        <a:spcAft>
                          <a:spcPts val="0"/>
                        </a:spcAft>
                      </a:pPr>
                      <a:r>
                        <a:rPr lang="es-ES" sz="1100" dirty="0">
                          <a:effectLst/>
                          <a:latin typeface="+mn-lt"/>
                          <a:ea typeface="Times New Roman"/>
                          <a:cs typeface="Times New Roman"/>
                        </a:rPr>
                        <a:t>Máx. 10%</a:t>
                      </a:r>
                      <a:endParaRPr lang="es-MX" sz="1100" dirty="0">
                        <a:effectLst/>
                        <a:latin typeface="+mn-lt"/>
                        <a:ea typeface="Times New Roman"/>
                        <a:cs typeface="Times New Roman"/>
                      </a:endParaRPr>
                    </a:p>
                  </a:txBody>
                  <a:tcPr marL="68580" marR="68580" marT="0" marB="0">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r>
            </a:tbl>
          </a:graphicData>
        </a:graphic>
      </p:graphicFrame>
      <p:sp>
        <p:nvSpPr>
          <p:cNvPr id="9" name="8 Rectángulo"/>
          <p:cNvSpPr/>
          <p:nvPr/>
        </p:nvSpPr>
        <p:spPr>
          <a:xfrm>
            <a:off x="49304" y="1040206"/>
            <a:ext cx="4572000" cy="261610"/>
          </a:xfrm>
          <a:prstGeom prst="rect">
            <a:avLst/>
          </a:prstGeom>
        </p:spPr>
        <p:txBody>
          <a:bodyPr>
            <a:spAutoFit/>
          </a:bodyPr>
          <a:lstStyle/>
          <a:p>
            <a:r>
              <a:rPr lang="es-MX" sz="1100" b="1" dirty="0"/>
              <a:t>I</a:t>
            </a:r>
            <a:r>
              <a:rPr lang="es-MX" sz="1100" b="1" dirty="0" smtClean="0"/>
              <a:t>nstrumentos </a:t>
            </a:r>
            <a:r>
              <a:rPr lang="es-MX" sz="1100" b="1" dirty="0"/>
              <a:t>permitidos para invertir en una SB1 </a:t>
            </a:r>
          </a:p>
        </p:txBody>
      </p:sp>
      <p:sp>
        <p:nvSpPr>
          <p:cNvPr id="1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13</a:t>
            </a:fld>
            <a:endParaRPr lang="es-ES" sz="1050" dirty="0">
              <a:solidFill>
                <a:prstClr val="black"/>
              </a:solidFill>
              <a:latin typeface="Arial" pitchFamily="34" charset="0"/>
              <a:cs typeface="Arial" pitchFamily="34" charset="0"/>
            </a:endParaRPr>
          </a:p>
        </p:txBody>
      </p:sp>
      <p:sp>
        <p:nvSpPr>
          <p:cNvPr id="16" name="Título 1"/>
          <p:cNvSpPr>
            <a:spLocks noGrp="1"/>
          </p:cNvSpPr>
          <p:nvPr>
            <p:ph type="title"/>
          </p:nvPr>
        </p:nvSpPr>
        <p:spPr>
          <a:xfrm>
            <a:off x="144001" y="288000"/>
            <a:ext cx="5697242" cy="742950"/>
          </a:xfrm>
        </p:spPr>
        <p:txBody>
          <a:bodyPr>
            <a:noAutofit/>
          </a:bodyPr>
          <a:lstStyle/>
          <a:p>
            <a:r>
              <a:rPr lang="es-ES" sz="2200" b="1" dirty="0" smtClean="0">
                <a:latin typeface="+mn-lt"/>
              </a:rPr>
              <a:t>Resumen: </a:t>
            </a:r>
            <a:r>
              <a:rPr lang="es-ES" sz="2200" dirty="0" smtClean="0">
                <a:latin typeface="+mn-lt"/>
              </a:rPr>
              <a:t>Informe sobre el Rendimiento </a:t>
            </a:r>
            <a:br>
              <a:rPr lang="es-ES" sz="2200" dirty="0" smtClean="0">
                <a:latin typeface="+mn-lt"/>
              </a:rPr>
            </a:br>
            <a:r>
              <a:rPr lang="es-ES" sz="2200" dirty="0" smtClean="0">
                <a:latin typeface="+mn-lt"/>
              </a:rPr>
              <a:t>Objetivo aproximado</a:t>
            </a:r>
            <a:endParaRPr lang="es-ES" sz="2200" dirty="0">
              <a:latin typeface="+mn-lt"/>
            </a:endParaRPr>
          </a:p>
        </p:txBody>
      </p:sp>
    </p:spTree>
    <p:extLst>
      <p:ext uri="{BB962C8B-B14F-4D97-AF65-F5344CB8AC3E}">
        <p14:creationId xmlns:p14="http://schemas.microsoft.com/office/powerpoint/2010/main" val="8003587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14</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schemeClr val="bg1"/>
                </a:solidFill>
                <a:latin typeface="+mj-lt"/>
                <a:ea typeface="MS PGothic" pitchFamily="34" charset="-128"/>
                <a:cs typeface="Arial" pitchFamily="34" charset="0"/>
              </a:rPr>
              <a:t>Orden del Día</a:t>
            </a:r>
            <a:endParaRPr lang="es-MX" sz="2200" dirty="0">
              <a:solidFill>
                <a:schemeClr val="bg1"/>
              </a:solidFill>
              <a:latin typeface="+mj-lt"/>
              <a:ea typeface="MS PGothic" pitchFamily="34" charset="-128"/>
              <a:cs typeface="Arial"/>
            </a:endParaRPr>
          </a:p>
        </p:txBody>
      </p:sp>
      <p:sp>
        <p:nvSpPr>
          <p:cNvPr id="6" name="5 Rectángulo"/>
          <p:cNvSpPr/>
          <p:nvPr/>
        </p:nvSpPr>
        <p:spPr>
          <a:xfrm>
            <a:off x="397798" y="1213076"/>
            <a:ext cx="8323122" cy="5139869"/>
          </a:xfrm>
          <a:prstGeom prst="rect">
            <a:avLst/>
          </a:prstGeom>
        </p:spPr>
        <p:txBody>
          <a:bodyPr wrap="square">
            <a:spAutoFit/>
          </a:bodyPr>
          <a:lstStyle/>
          <a:p>
            <a:pPr algn="ctr" defTabSz="457200"/>
            <a:r>
              <a:rPr lang="es-MX" sz="2000" b="1" dirty="0">
                <a:solidFill>
                  <a:prstClr val="black"/>
                </a:solidFill>
                <a:ea typeface="MS PGothic" pitchFamily="34" charset="-128"/>
                <a:cs typeface="Arial" pitchFamily="34" charset="0"/>
              </a:rPr>
              <a:t>Sesión número </a:t>
            </a:r>
            <a:r>
              <a:rPr lang="es-MX" sz="2000" b="1" dirty="0" smtClean="0">
                <a:solidFill>
                  <a:prstClr val="black"/>
                </a:solidFill>
                <a:ea typeface="MS PGothic" pitchFamily="34" charset="-128"/>
                <a:cs typeface="Arial" pitchFamily="34" charset="0"/>
              </a:rPr>
              <a:t>001 del Comité </a:t>
            </a:r>
            <a:r>
              <a:rPr lang="es-MX" sz="2000" b="1" dirty="0">
                <a:solidFill>
                  <a:prstClr val="black"/>
                </a:solidFill>
                <a:ea typeface="MS PGothic" pitchFamily="34" charset="-128"/>
                <a:cs typeface="Arial" pitchFamily="34" charset="0"/>
              </a:rPr>
              <a:t>de </a:t>
            </a:r>
            <a:r>
              <a:rPr lang="es-MX" sz="2000" b="1" dirty="0" smtClean="0">
                <a:solidFill>
                  <a:prstClr val="black"/>
                </a:solidFill>
                <a:ea typeface="MS PGothic" pitchFamily="34" charset="-128"/>
                <a:cs typeface="Arial" pitchFamily="34" charset="0"/>
              </a:rPr>
              <a:t>Inversiones</a:t>
            </a:r>
          </a:p>
          <a:p>
            <a:pPr algn="ctr" defTabSz="457200"/>
            <a:r>
              <a:rPr lang="es-MX" sz="2000" b="1" dirty="0" smtClean="0">
                <a:solidFill>
                  <a:prstClr val="black"/>
                </a:solidFill>
                <a:ea typeface="MS PGothic" pitchFamily="34" charset="-128"/>
                <a:cs typeface="Arial" pitchFamily="34" charset="0"/>
              </a:rPr>
              <a:t>5 de junio de 2014</a:t>
            </a:r>
          </a:p>
          <a:p>
            <a:pPr algn="ctr" defTabSz="457200"/>
            <a:endParaRPr lang="es-MX" sz="1900" b="1" dirty="0" smtClean="0">
              <a:solidFill>
                <a:prstClr val="black"/>
              </a:solidFill>
              <a:ea typeface="MS PGothic" pitchFamily="34" charset="-128"/>
              <a:cs typeface="Arial" pitchFamily="34" charset="0"/>
            </a:endParaRPr>
          </a:p>
          <a:p>
            <a:pPr marL="365125" indent="-365125" defTabSz="457200">
              <a:spcAft>
                <a:spcPts val="1800"/>
              </a:spcAft>
              <a:buAutoNum type="arabicPeriod"/>
            </a:pPr>
            <a:r>
              <a:rPr lang="es-MX" sz="1900" b="1" dirty="0" smtClean="0">
                <a:solidFill>
                  <a:srgbClr val="B2B2B2"/>
                </a:solidFill>
              </a:rPr>
              <a:t>Régimen de inversión y políticas y procedimientos de administración de activos y pasivos. Informe sobre la aplicación del Marco de Gestión.</a:t>
            </a:r>
          </a:p>
          <a:p>
            <a:pPr marL="633413" indent="-450850" defTabSz="457200">
              <a:spcAft>
                <a:spcPts val="1800"/>
              </a:spcAft>
            </a:pPr>
            <a:r>
              <a:rPr lang="es-MX" sz="1900" b="1" dirty="0" smtClean="0">
                <a:solidFill>
                  <a:srgbClr val="B2B2B2"/>
                </a:solidFill>
              </a:rPr>
              <a:t>1.1. Informe sobre el </a:t>
            </a:r>
            <a:r>
              <a:rPr lang="es-MX" sz="1900" b="1" dirty="0">
                <a:solidFill>
                  <a:srgbClr val="B2B2B2"/>
                </a:solidFill>
              </a:rPr>
              <a:t>rendimiento objetivo aproximado, conforme al esquema de instrumentación aprobado por el H. Consejo de </a:t>
            </a:r>
            <a:r>
              <a:rPr lang="es-MX" sz="1900" b="1" dirty="0" smtClean="0">
                <a:solidFill>
                  <a:srgbClr val="B2B2B2"/>
                </a:solidFill>
              </a:rPr>
              <a:t>Administración.</a:t>
            </a:r>
            <a:endParaRPr lang="es-MX" sz="1900" b="1" dirty="0">
              <a:solidFill>
                <a:srgbClr val="B2B2B2"/>
              </a:solidFill>
            </a:endParaRPr>
          </a:p>
          <a:p>
            <a:pPr marL="633413" indent="-450850" defTabSz="457200">
              <a:spcAft>
                <a:spcPts val="1800"/>
              </a:spcAft>
            </a:pPr>
            <a:r>
              <a:rPr lang="es-MX" sz="1900" b="1" dirty="0" smtClean="0">
                <a:solidFill>
                  <a:schemeClr val="tx2"/>
                </a:solidFill>
              </a:rPr>
              <a:t>1.2. </a:t>
            </a:r>
            <a:r>
              <a:rPr lang="es-MX" sz="1900" b="1" dirty="0">
                <a:solidFill>
                  <a:schemeClr val="tx2"/>
                </a:solidFill>
              </a:rPr>
              <a:t>Primer Informe sobre los avances en la implementación del Marco de </a:t>
            </a:r>
            <a:r>
              <a:rPr lang="es-MX" sz="1900" b="1" dirty="0" smtClean="0">
                <a:solidFill>
                  <a:schemeClr val="tx2"/>
                </a:solidFill>
              </a:rPr>
              <a:t>Gestión.</a:t>
            </a:r>
          </a:p>
          <a:p>
            <a:pPr marL="633413" indent="-450850" defTabSz="457200">
              <a:spcAft>
                <a:spcPts val="1800"/>
              </a:spcAft>
            </a:pPr>
            <a:r>
              <a:rPr lang="es-MX" sz="1900" b="1" dirty="0" smtClean="0">
                <a:solidFill>
                  <a:srgbClr val="B2B2B2"/>
                </a:solidFill>
              </a:rPr>
              <a:t>1.3. </a:t>
            </a:r>
            <a:r>
              <a:rPr lang="es-MX" sz="1900" b="1" dirty="0">
                <a:solidFill>
                  <a:srgbClr val="B2B2B2"/>
                </a:solidFill>
              </a:rPr>
              <a:t>Informe sobre la propuesta de actualizaciones y modificaciones al Marco de Gestión.</a:t>
            </a:r>
          </a:p>
          <a:p>
            <a:pPr marL="633413" indent="-450850" defTabSz="457200">
              <a:spcAft>
                <a:spcPts val="1800"/>
              </a:spcAft>
            </a:pPr>
            <a:r>
              <a:rPr lang="es-MX" sz="1900" b="1" dirty="0" smtClean="0">
                <a:solidFill>
                  <a:srgbClr val="B2B2B2"/>
                </a:solidFill>
              </a:rPr>
              <a:t>1.4. </a:t>
            </a:r>
            <a:r>
              <a:rPr lang="es-MX" sz="1900" b="1" dirty="0">
                <a:solidFill>
                  <a:srgbClr val="B2B2B2"/>
                </a:solidFill>
              </a:rPr>
              <a:t>Informe sobre el mecanismo de selección de los proveedores del Sistema con base en el estudio elaborado por el Instituto Tecnológico Autónomo de México</a:t>
            </a:r>
            <a:r>
              <a:rPr lang="es-MX" sz="1900" b="1" dirty="0" smtClean="0">
                <a:solidFill>
                  <a:srgbClr val="B2B2B2"/>
                </a:solidFill>
              </a:rPr>
              <a:t>.</a:t>
            </a:r>
            <a:endParaRPr lang="es-MX" sz="1900" b="1" dirty="0">
              <a:solidFill>
                <a:srgbClr val="B2B2B2"/>
              </a:solidFill>
            </a:endParaRPr>
          </a:p>
        </p:txBody>
      </p:sp>
    </p:spTree>
    <p:extLst>
      <p:ext uri="{BB962C8B-B14F-4D97-AF65-F5344CB8AC3E}">
        <p14:creationId xmlns:p14="http://schemas.microsoft.com/office/powerpoint/2010/main" val="16799813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AutoShape 4"/>
          <p:cNvSpPr>
            <a:spLocks noChangeArrowheads="1"/>
          </p:cNvSpPr>
          <p:nvPr/>
        </p:nvSpPr>
        <p:spPr bwMode="auto">
          <a:xfrm>
            <a:off x="146439" y="1188530"/>
            <a:ext cx="2958830" cy="1084285"/>
          </a:xfrm>
          <a:prstGeom prst="homePlate">
            <a:avLst>
              <a:gd name="adj" fmla="val 24436"/>
            </a:avLst>
          </a:prstGeom>
          <a:solidFill>
            <a:schemeClr val="tx2"/>
          </a:solidFill>
          <a:ln w="9525" algn="ctr">
            <a:solidFill>
              <a:schemeClr val="bg1"/>
            </a:solidFill>
            <a:miter lim="800000"/>
            <a:headEnd/>
            <a:tailEnd/>
          </a:ln>
        </p:spPr>
        <p:txBody>
          <a:bodyPr lIns="182880" tIns="91440" bIns="91440" anchor="ctr"/>
          <a:lstStyle/>
          <a:p>
            <a:pPr algn="ctr" eaLnBrk="0" hangingPunct="0"/>
            <a:r>
              <a:rPr lang="es-MX" sz="1600" b="1" dirty="0" smtClean="0">
                <a:solidFill>
                  <a:schemeClr val="bg1"/>
                </a:solidFill>
                <a:cs typeface="Arial" pitchFamily="34" charset="0"/>
              </a:rPr>
              <a:t>Etapa Inicial : </a:t>
            </a:r>
          </a:p>
          <a:p>
            <a:pPr algn="ctr" eaLnBrk="0" hangingPunct="0"/>
            <a:r>
              <a:rPr lang="es-MX" sz="1400" dirty="0" smtClean="0">
                <a:solidFill>
                  <a:schemeClr val="bg1"/>
                </a:solidFill>
                <a:cs typeface="Arial" pitchFamily="34" charset="0"/>
              </a:rPr>
              <a:t>impulso y construcción de capacidades</a:t>
            </a:r>
            <a:endParaRPr lang="es-MX" sz="1400" dirty="0">
              <a:solidFill>
                <a:schemeClr val="bg1"/>
              </a:solidFill>
              <a:cs typeface="Arial" pitchFamily="34" charset="0"/>
            </a:endParaRPr>
          </a:p>
        </p:txBody>
      </p:sp>
      <p:sp>
        <p:nvSpPr>
          <p:cNvPr id="14" name="AutoShape 5"/>
          <p:cNvSpPr>
            <a:spLocks noChangeArrowheads="1"/>
          </p:cNvSpPr>
          <p:nvPr/>
        </p:nvSpPr>
        <p:spPr bwMode="auto">
          <a:xfrm>
            <a:off x="6166938" y="1189602"/>
            <a:ext cx="2880000" cy="1077186"/>
          </a:xfrm>
          <a:prstGeom prst="chevron">
            <a:avLst>
              <a:gd name="adj" fmla="val 24455"/>
            </a:avLst>
          </a:prstGeom>
          <a:solidFill>
            <a:schemeClr val="tx2"/>
          </a:solidFill>
          <a:ln w="9525" algn="ctr">
            <a:solidFill>
              <a:schemeClr val="bg1"/>
            </a:solidFill>
            <a:miter lim="800000"/>
            <a:headEnd/>
            <a:tailEnd/>
          </a:ln>
        </p:spPr>
        <p:txBody>
          <a:bodyPr lIns="182880" tIns="91440" bIns="91440" anchor="ctr"/>
          <a:lstStyle/>
          <a:p>
            <a:pPr algn="ctr" eaLnBrk="0" hangingPunct="0"/>
            <a:r>
              <a:rPr lang="es-MX" sz="1600" b="1" dirty="0" smtClean="0">
                <a:solidFill>
                  <a:schemeClr val="bg1"/>
                </a:solidFill>
                <a:cs typeface="Arial" pitchFamily="34" charset="0"/>
              </a:rPr>
              <a:t>Etapa interna: consolidación</a:t>
            </a:r>
          </a:p>
          <a:p>
            <a:pPr algn="ctr" eaLnBrk="0" hangingPunct="0"/>
            <a:endParaRPr lang="es-MX" sz="1400" dirty="0">
              <a:solidFill>
                <a:schemeClr val="bg1"/>
              </a:solidFill>
              <a:cs typeface="Arial" pitchFamily="34" charset="0"/>
            </a:endParaRPr>
          </a:p>
        </p:txBody>
      </p:sp>
      <p:sp>
        <p:nvSpPr>
          <p:cNvPr id="3" name="2 Rectángulo"/>
          <p:cNvSpPr/>
          <p:nvPr/>
        </p:nvSpPr>
        <p:spPr>
          <a:xfrm>
            <a:off x="6184089" y="2324115"/>
            <a:ext cx="2880000" cy="2246769"/>
          </a:xfrm>
          <a:prstGeom prst="rect">
            <a:avLst/>
          </a:prstGeom>
        </p:spPr>
        <p:txBody>
          <a:bodyPr wrap="square">
            <a:spAutoFit/>
          </a:bodyPr>
          <a:lstStyle/>
          <a:p>
            <a:pPr>
              <a:spcAft>
                <a:spcPts val="1200"/>
              </a:spcAft>
            </a:pPr>
            <a:r>
              <a:rPr lang="es-MX" sz="1500" b="1" dirty="0" smtClean="0">
                <a:cs typeface="Arial" pitchFamily="34" charset="0"/>
              </a:rPr>
              <a:t>INFONAVIT gestiona internamente todos los recursos de los fondos </a:t>
            </a:r>
          </a:p>
          <a:p>
            <a:pPr marL="177800" indent="-177800">
              <a:spcAft>
                <a:spcPts val="1200"/>
              </a:spcAft>
              <a:buFont typeface="Arial" pitchFamily="34" charset="0"/>
              <a:buChar char="•"/>
            </a:pPr>
            <a:r>
              <a:rPr lang="es-MX" sz="1500" dirty="0" smtClean="0">
                <a:cs typeface="Arial" pitchFamily="34" charset="0"/>
              </a:rPr>
              <a:t>Se cuenta con área  de operación, monitoreo y supervisión </a:t>
            </a:r>
          </a:p>
          <a:p>
            <a:pPr marL="177800" indent="-177800">
              <a:spcAft>
                <a:spcPts val="1200"/>
              </a:spcAft>
              <a:buFont typeface="Arial" pitchFamily="34" charset="0"/>
              <a:buChar char="•"/>
            </a:pPr>
            <a:r>
              <a:rPr lang="es-MX" sz="1500" dirty="0" smtClean="0">
                <a:cs typeface="Arial" pitchFamily="34" charset="0"/>
              </a:rPr>
              <a:t>Cada fondo contará con un régimen de inversión específico</a:t>
            </a:r>
          </a:p>
        </p:txBody>
      </p:sp>
      <p:sp>
        <p:nvSpPr>
          <p:cNvPr id="4" name="3 Rectángulo"/>
          <p:cNvSpPr/>
          <p:nvPr/>
        </p:nvSpPr>
        <p:spPr>
          <a:xfrm>
            <a:off x="3211765" y="2324115"/>
            <a:ext cx="2802694" cy="2323713"/>
          </a:xfrm>
          <a:prstGeom prst="rect">
            <a:avLst/>
          </a:prstGeom>
        </p:spPr>
        <p:txBody>
          <a:bodyPr wrap="square">
            <a:spAutoFit/>
          </a:bodyPr>
          <a:lstStyle/>
          <a:p>
            <a:pPr marL="173038" indent="-173038">
              <a:spcAft>
                <a:spcPts val="1200"/>
              </a:spcAft>
              <a:buFont typeface="Arial" pitchFamily="34" charset="0"/>
              <a:buChar char="•"/>
            </a:pPr>
            <a:r>
              <a:rPr lang="es-MX" sz="1500" dirty="0" smtClean="0">
                <a:cs typeface="Arial" pitchFamily="34" charset="0"/>
              </a:rPr>
              <a:t>Se </a:t>
            </a:r>
            <a:r>
              <a:rPr lang="es-MX" sz="1500" dirty="0">
                <a:cs typeface="Arial" pitchFamily="34" charset="0"/>
              </a:rPr>
              <a:t>gestionan los recursos </a:t>
            </a:r>
            <a:r>
              <a:rPr lang="es-MX" sz="1500" dirty="0" smtClean="0">
                <a:cs typeface="Arial" pitchFamily="34" charset="0"/>
              </a:rPr>
              <a:t> de los fondos con base en el </a:t>
            </a:r>
            <a:r>
              <a:rPr lang="es-MX" sz="1500" dirty="0">
                <a:cs typeface="Arial" pitchFamily="34" charset="0"/>
              </a:rPr>
              <a:t>Marco de Gestión </a:t>
            </a:r>
            <a:r>
              <a:rPr lang="es-MX" sz="1500" dirty="0" smtClean="0">
                <a:cs typeface="Arial" pitchFamily="34" charset="0"/>
              </a:rPr>
              <a:t>de manera conjunta entre los proveedores del Sistema y el INFONAVIT</a:t>
            </a:r>
            <a:endParaRPr lang="es-MX" sz="1500" dirty="0">
              <a:cs typeface="Arial" pitchFamily="34" charset="0"/>
            </a:endParaRPr>
          </a:p>
          <a:p>
            <a:pPr marL="173038" indent="-173038">
              <a:spcAft>
                <a:spcPts val="1200"/>
              </a:spcAft>
              <a:buFont typeface="Arial" pitchFamily="34" charset="0"/>
              <a:buChar char="•"/>
            </a:pPr>
            <a:r>
              <a:rPr lang="es-MX" sz="1500" dirty="0" smtClean="0">
                <a:cs typeface="Arial" pitchFamily="34" charset="0"/>
              </a:rPr>
              <a:t>Se continúa el desarrollo de </a:t>
            </a:r>
            <a:r>
              <a:rPr lang="es-MX" sz="1500" dirty="0">
                <a:cs typeface="Arial" pitchFamily="34" charset="0"/>
              </a:rPr>
              <a:t>capacidades internas técnicas, humanas y tecnológicas para la gestión de fondos</a:t>
            </a:r>
            <a:r>
              <a:rPr lang="es-MX" sz="1500" dirty="0" smtClean="0">
                <a:cs typeface="Arial" pitchFamily="34" charset="0"/>
              </a:rPr>
              <a:t>.</a:t>
            </a:r>
          </a:p>
        </p:txBody>
      </p:sp>
      <p:sp>
        <p:nvSpPr>
          <p:cNvPr id="10" name="9 CuadroTexto"/>
          <p:cNvSpPr txBox="1"/>
          <p:nvPr/>
        </p:nvSpPr>
        <p:spPr>
          <a:xfrm>
            <a:off x="3343234" y="6053984"/>
            <a:ext cx="2024978" cy="307777"/>
          </a:xfrm>
          <a:prstGeom prst="rect">
            <a:avLst/>
          </a:prstGeom>
          <a:noFill/>
        </p:spPr>
        <p:txBody>
          <a:bodyPr wrap="none" rtlCol="0">
            <a:spAutoFit/>
          </a:bodyPr>
          <a:lstStyle/>
          <a:p>
            <a:r>
              <a:rPr lang="es-MX" sz="1400" dirty="0" smtClean="0">
                <a:cs typeface="Arial" pitchFamily="34" charset="0"/>
              </a:rPr>
              <a:t>octubre- diciembre  2014</a:t>
            </a:r>
            <a:endParaRPr lang="es-MX" sz="1400" dirty="0">
              <a:cs typeface="Arial" pitchFamily="34" charset="0"/>
            </a:endParaRPr>
          </a:p>
        </p:txBody>
      </p:sp>
      <p:sp>
        <p:nvSpPr>
          <p:cNvPr id="12" name="11 CuadroTexto"/>
          <p:cNvSpPr txBox="1"/>
          <p:nvPr/>
        </p:nvSpPr>
        <p:spPr>
          <a:xfrm>
            <a:off x="6265532" y="6053984"/>
            <a:ext cx="2702576" cy="307777"/>
          </a:xfrm>
          <a:prstGeom prst="rect">
            <a:avLst/>
          </a:prstGeom>
          <a:noFill/>
        </p:spPr>
        <p:txBody>
          <a:bodyPr wrap="square" rtlCol="0">
            <a:spAutoFit/>
          </a:bodyPr>
          <a:lstStyle/>
          <a:p>
            <a:r>
              <a:rPr lang="es-MX" sz="1400" dirty="0" smtClean="0">
                <a:cs typeface="Arial" pitchFamily="34" charset="0"/>
              </a:rPr>
              <a:t>diciembre 2014  - en adelante</a:t>
            </a:r>
            <a:endParaRPr lang="es-MX" sz="1400" dirty="0">
              <a:cs typeface="Arial" pitchFamily="34" charset="0"/>
            </a:endParaRPr>
          </a:p>
        </p:txBody>
      </p:sp>
      <p:sp>
        <p:nvSpPr>
          <p:cNvPr id="15" name="AutoShape 5"/>
          <p:cNvSpPr>
            <a:spLocks noChangeArrowheads="1"/>
          </p:cNvSpPr>
          <p:nvPr/>
        </p:nvSpPr>
        <p:spPr bwMode="auto">
          <a:xfrm>
            <a:off x="3243297" y="1174882"/>
            <a:ext cx="2880000" cy="1084285"/>
          </a:xfrm>
          <a:prstGeom prst="chevron">
            <a:avLst>
              <a:gd name="adj" fmla="val 24455"/>
            </a:avLst>
          </a:prstGeom>
          <a:solidFill>
            <a:schemeClr val="tx2"/>
          </a:solidFill>
          <a:ln w="9525" algn="ctr">
            <a:solidFill>
              <a:schemeClr val="bg1"/>
            </a:solidFill>
            <a:miter lim="800000"/>
            <a:headEnd/>
            <a:tailEnd/>
          </a:ln>
        </p:spPr>
        <p:txBody>
          <a:bodyPr lIns="182880" tIns="91440" bIns="91440" anchor="ctr"/>
          <a:lstStyle/>
          <a:p>
            <a:pPr algn="ctr" eaLnBrk="0" hangingPunct="0"/>
            <a:r>
              <a:rPr lang="es-MX" sz="1600" b="1" dirty="0" smtClean="0">
                <a:solidFill>
                  <a:schemeClr val="bg1"/>
                </a:solidFill>
                <a:cs typeface="Arial" pitchFamily="34" charset="0"/>
              </a:rPr>
              <a:t>Etapa Híbrida/ transición :</a:t>
            </a:r>
          </a:p>
          <a:p>
            <a:pPr algn="ctr" eaLnBrk="0" hangingPunct="0"/>
            <a:r>
              <a:rPr lang="es-MX" sz="1400" b="1" dirty="0" smtClean="0">
                <a:solidFill>
                  <a:schemeClr val="bg1"/>
                </a:solidFill>
                <a:cs typeface="Arial" pitchFamily="34" charset="0"/>
              </a:rPr>
              <a:t> </a:t>
            </a:r>
            <a:r>
              <a:rPr lang="es-MX" sz="1400" dirty="0" smtClean="0">
                <a:solidFill>
                  <a:schemeClr val="bg1"/>
                </a:solidFill>
                <a:cs typeface="Arial" pitchFamily="34" charset="0"/>
              </a:rPr>
              <a:t>inicio de operación Infonavit</a:t>
            </a:r>
            <a:endParaRPr lang="es-MX" sz="1400" dirty="0">
              <a:solidFill>
                <a:schemeClr val="bg1"/>
              </a:solidFill>
              <a:cs typeface="Arial" pitchFamily="34" charset="0"/>
            </a:endParaRPr>
          </a:p>
        </p:txBody>
      </p:sp>
      <p:sp>
        <p:nvSpPr>
          <p:cNvPr id="16" name="15 Rectángulo"/>
          <p:cNvSpPr/>
          <p:nvPr/>
        </p:nvSpPr>
        <p:spPr>
          <a:xfrm>
            <a:off x="119773" y="2324115"/>
            <a:ext cx="2985496" cy="3247043"/>
          </a:xfrm>
          <a:prstGeom prst="rect">
            <a:avLst/>
          </a:prstGeom>
        </p:spPr>
        <p:txBody>
          <a:bodyPr wrap="square">
            <a:spAutoFit/>
          </a:bodyPr>
          <a:lstStyle/>
          <a:p>
            <a:pPr marL="173038" indent="-173038">
              <a:spcAft>
                <a:spcPts val="1200"/>
              </a:spcAft>
              <a:buFont typeface="Arial" pitchFamily="34" charset="0"/>
              <a:buChar char="•"/>
            </a:pPr>
            <a:r>
              <a:rPr lang="es-MX" sz="1500" dirty="0" smtClean="0">
                <a:latin typeface="+mj-lt"/>
                <a:cs typeface="Arial" pitchFamily="34" charset="0"/>
              </a:rPr>
              <a:t>Se </a:t>
            </a:r>
            <a:r>
              <a:rPr lang="es-MX" sz="1500" dirty="0">
                <a:latin typeface="+mj-lt"/>
                <a:cs typeface="Arial" pitchFamily="34" charset="0"/>
              </a:rPr>
              <a:t>gestionan los </a:t>
            </a:r>
            <a:r>
              <a:rPr lang="es-MX" sz="1500" dirty="0" smtClean="0">
                <a:latin typeface="+mj-lt"/>
                <a:cs typeface="Arial" pitchFamily="34" charset="0"/>
              </a:rPr>
              <a:t>recursos de los fondos (SCV, </a:t>
            </a:r>
            <a:r>
              <a:rPr lang="es-MX" sz="1500" dirty="0">
                <a:latin typeface="+mj-lt"/>
              </a:rPr>
              <a:t>Fondo de Protección de Pagos </a:t>
            </a:r>
            <a:r>
              <a:rPr lang="es-MX" sz="1500" dirty="0" smtClean="0">
                <a:latin typeface="+mj-lt"/>
                <a:cs typeface="Arial" pitchFamily="34" charset="0"/>
              </a:rPr>
              <a:t>, Fondo de pensiones, </a:t>
            </a:r>
            <a:r>
              <a:rPr lang="es-MX" sz="1500" dirty="0">
                <a:latin typeface="+mj-lt"/>
              </a:rPr>
              <a:t>Fondo de </a:t>
            </a:r>
            <a:r>
              <a:rPr lang="es-MX" sz="1500" dirty="0" smtClean="0">
                <a:latin typeface="+mj-lt"/>
              </a:rPr>
              <a:t>Ahorro, Fondo de Seguro </a:t>
            </a:r>
            <a:r>
              <a:rPr lang="es-MX" sz="1500" dirty="0">
                <a:latin typeface="+mj-lt"/>
              </a:rPr>
              <a:t>de </a:t>
            </a:r>
            <a:r>
              <a:rPr lang="es-MX" sz="1500" dirty="0" smtClean="0">
                <a:latin typeface="+mj-lt"/>
              </a:rPr>
              <a:t>Daños, Dividendos</a:t>
            </a:r>
            <a:r>
              <a:rPr lang="es-MX" sz="1500" baseline="30000" dirty="0" smtClean="0">
                <a:latin typeface="+mj-lt"/>
              </a:rPr>
              <a:t>1</a:t>
            </a:r>
            <a:r>
              <a:rPr lang="es-MX" sz="1500" dirty="0" smtClean="0">
                <a:latin typeface="+mj-lt"/>
              </a:rPr>
              <a:t>) </a:t>
            </a:r>
            <a:r>
              <a:rPr lang="es-MX" sz="1500" dirty="0" smtClean="0">
                <a:latin typeface="+mj-lt"/>
                <a:cs typeface="Arial" pitchFamily="34" charset="0"/>
              </a:rPr>
              <a:t>con base en el </a:t>
            </a:r>
            <a:r>
              <a:rPr lang="es-MX" sz="1500" dirty="0">
                <a:latin typeface="+mj-lt"/>
                <a:cs typeface="Arial" pitchFamily="34" charset="0"/>
              </a:rPr>
              <a:t>Marco de </a:t>
            </a:r>
            <a:r>
              <a:rPr lang="es-MX" sz="1500" dirty="0" smtClean="0">
                <a:latin typeface="+mj-lt"/>
                <a:cs typeface="Arial" pitchFamily="34" charset="0"/>
              </a:rPr>
              <a:t>Gestión aprobado y con apoyo de asesoría financiera de  proveedores del Sistema.</a:t>
            </a:r>
            <a:endParaRPr lang="es-MX" sz="1500" dirty="0">
              <a:latin typeface="+mj-lt"/>
              <a:cs typeface="Arial" pitchFamily="34" charset="0"/>
            </a:endParaRPr>
          </a:p>
          <a:p>
            <a:pPr marL="173038" indent="-173038">
              <a:spcAft>
                <a:spcPts val="1200"/>
              </a:spcAft>
              <a:buFont typeface="Arial" pitchFamily="34" charset="0"/>
              <a:buChar char="•"/>
            </a:pPr>
            <a:r>
              <a:rPr lang="es-MX" sz="1500" dirty="0">
                <a:cs typeface="Arial" pitchFamily="34" charset="0"/>
              </a:rPr>
              <a:t>Se </a:t>
            </a:r>
            <a:r>
              <a:rPr lang="es-MX" sz="1500" dirty="0" smtClean="0">
                <a:cs typeface="Arial" pitchFamily="34" charset="0"/>
              </a:rPr>
              <a:t>inicia el desarrollo de capacidades </a:t>
            </a:r>
            <a:r>
              <a:rPr lang="es-MX" sz="1500" dirty="0">
                <a:cs typeface="Arial" pitchFamily="34" charset="0"/>
              </a:rPr>
              <a:t>internas técnicas, humanas y tecnológicas para la gestión de fondos</a:t>
            </a:r>
            <a:r>
              <a:rPr lang="es-MX" sz="1500" dirty="0" smtClean="0">
                <a:cs typeface="Arial" pitchFamily="34" charset="0"/>
              </a:rPr>
              <a:t>.</a:t>
            </a:r>
          </a:p>
        </p:txBody>
      </p:sp>
      <p:sp>
        <p:nvSpPr>
          <p:cNvPr id="21" name="20 CuadroTexto"/>
          <p:cNvSpPr txBox="1"/>
          <p:nvPr/>
        </p:nvSpPr>
        <p:spPr>
          <a:xfrm>
            <a:off x="350968" y="6053984"/>
            <a:ext cx="1909562" cy="307777"/>
          </a:xfrm>
          <a:prstGeom prst="rect">
            <a:avLst/>
          </a:prstGeom>
          <a:noFill/>
        </p:spPr>
        <p:txBody>
          <a:bodyPr wrap="none" rtlCol="0">
            <a:spAutoFit/>
          </a:bodyPr>
          <a:lstStyle/>
          <a:p>
            <a:r>
              <a:rPr lang="es-MX" sz="1400" dirty="0" smtClean="0">
                <a:cs typeface="Arial" pitchFamily="34" charset="0"/>
              </a:rPr>
              <a:t>julio –septiembre 2014 </a:t>
            </a:r>
            <a:endParaRPr lang="es-MX" sz="1400" dirty="0">
              <a:cs typeface="Arial" pitchFamily="34" charset="0"/>
            </a:endParaRPr>
          </a:p>
        </p:txBody>
      </p:sp>
      <p:sp>
        <p:nvSpPr>
          <p:cNvPr id="17" name="agenda_title"/>
          <p:cNvSpPr>
            <a:spLocks noGrp="1" noChangeArrowheads="1"/>
          </p:cNvSpPr>
          <p:nvPr>
            <p:ph type="title"/>
          </p:nvPr>
        </p:nvSpPr>
        <p:spPr>
          <a:xfrm>
            <a:off x="144000" y="288000"/>
            <a:ext cx="7178040" cy="742950"/>
          </a:xfrm>
        </p:spPr>
        <p:txBody>
          <a:bodyPr/>
          <a:lstStyle/>
          <a:p>
            <a:pPr eaLnBrk="1" hangingPunct="1"/>
            <a:r>
              <a:rPr lang="es-MX" sz="2200" dirty="0" smtClean="0"/>
              <a:t>Etapas de implementación</a:t>
            </a:r>
            <a:endParaRPr lang="es-MX" sz="2200" dirty="0"/>
          </a:p>
        </p:txBody>
      </p:sp>
      <p:sp>
        <p:nvSpPr>
          <p:cNvPr id="23" name="22 CuadroTexto"/>
          <p:cNvSpPr txBox="1"/>
          <p:nvPr/>
        </p:nvSpPr>
        <p:spPr>
          <a:xfrm>
            <a:off x="40944" y="5692933"/>
            <a:ext cx="1563185" cy="369332"/>
          </a:xfrm>
          <a:prstGeom prst="rect">
            <a:avLst/>
          </a:prstGeom>
          <a:noFill/>
        </p:spPr>
        <p:txBody>
          <a:bodyPr wrap="none" rtlCol="0">
            <a:spAutoFit/>
          </a:bodyPr>
          <a:lstStyle/>
          <a:p>
            <a:r>
              <a:rPr lang="es-MX" sz="1400" b="1" dirty="0" smtClean="0">
                <a:cs typeface="Arial" pitchFamily="34" charset="0"/>
              </a:rPr>
              <a:t>Periodo estimado</a:t>
            </a:r>
            <a:r>
              <a:rPr lang="es-MX" b="1" dirty="0" smtClean="0">
                <a:cs typeface="Arial" pitchFamily="34" charset="0"/>
              </a:rPr>
              <a:t>:</a:t>
            </a:r>
            <a:endParaRPr lang="es-MX" b="1" dirty="0">
              <a:cs typeface="Arial" pitchFamily="34" charset="0"/>
            </a:endParaRPr>
          </a:p>
        </p:txBody>
      </p:sp>
      <p:cxnSp>
        <p:nvCxnSpPr>
          <p:cNvPr id="27" name="Straight Connector 14"/>
          <p:cNvCxnSpPr/>
          <p:nvPr/>
        </p:nvCxnSpPr>
        <p:spPr>
          <a:xfrm>
            <a:off x="131858" y="5724798"/>
            <a:ext cx="8820000" cy="0"/>
          </a:xfrm>
          <a:prstGeom prst="line">
            <a:avLst/>
          </a:prstGeom>
          <a:ln w="19050">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18" name="17 CuadroTexto"/>
          <p:cNvSpPr txBox="1"/>
          <p:nvPr/>
        </p:nvSpPr>
        <p:spPr>
          <a:xfrm>
            <a:off x="74562" y="6541180"/>
            <a:ext cx="9053672" cy="261610"/>
          </a:xfrm>
          <a:prstGeom prst="rect">
            <a:avLst/>
          </a:prstGeom>
          <a:noFill/>
        </p:spPr>
        <p:txBody>
          <a:bodyPr wrap="square" rtlCol="0">
            <a:spAutoFit/>
          </a:bodyPr>
          <a:lstStyle/>
          <a:p>
            <a:r>
              <a:rPr lang="es-MX" sz="1100" dirty="0" smtClean="0">
                <a:cs typeface="Arial" pitchFamily="34" charset="0"/>
              </a:rPr>
              <a:t>1. </a:t>
            </a:r>
            <a:r>
              <a:rPr lang="es-MX" sz="1100" dirty="0"/>
              <a:t>Son los dividendos que se recibieron por parte de la aseguradora por no usar completas las primas d</a:t>
            </a:r>
            <a:r>
              <a:rPr lang="es-MX" sz="1100" dirty="0" smtClean="0"/>
              <a:t>el </a:t>
            </a:r>
            <a:r>
              <a:rPr lang="es-MX" sz="1100" dirty="0"/>
              <a:t>seguro de Protección de </a:t>
            </a:r>
            <a:r>
              <a:rPr lang="es-MX" sz="1100" dirty="0" smtClean="0"/>
              <a:t>Pagos (FPP anterior)</a:t>
            </a:r>
            <a:endParaRPr lang="es-MX" sz="1100" dirty="0">
              <a:cs typeface="Arial" pitchFamily="34" charset="0"/>
            </a:endParaRPr>
          </a:p>
        </p:txBody>
      </p:sp>
      <p:sp>
        <p:nvSpPr>
          <p:cNvPr id="1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15</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0532280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59522"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44000" y="288000"/>
            <a:ext cx="7178040" cy="742950"/>
          </a:xfrm>
        </p:spPr>
        <p:txBody>
          <a:bodyPr/>
          <a:lstStyle/>
          <a:p>
            <a:r>
              <a:rPr lang="es-MX" sz="2200" dirty="0" smtClean="0"/>
              <a:t>Dónde estamos (1/2)</a:t>
            </a:r>
            <a:endParaRPr lang="es-MX" sz="2200" dirty="0"/>
          </a:p>
        </p:txBody>
      </p:sp>
      <p:sp>
        <p:nvSpPr>
          <p:cNvPr id="3" name="ColumnHeader"/>
          <p:cNvSpPr>
            <a:spLocks noChangeArrowheads="1"/>
          </p:cNvSpPr>
          <p:nvPr/>
        </p:nvSpPr>
        <p:spPr bwMode="gray">
          <a:xfrm>
            <a:off x="325438" y="1600391"/>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Dimensión</a:t>
            </a:r>
            <a:endParaRPr lang="es-MX" sz="1200" b="1" dirty="0"/>
          </a:p>
        </p:txBody>
      </p:sp>
      <p:sp>
        <p:nvSpPr>
          <p:cNvPr id="7" name="ColumnHeader"/>
          <p:cNvSpPr>
            <a:spLocks noChangeArrowheads="1"/>
          </p:cNvSpPr>
          <p:nvPr/>
        </p:nvSpPr>
        <p:spPr bwMode="gray">
          <a:xfrm>
            <a:off x="2167731" y="1600390"/>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Estatus (5 de Junio)</a:t>
            </a:r>
            <a:endParaRPr lang="es-MX" sz="1200" b="1" dirty="0"/>
          </a:p>
        </p:txBody>
      </p:sp>
      <p:sp>
        <p:nvSpPr>
          <p:cNvPr id="10" name="Rectangle 9"/>
          <p:cNvSpPr/>
          <p:nvPr/>
        </p:nvSpPr>
        <p:spPr>
          <a:xfrm>
            <a:off x="322264" y="1970342"/>
            <a:ext cx="1503679" cy="828000"/>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Gobierno institucional</a:t>
            </a:r>
          </a:p>
        </p:txBody>
      </p:sp>
      <p:sp>
        <p:nvSpPr>
          <p:cNvPr id="11" name="Rectangle 10"/>
          <p:cNvSpPr/>
          <p:nvPr/>
        </p:nvSpPr>
        <p:spPr>
          <a:xfrm>
            <a:off x="322264" y="2889471"/>
            <a:ext cx="1503679" cy="1204954"/>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Proveedores</a:t>
            </a:r>
          </a:p>
        </p:txBody>
      </p:sp>
      <p:cxnSp>
        <p:nvCxnSpPr>
          <p:cNvPr id="15" name="Straight Connector 14"/>
          <p:cNvCxnSpPr/>
          <p:nvPr/>
        </p:nvCxnSpPr>
        <p:spPr>
          <a:xfrm>
            <a:off x="309282" y="2853304"/>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23" name="TextColumnContent"/>
          <p:cNvSpPr>
            <a:spLocks noChangeArrowheads="1"/>
          </p:cNvSpPr>
          <p:nvPr/>
        </p:nvSpPr>
        <p:spPr bwMode="gray">
          <a:xfrm>
            <a:off x="2167731" y="2909484"/>
            <a:ext cx="6480000" cy="1184940"/>
          </a:xfrm>
          <a:prstGeom prst="rect">
            <a:avLst/>
          </a:prstGeom>
          <a:noFill/>
          <a:ln w="9525" algn="ctr">
            <a:noFill/>
            <a:miter lim="800000"/>
            <a:headEnd type="none" w="lg" len="lg"/>
            <a:tailEnd type="none" w="lg" len="lg"/>
          </a:ln>
          <a:effectLst/>
        </p:spPr>
        <p:txBody>
          <a:bodyPr lIns="0" tIns="0" rIns="0" bIns="0">
            <a:spAutoFit/>
          </a:bodyPr>
          <a:lstStyle/>
          <a:p>
            <a:pPr marL="180975" lvl="1" indent="-174625">
              <a:buClr>
                <a:schemeClr val="tx2"/>
              </a:buClr>
              <a:buFontTx/>
              <a:buChar char="•"/>
            </a:pPr>
            <a:r>
              <a:rPr lang="es-MX" sz="1100" dirty="0"/>
              <a:t>Custodio/ Fiduciario:</a:t>
            </a:r>
          </a:p>
          <a:p>
            <a:pPr marL="355600" lvl="2" indent="-177800">
              <a:buClr>
                <a:schemeClr val="tx2"/>
              </a:buClr>
              <a:buFont typeface="Calibri" pitchFamily="34" charset="0"/>
              <a:buChar char="–"/>
            </a:pPr>
            <a:r>
              <a:rPr lang="es-MX" sz="1100" dirty="0" smtClean="0"/>
              <a:t> Selección de Custodio y Fiduciario con base en el análisis de propuestas de servicios y costos de posibles alternativas/beneficios y fortalezas.</a:t>
            </a:r>
          </a:p>
          <a:p>
            <a:pPr marL="6350" lvl="1">
              <a:buClr>
                <a:schemeClr val="tx2"/>
              </a:buClr>
            </a:pPr>
            <a:r>
              <a:rPr lang="es-MX" sz="1100" dirty="0" smtClean="0"/>
              <a:t>Proveedor del  Sistema (etapa inicial/híbrida):</a:t>
            </a:r>
          </a:p>
          <a:p>
            <a:pPr marL="355600" lvl="2" indent="-177800">
              <a:buClr>
                <a:schemeClr val="tx2"/>
              </a:buClr>
              <a:buFont typeface="Calibri" pitchFamily="34" charset="0"/>
              <a:buChar char="–"/>
            </a:pPr>
            <a:r>
              <a:rPr lang="es-MX" sz="1100" dirty="0" smtClean="0"/>
              <a:t>Elección del proveedor del Sistema con base en el estudio realizado por el ITAM </a:t>
            </a:r>
          </a:p>
          <a:p>
            <a:pPr marL="355600" lvl="2" indent="-177800">
              <a:buClr>
                <a:schemeClr val="tx2"/>
              </a:buClr>
              <a:buFont typeface="Calibri" pitchFamily="34" charset="0"/>
              <a:buChar char="–"/>
            </a:pPr>
            <a:r>
              <a:rPr lang="es-MX" sz="1100" dirty="0" smtClean="0"/>
              <a:t>Implementación inicial operativa y tecnológica con los sistemas del Instituto.</a:t>
            </a:r>
          </a:p>
          <a:p>
            <a:pPr marL="355600" lvl="2" indent="-177800">
              <a:buClr>
                <a:schemeClr val="tx2"/>
              </a:buClr>
              <a:buFont typeface="Calibri" pitchFamily="34" charset="0"/>
              <a:buChar char="–"/>
            </a:pPr>
            <a:endParaRPr lang="es-MX" sz="1100" dirty="0"/>
          </a:p>
        </p:txBody>
      </p:sp>
      <p:sp>
        <p:nvSpPr>
          <p:cNvPr id="51" name="Rectangle 50"/>
          <p:cNvSpPr/>
          <p:nvPr/>
        </p:nvSpPr>
        <p:spPr>
          <a:xfrm>
            <a:off x="2167731" y="4223966"/>
            <a:ext cx="6480000" cy="507831"/>
          </a:xfrm>
          <a:prstGeom prst="rect">
            <a:avLst/>
          </a:prstGeom>
        </p:spPr>
        <p:txBody>
          <a:bodyPr wrap="square" lIns="0" tIns="0" rIns="0" bIns="0">
            <a:spAutoFit/>
          </a:bodyPr>
          <a:lstStyle/>
          <a:p>
            <a:pPr marL="180975" lvl="1" indent="-174625">
              <a:buClr>
                <a:schemeClr val="tx2"/>
              </a:buClr>
              <a:buFontTx/>
              <a:buChar char="•"/>
            </a:pPr>
            <a:r>
              <a:rPr lang="es-MX" sz="1100" dirty="0" smtClean="0"/>
              <a:t>Selección de  la  plataforma tecnológicas con base en el estudio del ITAM.</a:t>
            </a:r>
          </a:p>
          <a:p>
            <a:pPr marL="180975" lvl="1" indent="-174625">
              <a:buClr>
                <a:schemeClr val="tx2"/>
              </a:buClr>
              <a:buFontTx/>
              <a:buChar char="•"/>
            </a:pPr>
            <a:r>
              <a:rPr lang="es-MX" sz="1100" dirty="0" smtClean="0"/>
              <a:t>En desarrollo de la infraestructura necesaria para soportar plataforma de inversión</a:t>
            </a:r>
          </a:p>
          <a:p>
            <a:pPr marL="180975" lvl="1" indent="-174625">
              <a:buClr>
                <a:schemeClr val="tx2"/>
              </a:buClr>
              <a:buFontTx/>
              <a:buChar char="•"/>
            </a:pPr>
            <a:r>
              <a:rPr lang="es-MX" sz="1100" dirty="0" smtClean="0"/>
              <a:t>Definición  e implementación de </a:t>
            </a:r>
            <a:r>
              <a:rPr lang="es-MX" sz="1100" dirty="0"/>
              <a:t>interfaces </a:t>
            </a:r>
            <a:r>
              <a:rPr lang="es-MX" sz="1100" dirty="0" smtClean="0"/>
              <a:t>de sistemas internos con </a:t>
            </a:r>
            <a:r>
              <a:rPr lang="es-MX" sz="1100" dirty="0"/>
              <a:t>plataforma de </a:t>
            </a:r>
            <a:r>
              <a:rPr lang="es-MX" sz="1100" dirty="0" smtClean="0"/>
              <a:t>inversión</a:t>
            </a:r>
            <a:endParaRPr lang="es-MX" sz="1100" dirty="0"/>
          </a:p>
        </p:txBody>
      </p:sp>
      <p:cxnSp>
        <p:nvCxnSpPr>
          <p:cNvPr id="62" name="Straight Connector 61"/>
          <p:cNvCxnSpPr/>
          <p:nvPr/>
        </p:nvCxnSpPr>
        <p:spPr>
          <a:xfrm>
            <a:off x="333469" y="4168809"/>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344102" y="5206482"/>
            <a:ext cx="1503679" cy="1123066"/>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Organización</a:t>
            </a:r>
          </a:p>
        </p:txBody>
      </p:sp>
      <p:cxnSp>
        <p:nvCxnSpPr>
          <p:cNvPr id="70" name="Straight Connector 69"/>
          <p:cNvCxnSpPr/>
          <p:nvPr/>
        </p:nvCxnSpPr>
        <p:spPr>
          <a:xfrm>
            <a:off x="302977" y="5158008"/>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79" name="TextColumnContent"/>
          <p:cNvSpPr>
            <a:spLocks noChangeArrowheads="1"/>
          </p:cNvSpPr>
          <p:nvPr/>
        </p:nvSpPr>
        <p:spPr bwMode="gray">
          <a:xfrm>
            <a:off x="2167731" y="1980975"/>
            <a:ext cx="6480000" cy="861695"/>
          </a:xfrm>
          <a:prstGeom prst="rect">
            <a:avLst/>
          </a:prstGeom>
          <a:noFill/>
          <a:ln w="9525" algn="ctr">
            <a:noFill/>
            <a:miter lim="800000"/>
            <a:headEnd type="none" w="lg" len="lg"/>
            <a:tailEnd type="none" w="lg" len="lg"/>
          </a:ln>
          <a:effectLst/>
        </p:spPr>
        <p:txBody>
          <a:bodyPr lIns="0" tIns="0" rIns="0" bIns="0" anchor="t" anchorCtr="0"/>
          <a:lstStyle/>
          <a:p>
            <a:pPr marL="180975" lvl="1" indent="-174625">
              <a:buClr>
                <a:schemeClr val="tx2"/>
              </a:buClr>
              <a:buFontTx/>
              <a:buChar char="•"/>
            </a:pPr>
            <a:r>
              <a:rPr lang="es-MX" sz="1100" dirty="0" smtClean="0"/>
              <a:t>El H. Consejo de Administración aprobó las de bases de funcionamiento del </a:t>
            </a:r>
            <a:r>
              <a:rPr lang="es-MX" sz="1100" dirty="0"/>
              <a:t>Comité de Inversiones </a:t>
            </a:r>
            <a:r>
              <a:rPr lang="es-MX" sz="1100" dirty="0" smtClean="0"/>
              <a:t>y las modificaciones a las </a:t>
            </a:r>
            <a:r>
              <a:rPr lang="es-MX" sz="1100" dirty="0"/>
              <a:t>bases de </a:t>
            </a:r>
            <a:r>
              <a:rPr lang="es-MX" sz="1100" dirty="0" smtClean="0"/>
              <a:t>funcionamiento del </a:t>
            </a:r>
            <a:r>
              <a:rPr lang="es-MX" sz="1100" dirty="0"/>
              <a:t>Comité de </a:t>
            </a:r>
            <a:r>
              <a:rPr lang="es-MX" sz="1100" dirty="0" smtClean="0"/>
              <a:t>Riesgos (27 de mayo)</a:t>
            </a:r>
          </a:p>
          <a:p>
            <a:pPr marL="180975" lvl="1" indent="-174625">
              <a:buClr>
                <a:schemeClr val="tx2"/>
              </a:buClr>
              <a:buFontTx/>
              <a:buChar char="•"/>
            </a:pPr>
            <a:r>
              <a:rPr lang="es-MX" sz="1100" dirty="0" smtClean="0"/>
              <a:t>Creación de  la Coordinación General de Riesgos como área independiente </a:t>
            </a:r>
            <a:endParaRPr lang="es-MX" sz="1100" dirty="0"/>
          </a:p>
          <a:p>
            <a:pPr marL="180975" lvl="1" indent="-174625">
              <a:buClr>
                <a:schemeClr val="accent2"/>
              </a:buClr>
              <a:buFontTx/>
              <a:buChar char="•"/>
            </a:pPr>
            <a:endParaRPr lang="es-MX" sz="1100" dirty="0"/>
          </a:p>
        </p:txBody>
      </p:sp>
      <p:sp>
        <p:nvSpPr>
          <p:cNvPr id="89" name="Rectangle 62"/>
          <p:cNvSpPr/>
          <p:nvPr/>
        </p:nvSpPr>
        <p:spPr>
          <a:xfrm>
            <a:off x="325802" y="4215196"/>
            <a:ext cx="1503679" cy="834476"/>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Plataforma tecnológica</a:t>
            </a:r>
          </a:p>
        </p:txBody>
      </p:sp>
      <p:sp>
        <p:nvSpPr>
          <p:cNvPr id="99" name="TextColumnContent"/>
          <p:cNvSpPr>
            <a:spLocks noChangeArrowheads="1"/>
          </p:cNvSpPr>
          <p:nvPr/>
        </p:nvSpPr>
        <p:spPr bwMode="gray">
          <a:xfrm>
            <a:off x="2167731" y="5243413"/>
            <a:ext cx="6480000" cy="1086135"/>
          </a:xfrm>
          <a:prstGeom prst="rect">
            <a:avLst/>
          </a:prstGeom>
          <a:noFill/>
          <a:ln w="9525" algn="ctr">
            <a:noFill/>
            <a:miter lim="800000"/>
            <a:headEnd type="none" w="lg" len="lg"/>
            <a:tailEnd type="none" w="lg" len="lg"/>
          </a:ln>
          <a:effectLst/>
        </p:spPr>
        <p:txBody>
          <a:bodyPr lIns="0" tIns="0" rIns="0" bIns="0"/>
          <a:lstStyle/>
          <a:p>
            <a:pPr marL="180975" lvl="1" indent="-174625">
              <a:buClr>
                <a:schemeClr val="tx2"/>
              </a:buClr>
              <a:buFontTx/>
              <a:buChar char="•"/>
            </a:pPr>
            <a:r>
              <a:rPr lang="es-MX" sz="1100" dirty="0" smtClean="0"/>
              <a:t>Diseño de organización inicial con base en </a:t>
            </a:r>
            <a:r>
              <a:rPr lang="es-MX" sz="1100" dirty="0"/>
              <a:t>mejores </a:t>
            </a:r>
            <a:r>
              <a:rPr lang="es-MX" sz="1100" dirty="0" smtClean="0"/>
              <a:t>prácticas y comparativas internacionales</a:t>
            </a:r>
          </a:p>
          <a:p>
            <a:pPr marL="180975" lvl="1" indent="-174625">
              <a:buClr>
                <a:schemeClr val="tx2"/>
              </a:buClr>
              <a:buFontTx/>
              <a:buChar char="•"/>
            </a:pPr>
            <a:r>
              <a:rPr lang="es-MX" sz="1100" dirty="0" smtClean="0"/>
              <a:t>Definición de perfiles  y funciones</a:t>
            </a:r>
          </a:p>
          <a:p>
            <a:pPr marL="180975" lvl="1" indent="-174625">
              <a:buClr>
                <a:schemeClr val="tx2"/>
              </a:buClr>
              <a:buFontTx/>
              <a:buChar char="•"/>
            </a:pPr>
            <a:r>
              <a:rPr lang="es-MX" sz="1100" dirty="0" smtClean="0"/>
              <a:t>Inicio de la elaboración de manuales  (inversión, operaciones, riesgos y ética) y definición de procesos </a:t>
            </a:r>
          </a:p>
          <a:p>
            <a:pPr marL="180975" lvl="1" indent="-174625">
              <a:buClr>
                <a:schemeClr val="tx2"/>
              </a:buClr>
              <a:buFontTx/>
              <a:buChar char="•"/>
            </a:pPr>
            <a:r>
              <a:rPr lang="es-MX" sz="1100" dirty="0" smtClean="0"/>
              <a:t>Reclutamiento y selección de personal para la integración de la Gerencia </a:t>
            </a:r>
            <a:r>
              <a:rPr lang="es-MX" sz="1100" dirty="0"/>
              <a:t> </a:t>
            </a:r>
            <a:r>
              <a:rPr lang="es-MX" sz="1100" dirty="0" smtClean="0"/>
              <a:t>Sr. de Mercados Financieros y Gestión de Inversiones</a:t>
            </a:r>
            <a:endParaRPr lang="es-MX" sz="1100" dirty="0"/>
          </a:p>
          <a:p>
            <a:pPr marL="180975" lvl="1" indent="-174625">
              <a:buClr>
                <a:schemeClr val="tx2"/>
              </a:buClr>
              <a:buFontTx/>
              <a:buChar char="•"/>
            </a:pPr>
            <a:r>
              <a:rPr lang="es-MX" sz="1100" dirty="0" smtClean="0"/>
              <a:t>Diseño y habilitación física de la mesa interna de operaciones</a:t>
            </a:r>
          </a:p>
        </p:txBody>
      </p:sp>
      <p:grpSp>
        <p:nvGrpSpPr>
          <p:cNvPr id="29" name="28 Grupo"/>
          <p:cNvGrpSpPr/>
          <p:nvPr/>
        </p:nvGrpSpPr>
        <p:grpSpPr>
          <a:xfrm>
            <a:off x="7373148" y="1094109"/>
            <a:ext cx="1719617" cy="523863"/>
            <a:chOff x="298839" y="1865908"/>
            <a:chExt cx="7766139" cy="1050881"/>
          </a:xfrm>
        </p:grpSpPr>
        <p:sp>
          <p:nvSpPr>
            <p:cNvPr id="30" name="AutoShape 4"/>
            <p:cNvSpPr>
              <a:spLocks noChangeArrowheads="1"/>
            </p:cNvSpPr>
            <p:nvPr/>
          </p:nvSpPr>
          <p:spPr bwMode="auto">
            <a:xfrm>
              <a:off x="298839" y="1865908"/>
              <a:ext cx="2844000" cy="1050881"/>
            </a:xfrm>
            <a:prstGeom prst="homePlate">
              <a:avLst>
                <a:gd name="adj" fmla="val 24436"/>
              </a:avLst>
            </a:prstGeom>
            <a:solidFill>
              <a:schemeClr val="tx2"/>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Inicial : </a:t>
              </a:r>
            </a:p>
            <a:p>
              <a:pPr algn="ctr" eaLnBrk="0" hangingPunct="0"/>
              <a:r>
                <a:rPr lang="es-MX" sz="300" dirty="0" smtClean="0">
                  <a:solidFill>
                    <a:schemeClr val="bg1"/>
                  </a:solidFill>
                  <a:cs typeface="Arial" pitchFamily="34" charset="0"/>
                </a:rPr>
                <a:t>impulso y construcción de capacidades</a:t>
              </a:r>
              <a:endParaRPr lang="es-MX" sz="300" dirty="0">
                <a:solidFill>
                  <a:schemeClr val="bg1"/>
                </a:solidFill>
                <a:cs typeface="Arial" pitchFamily="34" charset="0"/>
              </a:endParaRPr>
            </a:p>
          </p:txBody>
        </p:sp>
        <p:sp>
          <p:nvSpPr>
            <p:cNvPr id="31" name="AutoShape 5"/>
            <p:cNvSpPr>
              <a:spLocks noChangeArrowheads="1"/>
            </p:cNvSpPr>
            <p:nvPr/>
          </p:nvSpPr>
          <p:spPr bwMode="auto">
            <a:xfrm>
              <a:off x="4932978" y="1865908"/>
              <a:ext cx="3132000" cy="1044000"/>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interna : consolidación</a:t>
              </a:r>
            </a:p>
            <a:p>
              <a:pPr algn="ctr" eaLnBrk="0" hangingPunct="0"/>
              <a:r>
                <a:rPr lang="es-MX" sz="300" dirty="0" smtClean="0">
                  <a:solidFill>
                    <a:schemeClr val="bg1"/>
                  </a:solidFill>
                  <a:cs typeface="Arial" pitchFamily="34" charset="0"/>
                </a:rPr>
                <a:t>(esquema </a:t>
              </a:r>
              <a:r>
                <a:rPr lang="es-MX" sz="300" dirty="0">
                  <a:solidFill>
                    <a:schemeClr val="bg1"/>
                  </a:solidFill>
                  <a:cs typeface="Arial" pitchFamily="34" charset="0"/>
                </a:rPr>
                <a:t>con soporte de la </a:t>
              </a:r>
              <a:r>
                <a:rPr lang="es-MX" sz="300" dirty="0" smtClean="0">
                  <a:solidFill>
                    <a:schemeClr val="bg1"/>
                  </a:solidFill>
                  <a:cs typeface="Arial" pitchFamily="34" charset="0"/>
                </a:rPr>
                <a:t>SdI)</a:t>
              </a:r>
              <a:endParaRPr lang="es-MX" sz="300" dirty="0">
                <a:solidFill>
                  <a:schemeClr val="bg1"/>
                </a:solidFill>
                <a:cs typeface="Arial" pitchFamily="34" charset="0"/>
              </a:endParaRPr>
            </a:p>
          </p:txBody>
        </p:sp>
        <p:sp>
          <p:nvSpPr>
            <p:cNvPr id="32" name="AutoShape 5"/>
            <p:cNvSpPr>
              <a:spLocks noChangeArrowheads="1"/>
            </p:cNvSpPr>
            <p:nvPr/>
          </p:nvSpPr>
          <p:spPr bwMode="auto">
            <a:xfrm>
              <a:off x="2704467" y="1865908"/>
              <a:ext cx="2736002" cy="1050881"/>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Híbrida/ transición :</a:t>
              </a:r>
            </a:p>
            <a:p>
              <a:pPr algn="ctr" eaLnBrk="0" hangingPunct="0"/>
              <a:r>
                <a:rPr lang="es-MX" sz="300" b="1" dirty="0" smtClean="0">
                  <a:solidFill>
                    <a:schemeClr val="bg1"/>
                  </a:solidFill>
                  <a:cs typeface="Arial" pitchFamily="34" charset="0"/>
                </a:rPr>
                <a:t> </a:t>
              </a:r>
              <a:r>
                <a:rPr lang="es-MX" sz="300" dirty="0" smtClean="0">
                  <a:solidFill>
                    <a:schemeClr val="bg1"/>
                  </a:solidFill>
                  <a:cs typeface="Arial" pitchFamily="34" charset="0"/>
                </a:rPr>
                <a:t>inicio de operación Infonavit</a:t>
              </a:r>
              <a:endParaRPr lang="es-MX" sz="300" dirty="0">
                <a:solidFill>
                  <a:schemeClr val="bg1"/>
                </a:solidFill>
                <a:cs typeface="Arial" pitchFamily="34" charset="0"/>
              </a:endParaRPr>
            </a:p>
          </p:txBody>
        </p:sp>
      </p:grpSp>
      <p:cxnSp>
        <p:nvCxnSpPr>
          <p:cNvPr id="12" name="11 Conector recto"/>
          <p:cNvCxnSpPr/>
          <p:nvPr/>
        </p:nvCxnSpPr>
        <p:spPr>
          <a:xfrm>
            <a:off x="545926" y="1879896"/>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36" name="35 Conector recto"/>
          <p:cNvCxnSpPr/>
          <p:nvPr/>
        </p:nvCxnSpPr>
        <p:spPr>
          <a:xfrm>
            <a:off x="2213254" y="1882168"/>
            <a:ext cx="6480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16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1824776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0543"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44000" y="288000"/>
            <a:ext cx="7178040" cy="742950"/>
          </a:xfrm>
        </p:spPr>
        <p:txBody>
          <a:bodyPr/>
          <a:lstStyle/>
          <a:p>
            <a:r>
              <a:rPr lang="es-MX" sz="2200" dirty="0" smtClean="0"/>
              <a:t>Dónde estamos (2/2)</a:t>
            </a:r>
            <a:endParaRPr lang="es-MX" sz="2200" dirty="0"/>
          </a:p>
        </p:txBody>
      </p:sp>
      <p:sp>
        <p:nvSpPr>
          <p:cNvPr id="19" name="Rectangle 9"/>
          <p:cNvSpPr/>
          <p:nvPr/>
        </p:nvSpPr>
        <p:spPr>
          <a:xfrm>
            <a:off x="324536" y="2101476"/>
            <a:ext cx="1503679" cy="776181"/>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a:solidFill>
                  <a:schemeClr val="bg1"/>
                </a:solidFill>
              </a:rPr>
              <a:t>Administración / áreas de apoyo</a:t>
            </a:r>
          </a:p>
        </p:txBody>
      </p:sp>
      <p:sp>
        <p:nvSpPr>
          <p:cNvPr id="21" name="TextColumnContent"/>
          <p:cNvSpPr>
            <a:spLocks noChangeArrowheads="1"/>
          </p:cNvSpPr>
          <p:nvPr/>
        </p:nvSpPr>
        <p:spPr bwMode="gray">
          <a:xfrm>
            <a:off x="2167731" y="2157657"/>
            <a:ext cx="6480000" cy="720000"/>
          </a:xfrm>
          <a:prstGeom prst="rect">
            <a:avLst/>
          </a:prstGeom>
          <a:noFill/>
          <a:ln w="9525" algn="ctr">
            <a:noFill/>
            <a:miter lim="800000"/>
            <a:headEnd type="none" w="lg" len="lg"/>
            <a:tailEnd type="none" w="lg" len="lg"/>
          </a:ln>
          <a:effectLst/>
        </p:spPr>
        <p:txBody>
          <a:bodyPr lIns="0" tIns="0" rIns="0" bIns="0" anchor="t" anchorCtr="0"/>
          <a:lstStyle/>
          <a:p>
            <a:pPr marL="180975" lvl="1" indent="-174625">
              <a:buClr>
                <a:schemeClr val="tx2"/>
              </a:buClr>
              <a:buFontTx/>
              <a:buChar char="•"/>
            </a:pPr>
            <a:r>
              <a:rPr lang="es-MX" sz="1100" dirty="0" smtClean="0"/>
              <a:t>Sesiones </a:t>
            </a:r>
            <a:r>
              <a:rPr lang="es-MX" sz="1100" dirty="0"/>
              <a:t>semanales de </a:t>
            </a:r>
            <a:r>
              <a:rPr lang="es-MX" sz="1100" dirty="0" smtClean="0"/>
              <a:t>seguimiento con </a:t>
            </a:r>
            <a:r>
              <a:rPr lang="es-MX" sz="1100" dirty="0"/>
              <a:t>grupo de trabajo con </a:t>
            </a:r>
            <a:r>
              <a:rPr lang="es-MX" sz="1100" dirty="0" smtClean="0"/>
              <a:t>Tecnologías y Riesgos </a:t>
            </a:r>
          </a:p>
          <a:p>
            <a:pPr marL="180975" lvl="1" indent="-174625">
              <a:buClr>
                <a:schemeClr val="tx2"/>
              </a:buClr>
              <a:buFontTx/>
              <a:buChar char="•"/>
            </a:pPr>
            <a:r>
              <a:rPr lang="es-MX" sz="1100" dirty="0" smtClean="0"/>
              <a:t>Fase de implementación de requerimientos para el flujo de información con </a:t>
            </a:r>
            <a:r>
              <a:rPr lang="es-MX" sz="1100" dirty="0"/>
              <a:t>Tesorería, GEB, Contabilidad y </a:t>
            </a:r>
            <a:r>
              <a:rPr lang="es-MX" sz="1100" dirty="0" smtClean="0"/>
              <a:t>otros</a:t>
            </a:r>
          </a:p>
        </p:txBody>
      </p:sp>
      <p:sp>
        <p:nvSpPr>
          <p:cNvPr id="22" name="Rectangle 10"/>
          <p:cNvSpPr/>
          <p:nvPr/>
        </p:nvSpPr>
        <p:spPr>
          <a:xfrm>
            <a:off x="322264" y="3003074"/>
            <a:ext cx="1503679" cy="1392464"/>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Legal</a:t>
            </a:r>
          </a:p>
        </p:txBody>
      </p:sp>
      <p:sp>
        <p:nvSpPr>
          <p:cNvPr id="24" name="TextColumnContent"/>
          <p:cNvSpPr>
            <a:spLocks noChangeArrowheads="1"/>
          </p:cNvSpPr>
          <p:nvPr/>
        </p:nvSpPr>
        <p:spPr bwMode="gray">
          <a:xfrm>
            <a:off x="2167731" y="3041321"/>
            <a:ext cx="6480000" cy="1354217"/>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a:buClr>
                <a:schemeClr val="tx2"/>
              </a:buClr>
              <a:buFontTx/>
              <a:buChar char="•"/>
            </a:pPr>
            <a:r>
              <a:rPr lang="es-MX" sz="1100" dirty="0" smtClean="0"/>
              <a:t>Definición de bases del Fideicomiso</a:t>
            </a:r>
          </a:p>
          <a:p>
            <a:pPr marL="180975" lvl="1" indent="-174625">
              <a:buClr>
                <a:schemeClr val="tx2"/>
              </a:buClr>
              <a:buFontTx/>
              <a:buChar char="•"/>
            </a:pPr>
            <a:r>
              <a:rPr lang="es-MX" sz="1100" dirty="0" smtClean="0"/>
              <a:t>Contratos finales para la contratación del custodio, proveedor del Sistema y el sistema de inversiones.</a:t>
            </a:r>
          </a:p>
          <a:p>
            <a:pPr marL="180975" lvl="1" indent="-174625">
              <a:buClr>
                <a:schemeClr val="tx2"/>
              </a:buClr>
              <a:buFontTx/>
              <a:buChar char="•"/>
            </a:pPr>
            <a:r>
              <a:rPr lang="es-MX" sz="1100" dirty="0" smtClean="0"/>
              <a:t>Definición de modelo contable de acuerdo a legislación vigente </a:t>
            </a:r>
          </a:p>
          <a:p>
            <a:pPr marL="180975" lvl="1" indent="-174625">
              <a:buClr>
                <a:schemeClr val="tx2"/>
              </a:buClr>
              <a:buFontTx/>
              <a:buChar char="•"/>
            </a:pPr>
            <a:r>
              <a:rPr lang="es-MX" sz="1100" dirty="0" smtClean="0"/>
              <a:t>En proceso de elaboración del soporte jurídico sobre el estudio del ITAM con 3 </a:t>
            </a:r>
            <a:r>
              <a:rPr lang="es-MX" sz="1100" dirty="0"/>
              <a:t>entregas</a:t>
            </a:r>
            <a:r>
              <a:rPr lang="es-MX" sz="1100" dirty="0" smtClean="0"/>
              <a:t>:</a:t>
            </a:r>
          </a:p>
          <a:p>
            <a:pPr marL="355600" lvl="1" indent="-177800">
              <a:buClr>
                <a:schemeClr val="tx2"/>
              </a:buClr>
              <a:buFont typeface="+mj-lt"/>
              <a:buAutoNum type="arabicPeriod"/>
            </a:pPr>
            <a:r>
              <a:rPr lang="es-MX" sz="1100" dirty="0" smtClean="0"/>
              <a:t>Proceso de transparencia de la elaboración del estudio</a:t>
            </a:r>
          </a:p>
          <a:p>
            <a:pPr marL="355600" lvl="1" indent="-177800">
              <a:buClr>
                <a:schemeClr val="tx2"/>
              </a:buClr>
              <a:buFont typeface="+mj-lt"/>
              <a:buAutoNum type="arabicPeriod"/>
            </a:pPr>
            <a:r>
              <a:rPr lang="es-MX" sz="1100" dirty="0" smtClean="0"/>
              <a:t>Opinión legal sobre los candidatos finalistas </a:t>
            </a:r>
          </a:p>
          <a:p>
            <a:pPr marL="355600" lvl="1" indent="-177800">
              <a:buClr>
                <a:schemeClr val="tx2"/>
              </a:buClr>
              <a:buFont typeface="+mj-lt"/>
              <a:buAutoNum type="arabicPeriod"/>
            </a:pPr>
            <a:r>
              <a:rPr lang="es-MX" sz="1100" dirty="0" smtClean="0"/>
              <a:t>Sustento a </a:t>
            </a:r>
            <a:r>
              <a:rPr lang="es-MX" sz="1100" dirty="0"/>
              <a:t>la decisión tomada por el </a:t>
            </a:r>
            <a:r>
              <a:rPr lang="es-MX" sz="1100" dirty="0" smtClean="0"/>
              <a:t>Instituto y el cumplimiento al Marco de Gestión</a:t>
            </a:r>
          </a:p>
          <a:p>
            <a:pPr marL="180975" lvl="1" indent="-174625">
              <a:buClr>
                <a:schemeClr val="accent2"/>
              </a:buClr>
              <a:buFontTx/>
              <a:buChar char="•"/>
            </a:pPr>
            <a:endParaRPr lang="es-MX" sz="1100" dirty="0"/>
          </a:p>
        </p:txBody>
      </p:sp>
      <p:grpSp>
        <p:nvGrpSpPr>
          <p:cNvPr id="32" name="31 Grupo"/>
          <p:cNvGrpSpPr/>
          <p:nvPr/>
        </p:nvGrpSpPr>
        <p:grpSpPr>
          <a:xfrm>
            <a:off x="7373148" y="1094109"/>
            <a:ext cx="1719617" cy="523863"/>
            <a:chOff x="298839" y="1865908"/>
            <a:chExt cx="7766139" cy="1050881"/>
          </a:xfrm>
        </p:grpSpPr>
        <p:sp>
          <p:nvSpPr>
            <p:cNvPr id="33" name="AutoShape 4"/>
            <p:cNvSpPr>
              <a:spLocks noChangeArrowheads="1"/>
            </p:cNvSpPr>
            <p:nvPr/>
          </p:nvSpPr>
          <p:spPr bwMode="auto">
            <a:xfrm>
              <a:off x="298839" y="1865908"/>
              <a:ext cx="2844000" cy="1050881"/>
            </a:xfrm>
            <a:prstGeom prst="homePlate">
              <a:avLst>
                <a:gd name="adj" fmla="val 24436"/>
              </a:avLst>
            </a:prstGeom>
            <a:solidFill>
              <a:schemeClr val="tx2"/>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Inicial : </a:t>
              </a:r>
            </a:p>
            <a:p>
              <a:pPr algn="ctr" eaLnBrk="0" hangingPunct="0"/>
              <a:r>
                <a:rPr lang="es-MX" sz="300" dirty="0" smtClean="0">
                  <a:solidFill>
                    <a:schemeClr val="bg1"/>
                  </a:solidFill>
                  <a:cs typeface="Arial" pitchFamily="34" charset="0"/>
                </a:rPr>
                <a:t>impulso y construcción de capacidades</a:t>
              </a:r>
              <a:endParaRPr lang="es-MX" sz="300" dirty="0">
                <a:solidFill>
                  <a:schemeClr val="bg1"/>
                </a:solidFill>
                <a:cs typeface="Arial" pitchFamily="34" charset="0"/>
              </a:endParaRPr>
            </a:p>
          </p:txBody>
        </p:sp>
        <p:sp>
          <p:nvSpPr>
            <p:cNvPr id="34" name="AutoShape 5"/>
            <p:cNvSpPr>
              <a:spLocks noChangeArrowheads="1"/>
            </p:cNvSpPr>
            <p:nvPr/>
          </p:nvSpPr>
          <p:spPr bwMode="auto">
            <a:xfrm>
              <a:off x="4932978" y="1865908"/>
              <a:ext cx="3132000" cy="1044000"/>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interna : consolidación</a:t>
              </a:r>
            </a:p>
            <a:p>
              <a:pPr algn="ctr" eaLnBrk="0" hangingPunct="0"/>
              <a:r>
                <a:rPr lang="es-MX" sz="300" dirty="0" smtClean="0">
                  <a:solidFill>
                    <a:schemeClr val="bg1"/>
                  </a:solidFill>
                  <a:cs typeface="Arial" pitchFamily="34" charset="0"/>
                </a:rPr>
                <a:t>(esquema </a:t>
              </a:r>
              <a:r>
                <a:rPr lang="es-MX" sz="300" dirty="0">
                  <a:solidFill>
                    <a:schemeClr val="bg1"/>
                  </a:solidFill>
                  <a:cs typeface="Arial" pitchFamily="34" charset="0"/>
                </a:rPr>
                <a:t>con soporte de la </a:t>
              </a:r>
              <a:r>
                <a:rPr lang="es-MX" sz="300" dirty="0" smtClean="0">
                  <a:solidFill>
                    <a:schemeClr val="bg1"/>
                  </a:solidFill>
                  <a:cs typeface="Arial" pitchFamily="34" charset="0"/>
                </a:rPr>
                <a:t>SdI)</a:t>
              </a:r>
              <a:endParaRPr lang="es-MX" sz="300" dirty="0">
                <a:solidFill>
                  <a:schemeClr val="bg1"/>
                </a:solidFill>
                <a:cs typeface="Arial" pitchFamily="34" charset="0"/>
              </a:endParaRPr>
            </a:p>
          </p:txBody>
        </p:sp>
        <p:sp>
          <p:nvSpPr>
            <p:cNvPr id="35" name="AutoShape 5"/>
            <p:cNvSpPr>
              <a:spLocks noChangeArrowheads="1"/>
            </p:cNvSpPr>
            <p:nvPr/>
          </p:nvSpPr>
          <p:spPr bwMode="auto">
            <a:xfrm>
              <a:off x="2704467" y="1865908"/>
              <a:ext cx="2736002" cy="1050881"/>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Híbrida/ transición :</a:t>
              </a:r>
            </a:p>
            <a:p>
              <a:pPr algn="ctr" eaLnBrk="0" hangingPunct="0"/>
              <a:r>
                <a:rPr lang="es-MX" sz="300" b="1" dirty="0" smtClean="0">
                  <a:solidFill>
                    <a:schemeClr val="bg1"/>
                  </a:solidFill>
                  <a:cs typeface="Arial" pitchFamily="34" charset="0"/>
                </a:rPr>
                <a:t> </a:t>
              </a:r>
              <a:r>
                <a:rPr lang="es-MX" sz="300" dirty="0" smtClean="0">
                  <a:solidFill>
                    <a:schemeClr val="bg1"/>
                  </a:solidFill>
                  <a:cs typeface="Arial" pitchFamily="34" charset="0"/>
                </a:rPr>
                <a:t>inicio de operación Infonavit</a:t>
              </a:r>
              <a:endParaRPr lang="es-MX" sz="300" dirty="0">
                <a:solidFill>
                  <a:schemeClr val="bg1"/>
                </a:solidFill>
                <a:cs typeface="Arial" pitchFamily="34" charset="0"/>
              </a:endParaRPr>
            </a:p>
          </p:txBody>
        </p:sp>
      </p:grpSp>
      <p:sp>
        <p:nvSpPr>
          <p:cNvPr id="38" name="ColumnHeader"/>
          <p:cNvSpPr>
            <a:spLocks noChangeArrowheads="1"/>
          </p:cNvSpPr>
          <p:nvPr/>
        </p:nvSpPr>
        <p:spPr bwMode="gray">
          <a:xfrm>
            <a:off x="325438" y="1600391"/>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Dimensión</a:t>
            </a:r>
            <a:endParaRPr lang="es-MX" sz="1200" b="1" dirty="0"/>
          </a:p>
        </p:txBody>
      </p:sp>
      <p:sp>
        <p:nvSpPr>
          <p:cNvPr id="39" name="ColumnHeader"/>
          <p:cNvSpPr>
            <a:spLocks noChangeArrowheads="1"/>
          </p:cNvSpPr>
          <p:nvPr/>
        </p:nvSpPr>
        <p:spPr bwMode="gray">
          <a:xfrm>
            <a:off x="2167731" y="1600390"/>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Estatus (5 de Junio)</a:t>
            </a:r>
            <a:endParaRPr lang="es-MX" sz="1200" b="1" dirty="0"/>
          </a:p>
        </p:txBody>
      </p:sp>
      <p:cxnSp>
        <p:nvCxnSpPr>
          <p:cNvPr id="41" name="40 Conector recto"/>
          <p:cNvCxnSpPr/>
          <p:nvPr/>
        </p:nvCxnSpPr>
        <p:spPr>
          <a:xfrm>
            <a:off x="545926" y="1879896"/>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2" name="41 Conector recto"/>
          <p:cNvCxnSpPr/>
          <p:nvPr/>
        </p:nvCxnSpPr>
        <p:spPr>
          <a:xfrm>
            <a:off x="2213254" y="1882168"/>
            <a:ext cx="6480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69"/>
          <p:cNvCxnSpPr/>
          <p:nvPr/>
        </p:nvCxnSpPr>
        <p:spPr>
          <a:xfrm>
            <a:off x="302977" y="2952103"/>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7"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17</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1145239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1565"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44000" y="288000"/>
            <a:ext cx="7178040" cy="742950"/>
          </a:xfrm>
        </p:spPr>
        <p:txBody>
          <a:bodyPr/>
          <a:lstStyle/>
          <a:p>
            <a:r>
              <a:rPr lang="es-MX" sz="2200" dirty="0" smtClean="0"/>
              <a:t>Hacia donde vamos </a:t>
            </a:r>
            <a:endParaRPr lang="es-MX" sz="2200" dirty="0"/>
          </a:p>
        </p:txBody>
      </p:sp>
      <p:sp>
        <p:nvSpPr>
          <p:cNvPr id="11" name="Rectangle 10"/>
          <p:cNvSpPr/>
          <p:nvPr/>
        </p:nvSpPr>
        <p:spPr>
          <a:xfrm>
            <a:off x="322264" y="2097887"/>
            <a:ext cx="1503679" cy="1076620"/>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Proveedores</a:t>
            </a:r>
          </a:p>
        </p:txBody>
      </p:sp>
      <p:sp>
        <p:nvSpPr>
          <p:cNvPr id="23" name="TextColumnContent"/>
          <p:cNvSpPr>
            <a:spLocks noChangeArrowheads="1"/>
          </p:cNvSpPr>
          <p:nvPr/>
        </p:nvSpPr>
        <p:spPr bwMode="gray">
          <a:xfrm>
            <a:off x="2167731" y="2158844"/>
            <a:ext cx="6480000" cy="1015663"/>
          </a:xfrm>
          <a:prstGeom prst="rect">
            <a:avLst/>
          </a:prstGeom>
          <a:noFill/>
          <a:ln w="9525" algn="ctr">
            <a:noFill/>
            <a:miter lim="800000"/>
            <a:headEnd type="none" w="lg" len="lg"/>
            <a:tailEnd type="none" w="lg" len="lg"/>
          </a:ln>
          <a:effectLst/>
        </p:spPr>
        <p:txBody>
          <a:bodyPr lIns="0" tIns="0" rIns="0" bIns="0">
            <a:spAutoFit/>
          </a:bodyPr>
          <a:lstStyle/>
          <a:p>
            <a:pPr marL="180975" lvl="1" indent="-174625">
              <a:buClr>
                <a:schemeClr val="tx2"/>
              </a:buClr>
              <a:buFontTx/>
              <a:buChar char="•"/>
            </a:pPr>
            <a:r>
              <a:rPr lang="es-MX" sz="1100" dirty="0"/>
              <a:t>Custodio/ Fiduciario:</a:t>
            </a:r>
          </a:p>
          <a:p>
            <a:pPr marL="355600" lvl="2" indent="-177800">
              <a:buClr>
                <a:schemeClr val="tx2"/>
              </a:buClr>
              <a:buFont typeface="Calibri" pitchFamily="34" charset="0"/>
              <a:buChar char="–"/>
            </a:pPr>
            <a:r>
              <a:rPr lang="es-MX" sz="1100" dirty="0" smtClean="0"/>
              <a:t>Firma de contratos  </a:t>
            </a:r>
            <a:r>
              <a:rPr lang="es-MX" sz="1100" b="1" dirty="0" smtClean="0"/>
              <a:t>(9-13 junio)</a:t>
            </a:r>
          </a:p>
          <a:p>
            <a:pPr marL="180975" lvl="1" indent="-174625">
              <a:buClr>
                <a:schemeClr val="tx2"/>
              </a:buClr>
              <a:buFontTx/>
              <a:buChar char="•"/>
            </a:pPr>
            <a:r>
              <a:rPr lang="es-MX" sz="1100" dirty="0" smtClean="0"/>
              <a:t>Proveedor del Sistema:</a:t>
            </a:r>
            <a:endParaRPr lang="es-MX" sz="1100" dirty="0"/>
          </a:p>
          <a:p>
            <a:pPr marL="355600" lvl="2" indent="-177800">
              <a:buClr>
                <a:schemeClr val="tx2"/>
              </a:buClr>
              <a:buFont typeface="Calibri" pitchFamily="34" charset="0"/>
              <a:buChar char="–"/>
            </a:pPr>
            <a:r>
              <a:rPr lang="es-MX" sz="1100" dirty="0" smtClean="0"/>
              <a:t>Firma de contrato con proveedor del Sistema </a:t>
            </a:r>
            <a:r>
              <a:rPr lang="es-MX" sz="1100" b="1" dirty="0" smtClean="0"/>
              <a:t>(16-20 </a:t>
            </a:r>
            <a:r>
              <a:rPr lang="es-MX" sz="1100" b="1" dirty="0"/>
              <a:t>j</a:t>
            </a:r>
            <a:r>
              <a:rPr lang="es-MX" sz="1100" b="1" dirty="0" smtClean="0"/>
              <a:t>unio)</a:t>
            </a:r>
          </a:p>
          <a:p>
            <a:pPr marL="355600" lvl="2" indent="-177800">
              <a:buClr>
                <a:schemeClr val="tx2"/>
              </a:buClr>
              <a:buFont typeface="Calibri" pitchFamily="34" charset="0"/>
              <a:buChar char="–"/>
            </a:pPr>
            <a:r>
              <a:rPr lang="es-MX" sz="1100" dirty="0" smtClean="0"/>
              <a:t>Inicio de operaciones (etapa inicial) </a:t>
            </a:r>
            <a:r>
              <a:rPr lang="es-MX" sz="1100" b="1" dirty="0" smtClean="0"/>
              <a:t>(30 junio–4 julio)</a:t>
            </a:r>
            <a:endParaRPr lang="es-MX" sz="1100" b="1" dirty="0"/>
          </a:p>
          <a:p>
            <a:pPr marL="180975" lvl="1" indent="-174625">
              <a:buClr>
                <a:schemeClr val="accent2"/>
              </a:buClr>
              <a:buFontTx/>
              <a:buChar char="•"/>
            </a:pPr>
            <a:endParaRPr lang="es-MX" sz="1100" dirty="0"/>
          </a:p>
        </p:txBody>
      </p:sp>
      <p:sp>
        <p:nvSpPr>
          <p:cNvPr id="51" name="Rectangle 50"/>
          <p:cNvSpPr/>
          <p:nvPr/>
        </p:nvSpPr>
        <p:spPr>
          <a:xfrm>
            <a:off x="2167731" y="3391035"/>
            <a:ext cx="6480000" cy="507831"/>
          </a:xfrm>
          <a:prstGeom prst="rect">
            <a:avLst/>
          </a:prstGeom>
        </p:spPr>
        <p:txBody>
          <a:bodyPr wrap="square" lIns="0" tIns="0" rIns="0" bIns="0">
            <a:spAutoFit/>
          </a:bodyPr>
          <a:lstStyle/>
          <a:p>
            <a:pPr marL="180975" lvl="1" indent="-174625">
              <a:buClr>
                <a:schemeClr val="tx2"/>
              </a:buClr>
              <a:buFontTx/>
              <a:buChar char="•"/>
            </a:pPr>
            <a:r>
              <a:rPr lang="es-MX" sz="1100" dirty="0" smtClean="0"/>
              <a:t>Contratación de proveedor de  plataforma tecnológica por el Fideicomiso </a:t>
            </a:r>
            <a:r>
              <a:rPr lang="es-MX" sz="1100" b="1" dirty="0" smtClean="0"/>
              <a:t>(9-13 junio)</a:t>
            </a:r>
            <a:endParaRPr lang="es-MX" sz="1100" b="1" dirty="0"/>
          </a:p>
          <a:p>
            <a:pPr marL="180975" lvl="1" indent="-174625">
              <a:buClr>
                <a:schemeClr val="tx2"/>
              </a:buClr>
              <a:buFontTx/>
              <a:buChar char="•"/>
            </a:pPr>
            <a:r>
              <a:rPr lang="es-MX" sz="1100" dirty="0" smtClean="0"/>
              <a:t>Definición de infraestructura necesaria para soportar la plataforma tecnológica (</a:t>
            </a:r>
            <a:r>
              <a:rPr lang="es-MX" sz="1100" b="1" dirty="0" smtClean="0"/>
              <a:t>9-13 </a:t>
            </a:r>
            <a:r>
              <a:rPr lang="es-MX" sz="1100" b="1" dirty="0"/>
              <a:t>de </a:t>
            </a:r>
            <a:r>
              <a:rPr lang="es-MX" sz="1100" b="1" dirty="0" smtClean="0"/>
              <a:t>junio)</a:t>
            </a:r>
          </a:p>
          <a:p>
            <a:pPr marL="180975" lvl="1" indent="-174625">
              <a:buClr>
                <a:schemeClr val="tx2"/>
              </a:buClr>
              <a:buFontTx/>
              <a:buChar char="•"/>
            </a:pPr>
            <a:r>
              <a:rPr lang="es-MX" sz="1100" dirty="0" smtClean="0"/>
              <a:t>Inicia la implementación y conexión con sistemas internos </a:t>
            </a:r>
            <a:r>
              <a:rPr lang="es-MX" sz="1100" b="1" dirty="0" smtClean="0"/>
              <a:t>(23-27 de junio)</a:t>
            </a:r>
            <a:endParaRPr lang="es-MX" sz="1100" b="1" dirty="0"/>
          </a:p>
        </p:txBody>
      </p:sp>
      <p:cxnSp>
        <p:nvCxnSpPr>
          <p:cNvPr id="62" name="Straight Connector 61"/>
          <p:cNvCxnSpPr/>
          <p:nvPr/>
        </p:nvCxnSpPr>
        <p:spPr>
          <a:xfrm>
            <a:off x="333469" y="3240181"/>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344102" y="4537429"/>
            <a:ext cx="1503679" cy="709682"/>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Organización</a:t>
            </a:r>
          </a:p>
        </p:txBody>
      </p:sp>
      <p:cxnSp>
        <p:nvCxnSpPr>
          <p:cNvPr id="70" name="Straight Connector 69"/>
          <p:cNvCxnSpPr/>
          <p:nvPr/>
        </p:nvCxnSpPr>
        <p:spPr>
          <a:xfrm>
            <a:off x="270213" y="4478229"/>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79" name="TextColumnContent"/>
          <p:cNvSpPr>
            <a:spLocks noChangeArrowheads="1"/>
          </p:cNvSpPr>
          <p:nvPr/>
        </p:nvSpPr>
        <p:spPr bwMode="gray">
          <a:xfrm>
            <a:off x="2167731" y="1350153"/>
            <a:ext cx="6480000" cy="720000"/>
          </a:xfrm>
          <a:prstGeom prst="rect">
            <a:avLst/>
          </a:prstGeom>
          <a:noFill/>
          <a:ln w="9525" algn="ctr">
            <a:noFill/>
            <a:miter lim="800000"/>
            <a:headEnd type="none" w="lg" len="lg"/>
            <a:tailEnd type="none" w="lg" len="lg"/>
          </a:ln>
          <a:effectLst/>
        </p:spPr>
        <p:txBody>
          <a:bodyPr lIns="0" tIns="0" rIns="0" bIns="0" anchor="t" anchorCtr="0"/>
          <a:lstStyle/>
          <a:p>
            <a:pPr marL="180975" lvl="1" indent="-174625">
              <a:buClr>
                <a:schemeClr val="tx2"/>
              </a:buClr>
              <a:buFontTx/>
              <a:buChar char="•"/>
            </a:pPr>
            <a:endParaRPr lang="es-MX" sz="1100" dirty="0"/>
          </a:p>
        </p:txBody>
      </p:sp>
      <p:sp>
        <p:nvSpPr>
          <p:cNvPr id="89" name="Rectangle 62"/>
          <p:cNvSpPr/>
          <p:nvPr/>
        </p:nvSpPr>
        <p:spPr>
          <a:xfrm>
            <a:off x="325802" y="3286568"/>
            <a:ext cx="1503679" cy="1120130"/>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Plataforma Tecnológica</a:t>
            </a:r>
          </a:p>
        </p:txBody>
      </p:sp>
      <p:sp>
        <p:nvSpPr>
          <p:cNvPr id="99" name="TextColumnContent"/>
          <p:cNvSpPr>
            <a:spLocks noChangeArrowheads="1"/>
          </p:cNvSpPr>
          <p:nvPr/>
        </p:nvSpPr>
        <p:spPr bwMode="gray">
          <a:xfrm>
            <a:off x="2167731" y="4596804"/>
            <a:ext cx="6480000" cy="588992"/>
          </a:xfrm>
          <a:prstGeom prst="rect">
            <a:avLst/>
          </a:prstGeom>
          <a:noFill/>
          <a:ln w="9525" algn="ctr">
            <a:noFill/>
            <a:miter lim="800000"/>
            <a:headEnd type="none" w="lg" len="lg"/>
            <a:tailEnd type="none" w="lg" len="lg"/>
          </a:ln>
          <a:effectLst/>
        </p:spPr>
        <p:txBody>
          <a:bodyPr lIns="0" tIns="0" rIns="0" bIns="0"/>
          <a:lstStyle/>
          <a:p>
            <a:pPr marL="180975" lvl="1" indent="-174625">
              <a:buClr>
                <a:schemeClr val="tx2"/>
              </a:buClr>
              <a:buFontTx/>
              <a:buChar char="•"/>
            </a:pPr>
            <a:r>
              <a:rPr lang="es-MX" sz="1100" dirty="0" smtClean="0"/>
              <a:t>Continúa reclutamiento y selección de capital humano de acuerdo a las necesidades del área</a:t>
            </a:r>
          </a:p>
          <a:p>
            <a:pPr marL="180975" lvl="1" indent="-174625">
              <a:buClr>
                <a:schemeClr val="tx2"/>
              </a:buClr>
              <a:buFontTx/>
              <a:buChar char="•"/>
            </a:pPr>
            <a:r>
              <a:rPr lang="es-MX" sz="1100" dirty="0" smtClean="0"/>
              <a:t>Elaboración de procesos y manuales de riesgos y operación</a:t>
            </a:r>
            <a:endParaRPr lang="es-MX" sz="1100" dirty="0"/>
          </a:p>
          <a:p>
            <a:pPr marL="6350" lvl="1">
              <a:buClr>
                <a:schemeClr val="tx2"/>
              </a:buClr>
            </a:pPr>
            <a:endParaRPr lang="es-MX" sz="1100" dirty="0"/>
          </a:p>
        </p:txBody>
      </p:sp>
      <p:grpSp>
        <p:nvGrpSpPr>
          <p:cNvPr id="29" name="28 Grupo"/>
          <p:cNvGrpSpPr/>
          <p:nvPr/>
        </p:nvGrpSpPr>
        <p:grpSpPr>
          <a:xfrm>
            <a:off x="7424383" y="1094109"/>
            <a:ext cx="1719617" cy="523863"/>
            <a:chOff x="298839" y="1865908"/>
            <a:chExt cx="7766139" cy="1050881"/>
          </a:xfrm>
        </p:grpSpPr>
        <p:sp>
          <p:nvSpPr>
            <p:cNvPr id="30" name="AutoShape 4"/>
            <p:cNvSpPr>
              <a:spLocks noChangeArrowheads="1"/>
            </p:cNvSpPr>
            <p:nvPr/>
          </p:nvSpPr>
          <p:spPr bwMode="auto">
            <a:xfrm>
              <a:off x="298839" y="1865908"/>
              <a:ext cx="2844000" cy="1050881"/>
            </a:xfrm>
            <a:prstGeom prst="homePlate">
              <a:avLst>
                <a:gd name="adj" fmla="val 24436"/>
              </a:avLst>
            </a:prstGeom>
            <a:solidFill>
              <a:schemeClr val="tx2"/>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Inicial : </a:t>
              </a:r>
            </a:p>
            <a:p>
              <a:pPr algn="ctr" eaLnBrk="0" hangingPunct="0"/>
              <a:r>
                <a:rPr lang="es-MX" sz="300" dirty="0" smtClean="0">
                  <a:solidFill>
                    <a:schemeClr val="bg1"/>
                  </a:solidFill>
                  <a:cs typeface="Arial" pitchFamily="34" charset="0"/>
                </a:rPr>
                <a:t>impulso y construcción de capacidades</a:t>
              </a:r>
              <a:endParaRPr lang="es-MX" sz="300" dirty="0">
                <a:solidFill>
                  <a:schemeClr val="bg1"/>
                </a:solidFill>
                <a:cs typeface="Arial" pitchFamily="34" charset="0"/>
              </a:endParaRPr>
            </a:p>
          </p:txBody>
        </p:sp>
        <p:sp>
          <p:nvSpPr>
            <p:cNvPr id="31" name="AutoShape 5"/>
            <p:cNvSpPr>
              <a:spLocks noChangeArrowheads="1"/>
            </p:cNvSpPr>
            <p:nvPr/>
          </p:nvSpPr>
          <p:spPr bwMode="auto">
            <a:xfrm>
              <a:off x="4932978" y="1865908"/>
              <a:ext cx="3132000" cy="1044000"/>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interna : consolidación</a:t>
              </a:r>
            </a:p>
            <a:p>
              <a:pPr algn="ctr" eaLnBrk="0" hangingPunct="0"/>
              <a:r>
                <a:rPr lang="es-MX" sz="300" dirty="0" smtClean="0">
                  <a:solidFill>
                    <a:schemeClr val="bg1"/>
                  </a:solidFill>
                  <a:cs typeface="Arial" pitchFamily="34" charset="0"/>
                </a:rPr>
                <a:t>(esquema </a:t>
              </a:r>
              <a:r>
                <a:rPr lang="es-MX" sz="300" dirty="0">
                  <a:solidFill>
                    <a:schemeClr val="bg1"/>
                  </a:solidFill>
                  <a:cs typeface="Arial" pitchFamily="34" charset="0"/>
                </a:rPr>
                <a:t>con soporte de la </a:t>
              </a:r>
              <a:r>
                <a:rPr lang="es-MX" sz="300" dirty="0" smtClean="0">
                  <a:solidFill>
                    <a:schemeClr val="bg1"/>
                  </a:solidFill>
                  <a:cs typeface="Arial" pitchFamily="34" charset="0"/>
                </a:rPr>
                <a:t>SdI)</a:t>
              </a:r>
              <a:endParaRPr lang="es-MX" sz="300" dirty="0">
                <a:solidFill>
                  <a:schemeClr val="bg1"/>
                </a:solidFill>
                <a:cs typeface="Arial" pitchFamily="34" charset="0"/>
              </a:endParaRPr>
            </a:p>
          </p:txBody>
        </p:sp>
        <p:sp>
          <p:nvSpPr>
            <p:cNvPr id="32" name="AutoShape 5"/>
            <p:cNvSpPr>
              <a:spLocks noChangeArrowheads="1"/>
            </p:cNvSpPr>
            <p:nvPr/>
          </p:nvSpPr>
          <p:spPr bwMode="auto">
            <a:xfrm>
              <a:off x="2704467" y="1865908"/>
              <a:ext cx="2736002" cy="1050881"/>
            </a:xfrm>
            <a:prstGeom prst="chevron">
              <a:avLst>
                <a:gd name="adj" fmla="val 24455"/>
              </a:avLst>
            </a:prstGeom>
            <a:gradFill flip="none" rotWithShape="1">
              <a:gsLst>
                <a:gs pos="40000">
                  <a:schemeClr val="tx2">
                    <a:lumMod val="96000"/>
                  </a:schemeClr>
                </a:gs>
                <a:gs pos="63000">
                  <a:schemeClr val="bg1">
                    <a:lumMod val="75000"/>
                  </a:schemeClr>
                </a:gs>
              </a:gsLst>
              <a:lin ang="0" scaled="1"/>
              <a:tileRect/>
            </a:gradFill>
            <a:ln w="9525" algn="ctr">
              <a:solidFill>
                <a:schemeClr val="bg1"/>
              </a:solidFill>
              <a:miter lim="800000"/>
              <a:headEnd/>
              <a:tailEnd/>
            </a:ln>
          </p:spPr>
          <p:txBody>
            <a:bodyPr lIns="0" tIns="0" rIns="0" bIns="0" anchor="ctr"/>
            <a:lstStyle/>
            <a:p>
              <a:pPr algn="ctr" eaLnBrk="0" hangingPunct="0"/>
              <a:r>
                <a:rPr lang="es-MX" sz="400" b="1" dirty="0" smtClean="0">
                  <a:solidFill>
                    <a:schemeClr val="bg1"/>
                  </a:solidFill>
                  <a:cs typeface="Arial" pitchFamily="34" charset="0"/>
                </a:rPr>
                <a:t>Etapa Híbrida/ transición :</a:t>
              </a:r>
            </a:p>
            <a:p>
              <a:pPr algn="ctr" eaLnBrk="0" hangingPunct="0"/>
              <a:r>
                <a:rPr lang="es-MX" sz="300" b="1" dirty="0" smtClean="0">
                  <a:solidFill>
                    <a:schemeClr val="bg1"/>
                  </a:solidFill>
                  <a:cs typeface="Arial" pitchFamily="34" charset="0"/>
                </a:rPr>
                <a:t> </a:t>
              </a:r>
              <a:r>
                <a:rPr lang="es-MX" sz="300" dirty="0" smtClean="0">
                  <a:solidFill>
                    <a:schemeClr val="bg1"/>
                  </a:solidFill>
                  <a:cs typeface="Arial" pitchFamily="34" charset="0"/>
                </a:rPr>
                <a:t>inicio de operación Infonavit</a:t>
              </a:r>
              <a:endParaRPr lang="es-MX" sz="300" dirty="0">
                <a:solidFill>
                  <a:schemeClr val="bg1"/>
                </a:solidFill>
                <a:cs typeface="Arial" pitchFamily="34" charset="0"/>
              </a:endParaRPr>
            </a:p>
          </p:txBody>
        </p:sp>
      </p:grpSp>
      <p:sp>
        <p:nvSpPr>
          <p:cNvPr id="24" name="ColumnHeader"/>
          <p:cNvSpPr>
            <a:spLocks noChangeArrowheads="1"/>
          </p:cNvSpPr>
          <p:nvPr/>
        </p:nvSpPr>
        <p:spPr bwMode="gray">
          <a:xfrm>
            <a:off x="325438" y="1600391"/>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Dimensión</a:t>
            </a:r>
            <a:endParaRPr lang="es-MX" sz="1200" b="1" dirty="0"/>
          </a:p>
        </p:txBody>
      </p:sp>
      <p:sp>
        <p:nvSpPr>
          <p:cNvPr id="25" name="ColumnHeader"/>
          <p:cNvSpPr>
            <a:spLocks noChangeArrowheads="1"/>
          </p:cNvSpPr>
          <p:nvPr/>
        </p:nvSpPr>
        <p:spPr bwMode="gray">
          <a:xfrm>
            <a:off x="2167731" y="1600390"/>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Siguientes pasos</a:t>
            </a:r>
            <a:endParaRPr lang="es-MX" sz="1200" b="1" dirty="0"/>
          </a:p>
        </p:txBody>
      </p:sp>
      <p:cxnSp>
        <p:nvCxnSpPr>
          <p:cNvPr id="26" name="25 Conector recto"/>
          <p:cNvCxnSpPr/>
          <p:nvPr/>
        </p:nvCxnSpPr>
        <p:spPr>
          <a:xfrm>
            <a:off x="545926" y="1879896"/>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7" name="26 Conector recto"/>
          <p:cNvCxnSpPr/>
          <p:nvPr/>
        </p:nvCxnSpPr>
        <p:spPr>
          <a:xfrm>
            <a:off x="2213254" y="1882168"/>
            <a:ext cx="6480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1" name="Rectangle 62"/>
          <p:cNvSpPr/>
          <p:nvPr/>
        </p:nvSpPr>
        <p:spPr>
          <a:xfrm>
            <a:off x="342127" y="5378579"/>
            <a:ext cx="1503679" cy="820340"/>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Riesgos / Control</a:t>
            </a:r>
          </a:p>
        </p:txBody>
      </p:sp>
      <p:cxnSp>
        <p:nvCxnSpPr>
          <p:cNvPr id="22" name="Straight Connector 69"/>
          <p:cNvCxnSpPr/>
          <p:nvPr/>
        </p:nvCxnSpPr>
        <p:spPr>
          <a:xfrm>
            <a:off x="268238" y="5319379"/>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28" name="TextColumnContent"/>
          <p:cNvSpPr>
            <a:spLocks noChangeArrowheads="1"/>
          </p:cNvSpPr>
          <p:nvPr/>
        </p:nvSpPr>
        <p:spPr bwMode="gray">
          <a:xfrm>
            <a:off x="2165756" y="5437954"/>
            <a:ext cx="6480000" cy="855968"/>
          </a:xfrm>
          <a:prstGeom prst="rect">
            <a:avLst/>
          </a:prstGeom>
          <a:noFill/>
          <a:ln w="9525" algn="ctr">
            <a:noFill/>
            <a:miter lim="800000"/>
            <a:headEnd type="none" w="lg" len="lg"/>
            <a:tailEnd type="none" w="lg" len="lg"/>
          </a:ln>
          <a:effectLst/>
        </p:spPr>
        <p:txBody>
          <a:bodyPr lIns="0" tIns="0" rIns="0" bIns="0"/>
          <a:lstStyle/>
          <a:p>
            <a:pPr marL="180975" lvl="1" indent="-174625">
              <a:buClr>
                <a:schemeClr val="tx2"/>
              </a:buClr>
              <a:buFontTx/>
              <a:buChar char="•"/>
            </a:pPr>
            <a:r>
              <a:rPr lang="es-MX" sz="1100" dirty="0" smtClean="0"/>
              <a:t>Establecimiento de canal de comunicación permanente con la Coordinación General de Riesgos</a:t>
            </a:r>
          </a:p>
          <a:p>
            <a:pPr marL="180975" lvl="1" indent="-174625">
              <a:buClr>
                <a:schemeClr val="tx2"/>
              </a:buClr>
              <a:buFontTx/>
              <a:buChar char="•"/>
            </a:pPr>
            <a:r>
              <a:rPr lang="es-MX" sz="1100" dirty="0" smtClean="0"/>
              <a:t>Definición de medidas de control interno  y mecanismos para corregir desviaciones</a:t>
            </a:r>
          </a:p>
          <a:p>
            <a:pPr marL="180975" lvl="1" indent="-174625">
              <a:buClr>
                <a:schemeClr val="tx2"/>
              </a:buClr>
              <a:buFontTx/>
              <a:buChar char="•"/>
            </a:pPr>
            <a:r>
              <a:rPr lang="es-MX" sz="1100" dirty="0" smtClean="0"/>
              <a:t>Elaboración de planes de acción en caso de contingencias</a:t>
            </a:r>
          </a:p>
          <a:p>
            <a:pPr marL="180975" lvl="1" indent="-174625">
              <a:buClr>
                <a:schemeClr val="tx2"/>
              </a:buClr>
              <a:buFontTx/>
              <a:buChar char="•"/>
            </a:pPr>
            <a:r>
              <a:rPr lang="es-MX" sz="1100" dirty="0" smtClean="0"/>
              <a:t>Estructura de flujo de información y reportes entre el área de inversiones y las distintas áreas del Instituto</a:t>
            </a:r>
          </a:p>
          <a:p>
            <a:pPr marL="6350" lvl="1">
              <a:buClr>
                <a:schemeClr val="tx2"/>
              </a:buClr>
            </a:pPr>
            <a:endParaRPr lang="es-MX" sz="1100" dirty="0"/>
          </a:p>
          <a:p>
            <a:pPr marL="6350" lvl="1">
              <a:buClr>
                <a:schemeClr val="tx2"/>
              </a:buClr>
            </a:pPr>
            <a:endParaRPr lang="es-MX" sz="1100" dirty="0"/>
          </a:p>
        </p:txBody>
      </p:sp>
      <p:sp>
        <p:nvSpPr>
          <p:cNvPr id="33"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18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0491134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19</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schemeClr val="bg1"/>
                </a:solidFill>
                <a:latin typeface="+mj-lt"/>
                <a:ea typeface="MS PGothic" pitchFamily="34" charset="-128"/>
                <a:cs typeface="Arial" pitchFamily="34" charset="0"/>
              </a:rPr>
              <a:t>Orden del Día</a:t>
            </a:r>
            <a:endParaRPr lang="es-MX" sz="2200" dirty="0">
              <a:solidFill>
                <a:schemeClr val="bg1"/>
              </a:solidFill>
              <a:latin typeface="+mj-lt"/>
              <a:ea typeface="MS PGothic" pitchFamily="34" charset="-128"/>
              <a:cs typeface="Arial"/>
            </a:endParaRPr>
          </a:p>
        </p:txBody>
      </p:sp>
      <p:sp>
        <p:nvSpPr>
          <p:cNvPr id="6" name="5 Rectángulo"/>
          <p:cNvSpPr/>
          <p:nvPr/>
        </p:nvSpPr>
        <p:spPr>
          <a:xfrm>
            <a:off x="397798" y="1213076"/>
            <a:ext cx="8323122" cy="5139869"/>
          </a:xfrm>
          <a:prstGeom prst="rect">
            <a:avLst/>
          </a:prstGeom>
        </p:spPr>
        <p:txBody>
          <a:bodyPr wrap="square">
            <a:spAutoFit/>
          </a:bodyPr>
          <a:lstStyle/>
          <a:p>
            <a:pPr algn="ctr" defTabSz="457200"/>
            <a:r>
              <a:rPr lang="es-MX" sz="2000" b="1" dirty="0">
                <a:solidFill>
                  <a:prstClr val="black"/>
                </a:solidFill>
                <a:ea typeface="MS PGothic" pitchFamily="34" charset="-128"/>
                <a:cs typeface="Arial" pitchFamily="34" charset="0"/>
              </a:rPr>
              <a:t>Sesión número </a:t>
            </a:r>
            <a:r>
              <a:rPr lang="es-MX" sz="2000" b="1" dirty="0" smtClean="0">
                <a:solidFill>
                  <a:prstClr val="black"/>
                </a:solidFill>
                <a:ea typeface="MS PGothic" pitchFamily="34" charset="-128"/>
                <a:cs typeface="Arial" pitchFamily="34" charset="0"/>
              </a:rPr>
              <a:t>001 del Comité </a:t>
            </a:r>
            <a:r>
              <a:rPr lang="es-MX" sz="2000" b="1" dirty="0">
                <a:solidFill>
                  <a:prstClr val="black"/>
                </a:solidFill>
                <a:ea typeface="MS PGothic" pitchFamily="34" charset="-128"/>
                <a:cs typeface="Arial" pitchFamily="34" charset="0"/>
              </a:rPr>
              <a:t>de </a:t>
            </a:r>
            <a:r>
              <a:rPr lang="es-MX" sz="2000" b="1" dirty="0" smtClean="0">
                <a:solidFill>
                  <a:prstClr val="black"/>
                </a:solidFill>
                <a:ea typeface="MS PGothic" pitchFamily="34" charset="-128"/>
                <a:cs typeface="Arial" pitchFamily="34" charset="0"/>
              </a:rPr>
              <a:t>Inversiones</a:t>
            </a:r>
          </a:p>
          <a:p>
            <a:pPr algn="ctr" defTabSz="457200"/>
            <a:r>
              <a:rPr lang="es-MX" sz="2000" b="1" dirty="0" smtClean="0">
                <a:solidFill>
                  <a:prstClr val="black"/>
                </a:solidFill>
                <a:ea typeface="MS PGothic" pitchFamily="34" charset="-128"/>
                <a:cs typeface="Arial" pitchFamily="34" charset="0"/>
              </a:rPr>
              <a:t>5 de junio de 2014</a:t>
            </a:r>
          </a:p>
          <a:p>
            <a:pPr algn="ctr" defTabSz="457200"/>
            <a:endParaRPr lang="es-MX" sz="1900" b="1" dirty="0" smtClean="0">
              <a:solidFill>
                <a:prstClr val="black"/>
              </a:solidFill>
              <a:ea typeface="MS PGothic" pitchFamily="34" charset="-128"/>
              <a:cs typeface="Arial" pitchFamily="34" charset="0"/>
            </a:endParaRPr>
          </a:p>
          <a:p>
            <a:pPr marL="365125" indent="-365125" defTabSz="457200">
              <a:spcAft>
                <a:spcPts val="1800"/>
              </a:spcAft>
              <a:buAutoNum type="arabicPeriod"/>
            </a:pPr>
            <a:r>
              <a:rPr lang="es-MX" sz="1900" b="1" dirty="0" smtClean="0">
                <a:solidFill>
                  <a:srgbClr val="B2B2B2"/>
                </a:solidFill>
              </a:rPr>
              <a:t>Régimen de inversión y políticas y procedimientos de administración de activos y pasivos. Informe sobre la aplicación del Marco de Gestión.</a:t>
            </a:r>
          </a:p>
          <a:p>
            <a:pPr marL="633413" indent="-450850" defTabSz="457200">
              <a:spcAft>
                <a:spcPts val="1800"/>
              </a:spcAft>
            </a:pPr>
            <a:r>
              <a:rPr lang="es-MX" sz="1900" b="1" dirty="0" smtClean="0">
                <a:solidFill>
                  <a:srgbClr val="B2B2B2"/>
                </a:solidFill>
              </a:rPr>
              <a:t>1.1. Informe sobre el </a:t>
            </a:r>
            <a:r>
              <a:rPr lang="es-MX" sz="1900" b="1" dirty="0">
                <a:solidFill>
                  <a:srgbClr val="B2B2B2"/>
                </a:solidFill>
              </a:rPr>
              <a:t>rendimiento objetivo aproximado, conforme al esquema de instrumentación aprobado por el H. Consejo de </a:t>
            </a:r>
            <a:r>
              <a:rPr lang="es-MX" sz="1900" b="1" dirty="0" smtClean="0">
                <a:solidFill>
                  <a:srgbClr val="B2B2B2"/>
                </a:solidFill>
              </a:rPr>
              <a:t>Administración.</a:t>
            </a:r>
            <a:endParaRPr lang="es-MX" sz="1900" b="1" dirty="0">
              <a:solidFill>
                <a:srgbClr val="B2B2B2"/>
              </a:solidFill>
            </a:endParaRPr>
          </a:p>
          <a:p>
            <a:pPr marL="633413" indent="-450850" defTabSz="457200">
              <a:spcAft>
                <a:spcPts val="1800"/>
              </a:spcAft>
            </a:pPr>
            <a:r>
              <a:rPr lang="es-MX" sz="1900" b="1" dirty="0" smtClean="0">
                <a:solidFill>
                  <a:srgbClr val="B2B2B2"/>
                </a:solidFill>
              </a:rPr>
              <a:t>1.2. </a:t>
            </a:r>
            <a:r>
              <a:rPr lang="es-MX" sz="1900" b="1" dirty="0">
                <a:solidFill>
                  <a:srgbClr val="B2B2B2"/>
                </a:solidFill>
              </a:rPr>
              <a:t>Primer Informe sobre los avances en la implementación del Marco de </a:t>
            </a:r>
            <a:r>
              <a:rPr lang="es-MX" sz="1900" b="1" dirty="0" smtClean="0">
                <a:solidFill>
                  <a:srgbClr val="B2B2B2"/>
                </a:solidFill>
              </a:rPr>
              <a:t>Gestión.</a:t>
            </a:r>
          </a:p>
          <a:p>
            <a:pPr marL="633413" indent="-450850" defTabSz="457200">
              <a:spcAft>
                <a:spcPts val="1800"/>
              </a:spcAft>
            </a:pPr>
            <a:r>
              <a:rPr lang="es-MX" sz="1900" b="1" dirty="0" smtClean="0">
                <a:solidFill>
                  <a:schemeClr val="tx2"/>
                </a:solidFill>
              </a:rPr>
              <a:t>1.3. </a:t>
            </a:r>
            <a:r>
              <a:rPr lang="es-MX" sz="1900" b="1" dirty="0">
                <a:solidFill>
                  <a:schemeClr val="tx2"/>
                </a:solidFill>
              </a:rPr>
              <a:t>Informe sobre la propuesta de actualizaciones y modificaciones al Marco de Gestión.</a:t>
            </a:r>
          </a:p>
          <a:p>
            <a:pPr marL="633413" indent="-450850" defTabSz="457200">
              <a:spcAft>
                <a:spcPts val="1800"/>
              </a:spcAft>
            </a:pPr>
            <a:r>
              <a:rPr lang="es-MX" sz="1900" b="1" dirty="0" smtClean="0">
                <a:solidFill>
                  <a:srgbClr val="B2B2B2"/>
                </a:solidFill>
              </a:rPr>
              <a:t>1.4. </a:t>
            </a:r>
            <a:r>
              <a:rPr lang="es-MX" sz="1900" b="1" dirty="0">
                <a:solidFill>
                  <a:srgbClr val="B2B2B2"/>
                </a:solidFill>
              </a:rPr>
              <a:t>Informe sobre el mecanismo de selección de los proveedores del Sistema con base en el estudio elaborado por el Instituto Tecnológico Autónomo de México</a:t>
            </a:r>
            <a:r>
              <a:rPr lang="es-MX" sz="1900" b="1" dirty="0" smtClean="0">
                <a:solidFill>
                  <a:srgbClr val="B2B2B2"/>
                </a:solidFill>
              </a:rPr>
              <a:t>.</a:t>
            </a:r>
            <a:endParaRPr lang="es-MX" sz="1900" b="1" dirty="0">
              <a:solidFill>
                <a:srgbClr val="B2B2B2"/>
              </a:solidFill>
            </a:endParaRPr>
          </a:p>
        </p:txBody>
      </p:sp>
    </p:spTree>
    <p:extLst>
      <p:ext uri="{BB962C8B-B14F-4D97-AF65-F5344CB8AC3E}">
        <p14:creationId xmlns:p14="http://schemas.microsoft.com/office/powerpoint/2010/main" val="16799813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3607"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44000" y="288000"/>
            <a:ext cx="7178040" cy="742950"/>
          </a:xfrm>
        </p:spPr>
        <p:txBody>
          <a:bodyPr/>
          <a:lstStyle/>
          <a:p>
            <a:r>
              <a:rPr lang="es-MX" sz="2200" dirty="0" smtClean="0"/>
              <a:t>Propuesta de actualizaciones </a:t>
            </a:r>
            <a:r>
              <a:rPr lang="es-MX" sz="2200" dirty="0"/>
              <a:t>y </a:t>
            </a:r>
            <a:r>
              <a:rPr lang="es-MX" sz="2200" dirty="0" smtClean="0"/>
              <a:t/>
            </a:r>
            <a:br>
              <a:rPr lang="es-MX" sz="2200" dirty="0" smtClean="0"/>
            </a:br>
            <a:r>
              <a:rPr lang="es-MX" sz="2200" dirty="0" smtClean="0"/>
              <a:t>modificaciones al Marco </a:t>
            </a:r>
            <a:r>
              <a:rPr lang="es-MX" sz="2200" dirty="0"/>
              <a:t>de </a:t>
            </a:r>
            <a:r>
              <a:rPr lang="es-MX" sz="2200" dirty="0" smtClean="0"/>
              <a:t>Gestión (1/2) </a:t>
            </a:r>
            <a:r>
              <a:rPr lang="es-MX" dirty="0"/>
              <a:t/>
            </a:r>
            <a:br>
              <a:rPr lang="es-MX" dirty="0"/>
            </a:br>
            <a:endParaRPr lang="es-MX" sz="1600" dirty="0"/>
          </a:p>
        </p:txBody>
      </p:sp>
      <p:sp>
        <p:nvSpPr>
          <p:cNvPr id="4" name="Rectangle 9"/>
          <p:cNvSpPr/>
          <p:nvPr/>
        </p:nvSpPr>
        <p:spPr>
          <a:xfrm>
            <a:off x="78873" y="2613044"/>
            <a:ext cx="1296000" cy="4115836"/>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Actualizaciones</a:t>
            </a:r>
            <a:endParaRPr lang="es-MX" sz="1200" b="1" dirty="0">
              <a:solidFill>
                <a:schemeClr val="bg1"/>
              </a:solidFill>
            </a:endParaRPr>
          </a:p>
        </p:txBody>
      </p:sp>
      <p:sp>
        <p:nvSpPr>
          <p:cNvPr id="5" name="TextColumnContent"/>
          <p:cNvSpPr>
            <a:spLocks noChangeArrowheads="1"/>
          </p:cNvSpPr>
          <p:nvPr/>
        </p:nvSpPr>
        <p:spPr bwMode="gray">
          <a:xfrm>
            <a:off x="1539924" y="2681100"/>
            <a:ext cx="3318672" cy="720000"/>
          </a:xfrm>
          <a:prstGeom prst="rect">
            <a:avLst/>
          </a:prstGeom>
          <a:noFill/>
          <a:ln w="9525" algn="ctr">
            <a:noFill/>
            <a:miter lim="800000"/>
            <a:headEnd type="none" w="lg" len="lg"/>
            <a:tailEnd type="none" w="lg" len="lg"/>
          </a:ln>
          <a:effectLst/>
        </p:spPr>
        <p:txBody>
          <a:bodyPr lIns="0" tIns="0" rIns="0" bIns="0" anchor="t" anchorCtr="0"/>
          <a:lstStyle/>
          <a:p>
            <a:pPr marL="234950" lvl="1" indent="-228600">
              <a:spcAft>
                <a:spcPts val="600"/>
              </a:spcAft>
              <a:buClr>
                <a:schemeClr val="tx2"/>
              </a:buClr>
              <a:buFont typeface="+mj-lt"/>
              <a:buAutoNum type="arabicPeriod"/>
            </a:pPr>
            <a:r>
              <a:rPr lang="es-MX" sz="1400" dirty="0" smtClean="0"/>
              <a:t>Procedimiento </a:t>
            </a:r>
            <a:r>
              <a:rPr lang="es-MX" sz="1400" dirty="0"/>
              <a:t>de selección y contratación del Fiduciario y Custodio </a:t>
            </a:r>
            <a:endParaRPr lang="es-MX" sz="1400" dirty="0" smtClean="0"/>
          </a:p>
          <a:p>
            <a:pPr marL="234950" lvl="1" indent="-228600">
              <a:spcAft>
                <a:spcPts val="600"/>
              </a:spcAft>
              <a:buClr>
                <a:schemeClr val="tx2"/>
              </a:buClr>
              <a:buFont typeface="+mj-lt"/>
              <a:buAutoNum type="arabicPeriod"/>
            </a:pPr>
            <a:r>
              <a:rPr lang="es-MX" sz="1400" dirty="0" smtClean="0"/>
              <a:t>Proposición del valor de referencia para evaluar el desempeño de la cartera de inversión una vez que inicie la Administración en la etapa híbrida.</a:t>
            </a:r>
          </a:p>
          <a:p>
            <a:pPr marL="234950" lvl="1" indent="-228600">
              <a:spcAft>
                <a:spcPts val="600"/>
              </a:spcAft>
              <a:buClr>
                <a:schemeClr val="tx2"/>
              </a:buClr>
              <a:buFont typeface="+mj-lt"/>
              <a:buAutoNum type="arabicPeriod"/>
            </a:pPr>
            <a:r>
              <a:rPr lang="es-MX" sz="1400" dirty="0" smtClean="0"/>
              <a:t>Integración </a:t>
            </a:r>
            <a:r>
              <a:rPr lang="es-MX" sz="1400" dirty="0"/>
              <a:t>del Comité de Inversiones y sus facultades </a:t>
            </a:r>
            <a:endParaRPr lang="es-MX" sz="1400" dirty="0" smtClean="0"/>
          </a:p>
          <a:p>
            <a:pPr marL="234950" lvl="1" indent="-228600">
              <a:spcAft>
                <a:spcPts val="600"/>
              </a:spcAft>
              <a:buClr>
                <a:schemeClr val="tx2"/>
              </a:buClr>
              <a:buFont typeface="+mj-lt"/>
              <a:buAutoNum type="arabicPeriod"/>
            </a:pPr>
            <a:r>
              <a:rPr lang="es-MX" sz="1400" dirty="0" smtClean="0"/>
              <a:t>Creación de Grupo </a:t>
            </a:r>
            <a:r>
              <a:rPr lang="es-MX" sz="1400" dirty="0"/>
              <a:t>de </a:t>
            </a:r>
            <a:r>
              <a:rPr lang="es-MX" sz="1400" dirty="0" smtClean="0"/>
              <a:t>Trabajo de Inversiones  </a:t>
            </a:r>
            <a:r>
              <a:rPr lang="es-MX" sz="1400" dirty="0"/>
              <a:t>de la </a:t>
            </a:r>
            <a:r>
              <a:rPr lang="es-MX" sz="1400" dirty="0" smtClean="0"/>
              <a:t>Administración mediante la fusión del Subcomité Interno de </a:t>
            </a:r>
            <a:r>
              <a:rPr lang="es-MX" sz="1400" dirty="0"/>
              <a:t>Riesgos de la Administración (CIRA) </a:t>
            </a:r>
            <a:r>
              <a:rPr lang="es-MX" sz="1400" dirty="0" smtClean="0"/>
              <a:t>y el Subcomité </a:t>
            </a:r>
            <a:r>
              <a:rPr lang="es-MX" sz="1400" dirty="0"/>
              <a:t>Interno de Inversiones de la Administración (CIIA) </a:t>
            </a:r>
            <a:endParaRPr lang="es-MX" sz="1400" dirty="0" smtClean="0"/>
          </a:p>
          <a:p>
            <a:pPr marL="234950" lvl="1" indent="-228600">
              <a:spcAft>
                <a:spcPts val="600"/>
              </a:spcAft>
              <a:buClr>
                <a:schemeClr val="tx2"/>
              </a:buClr>
              <a:buFont typeface="+mj-lt"/>
              <a:buAutoNum type="arabicPeriod"/>
            </a:pPr>
            <a:r>
              <a:rPr lang="es-MX" sz="1400" dirty="0" smtClean="0"/>
              <a:t>Criterios </a:t>
            </a:r>
            <a:r>
              <a:rPr lang="es-MX" sz="1400" dirty="0"/>
              <a:t>de elegibilidad y proceso de selección de los proveedores del Sistema, de acuerdo a los acuerdos del H. Consejo de Administración.</a:t>
            </a:r>
          </a:p>
          <a:p>
            <a:pPr marL="234950" lvl="1" indent="-228600">
              <a:buClr>
                <a:schemeClr val="tx2"/>
              </a:buClr>
              <a:buFont typeface="+mj-lt"/>
              <a:buAutoNum type="arabicPeriod"/>
            </a:pPr>
            <a:endParaRPr lang="es-MX" sz="1400" dirty="0"/>
          </a:p>
        </p:txBody>
      </p:sp>
      <p:sp>
        <p:nvSpPr>
          <p:cNvPr id="8" name="ColumnHeader"/>
          <p:cNvSpPr>
            <a:spLocks noChangeArrowheads="1"/>
          </p:cNvSpPr>
          <p:nvPr/>
        </p:nvSpPr>
        <p:spPr bwMode="gray">
          <a:xfrm>
            <a:off x="11534" y="2176181"/>
            <a:ext cx="1500505"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Dimensión</a:t>
            </a:r>
            <a:endParaRPr lang="es-MX" sz="1400" b="1" dirty="0"/>
          </a:p>
        </p:txBody>
      </p:sp>
      <p:sp>
        <p:nvSpPr>
          <p:cNvPr id="9" name="ColumnHeader"/>
          <p:cNvSpPr>
            <a:spLocks noChangeArrowheads="1"/>
          </p:cNvSpPr>
          <p:nvPr/>
        </p:nvSpPr>
        <p:spPr bwMode="gray">
          <a:xfrm>
            <a:off x="1157780" y="2176179"/>
            <a:ext cx="4269246"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Descripción</a:t>
            </a:r>
            <a:endParaRPr lang="es-MX" sz="1400" b="1" dirty="0"/>
          </a:p>
        </p:txBody>
      </p:sp>
      <p:cxnSp>
        <p:nvCxnSpPr>
          <p:cNvPr id="10" name="9 Conector recto"/>
          <p:cNvCxnSpPr/>
          <p:nvPr/>
        </p:nvCxnSpPr>
        <p:spPr>
          <a:xfrm>
            <a:off x="232022" y="2486464"/>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1" name="10 Conector recto"/>
          <p:cNvCxnSpPr/>
          <p:nvPr/>
        </p:nvCxnSpPr>
        <p:spPr>
          <a:xfrm>
            <a:off x="1640038" y="2488736"/>
            <a:ext cx="3132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3" name="2 Rectángulo"/>
          <p:cNvSpPr/>
          <p:nvPr/>
        </p:nvSpPr>
        <p:spPr>
          <a:xfrm>
            <a:off x="213079" y="1139202"/>
            <a:ext cx="8634037" cy="954107"/>
          </a:xfrm>
          <a:prstGeom prst="rect">
            <a:avLst/>
          </a:prstGeom>
        </p:spPr>
        <p:txBody>
          <a:bodyPr wrap="square">
            <a:spAutoFit/>
          </a:bodyPr>
          <a:lstStyle/>
          <a:p>
            <a:pPr marL="177800" lvl="1" indent="-171450">
              <a:buClr>
                <a:schemeClr val="tx2"/>
              </a:buClr>
              <a:buFont typeface="Arial" pitchFamily="34" charset="0"/>
              <a:buChar char="•"/>
            </a:pPr>
            <a:r>
              <a:rPr lang="es-MX" sz="1400" dirty="0" smtClean="0"/>
              <a:t>Como parte de los avances en el proceso de implementación del Marco de Gestión y en atención a los </a:t>
            </a:r>
            <a:r>
              <a:rPr lang="es-MX" sz="1400" dirty="0"/>
              <a:t>acuerdos tomados por el H. Consejo de Administración en </a:t>
            </a:r>
            <a:r>
              <a:rPr lang="es-MX" sz="1400" dirty="0" smtClean="0"/>
              <a:t>sus sesiones ordinarias </a:t>
            </a:r>
            <a:r>
              <a:rPr lang="es-MX" sz="1400" dirty="0"/>
              <a:t>número 754 celebrada el 26 de </a:t>
            </a:r>
            <a:r>
              <a:rPr lang="es-MX" sz="1400" dirty="0" smtClean="0"/>
              <a:t>febrero </a:t>
            </a:r>
            <a:r>
              <a:rPr lang="es-MX" sz="1400" dirty="0"/>
              <a:t>de </a:t>
            </a:r>
            <a:r>
              <a:rPr lang="es-MX" sz="1400" dirty="0" smtClean="0"/>
              <a:t>2014, 755 celebrada el </a:t>
            </a:r>
            <a:r>
              <a:rPr lang="es-MX" sz="1400" dirty="0"/>
              <a:t>26 de marzo de 2014</a:t>
            </a:r>
            <a:r>
              <a:rPr lang="es-MX" sz="1400" dirty="0" smtClean="0"/>
              <a:t> y 757 celebrada el 27 de mayo de 2014, se presenta la siguiente </a:t>
            </a:r>
            <a:r>
              <a:rPr lang="es-MX" sz="1400" dirty="0"/>
              <a:t>propuesta </a:t>
            </a:r>
            <a:r>
              <a:rPr lang="es-MX" sz="1400" dirty="0" smtClean="0"/>
              <a:t>de temas a actualizar y/o modificar al Marco de Gestión para la futura aprobación del presente Comité: </a:t>
            </a:r>
          </a:p>
        </p:txBody>
      </p:sp>
      <p:sp>
        <p:nvSpPr>
          <p:cNvPr id="1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20</a:t>
            </a:fld>
            <a:endParaRPr lang="es-ES" sz="1050" dirty="0">
              <a:solidFill>
                <a:prstClr val="black"/>
              </a:solidFill>
              <a:latin typeface="Arial" pitchFamily="34" charset="0"/>
              <a:cs typeface="Arial" pitchFamily="34" charset="0"/>
            </a:endParaRPr>
          </a:p>
        </p:txBody>
      </p:sp>
      <p:sp>
        <p:nvSpPr>
          <p:cNvPr id="17" name="ColumnHeader"/>
          <p:cNvSpPr>
            <a:spLocks noChangeArrowheads="1"/>
          </p:cNvSpPr>
          <p:nvPr/>
        </p:nvSpPr>
        <p:spPr bwMode="gray">
          <a:xfrm>
            <a:off x="4694810" y="2137507"/>
            <a:ext cx="2468667"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Inicial </a:t>
            </a:r>
            <a:endParaRPr lang="es-MX" sz="1400" b="1" dirty="0"/>
          </a:p>
        </p:txBody>
      </p:sp>
      <p:cxnSp>
        <p:nvCxnSpPr>
          <p:cNvPr id="18" name="17 Conector recto"/>
          <p:cNvCxnSpPr/>
          <p:nvPr/>
        </p:nvCxnSpPr>
        <p:spPr>
          <a:xfrm>
            <a:off x="5177142" y="2450064"/>
            <a:ext cx="1656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6" name="15 Rectángulo"/>
          <p:cNvSpPr/>
          <p:nvPr/>
        </p:nvSpPr>
        <p:spPr>
          <a:xfrm>
            <a:off x="5071616" y="2534101"/>
            <a:ext cx="2382324" cy="307777"/>
          </a:xfrm>
          <a:prstGeom prst="rect">
            <a:avLst/>
          </a:prstGeom>
        </p:spPr>
        <p:txBody>
          <a:bodyPr wrap="square">
            <a:spAutoFit/>
          </a:bodyPr>
          <a:lstStyle/>
          <a:p>
            <a:pPr marL="180975" lvl="1" indent="-174625">
              <a:buClr>
                <a:schemeClr val="tx2"/>
              </a:buClr>
              <a:buFontTx/>
              <a:buChar char="•"/>
            </a:pPr>
            <a:r>
              <a:rPr lang="es-MX" sz="1400" dirty="0" smtClean="0"/>
              <a:t>Licitación </a:t>
            </a:r>
            <a:r>
              <a:rPr lang="es-MX" sz="1400" dirty="0"/>
              <a:t>privada. </a:t>
            </a:r>
          </a:p>
        </p:txBody>
      </p:sp>
      <p:sp>
        <p:nvSpPr>
          <p:cNvPr id="20" name="ColumnHeader"/>
          <p:cNvSpPr>
            <a:spLocks noChangeArrowheads="1"/>
          </p:cNvSpPr>
          <p:nvPr/>
        </p:nvSpPr>
        <p:spPr bwMode="gray">
          <a:xfrm>
            <a:off x="6744282" y="2139779"/>
            <a:ext cx="2468667"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Actual</a:t>
            </a:r>
            <a:endParaRPr lang="es-MX" sz="1400" b="1" dirty="0"/>
          </a:p>
        </p:txBody>
      </p:sp>
      <p:cxnSp>
        <p:nvCxnSpPr>
          <p:cNvPr id="21" name="20 Conector recto"/>
          <p:cNvCxnSpPr/>
          <p:nvPr/>
        </p:nvCxnSpPr>
        <p:spPr>
          <a:xfrm>
            <a:off x="7172022" y="2452336"/>
            <a:ext cx="1692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21 Rectángulo"/>
          <p:cNvSpPr/>
          <p:nvPr/>
        </p:nvSpPr>
        <p:spPr>
          <a:xfrm>
            <a:off x="7115765" y="2534101"/>
            <a:ext cx="2028235" cy="738664"/>
          </a:xfrm>
          <a:prstGeom prst="rect">
            <a:avLst/>
          </a:prstGeom>
        </p:spPr>
        <p:txBody>
          <a:bodyPr wrap="square">
            <a:spAutoFit/>
          </a:bodyPr>
          <a:lstStyle/>
          <a:p>
            <a:pPr marL="180975" lvl="1" indent="-174625">
              <a:buClr>
                <a:schemeClr val="tx2"/>
              </a:buClr>
              <a:buFontTx/>
              <a:buChar char="•"/>
            </a:pPr>
            <a:r>
              <a:rPr lang="es-MX" sz="1400" dirty="0" smtClean="0"/>
              <a:t>La Administración con base en un estudio de mercado</a:t>
            </a:r>
            <a:endParaRPr lang="es-MX" sz="1400" dirty="0"/>
          </a:p>
        </p:txBody>
      </p:sp>
      <p:sp>
        <p:nvSpPr>
          <p:cNvPr id="23" name="22 Rectángulo"/>
          <p:cNvSpPr/>
          <p:nvPr/>
        </p:nvSpPr>
        <p:spPr>
          <a:xfrm>
            <a:off x="5071616" y="3336409"/>
            <a:ext cx="2382324" cy="307777"/>
          </a:xfrm>
          <a:prstGeom prst="rect">
            <a:avLst/>
          </a:prstGeom>
        </p:spPr>
        <p:txBody>
          <a:bodyPr wrap="square">
            <a:spAutoFit/>
          </a:bodyPr>
          <a:lstStyle/>
          <a:p>
            <a:pPr marL="180975" lvl="1" indent="-174625">
              <a:buClr>
                <a:schemeClr val="tx2"/>
              </a:buClr>
              <a:buFontTx/>
              <a:buChar char="•"/>
            </a:pPr>
            <a:r>
              <a:rPr lang="es-MX" sz="1400" dirty="0" smtClean="0"/>
              <a:t>Sin definir</a:t>
            </a:r>
            <a:endParaRPr lang="es-MX" sz="1400" dirty="0"/>
          </a:p>
        </p:txBody>
      </p:sp>
      <p:sp>
        <p:nvSpPr>
          <p:cNvPr id="24" name="23 Rectángulo"/>
          <p:cNvSpPr/>
          <p:nvPr/>
        </p:nvSpPr>
        <p:spPr>
          <a:xfrm>
            <a:off x="7115765" y="3338681"/>
            <a:ext cx="2028235" cy="305505"/>
          </a:xfrm>
          <a:prstGeom prst="rect">
            <a:avLst/>
          </a:prstGeom>
        </p:spPr>
        <p:txBody>
          <a:bodyPr wrap="square">
            <a:spAutoFit/>
          </a:bodyPr>
          <a:lstStyle/>
          <a:p>
            <a:pPr marL="180975" lvl="1" indent="-174625">
              <a:buClr>
                <a:schemeClr val="tx2"/>
              </a:buClr>
              <a:buFontTx/>
              <a:buChar char="•"/>
            </a:pPr>
            <a:r>
              <a:rPr lang="es-MX" sz="1400" dirty="0" smtClean="0"/>
              <a:t>Propuesta</a:t>
            </a:r>
            <a:endParaRPr lang="es-MX" sz="1400" dirty="0"/>
          </a:p>
        </p:txBody>
      </p:sp>
      <p:sp>
        <p:nvSpPr>
          <p:cNvPr id="25" name="24 Rectángulo"/>
          <p:cNvSpPr/>
          <p:nvPr/>
        </p:nvSpPr>
        <p:spPr>
          <a:xfrm>
            <a:off x="5071616" y="4048377"/>
            <a:ext cx="2382324" cy="307777"/>
          </a:xfrm>
          <a:prstGeom prst="rect">
            <a:avLst/>
          </a:prstGeom>
        </p:spPr>
        <p:txBody>
          <a:bodyPr wrap="square">
            <a:spAutoFit/>
          </a:bodyPr>
          <a:lstStyle/>
          <a:p>
            <a:pPr marL="180975" lvl="1" indent="-174625">
              <a:buClr>
                <a:schemeClr val="tx2"/>
              </a:buClr>
              <a:buFontTx/>
              <a:buChar char="•"/>
            </a:pPr>
            <a:r>
              <a:rPr lang="es-MX" sz="1400" dirty="0" smtClean="0"/>
              <a:t>Sin definir</a:t>
            </a:r>
            <a:endParaRPr lang="es-MX" sz="1400" dirty="0"/>
          </a:p>
        </p:txBody>
      </p:sp>
      <p:sp>
        <p:nvSpPr>
          <p:cNvPr id="26" name="25 Rectángulo"/>
          <p:cNvSpPr/>
          <p:nvPr/>
        </p:nvSpPr>
        <p:spPr>
          <a:xfrm>
            <a:off x="7115764" y="4050649"/>
            <a:ext cx="2028235" cy="523220"/>
          </a:xfrm>
          <a:prstGeom prst="rect">
            <a:avLst/>
          </a:prstGeom>
        </p:spPr>
        <p:txBody>
          <a:bodyPr wrap="square">
            <a:spAutoFit/>
          </a:bodyPr>
          <a:lstStyle/>
          <a:p>
            <a:pPr marL="180975" lvl="1" indent="-174625">
              <a:buClr>
                <a:schemeClr val="tx2"/>
              </a:buClr>
              <a:buFontTx/>
              <a:buChar char="•"/>
            </a:pPr>
            <a:r>
              <a:rPr lang="es-MX" sz="1400" dirty="0" smtClean="0"/>
              <a:t>Conforme a bases aprobadas</a:t>
            </a:r>
            <a:endParaRPr lang="es-MX" sz="1400" dirty="0"/>
          </a:p>
        </p:txBody>
      </p:sp>
      <p:sp>
        <p:nvSpPr>
          <p:cNvPr id="27" name="26 Rectángulo"/>
          <p:cNvSpPr/>
          <p:nvPr/>
        </p:nvSpPr>
        <p:spPr>
          <a:xfrm>
            <a:off x="5071616" y="4692105"/>
            <a:ext cx="2382324" cy="307777"/>
          </a:xfrm>
          <a:prstGeom prst="rect">
            <a:avLst/>
          </a:prstGeom>
        </p:spPr>
        <p:txBody>
          <a:bodyPr wrap="square">
            <a:spAutoFit/>
          </a:bodyPr>
          <a:lstStyle/>
          <a:p>
            <a:pPr marL="180975" lvl="1" indent="-174625">
              <a:buClr>
                <a:schemeClr val="tx2"/>
              </a:buClr>
              <a:buFontTx/>
              <a:buChar char="•"/>
            </a:pPr>
            <a:r>
              <a:rPr lang="es-MX" sz="1400" dirty="0" smtClean="0"/>
              <a:t>Subcomités</a:t>
            </a:r>
            <a:endParaRPr lang="es-MX" sz="1400" dirty="0"/>
          </a:p>
        </p:txBody>
      </p:sp>
      <p:sp>
        <p:nvSpPr>
          <p:cNvPr id="28" name="27 Rectángulo"/>
          <p:cNvSpPr/>
          <p:nvPr/>
        </p:nvSpPr>
        <p:spPr>
          <a:xfrm>
            <a:off x="7115765" y="4694377"/>
            <a:ext cx="2028234" cy="307777"/>
          </a:xfrm>
          <a:prstGeom prst="rect">
            <a:avLst/>
          </a:prstGeom>
        </p:spPr>
        <p:txBody>
          <a:bodyPr wrap="square">
            <a:spAutoFit/>
          </a:bodyPr>
          <a:lstStyle/>
          <a:p>
            <a:pPr marL="180975" lvl="1" indent="-174625">
              <a:buClr>
                <a:schemeClr val="tx2"/>
              </a:buClr>
              <a:buFontTx/>
              <a:buChar char="•"/>
            </a:pPr>
            <a:r>
              <a:rPr lang="es-MX" sz="1400" dirty="0" smtClean="0"/>
              <a:t>Grupo de Trabajo</a:t>
            </a:r>
            <a:endParaRPr lang="es-MX" sz="1400" dirty="0"/>
          </a:p>
        </p:txBody>
      </p:sp>
      <p:sp>
        <p:nvSpPr>
          <p:cNvPr id="29" name="28 Rectángulo"/>
          <p:cNvSpPr/>
          <p:nvPr/>
        </p:nvSpPr>
        <p:spPr>
          <a:xfrm>
            <a:off x="5060240" y="5977289"/>
            <a:ext cx="2382324" cy="307777"/>
          </a:xfrm>
          <a:prstGeom prst="rect">
            <a:avLst/>
          </a:prstGeom>
        </p:spPr>
        <p:txBody>
          <a:bodyPr wrap="square">
            <a:spAutoFit/>
          </a:bodyPr>
          <a:lstStyle/>
          <a:p>
            <a:pPr marL="180975" lvl="1" indent="-174625">
              <a:buClr>
                <a:schemeClr val="tx2"/>
              </a:buClr>
              <a:buFontTx/>
              <a:buChar char="•"/>
            </a:pPr>
            <a:r>
              <a:rPr lang="es-MX" sz="1400" dirty="0" smtClean="0"/>
              <a:t>Criterios preliminares</a:t>
            </a:r>
            <a:endParaRPr lang="es-MX" sz="1400" dirty="0"/>
          </a:p>
        </p:txBody>
      </p:sp>
      <p:sp>
        <p:nvSpPr>
          <p:cNvPr id="30" name="29 Rectángulo"/>
          <p:cNvSpPr/>
          <p:nvPr/>
        </p:nvSpPr>
        <p:spPr>
          <a:xfrm>
            <a:off x="7115765" y="5979561"/>
            <a:ext cx="1938730" cy="738664"/>
          </a:xfrm>
          <a:prstGeom prst="rect">
            <a:avLst/>
          </a:prstGeom>
        </p:spPr>
        <p:txBody>
          <a:bodyPr wrap="square">
            <a:spAutoFit/>
          </a:bodyPr>
          <a:lstStyle/>
          <a:p>
            <a:pPr marL="180975" lvl="1" indent="-174625">
              <a:buClr>
                <a:schemeClr val="tx2"/>
              </a:buClr>
              <a:buFontTx/>
              <a:buChar char="•"/>
            </a:pPr>
            <a:r>
              <a:rPr lang="es-MX" sz="1400" dirty="0" smtClean="0"/>
              <a:t>Aprobados por el Consejo de Administración</a:t>
            </a:r>
            <a:endParaRPr lang="es-MX" sz="1400" dirty="0"/>
          </a:p>
        </p:txBody>
      </p:sp>
    </p:spTree>
    <p:extLst>
      <p:ext uri="{BB962C8B-B14F-4D97-AF65-F5344CB8AC3E}">
        <p14:creationId xmlns:p14="http://schemas.microsoft.com/office/powerpoint/2010/main" val="4856242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5604"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44000" y="288000"/>
            <a:ext cx="7178040" cy="742950"/>
          </a:xfrm>
        </p:spPr>
        <p:txBody>
          <a:bodyPr/>
          <a:lstStyle/>
          <a:p>
            <a:r>
              <a:rPr lang="es-MX" sz="2200" dirty="0" smtClean="0"/>
              <a:t>Propuesta de actualizaciones </a:t>
            </a:r>
            <a:r>
              <a:rPr lang="es-MX" sz="2200" dirty="0"/>
              <a:t>y </a:t>
            </a:r>
            <a:r>
              <a:rPr lang="es-MX" sz="2200" dirty="0" smtClean="0"/>
              <a:t/>
            </a:r>
            <a:br>
              <a:rPr lang="es-MX" sz="2200" dirty="0" smtClean="0"/>
            </a:br>
            <a:r>
              <a:rPr lang="es-MX" sz="2200" dirty="0" smtClean="0"/>
              <a:t>modificaciones al Marco </a:t>
            </a:r>
            <a:r>
              <a:rPr lang="es-MX" sz="2200" dirty="0"/>
              <a:t>de </a:t>
            </a:r>
            <a:r>
              <a:rPr lang="es-MX" sz="2200" dirty="0" smtClean="0"/>
              <a:t>Gestión (2/2) </a:t>
            </a:r>
            <a:r>
              <a:rPr lang="es-MX" dirty="0"/>
              <a:t/>
            </a:r>
            <a:br>
              <a:rPr lang="es-MX" dirty="0"/>
            </a:br>
            <a:endParaRPr lang="es-MX" sz="1600" dirty="0"/>
          </a:p>
        </p:txBody>
      </p:sp>
      <p:sp>
        <p:nvSpPr>
          <p:cNvPr id="6" name="Rectangle 10"/>
          <p:cNvSpPr/>
          <p:nvPr/>
        </p:nvSpPr>
        <p:spPr>
          <a:xfrm>
            <a:off x="158488" y="2724585"/>
            <a:ext cx="1296000" cy="1929302"/>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Modificaciones</a:t>
            </a:r>
          </a:p>
        </p:txBody>
      </p:sp>
      <p:sp>
        <p:nvSpPr>
          <p:cNvPr id="7" name="TextColumnContent"/>
          <p:cNvSpPr>
            <a:spLocks noChangeArrowheads="1"/>
          </p:cNvSpPr>
          <p:nvPr/>
        </p:nvSpPr>
        <p:spPr bwMode="gray">
          <a:xfrm>
            <a:off x="1640039" y="2684576"/>
            <a:ext cx="3300436" cy="2092881"/>
          </a:xfrm>
          <a:prstGeom prst="rect">
            <a:avLst/>
          </a:prstGeom>
          <a:noFill/>
          <a:ln w="9525" algn="ctr">
            <a:noFill/>
            <a:miter lim="800000"/>
            <a:headEnd type="none" w="lg" len="lg"/>
            <a:tailEnd type="none" w="lg" len="lg"/>
          </a:ln>
          <a:effectLst/>
        </p:spPr>
        <p:txBody>
          <a:bodyPr wrap="square" lIns="0" tIns="0" rIns="0" bIns="0">
            <a:spAutoFit/>
          </a:bodyPr>
          <a:lstStyle/>
          <a:p>
            <a:pPr marL="234950" lvl="1" indent="-228600">
              <a:spcAft>
                <a:spcPts val="600"/>
              </a:spcAft>
              <a:buClr>
                <a:schemeClr val="tx2"/>
              </a:buClr>
              <a:buFont typeface="+mj-lt"/>
              <a:buAutoNum type="arabicPeriod"/>
            </a:pPr>
            <a:r>
              <a:rPr lang="es-MX" sz="1400" dirty="0" smtClean="0"/>
              <a:t>Esquema </a:t>
            </a:r>
            <a:r>
              <a:rPr lang="es-MX" sz="1400" dirty="0"/>
              <a:t>de comisiones pagadas al proveedor del Sistema y al esquema de incentivos.</a:t>
            </a:r>
          </a:p>
          <a:p>
            <a:pPr marL="234950" lvl="1" indent="-228600">
              <a:spcAft>
                <a:spcPts val="600"/>
              </a:spcAft>
              <a:buClr>
                <a:schemeClr val="tx2"/>
              </a:buClr>
              <a:buFont typeface="+mj-lt"/>
              <a:buAutoNum type="arabicPeriod"/>
            </a:pPr>
            <a:r>
              <a:rPr lang="es-MX" sz="1400" dirty="0" smtClean="0"/>
              <a:t>Funciones </a:t>
            </a:r>
            <a:r>
              <a:rPr lang="es-MX" sz="1400" dirty="0"/>
              <a:t>del </a:t>
            </a:r>
            <a:r>
              <a:rPr lang="es-MX" sz="1400" dirty="0" smtClean="0"/>
              <a:t>Fideicomiso </a:t>
            </a:r>
            <a:r>
              <a:rPr lang="es-MX" sz="1400" dirty="0"/>
              <a:t>y del </a:t>
            </a:r>
            <a:r>
              <a:rPr lang="es-MX" sz="1400" dirty="0" smtClean="0"/>
              <a:t>Custodio con base en las diferentes etapas de implementación (inicial, híbrida, interna) aprobadas por el H. Consejo de Administración.</a:t>
            </a:r>
            <a:endParaRPr lang="es-MX" sz="1400" dirty="0"/>
          </a:p>
          <a:p>
            <a:pPr marL="180975" lvl="1" indent="-174625">
              <a:buClr>
                <a:schemeClr val="accent2"/>
              </a:buClr>
              <a:buFontTx/>
              <a:buChar char="•"/>
            </a:pPr>
            <a:endParaRPr lang="es-MX" sz="1400" dirty="0"/>
          </a:p>
        </p:txBody>
      </p:sp>
      <p:sp>
        <p:nvSpPr>
          <p:cNvPr id="3" name="2 Rectángulo"/>
          <p:cNvSpPr/>
          <p:nvPr/>
        </p:nvSpPr>
        <p:spPr>
          <a:xfrm>
            <a:off x="213079" y="1139202"/>
            <a:ext cx="8634037" cy="954107"/>
          </a:xfrm>
          <a:prstGeom prst="rect">
            <a:avLst/>
          </a:prstGeom>
        </p:spPr>
        <p:txBody>
          <a:bodyPr wrap="square">
            <a:spAutoFit/>
          </a:bodyPr>
          <a:lstStyle/>
          <a:p>
            <a:pPr marL="177800" lvl="1" indent="-171450">
              <a:buClr>
                <a:schemeClr val="tx2"/>
              </a:buClr>
              <a:buFont typeface="Arial" pitchFamily="34" charset="0"/>
              <a:buChar char="•"/>
            </a:pPr>
            <a:r>
              <a:rPr lang="es-MX" sz="1400" dirty="0" smtClean="0"/>
              <a:t>Como parte de los avances en el proceso de implementación del Marco de Gestión y en atención a los </a:t>
            </a:r>
            <a:r>
              <a:rPr lang="es-MX" sz="1400" dirty="0"/>
              <a:t>acuerdos tomados por el H. Consejo de Administración en </a:t>
            </a:r>
            <a:r>
              <a:rPr lang="es-MX" sz="1400" dirty="0" smtClean="0"/>
              <a:t>sus sesiones ordinarias </a:t>
            </a:r>
            <a:r>
              <a:rPr lang="es-MX" sz="1400" dirty="0"/>
              <a:t>número 754 celebrada el 26 de </a:t>
            </a:r>
            <a:r>
              <a:rPr lang="es-MX" sz="1400" dirty="0" smtClean="0"/>
              <a:t>febrero </a:t>
            </a:r>
            <a:r>
              <a:rPr lang="es-MX" sz="1400" dirty="0"/>
              <a:t>de </a:t>
            </a:r>
            <a:r>
              <a:rPr lang="es-MX" sz="1400" dirty="0" smtClean="0"/>
              <a:t>2014, 755 celebrada el </a:t>
            </a:r>
            <a:r>
              <a:rPr lang="es-MX" sz="1400" dirty="0"/>
              <a:t>26 de marzo de 2014</a:t>
            </a:r>
            <a:r>
              <a:rPr lang="es-MX" sz="1400" dirty="0" smtClean="0"/>
              <a:t> y 757 celebrada el 27 de mayo de 2014, se presenta la siguiente </a:t>
            </a:r>
            <a:r>
              <a:rPr lang="es-MX" sz="1400" dirty="0"/>
              <a:t>propuesta </a:t>
            </a:r>
            <a:r>
              <a:rPr lang="es-MX" sz="1400" dirty="0" smtClean="0"/>
              <a:t>de temas a actualizar y/o modificar al Marco de Gestión para la futura aprobación del presente Comité: </a:t>
            </a:r>
          </a:p>
        </p:txBody>
      </p:sp>
      <p:sp>
        <p:nvSpPr>
          <p:cNvPr id="1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21</a:t>
            </a:fld>
            <a:endParaRPr lang="es-ES" sz="1050" dirty="0">
              <a:solidFill>
                <a:prstClr val="black"/>
              </a:solidFill>
              <a:latin typeface="Arial" pitchFamily="34" charset="0"/>
              <a:cs typeface="Arial" pitchFamily="34" charset="0"/>
            </a:endParaRPr>
          </a:p>
        </p:txBody>
      </p:sp>
      <p:sp>
        <p:nvSpPr>
          <p:cNvPr id="25" name="ColumnHeader"/>
          <p:cNvSpPr>
            <a:spLocks noChangeArrowheads="1"/>
          </p:cNvSpPr>
          <p:nvPr/>
        </p:nvSpPr>
        <p:spPr bwMode="gray">
          <a:xfrm>
            <a:off x="4722106" y="2205747"/>
            <a:ext cx="2468667"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Inicial </a:t>
            </a:r>
            <a:endParaRPr lang="es-MX" sz="1400" b="1" dirty="0"/>
          </a:p>
        </p:txBody>
      </p:sp>
      <p:cxnSp>
        <p:nvCxnSpPr>
          <p:cNvPr id="26" name="25 Conector recto"/>
          <p:cNvCxnSpPr/>
          <p:nvPr/>
        </p:nvCxnSpPr>
        <p:spPr>
          <a:xfrm>
            <a:off x="5177142" y="2518304"/>
            <a:ext cx="1656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7" name="26 Rectángulo"/>
          <p:cNvSpPr/>
          <p:nvPr/>
        </p:nvSpPr>
        <p:spPr>
          <a:xfrm>
            <a:off x="5071616" y="2667657"/>
            <a:ext cx="2382324" cy="307777"/>
          </a:xfrm>
          <a:prstGeom prst="rect">
            <a:avLst/>
          </a:prstGeom>
        </p:spPr>
        <p:txBody>
          <a:bodyPr wrap="square">
            <a:spAutoFit/>
          </a:bodyPr>
          <a:lstStyle/>
          <a:p>
            <a:pPr marL="180975" lvl="1" indent="-174625">
              <a:buClr>
                <a:schemeClr val="tx2"/>
              </a:buClr>
              <a:buFontTx/>
              <a:buChar char="•"/>
            </a:pPr>
            <a:r>
              <a:rPr lang="es-MX" sz="1400" dirty="0" smtClean="0"/>
              <a:t>Ref. Afores </a:t>
            </a:r>
            <a:endParaRPr lang="es-MX" sz="1400" dirty="0"/>
          </a:p>
        </p:txBody>
      </p:sp>
      <p:sp>
        <p:nvSpPr>
          <p:cNvPr id="28" name="ColumnHeader"/>
          <p:cNvSpPr>
            <a:spLocks noChangeArrowheads="1"/>
          </p:cNvSpPr>
          <p:nvPr/>
        </p:nvSpPr>
        <p:spPr bwMode="gray">
          <a:xfrm>
            <a:off x="6839818" y="2208019"/>
            <a:ext cx="2468667"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Actual</a:t>
            </a:r>
            <a:endParaRPr lang="es-MX" sz="1400" b="1" dirty="0"/>
          </a:p>
        </p:txBody>
      </p:sp>
      <p:cxnSp>
        <p:nvCxnSpPr>
          <p:cNvPr id="29" name="28 Conector recto"/>
          <p:cNvCxnSpPr/>
          <p:nvPr/>
        </p:nvCxnSpPr>
        <p:spPr>
          <a:xfrm>
            <a:off x="7226614" y="2520576"/>
            <a:ext cx="1548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30" name="29 Rectángulo"/>
          <p:cNvSpPr/>
          <p:nvPr/>
        </p:nvSpPr>
        <p:spPr>
          <a:xfrm>
            <a:off x="7133868" y="2667657"/>
            <a:ext cx="2382324" cy="307777"/>
          </a:xfrm>
          <a:prstGeom prst="rect">
            <a:avLst/>
          </a:prstGeom>
        </p:spPr>
        <p:txBody>
          <a:bodyPr wrap="square">
            <a:spAutoFit/>
          </a:bodyPr>
          <a:lstStyle/>
          <a:p>
            <a:pPr marL="180975" lvl="1" indent="-174625">
              <a:buClr>
                <a:schemeClr val="tx2"/>
              </a:buClr>
              <a:buFontTx/>
              <a:buChar char="•"/>
            </a:pPr>
            <a:r>
              <a:rPr lang="es-MX" sz="1400" dirty="0" smtClean="0"/>
              <a:t>Estudio de mercado</a:t>
            </a:r>
          </a:p>
        </p:txBody>
      </p:sp>
      <p:sp>
        <p:nvSpPr>
          <p:cNvPr id="33" name="ColumnHeader"/>
          <p:cNvSpPr>
            <a:spLocks noChangeArrowheads="1"/>
          </p:cNvSpPr>
          <p:nvPr/>
        </p:nvSpPr>
        <p:spPr bwMode="gray">
          <a:xfrm>
            <a:off x="11534" y="2176181"/>
            <a:ext cx="1500505"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Dimensión</a:t>
            </a:r>
            <a:endParaRPr lang="es-MX" sz="1400" b="1" dirty="0"/>
          </a:p>
        </p:txBody>
      </p:sp>
      <p:sp>
        <p:nvSpPr>
          <p:cNvPr id="34" name="ColumnHeader"/>
          <p:cNvSpPr>
            <a:spLocks noChangeArrowheads="1"/>
          </p:cNvSpPr>
          <p:nvPr/>
        </p:nvSpPr>
        <p:spPr bwMode="gray">
          <a:xfrm>
            <a:off x="1157780" y="2176179"/>
            <a:ext cx="4269246" cy="344128"/>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400" b="1" dirty="0" smtClean="0"/>
              <a:t>Descripción</a:t>
            </a:r>
            <a:endParaRPr lang="es-MX" sz="1400" b="1" dirty="0"/>
          </a:p>
        </p:txBody>
      </p:sp>
      <p:cxnSp>
        <p:nvCxnSpPr>
          <p:cNvPr id="35" name="34 Conector recto"/>
          <p:cNvCxnSpPr/>
          <p:nvPr/>
        </p:nvCxnSpPr>
        <p:spPr>
          <a:xfrm>
            <a:off x="232022" y="2486464"/>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36" name="35 Conector recto"/>
          <p:cNvCxnSpPr/>
          <p:nvPr/>
        </p:nvCxnSpPr>
        <p:spPr>
          <a:xfrm>
            <a:off x="1640038" y="2488736"/>
            <a:ext cx="3132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37" name="36 Rectángulo"/>
          <p:cNvSpPr/>
          <p:nvPr/>
        </p:nvSpPr>
        <p:spPr>
          <a:xfrm>
            <a:off x="5071616" y="3379625"/>
            <a:ext cx="2382324" cy="523220"/>
          </a:xfrm>
          <a:prstGeom prst="rect">
            <a:avLst/>
          </a:prstGeom>
        </p:spPr>
        <p:txBody>
          <a:bodyPr wrap="square">
            <a:spAutoFit/>
          </a:bodyPr>
          <a:lstStyle/>
          <a:p>
            <a:pPr marL="180975" lvl="1" indent="-174625">
              <a:buClr>
                <a:schemeClr val="tx2"/>
              </a:buClr>
              <a:buFontTx/>
              <a:buChar char="•"/>
            </a:pPr>
            <a:r>
              <a:rPr lang="es-MX" sz="1400" dirty="0" smtClean="0"/>
              <a:t>Con base a operación  externa</a:t>
            </a:r>
            <a:endParaRPr lang="es-MX" sz="1400" dirty="0"/>
          </a:p>
        </p:txBody>
      </p:sp>
      <p:sp>
        <p:nvSpPr>
          <p:cNvPr id="39" name="38 Rectángulo"/>
          <p:cNvSpPr/>
          <p:nvPr/>
        </p:nvSpPr>
        <p:spPr>
          <a:xfrm>
            <a:off x="7122492" y="3372793"/>
            <a:ext cx="1938730" cy="738664"/>
          </a:xfrm>
          <a:prstGeom prst="rect">
            <a:avLst/>
          </a:prstGeom>
        </p:spPr>
        <p:txBody>
          <a:bodyPr wrap="square">
            <a:spAutoFit/>
          </a:bodyPr>
          <a:lstStyle/>
          <a:p>
            <a:pPr marL="180975" lvl="1" indent="-174625">
              <a:buClr>
                <a:schemeClr val="tx2"/>
              </a:buClr>
              <a:buFontTx/>
              <a:buChar char="•"/>
            </a:pPr>
            <a:r>
              <a:rPr lang="es-MX" sz="1400" dirty="0" smtClean="0"/>
              <a:t>Aprobadas por el Consejo de Administración</a:t>
            </a:r>
            <a:endParaRPr lang="es-MX" sz="1400" dirty="0"/>
          </a:p>
        </p:txBody>
      </p:sp>
    </p:spTree>
    <p:extLst>
      <p:ext uri="{BB962C8B-B14F-4D97-AF65-F5344CB8AC3E}">
        <p14:creationId xmlns:p14="http://schemas.microsoft.com/office/powerpoint/2010/main" val="12910453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22</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200" dirty="0" smtClean="0">
                <a:solidFill>
                  <a:schemeClr val="bg1"/>
                </a:solidFill>
                <a:latin typeface="+mj-lt"/>
                <a:ea typeface="MS PGothic" pitchFamily="34" charset="-128"/>
                <a:cs typeface="Arial" pitchFamily="34" charset="0"/>
              </a:rPr>
              <a:t>Orden del Día</a:t>
            </a:r>
            <a:endParaRPr lang="es-MX" sz="2200" dirty="0">
              <a:solidFill>
                <a:schemeClr val="bg1"/>
              </a:solidFill>
              <a:latin typeface="+mj-lt"/>
              <a:ea typeface="MS PGothic" pitchFamily="34" charset="-128"/>
              <a:cs typeface="Arial"/>
            </a:endParaRPr>
          </a:p>
        </p:txBody>
      </p:sp>
      <p:sp>
        <p:nvSpPr>
          <p:cNvPr id="6" name="5 Rectángulo"/>
          <p:cNvSpPr/>
          <p:nvPr/>
        </p:nvSpPr>
        <p:spPr>
          <a:xfrm>
            <a:off x="397798" y="1213076"/>
            <a:ext cx="8323122" cy="5139869"/>
          </a:xfrm>
          <a:prstGeom prst="rect">
            <a:avLst/>
          </a:prstGeom>
        </p:spPr>
        <p:txBody>
          <a:bodyPr wrap="square">
            <a:spAutoFit/>
          </a:bodyPr>
          <a:lstStyle/>
          <a:p>
            <a:pPr algn="ctr" defTabSz="457200"/>
            <a:r>
              <a:rPr lang="es-MX" sz="2000" b="1" dirty="0">
                <a:solidFill>
                  <a:prstClr val="black"/>
                </a:solidFill>
                <a:ea typeface="MS PGothic" pitchFamily="34" charset="-128"/>
                <a:cs typeface="Arial" pitchFamily="34" charset="0"/>
              </a:rPr>
              <a:t>Sesión número </a:t>
            </a:r>
            <a:r>
              <a:rPr lang="es-MX" sz="2000" b="1" dirty="0" smtClean="0">
                <a:solidFill>
                  <a:prstClr val="black"/>
                </a:solidFill>
                <a:ea typeface="MS PGothic" pitchFamily="34" charset="-128"/>
                <a:cs typeface="Arial" pitchFamily="34" charset="0"/>
              </a:rPr>
              <a:t>001 del Comité </a:t>
            </a:r>
            <a:r>
              <a:rPr lang="es-MX" sz="2000" b="1" dirty="0">
                <a:solidFill>
                  <a:prstClr val="black"/>
                </a:solidFill>
                <a:ea typeface="MS PGothic" pitchFamily="34" charset="-128"/>
                <a:cs typeface="Arial" pitchFamily="34" charset="0"/>
              </a:rPr>
              <a:t>de </a:t>
            </a:r>
            <a:r>
              <a:rPr lang="es-MX" sz="2000" b="1" dirty="0" smtClean="0">
                <a:solidFill>
                  <a:prstClr val="black"/>
                </a:solidFill>
                <a:ea typeface="MS PGothic" pitchFamily="34" charset="-128"/>
                <a:cs typeface="Arial" pitchFamily="34" charset="0"/>
              </a:rPr>
              <a:t>Inversiones</a:t>
            </a:r>
          </a:p>
          <a:p>
            <a:pPr algn="ctr" defTabSz="457200"/>
            <a:r>
              <a:rPr lang="es-MX" sz="2000" b="1" dirty="0" smtClean="0">
                <a:solidFill>
                  <a:prstClr val="black"/>
                </a:solidFill>
                <a:ea typeface="MS PGothic" pitchFamily="34" charset="-128"/>
                <a:cs typeface="Arial" pitchFamily="34" charset="0"/>
              </a:rPr>
              <a:t>5 de junio de 2014</a:t>
            </a:r>
          </a:p>
          <a:p>
            <a:pPr algn="ctr" defTabSz="457200"/>
            <a:endParaRPr lang="es-MX" sz="1900" b="1" dirty="0" smtClean="0">
              <a:solidFill>
                <a:prstClr val="black"/>
              </a:solidFill>
              <a:ea typeface="MS PGothic" pitchFamily="34" charset="-128"/>
              <a:cs typeface="Arial" pitchFamily="34" charset="0"/>
            </a:endParaRPr>
          </a:p>
          <a:p>
            <a:pPr marL="365125" indent="-365125" defTabSz="457200">
              <a:spcAft>
                <a:spcPts val="1800"/>
              </a:spcAft>
              <a:buAutoNum type="arabicPeriod"/>
            </a:pPr>
            <a:r>
              <a:rPr lang="es-MX" sz="1900" b="1" dirty="0" smtClean="0">
                <a:solidFill>
                  <a:srgbClr val="B2B2B2"/>
                </a:solidFill>
              </a:rPr>
              <a:t>Régimen de inversión y políticas y procedimientos de administración de activos y pasivos. Informe sobre la aplicación del Marco de Gestión.</a:t>
            </a:r>
          </a:p>
          <a:p>
            <a:pPr marL="633413" indent="-450850" defTabSz="457200">
              <a:spcAft>
                <a:spcPts val="1800"/>
              </a:spcAft>
            </a:pPr>
            <a:r>
              <a:rPr lang="es-MX" sz="1900" b="1" dirty="0" smtClean="0">
                <a:solidFill>
                  <a:srgbClr val="B2B2B2"/>
                </a:solidFill>
              </a:rPr>
              <a:t>1.1. Informe sobre el </a:t>
            </a:r>
            <a:r>
              <a:rPr lang="es-MX" sz="1900" b="1" dirty="0">
                <a:solidFill>
                  <a:srgbClr val="B2B2B2"/>
                </a:solidFill>
              </a:rPr>
              <a:t>rendimiento objetivo aproximado, conforme al esquema de instrumentación aprobado por el H. Consejo de </a:t>
            </a:r>
            <a:r>
              <a:rPr lang="es-MX" sz="1900" b="1" dirty="0" smtClean="0">
                <a:solidFill>
                  <a:srgbClr val="B2B2B2"/>
                </a:solidFill>
              </a:rPr>
              <a:t>Administración.</a:t>
            </a:r>
            <a:endParaRPr lang="es-MX" sz="1900" b="1" dirty="0">
              <a:solidFill>
                <a:srgbClr val="B2B2B2"/>
              </a:solidFill>
            </a:endParaRPr>
          </a:p>
          <a:p>
            <a:pPr marL="633413" indent="-450850" defTabSz="457200">
              <a:spcAft>
                <a:spcPts val="1800"/>
              </a:spcAft>
            </a:pPr>
            <a:r>
              <a:rPr lang="es-MX" sz="1900" b="1" dirty="0" smtClean="0">
                <a:solidFill>
                  <a:srgbClr val="B2B2B2"/>
                </a:solidFill>
              </a:rPr>
              <a:t>1.2. </a:t>
            </a:r>
            <a:r>
              <a:rPr lang="es-MX" sz="1900" b="1" dirty="0">
                <a:solidFill>
                  <a:srgbClr val="B2B2B2"/>
                </a:solidFill>
              </a:rPr>
              <a:t>Primer Informe sobre los avances en la implementación del Marco de </a:t>
            </a:r>
            <a:r>
              <a:rPr lang="es-MX" sz="1900" b="1" dirty="0" smtClean="0">
                <a:solidFill>
                  <a:srgbClr val="B2B2B2"/>
                </a:solidFill>
              </a:rPr>
              <a:t>Gestión.</a:t>
            </a:r>
          </a:p>
          <a:p>
            <a:pPr marL="633413" indent="-450850" defTabSz="457200">
              <a:spcAft>
                <a:spcPts val="1800"/>
              </a:spcAft>
            </a:pPr>
            <a:r>
              <a:rPr lang="es-MX" sz="1900" b="1" dirty="0" smtClean="0">
                <a:solidFill>
                  <a:srgbClr val="B2B2B2"/>
                </a:solidFill>
              </a:rPr>
              <a:t>1.3. </a:t>
            </a:r>
            <a:r>
              <a:rPr lang="es-MX" sz="1900" b="1" dirty="0">
                <a:solidFill>
                  <a:srgbClr val="B2B2B2"/>
                </a:solidFill>
              </a:rPr>
              <a:t>Informe sobre la propuesta de actualizaciones y modificaciones al Marco de Gestión.</a:t>
            </a:r>
          </a:p>
          <a:p>
            <a:pPr marL="633413" indent="-450850" defTabSz="457200">
              <a:spcAft>
                <a:spcPts val="1800"/>
              </a:spcAft>
            </a:pPr>
            <a:r>
              <a:rPr lang="es-MX" sz="1900" b="1" dirty="0" smtClean="0">
                <a:solidFill>
                  <a:schemeClr val="tx2"/>
                </a:solidFill>
              </a:rPr>
              <a:t>1.4. </a:t>
            </a:r>
            <a:r>
              <a:rPr lang="es-MX" sz="1900" b="1" dirty="0">
                <a:solidFill>
                  <a:schemeClr val="tx2"/>
                </a:solidFill>
              </a:rPr>
              <a:t>Informe sobre el mecanismo de selección de los proveedores del Sistema con base en el estudio elaborado por el Instituto Tecnológico Autónomo de México</a:t>
            </a:r>
            <a:r>
              <a:rPr lang="es-MX" sz="1900" b="1" dirty="0" smtClean="0">
                <a:solidFill>
                  <a:schemeClr val="tx2"/>
                </a:solidFill>
              </a:rPr>
              <a:t>.</a:t>
            </a:r>
            <a:endParaRPr lang="es-MX" sz="1900" b="1" dirty="0">
              <a:solidFill>
                <a:schemeClr val="tx2"/>
              </a:solidFill>
            </a:endParaRPr>
          </a:p>
        </p:txBody>
      </p:sp>
    </p:spTree>
    <p:extLst>
      <p:ext uri="{BB962C8B-B14F-4D97-AF65-F5344CB8AC3E}">
        <p14:creationId xmlns:p14="http://schemas.microsoft.com/office/powerpoint/2010/main" val="16799813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2591"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44001" y="288000"/>
            <a:ext cx="5961377" cy="742950"/>
          </a:xfrm>
        </p:spPr>
        <p:txBody>
          <a:bodyPr/>
          <a:lstStyle/>
          <a:p>
            <a:r>
              <a:rPr lang="es-MX" sz="2200" dirty="0" smtClean="0"/>
              <a:t>Mecanismo de selección de los proveedores </a:t>
            </a:r>
            <a:br>
              <a:rPr lang="es-MX" sz="2200" dirty="0" smtClean="0"/>
            </a:br>
            <a:r>
              <a:rPr lang="es-MX" sz="2200" dirty="0" smtClean="0"/>
              <a:t>del Sistema basado en estudio del ITAM</a:t>
            </a:r>
            <a:endParaRPr lang="es-MX" sz="2200" dirty="0"/>
          </a:p>
        </p:txBody>
      </p:sp>
      <p:sp>
        <p:nvSpPr>
          <p:cNvPr id="10" name="Rectangle 9"/>
          <p:cNvSpPr/>
          <p:nvPr/>
        </p:nvSpPr>
        <p:spPr>
          <a:xfrm>
            <a:off x="322264" y="1385985"/>
            <a:ext cx="1503679" cy="711134"/>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smtClean="0">
                <a:solidFill>
                  <a:schemeClr val="bg1"/>
                </a:solidFill>
              </a:rPr>
              <a:t>Objetivo</a:t>
            </a:r>
          </a:p>
        </p:txBody>
      </p:sp>
      <p:sp>
        <p:nvSpPr>
          <p:cNvPr id="11" name="Rectangle 10"/>
          <p:cNvSpPr/>
          <p:nvPr/>
        </p:nvSpPr>
        <p:spPr>
          <a:xfrm>
            <a:off x="322264" y="2187609"/>
            <a:ext cx="1503679" cy="1517492"/>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a:solidFill>
                  <a:schemeClr val="bg1"/>
                </a:solidFill>
              </a:rPr>
              <a:t>Análisis Técnico Cualitativo</a:t>
            </a:r>
            <a:endParaRPr lang="es-MX" sz="1200" b="1" dirty="0" smtClean="0">
              <a:solidFill>
                <a:schemeClr val="bg1"/>
              </a:solidFill>
            </a:endParaRPr>
          </a:p>
        </p:txBody>
      </p:sp>
      <p:cxnSp>
        <p:nvCxnSpPr>
          <p:cNvPr id="15" name="Straight Connector 14"/>
          <p:cNvCxnSpPr/>
          <p:nvPr/>
        </p:nvCxnSpPr>
        <p:spPr>
          <a:xfrm>
            <a:off x="309282" y="2164559"/>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23" name="TextColumnContent"/>
          <p:cNvSpPr>
            <a:spLocks noChangeArrowheads="1"/>
          </p:cNvSpPr>
          <p:nvPr/>
        </p:nvSpPr>
        <p:spPr bwMode="gray">
          <a:xfrm>
            <a:off x="2167731" y="2185645"/>
            <a:ext cx="6480000" cy="1692771"/>
          </a:xfrm>
          <a:prstGeom prst="rect">
            <a:avLst/>
          </a:prstGeom>
          <a:noFill/>
          <a:ln w="9525" algn="ctr">
            <a:noFill/>
            <a:miter lim="800000"/>
            <a:headEnd type="none" w="lg" len="lg"/>
            <a:tailEnd type="none" w="lg" len="lg"/>
          </a:ln>
          <a:effectLst/>
        </p:spPr>
        <p:txBody>
          <a:bodyPr lIns="0" tIns="0" rIns="0" bIns="0">
            <a:spAutoFit/>
          </a:bodyPr>
          <a:lstStyle/>
          <a:p>
            <a:pPr marL="180975" lvl="1" indent="-174625">
              <a:buClr>
                <a:schemeClr val="tx2"/>
              </a:buClr>
              <a:buFontTx/>
              <a:buChar char="•"/>
            </a:pPr>
            <a:r>
              <a:rPr lang="es-MX" sz="1100" dirty="0" smtClean="0"/>
              <a:t>Este análisis busca identificar a los proveedores del Sistema  con  </a:t>
            </a:r>
            <a:r>
              <a:rPr lang="es-MX" sz="1100" dirty="0"/>
              <a:t>un proceso de inversión sólido, </a:t>
            </a:r>
            <a:r>
              <a:rPr lang="es-MX" sz="1100" dirty="0" smtClean="0"/>
              <a:t>consistente, y transparente, para ello se evaluaron los </a:t>
            </a:r>
            <a:r>
              <a:rPr lang="es-MX" sz="1100" dirty="0"/>
              <a:t>siguientes aspectos:</a:t>
            </a:r>
          </a:p>
          <a:p>
            <a:pPr marL="355600" lvl="2" indent="-177800">
              <a:buClr>
                <a:schemeClr val="tx2"/>
              </a:buClr>
              <a:buFont typeface="+mj-lt"/>
              <a:buAutoNum type="romanUcPeriod"/>
            </a:pPr>
            <a:r>
              <a:rPr lang="es-MX" sz="1100" dirty="0" smtClean="0"/>
              <a:t>Perfil Corporativo</a:t>
            </a:r>
          </a:p>
          <a:p>
            <a:pPr marL="355600" lvl="2" indent="-177800">
              <a:buClr>
                <a:schemeClr val="tx2"/>
              </a:buClr>
              <a:buFont typeface="+mj-lt"/>
              <a:buAutoNum type="romanUcPeriod"/>
            </a:pPr>
            <a:r>
              <a:rPr lang="es-MX" sz="1100" dirty="0" smtClean="0"/>
              <a:t>Independencia </a:t>
            </a:r>
            <a:r>
              <a:rPr lang="es-MX" sz="1100" dirty="0"/>
              <a:t>y </a:t>
            </a:r>
            <a:r>
              <a:rPr lang="es-MX" sz="1100" dirty="0" smtClean="0"/>
              <a:t>Regulación</a:t>
            </a:r>
          </a:p>
          <a:p>
            <a:pPr marL="355600" lvl="2" indent="-177800">
              <a:buClr>
                <a:schemeClr val="tx2"/>
              </a:buClr>
              <a:buFont typeface="+mj-lt"/>
              <a:buAutoNum type="romanUcPeriod"/>
            </a:pPr>
            <a:r>
              <a:rPr lang="es-MX" sz="1100" dirty="0" smtClean="0"/>
              <a:t>Calidad </a:t>
            </a:r>
            <a:r>
              <a:rPr lang="es-MX" sz="1100" dirty="0"/>
              <a:t>del Proceso de </a:t>
            </a:r>
            <a:r>
              <a:rPr lang="es-MX" sz="1100" dirty="0" smtClean="0"/>
              <a:t>Inversión</a:t>
            </a:r>
          </a:p>
          <a:p>
            <a:pPr marL="355600" lvl="2" indent="-177800">
              <a:buClr>
                <a:schemeClr val="tx2"/>
              </a:buClr>
              <a:buFont typeface="+mj-lt"/>
              <a:buAutoNum type="romanUcPeriod"/>
            </a:pPr>
            <a:r>
              <a:rPr lang="es-MX" sz="1100" dirty="0" smtClean="0"/>
              <a:t>Operaciones</a:t>
            </a:r>
          </a:p>
          <a:p>
            <a:pPr marL="355600" lvl="2" indent="-177800">
              <a:buClr>
                <a:schemeClr val="tx2"/>
              </a:buClr>
              <a:buFont typeface="+mj-lt"/>
              <a:buAutoNum type="romanUcPeriod"/>
            </a:pPr>
            <a:r>
              <a:rPr lang="es-MX" sz="1100" dirty="0" smtClean="0"/>
              <a:t>Tecnología</a:t>
            </a:r>
          </a:p>
          <a:p>
            <a:pPr marL="180975" lvl="1" indent="-174625">
              <a:buClr>
                <a:schemeClr val="tx2"/>
              </a:buClr>
              <a:buFontTx/>
              <a:buChar char="•"/>
            </a:pPr>
            <a:r>
              <a:rPr lang="es-MX" sz="1100" dirty="0" smtClean="0"/>
              <a:t>Los aspectos evaluados  corresponden a los criterios </a:t>
            </a:r>
            <a:r>
              <a:rPr lang="es-MX" sz="1100" dirty="0"/>
              <a:t>de elegibilidad para los </a:t>
            </a:r>
            <a:r>
              <a:rPr lang="es-MX" sz="1100" dirty="0" smtClean="0"/>
              <a:t> proveedores del Sistema aprobados por el H. Consejo de Administración </a:t>
            </a:r>
            <a:endParaRPr lang="es-MX" sz="1100" dirty="0"/>
          </a:p>
          <a:p>
            <a:pPr marL="180975" lvl="1" indent="-174625">
              <a:buClr>
                <a:schemeClr val="accent2"/>
              </a:buClr>
              <a:buFontTx/>
              <a:buChar char="•"/>
            </a:pPr>
            <a:endParaRPr lang="es-MX" sz="1100" dirty="0"/>
          </a:p>
        </p:txBody>
      </p:sp>
      <p:sp>
        <p:nvSpPr>
          <p:cNvPr id="51" name="Rectangle 50"/>
          <p:cNvSpPr/>
          <p:nvPr/>
        </p:nvSpPr>
        <p:spPr>
          <a:xfrm>
            <a:off x="2167731" y="3771447"/>
            <a:ext cx="6480000" cy="1862048"/>
          </a:xfrm>
          <a:prstGeom prst="rect">
            <a:avLst/>
          </a:prstGeom>
        </p:spPr>
        <p:txBody>
          <a:bodyPr wrap="square" lIns="0" tIns="0" rIns="0" bIns="0">
            <a:spAutoFit/>
          </a:bodyPr>
          <a:lstStyle/>
          <a:p>
            <a:pPr marL="180975" lvl="1" indent="-174625">
              <a:buClr>
                <a:schemeClr val="tx2"/>
              </a:buClr>
              <a:buFontTx/>
              <a:buChar char="•"/>
            </a:pPr>
            <a:r>
              <a:rPr lang="es-MX" sz="1100" dirty="0" smtClean="0"/>
              <a:t>El </a:t>
            </a:r>
            <a:r>
              <a:rPr lang="es-MX" sz="1100" dirty="0"/>
              <a:t>propósito del análisis costo </a:t>
            </a:r>
            <a:r>
              <a:rPr lang="es-MX" sz="1100" dirty="0" smtClean="0"/>
              <a:t>-beneficio, </a:t>
            </a:r>
            <a:r>
              <a:rPr lang="es-MX" sz="1100" dirty="0"/>
              <a:t>en términos económicos y </a:t>
            </a:r>
            <a:r>
              <a:rPr lang="es-MX" sz="1100" dirty="0" smtClean="0"/>
              <a:t>financieros, es establecer un </a:t>
            </a:r>
            <a:r>
              <a:rPr lang="es-MX" sz="1100" dirty="0"/>
              <a:t>procedimiento consistente para evaluar las </a:t>
            </a:r>
            <a:r>
              <a:rPr lang="es-MX" sz="1100" dirty="0" smtClean="0"/>
              <a:t>alternativas </a:t>
            </a:r>
            <a:r>
              <a:rPr lang="es-MX" sz="1100" dirty="0"/>
              <a:t>de </a:t>
            </a:r>
            <a:r>
              <a:rPr lang="es-MX" sz="1100" dirty="0" smtClean="0"/>
              <a:t>administración de </a:t>
            </a:r>
            <a:r>
              <a:rPr lang="es-MX" sz="1100" dirty="0"/>
              <a:t>fondos </a:t>
            </a:r>
            <a:r>
              <a:rPr lang="es-MX" sz="1100" dirty="0" smtClean="0"/>
              <a:t>con relación a </a:t>
            </a:r>
            <a:r>
              <a:rPr lang="es-MX" sz="1100" dirty="0"/>
              <a:t>las potenciales consecuencias en términos de costos, riesgos y rendimientos, que éstas pudieran tener para el </a:t>
            </a:r>
            <a:r>
              <a:rPr lang="es-MX" sz="1100" dirty="0" smtClean="0"/>
              <a:t>Instituto </a:t>
            </a:r>
          </a:p>
          <a:p>
            <a:pPr marL="180975" lvl="1" indent="-174625">
              <a:buClr>
                <a:schemeClr val="tx2"/>
              </a:buClr>
              <a:buFontTx/>
              <a:buChar char="•"/>
            </a:pPr>
            <a:r>
              <a:rPr lang="es-MX" sz="1100" dirty="0" smtClean="0"/>
              <a:t>Se evaluaron </a:t>
            </a:r>
            <a:r>
              <a:rPr lang="es-MX" sz="1100" dirty="0"/>
              <a:t>a </a:t>
            </a:r>
            <a:r>
              <a:rPr lang="es-MX" sz="1100" dirty="0" smtClean="0"/>
              <a:t>los proveedores del Sistema en </a:t>
            </a:r>
            <a:r>
              <a:rPr lang="es-MX" sz="1100" dirty="0"/>
              <a:t>tres </a:t>
            </a:r>
            <a:r>
              <a:rPr lang="es-MX" sz="1100" dirty="0" smtClean="0"/>
              <a:t>aspectos:</a:t>
            </a:r>
          </a:p>
          <a:p>
            <a:pPr marL="355600" lvl="1" indent="-177800">
              <a:buClr>
                <a:schemeClr val="tx2"/>
              </a:buClr>
              <a:buFont typeface="+mj-lt"/>
              <a:buAutoNum type="alphaLcPeriod"/>
            </a:pPr>
            <a:r>
              <a:rPr lang="es-MX" sz="1100" dirty="0" smtClean="0"/>
              <a:t>el </a:t>
            </a:r>
            <a:r>
              <a:rPr lang="es-MX" sz="1100" dirty="0"/>
              <a:t>servicio de </a:t>
            </a:r>
            <a:r>
              <a:rPr lang="es-MX" sz="1100" dirty="0" smtClean="0"/>
              <a:t>administración de </a:t>
            </a:r>
            <a:r>
              <a:rPr lang="es-MX" sz="1100" dirty="0"/>
              <a:t>fondos, </a:t>
            </a:r>
            <a:endParaRPr lang="es-MX" sz="1100" dirty="0" smtClean="0"/>
          </a:p>
          <a:p>
            <a:pPr marL="355600" lvl="1" indent="-177800">
              <a:buClr>
                <a:schemeClr val="tx2"/>
              </a:buClr>
              <a:buFont typeface="+mj-lt"/>
              <a:buAutoNum type="alphaLcPeriod"/>
            </a:pPr>
            <a:r>
              <a:rPr lang="es-MX" sz="1100" dirty="0" smtClean="0"/>
              <a:t>la </a:t>
            </a:r>
            <a:r>
              <a:rPr lang="es-MX" sz="1100" dirty="0"/>
              <a:t>transferencia de conocimiento para generar capacidades internas en el INFONAVIT, y </a:t>
            </a:r>
            <a:endParaRPr lang="es-MX" sz="1100" dirty="0" smtClean="0"/>
          </a:p>
          <a:p>
            <a:pPr marL="355600" lvl="1" indent="-177800">
              <a:buClr>
                <a:schemeClr val="tx2"/>
              </a:buClr>
              <a:buFont typeface="+mj-lt"/>
              <a:buAutoNum type="alphaLcPeriod"/>
            </a:pPr>
            <a:r>
              <a:rPr lang="es-MX" sz="1100" dirty="0" smtClean="0"/>
              <a:t>la </a:t>
            </a:r>
            <a:r>
              <a:rPr lang="es-MX" sz="1100" dirty="0"/>
              <a:t>asesoría para la adquisición de tecnología e infraestructura para llevar a cabo inversiones y sus actividades </a:t>
            </a:r>
            <a:r>
              <a:rPr lang="es-MX" sz="1100" dirty="0" smtClean="0"/>
              <a:t> relacionadas </a:t>
            </a:r>
          </a:p>
          <a:p>
            <a:pPr marL="180975" lvl="1" indent="-174625">
              <a:buClr>
                <a:schemeClr val="tx2"/>
              </a:buClr>
              <a:buFontTx/>
              <a:buChar char="•"/>
            </a:pPr>
            <a:r>
              <a:rPr lang="es-MX" sz="1100" dirty="0" smtClean="0"/>
              <a:t>Se busca identificar la </a:t>
            </a:r>
            <a:r>
              <a:rPr lang="es-MX" sz="1100" dirty="0"/>
              <a:t>alternativa </a:t>
            </a:r>
            <a:r>
              <a:rPr lang="es-MX" sz="1100" dirty="0" smtClean="0"/>
              <a:t>con el </a:t>
            </a:r>
            <a:r>
              <a:rPr lang="es-MX" sz="1100" dirty="0"/>
              <a:t>menor costo posible por peso administrado </a:t>
            </a:r>
            <a:r>
              <a:rPr lang="es-MX" sz="1100" dirty="0" smtClean="0"/>
              <a:t>y ponderando por el nivel de servicio que </a:t>
            </a:r>
            <a:r>
              <a:rPr lang="es-MX" sz="1100" dirty="0"/>
              <a:t>cada alternativa pueda </a:t>
            </a:r>
            <a:r>
              <a:rPr lang="es-MX" sz="1100" dirty="0" smtClean="0"/>
              <a:t>ofrecer.</a:t>
            </a:r>
            <a:endParaRPr lang="es-MX" sz="1100" b="1" dirty="0"/>
          </a:p>
        </p:txBody>
      </p:sp>
      <p:cxnSp>
        <p:nvCxnSpPr>
          <p:cNvPr id="62" name="Straight Connector 61"/>
          <p:cNvCxnSpPr/>
          <p:nvPr/>
        </p:nvCxnSpPr>
        <p:spPr>
          <a:xfrm>
            <a:off x="333469" y="3751218"/>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344102" y="5668292"/>
            <a:ext cx="1503679" cy="993766"/>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a:solidFill>
                  <a:schemeClr val="bg1"/>
                </a:solidFill>
              </a:rPr>
              <a:t>Proceso de Selección</a:t>
            </a:r>
            <a:endParaRPr lang="es-MX" sz="1200" b="1" dirty="0" smtClean="0">
              <a:solidFill>
                <a:schemeClr val="bg1"/>
              </a:solidFill>
            </a:endParaRPr>
          </a:p>
        </p:txBody>
      </p:sp>
      <p:cxnSp>
        <p:nvCxnSpPr>
          <p:cNvPr id="70" name="Straight Connector 69"/>
          <p:cNvCxnSpPr/>
          <p:nvPr/>
        </p:nvCxnSpPr>
        <p:spPr>
          <a:xfrm>
            <a:off x="270213" y="5624173"/>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79" name="TextColumnContent"/>
          <p:cNvSpPr>
            <a:spLocks noChangeArrowheads="1"/>
          </p:cNvSpPr>
          <p:nvPr/>
        </p:nvSpPr>
        <p:spPr bwMode="gray">
          <a:xfrm>
            <a:off x="2167731" y="1377119"/>
            <a:ext cx="6480000" cy="720000"/>
          </a:xfrm>
          <a:prstGeom prst="rect">
            <a:avLst/>
          </a:prstGeom>
          <a:noFill/>
          <a:ln w="9525" algn="ctr">
            <a:noFill/>
            <a:miter lim="800000"/>
            <a:headEnd type="none" w="lg" len="lg"/>
            <a:tailEnd type="none" w="lg" len="lg"/>
          </a:ln>
          <a:effectLst/>
        </p:spPr>
        <p:txBody>
          <a:bodyPr lIns="0" tIns="0" rIns="0" bIns="0" anchor="t" anchorCtr="0"/>
          <a:lstStyle/>
          <a:p>
            <a:pPr marL="180975" lvl="1" indent="-174625">
              <a:buClr>
                <a:schemeClr val="tx2"/>
              </a:buClr>
              <a:buFontTx/>
              <a:buChar char="•"/>
            </a:pPr>
            <a:r>
              <a:rPr lang="es-MX" sz="1100" dirty="0" smtClean="0"/>
              <a:t>El estudio  elaborado por el ITAM permite  conocer las </a:t>
            </a:r>
            <a:r>
              <a:rPr lang="es-MX" sz="1100" dirty="0"/>
              <a:t>características de </a:t>
            </a:r>
            <a:r>
              <a:rPr lang="es-MX" sz="1100" dirty="0" smtClean="0"/>
              <a:t>los distintos proveedores del Sistema  </a:t>
            </a:r>
            <a:r>
              <a:rPr lang="es-MX" sz="1100" dirty="0"/>
              <a:t>y su </a:t>
            </a:r>
            <a:r>
              <a:rPr lang="es-MX" sz="1100" dirty="0" smtClean="0"/>
              <a:t>consistencia con </a:t>
            </a:r>
            <a:r>
              <a:rPr lang="es-MX" sz="1100" dirty="0"/>
              <a:t>los </a:t>
            </a:r>
            <a:r>
              <a:rPr lang="es-MX" sz="1100" dirty="0" smtClean="0"/>
              <a:t>requerimientos del </a:t>
            </a:r>
            <a:r>
              <a:rPr lang="es-MX" sz="1100" dirty="0"/>
              <a:t>INFONAVIT para el manejo de sus recursos</a:t>
            </a:r>
            <a:r>
              <a:rPr lang="es-MX" sz="1100" dirty="0" smtClean="0"/>
              <a:t>.</a:t>
            </a:r>
          </a:p>
          <a:p>
            <a:pPr marL="180975" lvl="1" indent="-174625">
              <a:buClr>
                <a:schemeClr val="tx2"/>
              </a:buClr>
              <a:buFontTx/>
              <a:buChar char="•"/>
            </a:pPr>
            <a:r>
              <a:rPr lang="es-MX" sz="1100" dirty="0"/>
              <a:t>La selección de un administrador de fondos es una decisión </a:t>
            </a:r>
            <a:r>
              <a:rPr lang="es-MX" sz="1100" dirty="0" smtClean="0"/>
              <a:t>multifactorial, por lo que el estudio analiza </a:t>
            </a:r>
            <a:r>
              <a:rPr lang="es-MX" sz="1100" dirty="0"/>
              <a:t>aspectos tanto cualitativos como cuantitativos acerca de </a:t>
            </a:r>
            <a:r>
              <a:rPr lang="es-MX" sz="1100" dirty="0" smtClean="0"/>
              <a:t>los distintos proveedores del Sistema.</a:t>
            </a:r>
            <a:endParaRPr lang="es-MX" sz="1100" dirty="0"/>
          </a:p>
        </p:txBody>
      </p:sp>
      <p:sp>
        <p:nvSpPr>
          <p:cNvPr id="89" name="Rectangle 62"/>
          <p:cNvSpPr/>
          <p:nvPr/>
        </p:nvSpPr>
        <p:spPr>
          <a:xfrm>
            <a:off x="325802" y="3797604"/>
            <a:ext cx="1512000" cy="1716092"/>
          </a:xfrm>
          <a:prstGeom prst="rect">
            <a:avLst/>
          </a:prstGeom>
          <a:solidFill>
            <a:schemeClr val="tx2"/>
          </a:solidFill>
          <a:ln w="9525" algn="ctr">
            <a:solidFill>
              <a:schemeClr val="accent2"/>
            </a:solidFill>
            <a:miter lim="800000"/>
            <a:headEnd type="none" w="lg" len="lg"/>
            <a:tailEnd type="none" w="lg" len="lg"/>
          </a:ln>
        </p:spPr>
        <p:txBody>
          <a:bodyPr wrap="square" tIns="91440" bIns="91440" rtlCol="0" anchor="ctr" anchorCtr="1"/>
          <a:lstStyle/>
          <a:p>
            <a:pPr algn="ctr" defTabSz="914400"/>
            <a:r>
              <a:rPr lang="es-MX" sz="1200" b="1" dirty="0">
                <a:solidFill>
                  <a:schemeClr val="bg1"/>
                </a:solidFill>
              </a:rPr>
              <a:t>Análisis </a:t>
            </a:r>
            <a:r>
              <a:rPr lang="es-MX" sz="1200" b="1" dirty="0" smtClean="0">
                <a:solidFill>
                  <a:schemeClr val="bg1"/>
                </a:solidFill>
              </a:rPr>
              <a:t>Cuantitativo</a:t>
            </a:r>
          </a:p>
        </p:txBody>
      </p:sp>
      <p:sp>
        <p:nvSpPr>
          <p:cNvPr id="99" name="TextColumnContent"/>
          <p:cNvSpPr>
            <a:spLocks noChangeArrowheads="1"/>
          </p:cNvSpPr>
          <p:nvPr/>
        </p:nvSpPr>
        <p:spPr bwMode="gray">
          <a:xfrm>
            <a:off x="2167731" y="5692228"/>
            <a:ext cx="6480000" cy="1067474"/>
          </a:xfrm>
          <a:prstGeom prst="rect">
            <a:avLst/>
          </a:prstGeom>
          <a:noFill/>
          <a:ln w="9525" algn="ctr">
            <a:noFill/>
            <a:miter lim="800000"/>
            <a:headEnd type="none" w="lg" len="lg"/>
            <a:tailEnd type="none" w="lg" len="lg"/>
          </a:ln>
          <a:effectLst/>
        </p:spPr>
        <p:txBody>
          <a:bodyPr lIns="0" tIns="0" rIns="0" bIns="0"/>
          <a:lstStyle/>
          <a:p>
            <a:pPr marL="180975" lvl="1" indent="-174625">
              <a:buClr>
                <a:schemeClr val="tx2"/>
              </a:buClr>
              <a:buFontTx/>
              <a:buChar char="•"/>
            </a:pPr>
            <a:r>
              <a:rPr lang="es-MX" sz="1100" dirty="0" smtClean="0"/>
              <a:t>La Administración decidirá, con base </a:t>
            </a:r>
            <a:r>
              <a:rPr lang="es-MX" sz="1100" dirty="0"/>
              <a:t> </a:t>
            </a:r>
            <a:r>
              <a:rPr lang="es-MX" sz="1100" dirty="0" smtClean="0"/>
              <a:t>en los resultados del estudio</a:t>
            </a:r>
            <a:r>
              <a:rPr lang="es-MX" sz="1100" dirty="0"/>
              <a:t> </a:t>
            </a:r>
            <a:r>
              <a:rPr lang="es-MX" sz="1100" dirty="0" smtClean="0"/>
              <a:t>y en otros factores, </a:t>
            </a:r>
            <a:r>
              <a:rPr lang="es-MX" sz="1100" dirty="0"/>
              <a:t>cuál de las distintitas alternativas de </a:t>
            </a:r>
            <a:r>
              <a:rPr lang="es-MX" sz="1100" dirty="0" smtClean="0"/>
              <a:t>proveedores del Sistema </a:t>
            </a:r>
            <a:r>
              <a:rPr lang="es-MX" sz="1100" dirty="0"/>
              <a:t>resulta en la mayor coincidencia con sus intereses y los de sus </a:t>
            </a:r>
            <a:r>
              <a:rPr lang="es-MX" sz="1100" dirty="0" smtClean="0"/>
              <a:t>derechohabientes. </a:t>
            </a:r>
          </a:p>
          <a:p>
            <a:pPr marL="180975" lvl="1" indent="-174625">
              <a:buClr>
                <a:schemeClr val="tx2"/>
              </a:buClr>
              <a:buFontTx/>
              <a:buChar char="•"/>
            </a:pPr>
            <a:r>
              <a:rPr lang="es-MX" sz="1100" dirty="0" smtClean="0"/>
              <a:t>Los </a:t>
            </a:r>
            <a:r>
              <a:rPr lang="es-MX" sz="1100" dirty="0"/>
              <a:t>estudios </a:t>
            </a:r>
            <a:r>
              <a:rPr lang="es-MX" sz="1100" dirty="0" smtClean="0"/>
              <a:t> tanto </a:t>
            </a:r>
            <a:r>
              <a:rPr lang="es-MX" sz="1100" dirty="0"/>
              <a:t>técnicos como económicos </a:t>
            </a:r>
            <a:r>
              <a:rPr lang="es-MX" sz="1100" dirty="0" smtClean="0"/>
              <a:t>son apoyos </a:t>
            </a:r>
            <a:r>
              <a:rPr lang="es-MX" sz="1100" dirty="0"/>
              <a:t>informativos que buscan </a:t>
            </a:r>
            <a:r>
              <a:rPr lang="es-MX" sz="1100" dirty="0" smtClean="0"/>
              <a:t>presentar </a:t>
            </a:r>
            <a:r>
              <a:rPr lang="es-MX" sz="1100" dirty="0"/>
              <a:t>la información relevante en un formato eficaz y comparable para </a:t>
            </a:r>
            <a:r>
              <a:rPr lang="es-MX" sz="1100" dirty="0" smtClean="0"/>
              <a:t>facilitar a la Administración la </a:t>
            </a:r>
            <a:r>
              <a:rPr lang="es-MX" sz="1100" dirty="0"/>
              <a:t>toma de </a:t>
            </a:r>
            <a:r>
              <a:rPr lang="es-MX" sz="1100" dirty="0" smtClean="0"/>
              <a:t>decisiones.</a:t>
            </a:r>
            <a:endParaRPr lang="es-MX" sz="1100" dirty="0"/>
          </a:p>
        </p:txBody>
      </p:sp>
      <p:sp>
        <p:nvSpPr>
          <p:cNvPr id="24" name="ColumnHeader"/>
          <p:cNvSpPr>
            <a:spLocks noChangeArrowheads="1"/>
          </p:cNvSpPr>
          <p:nvPr/>
        </p:nvSpPr>
        <p:spPr bwMode="gray">
          <a:xfrm>
            <a:off x="325438" y="1054141"/>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Dimensión</a:t>
            </a:r>
            <a:endParaRPr lang="es-MX" sz="1200" b="1" dirty="0"/>
          </a:p>
        </p:txBody>
      </p:sp>
      <p:sp>
        <p:nvSpPr>
          <p:cNvPr id="25" name="ColumnHeader"/>
          <p:cNvSpPr>
            <a:spLocks noChangeArrowheads="1"/>
          </p:cNvSpPr>
          <p:nvPr/>
        </p:nvSpPr>
        <p:spPr bwMode="gray">
          <a:xfrm>
            <a:off x="2167731" y="1054140"/>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a:r>
              <a:rPr lang="es-MX" sz="1200" b="1" dirty="0" smtClean="0"/>
              <a:t>Descripción</a:t>
            </a:r>
            <a:endParaRPr lang="es-MX" sz="1200" b="1" dirty="0"/>
          </a:p>
        </p:txBody>
      </p:sp>
      <p:cxnSp>
        <p:nvCxnSpPr>
          <p:cNvPr id="26" name="25 Conector recto"/>
          <p:cNvCxnSpPr/>
          <p:nvPr/>
        </p:nvCxnSpPr>
        <p:spPr>
          <a:xfrm>
            <a:off x="545926" y="1333646"/>
            <a:ext cx="1090392"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7" name="26 Conector recto"/>
          <p:cNvCxnSpPr/>
          <p:nvPr/>
        </p:nvCxnSpPr>
        <p:spPr>
          <a:xfrm>
            <a:off x="2213254" y="1335918"/>
            <a:ext cx="6480000" cy="0"/>
          </a:xfrm>
          <a:prstGeom prst="line">
            <a:avLst/>
          </a:prstGeom>
          <a:ln w="222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23</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575524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0896" y="3447288"/>
            <a:ext cx="5916168" cy="1327912"/>
          </a:xfrm>
        </p:spPr>
        <p:txBody>
          <a:bodyPr/>
          <a:lstStyle/>
          <a:p>
            <a:r>
              <a:rPr lang="es-MX" b="1" dirty="0">
                <a:solidFill>
                  <a:schemeClr val="tx2"/>
                </a:solidFill>
              </a:rPr>
              <a:t>Primera sesión del Comité de </a:t>
            </a:r>
            <a:r>
              <a:rPr lang="es-MX" b="1" dirty="0" smtClean="0">
                <a:solidFill>
                  <a:schemeClr val="tx2"/>
                </a:solidFill>
              </a:rPr>
              <a:t>Inversiones</a:t>
            </a:r>
            <a:endParaRPr lang="es-MX" b="1" dirty="0">
              <a:solidFill>
                <a:schemeClr val="tx2"/>
              </a:solidFill>
            </a:endParaRPr>
          </a:p>
        </p:txBody>
      </p:sp>
      <p:sp>
        <p:nvSpPr>
          <p:cNvPr id="5" name="Text Placeholder 4"/>
          <p:cNvSpPr>
            <a:spLocks noGrp="1"/>
          </p:cNvSpPr>
          <p:nvPr>
            <p:ph type="body" sz="quarter" idx="10"/>
          </p:nvPr>
        </p:nvSpPr>
        <p:spPr>
          <a:xfrm>
            <a:off x="310896" y="4657231"/>
            <a:ext cx="5861304" cy="457200"/>
          </a:xfrm>
        </p:spPr>
        <p:txBody>
          <a:bodyPr/>
          <a:lstStyle/>
          <a:p>
            <a:pPr algn="r"/>
            <a:r>
              <a:rPr lang="es-MX" dirty="0" smtClean="0"/>
              <a:t>Junio 2014</a:t>
            </a:r>
            <a:endParaRPr lang="es-MX" dirty="0"/>
          </a:p>
        </p:txBody>
      </p:sp>
    </p:spTree>
    <p:custDataLst>
      <p:tags r:id="rId1"/>
    </p:custDataLst>
    <p:extLst>
      <p:ext uri="{BB962C8B-B14F-4D97-AF65-F5344CB8AC3E}">
        <p14:creationId xmlns:p14="http://schemas.microsoft.com/office/powerpoint/2010/main" val="34015575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144000" y="288000"/>
            <a:ext cx="7178040" cy="742950"/>
          </a:xfrm>
        </p:spPr>
        <p:txBody>
          <a:bodyPr/>
          <a:lstStyle/>
          <a:p>
            <a:r>
              <a:rPr lang="es-MX" sz="2200" dirty="0">
                <a:cs typeface="Arial" panose="020B0604020202020204" pitchFamily="34" charset="0"/>
              </a:rPr>
              <a:t>Comparativos sobre Cotizaciones de</a:t>
            </a:r>
            <a:br>
              <a:rPr lang="es-MX" sz="2200" dirty="0">
                <a:cs typeface="Arial" panose="020B0604020202020204" pitchFamily="34" charset="0"/>
              </a:rPr>
            </a:br>
            <a:r>
              <a:rPr lang="es-MX" sz="2200" dirty="0" smtClean="0">
                <a:cs typeface="Arial" panose="020B0604020202020204" pitchFamily="34" charset="0"/>
              </a:rPr>
              <a:t>Fiduciarios</a:t>
            </a:r>
            <a:endParaRPr lang="es-MX" sz="2200" dirty="0"/>
          </a:p>
        </p:txBody>
      </p:sp>
      <p:graphicFrame>
        <p:nvGraphicFramePr>
          <p:cNvPr id="2" name="1 Tabla"/>
          <p:cNvGraphicFramePr>
            <a:graphicFrameLocks noGrp="1"/>
          </p:cNvGraphicFramePr>
          <p:nvPr>
            <p:extLst>
              <p:ext uri="{D42A27DB-BD31-4B8C-83A1-F6EECF244321}">
                <p14:modId xmlns:p14="http://schemas.microsoft.com/office/powerpoint/2010/main" val="121199885"/>
              </p:ext>
            </p:extLst>
          </p:nvPr>
        </p:nvGraphicFramePr>
        <p:xfrm>
          <a:off x="322264" y="1173715"/>
          <a:ext cx="8412304" cy="5402517"/>
        </p:xfrm>
        <a:graphic>
          <a:graphicData uri="http://schemas.openxmlformats.org/drawingml/2006/table">
            <a:tbl>
              <a:tblPr/>
              <a:tblGrid>
                <a:gridCol w="2320293"/>
                <a:gridCol w="1007107"/>
                <a:gridCol w="1007107"/>
                <a:gridCol w="1007107"/>
                <a:gridCol w="1007107"/>
                <a:gridCol w="987360"/>
                <a:gridCol w="1076223"/>
              </a:tblGrid>
              <a:tr h="181970">
                <a:tc rowSpan="2">
                  <a:txBody>
                    <a:bodyPr/>
                    <a:lstStyle/>
                    <a:p>
                      <a:pPr algn="ctr" fontAlgn="ctr"/>
                      <a:r>
                        <a:rPr lang="es-MX" sz="1000" b="1" i="0" u="none" strike="noStrike" dirty="0">
                          <a:solidFill>
                            <a:srgbClr val="000000"/>
                          </a:solidFill>
                          <a:effectLst/>
                          <a:latin typeface="Arial"/>
                        </a:rPr>
                        <a:t>Concepto</a:t>
                      </a:r>
                    </a:p>
                  </a:txBody>
                  <a:tcPr marL="6008" marR="6008" marT="60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79B"/>
                    </a:solidFill>
                  </a:tcPr>
                </a:tc>
                <a:tc gridSpan="6">
                  <a:txBody>
                    <a:bodyPr/>
                    <a:lstStyle/>
                    <a:p>
                      <a:pPr algn="ctr" fontAlgn="b"/>
                      <a:r>
                        <a:rPr lang="es-MX" sz="1000" b="1" i="0" u="none" strike="noStrike" dirty="0">
                          <a:solidFill>
                            <a:srgbClr val="000000"/>
                          </a:solidFill>
                          <a:effectLst/>
                          <a:latin typeface="Arial"/>
                        </a:rPr>
                        <a:t>Institución</a:t>
                      </a:r>
                    </a:p>
                  </a:txBody>
                  <a:tcPr marL="6008" marR="6008" marT="600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373040">
                <a:tc vMerge="1">
                  <a:txBody>
                    <a:bodyPr/>
                    <a:lstStyle/>
                    <a:p>
                      <a:endParaRPr lang="es-MX"/>
                    </a:p>
                  </a:txBody>
                  <a:tcPr/>
                </a:tc>
                <a:tc>
                  <a:txBody>
                    <a:bodyPr/>
                    <a:lstStyle/>
                    <a:p>
                      <a:pPr algn="ctr" fontAlgn="ctr"/>
                      <a:r>
                        <a:rPr lang="es-MX" sz="1000" b="1" i="0" u="none" strike="noStrike">
                          <a:solidFill>
                            <a:srgbClr val="000000"/>
                          </a:solidFill>
                          <a:effectLst/>
                          <a:latin typeface="Arial"/>
                        </a:rPr>
                        <a:t>NAFIN</a:t>
                      </a:r>
                      <a:br>
                        <a:rPr lang="es-MX" sz="1000" b="1" i="0" u="none" strike="noStrike">
                          <a:solidFill>
                            <a:srgbClr val="000000"/>
                          </a:solidFill>
                          <a:effectLst/>
                          <a:latin typeface="Arial"/>
                        </a:rPr>
                      </a:br>
                      <a:r>
                        <a:rPr lang="es-MX" sz="1000" b="1" i="0" u="none" strike="noStrike">
                          <a:solidFill>
                            <a:srgbClr val="000000"/>
                          </a:solidFill>
                          <a:effectLst/>
                          <a:latin typeface="Arial"/>
                        </a:rPr>
                        <a:t>(1a. Propuesta)</a:t>
                      </a:r>
                    </a:p>
                  </a:txBody>
                  <a:tcPr marL="6008" marR="6008" marT="600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1000" b="1" i="0" u="none" strike="noStrike">
                          <a:solidFill>
                            <a:srgbClr val="000000"/>
                          </a:solidFill>
                          <a:effectLst/>
                          <a:latin typeface="Arial"/>
                        </a:rPr>
                        <a:t>NAFIN</a:t>
                      </a:r>
                      <a:br>
                        <a:rPr lang="es-MX" sz="1000" b="1" i="0" u="none" strike="noStrike">
                          <a:solidFill>
                            <a:srgbClr val="000000"/>
                          </a:solidFill>
                          <a:effectLst/>
                          <a:latin typeface="Arial"/>
                        </a:rPr>
                      </a:br>
                      <a:r>
                        <a:rPr lang="es-MX" sz="1000" b="1" i="0" u="none" strike="noStrike">
                          <a:solidFill>
                            <a:srgbClr val="000000"/>
                          </a:solidFill>
                          <a:effectLst/>
                          <a:latin typeface="Arial"/>
                        </a:rPr>
                        <a:t>(2a. Propuesta)</a:t>
                      </a:r>
                    </a:p>
                  </a:txBody>
                  <a:tcPr marL="6008" marR="6008" marT="60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1000" b="1" i="0" u="none" strike="noStrike">
                          <a:solidFill>
                            <a:srgbClr val="000000"/>
                          </a:solidFill>
                          <a:effectLst/>
                          <a:latin typeface="Arial"/>
                        </a:rPr>
                        <a:t>INVEX</a:t>
                      </a:r>
                    </a:p>
                  </a:txBody>
                  <a:tcPr marL="6008" marR="6008" marT="60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1000" b="1" i="0" u="none" strike="noStrike">
                          <a:solidFill>
                            <a:srgbClr val="000000"/>
                          </a:solidFill>
                          <a:effectLst/>
                          <a:latin typeface="Arial"/>
                        </a:rPr>
                        <a:t>CIB</a:t>
                      </a:r>
                      <a:br>
                        <a:rPr lang="es-MX" sz="1000" b="1" i="0" u="none" strike="noStrike">
                          <a:solidFill>
                            <a:srgbClr val="000000"/>
                          </a:solidFill>
                          <a:effectLst/>
                          <a:latin typeface="Arial"/>
                        </a:rPr>
                      </a:br>
                      <a:r>
                        <a:rPr lang="es-MX" sz="1000" b="1" i="0" u="none" strike="noStrike">
                          <a:solidFill>
                            <a:srgbClr val="000000"/>
                          </a:solidFill>
                          <a:effectLst/>
                          <a:latin typeface="Arial"/>
                        </a:rPr>
                        <a:t>(1a. Propuesta)</a:t>
                      </a:r>
                    </a:p>
                  </a:txBody>
                  <a:tcPr marL="6008" marR="6008" marT="60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1000" b="1" i="0" u="none" strike="noStrike">
                          <a:solidFill>
                            <a:srgbClr val="000000"/>
                          </a:solidFill>
                          <a:effectLst/>
                          <a:latin typeface="Arial"/>
                        </a:rPr>
                        <a:t>CIB</a:t>
                      </a:r>
                      <a:br>
                        <a:rPr lang="es-MX" sz="1000" b="1" i="0" u="none" strike="noStrike">
                          <a:solidFill>
                            <a:srgbClr val="000000"/>
                          </a:solidFill>
                          <a:effectLst/>
                          <a:latin typeface="Arial"/>
                        </a:rPr>
                      </a:br>
                      <a:r>
                        <a:rPr lang="es-MX" sz="1000" b="1" i="0" u="none" strike="noStrike">
                          <a:solidFill>
                            <a:srgbClr val="000000"/>
                          </a:solidFill>
                          <a:effectLst/>
                          <a:latin typeface="Arial"/>
                        </a:rPr>
                        <a:t>(2a. Propuesta)</a:t>
                      </a:r>
                    </a:p>
                  </a:txBody>
                  <a:tcPr marL="6008" marR="6008" marT="60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MX" sz="1000" b="1" i="0" u="none" strike="noStrike">
                          <a:solidFill>
                            <a:srgbClr val="000000"/>
                          </a:solidFill>
                          <a:effectLst/>
                          <a:latin typeface="Arial"/>
                        </a:rPr>
                        <a:t>SCOTIA</a:t>
                      </a:r>
                      <a:br>
                        <a:rPr lang="es-MX" sz="1000" b="1" i="0" u="none" strike="noStrike">
                          <a:solidFill>
                            <a:srgbClr val="000000"/>
                          </a:solidFill>
                          <a:effectLst/>
                          <a:latin typeface="Arial"/>
                        </a:rPr>
                      </a:br>
                      <a:r>
                        <a:rPr lang="es-MX" sz="1000" b="1" i="0" u="none" strike="noStrike">
                          <a:solidFill>
                            <a:srgbClr val="000000"/>
                          </a:solidFill>
                          <a:effectLst/>
                          <a:latin typeface="Arial"/>
                        </a:rPr>
                        <a:t>(1a. Propuesta)</a:t>
                      </a:r>
                    </a:p>
                  </a:txBody>
                  <a:tcPr marL="6008" marR="6008" marT="60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r>
              <a:tr h="172871">
                <a:tc>
                  <a:txBody>
                    <a:bodyPr/>
                    <a:lstStyle/>
                    <a:p>
                      <a:pPr algn="l" fontAlgn="b"/>
                      <a:r>
                        <a:rPr lang="es-MX" sz="1000" b="0" i="0" u="none" strike="noStrike" dirty="0">
                          <a:solidFill>
                            <a:srgbClr val="000000"/>
                          </a:solidFill>
                          <a:effectLst/>
                          <a:latin typeface="Arial"/>
                        </a:rPr>
                        <a:t>Costo por Apertura</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Sin información</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Sin información</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$100,000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$100,000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$100,000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$100,000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dirty="0">
                          <a:solidFill>
                            <a:srgbClr val="000000"/>
                          </a:solidFill>
                          <a:effectLst/>
                          <a:latin typeface="Arial"/>
                        </a:rPr>
                        <a:t>Vigila Marco Gestión  </a:t>
                      </a:r>
                      <a:r>
                        <a:rPr lang="es-MX" sz="1000" b="1" i="0" u="none" strike="noStrike" dirty="0">
                          <a:solidFill>
                            <a:srgbClr val="FF0000"/>
                          </a:solidFill>
                          <a:effectLst/>
                          <a:latin typeface="Arial"/>
                        </a:rPr>
                        <a:t>(I)</a:t>
                      </a:r>
                      <a:endParaRPr lang="es-MX" sz="1000" b="0" i="0" u="none" strike="noStrike" dirty="0">
                        <a:solidFill>
                          <a:srgbClr val="000000"/>
                        </a:solidFill>
                        <a:effectLst/>
                        <a:latin typeface="Arial"/>
                      </a:endParaRP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NO</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NO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Arial"/>
                        </a:rPr>
                        <a:t> </a:t>
                      </a:r>
                      <a:r>
                        <a:rPr lang="es-MX" sz="1000" b="0" i="0" u="none" strike="noStrike" dirty="0" smtClean="0">
                          <a:solidFill>
                            <a:srgbClr val="000000"/>
                          </a:solidFill>
                          <a:effectLst/>
                          <a:latin typeface="Arial"/>
                        </a:rPr>
                        <a:t>NO </a:t>
                      </a:r>
                      <a:endParaRPr lang="es-MX" sz="1000" b="0" i="0" u="none" strike="noStrike" dirty="0">
                        <a:solidFill>
                          <a:srgbClr val="000000"/>
                        </a:solidFill>
                        <a:effectLst/>
                        <a:latin typeface="Arial"/>
                      </a:endParaRP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a:solidFill>
                            <a:srgbClr val="000000"/>
                          </a:solidFill>
                          <a:effectLst/>
                          <a:latin typeface="Arial"/>
                        </a:rPr>
                        <a:t>Personal de Atención Exclusiva</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chemeClr val="bg1"/>
                          </a:solidFill>
                          <a:effectLst/>
                          <a:latin typeface="Arial"/>
                        </a:rPr>
                        <a:t>2 Ejecutivos</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2 Ejecutivos</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Sin información</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1 Ejecutivo</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1 Ejecutivo</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1 Ejecutivo</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a:solidFill>
                            <a:srgbClr val="000000"/>
                          </a:solidFill>
                          <a:effectLst/>
                          <a:latin typeface="Arial"/>
                        </a:rPr>
                        <a:t>Alta y Mtto. Contratos y Ctas. Bancarias</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a:solidFill>
                            <a:srgbClr val="000000"/>
                          </a:solidFill>
                          <a:effectLst/>
                          <a:latin typeface="Arial"/>
                        </a:rPr>
                        <a:t>Confirmación de Operaciones</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NO</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a:solidFill>
                            <a:srgbClr val="000000"/>
                          </a:solidFill>
                          <a:effectLst/>
                          <a:latin typeface="Arial"/>
                        </a:rPr>
                        <a:t>Contabilidad y Estados Financieros</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dirty="0">
                          <a:solidFill>
                            <a:srgbClr val="000000"/>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NO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a:solidFill>
                            <a:srgbClr val="000000"/>
                          </a:solidFill>
                          <a:effectLst/>
                          <a:latin typeface="Arial"/>
                        </a:rPr>
                        <a:t>Estados de Cuenta</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a:solidFill>
                            <a:srgbClr val="000000"/>
                          </a:solidFill>
                          <a:effectLst/>
                          <a:latin typeface="Arial"/>
                        </a:rPr>
                        <a:t>Emisión de Reportes Regulatorios</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A solicitud</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dirty="0">
                          <a:solidFill>
                            <a:srgbClr val="000000"/>
                          </a:solidFill>
                          <a:effectLst/>
                          <a:latin typeface="Arial"/>
                        </a:rPr>
                        <a:t>A solicitud</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Sin información</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 SI </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A solicitud</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a:solidFill>
                            <a:srgbClr val="000000"/>
                          </a:solidFill>
                          <a:effectLst/>
                          <a:latin typeface="Arial"/>
                        </a:rPr>
                        <a:t>Conciliación de Operaciones</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NO</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NO</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a:solidFill>
                            <a:srgbClr val="000000"/>
                          </a:solidFill>
                          <a:effectLst/>
                          <a:latin typeface="Arial"/>
                        </a:rPr>
                        <a:t>Costo PB entre 0 y $30 mil millones</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De 0.85 a 0.70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De 0.50 a 0.35</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5.00 </a:t>
                      </a:r>
                      <a:r>
                        <a:rPr lang="es-MX" sz="1000" b="1" i="0" u="none" strike="noStrike">
                          <a:solidFill>
                            <a:srgbClr val="FF0000"/>
                          </a:solidFill>
                          <a:effectLst/>
                          <a:latin typeface="Arial"/>
                        </a:rPr>
                        <a:t>(II)</a:t>
                      </a:r>
                      <a:endParaRPr lang="es-MX" sz="1000" b="0" i="0" u="none" strike="noStrike">
                        <a:solidFill>
                          <a:srgbClr val="000000"/>
                        </a:solidFill>
                        <a:effectLst/>
                        <a:latin typeface="Arial"/>
                      </a:endParaRP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De 10.00 a 3.00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De 15.00 a 4.5</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Arial"/>
                        </a:rPr>
                        <a:t>$</a:t>
                      </a:r>
                      <a:r>
                        <a:rPr lang="es-MX" sz="1000" b="0" i="0" u="none" strike="noStrike" dirty="0" smtClean="0">
                          <a:solidFill>
                            <a:srgbClr val="000000"/>
                          </a:solidFill>
                          <a:effectLst/>
                          <a:latin typeface="Arial"/>
                        </a:rPr>
                        <a:t>150,000 </a:t>
                      </a:r>
                      <a:r>
                        <a:rPr lang="es-MX" sz="1000" b="0" i="0" u="none" strike="noStrike" dirty="0">
                          <a:solidFill>
                            <a:srgbClr val="000000"/>
                          </a:solidFill>
                          <a:effectLst/>
                          <a:latin typeface="Arial"/>
                        </a:rPr>
                        <a:t>mes fijo</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a:solidFill>
                            <a:srgbClr val="000000"/>
                          </a:solidFill>
                          <a:effectLst/>
                          <a:latin typeface="Arial"/>
                        </a:rPr>
                        <a:t>Costo PB arriba de $30 mil millones</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0.65</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0.30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Arial"/>
                        </a:rPr>
                        <a:t>4.00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3.00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4.50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smtClean="0">
                          <a:solidFill>
                            <a:srgbClr val="000000"/>
                          </a:solidFill>
                          <a:effectLst/>
                          <a:latin typeface="Arial"/>
                        </a:rPr>
                        <a:t>$150,000 mes fijo</a:t>
                      </a:r>
                      <a:endParaRPr lang="es-MX" sz="1000" b="0" i="0" u="none" strike="noStrike" dirty="0">
                        <a:solidFill>
                          <a:srgbClr val="000000"/>
                        </a:solidFill>
                        <a:effectLst/>
                        <a:latin typeface="Arial"/>
                      </a:endParaRP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a:solidFill>
                            <a:srgbClr val="000000"/>
                          </a:solidFill>
                          <a:effectLst/>
                          <a:latin typeface="Arial"/>
                        </a:rPr>
                        <a:t>Costo PB arriba de $60 mil millones</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0.55</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0.25</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3.00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Arial"/>
                        </a:rPr>
                        <a:t>3.00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4.50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smtClean="0">
                          <a:solidFill>
                            <a:srgbClr val="000000"/>
                          </a:solidFill>
                          <a:effectLst/>
                          <a:latin typeface="Arial"/>
                        </a:rPr>
                        <a:t>$150,000 mes fijo</a:t>
                      </a:r>
                      <a:endParaRPr lang="es-MX" sz="1000" b="0" i="0" u="none" strike="noStrike" dirty="0">
                        <a:solidFill>
                          <a:srgbClr val="000000"/>
                        </a:solidFill>
                        <a:effectLst/>
                        <a:latin typeface="Arial"/>
                      </a:endParaRP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a:solidFill>
                            <a:srgbClr val="000000"/>
                          </a:solidFill>
                          <a:effectLst/>
                          <a:latin typeface="Arial"/>
                        </a:rPr>
                        <a:t>Costo PB arriba de $90 mil millones</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0.50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0.25</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2.00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Arial"/>
                        </a:rPr>
                        <a:t>3.00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4.50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smtClean="0">
                          <a:solidFill>
                            <a:srgbClr val="000000"/>
                          </a:solidFill>
                          <a:effectLst/>
                          <a:latin typeface="Arial"/>
                        </a:rPr>
                        <a:t>$150,000 mes fijo</a:t>
                      </a:r>
                      <a:endParaRPr lang="es-MX" sz="1000" b="0" i="0" u="none" strike="noStrike" dirty="0">
                        <a:solidFill>
                          <a:srgbClr val="000000"/>
                        </a:solidFill>
                        <a:effectLst/>
                        <a:latin typeface="Arial"/>
                      </a:endParaRP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1970">
                <a:tc>
                  <a:txBody>
                    <a:bodyPr/>
                    <a:lstStyle/>
                    <a:p>
                      <a:pPr algn="l" fontAlgn="b"/>
                      <a:r>
                        <a:rPr lang="es-MX" sz="1000" b="0" i="0" u="none" strike="noStrike">
                          <a:solidFill>
                            <a:srgbClr val="000000"/>
                          </a:solidFill>
                          <a:effectLst/>
                          <a:latin typeface="Arial"/>
                        </a:rPr>
                        <a:t>Gasto máximo por $60 mil millones promedio</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$3'300,000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dirty="0">
                          <a:solidFill>
                            <a:schemeClr val="bg1"/>
                          </a:solidFill>
                          <a:effectLst/>
                          <a:latin typeface="Arial"/>
                        </a:rPr>
                        <a:t>$1'500,000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dirty="0">
                          <a:solidFill>
                            <a:schemeClr val="bg1"/>
                          </a:solidFill>
                          <a:effectLst/>
                          <a:latin typeface="Arial"/>
                        </a:rPr>
                        <a:t>$27'000,000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dirty="0">
                          <a:solidFill>
                            <a:schemeClr val="bg1"/>
                          </a:solidFill>
                          <a:effectLst/>
                          <a:latin typeface="Arial"/>
                        </a:rPr>
                        <a:t>$18,000,000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dirty="0">
                          <a:solidFill>
                            <a:schemeClr val="bg1"/>
                          </a:solidFill>
                          <a:effectLst/>
                          <a:latin typeface="Arial"/>
                        </a:rPr>
                        <a:t>$27,000,000</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dirty="0">
                          <a:solidFill>
                            <a:schemeClr val="bg1"/>
                          </a:solidFill>
                          <a:effectLst/>
                          <a:latin typeface="Arial"/>
                        </a:rPr>
                        <a:t>$</a:t>
                      </a:r>
                      <a:r>
                        <a:rPr lang="es-MX" sz="1000" b="0" i="0" u="none" strike="noStrike" dirty="0" smtClean="0">
                          <a:solidFill>
                            <a:schemeClr val="bg1"/>
                          </a:solidFill>
                          <a:effectLst/>
                          <a:latin typeface="Arial"/>
                        </a:rPr>
                        <a:t>1‘800,000</a:t>
                      </a:r>
                      <a:endParaRPr lang="es-MX" sz="1000" b="0" i="0" u="none" strike="noStrike" dirty="0">
                        <a:solidFill>
                          <a:schemeClr val="bg1"/>
                        </a:solidFill>
                        <a:effectLst/>
                        <a:latin typeface="Arial"/>
                      </a:endParaRP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181970">
                <a:tc>
                  <a:txBody>
                    <a:bodyPr/>
                    <a:lstStyle/>
                    <a:p>
                      <a:pPr algn="l" fontAlgn="b"/>
                      <a:r>
                        <a:rPr lang="es-MX" sz="1000" b="0" i="0" u="none" strike="noStrike">
                          <a:solidFill>
                            <a:srgbClr val="000000"/>
                          </a:solidFill>
                          <a:effectLst/>
                          <a:latin typeface="Arial"/>
                        </a:rPr>
                        <a:t>Otros Gastos</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Sin información</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Sin información</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   </a:t>
                      </a:r>
                      <a:r>
                        <a:rPr lang="es-MX" sz="1000" b="1" i="0" u="none" strike="noStrike">
                          <a:solidFill>
                            <a:srgbClr val="FF0000"/>
                          </a:solidFill>
                          <a:effectLst/>
                          <a:latin typeface="Arial"/>
                        </a:rPr>
                        <a:t>(III)</a:t>
                      </a:r>
                      <a:endParaRPr lang="es-MX" sz="1000" b="0" i="0" u="none" strike="noStrike">
                        <a:solidFill>
                          <a:srgbClr val="000000"/>
                        </a:solidFill>
                        <a:effectLst/>
                        <a:latin typeface="Arial"/>
                      </a:endParaRP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Arial"/>
                        </a:rPr>
                        <a:t>Sin información</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Sin información</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Arial"/>
                        </a:rPr>
                        <a:t>SI </a:t>
                      </a:r>
                      <a:r>
                        <a:rPr lang="es-MX" sz="1000" b="1" i="0" u="none" strike="noStrike" dirty="0">
                          <a:solidFill>
                            <a:srgbClr val="FF0000"/>
                          </a:solidFill>
                          <a:effectLst/>
                          <a:latin typeface="Arial"/>
                        </a:rPr>
                        <a:t>(IV)</a:t>
                      </a:r>
                      <a:endParaRPr lang="es-MX" sz="1000" b="0" i="0" u="none" strike="noStrike" dirty="0">
                        <a:solidFill>
                          <a:srgbClr val="000000"/>
                        </a:solidFill>
                        <a:effectLst/>
                        <a:latin typeface="Arial"/>
                      </a:endParaRP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069">
                <a:tc>
                  <a:txBody>
                    <a:bodyPr/>
                    <a:lstStyle/>
                    <a:p>
                      <a:pPr algn="l" fontAlgn="b"/>
                      <a:r>
                        <a:rPr lang="es-MX" sz="1000" b="0" i="0" u="none" strike="noStrike">
                          <a:solidFill>
                            <a:srgbClr val="000000"/>
                          </a:solidFill>
                          <a:effectLst/>
                          <a:latin typeface="Arial"/>
                        </a:rPr>
                        <a:t>Ajuste de Tarifas</a:t>
                      </a:r>
                    </a:p>
                  </a:txBody>
                  <a:tcPr marL="6008" marR="6008" marT="60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chemeClr val="bg1"/>
                          </a:solidFill>
                          <a:effectLst/>
                          <a:latin typeface="Arial"/>
                        </a:rPr>
                        <a:t>Sin información</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000" b="0" i="0" u="none" strike="noStrike">
                          <a:solidFill>
                            <a:srgbClr val="000000"/>
                          </a:solidFill>
                          <a:effectLst/>
                          <a:latin typeface="Arial"/>
                        </a:rPr>
                        <a:t>Sin información</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Anual</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a:solidFill>
                            <a:srgbClr val="000000"/>
                          </a:solidFill>
                          <a:effectLst/>
                          <a:latin typeface="Arial"/>
                        </a:rPr>
                        <a:t>Sin información</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Arial"/>
                        </a:rPr>
                        <a:t>Sin información</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000" b="0" i="0" u="none" strike="noStrike" dirty="0">
                          <a:solidFill>
                            <a:srgbClr val="000000"/>
                          </a:solidFill>
                          <a:effectLst/>
                          <a:latin typeface="Arial"/>
                        </a:rPr>
                        <a:t>Anual</a:t>
                      </a:r>
                    </a:p>
                  </a:txBody>
                  <a:tcPr marL="6008" marR="6008" marT="6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2871">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72871">
                <a:tc>
                  <a:txBody>
                    <a:bodyPr/>
                    <a:lstStyle/>
                    <a:p>
                      <a:pPr algn="l" fontAlgn="b"/>
                      <a:r>
                        <a:rPr lang="es-MX" sz="1000" b="0" i="0" u="none" strike="noStrike" dirty="0">
                          <a:solidFill>
                            <a:srgbClr val="000000"/>
                          </a:solidFill>
                          <a:effectLst/>
                          <a:latin typeface="Arial"/>
                        </a:rPr>
                        <a:t> </a:t>
                      </a:r>
                    </a:p>
                  </a:txBody>
                  <a:tcPr marL="6008" marR="6008" marT="6008"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r>
              <a:tr h="181970">
                <a:tc gridSpan="5">
                  <a:txBody>
                    <a:bodyPr/>
                    <a:lstStyle/>
                    <a:p>
                      <a:pPr algn="l" fontAlgn="b"/>
                      <a:r>
                        <a:rPr lang="es-MX" sz="900" b="1" i="0" u="none" strike="noStrike" dirty="0">
                          <a:solidFill>
                            <a:srgbClr val="FF0000"/>
                          </a:solidFill>
                          <a:effectLst/>
                          <a:latin typeface="Arial"/>
                        </a:rPr>
                        <a:t>(I)</a:t>
                      </a:r>
                      <a:r>
                        <a:rPr lang="es-MX" sz="900" b="0" i="0" u="none" strike="noStrike" dirty="0">
                          <a:solidFill>
                            <a:srgbClr val="000000"/>
                          </a:solidFill>
                          <a:effectLst/>
                          <a:latin typeface="Arial"/>
                        </a:rPr>
                        <a:t>        </a:t>
                      </a:r>
                      <a:r>
                        <a:rPr lang="es-MX" sz="900" b="0" i="0" u="none" strike="noStrike" dirty="0" smtClean="0">
                          <a:solidFill>
                            <a:srgbClr val="000000"/>
                          </a:solidFill>
                          <a:effectLst/>
                          <a:latin typeface="Arial"/>
                        </a:rPr>
                        <a:t>  </a:t>
                      </a:r>
                      <a:r>
                        <a:rPr lang="es-MX" sz="900" b="0" i="0" u="none" strike="noStrike" dirty="0">
                          <a:solidFill>
                            <a:srgbClr val="000000"/>
                          </a:solidFill>
                          <a:effectLst/>
                          <a:latin typeface="Arial"/>
                        </a:rPr>
                        <a:t>Implica Vigilar y Reportar a la Administración que las Operaciones se encuentren bajo el Marco Gestión autorizado</a:t>
                      </a:r>
                    </a:p>
                  </a:txBody>
                  <a:tcPr marL="6008" marR="6008" marT="6008" marB="0" anchor="b">
                    <a:lnL>
                      <a:noFill/>
                    </a:lnL>
                    <a:lnR>
                      <a:noFill/>
                    </a:lnR>
                    <a:lnT>
                      <a:noFill/>
                    </a:lnT>
                    <a:lnB>
                      <a:noFill/>
                    </a:lnB>
                    <a:solidFill>
                      <a:srgbClr val="FFFFFF"/>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r>
              <a:tr h="181970">
                <a:tc gridSpan="5">
                  <a:txBody>
                    <a:bodyPr/>
                    <a:lstStyle/>
                    <a:p>
                      <a:pPr algn="l" fontAlgn="b"/>
                      <a:r>
                        <a:rPr lang="es-MX" sz="900" b="1" i="0" u="none" strike="noStrike" dirty="0">
                          <a:solidFill>
                            <a:srgbClr val="FF0000"/>
                          </a:solidFill>
                          <a:effectLst/>
                          <a:latin typeface="Arial"/>
                        </a:rPr>
                        <a:t>(II)</a:t>
                      </a:r>
                      <a:r>
                        <a:rPr lang="es-MX" sz="900" b="0" i="0" u="none" strike="noStrike" dirty="0">
                          <a:solidFill>
                            <a:srgbClr val="000000"/>
                          </a:solidFill>
                          <a:effectLst/>
                          <a:latin typeface="Arial"/>
                        </a:rPr>
                        <a:t>      </a:t>
                      </a:r>
                      <a:r>
                        <a:rPr lang="es-MX" sz="700" b="0" i="0" u="none" strike="noStrike" dirty="0">
                          <a:solidFill>
                            <a:srgbClr val="000000"/>
                          </a:solidFill>
                          <a:effectLst/>
                          <a:latin typeface="Arial"/>
                        </a:rPr>
                        <a:t>  </a:t>
                      </a:r>
                      <a:r>
                        <a:rPr lang="es-MX" sz="900" b="0" i="0" u="none" strike="noStrike" dirty="0">
                          <a:solidFill>
                            <a:srgbClr val="000000"/>
                          </a:solidFill>
                          <a:effectLst/>
                          <a:latin typeface="Arial"/>
                        </a:rPr>
                        <a:t> Considerar que los 5 PB sobre los primeros $30 mil millones es fijo, bajando 1 PB por cada $30 mil millones adicionales</a:t>
                      </a:r>
                    </a:p>
                  </a:txBody>
                  <a:tcPr marL="6008" marR="6008" marT="6008" marB="0" anchor="b">
                    <a:lnL>
                      <a:noFill/>
                    </a:lnL>
                    <a:lnR>
                      <a:noFill/>
                    </a:lnR>
                    <a:lnT>
                      <a:noFill/>
                    </a:lnT>
                    <a:lnB>
                      <a:noFill/>
                    </a:lnB>
                    <a:solidFill>
                      <a:srgbClr val="FFFFFF"/>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r>
              <a:tr h="181970">
                <a:tc gridSpan="6">
                  <a:txBody>
                    <a:bodyPr/>
                    <a:lstStyle/>
                    <a:p>
                      <a:pPr algn="l" fontAlgn="b"/>
                      <a:r>
                        <a:rPr lang="es-MX" sz="900" b="1" i="0" u="none" strike="noStrike" dirty="0">
                          <a:solidFill>
                            <a:srgbClr val="FF0000"/>
                          </a:solidFill>
                          <a:effectLst/>
                          <a:latin typeface="Arial"/>
                        </a:rPr>
                        <a:t>(III)</a:t>
                      </a:r>
                      <a:r>
                        <a:rPr lang="es-MX" sz="900" b="0" i="0" u="none" strike="noStrike" dirty="0">
                          <a:solidFill>
                            <a:srgbClr val="000000"/>
                          </a:solidFill>
                          <a:effectLst/>
                          <a:latin typeface="Arial"/>
                        </a:rPr>
                        <a:t> </a:t>
                      </a:r>
                      <a:r>
                        <a:rPr lang="es-MX" sz="700" b="0" i="0" u="none" strike="noStrike" dirty="0">
                          <a:solidFill>
                            <a:srgbClr val="000000"/>
                          </a:solidFill>
                          <a:effectLst/>
                          <a:latin typeface="Arial"/>
                        </a:rPr>
                        <a:t>    </a:t>
                      </a:r>
                      <a:r>
                        <a:rPr lang="es-MX" sz="900" b="0" i="0" u="none" strike="noStrike" dirty="0">
                          <a:solidFill>
                            <a:srgbClr val="000000"/>
                          </a:solidFill>
                          <a:effectLst/>
                          <a:latin typeface="Arial"/>
                        </a:rPr>
                        <a:t> </a:t>
                      </a:r>
                      <a:r>
                        <a:rPr lang="es-MX" sz="700" b="0" i="0" u="none" strike="noStrike" dirty="0">
                          <a:solidFill>
                            <a:srgbClr val="000000"/>
                          </a:solidFill>
                          <a:effectLst/>
                          <a:latin typeface="Arial"/>
                        </a:rPr>
                        <a:t>  </a:t>
                      </a:r>
                      <a:r>
                        <a:rPr lang="es-MX" sz="900" b="0" i="0" u="none" strike="noStrike" dirty="0">
                          <a:solidFill>
                            <a:srgbClr val="000000"/>
                          </a:solidFill>
                          <a:effectLst/>
                          <a:latin typeface="Arial"/>
                        </a:rPr>
                        <a:t> Por Instrumento Público o Privado en el que intervenga el Fiduciario $2,500 y por Modificación de Documentos $5,000 (más I.V.A.)</a:t>
                      </a:r>
                    </a:p>
                  </a:txBody>
                  <a:tcPr marL="6008" marR="6008" marT="6008" marB="0" anchor="b">
                    <a:lnL>
                      <a:noFill/>
                    </a:lnL>
                    <a:lnR>
                      <a:noFill/>
                    </a:lnR>
                    <a:lnT>
                      <a:noFill/>
                    </a:lnT>
                    <a:lnB>
                      <a:noFill/>
                    </a:lnB>
                    <a:solidFill>
                      <a:srgbClr val="FFFFFF"/>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1000" b="0" i="0" u="none" strike="noStrike" dirty="0">
                          <a:solidFill>
                            <a:srgbClr val="000000"/>
                          </a:solidFill>
                          <a:effectLst/>
                          <a:latin typeface="Arial"/>
                        </a:rPr>
                        <a:t> </a:t>
                      </a:r>
                    </a:p>
                  </a:txBody>
                  <a:tcPr marL="6008" marR="6008" marT="6008" marB="0" anchor="b">
                    <a:lnL>
                      <a:noFill/>
                    </a:lnL>
                    <a:lnR>
                      <a:noFill/>
                    </a:lnR>
                    <a:lnT>
                      <a:noFill/>
                    </a:lnT>
                    <a:lnB>
                      <a:noFill/>
                    </a:lnB>
                    <a:solidFill>
                      <a:srgbClr val="FFFFFF"/>
                    </a:solidFill>
                  </a:tcPr>
                </a:tc>
              </a:tr>
              <a:tr h="181970">
                <a:tc gridSpan="6">
                  <a:txBody>
                    <a:bodyPr/>
                    <a:lstStyle/>
                    <a:p>
                      <a:pPr algn="l" fontAlgn="b"/>
                      <a:r>
                        <a:rPr lang="es-MX" sz="900" b="1" i="0" u="none" strike="noStrike" dirty="0">
                          <a:solidFill>
                            <a:srgbClr val="FF0000"/>
                          </a:solidFill>
                          <a:effectLst/>
                          <a:latin typeface="Arial"/>
                        </a:rPr>
                        <a:t>(IV)</a:t>
                      </a:r>
                      <a:r>
                        <a:rPr lang="es-MX" sz="900" b="0" i="0" u="none" strike="noStrike" dirty="0">
                          <a:solidFill>
                            <a:srgbClr val="000000"/>
                          </a:solidFill>
                          <a:effectLst/>
                          <a:latin typeface="Arial"/>
                        </a:rPr>
                        <a:t>  </a:t>
                      </a:r>
                      <a:r>
                        <a:rPr lang="es-MX" sz="700" b="0" i="0" u="none" strike="noStrike" dirty="0">
                          <a:solidFill>
                            <a:srgbClr val="000000"/>
                          </a:solidFill>
                          <a:effectLst/>
                          <a:latin typeface="Arial"/>
                        </a:rPr>
                        <a:t>  </a:t>
                      </a:r>
                      <a:r>
                        <a:rPr lang="es-MX" sz="900" b="0" i="0" u="none" strike="noStrike" dirty="0">
                          <a:solidFill>
                            <a:srgbClr val="000000"/>
                          </a:solidFill>
                          <a:effectLst/>
                          <a:latin typeface="Arial"/>
                        </a:rPr>
                        <a:t> </a:t>
                      </a:r>
                      <a:r>
                        <a:rPr lang="es-MX" sz="700" b="0" i="0" u="none" strike="noStrike" dirty="0">
                          <a:solidFill>
                            <a:srgbClr val="000000"/>
                          </a:solidFill>
                          <a:effectLst/>
                          <a:latin typeface="Arial"/>
                        </a:rPr>
                        <a:t>  </a:t>
                      </a:r>
                      <a:r>
                        <a:rPr lang="es-MX" sz="900" b="0" i="0" u="none" strike="noStrike" dirty="0">
                          <a:solidFill>
                            <a:srgbClr val="000000"/>
                          </a:solidFill>
                          <a:effectLst/>
                          <a:latin typeface="Arial"/>
                        </a:rPr>
                        <a:t> Por modificación al Contrato: 10 VSM mensual, por emisión de cheque $100 y por transferencia electrónica $95 (más I.V.A.)</a:t>
                      </a:r>
                    </a:p>
                  </a:txBody>
                  <a:tcPr marL="6008" marR="6008" marT="6008" marB="0" anchor="b">
                    <a:lnL>
                      <a:noFill/>
                    </a:lnL>
                    <a:lnR>
                      <a:noFill/>
                    </a:lnR>
                    <a:lnT>
                      <a:noFill/>
                    </a:lnT>
                    <a:lnB>
                      <a:noFill/>
                    </a:lnB>
                    <a:solidFill>
                      <a:srgbClr val="FFFFFF"/>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r>
              <a:tr h="181970">
                <a:tc gridSpan="6">
                  <a:txBody>
                    <a:bodyPr/>
                    <a:lstStyle/>
                    <a:p>
                      <a:pPr algn="l" fontAlgn="b"/>
                      <a:r>
                        <a:rPr lang="es-MX" sz="900" b="1" i="0" u="none" strike="noStrike" dirty="0">
                          <a:solidFill>
                            <a:srgbClr val="FF0000"/>
                          </a:solidFill>
                          <a:effectLst/>
                          <a:latin typeface="Arial"/>
                        </a:rPr>
                        <a:t>(V)</a:t>
                      </a:r>
                      <a:r>
                        <a:rPr lang="es-MX" sz="900" b="0" i="0" u="none" strike="noStrike" dirty="0">
                          <a:solidFill>
                            <a:srgbClr val="000000"/>
                          </a:solidFill>
                          <a:effectLst/>
                          <a:latin typeface="Arial"/>
                        </a:rPr>
                        <a:t>   </a:t>
                      </a:r>
                      <a:r>
                        <a:rPr lang="es-MX" sz="700" b="0" i="0" u="none" strike="noStrike" dirty="0">
                          <a:solidFill>
                            <a:srgbClr val="000000"/>
                          </a:solidFill>
                          <a:effectLst/>
                          <a:latin typeface="Arial"/>
                        </a:rPr>
                        <a:t>  </a:t>
                      </a:r>
                      <a:r>
                        <a:rPr lang="es-MX" sz="900" b="0" i="0" u="none" strike="noStrike" dirty="0">
                          <a:solidFill>
                            <a:srgbClr val="000000"/>
                          </a:solidFill>
                          <a:effectLst/>
                          <a:latin typeface="Arial"/>
                        </a:rPr>
                        <a:t> </a:t>
                      </a:r>
                      <a:r>
                        <a:rPr lang="es-MX" sz="700" b="0" i="0" u="none" strike="noStrike" dirty="0">
                          <a:solidFill>
                            <a:srgbClr val="000000"/>
                          </a:solidFill>
                          <a:effectLst/>
                          <a:latin typeface="Arial"/>
                        </a:rPr>
                        <a:t>  </a:t>
                      </a:r>
                      <a:r>
                        <a:rPr lang="es-MX" sz="900" b="0" i="0" u="none" strike="noStrike" dirty="0">
                          <a:solidFill>
                            <a:srgbClr val="000000"/>
                          </a:solidFill>
                          <a:effectLst/>
                          <a:latin typeface="Arial"/>
                        </a:rPr>
                        <a:t> Por modificación al Contrato: 10 VSM mensual, por emisión de cheque $100 y por transferencia electrónica $95 (más I.V.A.)</a:t>
                      </a:r>
                    </a:p>
                  </a:txBody>
                  <a:tcPr marL="6008" marR="6008" marT="6008" marB="0" anchor="b">
                    <a:lnL>
                      <a:noFill/>
                    </a:lnL>
                    <a:lnR>
                      <a:noFill/>
                    </a:lnR>
                    <a:lnT>
                      <a:noFill/>
                    </a:lnT>
                    <a:lnB>
                      <a:noFill/>
                    </a:lnB>
                    <a:solidFill>
                      <a:srgbClr val="FFFFFF"/>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r>
              <a:tr h="181970">
                <a:tc gridSpan="6">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s-MX" sz="900" b="1" i="0" u="none" strike="noStrike" dirty="0">
                          <a:solidFill>
                            <a:srgbClr val="FF0000"/>
                          </a:solidFill>
                          <a:effectLst/>
                          <a:latin typeface="Arial"/>
                        </a:rPr>
                        <a:t>(VI)</a:t>
                      </a:r>
                      <a:r>
                        <a:rPr lang="es-MX" sz="900" b="0" i="0" u="none" strike="noStrike" dirty="0">
                          <a:solidFill>
                            <a:srgbClr val="000000"/>
                          </a:solidFill>
                          <a:effectLst/>
                          <a:latin typeface="Arial"/>
                        </a:rPr>
                        <a:t>  </a:t>
                      </a:r>
                      <a:r>
                        <a:rPr lang="es-MX" sz="700" b="0" i="0" u="none" strike="noStrike" dirty="0">
                          <a:solidFill>
                            <a:srgbClr val="000000"/>
                          </a:solidFill>
                          <a:effectLst/>
                          <a:latin typeface="Arial"/>
                        </a:rPr>
                        <a:t>  </a:t>
                      </a:r>
                      <a:r>
                        <a:rPr lang="es-MX" sz="900" b="0" i="0" u="none" strike="noStrike" dirty="0">
                          <a:solidFill>
                            <a:srgbClr val="000000"/>
                          </a:solidFill>
                          <a:effectLst/>
                          <a:latin typeface="Arial"/>
                        </a:rPr>
                        <a:t> </a:t>
                      </a:r>
                      <a:r>
                        <a:rPr lang="es-MX" sz="700" b="0" i="0" u="none" strike="noStrike" dirty="0">
                          <a:solidFill>
                            <a:srgbClr val="000000"/>
                          </a:solidFill>
                          <a:effectLst/>
                          <a:latin typeface="Arial"/>
                        </a:rPr>
                        <a:t>  </a:t>
                      </a:r>
                      <a:r>
                        <a:rPr lang="es-MX" sz="900" b="0" i="0" u="none" strike="noStrike" dirty="0">
                          <a:solidFill>
                            <a:srgbClr val="000000"/>
                          </a:solidFill>
                          <a:effectLst/>
                          <a:latin typeface="Arial"/>
                        </a:rPr>
                        <a:t> Por modificación al Contrato, emisión de </a:t>
                      </a:r>
                      <a:r>
                        <a:rPr lang="es-MX" sz="900" b="0" i="0" u="none" strike="noStrike" dirty="0" smtClean="0">
                          <a:solidFill>
                            <a:srgbClr val="000000"/>
                          </a:solidFill>
                          <a:effectLst/>
                          <a:latin typeface="Arial"/>
                        </a:rPr>
                        <a:t>cheques, transferencia electrónica y opinión legal o revisión de documentos del negocio con abogados externos que asesoren al Fiduciario, las tarifas que se encuentren vigentes al momento de efectuarse</a:t>
                      </a:r>
                    </a:p>
                  </a:txBody>
                  <a:tcPr marL="6008" marR="6008" marT="6008" marB="0" anchor="b">
                    <a:lnL>
                      <a:noFill/>
                    </a:lnL>
                    <a:lnR>
                      <a:noFill/>
                    </a:lnR>
                    <a:lnT>
                      <a:noFill/>
                    </a:lnT>
                    <a:lnB>
                      <a:noFill/>
                    </a:lnB>
                    <a:solidFill>
                      <a:srgbClr val="FFFFFF"/>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r>
                        <a:rPr lang="es-MX" sz="1000" b="0" i="0" u="none" strike="noStrike">
                          <a:solidFill>
                            <a:srgbClr val="000000"/>
                          </a:solidFill>
                          <a:effectLst/>
                          <a:latin typeface="Arial"/>
                        </a:rPr>
                        <a:t> </a:t>
                      </a:r>
                    </a:p>
                  </a:txBody>
                  <a:tcPr marL="6008" marR="6008" marT="6008" marB="0" anchor="b">
                    <a:lnL>
                      <a:noFill/>
                    </a:lnL>
                    <a:lnR>
                      <a:noFill/>
                    </a:lnR>
                    <a:lnT>
                      <a:noFill/>
                    </a:lnT>
                    <a:lnB>
                      <a:noFill/>
                    </a:lnB>
                    <a:solidFill>
                      <a:srgbClr val="FFFFFF"/>
                    </a:solidFill>
                  </a:tcPr>
                </a:tc>
              </a:tr>
              <a:tr h="172871">
                <a:tc gridSpan="7">
                  <a:txBody>
                    <a:bodyPr/>
                    <a:lstStyle/>
                    <a:p>
                      <a:pPr algn="l" fontAlgn="b"/>
                      <a:r>
                        <a:rPr lang="es-MX" sz="1000" b="0" i="0" u="none" strike="noStrike" dirty="0">
                          <a:solidFill>
                            <a:srgbClr val="000000"/>
                          </a:solidFill>
                          <a:effectLst/>
                          <a:latin typeface="Arial"/>
                        </a:rPr>
                        <a:t>      </a:t>
                      </a:r>
                      <a:r>
                        <a:rPr lang="es-MX" sz="1050" b="0" i="0" u="none" strike="noStrike" dirty="0">
                          <a:solidFill>
                            <a:srgbClr val="000000"/>
                          </a:solidFill>
                          <a:effectLst/>
                          <a:latin typeface="Arial"/>
                        </a:rPr>
                        <a:t> </a:t>
                      </a:r>
                      <a:r>
                        <a:rPr lang="es-MX" sz="1000" b="0" i="0" u="none" strike="noStrike" dirty="0">
                          <a:solidFill>
                            <a:srgbClr val="000000"/>
                          </a:solidFill>
                          <a:effectLst/>
                          <a:latin typeface="Arial"/>
                        </a:rPr>
                        <a:t> </a:t>
                      </a:r>
                      <a:r>
                        <a:rPr lang="es-MX" sz="1000" b="0" i="0" u="none" strike="noStrike" dirty="0" smtClean="0">
                          <a:solidFill>
                            <a:srgbClr val="000000"/>
                          </a:solidFill>
                          <a:effectLst/>
                          <a:latin typeface="Arial"/>
                        </a:rPr>
                        <a:t>    </a:t>
                      </a:r>
                      <a:endParaRPr lang="es-MX" sz="1000" b="0" i="0" u="none" strike="noStrike" dirty="0">
                        <a:solidFill>
                          <a:srgbClr val="000000"/>
                        </a:solidFill>
                        <a:effectLst/>
                        <a:latin typeface="Arial"/>
                      </a:endParaRPr>
                    </a:p>
                  </a:txBody>
                  <a:tcPr marL="6008" marR="6008" marT="6008" marB="0" anchor="b">
                    <a:lnL>
                      <a:noFill/>
                    </a:lnL>
                    <a:lnR>
                      <a:noFill/>
                    </a:lnR>
                    <a:lnT>
                      <a:noFill/>
                    </a:lnT>
                    <a:lnB>
                      <a:noFill/>
                    </a:lnB>
                    <a:solidFill>
                      <a:srgbClr val="FFFFFF"/>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bl>
          </a:graphicData>
        </a:graphic>
      </p:graphicFrame>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25</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081345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4000" y="288000"/>
            <a:ext cx="7178040" cy="742950"/>
          </a:xfrm>
        </p:spPr>
        <p:txBody>
          <a:bodyPr/>
          <a:lstStyle/>
          <a:p>
            <a:r>
              <a:rPr lang="es-MX" sz="2200" dirty="0">
                <a:cs typeface="Arial" panose="020B0604020202020204" pitchFamily="34" charset="0"/>
              </a:rPr>
              <a:t>Comparativos sobre Cotizaciones de</a:t>
            </a:r>
            <a:br>
              <a:rPr lang="es-MX" sz="2200" dirty="0">
                <a:cs typeface="Arial" panose="020B0604020202020204" pitchFamily="34" charset="0"/>
              </a:rPr>
            </a:br>
            <a:r>
              <a:rPr lang="es-MX" sz="2200" dirty="0" smtClean="0">
                <a:cs typeface="Arial" panose="020B0604020202020204" pitchFamily="34" charset="0"/>
              </a:rPr>
              <a:t>Custodios</a:t>
            </a:r>
            <a:endParaRPr lang="es-MX" sz="2200" dirty="0"/>
          </a:p>
        </p:txBody>
      </p:sp>
      <p:graphicFrame>
        <p:nvGraphicFramePr>
          <p:cNvPr id="5" name="4 Tabla"/>
          <p:cNvGraphicFramePr>
            <a:graphicFrameLocks noGrp="1"/>
          </p:cNvGraphicFramePr>
          <p:nvPr>
            <p:extLst>
              <p:ext uri="{D42A27DB-BD31-4B8C-83A1-F6EECF244321}">
                <p14:modId xmlns:p14="http://schemas.microsoft.com/office/powerpoint/2010/main" val="1829100170"/>
              </p:ext>
            </p:extLst>
          </p:nvPr>
        </p:nvGraphicFramePr>
        <p:xfrm>
          <a:off x="296880" y="1350954"/>
          <a:ext cx="8609613" cy="4417608"/>
        </p:xfrm>
        <a:graphic>
          <a:graphicData uri="http://schemas.openxmlformats.org/drawingml/2006/table">
            <a:tbl>
              <a:tblPr/>
              <a:tblGrid>
                <a:gridCol w="3146593"/>
                <a:gridCol w="1365755"/>
                <a:gridCol w="1365755"/>
                <a:gridCol w="1365755"/>
                <a:gridCol w="1365755"/>
              </a:tblGrid>
              <a:tr h="225718">
                <a:tc>
                  <a:txBody>
                    <a:bodyPr/>
                    <a:lstStyle/>
                    <a:p>
                      <a:pPr algn="ctr" fontAlgn="ctr"/>
                      <a:r>
                        <a:rPr lang="es-MX" sz="1100" b="1" i="0" u="none" strike="noStrike" dirty="0">
                          <a:solidFill>
                            <a:srgbClr val="000000"/>
                          </a:solidFill>
                          <a:effectLst/>
                          <a:latin typeface="Arial"/>
                        </a:rPr>
                        <a:t>Concepto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4D79B"/>
                    </a:solidFill>
                  </a:tcPr>
                </a:tc>
                <a:tc>
                  <a:txBody>
                    <a:bodyPr/>
                    <a:lstStyle/>
                    <a:p>
                      <a:pPr algn="ctr" fontAlgn="b"/>
                      <a:r>
                        <a:rPr lang="es-MX" sz="1100" b="1" i="0" u="none" strike="noStrike">
                          <a:solidFill>
                            <a:srgbClr val="000000"/>
                          </a:solidFill>
                          <a:effectLst/>
                          <a:latin typeface="Arial"/>
                        </a:rPr>
                        <a:t>Institución</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fontAlgn="b"/>
                      <a:r>
                        <a:rPr lang="es-MX" sz="1100" b="1" i="0" u="none" strike="noStrike">
                          <a:solidFill>
                            <a:srgbClr val="000000"/>
                          </a:solidFill>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fontAlgn="b"/>
                      <a:r>
                        <a:rPr lang="es-MX" sz="1100" b="1" i="0" u="none" strike="noStrike">
                          <a:solidFill>
                            <a:srgbClr val="000000"/>
                          </a:solidFill>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fontAlgn="b"/>
                      <a:r>
                        <a:rPr lang="es-MX" sz="1100" b="1" i="0" u="none" strike="noStrike" dirty="0">
                          <a:solidFill>
                            <a:srgbClr val="000000"/>
                          </a:solidFill>
                          <a:effectLst/>
                          <a:latin typeface="Arial"/>
                        </a:rPr>
                        <a:t> </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r>
              <a:tr h="225718">
                <a:tc>
                  <a:txBody>
                    <a:bodyPr/>
                    <a:lstStyle/>
                    <a:p>
                      <a:pPr algn="ctr" fontAlgn="ctr"/>
                      <a:r>
                        <a:rPr lang="es-MX" sz="1100" b="1" i="0" u="none" strike="noStrike">
                          <a:solidFill>
                            <a:srgbClr val="000000"/>
                          </a:solidFill>
                          <a:effectLst/>
                          <a:latin typeface="Arial"/>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4D79B"/>
                    </a:solidFill>
                  </a:tcPr>
                </a:tc>
                <a:tc>
                  <a:txBody>
                    <a:bodyPr/>
                    <a:lstStyle/>
                    <a:p>
                      <a:pPr algn="ctr" fontAlgn="b"/>
                      <a:r>
                        <a:rPr lang="es-MX" sz="1100" b="1" i="0" u="none" strike="noStrike">
                          <a:solidFill>
                            <a:srgbClr val="000000"/>
                          </a:solidFill>
                          <a:effectLst/>
                          <a:latin typeface="Arial"/>
                        </a:rPr>
                        <a:t>NAFIN (1)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a:txBody>
                    <a:bodyPr/>
                    <a:lstStyle/>
                    <a:p>
                      <a:pPr algn="ctr" fontAlgn="b"/>
                      <a:r>
                        <a:rPr lang="es-MX" sz="1100" b="1" i="0" u="none" strike="noStrike">
                          <a:solidFill>
                            <a:srgbClr val="000000"/>
                          </a:solidFill>
                          <a:effectLst/>
                          <a:latin typeface="Arial"/>
                        </a:rPr>
                        <a:t>NAFIN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a:txBody>
                    <a:bodyPr/>
                    <a:lstStyle/>
                    <a:p>
                      <a:pPr algn="ctr" fontAlgn="b"/>
                      <a:r>
                        <a:rPr lang="es-MX" sz="1100" b="1" i="0" u="none" strike="noStrike">
                          <a:solidFill>
                            <a:srgbClr val="000000"/>
                          </a:solidFill>
                          <a:effectLst/>
                          <a:latin typeface="Arial"/>
                        </a:rPr>
                        <a:t>INVEX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a:txBody>
                    <a:bodyPr/>
                    <a:lstStyle/>
                    <a:p>
                      <a:pPr algn="ctr" fontAlgn="b"/>
                      <a:r>
                        <a:rPr lang="es-MX" sz="1100" b="1" i="0" u="none" strike="noStrike" dirty="0">
                          <a:solidFill>
                            <a:srgbClr val="000000"/>
                          </a:solidFill>
                          <a:effectLst/>
                          <a:latin typeface="Arial"/>
                        </a:rPr>
                        <a:t>BNMX</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r>
              <a:tr h="204220">
                <a:tc>
                  <a:txBody>
                    <a:bodyPr/>
                    <a:lstStyle/>
                    <a:p>
                      <a:pPr algn="l" fontAlgn="b"/>
                      <a:r>
                        <a:rPr lang="es-MX" sz="1100" b="0" i="0" u="none" strike="noStrike">
                          <a:solidFill>
                            <a:srgbClr val="000000"/>
                          </a:solidFill>
                          <a:effectLst/>
                          <a:latin typeface="Arial"/>
                        </a:rPr>
                        <a:t>Costo por Apertura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Sin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Sin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Sin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a:solidFill>
                            <a:schemeClr val="bg1"/>
                          </a:solidFill>
                          <a:effectLst/>
                          <a:latin typeface="Arial"/>
                        </a:rPr>
                        <a:t>NO</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4220">
                <a:tc>
                  <a:txBody>
                    <a:bodyPr/>
                    <a:lstStyle/>
                    <a:p>
                      <a:pPr algn="l" fontAlgn="b"/>
                      <a:r>
                        <a:rPr lang="es-MX" sz="1100" b="0" i="0" u="none" strike="noStrike">
                          <a:solidFill>
                            <a:srgbClr val="000000"/>
                          </a:solidFill>
                          <a:effectLst/>
                          <a:latin typeface="Arial"/>
                        </a:rPr>
                        <a:t>Confirma Ops. y Concilia Cartera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a:solidFill>
                            <a:schemeClr val="bg1"/>
                          </a:solidFill>
                          <a:effectLst/>
                          <a:latin typeface="Arial"/>
                        </a:rPr>
                        <a:t>SI</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4220">
                <a:tc>
                  <a:txBody>
                    <a:bodyPr/>
                    <a:lstStyle/>
                    <a:p>
                      <a:pPr algn="l" fontAlgn="b"/>
                      <a:r>
                        <a:rPr lang="es-MX" sz="1100" b="0" i="0" u="none" strike="noStrike">
                          <a:solidFill>
                            <a:srgbClr val="000000"/>
                          </a:solidFill>
                          <a:effectLst/>
                          <a:latin typeface="Arial"/>
                        </a:rPr>
                        <a:t>Reporta y Vigila Ops. sobre Marco Gestión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Sin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a:solidFill>
                            <a:schemeClr val="bg1"/>
                          </a:solidFill>
                          <a:effectLst/>
                          <a:latin typeface="Arial"/>
                        </a:rPr>
                        <a:t>NO</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4220">
                <a:tc>
                  <a:txBody>
                    <a:bodyPr/>
                    <a:lstStyle/>
                    <a:p>
                      <a:pPr algn="l" fontAlgn="b"/>
                      <a:r>
                        <a:rPr lang="es-MX" sz="1100" b="0" i="0" u="none" strike="noStrike">
                          <a:solidFill>
                            <a:srgbClr val="000000"/>
                          </a:solidFill>
                          <a:effectLst/>
                          <a:latin typeface="Arial"/>
                        </a:rPr>
                        <a:t>Reportes Regulatorios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Sin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Sin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Sin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a:solidFill>
                            <a:schemeClr val="bg1"/>
                          </a:solidFill>
                          <a:effectLst/>
                          <a:latin typeface="Arial"/>
                        </a:rPr>
                        <a:t>NO</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4220">
                <a:tc>
                  <a:txBody>
                    <a:bodyPr/>
                    <a:lstStyle/>
                    <a:p>
                      <a:pPr algn="l" fontAlgn="b"/>
                      <a:r>
                        <a:rPr lang="es-MX" sz="1100" b="0" i="0" u="none" strike="noStrike">
                          <a:solidFill>
                            <a:srgbClr val="000000"/>
                          </a:solidFill>
                          <a:effectLst/>
                          <a:latin typeface="Arial"/>
                        </a:rPr>
                        <a:t>Personal de Atención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Sin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Sin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1 Ejecutivo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a:solidFill>
                            <a:schemeClr val="bg1"/>
                          </a:solidFill>
                          <a:effectLst/>
                          <a:latin typeface="Arial"/>
                        </a:rPr>
                        <a:t>Sin información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4220">
                <a:tc>
                  <a:txBody>
                    <a:bodyPr/>
                    <a:lstStyle/>
                    <a:p>
                      <a:pPr algn="l" fontAlgn="b"/>
                      <a:r>
                        <a:rPr lang="es-MX" sz="1100" b="0" i="0" u="none" strike="noStrike">
                          <a:solidFill>
                            <a:srgbClr val="000000"/>
                          </a:solidFill>
                          <a:effectLst/>
                          <a:latin typeface="Arial"/>
                        </a:rPr>
                        <a:t>Costo PB entre 0 y $30 mil millones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De 1.15 a 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De 1.00 a 0.85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smtClean="0">
                          <a:solidFill>
                            <a:schemeClr val="bg1"/>
                          </a:solidFill>
                          <a:effectLst/>
                          <a:latin typeface="Arial"/>
                        </a:rPr>
                        <a:t>0.70</a:t>
                      </a:r>
                      <a:endParaRPr lang="es-MX" sz="1100" b="0" i="0" u="none" strike="noStrike" dirty="0">
                        <a:solidFill>
                          <a:schemeClr val="bg1"/>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4220">
                <a:tc>
                  <a:txBody>
                    <a:bodyPr/>
                    <a:lstStyle/>
                    <a:p>
                      <a:pPr algn="l" fontAlgn="b"/>
                      <a:r>
                        <a:rPr lang="es-MX" sz="1100" b="0" i="0" u="none" strike="noStrike">
                          <a:solidFill>
                            <a:srgbClr val="000000"/>
                          </a:solidFill>
                          <a:effectLst/>
                          <a:latin typeface="Arial"/>
                        </a:rPr>
                        <a:t>Costo PB por arriba de $30 mil millones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0.95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0.80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smtClean="0">
                          <a:solidFill>
                            <a:srgbClr val="000000"/>
                          </a:solidFill>
                          <a:effectLst/>
                          <a:latin typeface="Arial"/>
                        </a:rPr>
                        <a:t>0.65</a:t>
                      </a:r>
                      <a:endParaRPr lang="es-MX" sz="1100" b="0" i="0" u="none" strike="noStrike" dirty="0">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a:solidFill>
                            <a:schemeClr val="bg1"/>
                          </a:solidFill>
                          <a:effectLst/>
                          <a:latin typeface="Arial"/>
                        </a:rPr>
                        <a:t>0.70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4220">
                <a:tc>
                  <a:txBody>
                    <a:bodyPr/>
                    <a:lstStyle/>
                    <a:p>
                      <a:pPr algn="l" fontAlgn="b"/>
                      <a:r>
                        <a:rPr lang="es-MX" sz="1100" b="0" i="0" u="none" strike="noStrike">
                          <a:solidFill>
                            <a:srgbClr val="000000"/>
                          </a:solidFill>
                          <a:effectLst/>
                          <a:latin typeface="Arial"/>
                        </a:rPr>
                        <a:t>Costo PB por arriba de $60 mil millones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0.85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0.70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smtClean="0">
                          <a:solidFill>
                            <a:srgbClr val="000000"/>
                          </a:solidFill>
                          <a:effectLst/>
                          <a:latin typeface="Arial"/>
                        </a:rPr>
                        <a:t>0.65</a:t>
                      </a:r>
                      <a:endParaRPr lang="es-MX" sz="1100" b="0" i="0" u="none" strike="noStrike" dirty="0">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a:solidFill>
                            <a:schemeClr val="bg1"/>
                          </a:solidFill>
                          <a:effectLst/>
                          <a:latin typeface="Arial"/>
                        </a:rPr>
                        <a:t>0.70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4220">
                <a:tc>
                  <a:txBody>
                    <a:bodyPr/>
                    <a:lstStyle/>
                    <a:p>
                      <a:pPr algn="l" fontAlgn="b"/>
                      <a:r>
                        <a:rPr lang="es-MX" sz="1100" b="0" i="0" u="none" strike="noStrike">
                          <a:solidFill>
                            <a:srgbClr val="000000"/>
                          </a:solidFill>
                          <a:effectLst/>
                          <a:latin typeface="Arial"/>
                        </a:rPr>
                        <a:t>Costo PB por arriba de $90 mil millones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0.80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0.70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smtClean="0">
                          <a:solidFill>
                            <a:srgbClr val="000000"/>
                          </a:solidFill>
                          <a:effectLst/>
                          <a:latin typeface="Arial"/>
                        </a:rPr>
                        <a:t>0.65</a:t>
                      </a:r>
                      <a:endParaRPr lang="es-MX" sz="1100" b="0" i="0" u="none" strike="noStrike" dirty="0">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a:solidFill>
                            <a:schemeClr val="bg1"/>
                          </a:solidFill>
                          <a:effectLst/>
                          <a:latin typeface="Arial"/>
                        </a:rPr>
                        <a:t>0.70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4220">
                <a:tc>
                  <a:txBody>
                    <a:bodyPr/>
                    <a:lstStyle/>
                    <a:p>
                      <a:pPr algn="l" fontAlgn="b"/>
                      <a:r>
                        <a:rPr lang="es-MX" sz="1100" b="0" i="0" u="none" strike="noStrike">
                          <a:solidFill>
                            <a:srgbClr val="000000"/>
                          </a:solidFill>
                          <a:effectLst/>
                          <a:latin typeface="Arial"/>
                        </a:rPr>
                        <a:t>Gasto máximo por $60 mil millones promedio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a:solidFill>
                            <a:schemeClr val="bg1"/>
                          </a:solidFill>
                          <a:effectLst/>
                          <a:latin typeface="Arial"/>
                        </a:rPr>
                        <a:t>$5'100,000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100" b="0" i="0" u="none" strike="noStrike" dirty="0">
                          <a:solidFill>
                            <a:schemeClr val="bg1"/>
                          </a:solidFill>
                          <a:effectLst/>
                          <a:latin typeface="Arial"/>
                        </a:rPr>
                        <a:t>$4'200,000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100" b="0" i="0" u="none" strike="noStrike" dirty="0" smtClean="0">
                          <a:solidFill>
                            <a:schemeClr val="bg1"/>
                          </a:solidFill>
                          <a:effectLst/>
                          <a:latin typeface="Arial"/>
                        </a:rPr>
                        <a:t>$3‘900,000</a:t>
                      </a:r>
                      <a:endParaRPr lang="es-MX" sz="1100" b="0" i="0" u="none" strike="noStrike" dirty="0">
                        <a:solidFill>
                          <a:schemeClr val="bg1"/>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MX" sz="1100" b="0" i="0" u="none" strike="noStrike" dirty="0">
                          <a:solidFill>
                            <a:schemeClr val="bg1"/>
                          </a:solidFill>
                          <a:effectLst/>
                          <a:latin typeface="Arial"/>
                        </a:rPr>
                        <a:t>$4'200,000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14969">
                <a:tc>
                  <a:txBody>
                    <a:bodyPr/>
                    <a:lstStyle/>
                    <a:p>
                      <a:pPr algn="l" fontAlgn="b"/>
                      <a:r>
                        <a:rPr lang="es-MX" sz="1100" b="0" i="0" u="none" strike="noStrike">
                          <a:solidFill>
                            <a:srgbClr val="000000"/>
                          </a:solidFill>
                          <a:effectLst/>
                          <a:latin typeface="Arial"/>
                        </a:rPr>
                        <a:t>Otros Gastos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Sin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Sin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1" i="0" u="none" strike="noStrike" dirty="0">
                          <a:solidFill>
                            <a:srgbClr val="FF0000"/>
                          </a:solidFill>
                          <a:effectLst/>
                          <a:latin typeface="Arial"/>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1" i="0" u="none" strike="noStrike" dirty="0">
                          <a:solidFill>
                            <a:schemeClr val="bg1"/>
                          </a:solidFill>
                          <a:effectLst/>
                          <a:latin typeface="Arial"/>
                        </a:rPr>
                        <a: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14969">
                <a:tc>
                  <a:txBody>
                    <a:bodyPr/>
                    <a:lstStyle/>
                    <a:p>
                      <a:pPr algn="l" fontAlgn="b"/>
                      <a:r>
                        <a:rPr lang="es-MX" sz="1100" b="0" i="0" u="none" strike="noStrike">
                          <a:solidFill>
                            <a:srgbClr val="000000"/>
                          </a:solidFill>
                          <a:effectLst/>
                          <a:latin typeface="Arial"/>
                        </a:rPr>
                        <a:t>Estados de Cuenta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SI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dirty="0">
                          <a:solidFill>
                            <a:schemeClr val="bg1"/>
                          </a:solidFill>
                          <a:effectLst/>
                          <a:latin typeface="Arial"/>
                        </a:rPr>
                        <a:t>SI</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204220">
                <a:tc>
                  <a:txBody>
                    <a:bodyPr/>
                    <a:lstStyle/>
                    <a:p>
                      <a:pPr algn="l" fontAlgn="b"/>
                      <a:r>
                        <a:rPr lang="es-MX" sz="1100" b="0" i="0" u="none" strike="noStrike">
                          <a:solidFill>
                            <a:srgbClr val="000000"/>
                          </a:solidFill>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100" b="0" i="0" u="none" strike="noStrike">
                          <a:solidFill>
                            <a:srgbClr val="000000"/>
                          </a:solidFill>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100" b="0" i="0" u="none" strike="noStrike">
                          <a:solidFill>
                            <a:srgbClr val="000000"/>
                          </a:solidFill>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100" b="0" i="0" u="none" strike="noStrike">
                          <a:solidFill>
                            <a:srgbClr val="000000"/>
                          </a:solidFill>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100" b="0" i="0" u="none" strike="noStrike">
                          <a:solidFill>
                            <a:srgbClr val="000000"/>
                          </a:solidFill>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214969">
                <a:tc>
                  <a:txBody>
                    <a:bodyPr/>
                    <a:lstStyle/>
                    <a:p>
                      <a:pPr algn="l" fontAlgn="b"/>
                      <a:r>
                        <a:rPr lang="es-MX" sz="1100" b="0" i="0" u="none" strike="noStrike" dirty="0">
                          <a:solidFill>
                            <a:srgbClr val="000000"/>
                          </a:solidFill>
                          <a:effectLst/>
                          <a:latin typeface="Arial"/>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 </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Arial"/>
                        </a:rPr>
                        <a:t> </a:t>
                      </a:r>
                    </a:p>
                  </a:txBody>
                  <a:tcPr marL="9525" marR="9525" marT="9525" marB="0" anchor="b">
                    <a:lnL>
                      <a:noFill/>
                    </a:lnL>
                    <a:lnR>
                      <a:noFill/>
                    </a:lnR>
                    <a:lnT>
                      <a:noFill/>
                    </a:lnT>
                    <a:lnB>
                      <a:noFill/>
                    </a:lnB>
                    <a:solidFill>
                      <a:srgbClr val="FFFFFF"/>
                    </a:solidFill>
                  </a:tcPr>
                </a:tc>
              </a:tr>
              <a:tr h="225718">
                <a:tc>
                  <a:txBody>
                    <a:bodyPr/>
                    <a:lstStyle/>
                    <a:p>
                      <a:pPr algn="l" fontAlgn="b"/>
                      <a:r>
                        <a:rPr lang="es-MX" sz="1100" b="1" i="0" u="none" strike="noStrike">
                          <a:solidFill>
                            <a:srgbClr val="FF0000"/>
                          </a:solidFill>
                          <a:effectLst/>
                          <a:latin typeface="Arial"/>
                        </a:rPr>
                        <a:t>    (*)</a:t>
                      </a:r>
                      <a:r>
                        <a:rPr lang="es-MX" sz="1100" b="1" i="0" u="none" strike="noStrike">
                          <a:solidFill>
                            <a:srgbClr val="000000"/>
                          </a:solidFill>
                          <a:effectLst/>
                          <a:latin typeface="Arial"/>
                        </a:rPr>
                        <a:t>   </a:t>
                      </a:r>
                      <a:r>
                        <a:rPr lang="es-MX" sz="800" b="1" i="0" u="none" strike="noStrike">
                          <a:solidFill>
                            <a:srgbClr val="000000"/>
                          </a:solidFill>
                          <a:effectLst/>
                          <a:latin typeface="Arial"/>
                        </a:rPr>
                        <a:t>  </a:t>
                      </a:r>
                      <a:r>
                        <a:rPr lang="es-MX" sz="1100" b="1" i="0" u="none" strike="noStrike">
                          <a:solidFill>
                            <a:srgbClr val="000000"/>
                          </a:solidFill>
                          <a:effectLst/>
                          <a:latin typeface="Arial"/>
                        </a:rPr>
                        <a:t>                 Concepto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79B"/>
                    </a:solidFill>
                  </a:tcPr>
                </a:tc>
                <a:tc>
                  <a:txBody>
                    <a:bodyPr/>
                    <a:lstStyle/>
                    <a:p>
                      <a:pPr algn="ctr" fontAlgn="b"/>
                      <a:r>
                        <a:rPr lang="es-MX" sz="1100" b="1" i="0" u="none" strike="noStrike">
                          <a:solidFill>
                            <a:srgbClr val="000000"/>
                          </a:solidFill>
                          <a:effectLst/>
                          <a:latin typeface="Arial"/>
                        </a:rPr>
                        <a:t>INVEX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79B"/>
                    </a:solidFill>
                  </a:tcPr>
                </a:tc>
                <a:tc>
                  <a:txBody>
                    <a:bodyPr/>
                    <a:lstStyle/>
                    <a:p>
                      <a:pPr algn="ctr" fontAlgn="b"/>
                      <a:r>
                        <a:rPr lang="es-MX" sz="1100" b="1" i="0" u="none" strike="noStrike">
                          <a:solidFill>
                            <a:srgbClr val="000000"/>
                          </a:solidFill>
                          <a:effectLst/>
                          <a:latin typeface="Arial"/>
                        </a:rPr>
                        <a:t>BNMX</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79B"/>
                    </a:solidFill>
                  </a:tcPr>
                </a:tc>
                <a:tc>
                  <a:txBody>
                    <a:bodyPr/>
                    <a:lstStyle/>
                    <a:p>
                      <a:pPr algn="ctr" fontAlgn="b"/>
                      <a:r>
                        <a:rPr lang="es-MX" sz="1100" b="0" i="0" u="none" strike="noStrike" dirty="0">
                          <a:solidFill>
                            <a:srgbClr val="000000"/>
                          </a:solidFill>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000000"/>
                          </a:solidFill>
                          <a:effectLst/>
                          <a:latin typeface="Arial"/>
                        </a:rPr>
                        <a:t> </a:t>
                      </a:r>
                    </a:p>
                  </a:txBody>
                  <a:tcPr marL="9525" marR="9525" marT="9525" marB="0" anchor="b">
                    <a:lnL>
                      <a:noFill/>
                    </a:lnL>
                    <a:lnR>
                      <a:noFill/>
                    </a:lnR>
                    <a:lnT>
                      <a:noFill/>
                    </a:lnT>
                    <a:lnB>
                      <a:noFill/>
                    </a:lnB>
                    <a:solidFill>
                      <a:srgbClr val="FFFFFF"/>
                    </a:solidFill>
                  </a:tcPr>
                </a:tc>
              </a:tr>
              <a:tr h="214969">
                <a:tc>
                  <a:txBody>
                    <a:bodyPr/>
                    <a:lstStyle/>
                    <a:p>
                      <a:pPr algn="l" fontAlgn="b"/>
                      <a:r>
                        <a:rPr lang="es-MX" sz="1100" b="0" i="0" u="none" strike="noStrike">
                          <a:solidFill>
                            <a:srgbClr val="000000"/>
                          </a:solidFill>
                          <a:effectLst/>
                          <a:latin typeface="Arial"/>
                        </a:rPr>
                        <a:t>Traspaso Libre de Pago  (TLP)</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$5.00 USD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$30.00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Arial"/>
                        </a:rPr>
                        <a:t> </a:t>
                      </a:r>
                    </a:p>
                  </a:txBody>
                  <a:tcPr marL="9525" marR="9525" marT="9525" marB="0" anchor="b">
                    <a:lnL>
                      <a:noFill/>
                    </a:lnL>
                    <a:lnR>
                      <a:noFill/>
                    </a:lnR>
                    <a:lnT>
                      <a:noFill/>
                    </a:lnT>
                    <a:lnB>
                      <a:noFill/>
                    </a:lnB>
                    <a:solidFill>
                      <a:srgbClr val="FFFFFF"/>
                    </a:solidFill>
                  </a:tcPr>
                </a:tc>
              </a:tr>
              <a:tr h="204220">
                <a:tc>
                  <a:txBody>
                    <a:bodyPr/>
                    <a:lstStyle/>
                    <a:p>
                      <a:pPr algn="l" fontAlgn="b"/>
                      <a:r>
                        <a:rPr lang="es-MX" sz="1100" b="0" i="0" u="none" strike="noStrike">
                          <a:solidFill>
                            <a:srgbClr val="000000"/>
                          </a:solidFill>
                          <a:effectLst/>
                          <a:latin typeface="Arial"/>
                        </a:rPr>
                        <a:t>Traspaso Contra Pago    (DVP)</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$5.00 USD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$50.00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Arial"/>
                        </a:rPr>
                        <a:t> </a:t>
                      </a:r>
                    </a:p>
                  </a:txBody>
                  <a:tcPr marL="9525" marR="9525" marT="9525" marB="0" anchor="b">
                    <a:lnL>
                      <a:noFill/>
                    </a:lnL>
                    <a:lnR>
                      <a:noFill/>
                    </a:lnR>
                    <a:lnT>
                      <a:noFill/>
                    </a:lnT>
                    <a:lnB>
                      <a:noFill/>
                    </a:lnB>
                    <a:solidFill>
                      <a:srgbClr val="FFFFFF"/>
                    </a:solidFill>
                  </a:tcPr>
                </a:tc>
              </a:tr>
              <a:tr h="204220">
                <a:tc>
                  <a:txBody>
                    <a:bodyPr/>
                    <a:lstStyle/>
                    <a:p>
                      <a:pPr algn="l" fontAlgn="b"/>
                      <a:r>
                        <a:rPr lang="es-MX" sz="1100" b="0" i="0" u="none" strike="noStrike">
                          <a:solidFill>
                            <a:srgbClr val="000000"/>
                          </a:solidFill>
                          <a:effectLst/>
                          <a:latin typeface="Arial"/>
                        </a:rPr>
                        <a:t>Reporto Colateral vigente al cierre de mes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$10.00 USD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1100" b="0" i="0" u="none" strike="noStrike" dirty="0">
                          <a:solidFill>
                            <a:srgbClr val="000000"/>
                          </a:solidFill>
                          <a:effectLst/>
                          <a:latin typeface="Arial"/>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1100" b="0" i="0" u="none" strike="noStrike">
                          <a:solidFill>
                            <a:srgbClr val="000000"/>
                          </a:solidFill>
                          <a:effectLst/>
                          <a:latin typeface="Arial"/>
                        </a:rPr>
                        <a:t> </a:t>
                      </a:r>
                    </a:p>
                  </a:txBody>
                  <a:tcPr marL="9525" marR="9525" marT="9525" marB="0" anchor="b">
                    <a:lnL>
                      <a:noFill/>
                    </a:lnL>
                    <a:lnR>
                      <a:noFill/>
                    </a:lnR>
                    <a:lnT>
                      <a:noFill/>
                    </a:lnT>
                    <a:lnB>
                      <a:noFill/>
                    </a:lnB>
                    <a:solidFill>
                      <a:srgbClr val="FFFFFF"/>
                    </a:solidFill>
                  </a:tcPr>
                </a:tc>
              </a:tr>
              <a:tr h="225718">
                <a:tc>
                  <a:txBody>
                    <a:bodyPr/>
                    <a:lstStyle/>
                    <a:p>
                      <a:pPr algn="l" fontAlgn="b"/>
                      <a:r>
                        <a:rPr lang="es-MX" sz="1100" b="0" i="0" u="none" strike="noStrike">
                          <a:solidFill>
                            <a:srgbClr val="000000"/>
                          </a:solidFill>
                          <a:effectLst/>
                          <a:latin typeface="Arial"/>
                        </a:rPr>
                        <a:t>SPEI</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$5.00 </a:t>
                      </a:r>
                      <a:r>
                        <a:rPr lang="es-MX" sz="1100" b="1" i="0" u="none" strike="noStrike">
                          <a:solidFill>
                            <a:srgbClr val="FF0000"/>
                          </a:solidFill>
                          <a:effectLst/>
                          <a:latin typeface="Arial"/>
                        </a:rPr>
                        <a:t>(**)</a:t>
                      </a:r>
                      <a:endParaRPr lang="es-MX" sz="1100" b="0" i="0" u="none" strike="noStrike">
                        <a:solidFill>
                          <a:srgbClr val="000000"/>
                        </a:solidFill>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000000"/>
                          </a:solidFill>
                          <a:effectLst/>
                          <a:latin typeface="Arial"/>
                        </a:rPr>
                        <a:t>$30.00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l" fontAlgn="b"/>
                      <a:r>
                        <a:rPr lang="es-MX" sz="1100" b="0" i="0" u="none" strike="noStrike" dirty="0">
                          <a:solidFill>
                            <a:srgbClr val="000000"/>
                          </a:solidFill>
                          <a:effectLst/>
                          <a:latin typeface="Arial"/>
                        </a:rPr>
                        <a:t> </a:t>
                      </a:r>
                      <a:r>
                        <a:rPr lang="es-MX" sz="1100" b="1" i="0" u="none" strike="noStrike" dirty="0">
                          <a:solidFill>
                            <a:srgbClr val="FF0000"/>
                          </a:solidFill>
                          <a:effectLst/>
                          <a:latin typeface="Arial"/>
                        </a:rPr>
                        <a:t>(**)</a:t>
                      </a:r>
                      <a:r>
                        <a:rPr lang="es-MX" sz="1100" b="0" i="0" u="none" strike="noStrike" dirty="0">
                          <a:solidFill>
                            <a:srgbClr val="000000"/>
                          </a:solidFill>
                          <a:effectLst/>
                          <a:latin typeface="Arial"/>
                        </a:rPr>
                        <a:t>  Posterior a 20 depósitos y 20 retiros</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s-MX"/>
                    </a:p>
                  </a:txBody>
                  <a:tcPr/>
                </a:tc>
              </a:tr>
            </a:tbl>
          </a:graphicData>
        </a:graphic>
      </p:graphicFrame>
      <p:sp>
        <p:nvSpPr>
          <p:cNvPr id="4" name="1 Marcador de número de diapositiva"/>
          <p:cNvSpPr txBox="1">
            <a:spLocks/>
          </p:cNvSpPr>
          <p:nvPr/>
        </p:nvSpPr>
        <p:spPr>
          <a:xfrm>
            <a:off x="8607566" y="6572376"/>
            <a:ext cx="572946" cy="313009"/>
          </a:xfrm>
          <a:prstGeom prst="rect">
            <a:avLst/>
          </a:prstGeom>
        </p:spPr>
        <p:txBody>
          <a:bodyPr lIns="81949" tIns="40973" rIns="81949" bIns="40973"/>
          <a:ls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z="1050" smtClean="0">
                <a:solidFill>
                  <a:prstClr val="black"/>
                </a:solidFill>
                <a:latin typeface="Arial" pitchFamily="34" charset="0"/>
                <a:cs typeface="Arial" pitchFamily="34" charset="0"/>
              </a:rPr>
              <a:pPr algn="ctr"/>
              <a:t>26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98649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lstStyle/>
          <a:p>
            <a:r>
              <a:rPr lang="es-MX" sz="2200" dirty="0" smtClean="0"/>
              <a:t>Puntos a considerar</a:t>
            </a:r>
            <a:endParaRPr lang="es-MX" sz="2200" dirty="0"/>
          </a:p>
        </p:txBody>
      </p:sp>
      <p:sp>
        <p:nvSpPr>
          <p:cNvPr id="6" name="1 Título"/>
          <p:cNvSpPr txBox="1">
            <a:spLocks/>
          </p:cNvSpPr>
          <p:nvPr/>
        </p:nvSpPr>
        <p:spPr>
          <a:xfrm>
            <a:off x="323528" y="1742133"/>
            <a:ext cx="8549640" cy="448514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endParaRPr lang="es-MX" sz="1800" dirty="0" smtClean="0">
              <a:cs typeface="Arial" panose="020B0604020202020204" pitchFamily="34" charset="0"/>
            </a:endParaRPr>
          </a:p>
          <a:p>
            <a:pPr algn="just"/>
            <a:endParaRPr lang="es-MX" sz="1800" dirty="0" smtClean="0">
              <a:cs typeface="Arial" panose="020B0604020202020204" pitchFamily="34" charset="0"/>
            </a:endParaRPr>
          </a:p>
          <a:p>
            <a:pPr algn="just"/>
            <a:r>
              <a:rPr lang="es-MX" sz="1800" dirty="0" smtClean="0">
                <a:cs typeface="Arial" panose="020B0604020202020204" pitchFamily="34" charset="0"/>
              </a:rPr>
              <a:t>Con base en el análisis de las propuestas obtenidas por las distintas instituciones financieras, hemos llegado a la siguiente conclusión:</a:t>
            </a:r>
          </a:p>
          <a:p>
            <a:pPr algn="just"/>
            <a:endParaRPr lang="es-MX" sz="1800" dirty="0">
              <a:cs typeface="Arial" panose="020B0604020202020204" pitchFamily="34" charset="0"/>
            </a:endParaRPr>
          </a:p>
          <a:p>
            <a:pPr algn="just"/>
            <a:r>
              <a:rPr lang="es-MX" sz="1800" dirty="0" smtClean="0">
                <a:cs typeface="Arial" panose="020B0604020202020204" pitchFamily="34" charset="0"/>
              </a:rPr>
              <a:t>Como figura Fiduciaria, la mejor opción es NAFINSA, considerando</a:t>
            </a:r>
            <a:endParaRPr lang="es-MX" sz="1800" dirty="0">
              <a:cs typeface="Arial" panose="020B0604020202020204" pitchFamily="34" charset="0"/>
            </a:endParaRPr>
          </a:p>
          <a:p>
            <a:pPr marL="285750" indent="-285750" algn="just">
              <a:buFont typeface="Arial" pitchFamily="34" charset="0"/>
              <a:buChar char="•"/>
            </a:pPr>
            <a:r>
              <a:rPr lang="es-MX" sz="1800" dirty="0" smtClean="0">
                <a:cs typeface="Arial" panose="020B0604020202020204" pitchFamily="34" charset="0"/>
              </a:rPr>
              <a:t>Institución con capacidad comprobada en el manejo de grandes volúmenes</a:t>
            </a:r>
          </a:p>
          <a:p>
            <a:pPr marL="285750" indent="-285750" algn="just">
              <a:buFont typeface="Arial" pitchFamily="34" charset="0"/>
              <a:buChar char="•"/>
            </a:pPr>
            <a:r>
              <a:rPr lang="es-MX" sz="1800" dirty="0" smtClean="0">
                <a:cs typeface="Arial" panose="020B0604020202020204" pitchFamily="34" charset="0"/>
              </a:rPr>
              <a:t>Experiencia con el Instituto como Fiduciario y Representante Común en emisiones de </a:t>
            </a:r>
            <a:r>
              <a:rPr lang="es-MX" sz="1800" dirty="0" err="1" smtClean="0">
                <a:cs typeface="Arial" panose="020B0604020202020204" pitchFamily="34" charset="0"/>
              </a:rPr>
              <a:t>Cedevis</a:t>
            </a:r>
            <a:endParaRPr lang="es-MX" sz="1800" dirty="0" smtClean="0">
              <a:cs typeface="Arial" panose="020B0604020202020204" pitchFamily="34" charset="0"/>
            </a:endParaRPr>
          </a:p>
          <a:p>
            <a:pPr marL="285750" indent="-285750" algn="just">
              <a:buFont typeface="Arial" pitchFamily="34" charset="0"/>
              <a:buChar char="•"/>
            </a:pPr>
            <a:r>
              <a:rPr lang="es-MX" sz="1800" dirty="0" smtClean="0">
                <a:cs typeface="Arial" panose="020B0604020202020204" pitchFamily="34" charset="0"/>
              </a:rPr>
              <a:t>Banca de Desarrollo - Agente </a:t>
            </a:r>
            <a:r>
              <a:rPr lang="es-MX" sz="1800" dirty="0">
                <a:cs typeface="Arial" panose="020B0604020202020204" pitchFamily="34" charset="0"/>
              </a:rPr>
              <a:t>F</a:t>
            </a:r>
            <a:r>
              <a:rPr lang="es-MX" sz="1800" dirty="0" smtClean="0">
                <a:cs typeface="Arial" panose="020B0604020202020204" pitchFamily="34" charset="0"/>
              </a:rPr>
              <a:t>inanciero que tiene mayor intereses en corto y largo plazo con el Instituto</a:t>
            </a:r>
          </a:p>
          <a:p>
            <a:pPr marL="285750" indent="-285750" algn="just">
              <a:buFont typeface="Arial" pitchFamily="34" charset="0"/>
              <a:buChar char="•"/>
            </a:pPr>
            <a:r>
              <a:rPr lang="es-MX" sz="1800" dirty="0" smtClean="0">
                <a:cs typeface="Arial" panose="020B0604020202020204" pitchFamily="34" charset="0"/>
              </a:rPr>
              <a:t>El “costo-beneficio” es el más competitivo de las propuestas</a:t>
            </a:r>
          </a:p>
          <a:p>
            <a:pPr marL="285750" indent="-285750" algn="just">
              <a:buFont typeface="Arial" pitchFamily="34" charset="0"/>
              <a:buChar char="•"/>
            </a:pPr>
            <a:endParaRPr lang="es-MX" sz="1800" dirty="0" smtClean="0">
              <a:cs typeface="Arial" panose="020B0604020202020204" pitchFamily="34" charset="0"/>
            </a:endParaRPr>
          </a:p>
          <a:p>
            <a:pPr algn="just"/>
            <a:r>
              <a:rPr lang="es-MX" sz="1800" dirty="0" smtClean="0">
                <a:cs typeface="Arial" panose="020B0604020202020204" pitchFamily="34" charset="0"/>
              </a:rPr>
              <a:t>Como figura de Banco Custodio, la mejor opción es BANAMEX, considerando:</a:t>
            </a:r>
          </a:p>
          <a:p>
            <a:pPr marL="285750" indent="-285750" algn="just">
              <a:buFont typeface="Arial" pitchFamily="34" charset="0"/>
              <a:buChar char="•"/>
            </a:pPr>
            <a:r>
              <a:rPr lang="es-MX" sz="1800" dirty="0" smtClean="0">
                <a:cs typeface="Arial" panose="020B0604020202020204" pitchFamily="34" charset="0"/>
              </a:rPr>
              <a:t>Es el Banco Custodio más grande del mercado, actualmente cuenta con los mayores estándares a nivel nacional en eficiencia y seguridad de las transacciones</a:t>
            </a:r>
          </a:p>
          <a:p>
            <a:pPr marL="285750" indent="-285750" algn="just">
              <a:buFont typeface="Arial" pitchFamily="34" charset="0"/>
              <a:buChar char="•"/>
            </a:pPr>
            <a:r>
              <a:rPr lang="es-MX" sz="1800" dirty="0" smtClean="0">
                <a:cs typeface="Arial" panose="020B0604020202020204" pitchFamily="34" charset="0"/>
              </a:rPr>
              <a:t>Actualmente tiene la custodia del Fondo Nacional de Vivienda</a:t>
            </a:r>
          </a:p>
          <a:p>
            <a:pPr marL="285750" indent="-285750" algn="just">
              <a:buFont typeface="Arial" pitchFamily="34" charset="0"/>
              <a:buChar char="•"/>
            </a:pPr>
            <a:r>
              <a:rPr lang="es-MX" sz="1800" dirty="0">
                <a:cs typeface="Arial" panose="020B0604020202020204" pitchFamily="34" charset="0"/>
              </a:rPr>
              <a:t>El “costo-beneficio” es el más competitivo de las </a:t>
            </a:r>
            <a:r>
              <a:rPr lang="es-MX" sz="1800" dirty="0" smtClean="0">
                <a:cs typeface="Arial" panose="020B0604020202020204" pitchFamily="34" charset="0"/>
              </a:rPr>
              <a:t>propuestas</a:t>
            </a:r>
          </a:p>
          <a:p>
            <a:pPr marL="285750" indent="-285750" algn="just">
              <a:buFont typeface="Arial" pitchFamily="34" charset="0"/>
              <a:buChar char="•"/>
            </a:pPr>
            <a:r>
              <a:rPr lang="es-MX" sz="1800" dirty="0" smtClean="0">
                <a:cs typeface="Arial" panose="020B0604020202020204" pitchFamily="34" charset="0"/>
              </a:rPr>
              <a:t>Recientemente actualizó su infraestructura tecnológica para cumplir con las mejores prácticas internacionales</a:t>
            </a:r>
            <a:endParaRPr lang="es-MX" sz="1800" dirty="0">
              <a:cs typeface="Arial" panose="020B0604020202020204" pitchFamily="34" charset="0"/>
            </a:endParaRPr>
          </a:p>
          <a:p>
            <a:pPr algn="just"/>
            <a:endParaRPr lang="es-MX" sz="1800" dirty="0" smtClean="0">
              <a:cs typeface="Arial" panose="020B0604020202020204" pitchFamily="34" charset="0"/>
            </a:endParaRPr>
          </a:p>
          <a:p>
            <a:pPr marL="285750" indent="-285750" algn="just">
              <a:buFont typeface="Arial" pitchFamily="34" charset="0"/>
              <a:buChar char="•"/>
            </a:pPr>
            <a:endParaRPr lang="es-MX" sz="1800" dirty="0" smtClean="0">
              <a:cs typeface="Arial" panose="020B0604020202020204" pitchFamily="34" charset="0"/>
            </a:endParaRPr>
          </a:p>
          <a:p>
            <a:pPr marL="285750" indent="-285750" algn="just">
              <a:buFont typeface="Arial" pitchFamily="34" charset="0"/>
              <a:buChar char="•"/>
            </a:pPr>
            <a:endParaRPr lang="es-MX" sz="1800" dirty="0" smtClean="0">
              <a:cs typeface="Arial" panose="020B0604020202020204" pitchFamily="34" charset="0"/>
            </a:endParaRPr>
          </a:p>
        </p:txBody>
      </p:sp>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27</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03986572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051&quot;/&gt;&lt;CPresentation id=&quot;1&quot;&gt;&lt;m_precDefaultNumber&gt;&lt;m_bNumberIsYear val=&quot;0&quot;/&gt;&lt;/m_precDefaultNumber&gt;&lt;m_precDefaultPercent&gt;&lt;m_bNumberIsYear val=&quot;0&quot;/&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d.&lt;/m_strFormatTime&gt;&lt;/m_precDefaultWeek&gt;&lt;m_precDefaultDay&gt;&lt;m_bNumberIsYear val=&quot;0&quot;/&gt;&lt;m_strFormatTime&gt;%#d&lt;/m_strFormatTime&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SLIDESTYLE" val="CoverPage"/>
</p:tagLst>
</file>

<file path=ppt/tags/tag5.xml><?xml version="1.0" encoding="utf-8"?>
<p:tagLst xmlns:a="http://schemas.openxmlformats.org/drawingml/2006/main" xmlns:r="http://schemas.openxmlformats.org/officeDocument/2006/relationships" xmlns:p="http://schemas.openxmlformats.org/presentationml/2006/main">
  <p:tag name="ORIGLEFT" val="357.875"/>
  <p:tag name="ORIGTOP" val="133.25"/>
  <p:tag name="ORIGHEIGHT" val="177.875"/>
  <p:tag name="ORIGWIDTH" val="28.875"/>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SLIDESTYLE" val="CoverPage"/>
</p:tagLst>
</file>

<file path=ppt/theme/theme1.xml><?xml version="1.0" encoding="utf-8"?>
<a:theme xmlns:a="http://schemas.openxmlformats.org/drawingml/2006/main" name="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8678</TotalTime>
  <Words>5349</Words>
  <Application>Microsoft Office PowerPoint</Application>
  <PresentationFormat>Carta (216 x 279 mm)</PresentationFormat>
  <Paragraphs>875</Paragraphs>
  <Slides>28</Slides>
  <Notes>14</Notes>
  <HiddenSlides>0</HiddenSlides>
  <MMClips>0</MMClips>
  <ScaleCrop>false</ScaleCrop>
  <HeadingPairs>
    <vt:vector size="6" baseType="variant">
      <vt:variant>
        <vt:lpstr>Tema</vt:lpstr>
      </vt:variant>
      <vt:variant>
        <vt:i4>3</vt:i4>
      </vt:variant>
      <vt:variant>
        <vt:lpstr>Servidores OLE incrustados</vt:lpstr>
      </vt:variant>
      <vt:variant>
        <vt:i4>1</vt:i4>
      </vt:variant>
      <vt:variant>
        <vt:lpstr>Títulos de diapositiva</vt:lpstr>
      </vt:variant>
      <vt:variant>
        <vt:i4>28</vt:i4>
      </vt:variant>
    </vt:vector>
  </HeadingPairs>
  <TitlesOfParts>
    <vt:vector size="32" baseType="lpstr">
      <vt:lpstr>blank</vt:lpstr>
      <vt:lpstr>Tema de Office</vt:lpstr>
      <vt:lpstr>1_blank</vt:lpstr>
      <vt:lpstr>think-cell Slide</vt:lpstr>
      <vt:lpstr>Primera sesión del Comité de Inversiones</vt:lpstr>
      <vt:lpstr>Presentación de PowerPoint</vt:lpstr>
      <vt:lpstr>Presentación de PowerPoint</vt:lpstr>
      <vt:lpstr>Presentación de PowerPoint</vt:lpstr>
      <vt:lpstr>Presentación de PowerPoint</vt:lpstr>
      <vt:lpstr>Presentación de PowerPoint</vt:lpstr>
      <vt:lpstr>Informe sobre el rendimiento objetivo aproximado</vt:lpstr>
      <vt:lpstr>SIEFORE Básica 1 - Descripción</vt:lpstr>
      <vt:lpstr>Siefore Básica 1 – Inversiones Permitidas</vt:lpstr>
      <vt:lpstr>Inversiones por Siefore Básica 1</vt:lpstr>
      <vt:lpstr>Glosario de Títulos de Deuda</vt:lpstr>
      <vt:lpstr>Rendimiento Promedio Nominal de las SB1</vt:lpstr>
      <vt:lpstr>Resumen: Informe sobre el Rendimiento Objetivo aproximado</vt:lpstr>
      <vt:lpstr>Resumen: Informe sobre el Rendimiento  Objetivo aproximado</vt:lpstr>
      <vt:lpstr>Presentación de PowerPoint</vt:lpstr>
      <vt:lpstr>Etapas de implementación</vt:lpstr>
      <vt:lpstr>Dónde estamos (1/2)</vt:lpstr>
      <vt:lpstr>Dónde estamos (2/2)</vt:lpstr>
      <vt:lpstr>Hacia donde vamos </vt:lpstr>
      <vt:lpstr>Presentación de PowerPoint</vt:lpstr>
      <vt:lpstr>Propuesta de actualizaciones y  modificaciones al Marco de Gestión (1/2)  </vt:lpstr>
      <vt:lpstr>Propuesta de actualizaciones y  modificaciones al Marco de Gestión (2/2)  </vt:lpstr>
      <vt:lpstr>Presentación de PowerPoint</vt:lpstr>
      <vt:lpstr>Mecanismo de selección de los proveedores  del Sistema basado en estudio del ITAM</vt:lpstr>
      <vt:lpstr>Primera sesión del Comité de Inversiones</vt:lpstr>
      <vt:lpstr>Comparativos sobre Cotizaciones de Fiduciarios</vt:lpstr>
      <vt:lpstr>Comparativos sobre Cotizaciones de Custodios</vt:lpstr>
      <vt:lpstr>Puntos a considerar</vt:lpstr>
    </vt:vector>
  </TitlesOfParts>
  <Company>The Boston Consulting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trabajo</dc:title>
  <dc:creator>Santiesteban Calderon Maria Fernanda</dc:creator>
  <cp:lastModifiedBy>Santiesteban Calderon Maria Fernanda</cp:lastModifiedBy>
  <cp:revision>302</cp:revision>
  <cp:lastPrinted>2014-05-30T21:45:23Z</cp:lastPrinted>
  <dcterms:created xsi:type="dcterms:W3CDTF">2014-04-09T15:13:30Z</dcterms:created>
  <dcterms:modified xsi:type="dcterms:W3CDTF">2015-05-27T23:36:30Z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20100310</vt:lpwstr>
  </property>
  <property fmtid="{D5CDD505-2E9C-101B-9397-08002B2CF9AE}" pid="3" name="Format Name">
    <vt:lpwstr>Infonavit</vt:lpwstr>
  </property>
  <property fmtid="{D5CDD505-2E9C-101B-9397-08002B2CF9AE}" pid="4" name="Template Name">
    <vt:lpwstr>Letter</vt:lpwstr>
  </property>
</Properties>
</file>