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07" r:id="rId4"/>
  </p:sldMasterIdLst>
  <p:notesMasterIdLst>
    <p:notesMasterId r:id="rId56"/>
  </p:notesMasterIdLst>
  <p:sldIdLst>
    <p:sldId id="261" r:id="rId5"/>
    <p:sldId id="472" r:id="rId6"/>
    <p:sldId id="452" r:id="rId7"/>
    <p:sldId id="396" r:id="rId8"/>
    <p:sldId id="398" r:id="rId9"/>
    <p:sldId id="499" r:id="rId10"/>
    <p:sldId id="406" r:id="rId11"/>
    <p:sldId id="453" r:id="rId12"/>
    <p:sldId id="407" r:id="rId13"/>
    <p:sldId id="505" r:id="rId14"/>
    <p:sldId id="500" r:id="rId15"/>
    <p:sldId id="489" r:id="rId16"/>
    <p:sldId id="490" r:id="rId17"/>
    <p:sldId id="491" r:id="rId18"/>
    <p:sldId id="492" r:id="rId19"/>
    <p:sldId id="493" r:id="rId20"/>
    <p:sldId id="494" r:id="rId21"/>
    <p:sldId id="495" r:id="rId22"/>
    <p:sldId id="496" r:id="rId23"/>
    <p:sldId id="501" r:id="rId24"/>
    <p:sldId id="468" r:id="rId25"/>
    <p:sldId id="430" r:id="rId26"/>
    <p:sldId id="433" r:id="rId27"/>
    <p:sldId id="467" r:id="rId28"/>
    <p:sldId id="469" r:id="rId29"/>
    <p:sldId id="502" r:id="rId30"/>
    <p:sldId id="439" r:id="rId31"/>
    <p:sldId id="503" r:id="rId32"/>
    <p:sldId id="488" r:id="rId33"/>
    <p:sldId id="464" r:id="rId34"/>
    <p:sldId id="442" r:id="rId35"/>
    <p:sldId id="443" r:id="rId36"/>
    <p:sldId id="479" r:id="rId37"/>
    <p:sldId id="444" r:id="rId38"/>
    <p:sldId id="446" r:id="rId39"/>
    <p:sldId id="504" r:id="rId40"/>
    <p:sldId id="498" r:id="rId41"/>
    <p:sldId id="403" r:id="rId42"/>
    <p:sldId id="458" r:id="rId43"/>
    <p:sldId id="459" r:id="rId44"/>
    <p:sldId id="506" r:id="rId45"/>
    <p:sldId id="507" r:id="rId46"/>
    <p:sldId id="508" r:id="rId47"/>
    <p:sldId id="509" r:id="rId48"/>
    <p:sldId id="510" r:id="rId49"/>
    <p:sldId id="511" r:id="rId50"/>
    <p:sldId id="512" r:id="rId51"/>
    <p:sldId id="513" r:id="rId52"/>
    <p:sldId id="514" r:id="rId53"/>
    <p:sldId id="515" r:id="rId54"/>
    <p:sldId id="516" r:id="rId55"/>
  </p:sldIdLst>
  <p:sldSz cx="9144000" cy="6858000" type="letter"/>
  <p:notesSz cx="7010400" cy="9296400"/>
  <p:custDataLst>
    <p:tags r:id="rId57"/>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2D2C"/>
    <a:srgbClr val="808080"/>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36" autoAdjust="0"/>
    <p:restoredTop sz="94671" autoAdjust="0"/>
  </p:normalViewPr>
  <p:slideViewPr>
    <p:cSldViewPr snapToGrid="0" snapToObjects="1" showGuides="1">
      <p:cViewPr>
        <p:scale>
          <a:sx n="70" d="100"/>
          <a:sy n="70" d="100"/>
        </p:scale>
        <p:origin x="-1710" y="60"/>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IN332849\AppData\Local\Microsoft\Windows\Temporary%20Internet%20Files\Content.Outlook\5ECFLT2G\Curva%20Real%20Hist&#243;rico%20para%20presentaci&#243;n%20Consej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N332849\AppData\Local\Microsoft\Windows\Temporary%20Internet%20Files\Content.Outlook\5ECFLT2G\Rendimiento%20Benchmark%202da%20etap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a:t>Tasa Real Cupón Cero a 360</a:t>
            </a:r>
            <a:r>
              <a:rPr lang="es-MX" sz="1400" baseline="0"/>
              <a:t> días</a:t>
            </a:r>
            <a:r>
              <a:rPr lang="es-MX" sz="1400"/>
              <a:t>. 2004-2014</a:t>
            </a:r>
          </a:p>
        </c:rich>
      </c:tx>
      <c:layout>
        <c:manualLayout>
          <c:xMode val="edge"/>
          <c:yMode val="edge"/>
          <c:x val="3.6664981166678861E-4"/>
          <c:y val="0"/>
        </c:manualLayout>
      </c:layout>
      <c:overlay val="0"/>
    </c:title>
    <c:autoTitleDeleted val="0"/>
    <c:plotArea>
      <c:layout/>
      <c:lineChart>
        <c:grouping val="standard"/>
        <c:varyColors val="0"/>
        <c:ser>
          <c:idx val="0"/>
          <c:order val="0"/>
          <c:marker>
            <c:symbol val="none"/>
          </c:marker>
          <c:val>
            <c:numRef>
              <c:f>'[Curva Real Histórico para presentación Consejo.xlsx]Curva Real Histórico'!$B$2:$B$2654</c:f>
              <c:numCache>
                <c:formatCode>General</c:formatCode>
                <c:ptCount val="2653"/>
                <c:pt idx="0">
                  <c:v>1.5391729999999999E-2</c:v>
                </c:pt>
                <c:pt idx="1">
                  <c:v>1.543453E-2</c:v>
                </c:pt>
                <c:pt idx="2">
                  <c:v>1.54488E-2</c:v>
                </c:pt>
                <c:pt idx="3">
                  <c:v>1.5463070000000001E-2</c:v>
                </c:pt>
                <c:pt idx="4">
                  <c:v>1.5477339999999999E-2</c:v>
                </c:pt>
                <c:pt idx="5">
                  <c:v>1.5491619999999999E-2</c:v>
                </c:pt>
                <c:pt idx="6">
                  <c:v>1.553445E-2</c:v>
                </c:pt>
                <c:pt idx="7">
                  <c:v>1.554873E-2</c:v>
                </c:pt>
                <c:pt idx="8">
                  <c:v>1.556301E-2</c:v>
                </c:pt>
                <c:pt idx="9">
                  <c:v>1.5577300000000001E-2</c:v>
                </c:pt>
                <c:pt idx="10">
                  <c:v>1.5591590000000001E-2</c:v>
                </c:pt>
                <c:pt idx="11">
                  <c:v>1.5634470000000001E-2</c:v>
                </c:pt>
                <c:pt idx="12">
                  <c:v>1.5648769999999999E-2</c:v>
                </c:pt>
                <c:pt idx="13">
                  <c:v>1.5663070000000001E-2</c:v>
                </c:pt>
                <c:pt idx="14">
                  <c:v>1.5677380000000001E-2</c:v>
                </c:pt>
                <c:pt idx="15">
                  <c:v>1.5691690000000001E-2</c:v>
                </c:pt>
                <c:pt idx="16">
                  <c:v>1.518693E-2</c:v>
                </c:pt>
                <c:pt idx="17">
                  <c:v>1.333527E-2</c:v>
                </c:pt>
                <c:pt idx="18">
                  <c:v>1.334464E-2</c:v>
                </c:pt>
                <c:pt idx="19">
                  <c:v>1.334425E-2</c:v>
                </c:pt>
                <c:pt idx="20">
                  <c:v>1.3364640000000001E-2</c:v>
                </c:pt>
                <c:pt idx="21">
                  <c:v>1.3392980000000001E-2</c:v>
                </c:pt>
                <c:pt idx="22">
                  <c:v>1.340241E-2</c:v>
                </c:pt>
                <c:pt idx="23">
                  <c:v>1.245926E-2</c:v>
                </c:pt>
                <c:pt idx="24">
                  <c:v>1.2467890000000001E-2</c:v>
                </c:pt>
                <c:pt idx="25">
                  <c:v>1.248056E-2</c:v>
                </c:pt>
                <c:pt idx="26">
                  <c:v>1.2484749999999999E-2</c:v>
                </c:pt>
                <c:pt idx="27">
                  <c:v>1.2488920000000001E-2</c:v>
                </c:pt>
                <c:pt idx="28">
                  <c:v>1.249306E-2</c:v>
                </c:pt>
                <c:pt idx="29">
                  <c:v>1.2498189999999999E-2</c:v>
                </c:pt>
                <c:pt idx="30">
                  <c:v>1.251359E-2</c:v>
                </c:pt>
                <c:pt idx="31">
                  <c:v>1.253277E-2</c:v>
                </c:pt>
                <c:pt idx="32">
                  <c:v>1.2551939999999999E-2</c:v>
                </c:pt>
                <c:pt idx="33">
                  <c:v>1.25711E-2</c:v>
                </c:pt>
                <c:pt idx="34">
                  <c:v>1.2590260000000001E-2</c:v>
                </c:pt>
                <c:pt idx="35">
                  <c:v>1.365308E-2</c:v>
                </c:pt>
                <c:pt idx="36">
                  <c:v>1.3671040000000001E-2</c:v>
                </c:pt>
                <c:pt idx="37">
                  <c:v>1.369104E-2</c:v>
                </c:pt>
                <c:pt idx="38">
                  <c:v>1.3709219999999999E-2</c:v>
                </c:pt>
                <c:pt idx="39">
                  <c:v>1.3727410000000001E-2</c:v>
                </c:pt>
                <c:pt idx="40">
                  <c:v>1.3781959999999999E-2</c:v>
                </c:pt>
                <c:pt idx="41">
                  <c:v>1.3800140000000001E-2</c:v>
                </c:pt>
                <c:pt idx="42">
                  <c:v>1.381832E-2</c:v>
                </c:pt>
                <c:pt idx="43">
                  <c:v>1.38365E-2</c:v>
                </c:pt>
                <c:pt idx="44">
                  <c:v>1.3854669999999999E-2</c:v>
                </c:pt>
                <c:pt idx="45">
                  <c:v>1.487292E-2</c:v>
                </c:pt>
                <c:pt idx="46">
                  <c:v>1.489001E-2</c:v>
                </c:pt>
                <c:pt idx="47">
                  <c:v>1.4901899999999999E-2</c:v>
                </c:pt>
                <c:pt idx="48">
                  <c:v>1.491876E-2</c:v>
                </c:pt>
                <c:pt idx="49">
                  <c:v>1.493561E-2</c:v>
                </c:pt>
                <c:pt idx="50">
                  <c:v>1.498617E-2</c:v>
                </c:pt>
                <c:pt idx="51">
                  <c:v>1.5003020000000001E-2</c:v>
                </c:pt>
                <c:pt idx="52">
                  <c:v>1.5019859999999999E-2</c:v>
                </c:pt>
                <c:pt idx="53">
                  <c:v>1.503671E-2</c:v>
                </c:pt>
                <c:pt idx="54">
                  <c:v>1.5071630000000001E-2</c:v>
                </c:pt>
                <c:pt idx="55">
                  <c:v>1.5609970000000001E-2</c:v>
                </c:pt>
                <c:pt idx="56">
                  <c:v>2.146489E-2</c:v>
                </c:pt>
                <c:pt idx="57">
                  <c:v>2.142573E-2</c:v>
                </c:pt>
                <c:pt idx="58">
                  <c:v>2.1435349999999999E-2</c:v>
                </c:pt>
                <c:pt idx="59">
                  <c:v>2.1444970000000001E-2</c:v>
                </c:pt>
                <c:pt idx="60">
                  <c:v>2.1473800000000001E-2</c:v>
                </c:pt>
                <c:pt idx="61">
                  <c:v>2.150767E-2</c:v>
                </c:pt>
                <c:pt idx="62">
                  <c:v>2.150295E-2</c:v>
                </c:pt>
                <c:pt idx="63">
                  <c:v>2.1512770000000001E-2</c:v>
                </c:pt>
                <c:pt idx="64">
                  <c:v>2.1522599999999999E-2</c:v>
                </c:pt>
                <c:pt idx="65">
                  <c:v>2.1552060000000001E-2</c:v>
                </c:pt>
                <c:pt idx="66">
                  <c:v>2.299383E-2</c:v>
                </c:pt>
                <c:pt idx="67">
                  <c:v>2.3001870000000001E-2</c:v>
                </c:pt>
                <c:pt idx="68">
                  <c:v>2.3042010000000002E-2</c:v>
                </c:pt>
                <c:pt idx="69">
                  <c:v>2.3075740000000001E-2</c:v>
                </c:pt>
                <c:pt idx="70">
                  <c:v>2.3169229999999999E-2</c:v>
                </c:pt>
                <c:pt idx="71">
                  <c:v>2.319912E-2</c:v>
                </c:pt>
                <c:pt idx="72">
                  <c:v>2.3209380000000002E-2</c:v>
                </c:pt>
                <c:pt idx="73">
                  <c:v>2.3240139999999999E-2</c:v>
                </c:pt>
                <c:pt idx="74">
                  <c:v>2.3730939999999999E-2</c:v>
                </c:pt>
                <c:pt idx="75">
                  <c:v>2.376027E-2</c:v>
                </c:pt>
                <c:pt idx="76">
                  <c:v>2.3800600000000002E-2</c:v>
                </c:pt>
                <c:pt idx="77">
                  <c:v>2.4736149999999998E-2</c:v>
                </c:pt>
                <c:pt idx="78">
                  <c:v>2.4951979999999999E-2</c:v>
                </c:pt>
                <c:pt idx="79">
                  <c:v>2.5745400000000002E-2</c:v>
                </c:pt>
                <c:pt idx="80">
                  <c:v>2.637161E-2</c:v>
                </c:pt>
                <c:pt idx="81">
                  <c:v>2.6382570000000001E-2</c:v>
                </c:pt>
                <c:pt idx="82">
                  <c:v>2.6393529999999998E-2</c:v>
                </c:pt>
                <c:pt idx="83">
                  <c:v>2.7426470000000001E-2</c:v>
                </c:pt>
                <c:pt idx="84">
                  <c:v>3.3749210000000002E-2</c:v>
                </c:pt>
                <c:pt idx="85">
                  <c:v>3.3752860000000003E-2</c:v>
                </c:pt>
                <c:pt idx="86">
                  <c:v>3.3756500000000002E-2</c:v>
                </c:pt>
                <c:pt idx="87">
                  <c:v>3.3760140000000001E-2</c:v>
                </c:pt>
                <c:pt idx="88">
                  <c:v>3.9358230000000001E-2</c:v>
                </c:pt>
                <c:pt idx="89">
                  <c:v>3.9356549999999997E-2</c:v>
                </c:pt>
                <c:pt idx="90">
                  <c:v>3.935487E-2</c:v>
                </c:pt>
                <c:pt idx="91">
                  <c:v>3.9578309999999998E-2</c:v>
                </c:pt>
                <c:pt idx="92">
                  <c:v>3.9529700000000001E-2</c:v>
                </c:pt>
                <c:pt idx="93">
                  <c:v>3.9530709999999997E-2</c:v>
                </c:pt>
                <c:pt idx="94">
                  <c:v>3.8547629999999999E-2</c:v>
                </c:pt>
                <c:pt idx="95">
                  <c:v>3.8422709999999999E-2</c:v>
                </c:pt>
                <c:pt idx="96">
                  <c:v>3.842197E-2</c:v>
                </c:pt>
                <c:pt idx="97">
                  <c:v>3.8421219999999999E-2</c:v>
                </c:pt>
                <c:pt idx="98">
                  <c:v>3.841899E-2</c:v>
                </c:pt>
                <c:pt idx="99">
                  <c:v>3.8418239999999999E-2</c:v>
                </c:pt>
                <c:pt idx="100">
                  <c:v>3.752229E-2</c:v>
                </c:pt>
                <c:pt idx="101">
                  <c:v>3.7602209999999997E-2</c:v>
                </c:pt>
                <c:pt idx="102">
                  <c:v>3.7649309999999998E-2</c:v>
                </c:pt>
                <c:pt idx="103">
                  <c:v>3.7654350000000003E-2</c:v>
                </c:pt>
                <c:pt idx="104">
                  <c:v>3.6863340000000001E-2</c:v>
                </c:pt>
                <c:pt idx="105">
                  <c:v>3.7346589999999999E-2</c:v>
                </c:pt>
                <c:pt idx="106">
                  <c:v>3.752722E-2</c:v>
                </c:pt>
                <c:pt idx="107">
                  <c:v>3.753049E-2</c:v>
                </c:pt>
                <c:pt idx="108">
                  <c:v>3.7540299999999999E-2</c:v>
                </c:pt>
                <c:pt idx="109">
                  <c:v>3.7543569999999998E-2</c:v>
                </c:pt>
                <c:pt idx="110">
                  <c:v>3.7585269999999997E-2</c:v>
                </c:pt>
                <c:pt idx="111">
                  <c:v>3.7614710000000003E-2</c:v>
                </c:pt>
                <c:pt idx="112">
                  <c:v>3.8388039999999998E-2</c:v>
                </c:pt>
                <c:pt idx="113">
                  <c:v>4.0259959999999997E-2</c:v>
                </c:pt>
                <c:pt idx="114">
                  <c:v>4.1561939999999999E-2</c:v>
                </c:pt>
                <c:pt idx="115">
                  <c:v>4.1127539999999997E-2</c:v>
                </c:pt>
                <c:pt idx="116">
                  <c:v>4.0694349999999997E-2</c:v>
                </c:pt>
                <c:pt idx="117">
                  <c:v>4.0132319999999999E-2</c:v>
                </c:pt>
                <c:pt idx="118">
                  <c:v>3.9633160000000001E-2</c:v>
                </c:pt>
                <c:pt idx="119">
                  <c:v>3.791953E-2</c:v>
                </c:pt>
                <c:pt idx="120">
                  <c:v>3.7922999999999998E-2</c:v>
                </c:pt>
                <c:pt idx="121">
                  <c:v>3.7926479999999999E-2</c:v>
                </c:pt>
                <c:pt idx="122">
                  <c:v>3.7929949999999997E-2</c:v>
                </c:pt>
                <c:pt idx="123">
                  <c:v>3.7940370000000001E-2</c:v>
                </c:pt>
                <c:pt idx="124">
                  <c:v>3.8589459999999999E-2</c:v>
                </c:pt>
                <c:pt idx="125">
                  <c:v>3.8594139999999999E-2</c:v>
                </c:pt>
                <c:pt idx="126">
                  <c:v>3.7500100000000001E-2</c:v>
                </c:pt>
                <c:pt idx="127">
                  <c:v>3.6752680000000003E-2</c:v>
                </c:pt>
                <c:pt idx="128">
                  <c:v>3.6770339999999999E-2</c:v>
                </c:pt>
                <c:pt idx="129">
                  <c:v>3.677623E-2</c:v>
                </c:pt>
                <c:pt idx="130">
                  <c:v>3.6782120000000001E-2</c:v>
                </c:pt>
                <c:pt idx="131">
                  <c:v>3.6366250000000003E-2</c:v>
                </c:pt>
                <c:pt idx="132">
                  <c:v>3.6372740000000001E-2</c:v>
                </c:pt>
                <c:pt idx="133">
                  <c:v>3.6177939999999999E-2</c:v>
                </c:pt>
                <c:pt idx="134">
                  <c:v>3.5681270000000001E-2</c:v>
                </c:pt>
                <c:pt idx="135">
                  <c:v>3.2341250000000002E-2</c:v>
                </c:pt>
                <c:pt idx="136">
                  <c:v>3.2351209999999998E-2</c:v>
                </c:pt>
                <c:pt idx="137">
                  <c:v>3.2361180000000003E-2</c:v>
                </c:pt>
                <c:pt idx="138">
                  <c:v>3.2391099999999999E-2</c:v>
                </c:pt>
                <c:pt idx="139">
                  <c:v>2.954909E-2</c:v>
                </c:pt>
                <c:pt idx="140">
                  <c:v>2.9561480000000001E-2</c:v>
                </c:pt>
                <c:pt idx="141">
                  <c:v>2.957386E-2</c:v>
                </c:pt>
                <c:pt idx="142">
                  <c:v>2.9586379999999999E-2</c:v>
                </c:pt>
                <c:pt idx="143">
                  <c:v>3.0198409999999998E-2</c:v>
                </c:pt>
                <c:pt idx="144">
                  <c:v>3.068334E-2</c:v>
                </c:pt>
                <c:pt idx="145">
                  <c:v>3.0695190000000001E-2</c:v>
                </c:pt>
                <c:pt idx="146">
                  <c:v>3.070703E-2</c:v>
                </c:pt>
                <c:pt idx="147">
                  <c:v>3.071898E-2</c:v>
                </c:pt>
                <c:pt idx="148">
                  <c:v>3.0754199999999999E-2</c:v>
                </c:pt>
                <c:pt idx="149">
                  <c:v>3.0765939999999999E-2</c:v>
                </c:pt>
                <c:pt idx="150">
                  <c:v>3.096815E-2</c:v>
                </c:pt>
                <c:pt idx="151">
                  <c:v>3.098097E-2</c:v>
                </c:pt>
                <c:pt idx="152">
                  <c:v>2.9662060000000001E-2</c:v>
                </c:pt>
                <c:pt idx="153">
                  <c:v>2.9705519999999999E-2</c:v>
                </c:pt>
                <c:pt idx="154">
                  <c:v>2.972E-2</c:v>
                </c:pt>
                <c:pt idx="155">
                  <c:v>2.9734449999999999E-2</c:v>
                </c:pt>
                <c:pt idx="156">
                  <c:v>2.9328529999999998E-2</c:v>
                </c:pt>
                <c:pt idx="157">
                  <c:v>2.890423E-2</c:v>
                </c:pt>
                <c:pt idx="158">
                  <c:v>2.8952200000000001E-2</c:v>
                </c:pt>
                <c:pt idx="159">
                  <c:v>2.8845249999999999E-2</c:v>
                </c:pt>
                <c:pt idx="160">
                  <c:v>2.8778129999999999E-2</c:v>
                </c:pt>
                <c:pt idx="161">
                  <c:v>2.8792970000000001E-2</c:v>
                </c:pt>
                <c:pt idx="162">
                  <c:v>2.8807820000000001E-2</c:v>
                </c:pt>
                <c:pt idx="163">
                  <c:v>2.895818E-2</c:v>
                </c:pt>
                <c:pt idx="164">
                  <c:v>2.8973599999999999E-2</c:v>
                </c:pt>
                <c:pt idx="165">
                  <c:v>2.5172259999999998E-2</c:v>
                </c:pt>
                <c:pt idx="166">
                  <c:v>2.4319960000000002E-2</c:v>
                </c:pt>
                <c:pt idx="167">
                  <c:v>2.4339670000000001E-2</c:v>
                </c:pt>
                <c:pt idx="168">
                  <c:v>2.439881E-2</c:v>
                </c:pt>
                <c:pt idx="169">
                  <c:v>2.4418519999999999E-2</c:v>
                </c:pt>
                <c:pt idx="170">
                  <c:v>2.365956E-2</c:v>
                </c:pt>
                <c:pt idx="171">
                  <c:v>2.3680369999999999E-2</c:v>
                </c:pt>
                <c:pt idx="172">
                  <c:v>2.3701179999999999E-2</c:v>
                </c:pt>
                <c:pt idx="173">
                  <c:v>2.3763590000000001E-2</c:v>
                </c:pt>
                <c:pt idx="174">
                  <c:v>2.383002E-2</c:v>
                </c:pt>
                <c:pt idx="175">
                  <c:v>2.3034269999999999E-2</c:v>
                </c:pt>
                <c:pt idx="176">
                  <c:v>2.3441070000000001E-2</c:v>
                </c:pt>
                <c:pt idx="177">
                  <c:v>2.3078069999999999E-2</c:v>
                </c:pt>
                <c:pt idx="178">
                  <c:v>2.2920220000000002E-2</c:v>
                </c:pt>
                <c:pt idx="179">
                  <c:v>2.2871220000000001E-2</c:v>
                </c:pt>
                <c:pt idx="180">
                  <c:v>2.266371E-2</c:v>
                </c:pt>
                <c:pt idx="181">
                  <c:v>2.2250679999999998E-2</c:v>
                </c:pt>
                <c:pt idx="182">
                  <c:v>2.0754169999999999E-2</c:v>
                </c:pt>
                <c:pt idx="183">
                  <c:v>2.055162E-2</c:v>
                </c:pt>
                <c:pt idx="184">
                  <c:v>2.0453949999999999E-2</c:v>
                </c:pt>
                <c:pt idx="185">
                  <c:v>2.0478139999999999E-2</c:v>
                </c:pt>
                <c:pt idx="186">
                  <c:v>2.0502320000000001E-2</c:v>
                </c:pt>
                <c:pt idx="187">
                  <c:v>2.057484E-2</c:v>
                </c:pt>
                <c:pt idx="188">
                  <c:v>2.0599010000000001E-2</c:v>
                </c:pt>
                <c:pt idx="189">
                  <c:v>2.062317E-2</c:v>
                </c:pt>
                <c:pt idx="190">
                  <c:v>2.0423360000000002E-2</c:v>
                </c:pt>
                <c:pt idx="191">
                  <c:v>2.044785E-2</c:v>
                </c:pt>
                <c:pt idx="192">
                  <c:v>2.0521299999999999E-2</c:v>
                </c:pt>
                <c:pt idx="193">
                  <c:v>2.054578E-2</c:v>
                </c:pt>
                <c:pt idx="194">
                  <c:v>2.0518209999999999E-2</c:v>
                </c:pt>
                <c:pt idx="195">
                  <c:v>2.0542459999999998E-2</c:v>
                </c:pt>
                <c:pt idx="196">
                  <c:v>2.0566709999999998E-2</c:v>
                </c:pt>
                <c:pt idx="197">
                  <c:v>2.0506549999999998E-2</c:v>
                </c:pt>
                <c:pt idx="198">
                  <c:v>2.0370119999999999E-2</c:v>
                </c:pt>
                <c:pt idx="199">
                  <c:v>2.0339550000000001E-2</c:v>
                </c:pt>
                <c:pt idx="200">
                  <c:v>2.0362350000000001E-2</c:v>
                </c:pt>
                <c:pt idx="201">
                  <c:v>2.0385150000000001E-2</c:v>
                </c:pt>
                <c:pt idx="202">
                  <c:v>2.0453510000000001E-2</c:v>
                </c:pt>
                <c:pt idx="203">
                  <c:v>2.0476299999999999E-2</c:v>
                </c:pt>
                <c:pt idx="204">
                  <c:v>2.0388819999999998E-2</c:v>
                </c:pt>
                <c:pt idx="205">
                  <c:v>2.0411160000000001E-2</c:v>
                </c:pt>
                <c:pt idx="206">
                  <c:v>2.0433489999999999E-2</c:v>
                </c:pt>
                <c:pt idx="207">
                  <c:v>2.0500480000000001E-2</c:v>
                </c:pt>
                <c:pt idx="208">
                  <c:v>2.0522800000000001E-2</c:v>
                </c:pt>
                <c:pt idx="209">
                  <c:v>2.0473430000000001E-2</c:v>
                </c:pt>
                <c:pt idx="210">
                  <c:v>2.0352700000000001E-2</c:v>
                </c:pt>
                <c:pt idx="211">
                  <c:v>2.037535E-2</c:v>
                </c:pt>
                <c:pt idx="212">
                  <c:v>2.0443260000000001E-2</c:v>
                </c:pt>
                <c:pt idx="213">
                  <c:v>2.046589E-2</c:v>
                </c:pt>
                <c:pt idx="214">
                  <c:v>2.0546729999999999E-2</c:v>
                </c:pt>
                <c:pt idx="215">
                  <c:v>2.0569580000000001E-2</c:v>
                </c:pt>
                <c:pt idx="216">
                  <c:v>2.059242E-2</c:v>
                </c:pt>
                <c:pt idx="217">
                  <c:v>2.069058E-2</c:v>
                </c:pt>
                <c:pt idx="218">
                  <c:v>2.092188E-2</c:v>
                </c:pt>
                <c:pt idx="219">
                  <c:v>2.0975460000000001E-2</c:v>
                </c:pt>
                <c:pt idx="220">
                  <c:v>2.099927E-2</c:v>
                </c:pt>
                <c:pt idx="221">
                  <c:v>2.0932800000000001E-2</c:v>
                </c:pt>
                <c:pt idx="222">
                  <c:v>2.1003210000000001E-2</c:v>
                </c:pt>
                <c:pt idx="223">
                  <c:v>2.1026679999999999E-2</c:v>
                </c:pt>
                <c:pt idx="224">
                  <c:v>2.10195E-2</c:v>
                </c:pt>
                <c:pt idx="225">
                  <c:v>2.1042849999999998E-2</c:v>
                </c:pt>
                <c:pt idx="226">
                  <c:v>2.1220510000000001E-2</c:v>
                </c:pt>
                <c:pt idx="227">
                  <c:v>2.1292180000000001E-2</c:v>
                </c:pt>
                <c:pt idx="228">
                  <c:v>2.125345E-2</c:v>
                </c:pt>
                <c:pt idx="229">
                  <c:v>2.121429E-2</c:v>
                </c:pt>
                <c:pt idx="230">
                  <c:v>2.1237720000000002E-2</c:v>
                </c:pt>
                <c:pt idx="231">
                  <c:v>2.1261160000000001E-2</c:v>
                </c:pt>
                <c:pt idx="232">
                  <c:v>2.133144E-2</c:v>
                </c:pt>
                <c:pt idx="233">
                  <c:v>2.1354850000000002E-2</c:v>
                </c:pt>
                <c:pt idx="234">
                  <c:v>2.1378270000000001E-2</c:v>
                </c:pt>
                <c:pt idx="235">
                  <c:v>2.1401679999999999E-2</c:v>
                </c:pt>
                <c:pt idx="236">
                  <c:v>2.129551E-2</c:v>
                </c:pt>
                <c:pt idx="237">
                  <c:v>2.1364399999999999E-2</c:v>
                </c:pt>
                <c:pt idx="238">
                  <c:v>2.1387360000000001E-2</c:v>
                </c:pt>
                <c:pt idx="239">
                  <c:v>2.1410309999999998E-2</c:v>
                </c:pt>
                <c:pt idx="240">
                  <c:v>2.1433259999999999E-2</c:v>
                </c:pt>
                <c:pt idx="241">
                  <c:v>2.145621E-2</c:v>
                </c:pt>
                <c:pt idx="242">
                  <c:v>2.1325420000000001E-2</c:v>
                </c:pt>
                <c:pt idx="243">
                  <c:v>2.1814440000000001E-2</c:v>
                </c:pt>
                <c:pt idx="244">
                  <c:v>2.2166680000000001E-2</c:v>
                </c:pt>
                <c:pt idx="245">
                  <c:v>2.2289739999999999E-2</c:v>
                </c:pt>
                <c:pt idx="246">
                  <c:v>2.231168E-2</c:v>
                </c:pt>
                <c:pt idx="247">
                  <c:v>2.5008510000000001E-2</c:v>
                </c:pt>
                <c:pt idx="248">
                  <c:v>2.6339459999999999E-2</c:v>
                </c:pt>
                <c:pt idx="249">
                  <c:v>2.701046E-2</c:v>
                </c:pt>
                <c:pt idx="250">
                  <c:v>2.7748410000000001E-2</c:v>
                </c:pt>
                <c:pt idx="251">
                  <c:v>2.776182E-2</c:v>
                </c:pt>
                <c:pt idx="252">
                  <c:v>2.780204E-2</c:v>
                </c:pt>
                <c:pt idx="253">
                  <c:v>2.7815449999999999E-2</c:v>
                </c:pt>
                <c:pt idx="254">
                  <c:v>2.7828849999999999E-2</c:v>
                </c:pt>
                <c:pt idx="255">
                  <c:v>2.7842249999999999E-2</c:v>
                </c:pt>
                <c:pt idx="256">
                  <c:v>2.7855640000000001E-2</c:v>
                </c:pt>
                <c:pt idx="257">
                  <c:v>2.7895820000000002E-2</c:v>
                </c:pt>
                <c:pt idx="258">
                  <c:v>2.8267899999999999E-2</c:v>
                </c:pt>
                <c:pt idx="259">
                  <c:v>2.8354339999999999E-2</c:v>
                </c:pt>
                <c:pt idx="260">
                  <c:v>2.836903E-2</c:v>
                </c:pt>
                <c:pt idx="261">
                  <c:v>3.068978E-2</c:v>
                </c:pt>
                <c:pt idx="262">
                  <c:v>3.6120439999999997E-2</c:v>
                </c:pt>
                <c:pt idx="263">
                  <c:v>3.6077560000000002E-2</c:v>
                </c:pt>
                <c:pt idx="264">
                  <c:v>3.6078209999999999E-2</c:v>
                </c:pt>
                <c:pt idx="265">
                  <c:v>3.6078859999999997E-2</c:v>
                </c:pt>
                <c:pt idx="266">
                  <c:v>3.6079510000000002E-2</c:v>
                </c:pt>
                <c:pt idx="267">
                  <c:v>3.6084390000000001E-2</c:v>
                </c:pt>
                <c:pt idx="268">
                  <c:v>3.6082129999999997E-2</c:v>
                </c:pt>
                <c:pt idx="269">
                  <c:v>3.6115170000000002E-2</c:v>
                </c:pt>
                <c:pt idx="270">
                  <c:v>3.6115870000000001E-2</c:v>
                </c:pt>
                <c:pt idx="271">
                  <c:v>3.6116570000000001E-2</c:v>
                </c:pt>
                <c:pt idx="272">
                  <c:v>3.6121760000000003E-2</c:v>
                </c:pt>
                <c:pt idx="273">
                  <c:v>3.611938E-2</c:v>
                </c:pt>
                <c:pt idx="274">
                  <c:v>3.6120079999999999E-2</c:v>
                </c:pt>
                <c:pt idx="275">
                  <c:v>3.612079E-2</c:v>
                </c:pt>
                <c:pt idx="276">
                  <c:v>3.6121500000000001E-2</c:v>
                </c:pt>
                <c:pt idx="277">
                  <c:v>3.6126730000000003E-2</c:v>
                </c:pt>
                <c:pt idx="278">
                  <c:v>3.612435E-2</c:v>
                </c:pt>
                <c:pt idx="279">
                  <c:v>3.6125070000000002E-2</c:v>
                </c:pt>
                <c:pt idx="280">
                  <c:v>3.6125789999999998E-2</c:v>
                </c:pt>
                <c:pt idx="281">
                  <c:v>3.6126510000000001E-2</c:v>
                </c:pt>
                <c:pt idx="282">
                  <c:v>3.6165040000000002E-2</c:v>
                </c:pt>
                <c:pt idx="283">
                  <c:v>3.6295040000000001E-2</c:v>
                </c:pt>
                <c:pt idx="284">
                  <c:v>3.6395459999999998E-2</c:v>
                </c:pt>
                <c:pt idx="285">
                  <c:v>3.6396499999999998E-2</c:v>
                </c:pt>
                <c:pt idx="286">
                  <c:v>3.6397539999999999E-2</c:v>
                </c:pt>
                <c:pt idx="287">
                  <c:v>3.6405100000000003E-2</c:v>
                </c:pt>
                <c:pt idx="288">
                  <c:v>3.6468319999999999E-2</c:v>
                </c:pt>
                <c:pt idx="289">
                  <c:v>3.653621E-2</c:v>
                </c:pt>
                <c:pt idx="290">
                  <c:v>3.6537300000000002E-2</c:v>
                </c:pt>
                <c:pt idx="291">
                  <c:v>3.6538389999999997E-2</c:v>
                </c:pt>
                <c:pt idx="292">
                  <c:v>3.6546309999999999E-2</c:v>
                </c:pt>
                <c:pt idx="293">
                  <c:v>3.6542789999999999E-2</c:v>
                </c:pt>
                <c:pt idx="294">
                  <c:v>3.6610190000000001E-2</c:v>
                </c:pt>
                <c:pt idx="295">
                  <c:v>3.7302750000000003E-2</c:v>
                </c:pt>
                <c:pt idx="296">
                  <c:v>3.7625369999999998E-2</c:v>
                </c:pt>
                <c:pt idx="297">
                  <c:v>3.7631280000000003E-2</c:v>
                </c:pt>
                <c:pt idx="298">
                  <c:v>3.7628490000000001E-2</c:v>
                </c:pt>
                <c:pt idx="299">
                  <c:v>3.7757499999999999E-2</c:v>
                </c:pt>
                <c:pt idx="300">
                  <c:v>3.775821E-2</c:v>
                </c:pt>
                <c:pt idx="301">
                  <c:v>3.7713440000000001E-2</c:v>
                </c:pt>
                <c:pt idx="302">
                  <c:v>3.7915570000000003E-2</c:v>
                </c:pt>
                <c:pt idx="303">
                  <c:v>3.8110959999999999E-2</c:v>
                </c:pt>
                <c:pt idx="304">
                  <c:v>3.8774309999999999E-2</c:v>
                </c:pt>
                <c:pt idx="305">
                  <c:v>3.897465E-2</c:v>
                </c:pt>
                <c:pt idx="306">
                  <c:v>3.8974990000000001E-2</c:v>
                </c:pt>
                <c:pt idx="307">
                  <c:v>3.9173340000000001E-2</c:v>
                </c:pt>
                <c:pt idx="308">
                  <c:v>3.9172720000000001E-2</c:v>
                </c:pt>
                <c:pt idx="309">
                  <c:v>3.9369170000000002E-2</c:v>
                </c:pt>
                <c:pt idx="310">
                  <c:v>3.9369260000000003E-2</c:v>
                </c:pt>
                <c:pt idx="311">
                  <c:v>3.9369340000000003E-2</c:v>
                </c:pt>
                <c:pt idx="312">
                  <c:v>3.9369689999999999E-2</c:v>
                </c:pt>
                <c:pt idx="313">
                  <c:v>3.9565110000000001E-2</c:v>
                </c:pt>
                <c:pt idx="314">
                  <c:v>3.9564719999999998E-2</c:v>
                </c:pt>
                <c:pt idx="315">
                  <c:v>3.9629699999999997E-2</c:v>
                </c:pt>
                <c:pt idx="316">
                  <c:v>3.9629610000000003E-2</c:v>
                </c:pt>
                <c:pt idx="317">
                  <c:v>3.9629520000000001E-2</c:v>
                </c:pt>
                <c:pt idx="318">
                  <c:v>3.962943E-2</c:v>
                </c:pt>
                <c:pt idx="319">
                  <c:v>3.9628829999999997E-2</c:v>
                </c:pt>
                <c:pt idx="320">
                  <c:v>4.0054649999999997E-2</c:v>
                </c:pt>
                <c:pt idx="321">
                  <c:v>4.1200000000000001E-2</c:v>
                </c:pt>
                <c:pt idx="322">
                  <c:v>4.2500000000000003E-2</c:v>
                </c:pt>
                <c:pt idx="323">
                  <c:v>4.2599999999999999E-2</c:v>
                </c:pt>
                <c:pt idx="324">
                  <c:v>4.2599999999999999E-2</c:v>
                </c:pt>
                <c:pt idx="325">
                  <c:v>4.2599999999999999E-2</c:v>
                </c:pt>
                <c:pt idx="326">
                  <c:v>4.2599999999999999E-2</c:v>
                </c:pt>
                <c:pt idx="327">
                  <c:v>4.2599999999999999E-2</c:v>
                </c:pt>
                <c:pt idx="328">
                  <c:v>4.2599999999999999E-2</c:v>
                </c:pt>
                <c:pt idx="329">
                  <c:v>4.2799999999999998E-2</c:v>
                </c:pt>
                <c:pt idx="330">
                  <c:v>4.2799999999999998E-2</c:v>
                </c:pt>
                <c:pt idx="331">
                  <c:v>4.2799999999999998E-2</c:v>
                </c:pt>
                <c:pt idx="332">
                  <c:v>4.2799999999999998E-2</c:v>
                </c:pt>
                <c:pt idx="333">
                  <c:v>4.2799999999999998E-2</c:v>
                </c:pt>
                <c:pt idx="334">
                  <c:v>4.2799999999999998E-2</c:v>
                </c:pt>
                <c:pt idx="335">
                  <c:v>4.2799999999999998E-2</c:v>
                </c:pt>
                <c:pt idx="336">
                  <c:v>4.2799999999999998E-2</c:v>
                </c:pt>
                <c:pt idx="337">
                  <c:v>4.2799999999999998E-2</c:v>
                </c:pt>
                <c:pt idx="338">
                  <c:v>4.2799999999999998E-2</c:v>
                </c:pt>
                <c:pt idx="339">
                  <c:v>4.2799999999999998E-2</c:v>
                </c:pt>
                <c:pt idx="340">
                  <c:v>4.3099999999999999E-2</c:v>
                </c:pt>
                <c:pt idx="341">
                  <c:v>4.3099999999999999E-2</c:v>
                </c:pt>
                <c:pt idx="342">
                  <c:v>4.3099999999999999E-2</c:v>
                </c:pt>
                <c:pt idx="343">
                  <c:v>4.3099999999999999E-2</c:v>
                </c:pt>
                <c:pt idx="344">
                  <c:v>4.3099999999999999E-2</c:v>
                </c:pt>
                <c:pt idx="345">
                  <c:v>4.3099999999999999E-2</c:v>
                </c:pt>
                <c:pt idx="346">
                  <c:v>4.3099999999999999E-2</c:v>
                </c:pt>
                <c:pt idx="347">
                  <c:v>4.3099999999999999E-2</c:v>
                </c:pt>
                <c:pt idx="348">
                  <c:v>4.3099999999999999E-2</c:v>
                </c:pt>
                <c:pt idx="349">
                  <c:v>4.3099999999999999E-2</c:v>
                </c:pt>
                <c:pt idx="350">
                  <c:v>4.296701E-2</c:v>
                </c:pt>
                <c:pt idx="351">
                  <c:v>4.3799999999999999E-2</c:v>
                </c:pt>
                <c:pt idx="352">
                  <c:v>4.3799999999999999E-2</c:v>
                </c:pt>
                <c:pt idx="353">
                  <c:v>4.4513079999999997E-2</c:v>
                </c:pt>
                <c:pt idx="354">
                  <c:v>4.4613239999999998E-2</c:v>
                </c:pt>
                <c:pt idx="355">
                  <c:v>4.601454E-2</c:v>
                </c:pt>
                <c:pt idx="356">
                  <c:v>4.7215729999999997E-2</c:v>
                </c:pt>
                <c:pt idx="357">
                  <c:v>4.7215750000000001E-2</c:v>
                </c:pt>
                <c:pt idx="358">
                  <c:v>4.7215769999999997E-2</c:v>
                </c:pt>
                <c:pt idx="359">
                  <c:v>4.7215849999999997E-2</c:v>
                </c:pt>
                <c:pt idx="360">
                  <c:v>4.9017739999999997E-2</c:v>
                </c:pt>
                <c:pt idx="361">
                  <c:v>4.9017770000000002E-2</c:v>
                </c:pt>
                <c:pt idx="362">
                  <c:v>4.9117899999999999E-2</c:v>
                </c:pt>
                <c:pt idx="363">
                  <c:v>4.9117929999999997E-2</c:v>
                </c:pt>
                <c:pt idx="364">
                  <c:v>4.8617460000000001E-2</c:v>
                </c:pt>
                <c:pt idx="365">
                  <c:v>4.811696E-2</c:v>
                </c:pt>
                <c:pt idx="366">
                  <c:v>4.7716559999999998E-2</c:v>
                </c:pt>
                <c:pt idx="367">
                  <c:v>4.7516379999999997E-2</c:v>
                </c:pt>
                <c:pt idx="368">
                  <c:v>4.75164E-2</c:v>
                </c:pt>
                <c:pt idx="369">
                  <c:v>4.7516460000000003E-2</c:v>
                </c:pt>
                <c:pt idx="370">
                  <c:v>4.751648E-2</c:v>
                </c:pt>
                <c:pt idx="371">
                  <c:v>4.7516500000000003E-2</c:v>
                </c:pt>
                <c:pt idx="372">
                  <c:v>4.731631E-2</c:v>
                </c:pt>
                <c:pt idx="373">
                  <c:v>4.7316329999999997E-2</c:v>
                </c:pt>
                <c:pt idx="374">
                  <c:v>4.731639E-2</c:v>
                </c:pt>
                <c:pt idx="375">
                  <c:v>4.6115200000000002E-2</c:v>
                </c:pt>
                <c:pt idx="376">
                  <c:v>4.5814920000000002E-2</c:v>
                </c:pt>
                <c:pt idx="377">
                  <c:v>4.5814939999999998E-2</c:v>
                </c:pt>
                <c:pt idx="378">
                  <c:v>4.5514659999999998E-2</c:v>
                </c:pt>
                <c:pt idx="379">
                  <c:v>4.551471E-2</c:v>
                </c:pt>
                <c:pt idx="380">
                  <c:v>4.521443E-2</c:v>
                </c:pt>
                <c:pt idx="381">
                  <c:v>4.5214450000000003E-2</c:v>
                </c:pt>
                <c:pt idx="382">
                  <c:v>4.5214459999999998E-2</c:v>
                </c:pt>
                <c:pt idx="383">
                  <c:v>4.5214480000000001E-2</c:v>
                </c:pt>
                <c:pt idx="384">
                  <c:v>4.4413759999999997E-2</c:v>
                </c:pt>
                <c:pt idx="385">
                  <c:v>4.4413769999999998E-2</c:v>
                </c:pt>
                <c:pt idx="386">
                  <c:v>4.4413790000000002E-2</c:v>
                </c:pt>
                <c:pt idx="387">
                  <c:v>4.421361E-2</c:v>
                </c:pt>
                <c:pt idx="388">
                  <c:v>4.4213620000000002E-2</c:v>
                </c:pt>
                <c:pt idx="389">
                  <c:v>4.4213660000000002E-2</c:v>
                </c:pt>
                <c:pt idx="390">
                  <c:v>4.3012590000000003E-2</c:v>
                </c:pt>
                <c:pt idx="391">
                  <c:v>4.3012599999999998E-2</c:v>
                </c:pt>
                <c:pt idx="392">
                  <c:v>4.301261E-2</c:v>
                </c:pt>
                <c:pt idx="393">
                  <c:v>4.3012620000000001E-2</c:v>
                </c:pt>
                <c:pt idx="394">
                  <c:v>4.2312040000000002E-2</c:v>
                </c:pt>
                <c:pt idx="395">
                  <c:v>4.2312049999999997E-2</c:v>
                </c:pt>
                <c:pt idx="396">
                  <c:v>4.2312049999999997E-2</c:v>
                </c:pt>
                <c:pt idx="397">
                  <c:v>4.2312059999999999E-2</c:v>
                </c:pt>
                <c:pt idx="398">
                  <c:v>4.231207E-2</c:v>
                </c:pt>
                <c:pt idx="399">
                  <c:v>4.2312089999999997E-2</c:v>
                </c:pt>
                <c:pt idx="400">
                  <c:v>4.2312089999999997E-2</c:v>
                </c:pt>
                <c:pt idx="401">
                  <c:v>4.1911759999999999E-2</c:v>
                </c:pt>
                <c:pt idx="402">
                  <c:v>4.141135E-2</c:v>
                </c:pt>
                <c:pt idx="403">
                  <c:v>4.1411360000000001E-2</c:v>
                </c:pt>
                <c:pt idx="404">
                  <c:v>4.151146E-2</c:v>
                </c:pt>
                <c:pt idx="405">
                  <c:v>4.151146E-2</c:v>
                </c:pt>
                <c:pt idx="406">
                  <c:v>4.1411389999999999E-2</c:v>
                </c:pt>
                <c:pt idx="407">
                  <c:v>4.1411389999999999E-2</c:v>
                </c:pt>
                <c:pt idx="408">
                  <c:v>4.1411389999999999E-2</c:v>
                </c:pt>
                <c:pt idx="409">
                  <c:v>4.1411410000000003E-2</c:v>
                </c:pt>
                <c:pt idx="410">
                  <c:v>4.1411410000000003E-2</c:v>
                </c:pt>
                <c:pt idx="411">
                  <c:v>4.1411410000000003E-2</c:v>
                </c:pt>
                <c:pt idx="412">
                  <c:v>4.1411419999999997E-2</c:v>
                </c:pt>
                <c:pt idx="413">
                  <c:v>4.1411419999999997E-2</c:v>
                </c:pt>
                <c:pt idx="414">
                  <c:v>4.1411429999999999E-2</c:v>
                </c:pt>
                <c:pt idx="415">
                  <c:v>4.1411429999999999E-2</c:v>
                </c:pt>
                <c:pt idx="416">
                  <c:v>4.1411429999999999E-2</c:v>
                </c:pt>
                <c:pt idx="417">
                  <c:v>4.1311349999999997E-2</c:v>
                </c:pt>
                <c:pt idx="418">
                  <c:v>4.1311349999999997E-2</c:v>
                </c:pt>
                <c:pt idx="419">
                  <c:v>4.1311359999999998E-2</c:v>
                </c:pt>
                <c:pt idx="420">
                  <c:v>4.1311359999999998E-2</c:v>
                </c:pt>
                <c:pt idx="421">
                  <c:v>4.1311359999999998E-2</c:v>
                </c:pt>
                <c:pt idx="422">
                  <c:v>4.1305639999999998E-2</c:v>
                </c:pt>
                <c:pt idx="423">
                  <c:v>4.0305260000000002E-2</c:v>
                </c:pt>
                <c:pt idx="424">
                  <c:v>4.0305309999999997E-2</c:v>
                </c:pt>
                <c:pt idx="425">
                  <c:v>4.0305319999999999E-2</c:v>
                </c:pt>
                <c:pt idx="426">
                  <c:v>4.0305340000000002E-2</c:v>
                </c:pt>
                <c:pt idx="427">
                  <c:v>4.0305349999999997E-2</c:v>
                </c:pt>
                <c:pt idx="428">
                  <c:v>4.0005249999999999E-2</c:v>
                </c:pt>
                <c:pt idx="429">
                  <c:v>4.0005289999999999E-2</c:v>
                </c:pt>
                <c:pt idx="430">
                  <c:v>4.0005300000000001E-2</c:v>
                </c:pt>
                <c:pt idx="431">
                  <c:v>3.9405080000000002E-2</c:v>
                </c:pt>
                <c:pt idx="432">
                  <c:v>3.9004940000000002E-2</c:v>
                </c:pt>
                <c:pt idx="433">
                  <c:v>3.9004949999999997E-2</c:v>
                </c:pt>
                <c:pt idx="434">
                  <c:v>3.9004990000000003E-2</c:v>
                </c:pt>
                <c:pt idx="435">
                  <c:v>3.850481E-2</c:v>
                </c:pt>
                <c:pt idx="436">
                  <c:v>3.8504820000000002E-2</c:v>
                </c:pt>
                <c:pt idx="437">
                  <c:v>3.8504829999999997E-2</c:v>
                </c:pt>
                <c:pt idx="438">
                  <c:v>3.8504869999999997E-2</c:v>
                </c:pt>
                <c:pt idx="439">
                  <c:v>3.8004690000000001E-2</c:v>
                </c:pt>
                <c:pt idx="440">
                  <c:v>3.8004709999999997E-2</c:v>
                </c:pt>
                <c:pt idx="441">
                  <c:v>3.6504179999999997E-2</c:v>
                </c:pt>
                <c:pt idx="442">
                  <c:v>3.700436E-2</c:v>
                </c:pt>
                <c:pt idx="443">
                  <c:v>3.7004389999999998E-2</c:v>
                </c:pt>
                <c:pt idx="444">
                  <c:v>3.7004389999999998E-2</c:v>
                </c:pt>
                <c:pt idx="445">
                  <c:v>3.70044E-2</c:v>
                </c:pt>
                <c:pt idx="446">
                  <c:v>3.7004410000000001E-2</c:v>
                </c:pt>
                <c:pt idx="447">
                  <c:v>3.7004420000000003E-2</c:v>
                </c:pt>
                <c:pt idx="448">
                  <c:v>3.700444E-2</c:v>
                </c:pt>
                <c:pt idx="449">
                  <c:v>3.7004450000000001E-2</c:v>
                </c:pt>
                <c:pt idx="450">
                  <c:v>3.7004450000000001E-2</c:v>
                </c:pt>
                <c:pt idx="451">
                  <c:v>3.7404609999999998E-2</c:v>
                </c:pt>
                <c:pt idx="452">
                  <c:v>3.7404609999999998E-2</c:v>
                </c:pt>
                <c:pt idx="453">
                  <c:v>3.7404630000000001E-2</c:v>
                </c:pt>
                <c:pt idx="454">
                  <c:v>3.7404640000000003E-2</c:v>
                </c:pt>
                <c:pt idx="455">
                  <c:v>3.7404640000000003E-2</c:v>
                </c:pt>
                <c:pt idx="456">
                  <c:v>3.7404649999999998E-2</c:v>
                </c:pt>
                <c:pt idx="457">
                  <c:v>3.7404659999999999E-2</c:v>
                </c:pt>
                <c:pt idx="458">
                  <c:v>3.7404670000000001E-2</c:v>
                </c:pt>
                <c:pt idx="459">
                  <c:v>3.7404680000000003E-2</c:v>
                </c:pt>
                <c:pt idx="460">
                  <c:v>3.7404680000000003E-2</c:v>
                </c:pt>
                <c:pt idx="461">
                  <c:v>3.7404689999999997E-2</c:v>
                </c:pt>
                <c:pt idx="462">
                  <c:v>3.7404689999999997E-2</c:v>
                </c:pt>
                <c:pt idx="463">
                  <c:v>3.7404710000000001E-2</c:v>
                </c:pt>
                <c:pt idx="464">
                  <c:v>3.7404710000000001E-2</c:v>
                </c:pt>
                <c:pt idx="465">
                  <c:v>3.7404720000000002E-2</c:v>
                </c:pt>
                <c:pt idx="466">
                  <c:v>3.7404720000000002E-2</c:v>
                </c:pt>
                <c:pt idx="467">
                  <c:v>3.7404729999999997E-2</c:v>
                </c:pt>
                <c:pt idx="468">
                  <c:v>3.7404739999999999E-2</c:v>
                </c:pt>
                <c:pt idx="469">
                  <c:v>3.7404739999999999E-2</c:v>
                </c:pt>
                <c:pt idx="470">
                  <c:v>3.7004599999999999E-2</c:v>
                </c:pt>
                <c:pt idx="471">
                  <c:v>3.7004599999999999E-2</c:v>
                </c:pt>
                <c:pt idx="472">
                  <c:v>3.7004599999999999E-2</c:v>
                </c:pt>
                <c:pt idx="473">
                  <c:v>3.700461E-2</c:v>
                </c:pt>
                <c:pt idx="474">
                  <c:v>3.700461E-2</c:v>
                </c:pt>
                <c:pt idx="475">
                  <c:v>3.700461E-2</c:v>
                </c:pt>
                <c:pt idx="476">
                  <c:v>3.7004620000000002E-2</c:v>
                </c:pt>
                <c:pt idx="477">
                  <c:v>3.7004620000000002E-2</c:v>
                </c:pt>
                <c:pt idx="478">
                  <c:v>3.7004620000000002E-2</c:v>
                </c:pt>
                <c:pt idx="479">
                  <c:v>3.7004629999999997E-2</c:v>
                </c:pt>
                <c:pt idx="480">
                  <c:v>3.7004629999999997E-2</c:v>
                </c:pt>
                <c:pt idx="481">
                  <c:v>3.7004629999999997E-2</c:v>
                </c:pt>
                <c:pt idx="482">
                  <c:v>3.7004629999999997E-2</c:v>
                </c:pt>
                <c:pt idx="483">
                  <c:v>3.7004629999999997E-2</c:v>
                </c:pt>
                <c:pt idx="484">
                  <c:v>3.7004629999999997E-2</c:v>
                </c:pt>
                <c:pt idx="485">
                  <c:v>3.7004629999999997E-2</c:v>
                </c:pt>
                <c:pt idx="486">
                  <c:v>3.7004629999999997E-2</c:v>
                </c:pt>
                <c:pt idx="487">
                  <c:v>3.7004629999999997E-2</c:v>
                </c:pt>
                <c:pt idx="488">
                  <c:v>3.7004629999999997E-2</c:v>
                </c:pt>
                <c:pt idx="489">
                  <c:v>3.7004639999999998E-2</c:v>
                </c:pt>
                <c:pt idx="490">
                  <c:v>3.7004629999999997E-2</c:v>
                </c:pt>
                <c:pt idx="491">
                  <c:v>3.7004629999999997E-2</c:v>
                </c:pt>
                <c:pt idx="492">
                  <c:v>3.7004629999999997E-2</c:v>
                </c:pt>
                <c:pt idx="493">
                  <c:v>3.7004629999999997E-2</c:v>
                </c:pt>
                <c:pt idx="494">
                  <c:v>3.7004629999999997E-2</c:v>
                </c:pt>
                <c:pt idx="495">
                  <c:v>3.7004629999999997E-2</c:v>
                </c:pt>
                <c:pt idx="496">
                  <c:v>3.7004629999999997E-2</c:v>
                </c:pt>
                <c:pt idx="497">
                  <c:v>3.7004629999999997E-2</c:v>
                </c:pt>
                <c:pt idx="498">
                  <c:v>3.7004620000000002E-2</c:v>
                </c:pt>
                <c:pt idx="499">
                  <c:v>3.7004620000000002E-2</c:v>
                </c:pt>
                <c:pt idx="500">
                  <c:v>3.7004620000000002E-2</c:v>
                </c:pt>
                <c:pt idx="501">
                  <c:v>3.700461E-2</c:v>
                </c:pt>
                <c:pt idx="502">
                  <c:v>3.7004599999999999E-2</c:v>
                </c:pt>
                <c:pt idx="503">
                  <c:v>3.7004599999999999E-2</c:v>
                </c:pt>
                <c:pt idx="504">
                  <c:v>3.7004599999999999E-2</c:v>
                </c:pt>
                <c:pt idx="505">
                  <c:v>3.7004599999999999E-2</c:v>
                </c:pt>
                <c:pt idx="506">
                  <c:v>3.7004589999999997E-2</c:v>
                </c:pt>
                <c:pt idx="507">
                  <c:v>3.7004580000000002E-2</c:v>
                </c:pt>
                <c:pt idx="508">
                  <c:v>3.7004580000000002E-2</c:v>
                </c:pt>
                <c:pt idx="509">
                  <c:v>3.7004570000000001E-2</c:v>
                </c:pt>
                <c:pt idx="510">
                  <c:v>3.7004570000000001E-2</c:v>
                </c:pt>
                <c:pt idx="511">
                  <c:v>3.7504750000000003E-2</c:v>
                </c:pt>
                <c:pt idx="512">
                  <c:v>3.7504740000000002E-2</c:v>
                </c:pt>
                <c:pt idx="513">
                  <c:v>3.6504370000000001E-2</c:v>
                </c:pt>
                <c:pt idx="514">
                  <c:v>3.6004189999999998E-2</c:v>
                </c:pt>
                <c:pt idx="515">
                  <c:v>3.5704079999999999E-2</c:v>
                </c:pt>
                <c:pt idx="516">
                  <c:v>3.5704079999999999E-2</c:v>
                </c:pt>
                <c:pt idx="517">
                  <c:v>3.5303929999999997E-2</c:v>
                </c:pt>
                <c:pt idx="518">
                  <c:v>3.5003819999999998E-2</c:v>
                </c:pt>
                <c:pt idx="519">
                  <c:v>3.5003819999999998E-2</c:v>
                </c:pt>
                <c:pt idx="520">
                  <c:v>3.5003819999999998E-2</c:v>
                </c:pt>
                <c:pt idx="521">
                  <c:v>3.5003810000000003E-2</c:v>
                </c:pt>
                <c:pt idx="522">
                  <c:v>3.500379E-2</c:v>
                </c:pt>
                <c:pt idx="523">
                  <c:v>3.500379E-2</c:v>
                </c:pt>
                <c:pt idx="524">
                  <c:v>3.5003779999999998E-2</c:v>
                </c:pt>
                <c:pt idx="525">
                  <c:v>3.5003779999999998E-2</c:v>
                </c:pt>
                <c:pt idx="526">
                  <c:v>3.5003769999999997E-2</c:v>
                </c:pt>
                <c:pt idx="527">
                  <c:v>3.500375E-2</c:v>
                </c:pt>
                <c:pt idx="528">
                  <c:v>3.500375E-2</c:v>
                </c:pt>
                <c:pt idx="529">
                  <c:v>3.5003739999999998E-2</c:v>
                </c:pt>
                <c:pt idx="530">
                  <c:v>3.4503579999999999E-2</c:v>
                </c:pt>
                <c:pt idx="531">
                  <c:v>3.4503569999999997E-2</c:v>
                </c:pt>
                <c:pt idx="532">
                  <c:v>3.4503550000000001E-2</c:v>
                </c:pt>
                <c:pt idx="533">
                  <c:v>3.4503550000000001E-2</c:v>
                </c:pt>
                <c:pt idx="534">
                  <c:v>3.4503539999999999E-2</c:v>
                </c:pt>
                <c:pt idx="535">
                  <c:v>3.4503529999999998E-2</c:v>
                </c:pt>
                <c:pt idx="536">
                  <c:v>3.4503529999999998E-2</c:v>
                </c:pt>
                <c:pt idx="537">
                  <c:v>3.4503499999999999E-2</c:v>
                </c:pt>
                <c:pt idx="538">
                  <c:v>3.4503489999999998E-2</c:v>
                </c:pt>
                <c:pt idx="539">
                  <c:v>3.4503480000000003E-2</c:v>
                </c:pt>
                <c:pt idx="540">
                  <c:v>3.4503480000000003E-2</c:v>
                </c:pt>
                <c:pt idx="541">
                  <c:v>3.4503449999999998E-2</c:v>
                </c:pt>
                <c:pt idx="542">
                  <c:v>3.4503440000000003E-2</c:v>
                </c:pt>
                <c:pt idx="543">
                  <c:v>3.4503430000000002E-2</c:v>
                </c:pt>
                <c:pt idx="544">
                  <c:v>3.4503430000000002E-2</c:v>
                </c:pt>
                <c:pt idx="545">
                  <c:v>3.450342E-2</c:v>
                </c:pt>
                <c:pt idx="546">
                  <c:v>3.4503390000000002E-2</c:v>
                </c:pt>
                <c:pt idx="547">
                  <c:v>3.450338E-2</c:v>
                </c:pt>
                <c:pt idx="548">
                  <c:v>3.450338E-2</c:v>
                </c:pt>
                <c:pt idx="549">
                  <c:v>3.4501690000000002E-2</c:v>
                </c:pt>
                <c:pt idx="550">
                  <c:v>3.4501690000000002E-2</c:v>
                </c:pt>
                <c:pt idx="551">
                  <c:v>3.4501690000000002E-2</c:v>
                </c:pt>
                <c:pt idx="552">
                  <c:v>3.4501690000000002E-2</c:v>
                </c:pt>
                <c:pt idx="553">
                  <c:v>3.4701719999999998E-2</c:v>
                </c:pt>
                <c:pt idx="554">
                  <c:v>3.4701719999999998E-2</c:v>
                </c:pt>
                <c:pt idx="555">
                  <c:v>3.4801730000000003E-2</c:v>
                </c:pt>
                <c:pt idx="556">
                  <c:v>3.500176E-2</c:v>
                </c:pt>
                <c:pt idx="557">
                  <c:v>3.500176E-2</c:v>
                </c:pt>
                <c:pt idx="558">
                  <c:v>3.500176E-2</c:v>
                </c:pt>
                <c:pt idx="559">
                  <c:v>3.500176E-2</c:v>
                </c:pt>
                <c:pt idx="560">
                  <c:v>3.500176E-2</c:v>
                </c:pt>
                <c:pt idx="561">
                  <c:v>3.5001749999999998E-2</c:v>
                </c:pt>
                <c:pt idx="562">
                  <c:v>3.5001749999999998E-2</c:v>
                </c:pt>
                <c:pt idx="563">
                  <c:v>3.5001749999999998E-2</c:v>
                </c:pt>
                <c:pt idx="564">
                  <c:v>3.5001740000000003E-2</c:v>
                </c:pt>
                <c:pt idx="565">
                  <c:v>3.5001740000000003E-2</c:v>
                </c:pt>
                <c:pt idx="566">
                  <c:v>3.5001740000000003E-2</c:v>
                </c:pt>
                <c:pt idx="567">
                  <c:v>3.5001730000000002E-2</c:v>
                </c:pt>
                <c:pt idx="568">
                  <c:v>3.5001730000000002E-2</c:v>
                </c:pt>
                <c:pt idx="569">
                  <c:v>3.5001730000000002E-2</c:v>
                </c:pt>
                <c:pt idx="570">
                  <c:v>3.5201749999999997E-2</c:v>
                </c:pt>
                <c:pt idx="571">
                  <c:v>3.5201740000000002E-2</c:v>
                </c:pt>
                <c:pt idx="572">
                  <c:v>3.5201740000000002E-2</c:v>
                </c:pt>
                <c:pt idx="573">
                  <c:v>3.5201740000000002E-2</c:v>
                </c:pt>
                <c:pt idx="574">
                  <c:v>3.5201730000000001E-2</c:v>
                </c:pt>
                <c:pt idx="575">
                  <c:v>3.5201719999999999E-2</c:v>
                </c:pt>
                <c:pt idx="576">
                  <c:v>3.5201719999999999E-2</c:v>
                </c:pt>
                <c:pt idx="577">
                  <c:v>3.5201719999999999E-2</c:v>
                </c:pt>
                <c:pt idx="578">
                  <c:v>3.5501749999999999E-2</c:v>
                </c:pt>
                <c:pt idx="579">
                  <c:v>3.580179E-2</c:v>
                </c:pt>
                <c:pt idx="580">
                  <c:v>3.5801779999999998E-2</c:v>
                </c:pt>
                <c:pt idx="581">
                  <c:v>3.5801779999999998E-2</c:v>
                </c:pt>
                <c:pt idx="582">
                  <c:v>3.5801769999999997E-2</c:v>
                </c:pt>
                <c:pt idx="583">
                  <c:v>3.5801739999999999E-2</c:v>
                </c:pt>
                <c:pt idx="584">
                  <c:v>3.6901900000000001E-2</c:v>
                </c:pt>
                <c:pt idx="585">
                  <c:v>3.690189E-2</c:v>
                </c:pt>
                <c:pt idx="586">
                  <c:v>3.690189E-2</c:v>
                </c:pt>
                <c:pt idx="587">
                  <c:v>3.6901879999999998E-2</c:v>
                </c:pt>
                <c:pt idx="588">
                  <c:v>3.6901860000000002E-2</c:v>
                </c:pt>
                <c:pt idx="589">
                  <c:v>3.690185E-2</c:v>
                </c:pt>
                <c:pt idx="590">
                  <c:v>3.690185E-2</c:v>
                </c:pt>
                <c:pt idx="591">
                  <c:v>3.6701810000000001E-2</c:v>
                </c:pt>
                <c:pt idx="592">
                  <c:v>3.67018E-2</c:v>
                </c:pt>
                <c:pt idx="593">
                  <c:v>3.6701770000000002E-2</c:v>
                </c:pt>
                <c:pt idx="594">
                  <c:v>3.670176E-2</c:v>
                </c:pt>
                <c:pt idx="595">
                  <c:v>3.6701749999999998E-2</c:v>
                </c:pt>
                <c:pt idx="596">
                  <c:v>3.6701749999999998E-2</c:v>
                </c:pt>
                <c:pt idx="597">
                  <c:v>3.670172E-2</c:v>
                </c:pt>
                <c:pt idx="598">
                  <c:v>3.6701709999999999E-2</c:v>
                </c:pt>
                <c:pt idx="599">
                  <c:v>3.6701699999999997E-2</c:v>
                </c:pt>
                <c:pt idx="600">
                  <c:v>3.6701690000000002E-2</c:v>
                </c:pt>
                <c:pt idx="601">
                  <c:v>3.670168E-2</c:v>
                </c:pt>
                <c:pt idx="602">
                  <c:v>3.6701659999999997E-2</c:v>
                </c:pt>
                <c:pt idx="603">
                  <c:v>3.6701650000000002E-2</c:v>
                </c:pt>
                <c:pt idx="604">
                  <c:v>3.6701640000000001E-2</c:v>
                </c:pt>
                <c:pt idx="605">
                  <c:v>3.6701629999999999E-2</c:v>
                </c:pt>
                <c:pt idx="606">
                  <c:v>3.6701619999999997E-2</c:v>
                </c:pt>
                <c:pt idx="607">
                  <c:v>3.6701589999999999E-2</c:v>
                </c:pt>
                <c:pt idx="608">
                  <c:v>3.6701579999999998E-2</c:v>
                </c:pt>
                <c:pt idx="609">
                  <c:v>3.6701570000000003E-2</c:v>
                </c:pt>
                <c:pt idx="610">
                  <c:v>3.6701549999999999E-2</c:v>
                </c:pt>
                <c:pt idx="611">
                  <c:v>3.6701539999999998E-2</c:v>
                </c:pt>
                <c:pt idx="612">
                  <c:v>3.670151E-2</c:v>
                </c:pt>
                <c:pt idx="613">
                  <c:v>3.6701499999999998E-2</c:v>
                </c:pt>
                <c:pt idx="614">
                  <c:v>3.6701490000000003E-2</c:v>
                </c:pt>
                <c:pt idx="615">
                  <c:v>3.670147E-2</c:v>
                </c:pt>
                <c:pt idx="616">
                  <c:v>3.6801479999999998E-2</c:v>
                </c:pt>
                <c:pt idx="617">
                  <c:v>3.6801439999999998E-2</c:v>
                </c:pt>
                <c:pt idx="618">
                  <c:v>3.6801430000000003E-2</c:v>
                </c:pt>
                <c:pt idx="619">
                  <c:v>3.680141E-2</c:v>
                </c:pt>
                <c:pt idx="620">
                  <c:v>3.6801399999999998E-2</c:v>
                </c:pt>
                <c:pt idx="621">
                  <c:v>3.6801390000000003E-2</c:v>
                </c:pt>
                <c:pt idx="622">
                  <c:v>3.6801349999999997E-2</c:v>
                </c:pt>
                <c:pt idx="623">
                  <c:v>3.6801340000000002E-2</c:v>
                </c:pt>
                <c:pt idx="624">
                  <c:v>3.6801319999999998E-2</c:v>
                </c:pt>
                <c:pt idx="625">
                  <c:v>3.6801309999999997E-2</c:v>
                </c:pt>
                <c:pt idx="626">
                  <c:v>3.6801300000000002E-2</c:v>
                </c:pt>
                <c:pt idx="627">
                  <c:v>3.6801250000000001E-2</c:v>
                </c:pt>
                <c:pt idx="628">
                  <c:v>3.6801239999999999E-2</c:v>
                </c:pt>
                <c:pt idx="629">
                  <c:v>3.6801229999999997E-2</c:v>
                </c:pt>
                <c:pt idx="630">
                  <c:v>3.6801210000000001E-2</c:v>
                </c:pt>
                <c:pt idx="631">
                  <c:v>3.6801199999999999E-2</c:v>
                </c:pt>
                <c:pt idx="632">
                  <c:v>3.6801149999999998E-2</c:v>
                </c:pt>
                <c:pt idx="633">
                  <c:v>3.6801140000000003E-2</c:v>
                </c:pt>
                <c:pt idx="634">
                  <c:v>3.680112E-2</c:v>
                </c:pt>
                <c:pt idx="635">
                  <c:v>3.6801109999999998E-2</c:v>
                </c:pt>
                <c:pt idx="636">
                  <c:v>3.6801090000000002E-2</c:v>
                </c:pt>
                <c:pt idx="637">
                  <c:v>3.6801050000000002E-2</c:v>
                </c:pt>
                <c:pt idx="638">
                  <c:v>3.6801029999999998E-2</c:v>
                </c:pt>
                <c:pt idx="639">
                  <c:v>3.6801010000000002E-2</c:v>
                </c:pt>
                <c:pt idx="640">
                  <c:v>3.6801E-2</c:v>
                </c:pt>
                <c:pt idx="641">
                  <c:v>3.6800979999999997E-2</c:v>
                </c:pt>
                <c:pt idx="642">
                  <c:v>3.6800930000000003E-2</c:v>
                </c:pt>
                <c:pt idx="643">
                  <c:v>3.6800920000000001E-2</c:v>
                </c:pt>
                <c:pt idx="644">
                  <c:v>3.6800899999999998E-2</c:v>
                </c:pt>
                <c:pt idx="645">
                  <c:v>3.6800880000000001E-2</c:v>
                </c:pt>
                <c:pt idx="646">
                  <c:v>3.6800869999999999E-2</c:v>
                </c:pt>
                <c:pt idx="647">
                  <c:v>3.6800810000000003E-2</c:v>
                </c:pt>
                <c:pt idx="648">
                  <c:v>3.6800800000000002E-2</c:v>
                </c:pt>
                <c:pt idx="649">
                  <c:v>3.6800779999999998E-2</c:v>
                </c:pt>
                <c:pt idx="650">
                  <c:v>3.6100720000000003E-2</c:v>
                </c:pt>
                <c:pt idx="651">
                  <c:v>3.650072E-2</c:v>
                </c:pt>
                <c:pt idx="652">
                  <c:v>3.6500669999999999E-2</c:v>
                </c:pt>
                <c:pt idx="653">
                  <c:v>3.6500650000000003E-2</c:v>
                </c:pt>
                <c:pt idx="654">
                  <c:v>3.6500640000000001E-2</c:v>
                </c:pt>
                <c:pt idx="655">
                  <c:v>3.6500619999999998E-2</c:v>
                </c:pt>
                <c:pt idx="656">
                  <c:v>3.6500600000000001E-2</c:v>
                </c:pt>
                <c:pt idx="657">
                  <c:v>3.6500539999999998E-2</c:v>
                </c:pt>
                <c:pt idx="658">
                  <c:v>3.6500520000000002E-2</c:v>
                </c:pt>
                <c:pt idx="659">
                  <c:v>3.650051E-2</c:v>
                </c:pt>
                <c:pt idx="660">
                  <c:v>3.6500489999999997E-2</c:v>
                </c:pt>
                <c:pt idx="661">
                  <c:v>3.650047E-2</c:v>
                </c:pt>
                <c:pt idx="662">
                  <c:v>3.6500409999999997E-2</c:v>
                </c:pt>
                <c:pt idx="663">
                  <c:v>3.6500390000000001E-2</c:v>
                </c:pt>
                <c:pt idx="664">
                  <c:v>3.6500369999999997E-2</c:v>
                </c:pt>
                <c:pt idx="665">
                  <c:v>3.6500350000000001E-2</c:v>
                </c:pt>
                <c:pt idx="666">
                  <c:v>3.6500329999999997E-2</c:v>
                </c:pt>
                <c:pt idx="667">
                  <c:v>3.6500270000000001E-2</c:v>
                </c:pt>
                <c:pt idx="668">
                  <c:v>3.6500249999999998E-2</c:v>
                </c:pt>
                <c:pt idx="669">
                  <c:v>3.6500230000000002E-2</c:v>
                </c:pt>
                <c:pt idx="670">
                  <c:v>3.6500209999999998E-2</c:v>
                </c:pt>
                <c:pt idx="671">
                  <c:v>3.6500190000000002E-2</c:v>
                </c:pt>
                <c:pt idx="672">
                  <c:v>3.6500119999999997E-2</c:v>
                </c:pt>
                <c:pt idx="673">
                  <c:v>3.5900099999999997E-2</c:v>
                </c:pt>
                <c:pt idx="674">
                  <c:v>3.5800079999999998E-2</c:v>
                </c:pt>
                <c:pt idx="675">
                  <c:v>3.5600039999999999E-2</c:v>
                </c:pt>
                <c:pt idx="676">
                  <c:v>3.5600029999999998E-2</c:v>
                </c:pt>
                <c:pt idx="677">
                  <c:v>3.56E-2</c:v>
                </c:pt>
                <c:pt idx="678">
                  <c:v>3.5602929999999998E-2</c:v>
                </c:pt>
                <c:pt idx="679">
                  <c:v>3.5605850000000001E-2</c:v>
                </c:pt>
                <c:pt idx="680">
                  <c:v>3.560878E-2</c:v>
                </c:pt>
                <c:pt idx="681">
                  <c:v>3.5611700000000003E-2</c:v>
                </c:pt>
                <c:pt idx="682">
                  <c:v>3.562046E-2</c:v>
                </c:pt>
                <c:pt idx="683">
                  <c:v>3.452856E-2</c:v>
                </c:pt>
                <c:pt idx="684">
                  <c:v>3.4333290000000002E-2</c:v>
                </c:pt>
                <c:pt idx="685">
                  <c:v>3.4138290000000002E-2</c:v>
                </c:pt>
                <c:pt idx="686">
                  <c:v>3.4142119999999998E-2</c:v>
                </c:pt>
                <c:pt idx="687">
                  <c:v>3.2766280000000002E-2</c:v>
                </c:pt>
                <c:pt idx="688">
                  <c:v>3.2767949999999997E-2</c:v>
                </c:pt>
                <c:pt idx="689">
                  <c:v>3.2771389999999997E-2</c:v>
                </c:pt>
                <c:pt idx="690">
                  <c:v>3.2775840000000001E-2</c:v>
                </c:pt>
                <c:pt idx="691">
                  <c:v>3.2777859999999999E-2</c:v>
                </c:pt>
                <c:pt idx="692">
                  <c:v>3.279079E-2</c:v>
                </c:pt>
                <c:pt idx="693">
                  <c:v>3.2805519999999998E-2</c:v>
                </c:pt>
                <c:pt idx="694">
                  <c:v>3.2805630000000002E-2</c:v>
                </c:pt>
                <c:pt idx="695">
                  <c:v>3.2810199999999998E-2</c:v>
                </c:pt>
                <c:pt idx="696">
                  <c:v>3.1634089999999997E-2</c:v>
                </c:pt>
                <c:pt idx="697">
                  <c:v>3.1159099999999999E-2</c:v>
                </c:pt>
                <c:pt idx="698">
                  <c:v>3.1164750000000001E-2</c:v>
                </c:pt>
                <c:pt idx="699">
                  <c:v>3.0680010000000001E-2</c:v>
                </c:pt>
                <c:pt idx="700">
                  <c:v>3.0681779999999999E-2</c:v>
                </c:pt>
                <c:pt idx="701">
                  <c:v>3.0687619999999999E-2</c:v>
                </c:pt>
                <c:pt idx="702">
                  <c:v>3.021629E-2</c:v>
                </c:pt>
                <c:pt idx="703">
                  <c:v>3.0417840000000002E-2</c:v>
                </c:pt>
                <c:pt idx="704">
                  <c:v>3.0428859999999999E-2</c:v>
                </c:pt>
                <c:pt idx="705">
                  <c:v>3.023729E-2</c:v>
                </c:pt>
                <c:pt idx="706">
                  <c:v>2.9755920000000002E-2</c:v>
                </c:pt>
                <c:pt idx="707">
                  <c:v>2.9775469999999998E-2</c:v>
                </c:pt>
                <c:pt idx="708">
                  <c:v>2.9781990000000001E-2</c:v>
                </c:pt>
                <c:pt idx="709">
                  <c:v>2.9788499999999999E-2</c:v>
                </c:pt>
                <c:pt idx="710">
                  <c:v>2.979501E-2</c:v>
                </c:pt>
                <c:pt idx="711">
                  <c:v>3.0286879999999999E-2</c:v>
                </c:pt>
                <c:pt idx="712">
                  <c:v>3.0014800000000001E-2</c:v>
                </c:pt>
                <c:pt idx="713">
                  <c:v>3.0612199999999999E-2</c:v>
                </c:pt>
                <c:pt idx="714">
                  <c:v>3.0608059999999999E-2</c:v>
                </c:pt>
                <c:pt idx="715">
                  <c:v>3.0607039999999999E-2</c:v>
                </c:pt>
                <c:pt idx="716">
                  <c:v>3.031944E-2</c:v>
                </c:pt>
                <c:pt idx="717">
                  <c:v>3.0337360000000001E-2</c:v>
                </c:pt>
                <c:pt idx="718">
                  <c:v>3.0146740000000002E-2</c:v>
                </c:pt>
                <c:pt idx="719">
                  <c:v>3.0221830000000002E-2</c:v>
                </c:pt>
                <c:pt idx="720">
                  <c:v>3.0227319999999998E-2</c:v>
                </c:pt>
                <c:pt idx="721">
                  <c:v>3.0200749999999998E-2</c:v>
                </c:pt>
                <c:pt idx="722">
                  <c:v>3.0215639999999998E-2</c:v>
                </c:pt>
                <c:pt idx="723">
                  <c:v>3.02206E-2</c:v>
                </c:pt>
                <c:pt idx="724">
                  <c:v>3.0225559999999999E-2</c:v>
                </c:pt>
                <c:pt idx="725">
                  <c:v>3.023547E-2</c:v>
                </c:pt>
                <c:pt idx="726">
                  <c:v>3.0441449999999998E-2</c:v>
                </c:pt>
                <c:pt idx="727">
                  <c:v>3.04227E-2</c:v>
                </c:pt>
                <c:pt idx="728">
                  <c:v>3.0436749999999999E-2</c:v>
                </c:pt>
                <c:pt idx="729">
                  <c:v>3.0441369999999999E-2</c:v>
                </c:pt>
                <c:pt idx="730">
                  <c:v>3.063662E-2</c:v>
                </c:pt>
                <c:pt idx="731">
                  <c:v>3.06501E-2</c:v>
                </c:pt>
                <c:pt idx="732">
                  <c:v>3.1361399999999998E-2</c:v>
                </c:pt>
                <c:pt idx="733">
                  <c:v>3.136597E-2</c:v>
                </c:pt>
                <c:pt idx="734">
                  <c:v>3.1370549999999997E-2</c:v>
                </c:pt>
                <c:pt idx="735">
                  <c:v>3.1375119999999999E-2</c:v>
                </c:pt>
                <c:pt idx="736">
                  <c:v>3.139339E-2</c:v>
                </c:pt>
                <c:pt idx="737">
                  <c:v>3.1397950000000001E-2</c:v>
                </c:pt>
                <c:pt idx="738">
                  <c:v>3.1402510000000002E-2</c:v>
                </c:pt>
                <c:pt idx="739">
                  <c:v>3.1407079999999997E-2</c:v>
                </c:pt>
                <c:pt idx="740">
                  <c:v>3.1420749999999997E-2</c:v>
                </c:pt>
                <c:pt idx="741">
                  <c:v>3.1425300000000003E-2</c:v>
                </c:pt>
                <c:pt idx="742">
                  <c:v>3.1411349999999998E-2</c:v>
                </c:pt>
                <c:pt idx="743">
                  <c:v>3.1365990000000003E-2</c:v>
                </c:pt>
                <c:pt idx="744">
                  <c:v>3.1381310000000003E-2</c:v>
                </c:pt>
                <c:pt idx="745">
                  <c:v>3.1333079999999999E-2</c:v>
                </c:pt>
                <c:pt idx="746">
                  <c:v>3.1284050000000001E-2</c:v>
                </c:pt>
                <c:pt idx="747">
                  <c:v>3.1267089999999997E-2</c:v>
                </c:pt>
                <c:pt idx="748">
                  <c:v>3.1069289999999999E-2</c:v>
                </c:pt>
                <c:pt idx="749">
                  <c:v>3.1104420000000001E-2</c:v>
                </c:pt>
                <c:pt idx="750">
                  <c:v>3.1835179999999998E-2</c:v>
                </c:pt>
                <c:pt idx="751">
                  <c:v>3.368633E-2</c:v>
                </c:pt>
                <c:pt idx="752">
                  <c:v>3.3407899999999997E-2</c:v>
                </c:pt>
                <c:pt idx="753">
                  <c:v>3.3410809999999999E-2</c:v>
                </c:pt>
                <c:pt idx="754">
                  <c:v>3.3411780000000002E-2</c:v>
                </c:pt>
                <c:pt idx="755">
                  <c:v>3.3412749999999998E-2</c:v>
                </c:pt>
                <c:pt idx="756">
                  <c:v>3.3413709999999999E-2</c:v>
                </c:pt>
                <c:pt idx="757">
                  <c:v>3.3414680000000002E-2</c:v>
                </c:pt>
                <c:pt idx="758">
                  <c:v>3.3418539999999997E-2</c:v>
                </c:pt>
                <c:pt idx="759">
                  <c:v>3.3403870000000002E-2</c:v>
                </c:pt>
                <c:pt idx="760">
                  <c:v>3.3388950000000001E-2</c:v>
                </c:pt>
                <c:pt idx="761">
                  <c:v>3.33976E-2</c:v>
                </c:pt>
                <c:pt idx="762">
                  <c:v>3.3676539999999998E-2</c:v>
                </c:pt>
                <c:pt idx="763">
                  <c:v>3.3660629999999997E-2</c:v>
                </c:pt>
                <c:pt idx="764">
                  <c:v>3.3661089999999998E-2</c:v>
                </c:pt>
                <c:pt idx="765">
                  <c:v>3.3569790000000002E-2</c:v>
                </c:pt>
                <c:pt idx="766">
                  <c:v>3.3571360000000001E-2</c:v>
                </c:pt>
                <c:pt idx="767">
                  <c:v>3.3597769999999999E-2</c:v>
                </c:pt>
                <c:pt idx="768">
                  <c:v>3.359848E-2</c:v>
                </c:pt>
                <c:pt idx="769">
                  <c:v>3.3599190000000001E-2</c:v>
                </c:pt>
                <c:pt idx="770">
                  <c:v>3.3617569999999999E-2</c:v>
                </c:pt>
                <c:pt idx="771">
                  <c:v>3.364719E-2</c:v>
                </c:pt>
                <c:pt idx="772">
                  <c:v>3.3684680000000002E-2</c:v>
                </c:pt>
                <c:pt idx="773">
                  <c:v>3.3704350000000001E-2</c:v>
                </c:pt>
                <c:pt idx="774">
                  <c:v>3.3724299999999999E-2</c:v>
                </c:pt>
                <c:pt idx="775">
                  <c:v>3.369784E-2</c:v>
                </c:pt>
                <c:pt idx="776">
                  <c:v>3.3739949999999998E-2</c:v>
                </c:pt>
                <c:pt idx="777">
                  <c:v>3.3741550000000002E-2</c:v>
                </c:pt>
                <c:pt idx="778">
                  <c:v>3.3772150000000001E-2</c:v>
                </c:pt>
                <c:pt idx="779">
                  <c:v>3.3773930000000001E-2</c:v>
                </c:pt>
                <c:pt idx="780">
                  <c:v>3.377571E-2</c:v>
                </c:pt>
                <c:pt idx="781">
                  <c:v>3.3811069999999999E-2</c:v>
                </c:pt>
                <c:pt idx="782">
                  <c:v>3.3722849999999999E-2</c:v>
                </c:pt>
                <c:pt idx="783">
                  <c:v>3.3454480000000002E-2</c:v>
                </c:pt>
                <c:pt idx="784">
                  <c:v>3.3276529999999999E-2</c:v>
                </c:pt>
                <c:pt idx="785">
                  <c:v>3.3268600000000002E-2</c:v>
                </c:pt>
                <c:pt idx="786">
                  <c:v>3.3277689999999999E-2</c:v>
                </c:pt>
                <c:pt idx="787">
                  <c:v>3.2820759999999997E-2</c:v>
                </c:pt>
                <c:pt idx="788">
                  <c:v>3.2453910000000002E-2</c:v>
                </c:pt>
                <c:pt idx="789">
                  <c:v>3.1538780000000002E-2</c:v>
                </c:pt>
                <c:pt idx="790">
                  <c:v>3.1995660000000002E-2</c:v>
                </c:pt>
                <c:pt idx="791">
                  <c:v>3.1954780000000002E-2</c:v>
                </c:pt>
                <c:pt idx="792">
                  <c:v>3.1946410000000001E-2</c:v>
                </c:pt>
                <c:pt idx="793">
                  <c:v>3.1948959999999998E-2</c:v>
                </c:pt>
                <c:pt idx="794">
                  <c:v>3.1962629999999999E-2</c:v>
                </c:pt>
                <c:pt idx="795">
                  <c:v>3.1970489999999997E-2</c:v>
                </c:pt>
                <c:pt idx="796">
                  <c:v>3.1516820000000001E-2</c:v>
                </c:pt>
                <c:pt idx="797">
                  <c:v>3.1708970000000003E-2</c:v>
                </c:pt>
                <c:pt idx="798">
                  <c:v>3.1711759999999999E-2</c:v>
                </c:pt>
                <c:pt idx="799">
                  <c:v>3.1749270000000003E-2</c:v>
                </c:pt>
                <c:pt idx="800">
                  <c:v>3.1781770000000001E-2</c:v>
                </c:pt>
                <c:pt idx="801">
                  <c:v>3.1961969999999999E-2</c:v>
                </c:pt>
                <c:pt idx="802">
                  <c:v>3.2077260000000003E-2</c:v>
                </c:pt>
                <c:pt idx="803">
                  <c:v>3.2068329999999999E-2</c:v>
                </c:pt>
                <c:pt idx="804">
                  <c:v>3.2071309999999999E-2</c:v>
                </c:pt>
                <c:pt idx="805">
                  <c:v>3.1992079999999999E-2</c:v>
                </c:pt>
                <c:pt idx="806">
                  <c:v>3.1341359999999999E-2</c:v>
                </c:pt>
                <c:pt idx="807">
                  <c:v>3.120552E-2</c:v>
                </c:pt>
                <c:pt idx="808">
                  <c:v>3.1321990000000001E-2</c:v>
                </c:pt>
                <c:pt idx="809">
                  <c:v>3.1313140000000003E-2</c:v>
                </c:pt>
                <c:pt idx="810">
                  <c:v>3.1323900000000002E-2</c:v>
                </c:pt>
                <c:pt idx="811">
                  <c:v>3.1691070000000002E-2</c:v>
                </c:pt>
                <c:pt idx="812">
                  <c:v>3.1707289999999999E-2</c:v>
                </c:pt>
                <c:pt idx="813">
                  <c:v>3.4284990000000001E-2</c:v>
                </c:pt>
                <c:pt idx="814">
                  <c:v>3.4286369999999997E-2</c:v>
                </c:pt>
                <c:pt idx="815">
                  <c:v>3.4727620000000001E-2</c:v>
                </c:pt>
                <c:pt idx="816">
                  <c:v>3.5164010000000002E-2</c:v>
                </c:pt>
                <c:pt idx="817">
                  <c:v>3.516478E-2</c:v>
                </c:pt>
                <c:pt idx="818">
                  <c:v>3.5165549999999997E-2</c:v>
                </c:pt>
                <c:pt idx="819">
                  <c:v>3.5167839999999999E-2</c:v>
                </c:pt>
                <c:pt idx="820">
                  <c:v>3.5087409999999999E-2</c:v>
                </c:pt>
                <c:pt idx="821">
                  <c:v>3.5114960000000001E-2</c:v>
                </c:pt>
                <c:pt idx="822">
                  <c:v>3.457358E-2</c:v>
                </c:pt>
                <c:pt idx="823">
                  <c:v>3.4573899999999998E-2</c:v>
                </c:pt>
                <c:pt idx="824">
                  <c:v>3.4574880000000002E-2</c:v>
                </c:pt>
                <c:pt idx="825">
                  <c:v>3.45752E-2</c:v>
                </c:pt>
                <c:pt idx="826">
                  <c:v>3.4188679999999999E-2</c:v>
                </c:pt>
                <c:pt idx="827">
                  <c:v>3.4133629999999998E-2</c:v>
                </c:pt>
                <c:pt idx="828">
                  <c:v>3.4148060000000001E-2</c:v>
                </c:pt>
                <c:pt idx="829">
                  <c:v>3.4162619999999998E-2</c:v>
                </c:pt>
                <c:pt idx="830">
                  <c:v>3.4162869999999998E-2</c:v>
                </c:pt>
                <c:pt idx="831">
                  <c:v>3.416313E-2</c:v>
                </c:pt>
                <c:pt idx="832">
                  <c:v>3.4163909999999999E-2</c:v>
                </c:pt>
                <c:pt idx="833">
                  <c:v>3.4164159999999999E-2</c:v>
                </c:pt>
                <c:pt idx="834">
                  <c:v>3.414963E-2</c:v>
                </c:pt>
                <c:pt idx="835">
                  <c:v>3.4149829999999999E-2</c:v>
                </c:pt>
                <c:pt idx="836">
                  <c:v>3.4120230000000001E-2</c:v>
                </c:pt>
                <c:pt idx="837">
                  <c:v>3.4105379999999998E-2</c:v>
                </c:pt>
                <c:pt idx="838">
                  <c:v>3.406004E-2</c:v>
                </c:pt>
                <c:pt idx="839">
                  <c:v>3.4059869999999999E-2</c:v>
                </c:pt>
                <c:pt idx="840">
                  <c:v>3.4059699999999998E-2</c:v>
                </c:pt>
                <c:pt idx="841">
                  <c:v>3.4059529999999998E-2</c:v>
                </c:pt>
                <c:pt idx="842">
                  <c:v>3.4307579999999997E-2</c:v>
                </c:pt>
                <c:pt idx="843">
                  <c:v>3.4340660000000002E-2</c:v>
                </c:pt>
                <c:pt idx="844">
                  <c:v>3.4325790000000002E-2</c:v>
                </c:pt>
                <c:pt idx="845">
                  <c:v>3.4358390000000003E-2</c:v>
                </c:pt>
                <c:pt idx="846">
                  <c:v>3.4345300000000002E-2</c:v>
                </c:pt>
                <c:pt idx="847">
                  <c:v>3.4330119999999999E-2</c:v>
                </c:pt>
                <c:pt idx="848">
                  <c:v>3.4298670000000003E-2</c:v>
                </c:pt>
                <c:pt idx="849">
                  <c:v>3.4250839999999998E-2</c:v>
                </c:pt>
                <c:pt idx="850">
                  <c:v>3.425139E-2</c:v>
                </c:pt>
                <c:pt idx="851">
                  <c:v>3.423665E-2</c:v>
                </c:pt>
                <c:pt idx="852">
                  <c:v>3.4220670000000002E-2</c:v>
                </c:pt>
                <c:pt idx="853">
                  <c:v>3.4221109999999999E-2</c:v>
                </c:pt>
                <c:pt idx="854">
                  <c:v>3.4221540000000002E-2</c:v>
                </c:pt>
                <c:pt idx="855">
                  <c:v>3.4205329999999999E-2</c:v>
                </c:pt>
                <c:pt idx="856">
                  <c:v>3.4189629999999999E-2</c:v>
                </c:pt>
                <c:pt idx="857">
                  <c:v>3.4189940000000002E-2</c:v>
                </c:pt>
                <c:pt idx="858">
                  <c:v>3.419026E-2</c:v>
                </c:pt>
                <c:pt idx="859">
                  <c:v>3.4190570000000003E-2</c:v>
                </c:pt>
                <c:pt idx="860">
                  <c:v>3.4105709999999997E-2</c:v>
                </c:pt>
                <c:pt idx="861">
                  <c:v>3.4105730000000001E-2</c:v>
                </c:pt>
                <c:pt idx="862">
                  <c:v>3.4123000000000001E-2</c:v>
                </c:pt>
                <c:pt idx="863">
                  <c:v>3.4088439999999998E-2</c:v>
                </c:pt>
                <c:pt idx="864">
                  <c:v>3.4088390000000003E-2</c:v>
                </c:pt>
                <c:pt idx="865">
                  <c:v>3.4088340000000002E-2</c:v>
                </c:pt>
                <c:pt idx="866">
                  <c:v>3.4088180000000003E-2</c:v>
                </c:pt>
                <c:pt idx="867">
                  <c:v>3.4088130000000001E-2</c:v>
                </c:pt>
                <c:pt idx="868">
                  <c:v>3.4088069999999998E-2</c:v>
                </c:pt>
                <c:pt idx="869">
                  <c:v>3.4088019999999997E-2</c:v>
                </c:pt>
                <c:pt idx="870">
                  <c:v>3.4087970000000002E-2</c:v>
                </c:pt>
                <c:pt idx="871">
                  <c:v>3.4105839999999998E-2</c:v>
                </c:pt>
                <c:pt idx="872">
                  <c:v>3.4178319999999998E-2</c:v>
                </c:pt>
                <c:pt idx="873">
                  <c:v>3.428792E-2</c:v>
                </c:pt>
                <c:pt idx="874">
                  <c:v>3.4734960000000002E-2</c:v>
                </c:pt>
                <c:pt idx="875">
                  <c:v>3.4661919999999999E-2</c:v>
                </c:pt>
                <c:pt idx="876">
                  <c:v>3.4625450000000002E-2</c:v>
                </c:pt>
                <c:pt idx="877">
                  <c:v>3.5360160000000002E-2</c:v>
                </c:pt>
                <c:pt idx="878">
                  <c:v>3.5378310000000003E-2</c:v>
                </c:pt>
                <c:pt idx="879">
                  <c:v>3.5377899999999997E-2</c:v>
                </c:pt>
                <c:pt idx="880">
                  <c:v>3.5377499999999999E-2</c:v>
                </c:pt>
                <c:pt idx="881">
                  <c:v>3.5376280000000003E-2</c:v>
                </c:pt>
                <c:pt idx="882">
                  <c:v>3.5451900000000001E-2</c:v>
                </c:pt>
                <c:pt idx="883">
                  <c:v>3.6262620000000002E-2</c:v>
                </c:pt>
                <c:pt idx="884">
                  <c:v>3.6647659999999999E-2</c:v>
                </c:pt>
                <c:pt idx="885">
                  <c:v>3.6646529999999997E-2</c:v>
                </c:pt>
                <c:pt idx="886">
                  <c:v>3.6181369999999997E-2</c:v>
                </c:pt>
                <c:pt idx="887">
                  <c:v>3.6199759999999997E-2</c:v>
                </c:pt>
                <c:pt idx="888">
                  <c:v>3.6179360000000001E-2</c:v>
                </c:pt>
                <c:pt idx="889">
                  <c:v>3.619787E-2</c:v>
                </c:pt>
                <c:pt idx="890">
                  <c:v>3.619692E-2</c:v>
                </c:pt>
                <c:pt idx="891">
                  <c:v>3.6194089999999998E-2</c:v>
                </c:pt>
                <c:pt idx="892">
                  <c:v>3.6212969999999997E-2</c:v>
                </c:pt>
                <c:pt idx="893">
                  <c:v>3.6212090000000002E-2</c:v>
                </c:pt>
                <c:pt idx="894">
                  <c:v>3.6211199999999999E-2</c:v>
                </c:pt>
                <c:pt idx="895">
                  <c:v>3.615032E-2</c:v>
                </c:pt>
                <c:pt idx="896">
                  <c:v>3.6147119999999998E-2</c:v>
                </c:pt>
                <c:pt idx="897">
                  <c:v>3.6146060000000001E-2</c:v>
                </c:pt>
                <c:pt idx="898">
                  <c:v>3.6124719999999999E-2</c:v>
                </c:pt>
                <c:pt idx="899">
                  <c:v>3.6103259999999998E-2</c:v>
                </c:pt>
                <c:pt idx="900">
                  <c:v>3.6061330000000003E-2</c:v>
                </c:pt>
                <c:pt idx="901">
                  <c:v>3.6057430000000001E-2</c:v>
                </c:pt>
                <c:pt idx="902">
                  <c:v>3.6035530000000003E-2</c:v>
                </c:pt>
                <c:pt idx="903">
                  <c:v>3.6034169999999997E-2</c:v>
                </c:pt>
                <c:pt idx="904">
                  <c:v>3.6074250000000002E-2</c:v>
                </c:pt>
                <c:pt idx="905">
                  <c:v>3.603145E-2</c:v>
                </c:pt>
                <c:pt idx="906">
                  <c:v>3.5964570000000001E-2</c:v>
                </c:pt>
                <c:pt idx="907">
                  <c:v>3.5963040000000002E-2</c:v>
                </c:pt>
                <c:pt idx="908">
                  <c:v>3.6003590000000002E-2</c:v>
                </c:pt>
                <c:pt idx="909">
                  <c:v>3.5981060000000002E-2</c:v>
                </c:pt>
                <c:pt idx="910">
                  <c:v>3.5979589999999999E-2</c:v>
                </c:pt>
                <c:pt idx="911">
                  <c:v>3.5975159999999999E-2</c:v>
                </c:pt>
                <c:pt idx="912">
                  <c:v>3.5952280000000003E-2</c:v>
                </c:pt>
                <c:pt idx="913">
                  <c:v>3.5929299999999997E-2</c:v>
                </c:pt>
                <c:pt idx="914">
                  <c:v>3.5970729999999999E-2</c:v>
                </c:pt>
                <c:pt idx="915">
                  <c:v>3.601244E-2</c:v>
                </c:pt>
                <c:pt idx="916">
                  <c:v>3.5986600000000001E-2</c:v>
                </c:pt>
                <c:pt idx="917">
                  <c:v>3.6007020000000001E-2</c:v>
                </c:pt>
                <c:pt idx="918">
                  <c:v>3.6159230000000001E-2</c:v>
                </c:pt>
                <c:pt idx="919">
                  <c:v>3.6445690000000003E-2</c:v>
                </c:pt>
                <c:pt idx="920">
                  <c:v>3.6445529999999997E-2</c:v>
                </c:pt>
                <c:pt idx="921">
                  <c:v>3.6445030000000003E-2</c:v>
                </c:pt>
                <c:pt idx="922">
                  <c:v>3.6467350000000003E-2</c:v>
                </c:pt>
                <c:pt idx="923">
                  <c:v>3.6309679999999997E-2</c:v>
                </c:pt>
                <c:pt idx="924">
                  <c:v>3.6188989999999997E-2</c:v>
                </c:pt>
                <c:pt idx="925">
                  <c:v>3.6094710000000002E-2</c:v>
                </c:pt>
                <c:pt idx="926">
                  <c:v>3.5808189999999997E-2</c:v>
                </c:pt>
                <c:pt idx="927">
                  <c:v>3.5697159999999999E-2</c:v>
                </c:pt>
                <c:pt idx="928">
                  <c:v>3.5584709999999999E-2</c:v>
                </c:pt>
                <c:pt idx="929">
                  <c:v>3.5478780000000001E-2</c:v>
                </c:pt>
                <c:pt idx="930">
                  <c:v>3.5375259999999999E-2</c:v>
                </c:pt>
                <c:pt idx="931">
                  <c:v>3.5079520000000003E-2</c:v>
                </c:pt>
                <c:pt idx="932">
                  <c:v>3.4945459999999998E-2</c:v>
                </c:pt>
                <c:pt idx="933">
                  <c:v>3.4854599999999999E-2</c:v>
                </c:pt>
                <c:pt idx="934">
                  <c:v>3.4690449999999998E-2</c:v>
                </c:pt>
                <c:pt idx="935">
                  <c:v>3.456629E-2</c:v>
                </c:pt>
                <c:pt idx="936">
                  <c:v>3.4269429999999997E-2</c:v>
                </c:pt>
                <c:pt idx="937">
                  <c:v>3.4007450000000002E-2</c:v>
                </c:pt>
                <c:pt idx="938">
                  <c:v>3.4010510000000001E-2</c:v>
                </c:pt>
                <c:pt idx="939">
                  <c:v>3.3897709999999998E-2</c:v>
                </c:pt>
                <c:pt idx="940">
                  <c:v>3.3915010000000002E-2</c:v>
                </c:pt>
                <c:pt idx="941">
                  <c:v>3.3859519999999997E-2</c:v>
                </c:pt>
                <c:pt idx="942">
                  <c:v>3.3842499999999998E-2</c:v>
                </c:pt>
                <c:pt idx="943">
                  <c:v>3.3850659999999998E-2</c:v>
                </c:pt>
                <c:pt idx="944">
                  <c:v>3.393852E-2</c:v>
                </c:pt>
                <c:pt idx="945">
                  <c:v>3.393794E-2</c:v>
                </c:pt>
                <c:pt idx="946">
                  <c:v>3.4017279999999997E-2</c:v>
                </c:pt>
                <c:pt idx="947">
                  <c:v>3.40776E-2</c:v>
                </c:pt>
                <c:pt idx="948">
                  <c:v>3.4057150000000001E-2</c:v>
                </c:pt>
                <c:pt idx="949">
                  <c:v>3.4124679999999998E-2</c:v>
                </c:pt>
                <c:pt idx="950">
                  <c:v>3.4126589999999998E-2</c:v>
                </c:pt>
                <c:pt idx="951">
                  <c:v>3.4124580000000002E-2</c:v>
                </c:pt>
                <c:pt idx="952">
                  <c:v>3.4014179999999998E-2</c:v>
                </c:pt>
                <c:pt idx="953">
                  <c:v>3.4014160000000002E-2</c:v>
                </c:pt>
                <c:pt idx="954">
                  <c:v>3.3914020000000003E-2</c:v>
                </c:pt>
                <c:pt idx="955">
                  <c:v>3.3914E-2</c:v>
                </c:pt>
                <c:pt idx="956">
                  <c:v>3.3913949999999998E-2</c:v>
                </c:pt>
                <c:pt idx="957">
                  <c:v>3.3613570000000002E-2</c:v>
                </c:pt>
                <c:pt idx="958">
                  <c:v>3.3613549999999999E-2</c:v>
                </c:pt>
                <c:pt idx="959">
                  <c:v>3.3613539999999997E-2</c:v>
                </c:pt>
                <c:pt idx="960">
                  <c:v>3.3613520000000001E-2</c:v>
                </c:pt>
                <c:pt idx="961">
                  <c:v>3.3613469999999999E-2</c:v>
                </c:pt>
                <c:pt idx="962">
                  <c:v>3.4013939999999999E-2</c:v>
                </c:pt>
                <c:pt idx="963">
                  <c:v>3.4013920000000003E-2</c:v>
                </c:pt>
                <c:pt idx="964">
                  <c:v>3.3913779999999998E-2</c:v>
                </c:pt>
                <c:pt idx="965">
                  <c:v>3.3913770000000003E-2</c:v>
                </c:pt>
                <c:pt idx="966">
                  <c:v>3.3913720000000001E-2</c:v>
                </c:pt>
                <c:pt idx="967">
                  <c:v>3.3913699999999998E-2</c:v>
                </c:pt>
                <c:pt idx="968">
                  <c:v>3.3913680000000002E-2</c:v>
                </c:pt>
                <c:pt idx="969">
                  <c:v>3.4113909999999997E-2</c:v>
                </c:pt>
                <c:pt idx="970">
                  <c:v>3.3913649999999997E-2</c:v>
                </c:pt>
                <c:pt idx="971">
                  <c:v>3.3913600000000002E-2</c:v>
                </c:pt>
                <c:pt idx="972">
                  <c:v>3.4514309999999999E-2</c:v>
                </c:pt>
                <c:pt idx="973">
                  <c:v>3.4514299999999998E-2</c:v>
                </c:pt>
                <c:pt idx="974">
                  <c:v>3.4514280000000001E-2</c:v>
                </c:pt>
                <c:pt idx="975">
                  <c:v>3.4514209999999997E-2</c:v>
                </c:pt>
                <c:pt idx="976">
                  <c:v>3.451419E-2</c:v>
                </c:pt>
                <c:pt idx="977">
                  <c:v>3.4514169999999997E-2</c:v>
                </c:pt>
                <c:pt idx="978">
                  <c:v>3.451415E-2</c:v>
                </c:pt>
                <c:pt idx="979">
                  <c:v>3.4514139999999999E-2</c:v>
                </c:pt>
                <c:pt idx="980">
                  <c:v>3.4514080000000003E-2</c:v>
                </c:pt>
                <c:pt idx="981">
                  <c:v>3.4514070000000001E-2</c:v>
                </c:pt>
                <c:pt idx="982">
                  <c:v>3.4514049999999998E-2</c:v>
                </c:pt>
                <c:pt idx="983">
                  <c:v>3.4514030000000001E-2</c:v>
                </c:pt>
                <c:pt idx="984">
                  <c:v>3.4514009999999998E-2</c:v>
                </c:pt>
                <c:pt idx="985">
                  <c:v>3.451394E-2</c:v>
                </c:pt>
                <c:pt idx="986">
                  <c:v>3.4413800000000001E-2</c:v>
                </c:pt>
                <c:pt idx="987">
                  <c:v>3.3913190000000003E-2</c:v>
                </c:pt>
                <c:pt idx="988">
                  <c:v>3.3913180000000001E-2</c:v>
                </c:pt>
                <c:pt idx="989">
                  <c:v>3.391313E-2</c:v>
                </c:pt>
                <c:pt idx="990">
                  <c:v>3.3512649999999998E-2</c:v>
                </c:pt>
                <c:pt idx="991">
                  <c:v>3.3512640000000003E-2</c:v>
                </c:pt>
                <c:pt idx="992">
                  <c:v>3.351262E-2</c:v>
                </c:pt>
                <c:pt idx="993">
                  <c:v>3.3412490000000003E-2</c:v>
                </c:pt>
                <c:pt idx="994">
                  <c:v>3.3412440000000002E-2</c:v>
                </c:pt>
                <c:pt idx="995">
                  <c:v>3.341243E-2</c:v>
                </c:pt>
                <c:pt idx="996">
                  <c:v>3.3412409999999997E-2</c:v>
                </c:pt>
                <c:pt idx="997">
                  <c:v>3.341239E-2</c:v>
                </c:pt>
                <c:pt idx="998">
                  <c:v>3.3412379999999998E-2</c:v>
                </c:pt>
                <c:pt idx="999">
                  <c:v>3.3712659999999998E-2</c:v>
                </c:pt>
                <c:pt idx="1000">
                  <c:v>3.3612540000000003E-2</c:v>
                </c:pt>
                <c:pt idx="1001">
                  <c:v>3.3712609999999997E-2</c:v>
                </c:pt>
                <c:pt idx="1002">
                  <c:v>3.3712600000000002E-2</c:v>
                </c:pt>
                <c:pt idx="1003">
                  <c:v>3.3712550000000001E-2</c:v>
                </c:pt>
                <c:pt idx="1004">
                  <c:v>3.3712529999999997E-2</c:v>
                </c:pt>
                <c:pt idx="1005">
                  <c:v>3.3712520000000003E-2</c:v>
                </c:pt>
                <c:pt idx="1006">
                  <c:v>3.3312059999999998E-2</c:v>
                </c:pt>
                <c:pt idx="1007">
                  <c:v>3.3312040000000001E-2</c:v>
                </c:pt>
                <c:pt idx="1008">
                  <c:v>3.4012769999999998E-2</c:v>
                </c:pt>
                <c:pt idx="1009">
                  <c:v>3.4012729999999998E-2</c:v>
                </c:pt>
                <c:pt idx="1010">
                  <c:v>3.3812490000000001E-2</c:v>
                </c:pt>
                <c:pt idx="1011">
                  <c:v>3.4513259999999997E-2</c:v>
                </c:pt>
                <c:pt idx="1012">
                  <c:v>3.4513210000000002E-2</c:v>
                </c:pt>
                <c:pt idx="1013">
                  <c:v>3.4513179999999997E-2</c:v>
                </c:pt>
                <c:pt idx="1014">
                  <c:v>3.4513179999999997E-2</c:v>
                </c:pt>
                <c:pt idx="1015">
                  <c:v>3.4212819999999998E-2</c:v>
                </c:pt>
                <c:pt idx="1016">
                  <c:v>3.4212800000000002E-2</c:v>
                </c:pt>
                <c:pt idx="1017">
                  <c:v>3.421275E-2</c:v>
                </c:pt>
                <c:pt idx="1018">
                  <c:v>3.4212729999999997E-2</c:v>
                </c:pt>
                <c:pt idx="1019">
                  <c:v>3.421271E-2</c:v>
                </c:pt>
                <c:pt idx="1020">
                  <c:v>3.4212699999999999E-2</c:v>
                </c:pt>
                <c:pt idx="1021">
                  <c:v>3.4212680000000002E-2</c:v>
                </c:pt>
                <c:pt idx="1022">
                  <c:v>3.4312740000000001E-2</c:v>
                </c:pt>
                <c:pt idx="1023">
                  <c:v>3.4412829999999998E-2</c:v>
                </c:pt>
                <c:pt idx="1024">
                  <c:v>3.4512929999999997E-2</c:v>
                </c:pt>
                <c:pt idx="1025">
                  <c:v>3.4613020000000001E-2</c:v>
                </c:pt>
                <c:pt idx="1026">
                  <c:v>3.4612999999999998E-2</c:v>
                </c:pt>
                <c:pt idx="1027">
                  <c:v>3.4412730000000002E-2</c:v>
                </c:pt>
                <c:pt idx="1028">
                  <c:v>3.4412709999999999E-2</c:v>
                </c:pt>
                <c:pt idx="1029">
                  <c:v>3.4212470000000002E-2</c:v>
                </c:pt>
                <c:pt idx="1030">
                  <c:v>3.411235E-2</c:v>
                </c:pt>
                <c:pt idx="1031">
                  <c:v>3.4112330000000003E-2</c:v>
                </c:pt>
                <c:pt idx="1032">
                  <c:v>3.4112280000000002E-2</c:v>
                </c:pt>
                <c:pt idx="1033">
                  <c:v>3.4112259999999998E-2</c:v>
                </c:pt>
                <c:pt idx="1034">
                  <c:v>3.4112240000000002E-2</c:v>
                </c:pt>
                <c:pt idx="1035">
                  <c:v>3.4112219999999999E-2</c:v>
                </c:pt>
                <c:pt idx="1036">
                  <c:v>3.4112209999999997E-2</c:v>
                </c:pt>
                <c:pt idx="1037">
                  <c:v>3.4112139999999999E-2</c:v>
                </c:pt>
                <c:pt idx="1038">
                  <c:v>3.4112120000000003E-2</c:v>
                </c:pt>
                <c:pt idx="1039">
                  <c:v>3.391189E-2</c:v>
                </c:pt>
                <c:pt idx="1040">
                  <c:v>3.3311260000000002E-2</c:v>
                </c:pt>
                <c:pt idx="1041">
                  <c:v>3.3311210000000001E-2</c:v>
                </c:pt>
                <c:pt idx="1042">
                  <c:v>3.311099E-2</c:v>
                </c:pt>
                <c:pt idx="1043">
                  <c:v>3.2810680000000002E-2</c:v>
                </c:pt>
                <c:pt idx="1044">
                  <c:v>3.281067E-2</c:v>
                </c:pt>
                <c:pt idx="1045">
                  <c:v>3.2810649999999997E-2</c:v>
                </c:pt>
                <c:pt idx="1046">
                  <c:v>3.2810609999999997E-2</c:v>
                </c:pt>
                <c:pt idx="1047">
                  <c:v>3.3911690000000001E-2</c:v>
                </c:pt>
                <c:pt idx="1048">
                  <c:v>3.3511270000000003E-2</c:v>
                </c:pt>
                <c:pt idx="1049">
                  <c:v>3.3711449999999997E-2</c:v>
                </c:pt>
                <c:pt idx="1050">
                  <c:v>3.3711430000000001E-2</c:v>
                </c:pt>
                <c:pt idx="1051">
                  <c:v>3.3711379999999999E-2</c:v>
                </c:pt>
                <c:pt idx="1052">
                  <c:v>3.3711369999999997E-2</c:v>
                </c:pt>
                <c:pt idx="1053">
                  <c:v>3.3511150000000003E-2</c:v>
                </c:pt>
                <c:pt idx="1054">
                  <c:v>3.351113E-2</c:v>
                </c:pt>
                <c:pt idx="1055">
                  <c:v>3.3210820000000002E-2</c:v>
                </c:pt>
                <c:pt idx="1056">
                  <c:v>3.3210780000000002E-2</c:v>
                </c:pt>
                <c:pt idx="1057">
                  <c:v>3.3410950000000002E-2</c:v>
                </c:pt>
                <c:pt idx="1058">
                  <c:v>3.341094E-2</c:v>
                </c:pt>
                <c:pt idx="1059">
                  <c:v>3.3511020000000002E-2</c:v>
                </c:pt>
                <c:pt idx="1060">
                  <c:v>3.3510999999999999E-2</c:v>
                </c:pt>
                <c:pt idx="1061">
                  <c:v>3.3510949999999998E-2</c:v>
                </c:pt>
                <c:pt idx="1062">
                  <c:v>3.3510940000000003E-2</c:v>
                </c:pt>
                <c:pt idx="1063">
                  <c:v>3.351092E-2</c:v>
                </c:pt>
                <c:pt idx="1064">
                  <c:v>3.3611000000000002E-2</c:v>
                </c:pt>
                <c:pt idx="1065">
                  <c:v>3.4712100000000003E-2</c:v>
                </c:pt>
                <c:pt idx="1066">
                  <c:v>3.4311609999999999E-2</c:v>
                </c:pt>
                <c:pt idx="1067">
                  <c:v>3.4311599999999998E-2</c:v>
                </c:pt>
                <c:pt idx="1068">
                  <c:v>3.4311510000000003E-2</c:v>
                </c:pt>
                <c:pt idx="1069">
                  <c:v>3.4011189999999997E-2</c:v>
                </c:pt>
                <c:pt idx="1070">
                  <c:v>3.3810979999999997E-2</c:v>
                </c:pt>
                <c:pt idx="1071">
                  <c:v>3.3810960000000001E-2</c:v>
                </c:pt>
                <c:pt idx="1072">
                  <c:v>3.3810949999999999E-2</c:v>
                </c:pt>
                <c:pt idx="1073">
                  <c:v>3.3710799999999999E-2</c:v>
                </c:pt>
                <c:pt idx="1074">
                  <c:v>3.3710780000000003E-2</c:v>
                </c:pt>
                <c:pt idx="1075">
                  <c:v>3.3710770000000001E-2</c:v>
                </c:pt>
                <c:pt idx="1076">
                  <c:v>3.3710749999999998E-2</c:v>
                </c:pt>
                <c:pt idx="1077">
                  <c:v>3.3710730000000001E-2</c:v>
                </c:pt>
                <c:pt idx="1078">
                  <c:v>3.371068E-2</c:v>
                </c:pt>
                <c:pt idx="1079">
                  <c:v>3.3710669999999998E-2</c:v>
                </c:pt>
                <c:pt idx="1080">
                  <c:v>3.3710650000000002E-2</c:v>
                </c:pt>
                <c:pt idx="1081">
                  <c:v>3.3710629999999998E-2</c:v>
                </c:pt>
                <c:pt idx="1082">
                  <c:v>3.3710619999999997E-2</c:v>
                </c:pt>
                <c:pt idx="1083">
                  <c:v>3.3710570000000002E-2</c:v>
                </c:pt>
                <c:pt idx="1084">
                  <c:v>3.4411219999999999E-2</c:v>
                </c:pt>
                <c:pt idx="1085">
                  <c:v>3.4411200000000003E-2</c:v>
                </c:pt>
                <c:pt idx="1086">
                  <c:v>3.441118E-2</c:v>
                </c:pt>
                <c:pt idx="1087">
                  <c:v>3.4411169999999998E-2</c:v>
                </c:pt>
                <c:pt idx="1088">
                  <c:v>3.451121E-2</c:v>
                </c:pt>
                <c:pt idx="1089">
                  <c:v>3.4311000000000001E-2</c:v>
                </c:pt>
                <c:pt idx="1090">
                  <c:v>3.4310979999999998E-2</c:v>
                </c:pt>
                <c:pt idx="1091">
                  <c:v>3.4310960000000001E-2</c:v>
                </c:pt>
                <c:pt idx="1092">
                  <c:v>3.4310939999999998E-2</c:v>
                </c:pt>
                <c:pt idx="1093">
                  <c:v>3.4310889999999997E-2</c:v>
                </c:pt>
                <c:pt idx="1094">
                  <c:v>3.431087E-2</c:v>
                </c:pt>
                <c:pt idx="1095">
                  <c:v>3.4310859999999999E-2</c:v>
                </c:pt>
                <c:pt idx="1096">
                  <c:v>3.4310819999999999E-2</c:v>
                </c:pt>
                <c:pt idx="1097">
                  <c:v>3.4310769999999997E-2</c:v>
                </c:pt>
                <c:pt idx="1098">
                  <c:v>3.4310750000000001E-2</c:v>
                </c:pt>
                <c:pt idx="1099">
                  <c:v>3.4310729999999998E-2</c:v>
                </c:pt>
                <c:pt idx="1100">
                  <c:v>3.4310720000000003E-2</c:v>
                </c:pt>
                <c:pt idx="1101">
                  <c:v>3.43107E-2</c:v>
                </c:pt>
                <c:pt idx="1102">
                  <c:v>3.4310640000000003E-2</c:v>
                </c:pt>
                <c:pt idx="1103">
                  <c:v>3.4710999999999999E-2</c:v>
                </c:pt>
                <c:pt idx="1104">
                  <c:v>3.4811080000000001E-2</c:v>
                </c:pt>
                <c:pt idx="1105">
                  <c:v>3.4610870000000002E-2</c:v>
                </c:pt>
                <c:pt idx="1106">
                  <c:v>3.4610849999999999E-2</c:v>
                </c:pt>
                <c:pt idx="1107">
                  <c:v>3.4610799999999997E-2</c:v>
                </c:pt>
                <c:pt idx="1108">
                  <c:v>3.4610780000000001E-2</c:v>
                </c:pt>
                <c:pt idx="1109">
                  <c:v>3.4610759999999997E-2</c:v>
                </c:pt>
                <c:pt idx="1110">
                  <c:v>3.4510649999999997E-2</c:v>
                </c:pt>
                <c:pt idx="1111">
                  <c:v>3.451063E-2</c:v>
                </c:pt>
                <c:pt idx="1112">
                  <c:v>3.471076E-2</c:v>
                </c:pt>
                <c:pt idx="1113">
                  <c:v>3.4710749999999999E-2</c:v>
                </c:pt>
                <c:pt idx="1114">
                  <c:v>3.4710730000000002E-2</c:v>
                </c:pt>
                <c:pt idx="1115">
                  <c:v>3.4410429999999999E-2</c:v>
                </c:pt>
                <c:pt idx="1116">
                  <c:v>3.4410419999999997E-2</c:v>
                </c:pt>
                <c:pt idx="1117">
                  <c:v>3.4510449999999998E-2</c:v>
                </c:pt>
                <c:pt idx="1118">
                  <c:v>3.4510440000000003E-2</c:v>
                </c:pt>
                <c:pt idx="1119">
                  <c:v>3.451042E-2</c:v>
                </c:pt>
                <c:pt idx="1120">
                  <c:v>3.4510399999999997E-2</c:v>
                </c:pt>
                <c:pt idx="1121">
                  <c:v>3.5010840000000001E-2</c:v>
                </c:pt>
                <c:pt idx="1122">
                  <c:v>3.5210970000000001E-2</c:v>
                </c:pt>
                <c:pt idx="1123">
                  <c:v>3.5511229999999998E-2</c:v>
                </c:pt>
                <c:pt idx="1124">
                  <c:v>3.5511210000000001E-2</c:v>
                </c:pt>
                <c:pt idx="1125">
                  <c:v>3.5511189999999998E-2</c:v>
                </c:pt>
                <c:pt idx="1126">
                  <c:v>3.5511170000000002E-2</c:v>
                </c:pt>
                <c:pt idx="1127">
                  <c:v>3.5511109999999999E-2</c:v>
                </c:pt>
                <c:pt idx="1128">
                  <c:v>3.5511090000000002E-2</c:v>
                </c:pt>
                <c:pt idx="1129">
                  <c:v>3.5310889999999998E-2</c:v>
                </c:pt>
                <c:pt idx="1130">
                  <c:v>3.5310870000000001E-2</c:v>
                </c:pt>
                <c:pt idx="1131">
                  <c:v>3.4810389999999997E-2</c:v>
                </c:pt>
                <c:pt idx="1132">
                  <c:v>3.4810340000000002E-2</c:v>
                </c:pt>
                <c:pt idx="1133">
                  <c:v>3.50105E-2</c:v>
                </c:pt>
                <c:pt idx="1134">
                  <c:v>3.5010479999999997E-2</c:v>
                </c:pt>
                <c:pt idx="1135">
                  <c:v>3.4810279999999999E-2</c:v>
                </c:pt>
                <c:pt idx="1136">
                  <c:v>3.4509999999999999E-2</c:v>
                </c:pt>
                <c:pt idx="1137">
                  <c:v>3.4509949999999998E-2</c:v>
                </c:pt>
                <c:pt idx="1138">
                  <c:v>3.4509930000000001E-2</c:v>
                </c:pt>
                <c:pt idx="1139">
                  <c:v>3.4109569999999999E-2</c:v>
                </c:pt>
                <c:pt idx="1140">
                  <c:v>3.400947E-2</c:v>
                </c:pt>
                <c:pt idx="1141">
                  <c:v>3.4009449999999997E-2</c:v>
                </c:pt>
                <c:pt idx="1142">
                  <c:v>3.3809239999999997E-2</c:v>
                </c:pt>
                <c:pt idx="1143">
                  <c:v>3.3909300000000003E-2</c:v>
                </c:pt>
                <c:pt idx="1144">
                  <c:v>3.3809199999999998E-2</c:v>
                </c:pt>
                <c:pt idx="1145">
                  <c:v>3.3809190000000003E-2</c:v>
                </c:pt>
                <c:pt idx="1146">
                  <c:v>3.380917E-2</c:v>
                </c:pt>
                <c:pt idx="1147">
                  <c:v>3.3809119999999998E-2</c:v>
                </c:pt>
                <c:pt idx="1148">
                  <c:v>3.3809100000000002E-2</c:v>
                </c:pt>
                <c:pt idx="1149">
                  <c:v>3.380909E-2</c:v>
                </c:pt>
                <c:pt idx="1150">
                  <c:v>3.3508830000000003E-2</c:v>
                </c:pt>
                <c:pt idx="1151">
                  <c:v>3.350881E-2</c:v>
                </c:pt>
                <c:pt idx="1152">
                  <c:v>3.3508759999999999E-2</c:v>
                </c:pt>
                <c:pt idx="1153">
                  <c:v>3.3508749999999997E-2</c:v>
                </c:pt>
                <c:pt idx="1154">
                  <c:v>3.310842E-2</c:v>
                </c:pt>
                <c:pt idx="1155">
                  <c:v>3.3108409999999998E-2</c:v>
                </c:pt>
                <c:pt idx="1156">
                  <c:v>3.2808169999999998E-2</c:v>
                </c:pt>
                <c:pt idx="1157">
                  <c:v>3.2808120000000003E-2</c:v>
                </c:pt>
                <c:pt idx="1158">
                  <c:v>3.2708029999999999E-2</c:v>
                </c:pt>
                <c:pt idx="1159">
                  <c:v>3.1907440000000002E-2</c:v>
                </c:pt>
                <c:pt idx="1160">
                  <c:v>3.180736E-2</c:v>
                </c:pt>
                <c:pt idx="1161">
                  <c:v>3.1507140000000003E-2</c:v>
                </c:pt>
                <c:pt idx="1162">
                  <c:v>3.1507100000000003E-2</c:v>
                </c:pt>
                <c:pt idx="1163">
                  <c:v>3.110682E-2</c:v>
                </c:pt>
                <c:pt idx="1164">
                  <c:v>3.060649E-2</c:v>
                </c:pt>
                <c:pt idx="1165">
                  <c:v>3.0706540000000001E-2</c:v>
                </c:pt>
                <c:pt idx="1166">
                  <c:v>3.1006720000000002E-2</c:v>
                </c:pt>
                <c:pt idx="1167">
                  <c:v>3.0806549999999999E-2</c:v>
                </c:pt>
                <c:pt idx="1168">
                  <c:v>3.080654E-2</c:v>
                </c:pt>
                <c:pt idx="1169">
                  <c:v>3.080652E-2</c:v>
                </c:pt>
                <c:pt idx="1170">
                  <c:v>3.0606379999999999E-2</c:v>
                </c:pt>
                <c:pt idx="1171">
                  <c:v>3.0606370000000001E-2</c:v>
                </c:pt>
                <c:pt idx="1172">
                  <c:v>3.030615E-2</c:v>
                </c:pt>
                <c:pt idx="1173">
                  <c:v>3.0306139999999999E-2</c:v>
                </c:pt>
                <c:pt idx="1174">
                  <c:v>3.0206070000000002E-2</c:v>
                </c:pt>
                <c:pt idx="1175">
                  <c:v>3.000593E-2</c:v>
                </c:pt>
                <c:pt idx="1176">
                  <c:v>3.0005919999999998E-2</c:v>
                </c:pt>
                <c:pt idx="1177">
                  <c:v>3.000589E-2</c:v>
                </c:pt>
                <c:pt idx="1178">
                  <c:v>3.000587E-2</c:v>
                </c:pt>
                <c:pt idx="1179">
                  <c:v>3.0005859999999999E-2</c:v>
                </c:pt>
                <c:pt idx="1180">
                  <c:v>3.0005850000000001E-2</c:v>
                </c:pt>
                <c:pt idx="1181">
                  <c:v>3.0005839999999999E-2</c:v>
                </c:pt>
                <c:pt idx="1182">
                  <c:v>3.0005799999999999E-2</c:v>
                </c:pt>
                <c:pt idx="1183">
                  <c:v>3.0305970000000002E-2</c:v>
                </c:pt>
                <c:pt idx="1184">
                  <c:v>3.0105839999999998E-2</c:v>
                </c:pt>
                <c:pt idx="1185">
                  <c:v>3.030594E-2</c:v>
                </c:pt>
                <c:pt idx="1186">
                  <c:v>3.0405990000000001E-2</c:v>
                </c:pt>
                <c:pt idx="1187">
                  <c:v>3.0405950000000001E-2</c:v>
                </c:pt>
                <c:pt idx="1188">
                  <c:v>3.0405939999999999E-2</c:v>
                </c:pt>
                <c:pt idx="1189">
                  <c:v>3.0405930000000001E-2</c:v>
                </c:pt>
                <c:pt idx="1190">
                  <c:v>3.050597E-2</c:v>
                </c:pt>
                <c:pt idx="1191">
                  <c:v>3.0505959999999999E-2</c:v>
                </c:pt>
                <c:pt idx="1192">
                  <c:v>3.0505919999999999E-2</c:v>
                </c:pt>
                <c:pt idx="1193">
                  <c:v>3.060595E-2</c:v>
                </c:pt>
                <c:pt idx="1194">
                  <c:v>3.1006180000000001E-2</c:v>
                </c:pt>
                <c:pt idx="1195">
                  <c:v>3.0405809999999998E-2</c:v>
                </c:pt>
                <c:pt idx="1196">
                  <c:v>3.0505830000000001E-2</c:v>
                </c:pt>
                <c:pt idx="1197">
                  <c:v>3.0505819999999999E-2</c:v>
                </c:pt>
                <c:pt idx="1198">
                  <c:v>3.0505810000000001E-2</c:v>
                </c:pt>
                <c:pt idx="1199">
                  <c:v>3.05058E-2</c:v>
                </c:pt>
                <c:pt idx="1200">
                  <c:v>3.050578E-2</c:v>
                </c:pt>
                <c:pt idx="1201">
                  <c:v>3.0205579999999999E-2</c:v>
                </c:pt>
                <c:pt idx="1202">
                  <c:v>3.1006019999999999E-2</c:v>
                </c:pt>
                <c:pt idx="1203">
                  <c:v>3.0905950000000001E-2</c:v>
                </c:pt>
                <c:pt idx="1204">
                  <c:v>3.0805880000000001E-2</c:v>
                </c:pt>
                <c:pt idx="1205">
                  <c:v>3.0805869999999999E-2</c:v>
                </c:pt>
                <c:pt idx="1206">
                  <c:v>3.0805829999999999E-2</c:v>
                </c:pt>
                <c:pt idx="1207">
                  <c:v>3.0905869999999998E-2</c:v>
                </c:pt>
                <c:pt idx="1208">
                  <c:v>3.090586E-2</c:v>
                </c:pt>
                <c:pt idx="1209">
                  <c:v>3.2506790000000001E-2</c:v>
                </c:pt>
                <c:pt idx="1210">
                  <c:v>3.2506779999999999E-2</c:v>
                </c:pt>
                <c:pt idx="1211">
                  <c:v>3.2006430000000002E-2</c:v>
                </c:pt>
                <c:pt idx="1212">
                  <c:v>3.2106469999999998E-2</c:v>
                </c:pt>
                <c:pt idx="1213">
                  <c:v>3.2506699999999999E-2</c:v>
                </c:pt>
                <c:pt idx="1214">
                  <c:v>3.3207130000000001E-2</c:v>
                </c:pt>
                <c:pt idx="1215">
                  <c:v>3.3207109999999998E-2</c:v>
                </c:pt>
                <c:pt idx="1216">
                  <c:v>3.6008989999999998E-2</c:v>
                </c:pt>
                <c:pt idx="1217">
                  <c:v>3.8510959999999997E-2</c:v>
                </c:pt>
                <c:pt idx="1218">
                  <c:v>4.0012260000000001E-2</c:v>
                </c:pt>
                <c:pt idx="1219">
                  <c:v>4.2314450000000003E-2</c:v>
                </c:pt>
                <c:pt idx="1220">
                  <c:v>4.3815989999999999E-2</c:v>
                </c:pt>
                <c:pt idx="1221">
                  <c:v>4.3815880000000001E-2</c:v>
                </c:pt>
                <c:pt idx="1222">
                  <c:v>4.5918220000000003E-2</c:v>
                </c:pt>
                <c:pt idx="1223">
                  <c:v>4.2214149999999999E-2</c:v>
                </c:pt>
                <c:pt idx="1224">
                  <c:v>4.1012949999999999E-2</c:v>
                </c:pt>
                <c:pt idx="1225">
                  <c:v>4.2113980000000002E-2</c:v>
                </c:pt>
                <c:pt idx="1226">
                  <c:v>4.2113879999999999E-2</c:v>
                </c:pt>
                <c:pt idx="1227">
                  <c:v>4.2113850000000001E-2</c:v>
                </c:pt>
                <c:pt idx="1228">
                  <c:v>4.2113820000000003E-2</c:v>
                </c:pt>
                <c:pt idx="1229">
                  <c:v>4.2313980000000001E-2</c:v>
                </c:pt>
                <c:pt idx="1230">
                  <c:v>4.1913560000000002E-2</c:v>
                </c:pt>
                <c:pt idx="1231">
                  <c:v>4.1513080000000001E-2</c:v>
                </c:pt>
                <c:pt idx="1232">
                  <c:v>4.2714210000000002E-2</c:v>
                </c:pt>
                <c:pt idx="1233">
                  <c:v>4.3114569999999998E-2</c:v>
                </c:pt>
                <c:pt idx="1234">
                  <c:v>4.3514940000000002E-2</c:v>
                </c:pt>
                <c:pt idx="1235">
                  <c:v>4.3014400000000001E-2</c:v>
                </c:pt>
                <c:pt idx="1236">
                  <c:v>4.351476E-2</c:v>
                </c:pt>
                <c:pt idx="1237">
                  <c:v>4.2814030000000003E-2</c:v>
                </c:pt>
                <c:pt idx="1238">
                  <c:v>4.2513700000000001E-2</c:v>
                </c:pt>
                <c:pt idx="1239">
                  <c:v>4.2013200000000001E-2</c:v>
                </c:pt>
                <c:pt idx="1240">
                  <c:v>3.9911240000000001E-2</c:v>
                </c:pt>
                <c:pt idx="1241">
                  <c:v>4.1012159999999999E-2</c:v>
                </c:pt>
                <c:pt idx="1242">
                  <c:v>3.8510049999999997E-2</c:v>
                </c:pt>
                <c:pt idx="1243">
                  <c:v>3.6508550000000001E-2</c:v>
                </c:pt>
                <c:pt idx="1244">
                  <c:v>3.6008190000000002E-2</c:v>
                </c:pt>
                <c:pt idx="1245">
                  <c:v>3.6008129999999999E-2</c:v>
                </c:pt>
                <c:pt idx="1246">
                  <c:v>3.6208240000000003E-2</c:v>
                </c:pt>
                <c:pt idx="1247">
                  <c:v>3.6208219999999999E-2</c:v>
                </c:pt>
                <c:pt idx="1248">
                  <c:v>3.6208200000000003E-2</c:v>
                </c:pt>
                <c:pt idx="1249">
                  <c:v>3.5007400000000001E-2</c:v>
                </c:pt>
                <c:pt idx="1250">
                  <c:v>3.4006729999999999E-2</c:v>
                </c:pt>
                <c:pt idx="1251">
                  <c:v>3.4006710000000002E-2</c:v>
                </c:pt>
                <c:pt idx="1252">
                  <c:v>3.4006700000000001E-2</c:v>
                </c:pt>
                <c:pt idx="1253">
                  <c:v>3.4106740000000003E-2</c:v>
                </c:pt>
                <c:pt idx="1254">
                  <c:v>3.4106669999999999E-2</c:v>
                </c:pt>
                <c:pt idx="1255">
                  <c:v>3.4006590000000003E-2</c:v>
                </c:pt>
                <c:pt idx="1256">
                  <c:v>3.3006010000000002E-2</c:v>
                </c:pt>
                <c:pt idx="1257">
                  <c:v>3.3006000000000001E-2</c:v>
                </c:pt>
                <c:pt idx="1258">
                  <c:v>3.3005979999999997E-2</c:v>
                </c:pt>
                <c:pt idx="1259">
                  <c:v>3.400649E-2</c:v>
                </c:pt>
                <c:pt idx="1260">
                  <c:v>3.4006469999999997E-2</c:v>
                </c:pt>
                <c:pt idx="1261">
                  <c:v>3.4006450000000001E-2</c:v>
                </c:pt>
                <c:pt idx="1262">
                  <c:v>3.4006420000000002E-2</c:v>
                </c:pt>
                <c:pt idx="1263">
                  <c:v>3.4006359999999999E-2</c:v>
                </c:pt>
                <c:pt idx="1264">
                  <c:v>3.3406020000000002E-2</c:v>
                </c:pt>
                <c:pt idx="1265">
                  <c:v>3.3405999999999998E-2</c:v>
                </c:pt>
                <c:pt idx="1266">
                  <c:v>3.340597E-2</c:v>
                </c:pt>
                <c:pt idx="1267">
                  <c:v>3.3405919999999999E-2</c:v>
                </c:pt>
                <c:pt idx="1268">
                  <c:v>3.3405900000000002E-2</c:v>
                </c:pt>
                <c:pt idx="1269">
                  <c:v>3.4006210000000002E-2</c:v>
                </c:pt>
                <c:pt idx="1270">
                  <c:v>3.4506469999999997E-2</c:v>
                </c:pt>
                <c:pt idx="1271">
                  <c:v>3.3706010000000002E-2</c:v>
                </c:pt>
                <c:pt idx="1272">
                  <c:v>3.4306280000000001E-2</c:v>
                </c:pt>
                <c:pt idx="1273">
                  <c:v>3.4006099999999997E-2</c:v>
                </c:pt>
                <c:pt idx="1274">
                  <c:v>3.4006090000000003E-2</c:v>
                </c:pt>
                <c:pt idx="1275">
                  <c:v>3.4006069999999999E-2</c:v>
                </c:pt>
                <c:pt idx="1276">
                  <c:v>3.2805439999999998E-2</c:v>
                </c:pt>
                <c:pt idx="1277">
                  <c:v>3.2505239999999998E-2</c:v>
                </c:pt>
                <c:pt idx="1278">
                  <c:v>3.190494E-2</c:v>
                </c:pt>
                <c:pt idx="1279">
                  <c:v>3.0404270000000001E-2</c:v>
                </c:pt>
                <c:pt idx="1280">
                  <c:v>3.090447E-2</c:v>
                </c:pt>
                <c:pt idx="1281">
                  <c:v>3.0904460000000002E-2</c:v>
                </c:pt>
                <c:pt idx="1282">
                  <c:v>3.0904419999999998E-2</c:v>
                </c:pt>
                <c:pt idx="1283">
                  <c:v>3.1204530000000001E-2</c:v>
                </c:pt>
                <c:pt idx="1284">
                  <c:v>3.1504650000000002E-2</c:v>
                </c:pt>
                <c:pt idx="1285">
                  <c:v>3.150464E-2</c:v>
                </c:pt>
                <c:pt idx="1286">
                  <c:v>3.2204940000000001E-2</c:v>
                </c:pt>
                <c:pt idx="1287">
                  <c:v>3.2204879999999998E-2</c:v>
                </c:pt>
                <c:pt idx="1288">
                  <c:v>3.2504999999999999E-2</c:v>
                </c:pt>
                <c:pt idx="1289">
                  <c:v>3.1504539999999998E-2</c:v>
                </c:pt>
                <c:pt idx="1290">
                  <c:v>3.1504530000000003E-2</c:v>
                </c:pt>
                <c:pt idx="1291">
                  <c:v>3.2004699999999997E-2</c:v>
                </c:pt>
                <c:pt idx="1292">
                  <c:v>3.3005140000000002E-2</c:v>
                </c:pt>
                <c:pt idx="1293">
                  <c:v>3.3005119999999999E-2</c:v>
                </c:pt>
                <c:pt idx="1294">
                  <c:v>3.2004659999999997E-2</c:v>
                </c:pt>
                <c:pt idx="1295">
                  <c:v>3.050402E-2</c:v>
                </c:pt>
                <c:pt idx="1296">
                  <c:v>3.050398E-2</c:v>
                </c:pt>
                <c:pt idx="1297">
                  <c:v>3.1504369999999997E-2</c:v>
                </c:pt>
                <c:pt idx="1298">
                  <c:v>3.1504360000000002E-2</c:v>
                </c:pt>
                <c:pt idx="1299">
                  <c:v>3.1004139999999999E-2</c:v>
                </c:pt>
                <c:pt idx="1300">
                  <c:v>3.2004539999999998E-2</c:v>
                </c:pt>
                <c:pt idx="1301">
                  <c:v>3.2504709999999999E-2</c:v>
                </c:pt>
                <c:pt idx="1302">
                  <c:v>3.2004480000000002E-2</c:v>
                </c:pt>
                <c:pt idx="1303">
                  <c:v>3.1604300000000002E-2</c:v>
                </c:pt>
                <c:pt idx="1304">
                  <c:v>3.1004049999999998E-2</c:v>
                </c:pt>
                <c:pt idx="1305">
                  <c:v>3.1804359999999997E-2</c:v>
                </c:pt>
                <c:pt idx="1306">
                  <c:v>3.1804310000000002E-2</c:v>
                </c:pt>
                <c:pt idx="1307">
                  <c:v>3.150418E-2</c:v>
                </c:pt>
                <c:pt idx="1308">
                  <c:v>3.1104010000000001E-2</c:v>
                </c:pt>
                <c:pt idx="1309">
                  <c:v>3.0803879999999999E-2</c:v>
                </c:pt>
                <c:pt idx="1310">
                  <c:v>3.0803870000000001E-2</c:v>
                </c:pt>
                <c:pt idx="1311">
                  <c:v>3.1003900000000001E-2</c:v>
                </c:pt>
                <c:pt idx="1312">
                  <c:v>3.000353E-2</c:v>
                </c:pt>
                <c:pt idx="1313">
                  <c:v>2.9103210000000001E-2</c:v>
                </c:pt>
                <c:pt idx="1314">
                  <c:v>2.9003170000000002E-2</c:v>
                </c:pt>
                <c:pt idx="1315">
                  <c:v>2.900316E-2</c:v>
                </c:pt>
                <c:pt idx="1316">
                  <c:v>2.9003109999999999E-2</c:v>
                </c:pt>
                <c:pt idx="1317">
                  <c:v>2.90031E-2</c:v>
                </c:pt>
                <c:pt idx="1318">
                  <c:v>2.9003089999999999E-2</c:v>
                </c:pt>
                <c:pt idx="1319">
                  <c:v>2.8502920000000001E-2</c:v>
                </c:pt>
                <c:pt idx="1320">
                  <c:v>2.7502599999999999E-2</c:v>
                </c:pt>
                <c:pt idx="1321">
                  <c:v>2.7002450000000001E-2</c:v>
                </c:pt>
                <c:pt idx="1322">
                  <c:v>2.600218E-2</c:v>
                </c:pt>
                <c:pt idx="1323">
                  <c:v>2.600218E-2</c:v>
                </c:pt>
                <c:pt idx="1324">
                  <c:v>2.6002170000000002E-2</c:v>
                </c:pt>
                <c:pt idx="1325">
                  <c:v>2.6002150000000002E-2</c:v>
                </c:pt>
                <c:pt idx="1326">
                  <c:v>2.600214E-2</c:v>
                </c:pt>
                <c:pt idx="1327">
                  <c:v>2.490187E-2</c:v>
                </c:pt>
                <c:pt idx="1328">
                  <c:v>2.4501780000000001E-2</c:v>
                </c:pt>
                <c:pt idx="1329">
                  <c:v>2.4201710000000001E-2</c:v>
                </c:pt>
                <c:pt idx="1330">
                  <c:v>2.4201690000000001E-2</c:v>
                </c:pt>
                <c:pt idx="1331">
                  <c:v>2.420168E-2</c:v>
                </c:pt>
                <c:pt idx="1332">
                  <c:v>2.4001629999999999E-2</c:v>
                </c:pt>
                <c:pt idx="1333">
                  <c:v>2.300141E-2</c:v>
                </c:pt>
                <c:pt idx="1334">
                  <c:v>2.2501319999999998E-2</c:v>
                </c:pt>
                <c:pt idx="1335">
                  <c:v>2.250131E-2</c:v>
                </c:pt>
                <c:pt idx="1336">
                  <c:v>2.250131E-2</c:v>
                </c:pt>
                <c:pt idx="1337">
                  <c:v>2.1201089999999999E-2</c:v>
                </c:pt>
                <c:pt idx="1338">
                  <c:v>2.100105E-2</c:v>
                </c:pt>
                <c:pt idx="1339">
                  <c:v>2.050097E-2</c:v>
                </c:pt>
                <c:pt idx="1340">
                  <c:v>2.0200920000000001E-2</c:v>
                </c:pt>
                <c:pt idx="1341">
                  <c:v>2.0200920000000001E-2</c:v>
                </c:pt>
                <c:pt idx="1342">
                  <c:v>2.0801E-2</c:v>
                </c:pt>
                <c:pt idx="1343">
                  <c:v>2.050095E-2</c:v>
                </c:pt>
                <c:pt idx="1344">
                  <c:v>2.0700969999999999E-2</c:v>
                </c:pt>
                <c:pt idx="1345">
                  <c:v>1.900075E-2</c:v>
                </c:pt>
                <c:pt idx="1346">
                  <c:v>1.900075E-2</c:v>
                </c:pt>
                <c:pt idx="1347">
                  <c:v>1.900073E-2</c:v>
                </c:pt>
                <c:pt idx="1348">
                  <c:v>1.900073E-2</c:v>
                </c:pt>
                <c:pt idx="1349">
                  <c:v>1.900073E-2</c:v>
                </c:pt>
                <c:pt idx="1350">
                  <c:v>1.9000719999999999E-2</c:v>
                </c:pt>
                <c:pt idx="1351">
                  <c:v>1.9200740000000001E-2</c:v>
                </c:pt>
                <c:pt idx="1352">
                  <c:v>1.940076E-2</c:v>
                </c:pt>
                <c:pt idx="1353">
                  <c:v>1.9500770000000001E-2</c:v>
                </c:pt>
                <c:pt idx="1354">
                  <c:v>2.0500890000000001E-2</c:v>
                </c:pt>
                <c:pt idx="1355">
                  <c:v>2.030086E-2</c:v>
                </c:pt>
                <c:pt idx="1356">
                  <c:v>2.0300849999999999E-2</c:v>
                </c:pt>
                <c:pt idx="1357">
                  <c:v>2.0000799999999999E-2</c:v>
                </c:pt>
                <c:pt idx="1358">
                  <c:v>2.0000799999999999E-2</c:v>
                </c:pt>
                <c:pt idx="1359">
                  <c:v>2.0200820000000001E-2</c:v>
                </c:pt>
                <c:pt idx="1360">
                  <c:v>2.0000790000000001E-2</c:v>
                </c:pt>
                <c:pt idx="1361">
                  <c:v>2.0000790000000001E-2</c:v>
                </c:pt>
                <c:pt idx="1362">
                  <c:v>2.0000779999999999E-2</c:v>
                </c:pt>
                <c:pt idx="1363">
                  <c:v>2.0500830000000001E-2</c:v>
                </c:pt>
                <c:pt idx="1364">
                  <c:v>2.0700860000000001E-2</c:v>
                </c:pt>
                <c:pt idx="1365">
                  <c:v>2.0800860000000001E-2</c:v>
                </c:pt>
                <c:pt idx="1366">
                  <c:v>2.0800860000000001E-2</c:v>
                </c:pt>
                <c:pt idx="1367">
                  <c:v>2.0800849999999999E-2</c:v>
                </c:pt>
                <c:pt idx="1368">
                  <c:v>2.0600819999999999E-2</c:v>
                </c:pt>
                <c:pt idx="1369">
                  <c:v>2.0000750000000001E-2</c:v>
                </c:pt>
                <c:pt idx="1370">
                  <c:v>1.9800720000000001E-2</c:v>
                </c:pt>
                <c:pt idx="1371">
                  <c:v>2.0000739999999999E-2</c:v>
                </c:pt>
                <c:pt idx="1372">
                  <c:v>1.9300660000000001E-2</c:v>
                </c:pt>
                <c:pt idx="1373">
                  <c:v>1.8500570000000001E-2</c:v>
                </c:pt>
                <c:pt idx="1374">
                  <c:v>1.870059E-2</c:v>
                </c:pt>
                <c:pt idx="1375">
                  <c:v>1.940066E-2</c:v>
                </c:pt>
                <c:pt idx="1376">
                  <c:v>1.9600670000000001E-2</c:v>
                </c:pt>
                <c:pt idx="1377">
                  <c:v>1.9600659999999999E-2</c:v>
                </c:pt>
                <c:pt idx="1378">
                  <c:v>1.9300629999999999E-2</c:v>
                </c:pt>
                <c:pt idx="1379">
                  <c:v>1.9300629999999999E-2</c:v>
                </c:pt>
                <c:pt idx="1380">
                  <c:v>1.8800580000000001E-2</c:v>
                </c:pt>
                <c:pt idx="1381">
                  <c:v>1.8000499999999999E-2</c:v>
                </c:pt>
                <c:pt idx="1382">
                  <c:v>1.7100420000000002E-2</c:v>
                </c:pt>
                <c:pt idx="1383">
                  <c:v>1.7000419999999999E-2</c:v>
                </c:pt>
                <c:pt idx="1384">
                  <c:v>1.6600380000000001E-2</c:v>
                </c:pt>
                <c:pt idx="1385">
                  <c:v>1.550031E-2</c:v>
                </c:pt>
                <c:pt idx="1386">
                  <c:v>1.500028E-2</c:v>
                </c:pt>
                <c:pt idx="1387">
                  <c:v>1.5600309999999999E-2</c:v>
                </c:pt>
                <c:pt idx="1388">
                  <c:v>1.5600309999999999E-2</c:v>
                </c:pt>
                <c:pt idx="1389">
                  <c:v>1.5900330000000001E-2</c:v>
                </c:pt>
                <c:pt idx="1390">
                  <c:v>1.5400290000000001E-2</c:v>
                </c:pt>
                <c:pt idx="1391">
                  <c:v>1.5400290000000001E-2</c:v>
                </c:pt>
                <c:pt idx="1392">
                  <c:v>1.520028E-2</c:v>
                </c:pt>
                <c:pt idx="1393">
                  <c:v>1.500026E-2</c:v>
                </c:pt>
                <c:pt idx="1394">
                  <c:v>1.5100270000000001E-2</c:v>
                </c:pt>
                <c:pt idx="1395">
                  <c:v>1.5100270000000001E-2</c:v>
                </c:pt>
                <c:pt idx="1396">
                  <c:v>1.5100260000000001E-2</c:v>
                </c:pt>
                <c:pt idx="1397">
                  <c:v>1.5100260000000001E-2</c:v>
                </c:pt>
                <c:pt idx="1398">
                  <c:v>1.520026E-2</c:v>
                </c:pt>
                <c:pt idx="1399">
                  <c:v>1.520026E-2</c:v>
                </c:pt>
                <c:pt idx="1400">
                  <c:v>1.5300269999999999E-2</c:v>
                </c:pt>
                <c:pt idx="1401">
                  <c:v>1.530026E-2</c:v>
                </c:pt>
                <c:pt idx="1402">
                  <c:v>1.520025E-2</c:v>
                </c:pt>
                <c:pt idx="1403">
                  <c:v>1.440022E-2</c:v>
                </c:pt>
                <c:pt idx="1404">
                  <c:v>1.3400169999999999E-2</c:v>
                </c:pt>
                <c:pt idx="1405">
                  <c:v>1.3200160000000001E-2</c:v>
                </c:pt>
                <c:pt idx="1406">
                  <c:v>1.3200160000000001E-2</c:v>
                </c:pt>
                <c:pt idx="1407">
                  <c:v>1.3200160000000001E-2</c:v>
                </c:pt>
                <c:pt idx="1408">
                  <c:v>1.300015E-2</c:v>
                </c:pt>
                <c:pt idx="1409">
                  <c:v>1.2900150000000001E-2</c:v>
                </c:pt>
                <c:pt idx="1410">
                  <c:v>1.2900150000000001E-2</c:v>
                </c:pt>
                <c:pt idx="1411">
                  <c:v>1.270014E-2</c:v>
                </c:pt>
                <c:pt idx="1412">
                  <c:v>1.270014E-2</c:v>
                </c:pt>
                <c:pt idx="1413">
                  <c:v>1.250013E-2</c:v>
                </c:pt>
                <c:pt idx="1414">
                  <c:v>1.200011E-2</c:v>
                </c:pt>
                <c:pt idx="1415">
                  <c:v>1.200011E-2</c:v>
                </c:pt>
                <c:pt idx="1416">
                  <c:v>1.200011E-2</c:v>
                </c:pt>
                <c:pt idx="1417">
                  <c:v>1.200011E-2</c:v>
                </c:pt>
                <c:pt idx="1418">
                  <c:v>1.200011E-2</c:v>
                </c:pt>
                <c:pt idx="1419">
                  <c:v>1.17001E-2</c:v>
                </c:pt>
                <c:pt idx="1420">
                  <c:v>1.1500089999999999E-2</c:v>
                </c:pt>
                <c:pt idx="1421">
                  <c:v>1.1200089999999999E-2</c:v>
                </c:pt>
                <c:pt idx="1422">
                  <c:v>1.020006E-2</c:v>
                </c:pt>
                <c:pt idx="1423">
                  <c:v>1.000006E-2</c:v>
                </c:pt>
                <c:pt idx="1424">
                  <c:v>9.6000500000000006E-3</c:v>
                </c:pt>
                <c:pt idx="1425">
                  <c:v>9.3000500000000007E-3</c:v>
                </c:pt>
                <c:pt idx="1426">
                  <c:v>8.8000400000000003E-3</c:v>
                </c:pt>
                <c:pt idx="1427">
                  <c:v>8.8000400000000003E-3</c:v>
                </c:pt>
                <c:pt idx="1428">
                  <c:v>8.7000399999999992E-3</c:v>
                </c:pt>
                <c:pt idx="1429">
                  <c:v>8.4000299999999993E-3</c:v>
                </c:pt>
                <c:pt idx="1430">
                  <c:v>7.7000300000000001E-3</c:v>
                </c:pt>
                <c:pt idx="1431">
                  <c:v>7.5000199999999996E-3</c:v>
                </c:pt>
                <c:pt idx="1432">
                  <c:v>7.5000199999999996E-3</c:v>
                </c:pt>
                <c:pt idx="1433">
                  <c:v>7.9000300000000006E-3</c:v>
                </c:pt>
                <c:pt idx="1434">
                  <c:v>7.9000300000000006E-3</c:v>
                </c:pt>
                <c:pt idx="1435">
                  <c:v>7.9000300000000006E-3</c:v>
                </c:pt>
                <c:pt idx="1436">
                  <c:v>7.9000300000000006E-3</c:v>
                </c:pt>
                <c:pt idx="1437">
                  <c:v>7.9000200000000007E-3</c:v>
                </c:pt>
                <c:pt idx="1438">
                  <c:v>7.9000200000000007E-3</c:v>
                </c:pt>
                <c:pt idx="1439">
                  <c:v>7.8000200000000004E-3</c:v>
                </c:pt>
                <c:pt idx="1440">
                  <c:v>7.5000199999999996E-3</c:v>
                </c:pt>
                <c:pt idx="1441">
                  <c:v>7.4000200000000002E-3</c:v>
                </c:pt>
                <c:pt idx="1442">
                  <c:v>7.4000200000000002E-3</c:v>
                </c:pt>
                <c:pt idx="1443">
                  <c:v>7.1000200000000003E-3</c:v>
                </c:pt>
                <c:pt idx="1444">
                  <c:v>6.9000199999999998E-3</c:v>
                </c:pt>
                <c:pt idx="1445">
                  <c:v>6.4000100000000002E-3</c:v>
                </c:pt>
                <c:pt idx="1446">
                  <c:v>6.4000100000000002E-3</c:v>
                </c:pt>
                <c:pt idx="1447">
                  <c:v>6.1000100000000003E-3</c:v>
                </c:pt>
                <c:pt idx="1448">
                  <c:v>6.0000100000000001E-3</c:v>
                </c:pt>
                <c:pt idx="1449">
                  <c:v>5.6000099999999999E-3</c:v>
                </c:pt>
                <c:pt idx="1450">
                  <c:v>5.6000099999999999E-3</c:v>
                </c:pt>
                <c:pt idx="1451">
                  <c:v>5.5000099999999996E-3</c:v>
                </c:pt>
                <c:pt idx="1452">
                  <c:v>5.2000099999999997E-3</c:v>
                </c:pt>
                <c:pt idx="1453">
                  <c:v>5.2000099999999997E-3</c:v>
                </c:pt>
                <c:pt idx="1454">
                  <c:v>5.4000100000000002E-3</c:v>
                </c:pt>
                <c:pt idx="1455">
                  <c:v>5.4000100000000002E-3</c:v>
                </c:pt>
                <c:pt idx="1456">
                  <c:v>5.1000100000000003E-3</c:v>
                </c:pt>
                <c:pt idx="1457">
                  <c:v>5.2000099999999997E-3</c:v>
                </c:pt>
                <c:pt idx="1458">
                  <c:v>5.2000099999999997E-3</c:v>
                </c:pt>
                <c:pt idx="1459">
                  <c:v>5.0000000000000001E-3</c:v>
                </c:pt>
                <c:pt idx="1460">
                  <c:v>5.0000000000000001E-3</c:v>
                </c:pt>
                <c:pt idx="1461">
                  <c:v>5.0000000000000001E-3</c:v>
                </c:pt>
                <c:pt idx="1462">
                  <c:v>5.1000000000000004E-3</c:v>
                </c:pt>
                <c:pt idx="1463">
                  <c:v>5.1999999999999998E-3</c:v>
                </c:pt>
                <c:pt idx="1464">
                  <c:v>5.3E-3</c:v>
                </c:pt>
                <c:pt idx="1465">
                  <c:v>5.3E-3</c:v>
                </c:pt>
                <c:pt idx="1466">
                  <c:v>5.3E-3</c:v>
                </c:pt>
                <c:pt idx="1467">
                  <c:v>5.5000099999999996E-3</c:v>
                </c:pt>
                <c:pt idx="1468">
                  <c:v>5.5000099999999996E-3</c:v>
                </c:pt>
                <c:pt idx="1469">
                  <c:v>5.5000099999999996E-3</c:v>
                </c:pt>
                <c:pt idx="1470">
                  <c:v>5.4999999999999997E-3</c:v>
                </c:pt>
                <c:pt idx="1471">
                  <c:v>6.0000100000000001E-3</c:v>
                </c:pt>
                <c:pt idx="1472">
                  <c:v>6.0000100000000001E-3</c:v>
                </c:pt>
                <c:pt idx="1473">
                  <c:v>6.30001E-3</c:v>
                </c:pt>
                <c:pt idx="1474">
                  <c:v>6.2000099999999997E-3</c:v>
                </c:pt>
                <c:pt idx="1475">
                  <c:v>6.2000099999999997E-3</c:v>
                </c:pt>
                <c:pt idx="1476">
                  <c:v>6.1000100000000003E-3</c:v>
                </c:pt>
                <c:pt idx="1477">
                  <c:v>6.1000100000000003E-3</c:v>
                </c:pt>
                <c:pt idx="1478">
                  <c:v>6.30001E-3</c:v>
                </c:pt>
                <c:pt idx="1479">
                  <c:v>5.8999999999999999E-3</c:v>
                </c:pt>
                <c:pt idx="1480">
                  <c:v>6.1000000000000004E-3</c:v>
                </c:pt>
                <c:pt idx="1481">
                  <c:v>6.1000000000000004E-3</c:v>
                </c:pt>
                <c:pt idx="1482">
                  <c:v>6.30001E-3</c:v>
                </c:pt>
                <c:pt idx="1483">
                  <c:v>6.30001E-3</c:v>
                </c:pt>
                <c:pt idx="1484">
                  <c:v>6.30001E-3</c:v>
                </c:pt>
                <c:pt idx="1485">
                  <c:v>6.3E-3</c:v>
                </c:pt>
                <c:pt idx="1486">
                  <c:v>6.0000000000000001E-3</c:v>
                </c:pt>
                <c:pt idx="1487">
                  <c:v>5.7999999999999996E-3</c:v>
                </c:pt>
                <c:pt idx="1488">
                  <c:v>5.7999999999999996E-3</c:v>
                </c:pt>
                <c:pt idx="1489">
                  <c:v>5.0000000000000001E-3</c:v>
                </c:pt>
                <c:pt idx="1490">
                  <c:v>4.8999999999999998E-3</c:v>
                </c:pt>
                <c:pt idx="1491">
                  <c:v>4.8999999999999998E-3</c:v>
                </c:pt>
                <c:pt idx="1492">
                  <c:v>4.8999999999999998E-3</c:v>
                </c:pt>
                <c:pt idx="1493">
                  <c:v>4.8999999999999998E-3</c:v>
                </c:pt>
                <c:pt idx="1494">
                  <c:v>4.8999999999999998E-3</c:v>
                </c:pt>
                <c:pt idx="1495">
                  <c:v>4.7999999999999996E-3</c:v>
                </c:pt>
                <c:pt idx="1496">
                  <c:v>4.4999999999999997E-3</c:v>
                </c:pt>
                <c:pt idx="1497">
                  <c:v>4.1999999999999997E-3</c:v>
                </c:pt>
                <c:pt idx="1498">
                  <c:v>3.8E-3</c:v>
                </c:pt>
                <c:pt idx="1499">
                  <c:v>4.0000000000000001E-3</c:v>
                </c:pt>
                <c:pt idx="1500">
                  <c:v>4.0000000000000001E-3</c:v>
                </c:pt>
                <c:pt idx="1501">
                  <c:v>3.5000000000000001E-3</c:v>
                </c:pt>
                <c:pt idx="1502">
                  <c:v>3.3E-3</c:v>
                </c:pt>
                <c:pt idx="1503">
                  <c:v>3.3E-3</c:v>
                </c:pt>
                <c:pt idx="1504">
                  <c:v>3.3E-3</c:v>
                </c:pt>
                <c:pt idx="1505">
                  <c:v>3.3E-3</c:v>
                </c:pt>
                <c:pt idx="1506">
                  <c:v>3.3E-3</c:v>
                </c:pt>
                <c:pt idx="1507">
                  <c:v>2.7000000000000001E-3</c:v>
                </c:pt>
                <c:pt idx="1508">
                  <c:v>2.7000000000000001E-3</c:v>
                </c:pt>
                <c:pt idx="1509">
                  <c:v>2.7000000000000001E-3</c:v>
                </c:pt>
                <c:pt idx="1510">
                  <c:v>2.8999999999999998E-3</c:v>
                </c:pt>
                <c:pt idx="1511">
                  <c:v>3.0000000000000001E-3</c:v>
                </c:pt>
                <c:pt idx="1512">
                  <c:v>3.0000000000000001E-3</c:v>
                </c:pt>
                <c:pt idx="1513">
                  <c:v>3.0000000000000001E-3</c:v>
                </c:pt>
                <c:pt idx="1514">
                  <c:v>3.0199300000000001E-3</c:v>
                </c:pt>
                <c:pt idx="1515">
                  <c:v>3.0394699999999998E-3</c:v>
                </c:pt>
                <c:pt idx="1516">
                  <c:v>3.06092E-3</c:v>
                </c:pt>
                <c:pt idx="1517">
                  <c:v>2.7393500000000002E-3</c:v>
                </c:pt>
                <c:pt idx="1518">
                  <c:v>2.1591000000000002E-3</c:v>
                </c:pt>
                <c:pt idx="1519">
                  <c:v>1.5805400000000001E-3</c:v>
                </c:pt>
                <c:pt idx="1520">
                  <c:v>1.4005300000000001E-3</c:v>
                </c:pt>
                <c:pt idx="1521">
                  <c:v>1.02254E-3</c:v>
                </c:pt>
                <c:pt idx="1522">
                  <c:v>1.4860299999999999E-3</c:v>
                </c:pt>
                <c:pt idx="1523">
                  <c:v>1.7065400000000001E-3</c:v>
                </c:pt>
                <c:pt idx="1524">
                  <c:v>1.34819E-3</c:v>
                </c:pt>
                <c:pt idx="1525">
                  <c:v>9.8598000000000002E-4</c:v>
                </c:pt>
                <c:pt idx="1526">
                  <c:v>9.1549999999999997E-4</c:v>
                </c:pt>
                <c:pt idx="1527">
                  <c:v>6.8446000000000002E-4</c:v>
                </c:pt>
                <c:pt idx="1528">
                  <c:v>5.1577999999999997E-4</c:v>
                </c:pt>
                <c:pt idx="1529">
                  <c:v>5.4359000000000005E-4</c:v>
                </c:pt>
                <c:pt idx="1530">
                  <c:v>5.7638999999999998E-4</c:v>
                </c:pt>
                <c:pt idx="1531">
                  <c:v>4.0018999999999997E-4</c:v>
                </c:pt>
                <c:pt idx="1532">
                  <c:v>4.8281000000000002E-4</c:v>
                </c:pt>
                <c:pt idx="1533">
                  <c:v>6.9070999999999998E-4</c:v>
                </c:pt>
                <c:pt idx="1534">
                  <c:v>7.1447999999999998E-4</c:v>
                </c:pt>
                <c:pt idx="1535">
                  <c:v>9.3254000000000004E-4</c:v>
                </c:pt>
                <c:pt idx="1536">
                  <c:v>9.5611999999999997E-4</c:v>
                </c:pt>
                <c:pt idx="1537">
                  <c:v>1.05733E-3</c:v>
                </c:pt>
                <c:pt idx="1538">
                  <c:v>9.951300000000001E-4</c:v>
                </c:pt>
                <c:pt idx="1539">
                  <c:v>1.1121200000000001E-3</c:v>
                </c:pt>
                <c:pt idx="1540">
                  <c:v>1.7294000000000001E-3</c:v>
                </c:pt>
                <c:pt idx="1541">
                  <c:v>1.8007100000000001E-3</c:v>
                </c:pt>
                <c:pt idx="1542">
                  <c:v>2.4925400000000001E-3</c:v>
                </c:pt>
                <c:pt idx="1543">
                  <c:v>2.9245600000000001E-3</c:v>
                </c:pt>
                <c:pt idx="1544">
                  <c:v>2.9477800000000001E-3</c:v>
                </c:pt>
                <c:pt idx="1545">
                  <c:v>2.6969699999999999E-3</c:v>
                </c:pt>
                <c:pt idx="1546">
                  <c:v>3.0061799999999998E-3</c:v>
                </c:pt>
                <c:pt idx="1547">
                  <c:v>3.0978500000000001E-3</c:v>
                </c:pt>
                <c:pt idx="1548">
                  <c:v>3.3143000000000001E-3</c:v>
                </c:pt>
                <c:pt idx="1549">
                  <c:v>3.3200199999999999E-3</c:v>
                </c:pt>
                <c:pt idx="1550">
                  <c:v>4.7259800000000003E-3</c:v>
                </c:pt>
                <c:pt idx="1551">
                  <c:v>4.79511E-3</c:v>
                </c:pt>
                <c:pt idx="1552">
                  <c:v>5.4428799999999998E-3</c:v>
                </c:pt>
                <c:pt idx="1553">
                  <c:v>6.29942E-3</c:v>
                </c:pt>
                <c:pt idx="1554">
                  <c:v>7.18755E-3</c:v>
                </c:pt>
                <c:pt idx="1555">
                  <c:v>7.6968999999999996E-3</c:v>
                </c:pt>
                <c:pt idx="1556">
                  <c:v>7.8445500000000005E-3</c:v>
                </c:pt>
                <c:pt idx="1557">
                  <c:v>8.3282300000000007E-3</c:v>
                </c:pt>
                <c:pt idx="1558">
                  <c:v>8.4724399999999995E-3</c:v>
                </c:pt>
                <c:pt idx="1559">
                  <c:v>8.3422199999999991E-3</c:v>
                </c:pt>
                <c:pt idx="1560">
                  <c:v>8.7631800000000006E-3</c:v>
                </c:pt>
                <c:pt idx="1561">
                  <c:v>8.5905100000000009E-3</c:v>
                </c:pt>
                <c:pt idx="1562">
                  <c:v>8.3247100000000008E-3</c:v>
                </c:pt>
                <c:pt idx="1563">
                  <c:v>8.4186299999999999E-3</c:v>
                </c:pt>
                <c:pt idx="1564">
                  <c:v>8.3835899999999998E-3</c:v>
                </c:pt>
                <c:pt idx="1565">
                  <c:v>8.3896000000000005E-3</c:v>
                </c:pt>
                <c:pt idx="1566">
                  <c:v>8.4995499999999998E-3</c:v>
                </c:pt>
                <c:pt idx="1567">
                  <c:v>8.4896399999999997E-3</c:v>
                </c:pt>
                <c:pt idx="1568">
                  <c:v>8.6251799999999997E-3</c:v>
                </c:pt>
                <c:pt idx="1569">
                  <c:v>8.6453699999999994E-3</c:v>
                </c:pt>
                <c:pt idx="1570">
                  <c:v>8.6056899999999992E-3</c:v>
                </c:pt>
                <c:pt idx="1571">
                  <c:v>8.7749500000000001E-3</c:v>
                </c:pt>
                <c:pt idx="1572">
                  <c:v>8.2122199999999992E-3</c:v>
                </c:pt>
                <c:pt idx="1573">
                  <c:v>8.0145700000000004E-3</c:v>
                </c:pt>
                <c:pt idx="1574">
                  <c:v>8.0352900000000005E-3</c:v>
                </c:pt>
                <c:pt idx="1575">
                  <c:v>7.4827599999999998E-3</c:v>
                </c:pt>
                <c:pt idx="1576">
                  <c:v>7.6222599999999996E-3</c:v>
                </c:pt>
                <c:pt idx="1577">
                  <c:v>7.6084999999999998E-3</c:v>
                </c:pt>
                <c:pt idx="1578">
                  <c:v>7.7344199999999997E-3</c:v>
                </c:pt>
                <c:pt idx="1579">
                  <c:v>7.77496E-3</c:v>
                </c:pt>
                <c:pt idx="1580">
                  <c:v>7.7967599999999998E-3</c:v>
                </c:pt>
                <c:pt idx="1581">
                  <c:v>7.8995200000000002E-3</c:v>
                </c:pt>
                <c:pt idx="1582">
                  <c:v>7.8403499999999994E-3</c:v>
                </c:pt>
                <c:pt idx="1583">
                  <c:v>7.8856399999999993E-3</c:v>
                </c:pt>
                <c:pt idx="1584">
                  <c:v>8.6881700000000003E-3</c:v>
                </c:pt>
                <c:pt idx="1585">
                  <c:v>9.5476699999999994E-3</c:v>
                </c:pt>
                <c:pt idx="1586">
                  <c:v>9.6668899999999992E-3</c:v>
                </c:pt>
                <c:pt idx="1587">
                  <c:v>1.000357E-2</c:v>
                </c:pt>
                <c:pt idx="1588">
                  <c:v>1.0179850000000001E-2</c:v>
                </c:pt>
                <c:pt idx="1589">
                  <c:v>1.0219839999999999E-2</c:v>
                </c:pt>
                <c:pt idx="1590">
                  <c:v>1.03169E-2</c:v>
                </c:pt>
                <c:pt idx="1591">
                  <c:v>1.0401199999999999E-2</c:v>
                </c:pt>
                <c:pt idx="1592">
                  <c:v>1.085498E-2</c:v>
                </c:pt>
                <c:pt idx="1593">
                  <c:v>1.091016E-2</c:v>
                </c:pt>
                <c:pt idx="1594">
                  <c:v>1.133816E-2</c:v>
                </c:pt>
                <c:pt idx="1595">
                  <c:v>1.1494509999999999E-2</c:v>
                </c:pt>
                <c:pt idx="1596">
                  <c:v>1.177446E-2</c:v>
                </c:pt>
                <c:pt idx="1597">
                  <c:v>1.217589E-2</c:v>
                </c:pt>
                <c:pt idx="1598">
                  <c:v>1.2225969999999999E-2</c:v>
                </c:pt>
                <c:pt idx="1599">
                  <c:v>1.2570909999999999E-2</c:v>
                </c:pt>
                <c:pt idx="1600">
                  <c:v>1.2587030000000001E-2</c:v>
                </c:pt>
                <c:pt idx="1601">
                  <c:v>1.2930250000000001E-2</c:v>
                </c:pt>
                <c:pt idx="1602">
                  <c:v>1.3045080000000001E-2</c:v>
                </c:pt>
                <c:pt idx="1603">
                  <c:v>1.30686E-2</c:v>
                </c:pt>
                <c:pt idx="1604">
                  <c:v>1.3084709999999999E-2</c:v>
                </c:pt>
                <c:pt idx="1605">
                  <c:v>1.30493E-2</c:v>
                </c:pt>
                <c:pt idx="1606">
                  <c:v>1.281616E-2</c:v>
                </c:pt>
                <c:pt idx="1607">
                  <c:v>1.278426E-2</c:v>
                </c:pt>
                <c:pt idx="1608">
                  <c:v>1.2806959999999999E-2</c:v>
                </c:pt>
                <c:pt idx="1609">
                  <c:v>1.252968E-2</c:v>
                </c:pt>
                <c:pt idx="1610">
                  <c:v>1.2546699999999999E-2</c:v>
                </c:pt>
                <c:pt idx="1611">
                  <c:v>1.2563710000000001E-2</c:v>
                </c:pt>
                <c:pt idx="1612">
                  <c:v>1.2416089999999999E-2</c:v>
                </c:pt>
                <c:pt idx="1613">
                  <c:v>1.2435730000000001E-2</c:v>
                </c:pt>
                <c:pt idx="1614">
                  <c:v>1.247959E-2</c:v>
                </c:pt>
                <c:pt idx="1615">
                  <c:v>1.2539E-2</c:v>
                </c:pt>
                <c:pt idx="1616">
                  <c:v>1.246888E-2</c:v>
                </c:pt>
                <c:pt idx="1617">
                  <c:v>1.2168170000000001E-2</c:v>
                </c:pt>
                <c:pt idx="1618">
                  <c:v>1.2048079999999999E-2</c:v>
                </c:pt>
                <c:pt idx="1619">
                  <c:v>1.187216E-2</c:v>
                </c:pt>
                <c:pt idx="1620">
                  <c:v>1.123529E-2</c:v>
                </c:pt>
                <c:pt idx="1621">
                  <c:v>1.0144179999999999E-2</c:v>
                </c:pt>
                <c:pt idx="1622">
                  <c:v>9.554E-3</c:v>
                </c:pt>
                <c:pt idx="1623">
                  <c:v>9.1647199999999995E-3</c:v>
                </c:pt>
                <c:pt idx="1624">
                  <c:v>7.4766499999999996E-3</c:v>
                </c:pt>
                <c:pt idx="1625">
                  <c:v>6.2926500000000003E-3</c:v>
                </c:pt>
                <c:pt idx="1626">
                  <c:v>5.7126299999999998E-3</c:v>
                </c:pt>
                <c:pt idx="1627">
                  <c:v>5.7570499999999997E-3</c:v>
                </c:pt>
                <c:pt idx="1628">
                  <c:v>5.7659699999999996E-3</c:v>
                </c:pt>
                <c:pt idx="1629">
                  <c:v>5.71566E-3</c:v>
                </c:pt>
                <c:pt idx="1630">
                  <c:v>5.4151900000000003E-3</c:v>
                </c:pt>
                <c:pt idx="1631">
                  <c:v>5.3332199999999996E-3</c:v>
                </c:pt>
                <c:pt idx="1632">
                  <c:v>5.0820400000000003E-3</c:v>
                </c:pt>
                <c:pt idx="1633">
                  <c:v>4.9884200000000004E-3</c:v>
                </c:pt>
                <c:pt idx="1634">
                  <c:v>4.9362700000000004E-3</c:v>
                </c:pt>
                <c:pt idx="1635">
                  <c:v>4.7490099999999997E-3</c:v>
                </c:pt>
                <c:pt idx="1636">
                  <c:v>4.6629799999999997E-3</c:v>
                </c:pt>
                <c:pt idx="1637">
                  <c:v>4.4767299999999999E-3</c:v>
                </c:pt>
                <c:pt idx="1638">
                  <c:v>4.4192900000000002E-3</c:v>
                </c:pt>
                <c:pt idx="1639">
                  <c:v>4.4364599999999997E-3</c:v>
                </c:pt>
                <c:pt idx="1640">
                  <c:v>4.5550499999999997E-3</c:v>
                </c:pt>
                <c:pt idx="1641">
                  <c:v>4.5704300000000003E-3</c:v>
                </c:pt>
                <c:pt idx="1642">
                  <c:v>4.5858100000000001E-3</c:v>
                </c:pt>
                <c:pt idx="1643">
                  <c:v>4.7029999999999997E-3</c:v>
                </c:pt>
                <c:pt idx="1644">
                  <c:v>4.6253099999999997E-3</c:v>
                </c:pt>
                <c:pt idx="1645">
                  <c:v>4.3765799999999997E-3</c:v>
                </c:pt>
                <c:pt idx="1646">
                  <c:v>4.28481E-3</c:v>
                </c:pt>
                <c:pt idx="1647">
                  <c:v>4.30073E-3</c:v>
                </c:pt>
                <c:pt idx="1648">
                  <c:v>4.1580200000000001E-3</c:v>
                </c:pt>
                <c:pt idx="1649">
                  <c:v>3.4195800000000002E-3</c:v>
                </c:pt>
                <c:pt idx="1650">
                  <c:v>3.36243E-3</c:v>
                </c:pt>
                <c:pt idx="1651">
                  <c:v>3.2789300000000002E-3</c:v>
                </c:pt>
                <c:pt idx="1652">
                  <c:v>1.8770799999999999E-3</c:v>
                </c:pt>
                <c:pt idx="1653">
                  <c:v>1.78243E-3</c:v>
                </c:pt>
                <c:pt idx="1654">
                  <c:v>1.58581E-3</c:v>
                </c:pt>
                <c:pt idx="1655">
                  <c:v>1.42655E-3</c:v>
                </c:pt>
                <c:pt idx="1656">
                  <c:v>3.0970000000000003E-5</c:v>
                </c:pt>
                <c:pt idx="1657">
                  <c:v>-2.5740000000000001E-5</c:v>
                </c:pt>
                <c:pt idx="1658">
                  <c:v>5.3340000000000001E-5</c:v>
                </c:pt>
                <c:pt idx="1659">
                  <c:v>-1.0250700000000001E-3</c:v>
                </c:pt>
                <c:pt idx="1660">
                  <c:v>-9.6002999999999995E-4</c:v>
                </c:pt>
                <c:pt idx="1661">
                  <c:v>-9.3457000000000002E-4</c:v>
                </c:pt>
                <c:pt idx="1662">
                  <c:v>-1.1104699999999999E-3</c:v>
                </c:pt>
                <c:pt idx="1663">
                  <c:v>-1.0313500000000001E-3</c:v>
                </c:pt>
                <c:pt idx="1664">
                  <c:v>-9.6409000000000002E-4</c:v>
                </c:pt>
                <c:pt idx="1665">
                  <c:v>-1.01968E-3</c:v>
                </c:pt>
                <c:pt idx="1666">
                  <c:v>-1.9242E-3</c:v>
                </c:pt>
                <c:pt idx="1667">
                  <c:v>-3.53433E-3</c:v>
                </c:pt>
                <c:pt idx="1668">
                  <c:v>-3.4923799999999998E-3</c:v>
                </c:pt>
                <c:pt idx="1669">
                  <c:v>-4.3618700000000003E-3</c:v>
                </c:pt>
                <c:pt idx="1670">
                  <c:v>-5.0948499999999997E-3</c:v>
                </c:pt>
                <c:pt idx="1671">
                  <c:v>-5.1426700000000002E-3</c:v>
                </c:pt>
                <c:pt idx="1672">
                  <c:v>-5.2339700000000001E-3</c:v>
                </c:pt>
                <c:pt idx="1673">
                  <c:v>-5.2112599999999997E-3</c:v>
                </c:pt>
                <c:pt idx="1674">
                  <c:v>-5.3056300000000004E-3</c:v>
                </c:pt>
                <c:pt idx="1675">
                  <c:v>-5.4984400000000003E-3</c:v>
                </c:pt>
                <c:pt idx="1676">
                  <c:v>-5.4183399999999998E-3</c:v>
                </c:pt>
                <c:pt idx="1677">
                  <c:v>-5.4699800000000002E-3</c:v>
                </c:pt>
                <c:pt idx="1678">
                  <c:v>-5.3618199999999998E-3</c:v>
                </c:pt>
                <c:pt idx="1679">
                  <c:v>-5.3817600000000002E-3</c:v>
                </c:pt>
                <c:pt idx="1680">
                  <c:v>-5.4013400000000001E-3</c:v>
                </c:pt>
                <c:pt idx="1681">
                  <c:v>-5.4310299999999999E-3</c:v>
                </c:pt>
                <c:pt idx="1682">
                  <c:v>-5.5049599999999997E-3</c:v>
                </c:pt>
                <c:pt idx="1683">
                  <c:v>-5.1355400000000001E-3</c:v>
                </c:pt>
                <c:pt idx="1684">
                  <c:v>-5.1596799999999998E-3</c:v>
                </c:pt>
                <c:pt idx="1685">
                  <c:v>-5.18273E-3</c:v>
                </c:pt>
                <c:pt idx="1686">
                  <c:v>-5.3133700000000004E-3</c:v>
                </c:pt>
                <c:pt idx="1687">
                  <c:v>-5.5430899999999996E-3</c:v>
                </c:pt>
                <c:pt idx="1688">
                  <c:v>-5.5113599999999999E-3</c:v>
                </c:pt>
                <c:pt idx="1689">
                  <c:v>-5.7188200000000003E-3</c:v>
                </c:pt>
                <c:pt idx="1690">
                  <c:v>-5.6829899999999997E-3</c:v>
                </c:pt>
                <c:pt idx="1691">
                  <c:v>-5.9703400000000002E-3</c:v>
                </c:pt>
                <c:pt idx="1692">
                  <c:v>-6.3550799999999999E-3</c:v>
                </c:pt>
                <c:pt idx="1693">
                  <c:v>-6.2184700000000002E-3</c:v>
                </c:pt>
                <c:pt idx="1694">
                  <c:v>-6.3296000000000003E-3</c:v>
                </c:pt>
                <c:pt idx="1695">
                  <c:v>-6.2835299999999998E-3</c:v>
                </c:pt>
                <c:pt idx="1696">
                  <c:v>-6.0532199999999998E-3</c:v>
                </c:pt>
                <c:pt idx="1697">
                  <c:v>-6.0572000000000004E-3</c:v>
                </c:pt>
                <c:pt idx="1698">
                  <c:v>-7.4329299999999999E-3</c:v>
                </c:pt>
                <c:pt idx="1699">
                  <c:v>-7.9897300000000004E-3</c:v>
                </c:pt>
                <c:pt idx="1700">
                  <c:v>-8.3920000000000002E-3</c:v>
                </c:pt>
                <c:pt idx="1701">
                  <c:v>-8.2808900000000008E-3</c:v>
                </c:pt>
                <c:pt idx="1702">
                  <c:v>-8.1756199999999998E-3</c:v>
                </c:pt>
                <c:pt idx="1703">
                  <c:v>-8.9173099999999995E-3</c:v>
                </c:pt>
                <c:pt idx="1704">
                  <c:v>-9.0584800000000007E-3</c:v>
                </c:pt>
                <c:pt idx="1705">
                  <c:v>-9.1929000000000004E-3</c:v>
                </c:pt>
                <c:pt idx="1706">
                  <c:v>-9.0164100000000007E-3</c:v>
                </c:pt>
                <c:pt idx="1707">
                  <c:v>-8.9617199999999994E-3</c:v>
                </c:pt>
                <c:pt idx="1708">
                  <c:v>-8.7142999999999995E-3</c:v>
                </c:pt>
                <c:pt idx="1709">
                  <c:v>-8.6569500000000001E-3</c:v>
                </c:pt>
                <c:pt idx="1710">
                  <c:v>-8.70603E-3</c:v>
                </c:pt>
                <c:pt idx="1711">
                  <c:v>-8.5351300000000001E-3</c:v>
                </c:pt>
                <c:pt idx="1712">
                  <c:v>-8.1879499999999994E-3</c:v>
                </c:pt>
                <c:pt idx="1713">
                  <c:v>-7.8423099999999999E-3</c:v>
                </c:pt>
                <c:pt idx="1714">
                  <c:v>-7.7868299999999998E-3</c:v>
                </c:pt>
                <c:pt idx="1715">
                  <c:v>-8.1127000000000005E-3</c:v>
                </c:pt>
                <c:pt idx="1716">
                  <c:v>-8.2199700000000001E-3</c:v>
                </c:pt>
                <c:pt idx="1717">
                  <c:v>-8.2542899999999992E-3</c:v>
                </c:pt>
                <c:pt idx="1718">
                  <c:v>-8.1962800000000002E-3</c:v>
                </c:pt>
                <c:pt idx="1719">
                  <c:v>-8.4776199999999999E-3</c:v>
                </c:pt>
                <c:pt idx="1720">
                  <c:v>-9.1482000000000004E-3</c:v>
                </c:pt>
                <c:pt idx="1721">
                  <c:v>-9.0868300000000006E-3</c:v>
                </c:pt>
                <c:pt idx="1722">
                  <c:v>-1.015303E-2</c:v>
                </c:pt>
                <c:pt idx="1723">
                  <c:v>-1.0094290000000001E-2</c:v>
                </c:pt>
                <c:pt idx="1724">
                  <c:v>-1.0193580000000001E-2</c:v>
                </c:pt>
                <c:pt idx="1725">
                  <c:v>-1.0369049999999999E-2</c:v>
                </c:pt>
                <c:pt idx="1726">
                  <c:v>-1.0191779999999999E-2</c:v>
                </c:pt>
                <c:pt idx="1727">
                  <c:v>-1.0897860000000001E-2</c:v>
                </c:pt>
                <c:pt idx="1728">
                  <c:v>-1.124294E-2</c:v>
                </c:pt>
                <c:pt idx="1729">
                  <c:v>-1.1124729999999999E-2</c:v>
                </c:pt>
                <c:pt idx="1730">
                  <c:v>-1.115667E-2</c:v>
                </c:pt>
                <c:pt idx="1731">
                  <c:v>-1.1095590000000001E-2</c:v>
                </c:pt>
                <c:pt idx="1732">
                  <c:v>-1.1034520000000001E-2</c:v>
                </c:pt>
                <c:pt idx="1733">
                  <c:v>-1.1217929999999999E-2</c:v>
                </c:pt>
                <c:pt idx="1734">
                  <c:v>-1.115668E-2</c:v>
                </c:pt>
                <c:pt idx="1735">
                  <c:v>-1.061056E-2</c:v>
                </c:pt>
                <c:pt idx="1736">
                  <c:v>-1.05697E-2</c:v>
                </c:pt>
                <c:pt idx="1737">
                  <c:v>-1.0507020000000001E-2</c:v>
                </c:pt>
                <c:pt idx="1738">
                  <c:v>-1.0707700000000001E-2</c:v>
                </c:pt>
                <c:pt idx="1739">
                  <c:v>-1.052025E-2</c:v>
                </c:pt>
                <c:pt idx="1740">
                  <c:v>-1.045777E-2</c:v>
                </c:pt>
                <c:pt idx="1741">
                  <c:v>-1.060609E-2</c:v>
                </c:pt>
                <c:pt idx="1742">
                  <c:v>-1.1645910000000001E-2</c:v>
                </c:pt>
                <c:pt idx="1743">
                  <c:v>-1.192735E-2</c:v>
                </c:pt>
                <c:pt idx="1744">
                  <c:v>-1.189666E-2</c:v>
                </c:pt>
                <c:pt idx="1745">
                  <c:v>-1.2009570000000001E-2</c:v>
                </c:pt>
                <c:pt idx="1746">
                  <c:v>-1.116878E-2</c:v>
                </c:pt>
                <c:pt idx="1747">
                  <c:v>-9.8892000000000008E-3</c:v>
                </c:pt>
                <c:pt idx="1748">
                  <c:v>-8.1754600000000007E-3</c:v>
                </c:pt>
                <c:pt idx="1749">
                  <c:v>-6.0564599999999996E-3</c:v>
                </c:pt>
                <c:pt idx="1750">
                  <c:v>-4.8134500000000004E-3</c:v>
                </c:pt>
                <c:pt idx="1751">
                  <c:v>-2.3470499999999998E-3</c:v>
                </c:pt>
                <c:pt idx="1752">
                  <c:v>-1.1811000000000001E-4</c:v>
                </c:pt>
                <c:pt idx="1753">
                  <c:v>2.7493800000000001E-3</c:v>
                </c:pt>
                <c:pt idx="1754">
                  <c:v>3.40705E-3</c:v>
                </c:pt>
                <c:pt idx="1755">
                  <c:v>3.90728E-3</c:v>
                </c:pt>
                <c:pt idx="1756">
                  <c:v>4.5349700000000001E-3</c:v>
                </c:pt>
                <c:pt idx="1757">
                  <c:v>5.2660299999999997E-3</c:v>
                </c:pt>
                <c:pt idx="1758">
                  <c:v>5.9828700000000004E-3</c:v>
                </c:pt>
                <c:pt idx="1759">
                  <c:v>5.7927300000000003E-3</c:v>
                </c:pt>
                <c:pt idx="1760">
                  <c:v>5.7949000000000004E-3</c:v>
                </c:pt>
                <c:pt idx="1761">
                  <c:v>5.7970699999999997E-3</c:v>
                </c:pt>
                <c:pt idx="1762">
                  <c:v>6.5000199999999996E-3</c:v>
                </c:pt>
                <c:pt idx="1763">
                  <c:v>6.5000199999999996E-3</c:v>
                </c:pt>
                <c:pt idx="1764">
                  <c:v>6.5000199999999996E-3</c:v>
                </c:pt>
                <c:pt idx="1765">
                  <c:v>6.6000199999999998E-3</c:v>
                </c:pt>
                <c:pt idx="1766">
                  <c:v>6.6000199999999998E-3</c:v>
                </c:pt>
                <c:pt idx="1767">
                  <c:v>6.9000299999999997E-3</c:v>
                </c:pt>
                <c:pt idx="1768">
                  <c:v>6.7000200000000001E-3</c:v>
                </c:pt>
                <c:pt idx="1769">
                  <c:v>6.7000200000000001E-3</c:v>
                </c:pt>
                <c:pt idx="1770">
                  <c:v>6.8000200000000004E-3</c:v>
                </c:pt>
                <c:pt idx="1771">
                  <c:v>7.1000300000000002E-3</c:v>
                </c:pt>
                <c:pt idx="1772">
                  <c:v>7.2000299999999996E-3</c:v>
                </c:pt>
                <c:pt idx="1773">
                  <c:v>7.2000299999999996E-3</c:v>
                </c:pt>
                <c:pt idx="1774">
                  <c:v>7.3000299999999999E-3</c:v>
                </c:pt>
                <c:pt idx="1775">
                  <c:v>7.7000300000000001E-3</c:v>
                </c:pt>
                <c:pt idx="1776">
                  <c:v>7.9000400000000005E-3</c:v>
                </c:pt>
                <c:pt idx="1777">
                  <c:v>7.9000400000000005E-3</c:v>
                </c:pt>
                <c:pt idx="1778">
                  <c:v>8.0000399999999999E-3</c:v>
                </c:pt>
                <c:pt idx="1779">
                  <c:v>8.2000400000000005E-3</c:v>
                </c:pt>
                <c:pt idx="1780">
                  <c:v>8.5000400000000004E-3</c:v>
                </c:pt>
                <c:pt idx="1781">
                  <c:v>8.8000500000000002E-3</c:v>
                </c:pt>
                <c:pt idx="1782">
                  <c:v>9.40006E-3</c:v>
                </c:pt>
                <c:pt idx="1783">
                  <c:v>9.40006E-3</c:v>
                </c:pt>
                <c:pt idx="1784">
                  <c:v>1.050008E-2</c:v>
                </c:pt>
                <c:pt idx="1785">
                  <c:v>9.8000699999999993E-3</c:v>
                </c:pt>
                <c:pt idx="1786">
                  <c:v>1.0100069999999999E-2</c:v>
                </c:pt>
                <c:pt idx="1787">
                  <c:v>1.020007E-2</c:v>
                </c:pt>
                <c:pt idx="1788">
                  <c:v>1.000007E-2</c:v>
                </c:pt>
                <c:pt idx="1789">
                  <c:v>1.000007E-2</c:v>
                </c:pt>
                <c:pt idx="1790">
                  <c:v>1.020007E-2</c:v>
                </c:pt>
                <c:pt idx="1791">
                  <c:v>1.0400070000000001E-2</c:v>
                </c:pt>
                <c:pt idx="1792">
                  <c:v>1.060008E-2</c:v>
                </c:pt>
                <c:pt idx="1793">
                  <c:v>1.080008E-2</c:v>
                </c:pt>
                <c:pt idx="1794">
                  <c:v>1.110009E-2</c:v>
                </c:pt>
                <c:pt idx="1795">
                  <c:v>1.1500089999999999E-2</c:v>
                </c:pt>
                <c:pt idx="1796">
                  <c:v>1.200011E-2</c:v>
                </c:pt>
                <c:pt idx="1797">
                  <c:v>1.200011E-2</c:v>
                </c:pt>
                <c:pt idx="1798">
                  <c:v>1.20001E-2</c:v>
                </c:pt>
                <c:pt idx="1799">
                  <c:v>1.19001E-2</c:v>
                </c:pt>
                <c:pt idx="1800">
                  <c:v>1.20001E-2</c:v>
                </c:pt>
                <c:pt idx="1801">
                  <c:v>1.250011E-2</c:v>
                </c:pt>
                <c:pt idx="1802">
                  <c:v>1.2400110000000001E-2</c:v>
                </c:pt>
                <c:pt idx="1803">
                  <c:v>1.22001E-2</c:v>
                </c:pt>
                <c:pt idx="1804">
                  <c:v>1.190009E-2</c:v>
                </c:pt>
                <c:pt idx="1805">
                  <c:v>1.20001E-2</c:v>
                </c:pt>
                <c:pt idx="1806">
                  <c:v>1.1800089999999999E-2</c:v>
                </c:pt>
                <c:pt idx="1807">
                  <c:v>1.1500079999999999E-2</c:v>
                </c:pt>
                <c:pt idx="1808">
                  <c:v>1.1000070000000001E-2</c:v>
                </c:pt>
                <c:pt idx="1809">
                  <c:v>1.1200069999999999E-2</c:v>
                </c:pt>
                <c:pt idx="1810">
                  <c:v>1.1200069999999999E-2</c:v>
                </c:pt>
                <c:pt idx="1811">
                  <c:v>1.140008E-2</c:v>
                </c:pt>
                <c:pt idx="1812">
                  <c:v>1.1200069999999999E-2</c:v>
                </c:pt>
                <c:pt idx="1813">
                  <c:v>1.110007E-2</c:v>
                </c:pt>
                <c:pt idx="1814">
                  <c:v>1.110007E-2</c:v>
                </c:pt>
                <c:pt idx="1815">
                  <c:v>1.110007E-2</c:v>
                </c:pt>
                <c:pt idx="1816">
                  <c:v>1.1200069999999999E-2</c:v>
                </c:pt>
                <c:pt idx="1817">
                  <c:v>1.1200069999999999E-2</c:v>
                </c:pt>
                <c:pt idx="1818">
                  <c:v>1.1200069999999999E-2</c:v>
                </c:pt>
                <c:pt idx="1819">
                  <c:v>1.1300070000000001E-2</c:v>
                </c:pt>
                <c:pt idx="1820">
                  <c:v>1.140007E-2</c:v>
                </c:pt>
                <c:pt idx="1821">
                  <c:v>1.140007E-2</c:v>
                </c:pt>
                <c:pt idx="1822">
                  <c:v>1.1600070000000001E-2</c:v>
                </c:pt>
                <c:pt idx="1823">
                  <c:v>1.220008E-2</c:v>
                </c:pt>
                <c:pt idx="1824">
                  <c:v>1.1800069999999999E-2</c:v>
                </c:pt>
                <c:pt idx="1825">
                  <c:v>1.1800069999999999E-2</c:v>
                </c:pt>
                <c:pt idx="1826">
                  <c:v>1.1800069999999999E-2</c:v>
                </c:pt>
                <c:pt idx="1827">
                  <c:v>1.1800069999999999E-2</c:v>
                </c:pt>
                <c:pt idx="1828">
                  <c:v>1.2100069999999999E-2</c:v>
                </c:pt>
                <c:pt idx="1829">
                  <c:v>1.200007E-2</c:v>
                </c:pt>
                <c:pt idx="1830">
                  <c:v>1.230007E-2</c:v>
                </c:pt>
                <c:pt idx="1831">
                  <c:v>1.2400069999999999E-2</c:v>
                </c:pt>
                <c:pt idx="1832">
                  <c:v>1.230007E-2</c:v>
                </c:pt>
                <c:pt idx="1833">
                  <c:v>1.230007E-2</c:v>
                </c:pt>
                <c:pt idx="1834">
                  <c:v>1.220007E-2</c:v>
                </c:pt>
                <c:pt idx="1835">
                  <c:v>1.220007E-2</c:v>
                </c:pt>
                <c:pt idx="1836">
                  <c:v>1.220007E-2</c:v>
                </c:pt>
                <c:pt idx="1837">
                  <c:v>1.1800059999999999E-2</c:v>
                </c:pt>
                <c:pt idx="1838">
                  <c:v>1.1600050000000001E-2</c:v>
                </c:pt>
                <c:pt idx="1839">
                  <c:v>1.150005E-2</c:v>
                </c:pt>
                <c:pt idx="1840">
                  <c:v>1.1300050000000001E-2</c:v>
                </c:pt>
                <c:pt idx="1841">
                  <c:v>1.1300050000000001E-2</c:v>
                </c:pt>
                <c:pt idx="1842">
                  <c:v>1.1300050000000001E-2</c:v>
                </c:pt>
                <c:pt idx="1843">
                  <c:v>1.140005E-2</c:v>
                </c:pt>
                <c:pt idx="1844">
                  <c:v>1.140005E-2</c:v>
                </c:pt>
                <c:pt idx="1845">
                  <c:v>1.140004E-2</c:v>
                </c:pt>
                <c:pt idx="1846">
                  <c:v>1.140004E-2</c:v>
                </c:pt>
                <c:pt idx="1847">
                  <c:v>1.140004E-2</c:v>
                </c:pt>
                <c:pt idx="1848">
                  <c:v>1.1300040000000001E-2</c:v>
                </c:pt>
                <c:pt idx="1849">
                  <c:v>1.1300040000000001E-2</c:v>
                </c:pt>
                <c:pt idx="1850">
                  <c:v>1.1300040000000001E-2</c:v>
                </c:pt>
                <c:pt idx="1851">
                  <c:v>1.1300040000000001E-2</c:v>
                </c:pt>
                <c:pt idx="1852">
                  <c:v>1.1300030000000001E-2</c:v>
                </c:pt>
                <c:pt idx="1853">
                  <c:v>1.1300030000000001E-2</c:v>
                </c:pt>
                <c:pt idx="1854">
                  <c:v>1.060003E-2</c:v>
                </c:pt>
                <c:pt idx="1855">
                  <c:v>1.060003E-2</c:v>
                </c:pt>
                <c:pt idx="1856">
                  <c:v>1.0400019999999999E-2</c:v>
                </c:pt>
                <c:pt idx="1857">
                  <c:v>1.0400019999999999E-2</c:v>
                </c:pt>
                <c:pt idx="1858">
                  <c:v>1.0400019999999999E-2</c:v>
                </c:pt>
                <c:pt idx="1859">
                  <c:v>1.0400019999999999E-2</c:v>
                </c:pt>
                <c:pt idx="1860">
                  <c:v>1.0400019999999999E-2</c:v>
                </c:pt>
                <c:pt idx="1861">
                  <c:v>1.0400019999999999E-2</c:v>
                </c:pt>
                <c:pt idx="1862">
                  <c:v>1.0400019999999999E-2</c:v>
                </c:pt>
                <c:pt idx="1863">
                  <c:v>1.060002E-2</c:v>
                </c:pt>
                <c:pt idx="1864">
                  <c:v>1.060002E-2</c:v>
                </c:pt>
                <c:pt idx="1865">
                  <c:v>1.060002E-2</c:v>
                </c:pt>
                <c:pt idx="1866">
                  <c:v>1.150002E-2</c:v>
                </c:pt>
                <c:pt idx="1867">
                  <c:v>1.150002E-2</c:v>
                </c:pt>
                <c:pt idx="1868">
                  <c:v>1.150002E-2</c:v>
                </c:pt>
                <c:pt idx="1869">
                  <c:v>1.150002E-2</c:v>
                </c:pt>
                <c:pt idx="1870">
                  <c:v>1.170002E-2</c:v>
                </c:pt>
                <c:pt idx="1871">
                  <c:v>1.150002E-2</c:v>
                </c:pt>
                <c:pt idx="1872">
                  <c:v>1.1600020000000001E-2</c:v>
                </c:pt>
                <c:pt idx="1873">
                  <c:v>1.110002E-2</c:v>
                </c:pt>
                <c:pt idx="1874">
                  <c:v>1.0700009999999999E-2</c:v>
                </c:pt>
                <c:pt idx="1875">
                  <c:v>9.8000099999999996E-3</c:v>
                </c:pt>
                <c:pt idx="1876">
                  <c:v>8.0000000000000002E-3</c:v>
                </c:pt>
                <c:pt idx="1877">
                  <c:v>7.3000000000000001E-3</c:v>
                </c:pt>
                <c:pt idx="1878">
                  <c:v>7.3000000000000001E-3</c:v>
                </c:pt>
                <c:pt idx="1879">
                  <c:v>6.7999999999999996E-3</c:v>
                </c:pt>
                <c:pt idx="1880">
                  <c:v>6.4999999999999997E-3</c:v>
                </c:pt>
                <c:pt idx="1881">
                  <c:v>6.6E-3</c:v>
                </c:pt>
                <c:pt idx="1882">
                  <c:v>6.3E-3</c:v>
                </c:pt>
                <c:pt idx="1883">
                  <c:v>6.4999999999999997E-3</c:v>
                </c:pt>
                <c:pt idx="1884">
                  <c:v>6.4000000000000003E-3</c:v>
                </c:pt>
                <c:pt idx="1885">
                  <c:v>6.1999999999999998E-3</c:v>
                </c:pt>
                <c:pt idx="1886">
                  <c:v>5.4999999999999997E-3</c:v>
                </c:pt>
                <c:pt idx="1887">
                  <c:v>4.7999999999999996E-3</c:v>
                </c:pt>
                <c:pt idx="1888">
                  <c:v>4.8999999999999998E-3</c:v>
                </c:pt>
                <c:pt idx="1889">
                  <c:v>4.7000000000000002E-3</c:v>
                </c:pt>
                <c:pt idx="1890">
                  <c:v>4.7999999999999996E-3</c:v>
                </c:pt>
                <c:pt idx="1891">
                  <c:v>4.5226700000000003E-3</c:v>
                </c:pt>
                <c:pt idx="1892">
                  <c:v>4.6442000000000002E-3</c:v>
                </c:pt>
                <c:pt idx="1893">
                  <c:v>4.4645900000000001E-3</c:v>
                </c:pt>
                <c:pt idx="1894">
                  <c:v>4.1929100000000002E-3</c:v>
                </c:pt>
                <c:pt idx="1895">
                  <c:v>4.0506199999999996E-3</c:v>
                </c:pt>
                <c:pt idx="1896">
                  <c:v>4.0766700000000001E-3</c:v>
                </c:pt>
                <c:pt idx="1897">
                  <c:v>3.6782799999999999E-3</c:v>
                </c:pt>
                <c:pt idx="1898">
                  <c:v>3.1810200000000001E-3</c:v>
                </c:pt>
                <c:pt idx="1899">
                  <c:v>2.2741100000000002E-3</c:v>
                </c:pt>
                <c:pt idx="1900">
                  <c:v>2.1373799999999999E-3</c:v>
                </c:pt>
                <c:pt idx="1901">
                  <c:v>1.7457799999999999E-3</c:v>
                </c:pt>
                <c:pt idx="1902">
                  <c:v>1.27114E-3</c:v>
                </c:pt>
                <c:pt idx="1903">
                  <c:v>4.2640000000000001E-4</c:v>
                </c:pt>
                <c:pt idx="1904">
                  <c:v>1.4379E-4</c:v>
                </c:pt>
                <c:pt idx="1905">
                  <c:v>1.8437E-4</c:v>
                </c:pt>
                <c:pt idx="1906">
                  <c:v>2.2719999999999999E-5</c:v>
                </c:pt>
                <c:pt idx="1907">
                  <c:v>2.438E-5</c:v>
                </c:pt>
                <c:pt idx="1908">
                  <c:v>3.1139999999999998E-4</c:v>
                </c:pt>
                <c:pt idx="1909">
                  <c:v>5.2549999999999997E-5</c:v>
                </c:pt>
                <c:pt idx="1910">
                  <c:v>2.1060999999999999E-4</c:v>
                </c:pt>
                <c:pt idx="1911">
                  <c:v>5.7960000000000001E-5</c:v>
                </c:pt>
                <c:pt idx="1912">
                  <c:v>-1.4326000000000001E-4</c:v>
                </c:pt>
                <c:pt idx="1913">
                  <c:v>-3.456E-4</c:v>
                </c:pt>
                <c:pt idx="1914">
                  <c:v>-8.0327000000000003E-4</c:v>
                </c:pt>
                <c:pt idx="1915">
                  <c:v>-9.859300000000001E-4</c:v>
                </c:pt>
                <c:pt idx="1916">
                  <c:v>-1.45392E-3</c:v>
                </c:pt>
                <c:pt idx="1917">
                  <c:v>-1.28323E-3</c:v>
                </c:pt>
                <c:pt idx="1918">
                  <c:v>-1.3077399999999999E-3</c:v>
                </c:pt>
                <c:pt idx="1919">
                  <c:v>-1.45089E-3</c:v>
                </c:pt>
                <c:pt idx="1920">
                  <c:v>-1.2666699999999999E-3</c:v>
                </c:pt>
                <c:pt idx="1921">
                  <c:v>-1.07946E-3</c:v>
                </c:pt>
                <c:pt idx="1922">
                  <c:v>-1.78538E-3</c:v>
                </c:pt>
                <c:pt idx="1923">
                  <c:v>-1.8563399999999999E-3</c:v>
                </c:pt>
                <c:pt idx="1924">
                  <c:v>-1.42636E-3</c:v>
                </c:pt>
                <c:pt idx="1925">
                  <c:v>-8.7504E-4</c:v>
                </c:pt>
                <c:pt idx="1926">
                  <c:v>-1.0173599999999999E-3</c:v>
                </c:pt>
                <c:pt idx="1927">
                  <c:v>-5.9360999999999995E-4</c:v>
                </c:pt>
                <c:pt idx="1928">
                  <c:v>-5.5798000000000002E-4</c:v>
                </c:pt>
                <c:pt idx="1929">
                  <c:v>-6.0625000000000002E-4</c:v>
                </c:pt>
                <c:pt idx="1930">
                  <c:v>-5.3894000000000001E-4</c:v>
                </c:pt>
                <c:pt idx="1931">
                  <c:v>-4.2009000000000003E-4</c:v>
                </c:pt>
                <c:pt idx="1932">
                  <c:v>-7.0379000000000004E-4</c:v>
                </c:pt>
                <c:pt idx="1933">
                  <c:v>-7.2559999999999996E-5</c:v>
                </c:pt>
                <c:pt idx="1934">
                  <c:v>-7.0980999999999995E-4</c:v>
                </c:pt>
                <c:pt idx="1935">
                  <c:v>-6.2069999999999996E-4</c:v>
                </c:pt>
                <c:pt idx="1936">
                  <c:v>-7.0251999999999999E-4</c:v>
                </c:pt>
                <c:pt idx="1937">
                  <c:v>-8.7839999999999999E-4</c:v>
                </c:pt>
                <c:pt idx="1938">
                  <c:v>-7.5989000000000004E-4</c:v>
                </c:pt>
                <c:pt idx="1939">
                  <c:v>-9.8706000000000011E-4</c:v>
                </c:pt>
                <c:pt idx="1940">
                  <c:v>-9.5850000000000004E-4</c:v>
                </c:pt>
                <c:pt idx="1941">
                  <c:v>-8.4374999999999999E-4</c:v>
                </c:pt>
                <c:pt idx="1942">
                  <c:v>-8.8911999999999997E-4</c:v>
                </c:pt>
                <c:pt idx="1943">
                  <c:v>-1.1724699999999999E-3</c:v>
                </c:pt>
                <c:pt idx="1944">
                  <c:v>-1.05327E-3</c:v>
                </c:pt>
                <c:pt idx="1945">
                  <c:v>-1.2393599999999999E-3</c:v>
                </c:pt>
                <c:pt idx="1946">
                  <c:v>-1.51103E-3</c:v>
                </c:pt>
                <c:pt idx="1947">
                  <c:v>-1.3800799999999999E-3</c:v>
                </c:pt>
                <c:pt idx="1948">
                  <c:v>-1.0939700000000001E-3</c:v>
                </c:pt>
                <c:pt idx="1949">
                  <c:v>-6.2615999999999995E-4</c:v>
                </c:pt>
                <c:pt idx="1950">
                  <c:v>-4.2768E-4</c:v>
                </c:pt>
                <c:pt idx="1951">
                  <c:v>-6.0891000000000005E-4</c:v>
                </c:pt>
                <c:pt idx="1952">
                  <c:v>-5.1849000000000003E-4</c:v>
                </c:pt>
                <c:pt idx="1953">
                  <c:v>-6.4203000000000003E-4</c:v>
                </c:pt>
                <c:pt idx="1954">
                  <c:v>-3.8046E-4</c:v>
                </c:pt>
                <c:pt idx="1955">
                  <c:v>-1.09501E-3</c:v>
                </c:pt>
                <c:pt idx="1956">
                  <c:v>-1.1043699999999999E-3</c:v>
                </c:pt>
                <c:pt idx="1957">
                  <c:v>-1.4155000000000001E-3</c:v>
                </c:pt>
                <c:pt idx="1958">
                  <c:v>-1.3070099999999999E-3</c:v>
                </c:pt>
                <c:pt idx="1959">
                  <c:v>-1.1551599999999999E-3</c:v>
                </c:pt>
                <c:pt idx="1960">
                  <c:v>-9.1412999999999998E-4</c:v>
                </c:pt>
                <c:pt idx="1961">
                  <c:v>-9.7718999999999996E-4</c:v>
                </c:pt>
                <c:pt idx="1962">
                  <c:v>-6.5258000000000004E-4</c:v>
                </c:pt>
                <c:pt idx="1963">
                  <c:v>-7.3764999999999996E-4</c:v>
                </c:pt>
                <c:pt idx="1964">
                  <c:v>-5.2795999999999995E-4</c:v>
                </c:pt>
                <c:pt idx="1965">
                  <c:v>-3.9769000000000002E-4</c:v>
                </c:pt>
                <c:pt idx="1966">
                  <c:v>-3.2278E-4</c:v>
                </c:pt>
                <c:pt idx="1967">
                  <c:v>-2.7260000000000001E-4</c:v>
                </c:pt>
                <c:pt idx="1968">
                  <c:v>-4.4006999999999998E-4</c:v>
                </c:pt>
                <c:pt idx="1969">
                  <c:v>-4.0045E-4</c:v>
                </c:pt>
                <c:pt idx="1970">
                  <c:v>-2.6749E-4</c:v>
                </c:pt>
                <c:pt idx="1971">
                  <c:v>-2.0953000000000001E-4</c:v>
                </c:pt>
                <c:pt idx="1972">
                  <c:v>2.2186999999999999E-4</c:v>
                </c:pt>
                <c:pt idx="1973">
                  <c:v>1.4903E-4</c:v>
                </c:pt>
                <c:pt idx="1974">
                  <c:v>-2.2011000000000001E-4</c:v>
                </c:pt>
                <c:pt idx="1975">
                  <c:v>-3.9832000000000002E-4</c:v>
                </c:pt>
                <c:pt idx="1976">
                  <c:v>-2.9533000000000001E-4</c:v>
                </c:pt>
                <c:pt idx="1977">
                  <c:v>-3.9404000000000002E-4</c:v>
                </c:pt>
                <c:pt idx="1978">
                  <c:v>-3.6947999999999999E-4</c:v>
                </c:pt>
                <c:pt idx="1979">
                  <c:v>-2.6832000000000001E-4</c:v>
                </c:pt>
                <c:pt idx="1980">
                  <c:v>-2.9732000000000001E-4</c:v>
                </c:pt>
                <c:pt idx="1981">
                  <c:v>-1.0404999999999999E-4</c:v>
                </c:pt>
                <c:pt idx="1982">
                  <c:v>-4.5040000000000002E-5</c:v>
                </c:pt>
                <c:pt idx="1983">
                  <c:v>2.0202999999999999E-4</c:v>
                </c:pt>
                <c:pt idx="1984">
                  <c:v>7.7220000000000001E-4</c:v>
                </c:pt>
                <c:pt idx="1985">
                  <c:v>1.51446E-3</c:v>
                </c:pt>
                <c:pt idx="1986">
                  <c:v>1.56496E-3</c:v>
                </c:pt>
                <c:pt idx="1987">
                  <c:v>1.7409700000000001E-3</c:v>
                </c:pt>
                <c:pt idx="1988">
                  <c:v>1.9049900000000001E-3</c:v>
                </c:pt>
                <c:pt idx="1989">
                  <c:v>2.4368300000000001E-3</c:v>
                </c:pt>
                <c:pt idx="1990">
                  <c:v>2.4728200000000001E-3</c:v>
                </c:pt>
                <c:pt idx="1991">
                  <c:v>2.3261599999999999E-3</c:v>
                </c:pt>
                <c:pt idx="1992">
                  <c:v>2.3880899999999998E-3</c:v>
                </c:pt>
                <c:pt idx="1993">
                  <c:v>2.9206599999999998E-3</c:v>
                </c:pt>
                <c:pt idx="1994">
                  <c:v>3.27451E-3</c:v>
                </c:pt>
                <c:pt idx="1995">
                  <c:v>2.5215799999999998E-3</c:v>
                </c:pt>
                <c:pt idx="1996">
                  <c:v>2.7576300000000001E-3</c:v>
                </c:pt>
                <c:pt idx="1997">
                  <c:v>3.5954200000000002E-3</c:v>
                </c:pt>
                <c:pt idx="1998">
                  <c:v>3.4487300000000001E-3</c:v>
                </c:pt>
                <c:pt idx="1999">
                  <c:v>3.1846299999999999E-3</c:v>
                </c:pt>
                <c:pt idx="2000">
                  <c:v>4.56668E-3</c:v>
                </c:pt>
                <c:pt idx="2001">
                  <c:v>5.3888199999999999E-3</c:v>
                </c:pt>
                <c:pt idx="2002">
                  <c:v>5.9729300000000004E-3</c:v>
                </c:pt>
                <c:pt idx="2003">
                  <c:v>6.9251399999999998E-3</c:v>
                </c:pt>
                <c:pt idx="2004">
                  <c:v>7.5884400000000001E-3</c:v>
                </c:pt>
                <c:pt idx="2005">
                  <c:v>8.6409499999999997E-3</c:v>
                </c:pt>
                <c:pt idx="2006">
                  <c:v>9.0171599999999998E-3</c:v>
                </c:pt>
                <c:pt idx="2007">
                  <c:v>9.9997899999999997E-3</c:v>
                </c:pt>
                <c:pt idx="2008">
                  <c:v>1.0447959999999999E-2</c:v>
                </c:pt>
                <c:pt idx="2009">
                  <c:v>1.029159E-2</c:v>
                </c:pt>
                <c:pt idx="2010">
                  <c:v>1.0233010000000001E-2</c:v>
                </c:pt>
                <c:pt idx="2011">
                  <c:v>1.0347240000000001E-2</c:v>
                </c:pt>
                <c:pt idx="2012">
                  <c:v>1.058096E-2</c:v>
                </c:pt>
                <c:pt idx="2013">
                  <c:v>1.05147E-2</c:v>
                </c:pt>
                <c:pt idx="2014">
                  <c:v>1.014901E-2</c:v>
                </c:pt>
                <c:pt idx="2015">
                  <c:v>1.0386080000000001E-2</c:v>
                </c:pt>
                <c:pt idx="2016">
                  <c:v>1.0682799999999999E-2</c:v>
                </c:pt>
                <c:pt idx="2017">
                  <c:v>1.1009150000000001E-2</c:v>
                </c:pt>
                <c:pt idx="2018">
                  <c:v>1.1029539999999999E-2</c:v>
                </c:pt>
                <c:pt idx="2019">
                  <c:v>1.1170579999999999E-2</c:v>
                </c:pt>
                <c:pt idx="2020">
                  <c:v>1.1599659999999999E-2</c:v>
                </c:pt>
                <c:pt idx="2021">
                  <c:v>1.165682E-2</c:v>
                </c:pt>
                <c:pt idx="2022">
                  <c:v>1.167141E-2</c:v>
                </c:pt>
                <c:pt idx="2023">
                  <c:v>1.179412E-2</c:v>
                </c:pt>
                <c:pt idx="2024">
                  <c:v>1.1713080000000001E-2</c:v>
                </c:pt>
                <c:pt idx="2025">
                  <c:v>1.1837139999999999E-2</c:v>
                </c:pt>
                <c:pt idx="2026">
                  <c:v>1.158231E-2</c:v>
                </c:pt>
                <c:pt idx="2027">
                  <c:v>1.133117E-2</c:v>
                </c:pt>
                <c:pt idx="2028">
                  <c:v>1.164538E-2</c:v>
                </c:pt>
                <c:pt idx="2029">
                  <c:v>1.1970349999999999E-2</c:v>
                </c:pt>
                <c:pt idx="2030">
                  <c:v>1.2086909999999999E-2</c:v>
                </c:pt>
                <c:pt idx="2031">
                  <c:v>1.2522739999999999E-2</c:v>
                </c:pt>
                <c:pt idx="2032">
                  <c:v>1.2606539999999999E-2</c:v>
                </c:pt>
                <c:pt idx="2033">
                  <c:v>1.245954E-2</c:v>
                </c:pt>
                <c:pt idx="2034">
                  <c:v>1.264083E-2</c:v>
                </c:pt>
                <c:pt idx="2035">
                  <c:v>1.284855E-2</c:v>
                </c:pt>
                <c:pt idx="2036">
                  <c:v>1.347257E-2</c:v>
                </c:pt>
                <c:pt idx="2037">
                  <c:v>1.300984E-2</c:v>
                </c:pt>
                <c:pt idx="2038">
                  <c:v>1.256606E-2</c:v>
                </c:pt>
                <c:pt idx="2039">
                  <c:v>1.2558069999999999E-2</c:v>
                </c:pt>
                <c:pt idx="2040">
                  <c:v>1.216646E-2</c:v>
                </c:pt>
                <c:pt idx="2041">
                  <c:v>1.195533E-2</c:v>
                </c:pt>
                <c:pt idx="2042">
                  <c:v>1.2180440000000001E-2</c:v>
                </c:pt>
                <c:pt idx="2043">
                  <c:v>1.217504E-2</c:v>
                </c:pt>
                <c:pt idx="2044">
                  <c:v>1.216368E-2</c:v>
                </c:pt>
                <c:pt idx="2045">
                  <c:v>1.225248E-2</c:v>
                </c:pt>
                <c:pt idx="2046">
                  <c:v>1.2564469999999999E-2</c:v>
                </c:pt>
                <c:pt idx="2047">
                  <c:v>1.336911E-2</c:v>
                </c:pt>
                <c:pt idx="2048">
                  <c:v>1.2546359999999999E-2</c:v>
                </c:pt>
                <c:pt idx="2049">
                  <c:v>1.2702420000000001E-2</c:v>
                </c:pt>
                <c:pt idx="2050">
                  <c:v>1.1926279999999999E-2</c:v>
                </c:pt>
                <c:pt idx="2051">
                  <c:v>1.206984E-2</c:v>
                </c:pt>
                <c:pt idx="2052">
                  <c:v>1.2853079999999999E-2</c:v>
                </c:pt>
                <c:pt idx="2053">
                  <c:v>1.2905959999999999E-2</c:v>
                </c:pt>
                <c:pt idx="2054">
                  <c:v>1.350143E-2</c:v>
                </c:pt>
                <c:pt idx="2055">
                  <c:v>1.398449E-2</c:v>
                </c:pt>
                <c:pt idx="2056">
                  <c:v>1.4770129999999999E-2</c:v>
                </c:pt>
                <c:pt idx="2057">
                  <c:v>1.495994E-2</c:v>
                </c:pt>
                <c:pt idx="2058">
                  <c:v>1.5929100000000002E-2</c:v>
                </c:pt>
                <c:pt idx="2059">
                  <c:v>1.6143850000000001E-2</c:v>
                </c:pt>
                <c:pt idx="2060">
                  <c:v>1.6355419999999999E-2</c:v>
                </c:pt>
                <c:pt idx="2061">
                  <c:v>1.6553470000000001E-2</c:v>
                </c:pt>
                <c:pt idx="2062">
                  <c:v>1.709989E-2</c:v>
                </c:pt>
                <c:pt idx="2063">
                  <c:v>1.709565E-2</c:v>
                </c:pt>
                <c:pt idx="2064">
                  <c:v>1.691347E-2</c:v>
                </c:pt>
                <c:pt idx="2065">
                  <c:v>1.6914619999999998E-2</c:v>
                </c:pt>
                <c:pt idx="2066">
                  <c:v>1.6246199999999999E-2</c:v>
                </c:pt>
                <c:pt idx="2067">
                  <c:v>1.616159E-2</c:v>
                </c:pt>
                <c:pt idx="2068">
                  <c:v>1.6892709999999998E-2</c:v>
                </c:pt>
                <c:pt idx="2069">
                  <c:v>1.6859610000000001E-2</c:v>
                </c:pt>
                <c:pt idx="2070">
                  <c:v>1.703996E-2</c:v>
                </c:pt>
                <c:pt idx="2071">
                  <c:v>1.7390639999999999E-2</c:v>
                </c:pt>
                <c:pt idx="2072">
                  <c:v>1.7413089999999999E-2</c:v>
                </c:pt>
                <c:pt idx="2073">
                  <c:v>1.723539E-2</c:v>
                </c:pt>
                <c:pt idx="2074">
                  <c:v>1.7021669999999999E-2</c:v>
                </c:pt>
                <c:pt idx="2075">
                  <c:v>1.7367259999999999E-2</c:v>
                </c:pt>
                <c:pt idx="2076">
                  <c:v>1.6994789999999999E-2</c:v>
                </c:pt>
                <c:pt idx="2077">
                  <c:v>1.74916E-2</c:v>
                </c:pt>
                <c:pt idx="2078">
                  <c:v>1.7928929999999999E-2</c:v>
                </c:pt>
                <c:pt idx="2079">
                  <c:v>1.7881419999999999E-2</c:v>
                </c:pt>
                <c:pt idx="2080">
                  <c:v>1.7882539999999999E-2</c:v>
                </c:pt>
                <c:pt idx="2081">
                  <c:v>1.8016020000000001E-2</c:v>
                </c:pt>
                <c:pt idx="2082">
                  <c:v>1.7927200000000001E-2</c:v>
                </c:pt>
                <c:pt idx="2083">
                  <c:v>1.759223E-2</c:v>
                </c:pt>
                <c:pt idx="2084">
                  <c:v>1.7383760000000002E-2</c:v>
                </c:pt>
                <c:pt idx="2085">
                  <c:v>1.742498E-2</c:v>
                </c:pt>
                <c:pt idx="2086">
                  <c:v>1.7186079999999999E-2</c:v>
                </c:pt>
                <c:pt idx="2087">
                  <c:v>1.6608660000000001E-2</c:v>
                </c:pt>
                <c:pt idx="2088">
                  <c:v>1.6663560000000001E-2</c:v>
                </c:pt>
                <c:pt idx="2089">
                  <c:v>1.6284070000000001E-2</c:v>
                </c:pt>
                <c:pt idx="2090">
                  <c:v>1.6091390000000001E-2</c:v>
                </c:pt>
                <c:pt idx="2091">
                  <c:v>1.55605E-2</c:v>
                </c:pt>
                <c:pt idx="2092">
                  <c:v>1.5620719999999999E-2</c:v>
                </c:pt>
                <c:pt idx="2093">
                  <c:v>1.561589E-2</c:v>
                </c:pt>
                <c:pt idx="2094">
                  <c:v>1.544648E-2</c:v>
                </c:pt>
                <c:pt idx="2095">
                  <c:v>1.505134E-2</c:v>
                </c:pt>
                <c:pt idx="2096">
                  <c:v>1.507869E-2</c:v>
                </c:pt>
                <c:pt idx="2097">
                  <c:v>1.506804E-2</c:v>
                </c:pt>
                <c:pt idx="2098">
                  <c:v>1.592617E-2</c:v>
                </c:pt>
                <c:pt idx="2099">
                  <c:v>1.6088979999999999E-2</c:v>
                </c:pt>
                <c:pt idx="2100">
                  <c:v>1.5675359999999999E-2</c:v>
                </c:pt>
                <c:pt idx="2101">
                  <c:v>1.6792930000000001E-2</c:v>
                </c:pt>
                <c:pt idx="2102">
                  <c:v>1.717728E-2</c:v>
                </c:pt>
                <c:pt idx="2103">
                  <c:v>1.6098049999999999E-2</c:v>
                </c:pt>
                <c:pt idx="2104">
                  <c:v>1.2610059999999999E-2</c:v>
                </c:pt>
                <c:pt idx="2105">
                  <c:v>1.177655E-2</c:v>
                </c:pt>
                <c:pt idx="2106">
                  <c:v>1.125194E-2</c:v>
                </c:pt>
                <c:pt idx="2107">
                  <c:v>1.068856E-2</c:v>
                </c:pt>
                <c:pt idx="2108">
                  <c:v>9.9902199999999993E-3</c:v>
                </c:pt>
                <c:pt idx="2109">
                  <c:v>9.0046299999999996E-3</c:v>
                </c:pt>
                <c:pt idx="2110">
                  <c:v>8.2476500000000005E-3</c:v>
                </c:pt>
                <c:pt idx="2111">
                  <c:v>8.3423500000000001E-3</c:v>
                </c:pt>
                <c:pt idx="2112">
                  <c:v>7.7787100000000003E-3</c:v>
                </c:pt>
                <c:pt idx="2113">
                  <c:v>7.5726200000000004E-3</c:v>
                </c:pt>
                <c:pt idx="2114">
                  <c:v>7.42489E-3</c:v>
                </c:pt>
                <c:pt idx="2115">
                  <c:v>7.0869399999999999E-3</c:v>
                </c:pt>
                <c:pt idx="2116">
                  <c:v>7.5754200000000002E-3</c:v>
                </c:pt>
                <c:pt idx="2117">
                  <c:v>7.91211E-3</c:v>
                </c:pt>
                <c:pt idx="2118">
                  <c:v>8.0522800000000002E-3</c:v>
                </c:pt>
                <c:pt idx="2119">
                  <c:v>7.1439199999999998E-3</c:v>
                </c:pt>
                <c:pt idx="2120">
                  <c:v>6.5361500000000001E-3</c:v>
                </c:pt>
                <c:pt idx="2121">
                  <c:v>5.4544299999999997E-3</c:v>
                </c:pt>
                <c:pt idx="2122">
                  <c:v>4.9524E-3</c:v>
                </c:pt>
                <c:pt idx="2123">
                  <c:v>3.5770699999999999E-3</c:v>
                </c:pt>
                <c:pt idx="2124">
                  <c:v>1.6323100000000001E-3</c:v>
                </c:pt>
                <c:pt idx="2125">
                  <c:v>7.8158000000000004E-4</c:v>
                </c:pt>
                <c:pt idx="2126">
                  <c:v>1.3725E-4</c:v>
                </c:pt>
                <c:pt idx="2127">
                  <c:v>-7.0810000000000003E-4</c:v>
                </c:pt>
                <c:pt idx="2128">
                  <c:v>-1.4577500000000001E-3</c:v>
                </c:pt>
                <c:pt idx="2129">
                  <c:v>-2.8698899999999999E-3</c:v>
                </c:pt>
                <c:pt idx="2130">
                  <c:v>-3.1621700000000002E-3</c:v>
                </c:pt>
                <c:pt idx="2131">
                  <c:v>-3.0072499999999999E-3</c:v>
                </c:pt>
                <c:pt idx="2132">
                  <c:v>-2.5162800000000001E-3</c:v>
                </c:pt>
                <c:pt idx="2133">
                  <c:v>-2.4507299999999999E-3</c:v>
                </c:pt>
                <c:pt idx="2134">
                  <c:v>-1.9899200000000001E-3</c:v>
                </c:pt>
                <c:pt idx="2135">
                  <c:v>-2.3858500000000001E-3</c:v>
                </c:pt>
                <c:pt idx="2136">
                  <c:v>-2.9761100000000001E-3</c:v>
                </c:pt>
                <c:pt idx="2137">
                  <c:v>-3.6395199999999998E-3</c:v>
                </c:pt>
                <c:pt idx="2138">
                  <c:v>-3.7029400000000001E-3</c:v>
                </c:pt>
                <c:pt idx="2139">
                  <c:v>-4.1202399999999998E-3</c:v>
                </c:pt>
                <c:pt idx="2140">
                  <c:v>-4.4368300000000001E-3</c:v>
                </c:pt>
                <c:pt idx="2141">
                  <c:v>-4.48256E-3</c:v>
                </c:pt>
                <c:pt idx="2142">
                  <c:v>-4.4479000000000003E-3</c:v>
                </c:pt>
                <c:pt idx="2143">
                  <c:v>-4.6555800000000003E-3</c:v>
                </c:pt>
                <c:pt idx="2144">
                  <c:v>-4.5669700000000001E-3</c:v>
                </c:pt>
                <c:pt idx="2145">
                  <c:v>-4.5259200000000001E-3</c:v>
                </c:pt>
                <c:pt idx="2146">
                  <c:v>-4.2522100000000002E-3</c:v>
                </c:pt>
                <c:pt idx="2147">
                  <c:v>-4.4190999999999996E-3</c:v>
                </c:pt>
                <c:pt idx="2148">
                  <c:v>-4.68733E-3</c:v>
                </c:pt>
                <c:pt idx="2149">
                  <c:v>-5.0099999999999997E-3</c:v>
                </c:pt>
                <c:pt idx="2150">
                  <c:v>-5.07217E-3</c:v>
                </c:pt>
                <c:pt idx="2151">
                  <c:v>-5.2481899999999998E-3</c:v>
                </c:pt>
                <c:pt idx="2152">
                  <c:v>-5.61591E-3</c:v>
                </c:pt>
                <c:pt idx="2153">
                  <c:v>-5.4624499999999998E-3</c:v>
                </c:pt>
                <c:pt idx="2154">
                  <c:v>-6.2555800000000002E-3</c:v>
                </c:pt>
                <c:pt idx="2155">
                  <c:v>-6.4696399999999996E-3</c:v>
                </c:pt>
                <c:pt idx="2156">
                  <c:v>-6.6901599999999997E-3</c:v>
                </c:pt>
                <c:pt idx="2157">
                  <c:v>-6.6449300000000003E-3</c:v>
                </c:pt>
                <c:pt idx="2158">
                  <c:v>-6.8040499999999999E-3</c:v>
                </c:pt>
                <c:pt idx="2159">
                  <c:v>-7.3917000000000002E-3</c:v>
                </c:pt>
                <c:pt idx="2160">
                  <c:v>-7.7495000000000003E-3</c:v>
                </c:pt>
                <c:pt idx="2161">
                  <c:v>-7.67697E-3</c:v>
                </c:pt>
                <c:pt idx="2162">
                  <c:v>-8.2228300000000004E-3</c:v>
                </c:pt>
                <c:pt idx="2163">
                  <c:v>-8.4610499999999995E-3</c:v>
                </c:pt>
                <c:pt idx="2164">
                  <c:v>-8.5420400000000007E-3</c:v>
                </c:pt>
                <c:pt idx="2165">
                  <c:v>-8.3772699999999992E-3</c:v>
                </c:pt>
                <c:pt idx="2166">
                  <c:v>-8.0896400000000004E-3</c:v>
                </c:pt>
                <c:pt idx="2167">
                  <c:v>-7.1833899999999996E-3</c:v>
                </c:pt>
                <c:pt idx="2168">
                  <c:v>-6.2472400000000003E-3</c:v>
                </c:pt>
                <c:pt idx="2169">
                  <c:v>-5.7871399999999996E-3</c:v>
                </c:pt>
                <c:pt idx="2170">
                  <c:v>-5.1727800000000001E-3</c:v>
                </c:pt>
                <c:pt idx="2171">
                  <c:v>-5.0930699999999999E-3</c:v>
                </c:pt>
                <c:pt idx="2172">
                  <c:v>-4.7198700000000001E-3</c:v>
                </c:pt>
                <c:pt idx="2173">
                  <c:v>-4.6850199999999998E-3</c:v>
                </c:pt>
                <c:pt idx="2174">
                  <c:v>-4.6361800000000002E-3</c:v>
                </c:pt>
                <c:pt idx="2175">
                  <c:v>-4.5839299999999999E-3</c:v>
                </c:pt>
                <c:pt idx="2176">
                  <c:v>-4.3667699999999999E-3</c:v>
                </c:pt>
                <c:pt idx="2177">
                  <c:v>-3.9830300000000003E-3</c:v>
                </c:pt>
                <c:pt idx="2178">
                  <c:v>-3.38543E-3</c:v>
                </c:pt>
                <c:pt idx="2179">
                  <c:v>-3.0866999999999999E-3</c:v>
                </c:pt>
                <c:pt idx="2180">
                  <c:v>-2.8204100000000002E-3</c:v>
                </c:pt>
                <c:pt idx="2181">
                  <c:v>-2.7104099999999999E-3</c:v>
                </c:pt>
                <c:pt idx="2182">
                  <c:v>-2.60881E-3</c:v>
                </c:pt>
                <c:pt idx="2183">
                  <c:v>-3.0145200000000001E-3</c:v>
                </c:pt>
                <c:pt idx="2184">
                  <c:v>-3.09845E-3</c:v>
                </c:pt>
                <c:pt idx="2185">
                  <c:v>-3.04938E-3</c:v>
                </c:pt>
                <c:pt idx="2186">
                  <c:v>-2.4737299999999999E-3</c:v>
                </c:pt>
                <c:pt idx="2187">
                  <c:v>-2.7495800000000002E-3</c:v>
                </c:pt>
                <c:pt idx="2188">
                  <c:v>-2.7915800000000001E-3</c:v>
                </c:pt>
                <c:pt idx="2189">
                  <c:v>-3.0450999999999998E-3</c:v>
                </c:pt>
                <c:pt idx="2190">
                  <c:v>-3.22668E-3</c:v>
                </c:pt>
                <c:pt idx="2191">
                  <c:v>-3.2277600000000001E-3</c:v>
                </c:pt>
                <c:pt idx="2192">
                  <c:v>-3.6373299999999998E-3</c:v>
                </c:pt>
                <c:pt idx="2193">
                  <c:v>-4.3624700000000002E-3</c:v>
                </c:pt>
                <c:pt idx="2194">
                  <c:v>-4.5384600000000002E-3</c:v>
                </c:pt>
                <c:pt idx="2195">
                  <c:v>-4.7080200000000003E-3</c:v>
                </c:pt>
                <c:pt idx="2196">
                  <c:v>-5.0752599999999998E-3</c:v>
                </c:pt>
                <c:pt idx="2197">
                  <c:v>-4.93795E-3</c:v>
                </c:pt>
                <c:pt idx="2198">
                  <c:v>-4.5903699999999999E-3</c:v>
                </c:pt>
                <c:pt idx="2199">
                  <c:v>-4.8132599999999998E-3</c:v>
                </c:pt>
                <c:pt idx="2200">
                  <c:v>-4.7349200000000001E-3</c:v>
                </c:pt>
                <c:pt idx="2201">
                  <c:v>-4.5421599999999999E-3</c:v>
                </c:pt>
                <c:pt idx="2202">
                  <c:v>-4.5564400000000001E-3</c:v>
                </c:pt>
                <c:pt idx="2203">
                  <c:v>-4.5448700000000003E-3</c:v>
                </c:pt>
                <c:pt idx="2204">
                  <c:v>-4.55063E-3</c:v>
                </c:pt>
                <c:pt idx="2205">
                  <c:v>-5.0300199999999996E-3</c:v>
                </c:pt>
                <c:pt idx="2206">
                  <c:v>-4.2096E-3</c:v>
                </c:pt>
                <c:pt idx="2207">
                  <c:v>-4.3653600000000004E-3</c:v>
                </c:pt>
                <c:pt idx="2208">
                  <c:v>-4.3573500000000003E-3</c:v>
                </c:pt>
                <c:pt idx="2209">
                  <c:v>-4.2402000000000004E-3</c:v>
                </c:pt>
                <c:pt idx="2210">
                  <c:v>-4.1839299999999998E-3</c:v>
                </c:pt>
                <c:pt idx="2211">
                  <c:v>-3.85425E-3</c:v>
                </c:pt>
                <c:pt idx="2212">
                  <c:v>-3.62686E-3</c:v>
                </c:pt>
                <c:pt idx="2213">
                  <c:v>-3.78729E-3</c:v>
                </c:pt>
                <c:pt idx="2214">
                  <c:v>-3.6975900000000002E-3</c:v>
                </c:pt>
                <c:pt idx="2215">
                  <c:v>-3.7085400000000002E-3</c:v>
                </c:pt>
                <c:pt idx="2216">
                  <c:v>-3.6401699999999999E-3</c:v>
                </c:pt>
                <c:pt idx="2217">
                  <c:v>-3.0345300000000001E-3</c:v>
                </c:pt>
                <c:pt idx="2218">
                  <c:v>-2.87536E-3</c:v>
                </c:pt>
                <c:pt idx="2219">
                  <c:v>-2.91195E-3</c:v>
                </c:pt>
                <c:pt idx="2220">
                  <c:v>-2.8428199999999998E-3</c:v>
                </c:pt>
                <c:pt idx="2221">
                  <c:v>-2.66964E-3</c:v>
                </c:pt>
                <c:pt idx="2222">
                  <c:v>-2.59772E-3</c:v>
                </c:pt>
                <c:pt idx="2223">
                  <c:v>-2.6032099999999999E-3</c:v>
                </c:pt>
                <c:pt idx="2224">
                  <c:v>-2.6594499999999998E-3</c:v>
                </c:pt>
                <c:pt idx="2225">
                  <c:v>-2.7707600000000001E-3</c:v>
                </c:pt>
                <c:pt idx="2226">
                  <c:v>-2.735E-3</c:v>
                </c:pt>
                <c:pt idx="2227">
                  <c:v>-2.6841500000000002E-3</c:v>
                </c:pt>
                <c:pt idx="2228">
                  <c:v>-3.6012000000000001E-3</c:v>
                </c:pt>
                <c:pt idx="2229">
                  <c:v>-2.2905E-3</c:v>
                </c:pt>
                <c:pt idx="2230">
                  <c:v>-1.2821099999999999E-3</c:v>
                </c:pt>
                <c:pt idx="2231">
                  <c:v>-3.5854000000000002E-4</c:v>
                </c:pt>
                <c:pt idx="2232">
                  <c:v>5.6181000000000004E-4</c:v>
                </c:pt>
                <c:pt idx="2233">
                  <c:v>1.1723E-3</c:v>
                </c:pt>
                <c:pt idx="2234">
                  <c:v>1.56628E-3</c:v>
                </c:pt>
                <c:pt idx="2235">
                  <c:v>1.98066E-3</c:v>
                </c:pt>
                <c:pt idx="2236">
                  <c:v>2.97935E-3</c:v>
                </c:pt>
                <c:pt idx="2237">
                  <c:v>3.1789100000000001E-3</c:v>
                </c:pt>
                <c:pt idx="2238">
                  <c:v>3.2197100000000002E-3</c:v>
                </c:pt>
                <c:pt idx="2239">
                  <c:v>3.0220099999999999E-3</c:v>
                </c:pt>
                <c:pt idx="2240">
                  <c:v>2.91881E-3</c:v>
                </c:pt>
                <c:pt idx="2241">
                  <c:v>3.1131700000000002E-3</c:v>
                </c:pt>
                <c:pt idx="2242">
                  <c:v>3.0960699999999998E-3</c:v>
                </c:pt>
                <c:pt idx="2243">
                  <c:v>2.7480099999999999E-3</c:v>
                </c:pt>
                <c:pt idx="2244">
                  <c:v>2.5241299999999999E-3</c:v>
                </c:pt>
                <c:pt idx="2245">
                  <c:v>2.6097099999999999E-3</c:v>
                </c:pt>
                <c:pt idx="2246">
                  <c:v>2.5038600000000001E-3</c:v>
                </c:pt>
                <c:pt idx="2247">
                  <c:v>2.0096300000000001E-3</c:v>
                </c:pt>
                <c:pt idx="2248">
                  <c:v>1.81821E-3</c:v>
                </c:pt>
                <c:pt idx="2249">
                  <c:v>2.1198499999999999E-3</c:v>
                </c:pt>
                <c:pt idx="2250">
                  <c:v>2.728E-3</c:v>
                </c:pt>
                <c:pt idx="2251">
                  <c:v>3.2579800000000002E-3</c:v>
                </c:pt>
                <c:pt idx="2252">
                  <c:v>3.7544000000000002E-3</c:v>
                </c:pt>
                <c:pt idx="2253">
                  <c:v>4.2875600000000002E-3</c:v>
                </c:pt>
                <c:pt idx="2254">
                  <c:v>5.0829300000000003E-3</c:v>
                </c:pt>
                <c:pt idx="2255">
                  <c:v>5.4012499999999998E-3</c:v>
                </c:pt>
                <c:pt idx="2256">
                  <c:v>5.7481199999999998E-3</c:v>
                </c:pt>
                <c:pt idx="2257">
                  <c:v>6.4995699999999997E-3</c:v>
                </c:pt>
                <c:pt idx="2258">
                  <c:v>8.1900299999999992E-3</c:v>
                </c:pt>
                <c:pt idx="2259">
                  <c:v>8.8695200000000005E-3</c:v>
                </c:pt>
                <c:pt idx="2260">
                  <c:v>9.6121399999999999E-3</c:v>
                </c:pt>
                <c:pt idx="2261">
                  <c:v>9.5120699999999992E-3</c:v>
                </c:pt>
                <c:pt idx="2262">
                  <c:v>8.8676799999999993E-3</c:v>
                </c:pt>
                <c:pt idx="2263">
                  <c:v>8.5625100000000006E-3</c:v>
                </c:pt>
                <c:pt idx="2264">
                  <c:v>7.8344799999999996E-3</c:v>
                </c:pt>
                <c:pt idx="2265">
                  <c:v>7.9128800000000006E-3</c:v>
                </c:pt>
                <c:pt idx="2266">
                  <c:v>7.9862100000000005E-3</c:v>
                </c:pt>
                <c:pt idx="2267">
                  <c:v>8.0895399999999992E-3</c:v>
                </c:pt>
                <c:pt idx="2268">
                  <c:v>8.5000000000000006E-3</c:v>
                </c:pt>
                <c:pt idx="2269">
                  <c:v>8.60613E-3</c:v>
                </c:pt>
                <c:pt idx="2270">
                  <c:v>8.6092500000000006E-3</c:v>
                </c:pt>
                <c:pt idx="2271">
                  <c:v>9.30542E-3</c:v>
                </c:pt>
                <c:pt idx="2272">
                  <c:v>9.3137700000000007E-3</c:v>
                </c:pt>
                <c:pt idx="2273">
                  <c:v>9.6160900000000007E-3</c:v>
                </c:pt>
                <c:pt idx="2274">
                  <c:v>9.8219699999999993E-3</c:v>
                </c:pt>
                <c:pt idx="2275">
                  <c:v>1.0424299999999999E-2</c:v>
                </c:pt>
                <c:pt idx="2276">
                  <c:v>1.0328510000000001E-2</c:v>
                </c:pt>
                <c:pt idx="2277">
                  <c:v>1.053377E-2</c:v>
                </c:pt>
                <c:pt idx="2278">
                  <c:v>1.1829640000000001E-2</c:v>
                </c:pt>
                <c:pt idx="2279">
                  <c:v>1.173515E-2</c:v>
                </c:pt>
                <c:pt idx="2280">
                  <c:v>1.2133649999999999E-2</c:v>
                </c:pt>
                <c:pt idx="2281">
                  <c:v>1.2144210000000001E-2</c:v>
                </c:pt>
                <c:pt idx="2282">
                  <c:v>1.2141860000000001E-2</c:v>
                </c:pt>
                <c:pt idx="2283">
                  <c:v>1.174881E-2</c:v>
                </c:pt>
                <c:pt idx="2284">
                  <c:v>1.204092E-2</c:v>
                </c:pt>
                <c:pt idx="2285">
                  <c:v>1.2437480000000001E-2</c:v>
                </c:pt>
                <c:pt idx="2286">
                  <c:v>1.2830360000000001E-2</c:v>
                </c:pt>
                <c:pt idx="2287">
                  <c:v>1.3212639999999999E-2</c:v>
                </c:pt>
                <c:pt idx="2288">
                  <c:v>1.3284560000000001E-2</c:v>
                </c:pt>
                <c:pt idx="2289">
                  <c:v>1.3189370000000001E-2</c:v>
                </c:pt>
                <c:pt idx="2290">
                  <c:v>1.289209E-2</c:v>
                </c:pt>
                <c:pt idx="2291">
                  <c:v>1.2688E-2</c:v>
                </c:pt>
                <c:pt idx="2292">
                  <c:v>1.2387789999999999E-2</c:v>
                </c:pt>
                <c:pt idx="2293">
                  <c:v>1.228742E-2</c:v>
                </c:pt>
                <c:pt idx="2294">
                  <c:v>1.2282919999999999E-2</c:v>
                </c:pt>
                <c:pt idx="2295">
                  <c:v>1.246513E-2</c:v>
                </c:pt>
                <c:pt idx="2296">
                  <c:v>1.244371E-2</c:v>
                </c:pt>
                <c:pt idx="2297">
                  <c:v>1.213641E-2</c:v>
                </c:pt>
                <c:pt idx="2298">
                  <c:v>1.106801E-2</c:v>
                </c:pt>
                <c:pt idx="2299">
                  <c:v>1.0672900000000001E-2</c:v>
                </c:pt>
                <c:pt idx="2300">
                  <c:v>1.0663509999999999E-2</c:v>
                </c:pt>
                <c:pt idx="2301">
                  <c:v>1.066898E-2</c:v>
                </c:pt>
                <c:pt idx="2302">
                  <c:v>1.106763E-2</c:v>
                </c:pt>
                <c:pt idx="2303">
                  <c:v>1.1252E-2</c:v>
                </c:pt>
                <c:pt idx="2304">
                  <c:v>1.125045E-2</c:v>
                </c:pt>
                <c:pt idx="2305">
                  <c:v>1.1245689999999999E-2</c:v>
                </c:pt>
                <c:pt idx="2306">
                  <c:v>1.182646E-2</c:v>
                </c:pt>
                <c:pt idx="2307">
                  <c:v>1.201527E-2</c:v>
                </c:pt>
                <c:pt idx="2308">
                  <c:v>1.2185349999999999E-2</c:v>
                </c:pt>
                <c:pt idx="2309">
                  <c:v>1.178239E-2</c:v>
                </c:pt>
                <c:pt idx="2310">
                  <c:v>1.165181E-2</c:v>
                </c:pt>
                <c:pt idx="2311">
                  <c:v>1.194745E-2</c:v>
                </c:pt>
                <c:pt idx="2312">
                  <c:v>1.223223E-2</c:v>
                </c:pt>
                <c:pt idx="2313">
                  <c:v>1.239431E-2</c:v>
                </c:pt>
                <c:pt idx="2314">
                  <c:v>1.2243489999999999E-2</c:v>
                </c:pt>
                <c:pt idx="2315">
                  <c:v>1.2111240000000001E-2</c:v>
                </c:pt>
                <c:pt idx="2316">
                  <c:v>1.199165E-2</c:v>
                </c:pt>
                <c:pt idx="2317">
                  <c:v>1.204532E-2</c:v>
                </c:pt>
                <c:pt idx="2318">
                  <c:v>1.2423139999999999E-2</c:v>
                </c:pt>
                <c:pt idx="2319">
                  <c:v>1.116993E-2</c:v>
                </c:pt>
                <c:pt idx="2320">
                  <c:v>1.1332099999999999E-2</c:v>
                </c:pt>
                <c:pt idx="2321">
                  <c:v>1.207855E-2</c:v>
                </c:pt>
                <c:pt idx="2322">
                  <c:v>1.262316E-2</c:v>
                </c:pt>
                <c:pt idx="2323">
                  <c:v>1.2444159999999999E-2</c:v>
                </c:pt>
                <c:pt idx="2324">
                  <c:v>1.230303E-2</c:v>
                </c:pt>
                <c:pt idx="2325">
                  <c:v>1.1579330000000001E-2</c:v>
                </c:pt>
                <c:pt idx="2326">
                  <c:v>1.088744E-2</c:v>
                </c:pt>
                <c:pt idx="2327">
                  <c:v>1.051361E-2</c:v>
                </c:pt>
                <c:pt idx="2328">
                  <c:v>9.0331600000000001E-3</c:v>
                </c:pt>
                <c:pt idx="2329">
                  <c:v>9.0699999999999999E-3</c:v>
                </c:pt>
                <c:pt idx="2330">
                  <c:v>1.00064E-2</c:v>
                </c:pt>
                <c:pt idx="2331">
                  <c:v>1.077704E-2</c:v>
                </c:pt>
                <c:pt idx="2332">
                  <c:v>1.112143E-2</c:v>
                </c:pt>
                <c:pt idx="2333">
                  <c:v>1.173167E-2</c:v>
                </c:pt>
                <c:pt idx="2334">
                  <c:v>1.178592E-2</c:v>
                </c:pt>
                <c:pt idx="2335">
                  <c:v>1.1890110000000001E-2</c:v>
                </c:pt>
                <c:pt idx="2336">
                  <c:v>1.1965409999999999E-2</c:v>
                </c:pt>
                <c:pt idx="2337">
                  <c:v>1.1659340000000001E-2</c:v>
                </c:pt>
                <c:pt idx="2338">
                  <c:v>1.1365790000000001E-2</c:v>
                </c:pt>
                <c:pt idx="2339">
                  <c:v>1.1419479999999999E-2</c:v>
                </c:pt>
                <c:pt idx="2340">
                  <c:v>1.1967190000000001E-2</c:v>
                </c:pt>
                <c:pt idx="2341">
                  <c:v>1.216595E-2</c:v>
                </c:pt>
                <c:pt idx="2342">
                  <c:v>1.266667E-2</c:v>
                </c:pt>
                <c:pt idx="2343">
                  <c:v>1.3113359999999999E-2</c:v>
                </c:pt>
                <c:pt idx="2344">
                  <c:v>1.313253E-2</c:v>
                </c:pt>
                <c:pt idx="2345">
                  <c:v>1.327046E-2</c:v>
                </c:pt>
                <c:pt idx="2346">
                  <c:v>1.323966E-2</c:v>
                </c:pt>
                <c:pt idx="2347">
                  <c:v>1.359897E-2</c:v>
                </c:pt>
                <c:pt idx="2348">
                  <c:v>1.398453E-2</c:v>
                </c:pt>
                <c:pt idx="2349">
                  <c:v>1.501856E-2</c:v>
                </c:pt>
                <c:pt idx="2350">
                  <c:v>1.533782E-2</c:v>
                </c:pt>
                <c:pt idx="2351">
                  <c:v>1.546815E-2</c:v>
                </c:pt>
                <c:pt idx="2352">
                  <c:v>1.538434E-2</c:v>
                </c:pt>
                <c:pt idx="2353">
                  <c:v>1.538672E-2</c:v>
                </c:pt>
                <c:pt idx="2354">
                  <c:v>1.44397E-2</c:v>
                </c:pt>
                <c:pt idx="2355">
                  <c:v>1.440018E-2</c:v>
                </c:pt>
                <c:pt idx="2356">
                  <c:v>1.3783409999999999E-2</c:v>
                </c:pt>
                <c:pt idx="2357">
                  <c:v>1.350984E-2</c:v>
                </c:pt>
                <c:pt idx="2358">
                  <c:v>1.3335329999999999E-2</c:v>
                </c:pt>
                <c:pt idx="2359">
                  <c:v>1.3416529999999999E-2</c:v>
                </c:pt>
                <c:pt idx="2360">
                  <c:v>1.345204E-2</c:v>
                </c:pt>
                <c:pt idx="2361">
                  <c:v>1.3345330000000001E-2</c:v>
                </c:pt>
                <c:pt idx="2362">
                  <c:v>1.3896240000000001E-2</c:v>
                </c:pt>
                <c:pt idx="2363">
                  <c:v>1.378712E-2</c:v>
                </c:pt>
                <c:pt idx="2364">
                  <c:v>1.341562E-2</c:v>
                </c:pt>
                <c:pt idx="2365">
                  <c:v>1.2830340000000001E-2</c:v>
                </c:pt>
                <c:pt idx="2366">
                  <c:v>1.2677509999999999E-2</c:v>
                </c:pt>
                <c:pt idx="2367">
                  <c:v>1.1290919999999999E-2</c:v>
                </c:pt>
                <c:pt idx="2368">
                  <c:v>1.0592829999999999E-2</c:v>
                </c:pt>
                <c:pt idx="2369">
                  <c:v>1.043236E-2</c:v>
                </c:pt>
                <c:pt idx="2370">
                  <c:v>1.023578E-2</c:v>
                </c:pt>
                <c:pt idx="2371">
                  <c:v>1.006334E-2</c:v>
                </c:pt>
                <c:pt idx="2372">
                  <c:v>9.8704099999999996E-3</c:v>
                </c:pt>
                <c:pt idx="2373">
                  <c:v>9.5418499999999993E-3</c:v>
                </c:pt>
                <c:pt idx="2374">
                  <c:v>8.6174400000000005E-3</c:v>
                </c:pt>
                <c:pt idx="2375">
                  <c:v>7.1948699999999999E-3</c:v>
                </c:pt>
                <c:pt idx="2376">
                  <c:v>4.5665999999999997E-3</c:v>
                </c:pt>
                <c:pt idx="2377">
                  <c:v>3.1963400000000002E-3</c:v>
                </c:pt>
                <c:pt idx="2378">
                  <c:v>3.19039E-3</c:v>
                </c:pt>
                <c:pt idx="2379">
                  <c:v>2.8941000000000001E-3</c:v>
                </c:pt>
                <c:pt idx="2380">
                  <c:v>2.9439000000000002E-3</c:v>
                </c:pt>
                <c:pt idx="2381">
                  <c:v>3.0780500000000001E-3</c:v>
                </c:pt>
                <c:pt idx="2382">
                  <c:v>3.5096900000000002E-3</c:v>
                </c:pt>
                <c:pt idx="2383">
                  <c:v>3.9868000000000004E-3</c:v>
                </c:pt>
                <c:pt idx="2384">
                  <c:v>3.3368199999999999E-3</c:v>
                </c:pt>
                <c:pt idx="2385">
                  <c:v>2.58443E-3</c:v>
                </c:pt>
                <c:pt idx="2386">
                  <c:v>2.7593000000000001E-3</c:v>
                </c:pt>
                <c:pt idx="2387">
                  <c:v>2.8678900000000001E-3</c:v>
                </c:pt>
                <c:pt idx="2388">
                  <c:v>2.8785600000000001E-3</c:v>
                </c:pt>
                <c:pt idx="2389">
                  <c:v>5.3429300000000001E-3</c:v>
                </c:pt>
                <c:pt idx="2390">
                  <c:v>4.2013299999999996E-3</c:v>
                </c:pt>
                <c:pt idx="2391">
                  <c:v>4.0434399999999997E-3</c:v>
                </c:pt>
                <c:pt idx="2392">
                  <c:v>3.5427100000000001E-3</c:v>
                </c:pt>
                <c:pt idx="2393">
                  <c:v>3.3472900000000002E-3</c:v>
                </c:pt>
                <c:pt idx="2394">
                  <c:v>2.7459400000000001E-3</c:v>
                </c:pt>
                <c:pt idx="2395">
                  <c:v>2.41304E-3</c:v>
                </c:pt>
                <c:pt idx="2396">
                  <c:v>2.1753800000000002E-3</c:v>
                </c:pt>
                <c:pt idx="2397">
                  <c:v>2.23595E-3</c:v>
                </c:pt>
                <c:pt idx="2398">
                  <c:v>2.3504699999999999E-3</c:v>
                </c:pt>
                <c:pt idx="2399">
                  <c:v>2.15833E-3</c:v>
                </c:pt>
                <c:pt idx="2400">
                  <c:v>2.1201900000000001E-3</c:v>
                </c:pt>
                <c:pt idx="2401">
                  <c:v>2.0903200000000001E-3</c:v>
                </c:pt>
                <c:pt idx="2402">
                  <c:v>2.0986799999999999E-3</c:v>
                </c:pt>
                <c:pt idx="2403">
                  <c:v>2.2854699999999999E-3</c:v>
                </c:pt>
                <c:pt idx="2404">
                  <c:v>1.46916E-3</c:v>
                </c:pt>
                <c:pt idx="2405">
                  <c:v>1.1125900000000001E-3</c:v>
                </c:pt>
                <c:pt idx="2406">
                  <c:v>5.7779999999999995E-4</c:v>
                </c:pt>
                <c:pt idx="2407">
                  <c:v>4.2789E-4</c:v>
                </c:pt>
                <c:pt idx="2408">
                  <c:v>3.5023999999999998E-4</c:v>
                </c:pt>
                <c:pt idx="2409">
                  <c:v>4.7296000000000003E-4</c:v>
                </c:pt>
                <c:pt idx="2410">
                  <c:v>7.3946000000000005E-4</c:v>
                </c:pt>
                <c:pt idx="2411">
                  <c:v>7.2086000000000003E-4</c:v>
                </c:pt>
                <c:pt idx="2412">
                  <c:v>4.7162000000000001E-4</c:v>
                </c:pt>
                <c:pt idx="2413">
                  <c:v>8.3945000000000005E-4</c:v>
                </c:pt>
                <c:pt idx="2414">
                  <c:v>9.0647000000000004E-4</c:v>
                </c:pt>
                <c:pt idx="2415">
                  <c:v>9.7272999999999999E-4</c:v>
                </c:pt>
                <c:pt idx="2416">
                  <c:v>1.2454E-3</c:v>
                </c:pt>
                <c:pt idx="2417">
                  <c:v>1.31814E-3</c:v>
                </c:pt>
                <c:pt idx="2418">
                  <c:v>1.21127E-3</c:v>
                </c:pt>
                <c:pt idx="2419">
                  <c:v>5.4902E-4</c:v>
                </c:pt>
                <c:pt idx="2420">
                  <c:v>4.3942999999999999E-4</c:v>
                </c:pt>
                <c:pt idx="2421">
                  <c:v>2.7765E-4</c:v>
                </c:pt>
                <c:pt idx="2422">
                  <c:v>5.4668000000000002E-4</c:v>
                </c:pt>
                <c:pt idx="2423">
                  <c:v>5.555E-4</c:v>
                </c:pt>
                <c:pt idx="2424">
                  <c:v>5.6305999999999999E-4</c:v>
                </c:pt>
                <c:pt idx="2425">
                  <c:v>1.2342000000000001E-4</c:v>
                </c:pt>
                <c:pt idx="2426">
                  <c:v>-1.5829999999999999E-5</c:v>
                </c:pt>
                <c:pt idx="2427">
                  <c:v>-5.0100000000000003E-6</c:v>
                </c:pt>
                <c:pt idx="2428">
                  <c:v>-5.6546999999999999E-4</c:v>
                </c:pt>
                <c:pt idx="2429">
                  <c:v>-8.5605999999999996E-4</c:v>
                </c:pt>
                <c:pt idx="2430">
                  <c:v>-2.0895800000000002E-3</c:v>
                </c:pt>
                <c:pt idx="2431">
                  <c:v>-2.4420499999999999E-3</c:v>
                </c:pt>
                <c:pt idx="2432">
                  <c:v>-2.7191199999999998E-3</c:v>
                </c:pt>
                <c:pt idx="2433">
                  <c:v>-2.6409699999999999E-3</c:v>
                </c:pt>
                <c:pt idx="2434">
                  <c:v>-3.9599800000000001E-3</c:v>
                </c:pt>
                <c:pt idx="2435">
                  <c:v>-4.4100399999999996E-3</c:v>
                </c:pt>
                <c:pt idx="2436">
                  <c:v>-4.4602299999999999E-3</c:v>
                </c:pt>
                <c:pt idx="2437">
                  <c:v>-4.3835799999999998E-3</c:v>
                </c:pt>
                <c:pt idx="2438">
                  <c:v>-4.2270399999999996E-3</c:v>
                </c:pt>
                <c:pt idx="2439">
                  <c:v>-3.77561E-3</c:v>
                </c:pt>
                <c:pt idx="2440">
                  <c:v>-4.4929499999999999E-3</c:v>
                </c:pt>
                <c:pt idx="2441">
                  <c:v>-4.4480400000000003E-3</c:v>
                </c:pt>
                <c:pt idx="2442">
                  <c:v>-3.7431999999999999E-3</c:v>
                </c:pt>
                <c:pt idx="2443">
                  <c:v>-3.4214200000000001E-3</c:v>
                </c:pt>
                <c:pt idx="2444">
                  <c:v>-3.17126E-3</c:v>
                </c:pt>
                <c:pt idx="2445">
                  <c:v>-5.3461799999999999E-3</c:v>
                </c:pt>
                <c:pt idx="2446">
                  <c:v>-4.5030900000000004E-3</c:v>
                </c:pt>
                <c:pt idx="2447">
                  <c:v>-4.6221500000000002E-3</c:v>
                </c:pt>
                <c:pt idx="2448">
                  <c:v>-5.1381899999999999E-3</c:v>
                </c:pt>
                <c:pt idx="2449">
                  <c:v>-6.2568199999999997E-3</c:v>
                </c:pt>
                <c:pt idx="2450">
                  <c:v>-6.7118300000000002E-3</c:v>
                </c:pt>
                <c:pt idx="2451">
                  <c:v>-5.9864899999999997E-3</c:v>
                </c:pt>
                <c:pt idx="2452">
                  <c:v>-5.7545399999999998E-3</c:v>
                </c:pt>
                <c:pt idx="2453">
                  <c:v>-6.6578899999999996E-3</c:v>
                </c:pt>
                <c:pt idx="2454">
                  <c:v>-6.7216300000000001E-3</c:v>
                </c:pt>
                <c:pt idx="2455">
                  <c:v>-6.7505999999999998E-3</c:v>
                </c:pt>
                <c:pt idx="2456">
                  <c:v>-8.3359000000000003E-3</c:v>
                </c:pt>
                <c:pt idx="2457">
                  <c:v>-9.4679800000000008E-3</c:v>
                </c:pt>
                <c:pt idx="2458">
                  <c:v>-8.7767999999999995E-3</c:v>
                </c:pt>
                <c:pt idx="2459">
                  <c:v>-9.0151599999999995E-3</c:v>
                </c:pt>
                <c:pt idx="2460">
                  <c:v>-8.6676300000000008E-3</c:v>
                </c:pt>
                <c:pt idx="2461">
                  <c:v>-8.8450300000000003E-3</c:v>
                </c:pt>
                <c:pt idx="2462">
                  <c:v>-8.8510099999999994E-3</c:v>
                </c:pt>
                <c:pt idx="2463">
                  <c:v>-8.7776399999999997E-3</c:v>
                </c:pt>
                <c:pt idx="2464">
                  <c:v>-8.7205800000000003E-3</c:v>
                </c:pt>
                <c:pt idx="2465">
                  <c:v>-8.6030399999999993E-3</c:v>
                </c:pt>
                <c:pt idx="2466">
                  <c:v>-8.5508400000000005E-3</c:v>
                </c:pt>
                <c:pt idx="2467">
                  <c:v>-7.0916199999999999E-3</c:v>
                </c:pt>
                <c:pt idx="2468">
                  <c:v>-6.4438200000000003E-3</c:v>
                </c:pt>
                <c:pt idx="2469">
                  <c:v>-7.0715099999999996E-3</c:v>
                </c:pt>
                <c:pt idx="2470">
                  <c:v>-6.7993200000000002E-3</c:v>
                </c:pt>
                <c:pt idx="2471">
                  <c:v>-6.7567299999999999E-3</c:v>
                </c:pt>
                <c:pt idx="2472">
                  <c:v>-6.6215800000000002E-3</c:v>
                </c:pt>
                <c:pt idx="2473">
                  <c:v>-7.2592999999999998E-3</c:v>
                </c:pt>
                <c:pt idx="2474">
                  <c:v>-7.3895899999999997E-3</c:v>
                </c:pt>
                <c:pt idx="2475">
                  <c:v>-7.6243200000000004E-3</c:v>
                </c:pt>
                <c:pt idx="2476">
                  <c:v>-8.0611799999999994E-3</c:v>
                </c:pt>
                <c:pt idx="2477">
                  <c:v>-8.1644500000000002E-3</c:v>
                </c:pt>
                <c:pt idx="2478">
                  <c:v>-7.8077900000000002E-3</c:v>
                </c:pt>
                <c:pt idx="2479">
                  <c:v>-7.5624400000000001E-3</c:v>
                </c:pt>
                <c:pt idx="2480">
                  <c:v>-7.1664700000000003E-3</c:v>
                </c:pt>
                <c:pt idx="2481">
                  <c:v>-7.1639499999999997E-3</c:v>
                </c:pt>
                <c:pt idx="2482">
                  <c:v>-7.2517399999999996E-3</c:v>
                </c:pt>
                <c:pt idx="2483">
                  <c:v>-6.2647800000000002E-3</c:v>
                </c:pt>
                <c:pt idx="2484">
                  <c:v>-6.5635499999999996E-3</c:v>
                </c:pt>
                <c:pt idx="2485">
                  <c:v>-6.3229599999999999E-3</c:v>
                </c:pt>
                <c:pt idx="2486">
                  <c:v>-5.4785099999999998E-3</c:v>
                </c:pt>
                <c:pt idx="2487">
                  <c:v>-5.1824599999999998E-3</c:v>
                </c:pt>
                <c:pt idx="2488">
                  <c:v>-5.1170800000000004E-3</c:v>
                </c:pt>
                <c:pt idx="2489">
                  <c:v>-4.7218599999999996E-3</c:v>
                </c:pt>
                <c:pt idx="2490">
                  <c:v>-4.5654600000000004E-3</c:v>
                </c:pt>
                <c:pt idx="2491">
                  <c:v>-4.4042400000000002E-3</c:v>
                </c:pt>
                <c:pt idx="2492">
                  <c:v>-4.0797400000000001E-3</c:v>
                </c:pt>
                <c:pt idx="2493">
                  <c:v>-4.3613599999999999E-3</c:v>
                </c:pt>
                <c:pt idx="2494">
                  <c:v>-4.9556699999999997E-3</c:v>
                </c:pt>
                <c:pt idx="2495">
                  <c:v>-5.2413E-3</c:v>
                </c:pt>
                <c:pt idx="2496">
                  <c:v>-5.5107200000000002E-3</c:v>
                </c:pt>
                <c:pt idx="2497">
                  <c:v>-5.6226399999999999E-3</c:v>
                </c:pt>
                <c:pt idx="2498">
                  <c:v>-7.0692200000000002E-3</c:v>
                </c:pt>
                <c:pt idx="2499">
                  <c:v>-6.4586299999999999E-3</c:v>
                </c:pt>
                <c:pt idx="2500">
                  <c:v>-6.2569899999999996E-3</c:v>
                </c:pt>
                <c:pt idx="2501">
                  <c:v>-5.8758600000000001E-3</c:v>
                </c:pt>
                <c:pt idx="2502">
                  <c:v>-4.8307599999999999E-3</c:v>
                </c:pt>
                <c:pt idx="2503">
                  <c:v>-3.9144999999999996E-3</c:v>
                </c:pt>
                <c:pt idx="2504">
                  <c:v>-3.3714600000000002E-3</c:v>
                </c:pt>
                <c:pt idx="2505">
                  <c:v>-2.4520800000000001E-3</c:v>
                </c:pt>
                <c:pt idx="2506">
                  <c:v>-2.2154100000000001E-3</c:v>
                </c:pt>
                <c:pt idx="2507">
                  <c:v>-1.4886599999999999E-3</c:v>
                </c:pt>
                <c:pt idx="2508">
                  <c:v>-6.6027000000000002E-4</c:v>
                </c:pt>
                <c:pt idx="2509">
                  <c:v>-7.1161E-4</c:v>
                </c:pt>
                <c:pt idx="2510">
                  <c:v>-1.2723000000000001E-4</c:v>
                </c:pt>
                <c:pt idx="2511">
                  <c:v>-3.4215E-4</c:v>
                </c:pt>
                <c:pt idx="2512">
                  <c:v>-3.6779E-4</c:v>
                </c:pt>
                <c:pt idx="2513">
                  <c:v>-3.9667000000000001E-4</c:v>
                </c:pt>
                <c:pt idx="2514">
                  <c:v>-1.30769E-3</c:v>
                </c:pt>
                <c:pt idx="2515">
                  <c:v>-2.0168299999999998E-3</c:v>
                </c:pt>
                <c:pt idx="2516">
                  <c:v>-2.4455499999999999E-3</c:v>
                </c:pt>
                <c:pt idx="2517">
                  <c:v>-2.7352700000000001E-3</c:v>
                </c:pt>
                <c:pt idx="2518">
                  <c:v>-2.7000000000000001E-3</c:v>
                </c:pt>
                <c:pt idx="2519">
                  <c:v>-2.6880300000000001E-3</c:v>
                </c:pt>
                <c:pt idx="2520">
                  <c:v>-2.5629400000000001E-3</c:v>
                </c:pt>
                <c:pt idx="2521">
                  <c:v>-2.5513699999999999E-3</c:v>
                </c:pt>
                <c:pt idx="2522">
                  <c:v>-2.3135600000000001E-3</c:v>
                </c:pt>
                <c:pt idx="2523">
                  <c:v>-1.89959E-3</c:v>
                </c:pt>
                <c:pt idx="2524">
                  <c:v>-2.17599E-3</c:v>
                </c:pt>
                <c:pt idx="2525">
                  <c:v>-2.2629500000000001E-3</c:v>
                </c:pt>
                <c:pt idx="2526">
                  <c:v>-2.6251E-3</c:v>
                </c:pt>
                <c:pt idx="2527">
                  <c:v>-2.6158700000000002E-3</c:v>
                </c:pt>
                <c:pt idx="2528">
                  <c:v>-2.5048800000000001E-3</c:v>
                </c:pt>
                <c:pt idx="2529">
                  <c:v>-3.1872300000000001E-3</c:v>
                </c:pt>
                <c:pt idx="2530">
                  <c:v>-3.1711899999999999E-3</c:v>
                </c:pt>
                <c:pt idx="2531">
                  <c:v>-2.7323199999999999E-3</c:v>
                </c:pt>
                <c:pt idx="2532">
                  <c:v>-2.5307699999999999E-3</c:v>
                </c:pt>
                <c:pt idx="2533">
                  <c:v>-3.0109999999999998E-3</c:v>
                </c:pt>
                <c:pt idx="2534">
                  <c:v>-3.2041000000000001E-3</c:v>
                </c:pt>
                <c:pt idx="2535">
                  <c:v>-2.8046799999999999E-3</c:v>
                </c:pt>
                <c:pt idx="2536">
                  <c:v>-2.5732099999999998E-3</c:v>
                </c:pt>
                <c:pt idx="2537">
                  <c:v>-2.5432499999999999E-3</c:v>
                </c:pt>
                <c:pt idx="2538">
                  <c:v>-2.5294900000000001E-3</c:v>
                </c:pt>
                <c:pt idx="2539">
                  <c:v>-2.6111300000000001E-3</c:v>
                </c:pt>
                <c:pt idx="2540">
                  <c:v>-2.5591899999999998E-3</c:v>
                </c:pt>
                <c:pt idx="2541">
                  <c:v>-1.50117E-3</c:v>
                </c:pt>
                <c:pt idx="2542">
                  <c:v>-1.0171500000000001E-3</c:v>
                </c:pt>
                <c:pt idx="2543">
                  <c:v>-5.1272999999999998E-4</c:v>
                </c:pt>
                <c:pt idx="2544">
                  <c:v>5.6269999999999996E-4</c:v>
                </c:pt>
                <c:pt idx="2545">
                  <c:v>8.8272000000000003E-4</c:v>
                </c:pt>
                <c:pt idx="2546">
                  <c:v>1.5401499999999999E-3</c:v>
                </c:pt>
                <c:pt idx="2547">
                  <c:v>2.0800699999999998E-3</c:v>
                </c:pt>
                <c:pt idx="2548">
                  <c:v>3.9820799999999998E-3</c:v>
                </c:pt>
                <c:pt idx="2549">
                  <c:v>5.6138999999999998E-3</c:v>
                </c:pt>
                <c:pt idx="2550">
                  <c:v>5.9377800000000001E-3</c:v>
                </c:pt>
                <c:pt idx="2551">
                  <c:v>6.0300299999999996E-3</c:v>
                </c:pt>
                <c:pt idx="2552">
                  <c:v>6.1296600000000003E-3</c:v>
                </c:pt>
                <c:pt idx="2553">
                  <c:v>6.10415E-3</c:v>
                </c:pt>
                <c:pt idx="2554">
                  <c:v>6.0940899999999999E-3</c:v>
                </c:pt>
                <c:pt idx="2555">
                  <c:v>6.3496100000000003E-3</c:v>
                </c:pt>
                <c:pt idx="2556">
                  <c:v>6.4477500000000004E-3</c:v>
                </c:pt>
                <c:pt idx="2557">
                  <c:v>6.8550800000000004E-3</c:v>
                </c:pt>
                <c:pt idx="2558">
                  <c:v>6.65257E-3</c:v>
                </c:pt>
                <c:pt idx="2559">
                  <c:v>6.6595600000000001E-3</c:v>
                </c:pt>
                <c:pt idx="2560">
                  <c:v>7.0498999999999996E-3</c:v>
                </c:pt>
                <c:pt idx="2561">
                  <c:v>7.1564699999999998E-3</c:v>
                </c:pt>
                <c:pt idx="2562">
                  <c:v>7.5417699999999997E-3</c:v>
                </c:pt>
                <c:pt idx="2563">
                  <c:v>7.8026099999999998E-3</c:v>
                </c:pt>
                <c:pt idx="2564">
                  <c:v>7.7653399999999999E-3</c:v>
                </c:pt>
                <c:pt idx="2565">
                  <c:v>7.6962699999999998E-3</c:v>
                </c:pt>
                <c:pt idx="2566">
                  <c:v>7.8029800000000002E-3</c:v>
                </c:pt>
                <c:pt idx="2567">
                  <c:v>7.7975700000000002E-3</c:v>
                </c:pt>
                <c:pt idx="2568">
                  <c:v>7.8163499999999997E-3</c:v>
                </c:pt>
                <c:pt idx="2569">
                  <c:v>8.2108000000000007E-3</c:v>
                </c:pt>
                <c:pt idx="2570">
                  <c:v>8.0827E-3</c:v>
                </c:pt>
                <c:pt idx="2571">
                  <c:v>8.1166699999999994E-3</c:v>
                </c:pt>
                <c:pt idx="2572">
                  <c:v>7.9974199999999999E-3</c:v>
                </c:pt>
                <c:pt idx="2573">
                  <c:v>7.9911400000000007E-3</c:v>
                </c:pt>
                <c:pt idx="2574">
                  <c:v>7.9844800000000004E-3</c:v>
                </c:pt>
                <c:pt idx="2575">
                  <c:v>8.0127700000000007E-3</c:v>
                </c:pt>
                <c:pt idx="2576">
                  <c:v>8.0943999999999999E-3</c:v>
                </c:pt>
                <c:pt idx="2577">
                  <c:v>8.3178000000000002E-3</c:v>
                </c:pt>
                <c:pt idx="2578">
                  <c:v>8.2801899999999998E-3</c:v>
                </c:pt>
                <c:pt idx="2579">
                  <c:v>8.5718500000000006E-3</c:v>
                </c:pt>
                <c:pt idx="2580">
                  <c:v>8.6115199999999992E-3</c:v>
                </c:pt>
                <c:pt idx="2581">
                  <c:v>8.6867100000000003E-3</c:v>
                </c:pt>
                <c:pt idx="2582">
                  <c:v>8.7610699999999993E-3</c:v>
                </c:pt>
                <c:pt idx="2583">
                  <c:v>9.0017499999999993E-3</c:v>
                </c:pt>
                <c:pt idx="2584">
                  <c:v>9.17632E-3</c:v>
                </c:pt>
                <c:pt idx="2585">
                  <c:v>9.2668799999999999E-3</c:v>
                </c:pt>
                <c:pt idx="2586">
                  <c:v>9.5928300000000001E-3</c:v>
                </c:pt>
                <c:pt idx="2587">
                  <c:v>1.059361E-2</c:v>
                </c:pt>
                <c:pt idx="2588">
                  <c:v>1.052752E-2</c:v>
                </c:pt>
                <c:pt idx="2589">
                  <c:v>1.0058360000000001E-2</c:v>
                </c:pt>
                <c:pt idx="2590">
                  <c:v>1.047068E-2</c:v>
                </c:pt>
                <c:pt idx="2591">
                  <c:v>1.051551E-2</c:v>
                </c:pt>
                <c:pt idx="2592">
                  <c:v>1.0522190000000001E-2</c:v>
                </c:pt>
                <c:pt idx="2593">
                  <c:v>1.058954E-2</c:v>
                </c:pt>
                <c:pt idx="2594">
                  <c:v>1.0608370000000001E-2</c:v>
                </c:pt>
                <c:pt idx="2595">
                  <c:v>1.061464E-2</c:v>
                </c:pt>
                <c:pt idx="2596">
                  <c:v>1.0620920000000001E-2</c:v>
                </c:pt>
                <c:pt idx="2597">
                  <c:v>1.0473959999999999E-2</c:v>
                </c:pt>
                <c:pt idx="2598">
                  <c:v>1.079275E-2</c:v>
                </c:pt>
                <c:pt idx="2599">
                  <c:v>1.0954119999999999E-2</c:v>
                </c:pt>
                <c:pt idx="2600">
                  <c:v>1.068008E-2</c:v>
                </c:pt>
                <c:pt idx="2601">
                  <c:v>1.047068E-2</c:v>
                </c:pt>
                <c:pt idx="2602">
                  <c:v>9.9316600000000001E-3</c:v>
                </c:pt>
                <c:pt idx="2603">
                  <c:v>9.1269799999999998E-3</c:v>
                </c:pt>
                <c:pt idx="2604">
                  <c:v>8.62396E-3</c:v>
                </c:pt>
                <c:pt idx="2605">
                  <c:v>8.6754599999999994E-3</c:v>
                </c:pt>
                <c:pt idx="2606">
                  <c:v>8.9921199999999993E-3</c:v>
                </c:pt>
                <c:pt idx="2607">
                  <c:v>9.0217800000000001E-3</c:v>
                </c:pt>
                <c:pt idx="2608">
                  <c:v>9.3002499999999995E-3</c:v>
                </c:pt>
                <c:pt idx="2609">
                  <c:v>9.4775599999999995E-3</c:v>
                </c:pt>
                <c:pt idx="2610">
                  <c:v>9.6562699999999998E-3</c:v>
                </c:pt>
                <c:pt idx="2611">
                  <c:v>9.5127300000000005E-3</c:v>
                </c:pt>
                <c:pt idx="2612">
                  <c:v>9.4626299999999997E-3</c:v>
                </c:pt>
                <c:pt idx="2613">
                  <c:v>9.2911000000000001E-3</c:v>
                </c:pt>
                <c:pt idx="2614">
                  <c:v>7.92612E-3</c:v>
                </c:pt>
                <c:pt idx="2615">
                  <c:v>7.1975099999999998E-3</c:v>
                </c:pt>
                <c:pt idx="2616">
                  <c:v>7.1232700000000001E-3</c:v>
                </c:pt>
                <c:pt idx="2617">
                  <c:v>6.7567E-3</c:v>
                </c:pt>
                <c:pt idx="2618">
                  <c:v>6.3905000000000003E-3</c:v>
                </c:pt>
                <c:pt idx="2619">
                  <c:v>5.2519300000000001E-3</c:v>
                </c:pt>
                <c:pt idx="2620">
                  <c:v>4.9714700000000004E-3</c:v>
                </c:pt>
                <c:pt idx="2621">
                  <c:v>4.7094900000000002E-3</c:v>
                </c:pt>
                <c:pt idx="2622">
                  <c:v>3.8490299999999998E-3</c:v>
                </c:pt>
                <c:pt idx="2623">
                  <c:v>3.29203E-3</c:v>
                </c:pt>
                <c:pt idx="2624">
                  <c:v>1.9424399999999999E-3</c:v>
                </c:pt>
                <c:pt idx="2625">
                  <c:v>8.6171999999999996E-4</c:v>
                </c:pt>
                <c:pt idx="2626">
                  <c:v>-1.2163E-4</c:v>
                </c:pt>
                <c:pt idx="2627">
                  <c:v>-5.6619000000000005E-4</c:v>
                </c:pt>
                <c:pt idx="2628">
                  <c:v>-9.3616999999999995E-4</c:v>
                </c:pt>
                <c:pt idx="2629">
                  <c:v>-1.84373E-3</c:v>
                </c:pt>
                <c:pt idx="2630">
                  <c:v>-5.1496600000000003E-3</c:v>
                </c:pt>
                <c:pt idx="2631">
                  <c:v>-6.6892799999999997E-3</c:v>
                </c:pt>
                <c:pt idx="2632">
                  <c:v>-6.4376299999999997E-3</c:v>
                </c:pt>
                <c:pt idx="2633">
                  <c:v>-7.1934099999999999E-3</c:v>
                </c:pt>
                <c:pt idx="2634">
                  <c:v>-7.56918E-3</c:v>
                </c:pt>
                <c:pt idx="2635">
                  <c:v>-7.5755500000000003E-3</c:v>
                </c:pt>
                <c:pt idx="2636">
                  <c:v>-7.4987200000000004E-3</c:v>
                </c:pt>
                <c:pt idx="2637">
                  <c:v>-7.81119E-3</c:v>
                </c:pt>
                <c:pt idx="2638">
                  <c:v>-7.8509500000000006E-3</c:v>
                </c:pt>
                <c:pt idx="2639">
                  <c:v>-8.2600199999999999E-3</c:v>
                </c:pt>
                <c:pt idx="2640">
                  <c:v>-8.2340699999999996E-3</c:v>
                </c:pt>
                <c:pt idx="2641">
                  <c:v>-8.1875400000000001E-3</c:v>
                </c:pt>
                <c:pt idx="2642">
                  <c:v>-8.1612300000000002E-3</c:v>
                </c:pt>
                <c:pt idx="2643">
                  <c:v>-8.1349400000000002E-3</c:v>
                </c:pt>
                <c:pt idx="2644">
                  <c:v>-8.5763699999999998E-3</c:v>
                </c:pt>
                <c:pt idx="2645">
                  <c:v>-7.9644899999999994E-3</c:v>
                </c:pt>
                <c:pt idx="2646">
                  <c:v>-7.5669400000000003E-3</c:v>
                </c:pt>
                <c:pt idx="2647">
                  <c:v>-7.54362E-3</c:v>
                </c:pt>
                <c:pt idx="2648">
                  <c:v>-7.3194000000000002E-3</c:v>
                </c:pt>
                <c:pt idx="2649">
                  <c:v>-7.8190199999999994E-3</c:v>
                </c:pt>
                <c:pt idx="2650">
                  <c:v>-8.3613799999999999E-3</c:v>
                </c:pt>
                <c:pt idx="2651">
                  <c:v>-8.4155299999999992E-3</c:v>
                </c:pt>
                <c:pt idx="2652">
                  <c:v>-8.4115600000000002E-3</c:v>
                </c:pt>
              </c:numCache>
            </c:numRef>
          </c:val>
          <c:smooth val="0"/>
        </c:ser>
        <c:dLbls>
          <c:showLegendKey val="0"/>
          <c:showVal val="0"/>
          <c:showCatName val="0"/>
          <c:showSerName val="0"/>
          <c:showPercent val="0"/>
          <c:showBubbleSize val="0"/>
        </c:dLbls>
        <c:marker val="1"/>
        <c:smooth val="0"/>
        <c:axId val="91088384"/>
        <c:axId val="91089920"/>
      </c:lineChart>
      <c:catAx>
        <c:axId val="91088384"/>
        <c:scaling>
          <c:orientation val="minMax"/>
        </c:scaling>
        <c:delete val="1"/>
        <c:axPos val="b"/>
        <c:majorTickMark val="out"/>
        <c:minorTickMark val="none"/>
        <c:tickLblPos val="nextTo"/>
        <c:crossAx val="91089920"/>
        <c:crossesAt val="0"/>
        <c:auto val="1"/>
        <c:lblAlgn val="ctr"/>
        <c:lblOffset val="100"/>
        <c:noMultiLvlLbl val="0"/>
      </c:catAx>
      <c:valAx>
        <c:axId val="91089920"/>
        <c:scaling>
          <c:orientation val="minMax"/>
        </c:scaling>
        <c:delete val="0"/>
        <c:axPos val="l"/>
        <c:majorGridlines/>
        <c:numFmt formatCode="0.0%" sourceLinked="0"/>
        <c:majorTickMark val="out"/>
        <c:minorTickMark val="none"/>
        <c:tickLblPos val="nextTo"/>
        <c:txPr>
          <a:bodyPr/>
          <a:lstStyle/>
          <a:p>
            <a:pPr>
              <a:defRPr sz="1050"/>
            </a:pPr>
            <a:endParaRPr lang="es-MX"/>
          </a:p>
        </c:txPr>
        <c:crossAx val="91088384"/>
        <c:crosses val="autoZero"/>
        <c:crossBetween val="between"/>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a:t>Rendimiento Real Histórico Valor de Referencia Mes 4 al 6 (2011-2014)</a:t>
            </a:r>
          </a:p>
        </c:rich>
      </c:tx>
      <c:layout>
        <c:manualLayout>
          <c:xMode val="edge"/>
          <c:yMode val="edge"/>
          <c:x val="6.5307427600487696E-3"/>
          <c:y val="2.4210529755803175E-2"/>
        </c:manualLayout>
      </c:layout>
      <c:overlay val="0"/>
    </c:title>
    <c:autoTitleDeleted val="0"/>
    <c:plotArea>
      <c:layout/>
      <c:lineChart>
        <c:grouping val="standard"/>
        <c:varyColors val="0"/>
        <c:ser>
          <c:idx val="0"/>
          <c:order val="0"/>
          <c:marker>
            <c:symbol val="none"/>
          </c:marker>
          <c:val>
            <c:numRef>
              <c:f>'[Rendimiento Benchmark 2da etapa.xlsx]Rendimientos'!$I$3:$I$776</c:f>
              <c:numCache>
                <c:formatCode>General</c:formatCode>
                <c:ptCount val="774"/>
                <c:pt idx="0">
                  <c:v>2.7261875789473686</c:v>
                </c:pt>
                <c:pt idx="1">
                  <c:v>2.7030526315789478</c:v>
                </c:pt>
                <c:pt idx="2">
                  <c:v>2.6851578947368422</c:v>
                </c:pt>
                <c:pt idx="3">
                  <c:v>2.6846315789473687</c:v>
                </c:pt>
                <c:pt idx="4">
                  <c:v>2.6393684210526316</c:v>
                </c:pt>
                <c:pt idx="5">
                  <c:v>2.5946315789473688</c:v>
                </c:pt>
                <c:pt idx="6">
                  <c:v>2.6019999999999999</c:v>
                </c:pt>
                <c:pt idx="7">
                  <c:v>2.5920000000000001</c:v>
                </c:pt>
                <c:pt idx="8">
                  <c:v>2.5798947368421055</c:v>
                </c:pt>
                <c:pt idx="9">
                  <c:v>2.5014989473684213</c:v>
                </c:pt>
                <c:pt idx="10">
                  <c:v>2.4541294736842101</c:v>
                </c:pt>
                <c:pt idx="11">
                  <c:v>2.4477593684210528</c:v>
                </c:pt>
                <c:pt idx="12">
                  <c:v>2.4351477894736844</c:v>
                </c:pt>
                <c:pt idx="13">
                  <c:v>2.4081105263157894</c:v>
                </c:pt>
                <c:pt idx="14">
                  <c:v>2.4233406315789479</c:v>
                </c:pt>
                <c:pt idx="15">
                  <c:v>2.3786974736842104</c:v>
                </c:pt>
                <c:pt idx="16">
                  <c:v>2.3629578947368426</c:v>
                </c:pt>
                <c:pt idx="17">
                  <c:v>2.3314736842105264</c:v>
                </c:pt>
                <c:pt idx="18">
                  <c:v>2.2897585263157891</c:v>
                </c:pt>
                <c:pt idx="19">
                  <c:v>2.2754762105263158</c:v>
                </c:pt>
                <c:pt idx="20">
                  <c:v>2.1856808421052634</c:v>
                </c:pt>
                <c:pt idx="21">
                  <c:v>2.117209052631579</c:v>
                </c:pt>
                <c:pt idx="22">
                  <c:v>2.0813776842105263</c:v>
                </c:pt>
                <c:pt idx="23">
                  <c:v>2.063012210526316</c:v>
                </c:pt>
                <c:pt idx="24">
                  <c:v>1.9978124210526316</c:v>
                </c:pt>
                <c:pt idx="25">
                  <c:v>2.0215581052631579</c:v>
                </c:pt>
                <c:pt idx="26">
                  <c:v>2.0489452631578944</c:v>
                </c:pt>
                <c:pt idx="27">
                  <c:v>2.0939827368421056</c:v>
                </c:pt>
                <c:pt idx="28">
                  <c:v>1.9815726315789473</c:v>
                </c:pt>
                <c:pt idx="29">
                  <c:v>1.9847105263157894</c:v>
                </c:pt>
                <c:pt idx="30">
                  <c:v>1.9856734736842108</c:v>
                </c:pt>
                <c:pt idx="31">
                  <c:v>1.993564842105263</c:v>
                </c:pt>
                <c:pt idx="32">
                  <c:v>1.9688383157894735</c:v>
                </c:pt>
                <c:pt idx="33">
                  <c:v>1.9519416842105264</c:v>
                </c:pt>
                <c:pt idx="34">
                  <c:v>1.8962029473684212</c:v>
                </c:pt>
                <c:pt idx="35">
                  <c:v>1.8841364210526317</c:v>
                </c:pt>
                <c:pt idx="36">
                  <c:v>1.8523157894736844</c:v>
                </c:pt>
                <c:pt idx="37">
                  <c:v>1.8864574736842106</c:v>
                </c:pt>
                <c:pt idx="38">
                  <c:v>2.0548812631578945</c:v>
                </c:pt>
                <c:pt idx="39">
                  <c:v>2.093712</c:v>
                </c:pt>
                <c:pt idx="40">
                  <c:v>1.9150526315789476</c:v>
                </c:pt>
                <c:pt idx="41">
                  <c:v>1.9526315789473685</c:v>
                </c:pt>
                <c:pt idx="42">
                  <c:v>1.9905263157894737</c:v>
                </c:pt>
                <c:pt idx="43">
                  <c:v>1.9757894736842108</c:v>
                </c:pt>
                <c:pt idx="44">
                  <c:v>1.9007368421052631</c:v>
                </c:pt>
                <c:pt idx="45">
                  <c:v>1.8332631578947367</c:v>
                </c:pt>
                <c:pt idx="46">
                  <c:v>1.8402105263157895</c:v>
                </c:pt>
                <c:pt idx="47">
                  <c:v>1.8374736842105266</c:v>
                </c:pt>
                <c:pt idx="48">
                  <c:v>1.8811578947368419</c:v>
                </c:pt>
                <c:pt idx="49">
                  <c:v>1.7974736842105266</c:v>
                </c:pt>
                <c:pt idx="50">
                  <c:v>1.8343157894736839</c:v>
                </c:pt>
                <c:pt idx="51">
                  <c:v>1.9702096842105261</c:v>
                </c:pt>
                <c:pt idx="52">
                  <c:v>2.0375781052631576</c:v>
                </c:pt>
                <c:pt idx="53">
                  <c:v>1.9931621052631581</c:v>
                </c:pt>
                <c:pt idx="54">
                  <c:v>1.9970829473684213</c:v>
                </c:pt>
                <c:pt idx="55">
                  <c:v>2.1176749473684211</c:v>
                </c:pt>
                <c:pt idx="56">
                  <c:v>2.116421052631579</c:v>
                </c:pt>
                <c:pt idx="57">
                  <c:v>2.1561894736842104</c:v>
                </c:pt>
                <c:pt idx="58">
                  <c:v>2.2466833684210528</c:v>
                </c:pt>
                <c:pt idx="59">
                  <c:v>2.2663404210526314</c:v>
                </c:pt>
                <c:pt idx="60">
                  <c:v>2.271684210526316</c:v>
                </c:pt>
                <c:pt idx="61">
                  <c:v>2.2006315789473687</c:v>
                </c:pt>
                <c:pt idx="62">
                  <c:v>2.1695789473684206</c:v>
                </c:pt>
                <c:pt idx="63">
                  <c:v>2.1222105263157895</c:v>
                </c:pt>
                <c:pt idx="64">
                  <c:v>2.1637894736842105</c:v>
                </c:pt>
                <c:pt idx="65">
                  <c:v>2.2273684210526317</c:v>
                </c:pt>
                <c:pt idx="66">
                  <c:v>2.2742105263157897</c:v>
                </c:pt>
                <c:pt idx="67">
                  <c:v>2.1705263157894739</c:v>
                </c:pt>
                <c:pt idx="68">
                  <c:v>2.1457894736842107</c:v>
                </c:pt>
                <c:pt idx="69">
                  <c:v>2.0936713684210524</c:v>
                </c:pt>
                <c:pt idx="70">
                  <c:v>2.0437677894736841</c:v>
                </c:pt>
                <c:pt idx="71">
                  <c:v>2.0196155789473682</c:v>
                </c:pt>
                <c:pt idx="72">
                  <c:v>2.0182042105263158</c:v>
                </c:pt>
                <c:pt idx="73">
                  <c:v>2.0264359999999999</c:v>
                </c:pt>
                <c:pt idx="74">
                  <c:v>1.9311572631578948</c:v>
                </c:pt>
                <c:pt idx="75">
                  <c:v>1.9803113684210527</c:v>
                </c:pt>
                <c:pt idx="76">
                  <c:v>1.9586791578947369</c:v>
                </c:pt>
                <c:pt idx="77">
                  <c:v>1.9672435789473686</c:v>
                </c:pt>
                <c:pt idx="78">
                  <c:v>2.0091362105263162</c:v>
                </c:pt>
                <c:pt idx="79">
                  <c:v>1.9909094736842108</c:v>
                </c:pt>
                <c:pt idx="80">
                  <c:v>1.9182105263157898</c:v>
                </c:pt>
                <c:pt idx="81">
                  <c:v>1.9313684210526318</c:v>
                </c:pt>
                <c:pt idx="82">
                  <c:v>1.888105263157895</c:v>
                </c:pt>
                <c:pt idx="83">
                  <c:v>1.8092631578947367</c:v>
                </c:pt>
                <c:pt idx="84">
                  <c:v>1.794263157894737</c:v>
                </c:pt>
                <c:pt idx="85">
                  <c:v>1.819373052631579</c:v>
                </c:pt>
                <c:pt idx="86">
                  <c:v>1.8743212631578947</c:v>
                </c:pt>
                <c:pt idx="87">
                  <c:v>1.8348547368421051</c:v>
                </c:pt>
                <c:pt idx="88">
                  <c:v>1.8191183157894739</c:v>
                </c:pt>
                <c:pt idx="89">
                  <c:v>1.8376618947368419</c:v>
                </c:pt>
                <c:pt idx="90">
                  <c:v>1.8651444210526316</c:v>
                </c:pt>
                <c:pt idx="91">
                  <c:v>1.9450905263157896</c:v>
                </c:pt>
                <c:pt idx="92">
                  <c:v>1.9640635789473686</c:v>
                </c:pt>
                <c:pt idx="93">
                  <c:v>1.9751391578947368</c:v>
                </c:pt>
                <c:pt idx="94">
                  <c:v>2.0025652631578947</c:v>
                </c:pt>
                <c:pt idx="95">
                  <c:v>2.071894736842105</c:v>
                </c:pt>
                <c:pt idx="96">
                  <c:v>2.0961052631578947</c:v>
                </c:pt>
                <c:pt idx="97">
                  <c:v>2.1040000000000001</c:v>
                </c:pt>
                <c:pt idx="98">
                  <c:v>2.0750526315789473</c:v>
                </c:pt>
                <c:pt idx="99">
                  <c:v>2.1318947368421051</c:v>
                </c:pt>
                <c:pt idx="100">
                  <c:v>2.1829473684210527</c:v>
                </c:pt>
                <c:pt idx="101">
                  <c:v>2.2027494736842104</c:v>
                </c:pt>
                <c:pt idx="102">
                  <c:v>2.2350526315789474</c:v>
                </c:pt>
                <c:pt idx="103">
                  <c:v>2.2676842105263155</c:v>
                </c:pt>
                <c:pt idx="104">
                  <c:v>2.1876842105263159</c:v>
                </c:pt>
                <c:pt idx="105">
                  <c:v>2.0385343157894735</c:v>
                </c:pt>
                <c:pt idx="106">
                  <c:v>2.0727296842105263</c:v>
                </c:pt>
                <c:pt idx="107">
                  <c:v>2.1225227368421051</c:v>
                </c:pt>
                <c:pt idx="108">
                  <c:v>2.1362637894736842</c:v>
                </c:pt>
                <c:pt idx="109">
                  <c:v>2.2353858947368419</c:v>
                </c:pt>
                <c:pt idx="110">
                  <c:v>2.254863789473684</c:v>
                </c:pt>
                <c:pt idx="111">
                  <c:v>2.3178732631578947</c:v>
                </c:pt>
                <c:pt idx="112">
                  <c:v>2.2764507368421052</c:v>
                </c:pt>
                <c:pt idx="113">
                  <c:v>2.3223762105263157</c:v>
                </c:pt>
                <c:pt idx="114">
                  <c:v>2.3771149473684208</c:v>
                </c:pt>
                <c:pt idx="115">
                  <c:v>2.3648922105263157</c:v>
                </c:pt>
                <c:pt idx="116">
                  <c:v>2.4018711578947367</c:v>
                </c:pt>
                <c:pt idx="117">
                  <c:v>2.4082105263157896</c:v>
                </c:pt>
                <c:pt idx="118">
                  <c:v>2.374526315789474</c:v>
                </c:pt>
                <c:pt idx="119">
                  <c:v>2.355578947368421</c:v>
                </c:pt>
                <c:pt idx="120">
                  <c:v>2.3571578947368423</c:v>
                </c:pt>
                <c:pt idx="121">
                  <c:v>2.3592631578947367</c:v>
                </c:pt>
                <c:pt idx="122">
                  <c:v>2.3818947368421055</c:v>
                </c:pt>
                <c:pt idx="123">
                  <c:v>2.3918947368421053</c:v>
                </c:pt>
                <c:pt idx="124">
                  <c:v>2.4087368421052631</c:v>
                </c:pt>
                <c:pt idx="125">
                  <c:v>2.4461052631578948</c:v>
                </c:pt>
                <c:pt idx="126">
                  <c:v>2.4608421052631577</c:v>
                </c:pt>
                <c:pt idx="127">
                  <c:v>2.4608421052631577</c:v>
                </c:pt>
                <c:pt idx="128">
                  <c:v>2.4608421052631577</c:v>
                </c:pt>
                <c:pt idx="129">
                  <c:v>2.4550526315789476</c:v>
                </c:pt>
                <c:pt idx="130">
                  <c:v>2.4582105263157894</c:v>
                </c:pt>
                <c:pt idx="131">
                  <c:v>2.4566315789473681</c:v>
                </c:pt>
                <c:pt idx="132">
                  <c:v>2.4618947368421047</c:v>
                </c:pt>
                <c:pt idx="133">
                  <c:v>2.4387368421052633</c:v>
                </c:pt>
                <c:pt idx="134">
                  <c:v>2.4045263157894738</c:v>
                </c:pt>
                <c:pt idx="135">
                  <c:v>2.4182105263157894</c:v>
                </c:pt>
                <c:pt idx="136">
                  <c:v>2.4129473684210527</c:v>
                </c:pt>
                <c:pt idx="137">
                  <c:v>2.4413684210526316</c:v>
                </c:pt>
                <c:pt idx="138">
                  <c:v>2.4524210526315788</c:v>
                </c:pt>
                <c:pt idx="139">
                  <c:v>2.4376842105263155</c:v>
                </c:pt>
                <c:pt idx="140">
                  <c:v>2.3382105263157893</c:v>
                </c:pt>
                <c:pt idx="141">
                  <c:v>2.288736842105263</c:v>
                </c:pt>
                <c:pt idx="142">
                  <c:v>2.2382105263157897</c:v>
                </c:pt>
                <c:pt idx="143">
                  <c:v>2.2639999999999998</c:v>
                </c:pt>
                <c:pt idx="144">
                  <c:v>2.2082105263157894</c:v>
                </c:pt>
                <c:pt idx="145">
                  <c:v>2.1582105263157891</c:v>
                </c:pt>
                <c:pt idx="146">
                  <c:v>2.0897894736842106</c:v>
                </c:pt>
                <c:pt idx="147">
                  <c:v>2.0676842105263158</c:v>
                </c:pt>
                <c:pt idx="148">
                  <c:v>2.0482105263157893</c:v>
                </c:pt>
                <c:pt idx="149">
                  <c:v>2.0671578947368419</c:v>
                </c:pt>
                <c:pt idx="150">
                  <c:v>2.0640000000000001</c:v>
                </c:pt>
                <c:pt idx="151">
                  <c:v>2.0371578947368421</c:v>
                </c:pt>
                <c:pt idx="152">
                  <c:v>2.0571578947368421</c:v>
                </c:pt>
                <c:pt idx="153">
                  <c:v>2.1144917894736839</c:v>
                </c:pt>
                <c:pt idx="154">
                  <c:v>2.1534341052631585</c:v>
                </c:pt>
                <c:pt idx="155">
                  <c:v>2.1054351578947368</c:v>
                </c:pt>
                <c:pt idx="156">
                  <c:v>2.1218947368421053</c:v>
                </c:pt>
                <c:pt idx="157">
                  <c:v>2.0882105263157893</c:v>
                </c:pt>
                <c:pt idx="158">
                  <c:v>2.0845263157894736</c:v>
                </c:pt>
                <c:pt idx="159">
                  <c:v>2.1055789473684214</c:v>
                </c:pt>
                <c:pt idx="160">
                  <c:v>2.0761052631578947</c:v>
                </c:pt>
                <c:pt idx="161">
                  <c:v>2.1208421052631579</c:v>
                </c:pt>
                <c:pt idx="162">
                  <c:v>2.160315789473684</c:v>
                </c:pt>
                <c:pt idx="163">
                  <c:v>2.1876842105263159</c:v>
                </c:pt>
                <c:pt idx="164">
                  <c:v>2.1876842105263159</c:v>
                </c:pt>
                <c:pt idx="165">
                  <c:v>2.2508421052631578</c:v>
                </c:pt>
                <c:pt idx="166">
                  <c:v>2.2929473684210526</c:v>
                </c:pt>
                <c:pt idx="167">
                  <c:v>2.2892631578947364</c:v>
                </c:pt>
                <c:pt idx="168">
                  <c:v>2.3066315789473686</c:v>
                </c:pt>
                <c:pt idx="169">
                  <c:v>2.3161052631578949</c:v>
                </c:pt>
                <c:pt idx="170">
                  <c:v>2.347684210526316</c:v>
                </c:pt>
                <c:pt idx="171">
                  <c:v>2.3682105263157895</c:v>
                </c:pt>
                <c:pt idx="172">
                  <c:v>2.3966315789473684</c:v>
                </c:pt>
                <c:pt idx="173">
                  <c:v>2.3466315789473686</c:v>
                </c:pt>
                <c:pt idx="174">
                  <c:v>2.2982105263157893</c:v>
                </c:pt>
                <c:pt idx="175">
                  <c:v>2.301368421052632</c:v>
                </c:pt>
                <c:pt idx="176">
                  <c:v>2.3124210526315792</c:v>
                </c:pt>
                <c:pt idx="177">
                  <c:v>2.3092631578947369</c:v>
                </c:pt>
                <c:pt idx="178">
                  <c:v>2.3529473684210527</c:v>
                </c:pt>
                <c:pt idx="179">
                  <c:v>2.4050526315789473</c:v>
                </c:pt>
                <c:pt idx="180">
                  <c:v>2.4018947368421051</c:v>
                </c:pt>
                <c:pt idx="181">
                  <c:v>2.4250526315789473</c:v>
                </c:pt>
                <c:pt idx="182">
                  <c:v>2.4387368421052629</c:v>
                </c:pt>
                <c:pt idx="183">
                  <c:v>2.422421052631579</c:v>
                </c:pt>
                <c:pt idx="184">
                  <c:v>2.4745263157894737</c:v>
                </c:pt>
                <c:pt idx="185">
                  <c:v>2.5092631578947366</c:v>
                </c:pt>
                <c:pt idx="186">
                  <c:v>2.5108421052631575</c:v>
                </c:pt>
                <c:pt idx="187">
                  <c:v>2.4918947368421049</c:v>
                </c:pt>
                <c:pt idx="188">
                  <c:v>2.5001435789473683</c:v>
                </c:pt>
                <c:pt idx="189">
                  <c:v>2.4854141052631578</c:v>
                </c:pt>
                <c:pt idx="190">
                  <c:v>2.423473684210526</c:v>
                </c:pt>
                <c:pt idx="191">
                  <c:v>2.423473684210526</c:v>
                </c:pt>
                <c:pt idx="192">
                  <c:v>2.4149223157894735</c:v>
                </c:pt>
                <c:pt idx="193">
                  <c:v>2.4170873684210528</c:v>
                </c:pt>
                <c:pt idx="194">
                  <c:v>2.4049846315789472</c:v>
                </c:pt>
                <c:pt idx="195">
                  <c:v>2.3229473684210529</c:v>
                </c:pt>
                <c:pt idx="196">
                  <c:v>2.3224210526315785</c:v>
                </c:pt>
                <c:pt idx="197">
                  <c:v>2.2197894736842105</c:v>
                </c:pt>
                <c:pt idx="198">
                  <c:v>2.1908421052631577</c:v>
                </c:pt>
                <c:pt idx="199">
                  <c:v>2.1555789473684213</c:v>
                </c:pt>
                <c:pt idx="200">
                  <c:v>2.1603157894736844</c:v>
                </c:pt>
                <c:pt idx="201">
                  <c:v>2.1355789473684208</c:v>
                </c:pt>
                <c:pt idx="202">
                  <c:v>2.1176842105263161</c:v>
                </c:pt>
                <c:pt idx="203">
                  <c:v>2.1108421052631581</c:v>
                </c:pt>
                <c:pt idx="204">
                  <c:v>2.1050526315789471</c:v>
                </c:pt>
                <c:pt idx="205">
                  <c:v>2.1297894736842102</c:v>
                </c:pt>
                <c:pt idx="206">
                  <c:v>2.1955789473684209</c:v>
                </c:pt>
                <c:pt idx="207">
                  <c:v>2.227157894736842</c:v>
                </c:pt>
                <c:pt idx="208">
                  <c:v>2.1992631578947366</c:v>
                </c:pt>
                <c:pt idx="209">
                  <c:v>2.2750526315789474</c:v>
                </c:pt>
                <c:pt idx="210">
                  <c:v>2.3008421052631576</c:v>
                </c:pt>
                <c:pt idx="211">
                  <c:v>2.246105263157895</c:v>
                </c:pt>
                <c:pt idx="212">
                  <c:v>2.1213684210526313</c:v>
                </c:pt>
                <c:pt idx="213">
                  <c:v>2.077684210526316</c:v>
                </c:pt>
                <c:pt idx="214">
                  <c:v>2.0745263157894738</c:v>
                </c:pt>
                <c:pt idx="215">
                  <c:v>2.091894736842105</c:v>
                </c:pt>
                <c:pt idx="216">
                  <c:v>2.0824210526315792</c:v>
                </c:pt>
                <c:pt idx="217">
                  <c:v>2.0689422105263158</c:v>
                </c:pt>
                <c:pt idx="218">
                  <c:v>2.0752579999999998</c:v>
                </c:pt>
                <c:pt idx="219">
                  <c:v>2.1005211578947369</c:v>
                </c:pt>
                <c:pt idx="220">
                  <c:v>2.1205211578947374</c:v>
                </c:pt>
                <c:pt idx="221">
                  <c:v>2.1352580000000003</c:v>
                </c:pt>
                <c:pt idx="222">
                  <c:v>2.1215737894736844</c:v>
                </c:pt>
                <c:pt idx="223">
                  <c:v>2.0542053684210524</c:v>
                </c:pt>
                <c:pt idx="224">
                  <c:v>2.0773632631578947</c:v>
                </c:pt>
                <c:pt idx="225">
                  <c:v>2.092100105263158</c:v>
                </c:pt>
                <c:pt idx="226">
                  <c:v>2.113152736842105</c:v>
                </c:pt>
                <c:pt idx="227">
                  <c:v>2.0284158947368423</c:v>
                </c:pt>
                <c:pt idx="228">
                  <c:v>1.9468369473684211</c:v>
                </c:pt>
                <c:pt idx="229">
                  <c:v>1.8878895789473684</c:v>
                </c:pt>
                <c:pt idx="230">
                  <c:v>1.8367887368421054</c:v>
                </c:pt>
                <c:pt idx="231">
                  <c:v>1.7947135789473683</c:v>
                </c:pt>
                <c:pt idx="232">
                  <c:v>1.7624761052631579</c:v>
                </c:pt>
                <c:pt idx="233">
                  <c:v>1.7173283157894736</c:v>
                </c:pt>
                <c:pt idx="234">
                  <c:v>1.6794685263157896</c:v>
                </c:pt>
                <c:pt idx="235">
                  <c:v>1.623679052631579</c:v>
                </c:pt>
                <c:pt idx="236">
                  <c:v>1.5905211578947367</c:v>
                </c:pt>
                <c:pt idx="237">
                  <c:v>1.5942053684210524</c:v>
                </c:pt>
                <c:pt idx="238">
                  <c:v>1.6031527368421052</c:v>
                </c:pt>
                <c:pt idx="239">
                  <c:v>1.5884158947368419</c:v>
                </c:pt>
                <c:pt idx="240">
                  <c:v>1.5984158947368421</c:v>
                </c:pt>
                <c:pt idx="241">
                  <c:v>1.6389422105263156</c:v>
                </c:pt>
                <c:pt idx="242">
                  <c:v>1.6631527368421051</c:v>
                </c:pt>
                <c:pt idx="243">
                  <c:v>1.6384158947368421</c:v>
                </c:pt>
                <c:pt idx="244">
                  <c:v>1.5889422105263158</c:v>
                </c:pt>
                <c:pt idx="245">
                  <c:v>1.5173632631578946</c:v>
                </c:pt>
                <c:pt idx="246">
                  <c:v>1.5033801052631579</c:v>
                </c:pt>
                <c:pt idx="247">
                  <c:v>1.498415894736842</c:v>
                </c:pt>
                <c:pt idx="248">
                  <c:v>1.4847316842105265</c:v>
                </c:pt>
                <c:pt idx="249">
                  <c:v>1.5068369473684209</c:v>
                </c:pt>
                <c:pt idx="250">
                  <c:v>1.4599948421052631</c:v>
                </c:pt>
                <c:pt idx="251">
                  <c:v>1.4821001052631579</c:v>
                </c:pt>
                <c:pt idx="252">
                  <c:v>1.5036790526315789</c:v>
                </c:pt>
                <c:pt idx="253">
                  <c:v>1.4778895789473685</c:v>
                </c:pt>
                <c:pt idx="254">
                  <c:v>1.4778895789473685</c:v>
                </c:pt>
                <c:pt idx="255">
                  <c:v>1.5005806315789476</c:v>
                </c:pt>
                <c:pt idx="256">
                  <c:v>1.4690016842105265</c:v>
                </c:pt>
                <c:pt idx="257">
                  <c:v>1.4116332631578947</c:v>
                </c:pt>
                <c:pt idx="258">
                  <c:v>1.346370105263158</c:v>
                </c:pt>
                <c:pt idx="259">
                  <c:v>1.3474227368421052</c:v>
                </c:pt>
                <c:pt idx="260">
                  <c:v>1.3179490526315789</c:v>
                </c:pt>
                <c:pt idx="261">
                  <c:v>1.3305806315789472</c:v>
                </c:pt>
                <c:pt idx="262">
                  <c:v>1.3553174736842104</c:v>
                </c:pt>
                <c:pt idx="263">
                  <c:v>1.276370105263158</c:v>
                </c:pt>
                <c:pt idx="264">
                  <c:v>1.2211069473684211</c:v>
                </c:pt>
                <c:pt idx="265">
                  <c:v>1.2153174736842105</c:v>
                </c:pt>
                <c:pt idx="266">
                  <c:v>1.1858437894736842</c:v>
                </c:pt>
                <c:pt idx="267">
                  <c:v>1.191106947368421</c:v>
                </c:pt>
                <c:pt idx="268">
                  <c:v>1.1600543157894738</c:v>
                </c:pt>
                <c:pt idx="269">
                  <c:v>1.1121595789473686</c:v>
                </c:pt>
                <c:pt idx="270">
                  <c:v>1.1158437894736843</c:v>
                </c:pt>
                <c:pt idx="271">
                  <c:v>1.1326755789473686</c:v>
                </c:pt>
                <c:pt idx="272">
                  <c:v>1.1226877894736842</c:v>
                </c:pt>
                <c:pt idx="273">
                  <c:v>1.1542105263157896</c:v>
                </c:pt>
                <c:pt idx="274">
                  <c:v>1.1821052631578948</c:v>
                </c:pt>
                <c:pt idx="275">
                  <c:v>1.2347368421052631</c:v>
                </c:pt>
                <c:pt idx="276">
                  <c:v>1.2836842105263158</c:v>
                </c:pt>
                <c:pt idx="277">
                  <c:v>1.2900000000000003</c:v>
                </c:pt>
                <c:pt idx="278">
                  <c:v>1.2726315789473683</c:v>
                </c:pt>
                <c:pt idx="279">
                  <c:v>1.3436842105263158</c:v>
                </c:pt>
                <c:pt idx="280">
                  <c:v>1.3994736842105264</c:v>
                </c:pt>
                <c:pt idx="281">
                  <c:v>1.4326315789473685</c:v>
                </c:pt>
                <c:pt idx="282">
                  <c:v>1.4505263157894737</c:v>
                </c:pt>
                <c:pt idx="283">
                  <c:v>1.4757894736842108</c:v>
                </c:pt>
                <c:pt idx="284">
                  <c:v>1.4542105263157896</c:v>
                </c:pt>
                <c:pt idx="285">
                  <c:v>1.4468421052631579</c:v>
                </c:pt>
                <c:pt idx="286">
                  <c:v>1.4852631578947366</c:v>
                </c:pt>
                <c:pt idx="287">
                  <c:v>1.5073684210526315</c:v>
                </c:pt>
                <c:pt idx="288">
                  <c:v>1.52</c:v>
                </c:pt>
                <c:pt idx="289">
                  <c:v>1.5173684210526317</c:v>
                </c:pt>
                <c:pt idx="290">
                  <c:v>1.5094736842105263</c:v>
                </c:pt>
                <c:pt idx="291">
                  <c:v>1.5315789473684209</c:v>
                </c:pt>
                <c:pt idx="292">
                  <c:v>1.4689473684210528</c:v>
                </c:pt>
                <c:pt idx="293">
                  <c:v>1.4415789473684213</c:v>
                </c:pt>
                <c:pt idx="294">
                  <c:v>1.4510526315789474</c:v>
                </c:pt>
                <c:pt idx="295">
                  <c:v>1.4815789473684211</c:v>
                </c:pt>
                <c:pt idx="296">
                  <c:v>1.4294736842105265</c:v>
                </c:pt>
                <c:pt idx="297">
                  <c:v>1.4289473684210527</c:v>
                </c:pt>
                <c:pt idx="298">
                  <c:v>1.4436842105263157</c:v>
                </c:pt>
                <c:pt idx="299">
                  <c:v>1.4178947368421051</c:v>
                </c:pt>
                <c:pt idx="300">
                  <c:v>1.4178947368421051</c:v>
                </c:pt>
                <c:pt idx="301">
                  <c:v>1.38</c:v>
                </c:pt>
                <c:pt idx="302">
                  <c:v>1.3436842105263158</c:v>
                </c:pt>
                <c:pt idx="303">
                  <c:v>1.3599999999999999</c:v>
                </c:pt>
                <c:pt idx="304">
                  <c:v>1.338421052631579</c:v>
                </c:pt>
                <c:pt idx="305">
                  <c:v>1.3405263157894738</c:v>
                </c:pt>
                <c:pt idx="306">
                  <c:v>1.3747368421052633</c:v>
                </c:pt>
                <c:pt idx="307">
                  <c:v>1.4147368421052633</c:v>
                </c:pt>
                <c:pt idx="308">
                  <c:v>1.4368421052631579</c:v>
                </c:pt>
                <c:pt idx="309">
                  <c:v>1.4570170526315789</c:v>
                </c:pt>
                <c:pt idx="310">
                  <c:v>1.4514764210526319</c:v>
                </c:pt>
                <c:pt idx="311">
                  <c:v>1.4372696842105261</c:v>
                </c:pt>
                <c:pt idx="312">
                  <c:v>1.4282621052631579</c:v>
                </c:pt>
                <c:pt idx="313">
                  <c:v>1.4297246315789476</c:v>
                </c:pt>
                <c:pt idx="314">
                  <c:v>1.3883336842105265</c:v>
                </c:pt>
                <c:pt idx="315">
                  <c:v>1.4052631578947368</c:v>
                </c:pt>
                <c:pt idx="316">
                  <c:v>1.3800000000000001</c:v>
                </c:pt>
                <c:pt idx="317">
                  <c:v>1.3500000000000003</c:v>
                </c:pt>
                <c:pt idx="318">
                  <c:v>1.3568421052631581</c:v>
                </c:pt>
                <c:pt idx="319">
                  <c:v>1.3657894736842107</c:v>
                </c:pt>
                <c:pt idx="320">
                  <c:v>1.3726315789473684</c:v>
                </c:pt>
                <c:pt idx="321">
                  <c:v>1.371578947368421</c:v>
                </c:pt>
                <c:pt idx="322">
                  <c:v>1.38</c:v>
                </c:pt>
                <c:pt idx="323">
                  <c:v>1.3763157894736842</c:v>
                </c:pt>
                <c:pt idx="324">
                  <c:v>1.3563157894736841</c:v>
                </c:pt>
                <c:pt idx="325">
                  <c:v>1.3558469473684212</c:v>
                </c:pt>
                <c:pt idx="326">
                  <c:v>1.3779865263157896</c:v>
                </c:pt>
                <c:pt idx="327">
                  <c:v>1.3959124210526319</c:v>
                </c:pt>
                <c:pt idx="328">
                  <c:v>1.3754143157894738</c:v>
                </c:pt>
                <c:pt idx="329">
                  <c:v>1.3985978947368423</c:v>
                </c:pt>
                <c:pt idx="330">
                  <c:v>1.3786357894736843</c:v>
                </c:pt>
                <c:pt idx="331">
                  <c:v>1.3868421052631581</c:v>
                </c:pt>
                <c:pt idx="332">
                  <c:v>1.3836842105263156</c:v>
                </c:pt>
                <c:pt idx="333">
                  <c:v>1.4073684210526316</c:v>
                </c:pt>
                <c:pt idx="334">
                  <c:v>1.41</c:v>
                </c:pt>
                <c:pt idx="335">
                  <c:v>1.4094736842105264</c:v>
                </c:pt>
                <c:pt idx="336">
                  <c:v>1.4242105263157896</c:v>
                </c:pt>
                <c:pt idx="337">
                  <c:v>1.4021052631578947</c:v>
                </c:pt>
                <c:pt idx="338">
                  <c:v>1.3821052631578949</c:v>
                </c:pt>
                <c:pt idx="339">
                  <c:v>1.4136842105263159</c:v>
                </c:pt>
                <c:pt idx="340">
                  <c:v>1.4594736842105265</c:v>
                </c:pt>
                <c:pt idx="341">
                  <c:v>1.4813755789473686</c:v>
                </c:pt>
                <c:pt idx="342">
                  <c:v>1.5155869473684209</c:v>
                </c:pt>
                <c:pt idx="343">
                  <c:v>1.5666488421052631</c:v>
                </c:pt>
                <c:pt idx="344">
                  <c:v>1.5950911578947369</c:v>
                </c:pt>
                <c:pt idx="345">
                  <c:v>1.6372002105263159</c:v>
                </c:pt>
                <c:pt idx="346">
                  <c:v>1.6672037894736844</c:v>
                </c:pt>
                <c:pt idx="347">
                  <c:v>1.6503414736842106</c:v>
                </c:pt>
                <c:pt idx="348">
                  <c:v>1.6094353684210523</c:v>
                </c:pt>
                <c:pt idx="349">
                  <c:v>1.6094395789473683</c:v>
                </c:pt>
                <c:pt idx="350">
                  <c:v>1.6193808421052633</c:v>
                </c:pt>
                <c:pt idx="351">
                  <c:v>1.6257214736842105</c:v>
                </c:pt>
                <c:pt idx="352">
                  <c:v>1.6212749473684211</c:v>
                </c:pt>
                <c:pt idx="353">
                  <c:v>1.6483955789473685</c:v>
                </c:pt>
                <c:pt idx="354">
                  <c:v>1.6694736842105264</c:v>
                </c:pt>
                <c:pt idx="355">
                  <c:v>1.6910526315789474</c:v>
                </c:pt>
                <c:pt idx="356">
                  <c:v>1.6805263157894736</c:v>
                </c:pt>
                <c:pt idx="357">
                  <c:v>1.6826315789473685</c:v>
                </c:pt>
                <c:pt idx="358">
                  <c:v>1.7010526315789474</c:v>
                </c:pt>
                <c:pt idx="359">
                  <c:v>1.7063157894736842</c:v>
                </c:pt>
                <c:pt idx="360">
                  <c:v>1.7326315789473687</c:v>
                </c:pt>
                <c:pt idx="361">
                  <c:v>1.7626315789473685</c:v>
                </c:pt>
                <c:pt idx="362">
                  <c:v>1.7378947368421054</c:v>
                </c:pt>
                <c:pt idx="363">
                  <c:v>1.7257894736842105</c:v>
                </c:pt>
                <c:pt idx="364">
                  <c:v>1.7031578947368422</c:v>
                </c:pt>
                <c:pt idx="365">
                  <c:v>1.7284210526315791</c:v>
                </c:pt>
                <c:pt idx="366">
                  <c:v>1.763157894736842</c:v>
                </c:pt>
                <c:pt idx="367">
                  <c:v>1.8963157894736842</c:v>
                </c:pt>
                <c:pt idx="368">
                  <c:v>1.8878947368421053</c:v>
                </c:pt>
                <c:pt idx="369">
                  <c:v>1.9026315789473685</c:v>
                </c:pt>
                <c:pt idx="370">
                  <c:v>1.861578947368421</c:v>
                </c:pt>
                <c:pt idx="371">
                  <c:v>1.803684210526316</c:v>
                </c:pt>
                <c:pt idx="372">
                  <c:v>1.8000000000000003</c:v>
                </c:pt>
                <c:pt idx="373">
                  <c:v>1.7726315789473683</c:v>
                </c:pt>
                <c:pt idx="374">
                  <c:v>1.7757894736842106</c:v>
                </c:pt>
                <c:pt idx="375">
                  <c:v>1.7684210526315789</c:v>
                </c:pt>
                <c:pt idx="376">
                  <c:v>1.7626315789473685</c:v>
                </c:pt>
                <c:pt idx="377">
                  <c:v>1.7436842105263155</c:v>
                </c:pt>
                <c:pt idx="378">
                  <c:v>1.7536842105263157</c:v>
                </c:pt>
                <c:pt idx="379">
                  <c:v>1.75</c:v>
                </c:pt>
                <c:pt idx="380">
                  <c:v>1.7684210526315791</c:v>
                </c:pt>
                <c:pt idx="381">
                  <c:v>1.8042105263157895</c:v>
                </c:pt>
                <c:pt idx="382">
                  <c:v>1.8242105263157895</c:v>
                </c:pt>
                <c:pt idx="383">
                  <c:v>1.8547368421052632</c:v>
                </c:pt>
                <c:pt idx="384">
                  <c:v>1.8933328421052633</c:v>
                </c:pt>
                <c:pt idx="385">
                  <c:v>1.8809635789473684</c:v>
                </c:pt>
                <c:pt idx="386">
                  <c:v>1.9146629473684209</c:v>
                </c:pt>
                <c:pt idx="387">
                  <c:v>1.9851995789473684</c:v>
                </c:pt>
                <c:pt idx="388">
                  <c:v>1.9714286315789473</c:v>
                </c:pt>
                <c:pt idx="389">
                  <c:v>1.9994037894736842</c:v>
                </c:pt>
                <c:pt idx="390">
                  <c:v>1.9789473684210526</c:v>
                </c:pt>
                <c:pt idx="391">
                  <c:v>1.9768421052631577</c:v>
                </c:pt>
                <c:pt idx="392">
                  <c:v>1.9552631578947368</c:v>
                </c:pt>
                <c:pt idx="393">
                  <c:v>1.9547368421052633</c:v>
                </c:pt>
                <c:pt idx="394">
                  <c:v>1.96</c:v>
                </c:pt>
                <c:pt idx="395">
                  <c:v>1.9557894736842107</c:v>
                </c:pt>
                <c:pt idx="396">
                  <c:v>1.9778947368421052</c:v>
                </c:pt>
                <c:pt idx="397">
                  <c:v>1.9394736842105262</c:v>
                </c:pt>
                <c:pt idx="398">
                  <c:v>1.9510526315789471</c:v>
                </c:pt>
                <c:pt idx="399">
                  <c:v>1.9328947368421054</c:v>
                </c:pt>
                <c:pt idx="400">
                  <c:v>1.9044736842105265</c:v>
                </c:pt>
                <c:pt idx="401">
                  <c:v>1.8776315789473685</c:v>
                </c:pt>
                <c:pt idx="402">
                  <c:v>1.8728947368421052</c:v>
                </c:pt>
                <c:pt idx="403">
                  <c:v>1.8465789473684211</c:v>
                </c:pt>
                <c:pt idx="404">
                  <c:v>1.8113157894736844</c:v>
                </c:pt>
                <c:pt idx="405">
                  <c:v>1.7660526315789473</c:v>
                </c:pt>
                <c:pt idx="406">
                  <c:v>1.7181578947368421</c:v>
                </c:pt>
                <c:pt idx="407">
                  <c:v>1.6892105263157895</c:v>
                </c:pt>
                <c:pt idx="408">
                  <c:v>1.6623684210526317</c:v>
                </c:pt>
                <c:pt idx="409">
                  <c:v>1.6307894736842106</c:v>
                </c:pt>
                <c:pt idx="410">
                  <c:v>1.6228947368421052</c:v>
                </c:pt>
                <c:pt idx="411">
                  <c:v>1.6497368421052632</c:v>
                </c:pt>
                <c:pt idx="412">
                  <c:v>1.6710526315789473</c:v>
                </c:pt>
                <c:pt idx="413">
                  <c:v>1.6668421052631579</c:v>
                </c:pt>
                <c:pt idx="414">
                  <c:v>1.6687341052631579</c:v>
                </c:pt>
                <c:pt idx="415">
                  <c:v>1.6882086315789473</c:v>
                </c:pt>
                <c:pt idx="416">
                  <c:v>1.6966395789473681</c:v>
                </c:pt>
                <c:pt idx="417">
                  <c:v>1.6871707368421054</c:v>
                </c:pt>
                <c:pt idx="418">
                  <c:v>1.643998105263158</c:v>
                </c:pt>
                <c:pt idx="419">
                  <c:v>1.6161181052631579</c:v>
                </c:pt>
                <c:pt idx="420">
                  <c:v>1.6661227368421054</c:v>
                </c:pt>
                <c:pt idx="421">
                  <c:v>1.6803374736842105</c:v>
                </c:pt>
                <c:pt idx="422">
                  <c:v>1.6561309473684209</c:v>
                </c:pt>
                <c:pt idx="423">
                  <c:v>1.6113981052631581</c:v>
                </c:pt>
                <c:pt idx="424">
                  <c:v>1.5883869473684213</c:v>
                </c:pt>
                <c:pt idx="425">
                  <c:v>1.5588814736842105</c:v>
                </c:pt>
                <c:pt idx="426">
                  <c:v>1.5414835789473686</c:v>
                </c:pt>
                <c:pt idx="427">
                  <c:v>1.545949894736842</c:v>
                </c:pt>
                <c:pt idx="428">
                  <c:v>1.4989823157894737</c:v>
                </c:pt>
                <c:pt idx="429">
                  <c:v>1.5173684210526317</c:v>
                </c:pt>
                <c:pt idx="430">
                  <c:v>1.5868421052631578</c:v>
                </c:pt>
                <c:pt idx="431">
                  <c:v>1.5953456842105265</c:v>
                </c:pt>
                <c:pt idx="432">
                  <c:v>1.5827128421052632</c:v>
                </c:pt>
                <c:pt idx="433">
                  <c:v>1.5686842105263157</c:v>
                </c:pt>
                <c:pt idx="434">
                  <c:v>1.5159844210526316</c:v>
                </c:pt>
                <c:pt idx="435">
                  <c:v>1.4939511578947369</c:v>
                </c:pt>
                <c:pt idx="436">
                  <c:v>1.479894105263158</c:v>
                </c:pt>
                <c:pt idx="437">
                  <c:v>1.4240656842105264</c:v>
                </c:pt>
                <c:pt idx="438">
                  <c:v>1.4541882105263157</c:v>
                </c:pt>
                <c:pt idx="439">
                  <c:v>1.485914947368421</c:v>
                </c:pt>
                <c:pt idx="440">
                  <c:v>1.5080764210526314</c:v>
                </c:pt>
                <c:pt idx="441">
                  <c:v>1.5487833684210526</c:v>
                </c:pt>
                <c:pt idx="442">
                  <c:v>1.6102145263157894</c:v>
                </c:pt>
                <c:pt idx="443">
                  <c:v>1.6121570526315789</c:v>
                </c:pt>
                <c:pt idx="444">
                  <c:v>1.5669802105263158</c:v>
                </c:pt>
                <c:pt idx="445">
                  <c:v>1.5224871578947368</c:v>
                </c:pt>
                <c:pt idx="446">
                  <c:v>1.4905263157894737</c:v>
                </c:pt>
                <c:pt idx="447">
                  <c:v>1.433157894736842</c:v>
                </c:pt>
                <c:pt idx="448">
                  <c:v>1.3905263157894736</c:v>
                </c:pt>
                <c:pt idx="449">
                  <c:v>1.3768421052631579</c:v>
                </c:pt>
                <c:pt idx="450">
                  <c:v>1.3936842105263159</c:v>
                </c:pt>
                <c:pt idx="451">
                  <c:v>1.4526315789473685</c:v>
                </c:pt>
                <c:pt idx="452">
                  <c:v>1.4663157894736845</c:v>
                </c:pt>
                <c:pt idx="453">
                  <c:v>1.4373684210526316</c:v>
                </c:pt>
                <c:pt idx="454">
                  <c:v>1.3736842105263158</c:v>
                </c:pt>
                <c:pt idx="455">
                  <c:v>1.3626315789473686</c:v>
                </c:pt>
                <c:pt idx="456">
                  <c:v>1.351578947368421</c:v>
                </c:pt>
                <c:pt idx="457">
                  <c:v>1.3857894736842105</c:v>
                </c:pt>
                <c:pt idx="458">
                  <c:v>1.4068421052631579</c:v>
                </c:pt>
                <c:pt idx="459">
                  <c:v>1.3642105263157895</c:v>
                </c:pt>
                <c:pt idx="460">
                  <c:v>1.3794736842105262</c:v>
                </c:pt>
                <c:pt idx="461">
                  <c:v>1.4054644210526317</c:v>
                </c:pt>
                <c:pt idx="462">
                  <c:v>1.3308536842105263</c:v>
                </c:pt>
                <c:pt idx="463">
                  <c:v>1.2689473684210526</c:v>
                </c:pt>
                <c:pt idx="464">
                  <c:v>1.2727303157894738</c:v>
                </c:pt>
                <c:pt idx="465">
                  <c:v>1.2526315789473683</c:v>
                </c:pt>
                <c:pt idx="466">
                  <c:v>1.2115789473684213</c:v>
                </c:pt>
                <c:pt idx="467">
                  <c:v>1.1926315789473683</c:v>
                </c:pt>
                <c:pt idx="468">
                  <c:v>1.1878947368421053</c:v>
                </c:pt>
                <c:pt idx="469">
                  <c:v>1.2100000000000002</c:v>
                </c:pt>
                <c:pt idx="470">
                  <c:v>1.2336842105263157</c:v>
                </c:pt>
                <c:pt idx="471">
                  <c:v>1.3173684210526315</c:v>
                </c:pt>
                <c:pt idx="472">
                  <c:v>1.316842105263158</c:v>
                </c:pt>
                <c:pt idx="473">
                  <c:v>1.27</c:v>
                </c:pt>
                <c:pt idx="474">
                  <c:v>1.2805263157894737</c:v>
                </c:pt>
                <c:pt idx="475">
                  <c:v>1.304736842105263</c:v>
                </c:pt>
                <c:pt idx="476">
                  <c:v>1.2731578947368423</c:v>
                </c:pt>
                <c:pt idx="477">
                  <c:v>1.2915789473684209</c:v>
                </c:pt>
                <c:pt idx="478">
                  <c:v>1.2864023157894735</c:v>
                </c:pt>
                <c:pt idx="479">
                  <c:v>1.3354783157894738</c:v>
                </c:pt>
                <c:pt idx="480">
                  <c:v>1.3355837894736844</c:v>
                </c:pt>
                <c:pt idx="481">
                  <c:v>1.3777185263157894</c:v>
                </c:pt>
                <c:pt idx="482">
                  <c:v>1.3882722105263159</c:v>
                </c:pt>
                <c:pt idx="483">
                  <c:v>1.4504027368421055</c:v>
                </c:pt>
                <c:pt idx="484">
                  <c:v>1.4357448421052634</c:v>
                </c:pt>
                <c:pt idx="485">
                  <c:v>1.4046985263157894</c:v>
                </c:pt>
                <c:pt idx="486">
                  <c:v>1.3307791578947368</c:v>
                </c:pt>
                <c:pt idx="487">
                  <c:v>1.3644987368421053</c:v>
                </c:pt>
                <c:pt idx="488">
                  <c:v>1.3939534736842105</c:v>
                </c:pt>
                <c:pt idx="489">
                  <c:v>1.3887225263157896</c:v>
                </c:pt>
                <c:pt idx="490">
                  <c:v>1.4645480000000002</c:v>
                </c:pt>
                <c:pt idx="491">
                  <c:v>1.5215789473684209</c:v>
                </c:pt>
                <c:pt idx="492">
                  <c:v>1.5373684210526317</c:v>
                </c:pt>
                <c:pt idx="493">
                  <c:v>1.4829454736842105</c:v>
                </c:pt>
                <c:pt idx="494">
                  <c:v>1.3973684210526316</c:v>
                </c:pt>
                <c:pt idx="495">
                  <c:v>1.4121052631578948</c:v>
                </c:pt>
                <c:pt idx="496">
                  <c:v>1.4415789473684211</c:v>
                </c:pt>
                <c:pt idx="497">
                  <c:v>1.499288842105263</c:v>
                </c:pt>
                <c:pt idx="498">
                  <c:v>1.8031416842105266</c:v>
                </c:pt>
                <c:pt idx="499">
                  <c:v>1.763330105263158</c:v>
                </c:pt>
                <c:pt idx="500">
                  <c:v>1.7591404210526316</c:v>
                </c:pt>
                <c:pt idx="501">
                  <c:v>1.7216743157894738</c:v>
                </c:pt>
                <c:pt idx="502">
                  <c:v>1.7647368421052629</c:v>
                </c:pt>
                <c:pt idx="503">
                  <c:v>1.7143679999999999</c:v>
                </c:pt>
                <c:pt idx="504">
                  <c:v>1.677402105263158</c:v>
                </c:pt>
                <c:pt idx="505">
                  <c:v>1.677402105263158</c:v>
                </c:pt>
                <c:pt idx="506">
                  <c:v>1.6389473684210527</c:v>
                </c:pt>
                <c:pt idx="507">
                  <c:v>1.6605263157894736</c:v>
                </c:pt>
                <c:pt idx="508">
                  <c:v>1.6821052631578945</c:v>
                </c:pt>
                <c:pt idx="509">
                  <c:v>1.6768421052631579</c:v>
                </c:pt>
                <c:pt idx="510">
                  <c:v>1.7163157894736842</c:v>
                </c:pt>
                <c:pt idx="511">
                  <c:v>1.6636842105263159</c:v>
                </c:pt>
                <c:pt idx="512">
                  <c:v>1.6236842105263158</c:v>
                </c:pt>
                <c:pt idx="513">
                  <c:v>1.6268421052631579</c:v>
                </c:pt>
                <c:pt idx="514">
                  <c:v>1.5326315789473686</c:v>
                </c:pt>
                <c:pt idx="515">
                  <c:v>1.4926315789473683</c:v>
                </c:pt>
                <c:pt idx="516">
                  <c:v>1.4436842105263157</c:v>
                </c:pt>
                <c:pt idx="517">
                  <c:v>1.4026315789473685</c:v>
                </c:pt>
                <c:pt idx="518">
                  <c:v>1.3894736842105266</c:v>
                </c:pt>
                <c:pt idx="519">
                  <c:v>1.4005263157894738</c:v>
                </c:pt>
                <c:pt idx="520">
                  <c:v>1.4394736842105265</c:v>
                </c:pt>
                <c:pt idx="521">
                  <c:v>1.438421052631579</c:v>
                </c:pt>
                <c:pt idx="522">
                  <c:v>1.385263157894737</c:v>
                </c:pt>
                <c:pt idx="523">
                  <c:v>1.4263157894736844</c:v>
                </c:pt>
                <c:pt idx="524">
                  <c:v>1.4500000000000002</c:v>
                </c:pt>
                <c:pt idx="525">
                  <c:v>1.4736842105263157</c:v>
                </c:pt>
                <c:pt idx="526">
                  <c:v>1.5205263157894737</c:v>
                </c:pt>
                <c:pt idx="527">
                  <c:v>1.5321052631578946</c:v>
                </c:pt>
                <c:pt idx="528">
                  <c:v>1.463157894736842</c:v>
                </c:pt>
                <c:pt idx="529">
                  <c:v>1.4168421052631579</c:v>
                </c:pt>
                <c:pt idx="530">
                  <c:v>1.3468421052631581</c:v>
                </c:pt>
                <c:pt idx="531">
                  <c:v>1.3147368421052632</c:v>
                </c:pt>
                <c:pt idx="532">
                  <c:v>1.3431578947368421</c:v>
                </c:pt>
                <c:pt idx="533">
                  <c:v>1.3415789473684212</c:v>
                </c:pt>
                <c:pt idx="534">
                  <c:v>1.3473684210526318</c:v>
                </c:pt>
                <c:pt idx="535">
                  <c:v>1.2608402105263159</c:v>
                </c:pt>
                <c:pt idx="536">
                  <c:v>1.2287496842105263</c:v>
                </c:pt>
                <c:pt idx="537">
                  <c:v>1.239806947368421</c:v>
                </c:pt>
                <c:pt idx="538">
                  <c:v>1.1898111578947368</c:v>
                </c:pt>
                <c:pt idx="539">
                  <c:v>1.1866572631578947</c:v>
                </c:pt>
                <c:pt idx="540">
                  <c:v>1.1413981052631579</c:v>
                </c:pt>
                <c:pt idx="541">
                  <c:v>1.1647027368421055</c:v>
                </c:pt>
                <c:pt idx="542">
                  <c:v>1.1415130526315791</c:v>
                </c:pt>
                <c:pt idx="543">
                  <c:v>1.1420734736842106</c:v>
                </c:pt>
                <c:pt idx="544">
                  <c:v>1.1273684210526316</c:v>
                </c:pt>
                <c:pt idx="545">
                  <c:v>1.0963157894736844</c:v>
                </c:pt>
                <c:pt idx="546">
                  <c:v>1.115263157894737</c:v>
                </c:pt>
                <c:pt idx="547">
                  <c:v>1.168421052631579</c:v>
                </c:pt>
                <c:pt idx="548">
                  <c:v>1.1994736842105262</c:v>
                </c:pt>
                <c:pt idx="549">
                  <c:v>1.2678947368421052</c:v>
                </c:pt>
                <c:pt idx="550">
                  <c:v>1.2836842105263158</c:v>
                </c:pt>
                <c:pt idx="551">
                  <c:v>1.2836842105263158</c:v>
                </c:pt>
                <c:pt idx="552">
                  <c:v>1.3057894736842104</c:v>
                </c:pt>
                <c:pt idx="553">
                  <c:v>1.3747368421052633</c:v>
                </c:pt>
                <c:pt idx="554">
                  <c:v>1.4063157894736844</c:v>
                </c:pt>
                <c:pt idx="555">
                  <c:v>1.4389473684210525</c:v>
                </c:pt>
                <c:pt idx="556">
                  <c:v>1.2289473684210526</c:v>
                </c:pt>
                <c:pt idx="557">
                  <c:v>1.2736842105263158</c:v>
                </c:pt>
                <c:pt idx="558">
                  <c:v>1.2542105263157897</c:v>
                </c:pt>
                <c:pt idx="559">
                  <c:v>1.2347368421052634</c:v>
                </c:pt>
                <c:pt idx="560">
                  <c:v>1.1447368421052631</c:v>
                </c:pt>
                <c:pt idx="561">
                  <c:v>1.0789473684210527</c:v>
                </c:pt>
                <c:pt idx="562">
                  <c:v>1.1231578947368421</c:v>
                </c:pt>
                <c:pt idx="563">
                  <c:v>1.023157894736842</c:v>
                </c:pt>
                <c:pt idx="564">
                  <c:v>0.91368421052631588</c:v>
                </c:pt>
                <c:pt idx="565">
                  <c:v>0.92684210526315791</c:v>
                </c:pt>
                <c:pt idx="566">
                  <c:v>0.9526315789473685</c:v>
                </c:pt>
                <c:pt idx="567">
                  <c:v>0.9263157894736842</c:v>
                </c:pt>
                <c:pt idx="568">
                  <c:v>0.90315789473684227</c:v>
                </c:pt>
                <c:pt idx="569">
                  <c:v>0.9431578947368422</c:v>
                </c:pt>
                <c:pt idx="570">
                  <c:v>0.9626315789473685</c:v>
                </c:pt>
                <c:pt idx="571">
                  <c:v>0.98526315789473684</c:v>
                </c:pt>
                <c:pt idx="572">
                  <c:v>0.96368421052631581</c:v>
                </c:pt>
                <c:pt idx="573">
                  <c:v>0.93894736842105275</c:v>
                </c:pt>
                <c:pt idx="574">
                  <c:v>0.93842105263157904</c:v>
                </c:pt>
                <c:pt idx="575">
                  <c:v>0.95473684210526311</c:v>
                </c:pt>
                <c:pt idx="576">
                  <c:v>0.93684210526315792</c:v>
                </c:pt>
                <c:pt idx="577">
                  <c:v>0.94631578947368422</c:v>
                </c:pt>
                <c:pt idx="578">
                  <c:v>1.0578947368421052</c:v>
                </c:pt>
                <c:pt idx="579">
                  <c:v>1.0336842105263158</c:v>
                </c:pt>
                <c:pt idx="580">
                  <c:v>0.94789473684210512</c:v>
                </c:pt>
                <c:pt idx="581">
                  <c:v>0.95585789473684213</c:v>
                </c:pt>
                <c:pt idx="582">
                  <c:v>0.98631578947368415</c:v>
                </c:pt>
                <c:pt idx="583">
                  <c:v>0.95848463157894748</c:v>
                </c:pt>
                <c:pt idx="584">
                  <c:v>0.86768905263157903</c:v>
                </c:pt>
                <c:pt idx="585">
                  <c:v>0.83585936842105268</c:v>
                </c:pt>
                <c:pt idx="586">
                  <c:v>0.84789473684210526</c:v>
                </c:pt>
                <c:pt idx="587">
                  <c:v>0.79</c:v>
                </c:pt>
                <c:pt idx="588">
                  <c:v>0.78421052631578947</c:v>
                </c:pt>
                <c:pt idx="589">
                  <c:v>0.8326315789473685</c:v>
                </c:pt>
                <c:pt idx="590">
                  <c:v>0.85736842105263178</c:v>
                </c:pt>
                <c:pt idx="591">
                  <c:v>0.91894736842105262</c:v>
                </c:pt>
                <c:pt idx="592">
                  <c:v>0.9626315789473685</c:v>
                </c:pt>
                <c:pt idx="593">
                  <c:v>0.98894736842105258</c:v>
                </c:pt>
                <c:pt idx="594">
                  <c:v>1.0776968421052633</c:v>
                </c:pt>
                <c:pt idx="595">
                  <c:v>1.0624867368421054</c:v>
                </c:pt>
                <c:pt idx="596">
                  <c:v>1.0620829473684212</c:v>
                </c:pt>
                <c:pt idx="597">
                  <c:v>1.1400094736842106</c:v>
                </c:pt>
                <c:pt idx="598">
                  <c:v>1.145301052631579</c:v>
                </c:pt>
                <c:pt idx="599">
                  <c:v>1.1521688421052629</c:v>
                </c:pt>
                <c:pt idx="600">
                  <c:v>1.1958759999999999</c:v>
                </c:pt>
                <c:pt idx="601">
                  <c:v>1.1980389473684212</c:v>
                </c:pt>
                <c:pt idx="602">
                  <c:v>1.215263157894737</c:v>
                </c:pt>
                <c:pt idx="603">
                  <c:v>1.2336842105263157</c:v>
                </c:pt>
                <c:pt idx="604">
                  <c:v>1.2252631578947368</c:v>
                </c:pt>
                <c:pt idx="605">
                  <c:v>1.1978947368421053</c:v>
                </c:pt>
                <c:pt idx="606">
                  <c:v>1.1689473684210525</c:v>
                </c:pt>
                <c:pt idx="607">
                  <c:v>1.1489473684210527</c:v>
                </c:pt>
                <c:pt idx="608">
                  <c:v>1.1489473684210527</c:v>
                </c:pt>
                <c:pt idx="609">
                  <c:v>1.0978947368421053</c:v>
                </c:pt>
                <c:pt idx="610">
                  <c:v>1.0942105263157895</c:v>
                </c:pt>
                <c:pt idx="611">
                  <c:v>1.0894736842105264</c:v>
                </c:pt>
                <c:pt idx="612">
                  <c:v>1.081578947368421</c:v>
                </c:pt>
                <c:pt idx="613">
                  <c:v>1.1031578947368421</c:v>
                </c:pt>
                <c:pt idx="614">
                  <c:v>1.134736842105263</c:v>
                </c:pt>
                <c:pt idx="615">
                  <c:v>1.168421052631579</c:v>
                </c:pt>
                <c:pt idx="616">
                  <c:v>1.2642105263157895</c:v>
                </c:pt>
                <c:pt idx="617">
                  <c:v>1.3005263157894738</c:v>
                </c:pt>
                <c:pt idx="618">
                  <c:v>1.3110526315789475</c:v>
                </c:pt>
                <c:pt idx="619">
                  <c:v>1.3157894736842106</c:v>
                </c:pt>
                <c:pt idx="620">
                  <c:v>1.3167736842105264</c:v>
                </c:pt>
                <c:pt idx="621">
                  <c:v>1.3188475789473686</c:v>
                </c:pt>
                <c:pt idx="622">
                  <c:v>1.3277993684210525</c:v>
                </c:pt>
                <c:pt idx="623">
                  <c:v>1.3152806315789474</c:v>
                </c:pt>
                <c:pt idx="624">
                  <c:v>1.3157894736842106</c:v>
                </c:pt>
                <c:pt idx="625">
                  <c:v>1.2605263157894737</c:v>
                </c:pt>
                <c:pt idx="626">
                  <c:v>1.2589473684210526</c:v>
                </c:pt>
                <c:pt idx="627">
                  <c:v>1.2231578947368422</c:v>
                </c:pt>
                <c:pt idx="628">
                  <c:v>1.2008842105263158</c:v>
                </c:pt>
                <c:pt idx="629">
                  <c:v>1.1961473684210526</c:v>
                </c:pt>
                <c:pt idx="630">
                  <c:v>1.1982526315789475</c:v>
                </c:pt>
                <c:pt idx="631">
                  <c:v>1.2372000000000001</c:v>
                </c:pt>
                <c:pt idx="632">
                  <c:v>1.2166736842105266</c:v>
                </c:pt>
                <c:pt idx="633">
                  <c:v>1.2277263157894736</c:v>
                </c:pt>
                <c:pt idx="634">
                  <c:v>1.285621052631579</c:v>
                </c:pt>
                <c:pt idx="635">
                  <c:v>1.2319368421052632</c:v>
                </c:pt>
                <c:pt idx="636">
                  <c:v>1.2245684210526318</c:v>
                </c:pt>
                <c:pt idx="637">
                  <c:v>1.1919368421052632</c:v>
                </c:pt>
                <c:pt idx="638">
                  <c:v>1.1793052631578949</c:v>
                </c:pt>
                <c:pt idx="639">
                  <c:v>1.1914105263157895</c:v>
                </c:pt>
                <c:pt idx="640">
                  <c:v>1.1729894736842106</c:v>
                </c:pt>
                <c:pt idx="641">
                  <c:v>1.1624631578947371</c:v>
                </c:pt>
                <c:pt idx="642">
                  <c:v>1.1972</c:v>
                </c:pt>
                <c:pt idx="643">
                  <c:v>1.2024631578947369</c:v>
                </c:pt>
                <c:pt idx="644">
                  <c:v>1.1766736842105263</c:v>
                </c:pt>
                <c:pt idx="645">
                  <c:v>1.144042105263158</c:v>
                </c:pt>
                <c:pt idx="646">
                  <c:v>1.1550947368421054</c:v>
                </c:pt>
                <c:pt idx="647">
                  <c:v>1.1645684210526317</c:v>
                </c:pt>
                <c:pt idx="648">
                  <c:v>1.1877263157894737</c:v>
                </c:pt>
                <c:pt idx="649">
                  <c:v>1.1929894736842106</c:v>
                </c:pt>
                <c:pt idx="650">
                  <c:v>1.1961473684210526</c:v>
                </c:pt>
                <c:pt idx="651">
                  <c:v>1.2357887368421054</c:v>
                </c:pt>
                <c:pt idx="652">
                  <c:v>1.3052624210526318</c:v>
                </c:pt>
                <c:pt idx="653">
                  <c:v>1.2947368421052632</c:v>
                </c:pt>
                <c:pt idx="654">
                  <c:v>1.3305264210526317</c:v>
                </c:pt>
                <c:pt idx="655">
                  <c:v>1.3731580000000001</c:v>
                </c:pt>
                <c:pt idx="656">
                  <c:v>1.3794358947368424</c:v>
                </c:pt>
                <c:pt idx="657">
                  <c:v>1.4367923157894738</c:v>
                </c:pt>
                <c:pt idx="658">
                  <c:v>1.4114714736842107</c:v>
                </c:pt>
                <c:pt idx="659">
                  <c:v>1.4663977894736844</c:v>
                </c:pt>
                <c:pt idx="660">
                  <c:v>1.5194714736842105</c:v>
                </c:pt>
                <c:pt idx="661">
                  <c:v>1.5447369473684209</c:v>
                </c:pt>
                <c:pt idx="662">
                  <c:v>1.5531580000000003</c:v>
                </c:pt>
                <c:pt idx="663">
                  <c:v>1.5600001052631578</c:v>
                </c:pt>
                <c:pt idx="664">
                  <c:v>1.536315894736842</c:v>
                </c:pt>
                <c:pt idx="665">
                  <c:v>1.5189474736842106</c:v>
                </c:pt>
                <c:pt idx="666">
                  <c:v>1.5489474736842106</c:v>
                </c:pt>
                <c:pt idx="667">
                  <c:v>1.5415790526315789</c:v>
                </c:pt>
                <c:pt idx="668">
                  <c:v>1.5747369473684212</c:v>
                </c:pt>
                <c:pt idx="669">
                  <c:v>1.5563158947368421</c:v>
                </c:pt>
                <c:pt idx="670">
                  <c:v>1.5610527368421052</c:v>
                </c:pt>
                <c:pt idx="671">
                  <c:v>1.5689474736842106</c:v>
                </c:pt>
                <c:pt idx="672">
                  <c:v>1.5821053684210526</c:v>
                </c:pt>
                <c:pt idx="673">
                  <c:v>1.6015790526315792</c:v>
                </c:pt>
                <c:pt idx="674">
                  <c:v>1.6152632631578947</c:v>
                </c:pt>
                <c:pt idx="675">
                  <c:v>1.6042106315789475</c:v>
                </c:pt>
                <c:pt idx="676">
                  <c:v>1.5984211578947369</c:v>
                </c:pt>
                <c:pt idx="677">
                  <c:v>1.6084211578947367</c:v>
                </c:pt>
                <c:pt idx="678">
                  <c:v>1.6068422105263158</c:v>
                </c:pt>
                <c:pt idx="679">
                  <c:v>1.6089474736842106</c:v>
                </c:pt>
                <c:pt idx="680">
                  <c:v>1.6389474736842105</c:v>
                </c:pt>
                <c:pt idx="681">
                  <c:v>1.6326316842105264</c:v>
                </c:pt>
                <c:pt idx="682">
                  <c:v>1.6284211578947367</c:v>
                </c:pt>
                <c:pt idx="683">
                  <c:v>1.6078948421052632</c:v>
                </c:pt>
                <c:pt idx="684">
                  <c:v>1.5957895789473682</c:v>
                </c:pt>
                <c:pt idx="685">
                  <c:v>1.5850365263157893</c:v>
                </c:pt>
                <c:pt idx="686">
                  <c:v>1.5834809473684213</c:v>
                </c:pt>
                <c:pt idx="687">
                  <c:v>1.6197975789473684</c:v>
                </c:pt>
                <c:pt idx="688">
                  <c:v>1.6571708421052631</c:v>
                </c:pt>
                <c:pt idx="689">
                  <c:v>1.6382241052631579</c:v>
                </c:pt>
                <c:pt idx="690">
                  <c:v>1.6508767368421053</c:v>
                </c:pt>
                <c:pt idx="691">
                  <c:v>1.6624634736842105</c:v>
                </c:pt>
                <c:pt idx="692">
                  <c:v>1.6629933684210527</c:v>
                </c:pt>
                <c:pt idx="693">
                  <c:v>1.6508878947368419</c:v>
                </c:pt>
                <c:pt idx="694">
                  <c:v>1.6831502105263159</c:v>
                </c:pt>
                <c:pt idx="695">
                  <c:v>1.7110527368421051</c:v>
                </c:pt>
                <c:pt idx="696">
                  <c:v>1.7262333684210529</c:v>
                </c:pt>
                <c:pt idx="697">
                  <c:v>1.7569226315789472</c:v>
                </c:pt>
                <c:pt idx="698">
                  <c:v>1.8047369473684209</c:v>
                </c:pt>
                <c:pt idx="699">
                  <c:v>1.7731561052631579</c:v>
                </c:pt>
                <c:pt idx="700">
                  <c:v>1.7526316842105263</c:v>
                </c:pt>
                <c:pt idx="701">
                  <c:v>1.763158</c:v>
                </c:pt>
                <c:pt idx="702">
                  <c:v>1.766315894736842</c:v>
                </c:pt>
                <c:pt idx="703">
                  <c:v>1.7652632631578946</c:v>
                </c:pt>
                <c:pt idx="704">
                  <c:v>1.7605264210526315</c:v>
                </c:pt>
                <c:pt idx="705">
                  <c:v>1.7605264210526315</c:v>
                </c:pt>
                <c:pt idx="706">
                  <c:v>1.7684211578947369</c:v>
                </c:pt>
                <c:pt idx="707">
                  <c:v>1.7673685263157894</c:v>
                </c:pt>
                <c:pt idx="708">
                  <c:v>1.7594737894736843</c:v>
                </c:pt>
                <c:pt idx="709">
                  <c:v>1.7710527368421054</c:v>
                </c:pt>
                <c:pt idx="710">
                  <c:v>1.7715790526315791</c:v>
                </c:pt>
                <c:pt idx="711">
                  <c:v>1.7236843157894737</c:v>
                </c:pt>
                <c:pt idx="712">
                  <c:v>1.6852632631578948</c:v>
                </c:pt>
                <c:pt idx="713">
                  <c:v>1.6400001052631579</c:v>
                </c:pt>
                <c:pt idx="714">
                  <c:v>1.5905264210526315</c:v>
                </c:pt>
                <c:pt idx="715">
                  <c:v>1.5552632631578949</c:v>
                </c:pt>
                <c:pt idx="716">
                  <c:v>1.5589474736842104</c:v>
                </c:pt>
                <c:pt idx="717">
                  <c:v>1.5752632631578947</c:v>
                </c:pt>
                <c:pt idx="718">
                  <c:v>1.5673685263157895</c:v>
                </c:pt>
                <c:pt idx="719">
                  <c:v>1.5668422105263158</c:v>
                </c:pt>
                <c:pt idx="720">
                  <c:v>1.5657895789473684</c:v>
                </c:pt>
                <c:pt idx="721">
                  <c:v>1.5957895789473684</c:v>
                </c:pt>
                <c:pt idx="722">
                  <c:v>1.5878948421052632</c:v>
                </c:pt>
                <c:pt idx="723">
                  <c:v>1.570000105263158</c:v>
                </c:pt>
                <c:pt idx="724">
                  <c:v>1.5494737894736841</c:v>
                </c:pt>
                <c:pt idx="725">
                  <c:v>1.4573685263157894</c:v>
                </c:pt>
                <c:pt idx="726">
                  <c:v>1.4378948421052633</c:v>
                </c:pt>
                <c:pt idx="727">
                  <c:v>1.4384211578947368</c:v>
                </c:pt>
                <c:pt idx="728">
                  <c:v>1.4219449473684211</c:v>
                </c:pt>
                <c:pt idx="729">
                  <c:v>1.3945798947368422</c:v>
                </c:pt>
                <c:pt idx="730">
                  <c:v>1.304053157894737</c:v>
                </c:pt>
                <c:pt idx="731">
                  <c:v>1.286315894736842</c:v>
                </c:pt>
                <c:pt idx="732">
                  <c:v>1.2741287368421053</c:v>
                </c:pt>
                <c:pt idx="733">
                  <c:v>1.2420445263157895</c:v>
                </c:pt>
                <c:pt idx="734">
                  <c:v>1.2094392631578947</c:v>
                </c:pt>
                <c:pt idx="735">
                  <c:v>1.1393394736842106</c:v>
                </c:pt>
                <c:pt idx="736">
                  <c:v>1.0641918947368421</c:v>
                </c:pt>
                <c:pt idx="737">
                  <c:v>1.0641918947368421</c:v>
                </c:pt>
                <c:pt idx="738">
                  <c:v>1.0215790526315789</c:v>
                </c:pt>
                <c:pt idx="739">
                  <c:v>1.0015790526315791</c:v>
                </c:pt>
                <c:pt idx="740">
                  <c:v>0.99315799999999987</c:v>
                </c:pt>
                <c:pt idx="741">
                  <c:v>0.93736852631578937</c:v>
                </c:pt>
                <c:pt idx="742">
                  <c:v>0.57421063157894747</c:v>
                </c:pt>
                <c:pt idx="743">
                  <c:v>0.49789484210526319</c:v>
                </c:pt>
                <c:pt idx="744">
                  <c:v>0.52263168421052641</c:v>
                </c:pt>
                <c:pt idx="745">
                  <c:v>0.48000010526315789</c:v>
                </c:pt>
                <c:pt idx="746">
                  <c:v>0.44368431578947365</c:v>
                </c:pt>
                <c:pt idx="747">
                  <c:v>0.43684221052631589</c:v>
                </c:pt>
                <c:pt idx="748">
                  <c:v>0.44526326315789477</c:v>
                </c:pt>
                <c:pt idx="749">
                  <c:v>0.45157905263157894</c:v>
                </c:pt>
                <c:pt idx="750">
                  <c:v>0.44421052631578956</c:v>
                </c:pt>
                <c:pt idx="751">
                  <c:v>0.42315789473684218</c:v>
                </c:pt>
                <c:pt idx="752">
                  <c:v>0.41473684210526313</c:v>
                </c:pt>
                <c:pt idx="753">
                  <c:v>0.41315789473684217</c:v>
                </c:pt>
                <c:pt idx="754">
                  <c:v>0.4078947368421052</c:v>
                </c:pt>
                <c:pt idx="755">
                  <c:v>0.41526315789473689</c:v>
                </c:pt>
                <c:pt idx="756">
                  <c:v>0.40789473684210531</c:v>
                </c:pt>
                <c:pt idx="757">
                  <c:v>0.41526315789473678</c:v>
                </c:pt>
                <c:pt idx="758">
                  <c:v>0.4252631578947369</c:v>
                </c:pt>
                <c:pt idx="759">
                  <c:v>0.4263157894736842</c:v>
                </c:pt>
                <c:pt idx="760">
                  <c:v>0.44249315789473687</c:v>
                </c:pt>
                <c:pt idx="761">
                  <c:v>0.40407210526315784</c:v>
                </c:pt>
                <c:pt idx="762">
                  <c:v>0.3619668421052632</c:v>
                </c:pt>
                <c:pt idx="763">
                  <c:v>0.35459842105263151</c:v>
                </c:pt>
                <c:pt idx="764">
                  <c:v>0.33617736842105278</c:v>
                </c:pt>
                <c:pt idx="765">
                  <c:v>0.35335178947368429</c:v>
                </c:pt>
                <c:pt idx="766">
                  <c:v>0.3664822105263158</c:v>
                </c:pt>
                <c:pt idx="767">
                  <c:v>0.37139894736842116</c:v>
                </c:pt>
                <c:pt idx="768">
                  <c:v>0.36718842105263161</c:v>
                </c:pt>
                <c:pt idx="769">
                  <c:v>0.38613578947368421</c:v>
                </c:pt>
                <c:pt idx="770">
                  <c:v>0.37245157894736841</c:v>
                </c:pt>
                <c:pt idx="771">
                  <c:v>0.34578947368421054</c:v>
                </c:pt>
                <c:pt idx="772">
                  <c:v>0.33105263157894749</c:v>
                </c:pt>
                <c:pt idx="773">
                  <c:v>0.3021393684210526</c:v>
                </c:pt>
              </c:numCache>
            </c:numRef>
          </c:val>
          <c:smooth val="0"/>
        </c:ser>
        <c:dLbls>
          <c:showLegendKey val="0"/>
          <c:showVal val="0"/>
          <c:showCatName val="0"/>
          <c:showSerName val="0"/>
          <c:showPercent val="0"/>
          <c:showBubbleSize val="0"/>
        </c:dLbls>
        <c:marker val="1"/>
        <c:smooth val="0"/>
        <c:axId val="91849088"/>
        <c:axId val="91850624"/>
      </c:lineChart>
      <c:catAx>
        <c:axId val="91849088"/>
        <c:scaling>
          <c:orientation val="minMax"/>
        </c:scaling>
        <c:delete val="1"/>
        <c:axPos val="b"/>
        <c:majorTickMark val="out"/>
        <c:minorTickMark val="none"/>
        <c:tickLblPos val="nextTo"/>
        <c:crossAx val="91850624"/>
        <c:crosses val="autoZero"/>
        <c:auto val="1"/>
        <c:lblAlgn val="ctr"/>
        <c:lblOffset val="100"/>
        <c:noMultiLvlLbl val="0"/>
      </c:catAx>
      <c:valAx>
        <c:axId val="91850624"/>
        <c:scaling>
          <c:orientation val="minMax"/>
        </c:scaling>
        <c:delete val="0"/>
        <c:axPos val="l"/>
        <c:majorGridlines/>
        <c:numFmt formatCode="#,##0.0" sourceLinked="0"/>
        <c:majorTickMark val="out"/>
        <c:minorTickMark val="none"/>
        <c:tickLblPos val="nextTo"/>
        <c:txPr>
          <a:bodyPr/>
          <a:lstStyle/>
          <a:p>
            <a:pPr>
              <a:defRPr sz="1100"/>
            </a:pPr>
            <a:endParaRPr lang="es-MX"/>
          </a:p>
        </c:txPr>
        <c:crossAx val="91849088"/>
        <c:crosses val="autoZero"/>
        <c:crossBetween val="between"/>
      </c:valAx>
    </c:plotArea>
    <c:plotVisOnly val="1"/>
    <c:dispBlanksAs val="gap"/>
    <c:showDLblsOverMax val="0"/>
  </c:chart>
  <c:txPr>
    <a:bodyPr/>
    <a:lstStyle/>
    <a:p>
      <a:pPr>
        <a:defRPr sz="1050"/>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wmf"/></Relationships>
</file>

<file path=ppt/drawings/drawing1.xml><?xml version="1.0" encoding="utf-8"?>
<c:userShapes xmlns:c="http://schemas.openxmlformats.org/drawingml/2006/chart">
  <cdr:relSizeAnchor xmlns:cdr="http://schemas.openxmlformats.org/drawingml/2006/chartDrawing">
    <cdr:from>
      <cdr:x>0.05279</cdr:x>
      <cdr:y>0.75556</cdr:y>
    </cdr:from>
    <cdr:to>
      <cdr:x>0.99267</cdr:x>
      <cdr:y>0.75758</cdr:y>
    </cdr:to>
    <cdr:cxnSp macro="">
      <cdr:nvCxnSpPr>
        <cdr:cNvPr id="3" name="2 Conector recto"/>
        <cdr:cNvCxnSpPr/>
      </cdr:nvCxnSpPr>
      <cdr:spPr>
        <a:xfrm xmlns:a="http://schemas.openxmlformats.org/drawingml/2006/main" flipV="1">
          <a:off x="457200" y="4749800"/>
          <a:ext cx="8140700" cy="12700"/>
        </a:xfrm>
        <a:prstGeom xmlns:a="http://schemas.openxmlformats.org/drawingml/2006/main" prst="line">
          <a:avLst/>
        </a:prstGeom>
        <a:ln xmlns:a="http://schemas.openxmlformats.org/drawingml/2006/main" w="254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7/28/2014</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13CDB07-FF55-4EFF-B22A-FEB2C256587D}" type="slidenum">
              <a:rPr lang="en-US" smtClean="0">
                <a:solidFill>
                  <a:prstClr val="black"/>
                </a:solidFill>
              </a:rPr>
              <a:pPr/>
              <a:t>2</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xfrm>
            <a:off x="1184275" y="698500"/>
            <a:ext cx="4646613" cy="3484563"/>
          </a:xfrm>
          <a:ln/>
        </p:spPr>
      </p:sp>
      <p:sp>
        <p:nvSpPr>
          <p:cNvPr id="54276" name="Rectangle 3"/>
          <p:cNvSpPr>
            <a:spLocks noGrp="1" noChangeArrowheads="1"/>
          </p:cNvSpPr>
          <p:nvPr>
            <p:ph type="body" idx="1"/>
          </p:nvPr>
        </p:nvSpPr>
        <p:spPr>
          <a:xfrm>
            <a:off x="935874" y="4413881"/>
            <a:ext cx="5138661" cy="4183162"/>
          </a:xfrm>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10</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27</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35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37</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38</a:t>
            </a:fld>
            <a:endParaRPr lang="en-US" dirty="0"/>
          </a:p>
        </p:txBody>
      </p:sp>
      <p:sp>
        <p:nvSpPr>
          <p:cNvPr id="5" name="4 Marcador de fecha"/>
          <p:cNvSpPr>
            <a:spLocks noGrp="1"/>
          </p:cNvSpPr>
          <p:nvPr>
            <p:ph type="dt" idx="11"/>
          </p:nvPr>
        </p:nvSpPr>
        <p:spPr/>
        <p:txBody>
          <a:bodyPr/>
          <a:lstStyle/>
          <a:p>
            <a:r>
              <a:rPr lang="en-US" dirty="0" smtClean="0"/>
              <a:t>5/27/2014</a:t>
            </a:r>
            <a:endParaRPr lang="en-US" dirty="0"/>
          </a:p>
        </p:txBody>
      </p:sp>
    </p:spTree>
    <p:extLst>
      <p:ext uri="{BB962C8B-B14F-4D97-AF65-F5344CB8AC3E}">
        <p14:creationId xmlns:p14="http://schemas.microsoft.com/office/powerpoint/2010/main" val="3051375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40</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43</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50</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t>28/07/2014</a:t>
            </a:fld>
            <a:endParaRPr lang="es-ES"/>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347409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1402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solidFill>
                  <a:prstClr val="black"/>
                </a:solidFill>
              </a:rPr>
              <a:pPr/>
              <a:t>28/07/2014</a:t>
            </a:fld>
            <a:endParaRPr lang="es-ES">
              <a:solidFill>
                <a:prstClr val="black"/>
              </a:solidFill>
            </a:endParaRPr>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solidFill>
                <a:prstClr val="black"/>
              </a:solidFill>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1327761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314830" y="3449087"/>
            <a:ext cx="5863814" cy="587828"/>
          </a:xfrm>
        </p:spPr>
        <p:txBody>
          <a:bodyPr>
            <a:normAutofit/>
          </a:bodyPr>
          <a:lstStyle>
            <a:lvl1pPr>
              <a:defRPr sz="2800">
                <a:solidFill>
                  <a:srgbClr val="FF0000"/>
                </a:solidFill>
              </a:defRPr>
            </a:lvl1pPr>
          </a:lstStyle>
          <a:p>
            <a:r>
              <a:rPr lang="es-ES_tradnl" dirty="0" smtClean="0"/>
              <a:t>Clic para editar título</a:t>
            </a:r>
            <a:endParaRPr lang="es-ES" dirty="0"/>
          </a:p>
        </p:txBody>
      </p:sp>
      <p:sp>
        <p:nvSpPr>
          <p:cNvPr id="3" name="Subtítulo 2"/>
          <p:cNvSpPr>
            <a:spLocks noGrp="1"/>
          </p:cNvSpPr>
          <p:nvPr>
            <p:ph type="subTitle" idx="1"/>
          </p:nvPr>
        </p:nvSpPr>
        <p:spPr>
          <a:xfrm>
            <a:off x="314830" y="4163057"/>
            <a:ext cx="5863814" cy="452935"/>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Tree>
    <p:extLst>
      <p:ext uri="{BB962C8B-B14F-4D97-AF65-F5344CB8AC3E}">
        <p14:creationId xmlns:p14="http://schemas.microsoft.com/office/powerpoint/2010/main" val="4121783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297821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10289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297885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475694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77741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62384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472476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0364023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9110736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28/07/2014</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698127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tags" Target="../tags/tag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10.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vmlDrawing" Target="../drawings/vmlDrawing3.vml"/><Relationship Id="rId3" Type="http://schemas.openxmlformats.org/officeDocument/2006/relationships/slideLayout" Target="../slideLayouts/slideLayout13.xml"/><Relationship Id="rId7" Type="http://schemas.openxmlformats.org/officeDocument/2006/relationships/theme" Target="../theme/theme3.xml"/><Relationship Id="rId12" Type="http://schemas.openxmlformats.org/officeDocument/2006/relationships/image" Target="../media/image1.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oleObject" Target="../embeddings/oleObject3.bin"/><Relationship Id="rId5" Type="http://schemas.openxmlformats.org/officeDocument/2006/relationships/slideLayout" Target="../slideLayouts/slideLayout15.xml"/><Relationship Id="rId10" Type="http://schemas.openxmlformats.org/officeDocument/2006/relationships/image" Target="../media/image2.png"/><Relationship Id="rId4" Type="http://schemas.openxmlformats.org/officeDocument/2006/relationships/slideLayout" Target="../slideLayouts/slideLayout14.xml"/><Relationship Id="rId9" Type="http://schemas.openxmlformats.org/officeDocument/2006/relationships/tags" Target="../tags/tag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4.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0"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9"/>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239" name="think-cell Slide" r:id="rId11" imgW="360" imgH="360" progId="TCLayout.ActiveDocument.1">
                  <p:embed/>
                </p:oleObj>
              </mc:Choice>
              <mc:Fallback>
                <p:oleObj name="think-cell Slide" r:id="rId11" imgW="360" imgH="360" progId="TCLayout.ActiveDocument.1">
                  <p:embed/>
                  <p:pic>
                    <p:nvPicPr>
                      <p:cNvPr id="0" name="Picture 2"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664" r:id="rId5"/>
    <p:sldLayoutId id="2147483706" r:id="rId6"/>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658"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10"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9"/>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5875" name="think-cell Slide" r:id="rId11" imgW="360" imgH="360" progId="TCLayout.ActiveDocument.1">
                  <p:embed/>
                </p:oleObj>
              </mc:Choice>
              <mc:Fallback>
                <p:oleObj name="think-cell Slide" r:id="rId11" imgW="360" imgH="360" progId="TCLayout.ActiveDocument.1">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243158" y="242572"/>
            <a:ext cx="6813051" cy="677773"/>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329091"/>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B269FB4-0E9D-2A4D-AD78-B250C3D9B52A}" type="datetimeFigureOut">
              <a:rPr lang="es-ES" smtClean="0">
                <a:solidFill>
                  <a:prstClr val="black">
                    <a:tint val="75000"/>
                  </a:prstClr>
                </a:solidFill>
              </a:rPr>
              <a:pPr defTabSz="457200"/>
              <a:t>28/07/2014</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94D2B2F-BC50-EF4E-8B6C-BAC6A0A8BB6B}" type="slidenum">
              <a:rPr lang="es-ES" smtClean="0">
                <a:solidFill>
                  <a:prstClr val="black">
                    <a:tint val="75000"/>
                  </a:prstClr>
                </a:solidFill>
              </a:rPr>
              <a:pPr defTabSz="457200"/>
              <a:t>‹Nº›</a:t>
            </a:fld>
            <a:endParaRPr lang="es-ES">
              <a:solidFill>
                <a:prstClr val="black">
                  <a:tint val="75000"/>
                </a:prstClr>
              </a:solidFill>
            </a:endParaRPr>
          </a:p>
        </p:txBody>
      </p:sp>
    </p:spTree>
    <p:extLst>
      <p:ext uri="{BB962C8B-B14F-4D97-AF65-F5344CB8AC3E}">
        <p14:creationId xmlns:p14="http://schemas.microsoft.com/office/powerpoint/2010/main" val="212707813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Myriad Pro"/>
          <a:ea typeface="+mn-ea"/>
          <a:cs typeface="Myriad Pro"/>
        </a:defRPr>
      </a:lvl1pPr>
      <a:lvl2pPr marL="742950" indent="-285750" algn="l" defTabSz="457200" rtl="0" eaLnBrk="1" latinLnBrk="0" hangingPunct="1">
        <a:spcBef>
          <a:spcPct val="20000"/>
        </a:spcBef>
        <a:buFont typeface="Arial"/>
        <a:buChar char="–"/>
        <a:defRPr sz="2400" b="0" i="0" kern="1200">
          <a:solidFill>
            <a:schemeClr val="tx1"/>
          </a:solidFill>
          <a:latin typeface="Myriad Pro"/>
          <a:ea typeface="+mn-ea"/>
          <a:cs typeface="Myriad Pro"/>
        </a:defRPr>
      </a:lvl2pPr>
      <a:lvl3pPr marL="1143000" indent="-228600" algn="l" defTabSz="457200" rtl="0" eaLnBrk="1" latinLnBrk="0" hangingPunct="1">
        <a:spcBef>
          <a:spcPct val="20000"/>
        </a:spcBef>
        <a:buFont typeface="Arial"/>
        <a:buChar char="•"/>
        <a:defRPr sz="2000" b="0" i="0" kern="1200">
          <a:solidFill>
            <a:schemeClr val="tx1"/>
          </a:solidFill>
          <a:latin typeface="Myriad Pro"/>
          <a:ea typeface="+mn-ea"/>
          <a:cs typeface="Myriad Pro"/>
        </a:defRPr>
      </a:lvl3pPr>
      <a:lvl4pPr marL="1600200" indent="-228600" algn="l" defTabSz="457200" rtl="0" eaLnBrk="1" latinLnBrk="0" hangingPunct="1">
        <a:spcBef>
          <a:spcPct val="20000"/>
        </a:spcBef>
        <a:buFont typeface="Arial"/>
        <a:buChar char="–"/>
        <a:defRPr sz="1800" b="0" i="0" kern="1200">
          <a:solidFill>
            <a:schemeClr val="tx1"/>
          </a:solidFill>
          <a:latin typeface="Myriad Pro"/>
          <a:ea typeface="+mn-ea"/>
          <a:cs typeface="Myriad Pro"/>
        </a:defRPr>
      </a:lvl4pPr>
      <a:lvl5pPr marL="2057400" indent="-228600" algn="l" defTabSz="457200" rtl="0" eaLnBrk="1" latinLnBrk="0" hangingPunct="1">
        <a:spcBef>
          <a:spcPct val="20000"/>
        </a:spcBef>
        <a:buFont typeface="Arial"/>
        <a:buChar char="»"/>
        <a:defRPr sz="1600" b="0" i="0" kern="1200">
          <a:solidFill>
            <a:schemeClr val="tx1"/>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vmlDrawing" Target="../drawings/vmlDrawing4.vml"/><Relationship Id="rId5" Type="http://schemas.openxmlformats.org/officeDocument/2006/relationships/image" Target="../media/image6.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vmlDrawing" Target="../drawings/vmlDrawing5.vml"/><Relationship Id="rId5" Type="http://schemas.openxmlformats.org/officeDocument/2006/relationships/image" Target="../media/image6.e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7.vml"/><Relationship Id="rId5" Type="http://schemas.openxmlformats.org/officeDocument/2006/relationships/image" Target="../media/image6.emf"/><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vmlDrawing" Target="../drawings/vmlDrawing8.vml"/><Relationship Id="rId5" Type="http://schemas.openxmlformats.org/officeDocument/2006/relationships/image" Target="../media/image6.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vmlDrawing" Target="../drawings/vmlDrawing9.vml"/><Relationship Id="rId5" Type="http://schemas.openxmlformats.org/officeDocument/2006/relationships/image" Target="../media/image6.emf"/><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mlDrawing" Target="../drawings/vmlDrawing10.vml"/><Relationship Id="rId5" Type="http://schemas.openxmlformats.org/officeDocument/2006/relationships/image" Target="../media/image11.emf"/><Relationship Id="rId4" Type="http://schemas.openxmlformats.org/officeDocument/2006/relationships/package" Target="../embeddings/Hoja_de_c_lculo_de_Microsoft_Excel1.xlsx"/></Relationships>
</file>

<file path=ppt/slides/_rels/slide40.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image" Target="../media/image12.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12.vml"/><Relationship Id="rId5" Type="http://schemas.openxmlformats.org/officeDocument/2006/relationships/image" Target="../media/image17.wmf"/><Relationship Id="rId4" Type="http://schemas.openxmlformats.org/officeDocument/2006/relationships/oleObject" Target="file:///C:\Users\IN332849\Desktop\Acta%20Auditor&#237;a%20104%2012-Junio-2014.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Sesión 002 del </a:t>
            </a:r>
            <a:r>
              <a:rPr lang="es-MX" b="1" dirty="0">
                <a:solidFill>
                  <a:schemeClr val="tx2"/>
                </a:solidFill>
              </a:rPr>
              <a:t>Comité de </a:t>
            </a:r>
            <a:r>
              <a:rPr lang="es-MX" b="1" dirty="0" smtClean="0">
                <a:solidFill>
                  <a:schemeClr val="tx2"/>
                </a:solidFill>
              </a:rPr>
              <a:t>Inversiones</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Julio 2014</a:t>
            </a:r>
            <a:endParaRPr lang="es-MX"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17540"/>
            <a:ext cx="8323122" cy="5416868"/>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002 del Comité de Inversiones</a:t>
            </a:r>
          </a:p>
          <a:p>
            <a:pPr algn="ctr" defTabSz="457200"/>
            <a:r>
              <a:rPr lang="es-MX" b="1" dirty="0">
                <a:solidFill>
                  <a:prstClr val="black"/>
                </a:solidFill>
                <a:ea typeface="MS PGothic" pitchFamily="34" charset="-128"/>
                <a:cs typeface="Arial" pitchFamily="34" charset="0"/>
              </a:rPr>
              <a:t>29 de julio de 2014</a:t>
            </a:r>
          </a:p>
          <a:p>
            <a:pPr algn="ctr" defTabSz="457200"/>
            <a:endParaRPr lang="es-MX" sz="1000" b="1" dirty="0">
              <a:solidFill>
                <a:prstClr val="black"/>
              </a:solidFill>
              <a:ea typeface="MS PGothic" pitchFamily="34" charset="-128"/>
              <a:cs typeface="Arial" pitchFamily="34" charset="0"/>
            </a:endParaRPr>
          </a:p>
          <a:p>
            <a:pPr marL="355600" indent="-355600" algn="just" defTabSz="457200">
              <a:spcAft>
                <a:spcPts val="600"/>
              </a:spcAft>
              <a:buFont typeface="+mj-lt"/>
              <a:buAutoNum type="arabicPeriod"/>
            </a:pPr>
            <a:r>
              <a:rPr lang="es-MX" b="1" dirty="0">
                <a:solidFill>
                  <a:srgbClr val="BB2D2C"/>
                </a:solidFill>
              </a:rPr>
              <a:t>Informe sobre los avances en la implementación del Marco de </a:t>
            </a:r>
            <a:r>
              <a:rPr lang="es-MX" b="1" dirty="0" smtClean="0">
                <a:solidFill>
                  <a:srgbClr val="BB2D2C"/>
                </a:solidFill>
              </a:rPr>
              <a:t>Gestión.</a:t>
            </a:r>
            <a:endParaRPr lang="es-MX" b="1" dirty="0">
              <a:solidFill>
                <a:srgbClr val="BB2D2C"/>
              </a:solidFill>
            </a:endParaRPr>
          </a:p>
          <a:p>
            <a:pPr marL="355600" indent="-355600" algn="just" defTabSz="457200">
              <a:spcAft>
                <a:spcPts val="600"/>
              </a:spcAft>
              <a:buFont typeface="+mj-lt"/>
              <a:buAutoNum type="arabicPeriod"/>
            </a:pPr>
            <a:r>
              <a:rPr lang="es-MX" b="1" dirty="0" smtClean="0">
                <a:solidFill>
                  <a:srgbClr val="B2B2B2"/>
                </a:solidFill>
              </a:rPr>
              <a:t>Propuesta de actualizaciones </a:t>
            </a:r>
            <a:r>
              <a:rPr lang="es-MX" b="1" dirty="0">
                <a:solidFill>
                  <a:srgbClr val="B2B2B2"/>
                </a:solidFill>
              </a:rPr>
              <a:t>y modificaciones al Marco de Gestión y </a:t>
            </a:r>
            <a:r>
              <a:rPr lang="es-MX" b="1" dirty="0" smtClean="0">
                <a:solidFill>
                  <a:srgbClr val="B2B2B2"/>
                </a:solidFill>
              </a:rPr>
              <a:t>a las </a:t>
            </a:r>
            <a:r>
              <a:rPr lang="es-MX" b="1" dirty="0">
                <a:solidFill>
                  <a:srgbClr val="B2B2B2"/>
                </a:solidFill>
              </a:rPr>
              <a:t>Bases de Funcionamiento del Comité de </a:t>
            </a:r>
            <a:r>
              <a:rPr lang="es-MX" b="1" dirty="0" smtClean="0">
                <a:solidFill>
                  <a:srgbClr val="B2B2B2"/>
                </a:solidFill>
              </a:rPr>
              <a:t>Inversiones, con fundamento en la Base Primera, inciso E), de las Bases de Funcionamiento del Comité de Inversiones.</a:t>
            </a:r>
            <a:endParaRPr lang="es-MX" b="1" dirty="0">
              <a:solidFill>
                <a:srgbClr val="B2B2B2"/>
              </a:solidFill>
            </a:endParaRPr>
          </a:p>
          <a:p>
            <a:pPr marL="355600" indent="-355600" algn="just" defTabSz="457200">
              <a:spcAft>
                <a:spcPts val="600"/>
              </a:spcAft>
              <a:buFont typeface="+mj-lt"/>
              <a:buAutoNum type="arabicPeriod"/>
            </a:pPr>
            <a:r>
              <a:rPr lang="es-MX" b="1" dirty="0" smtClean="0">
                <a:solidFill>
                  <a:srgbClr val="B2B2B2"/>
                </a:solidFill>
              </a:rPr>
              <a:t>Propuesta de definición </a:t>
            </a:r>
            <a:r>
              <a:rPr lang="es-MX" b="1" dirty="0">
                <a:solidFill>
                  <a:srgbClr val="B2B2B2"/>
                </a:solidFill>
              </a:rPr>
              <a:t>del valor de referencia para evaluar el desempeño de la cartera de inversión en la etapa </a:t>
            </a:r>
            <a:r>
              <a:rPr lang="es-MX" b="1" dirty="0" smtClean="0">
                <a:solidFill>
                  <a:srgbClr val="B2B2B2"/>
                </a:solidFill>
              </a:rPr>
              <a:t>inicial, con fundamento en la Base Séptima, fracción VII</a:t>
            </a:r>
            <a:r>
              <a:rPr lang="es-MX" b="1" dirty="0">
                <a:solidFill>
                  <a:srgbClr val="B2B2B2"/>
                </a:solidFill>
              </a:rPr>
              <a:t>, de las Bases de Funcionamiento del Comité de Inversiones.</a:t>
            </a:r>
          </a:p>
          <a:p>
            <a:pPr marL="355600" indent="-355600" algn="just" defTabSz="457200">
              <a:spcAft>
                <a:spcPts val="600"/>
              </a:spcAft>
              <a:buFont typeface="+mj-lt"/>
              <a:buAutoNum type="arabicPeriod"/>
            </a:pPr>
            <a:r>
              <a:rPr lang="es-MX" b="1" dirty="0">
                <a:solidFill>
                  <a:srgbClr val="B2B2B2"/>
                </a:solidFill>
              </a:rPr>
              <a:t>Informe </a:t>
            </a:r>
            <a:r>
              <a:rPr lang="es-MX" b="1" dirty="0" smtClean="0">
                <a:solidFill>
                  <a:srgbClr val="B2B2B2"/>
                </a:solidFill>
              </a:rPr>
              <a:t>presentado al </a:t>
            </a:r>
            <a:r>
              <a:rPr lang="es-MX" b="1" dirty="0">
                <a:solidFill>
                  <a:srgbClr val="B2B2B2"/>
                </a:solidFill>
              </a:rPr>
              <a:t>Comité de Auditoría sobre la selección del proveedor del Sistema, Custodio y </a:t>
            </a:r>
            <a:r>
              <a:rPr lang="es-MX" b="1" dirty="0" smtClean="0">
                <a:solidFill>
                  <a:srgbClr val="B2B2B2"/>
                </a:solidFill>
              </a:rPr>
              <a:t>Fiduciario.</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opinión legal </a:t>
            </a:r>
            <a:r>
              <a:rPr lang="es-MX" b="1" dirty="0" smtClean="0">
                <a:solidFill>
                  <a:srgbClr val="B2B2B2"/>
                </a:solidFill>
              </a:rPr>
              <a:t>respecto del </a:t>
            </a:r>
            <a:r>
              <a:rPr lang="es-MX" b="1" dirty="0">
                <a:solidFill>
                  <a:srgbClr val="B2B2B2"/>
                </a:solidFill>
              </a:rPr>
              <a:t>mecanismo de selección del proveedor del </a:t>
            </a:r>
            <a:r>
              <a:rPr lang="es-MX" b="1" dirty="0" smtClean="0">
                <a:solidFill>
                  <a:srgbClr val="B2B2B2"/>
                </a:solidFill>
              </a:rPr>
              <a:t>Sistema.</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coordinación con la Secretaría de Hacienda y Crédito Público (Crédito Público) para la definición de la estrategia de inversión y de trasferencia de </a:t>
            </a:r>
            <a:r>
              <a:rPr lang="es-MX" b="1" dirty="0" smtClean="0">
                <a:solidFill>
                  <a:srgbClr val="B2B2B2"/>
                </a:solidFill>
              </a:rPr>
              <a:t>recursos.</a:t>
            </a:r>
          </a:p>
          <a:p>
            <a:pPr marL="355600" indent="-355600" algn="just" defTabSz="457200">
              <a:spcAft>
                <a:spcPts val="600"/>
              </a:spcAft>
              <a:buFont typeface="+mj-lt"/>
              <a:buAutoNum type="arabicPeriod"/>
            </a:pPr>
            <a:r>
              <a:rPr lang="es-MX" b="1" dirty="0">
                <a:solidFill>
                  <a:srgbClr val="B2B2B2"/>
                </a:solidFill>
              </a:rPr>
              <a:t>Propuesta de </a:t>
            </a:r>
            <a:r>
              <a:rPr lang="es-MX" b="1" dirty="0" smtClean="0">
                <a:solidFill>
                  <a:srgbClr val="B2B2B2"/>
                </a:solidFill>
              </a:rPr>
              <a:t>calendario de sesiones del Comité </a:t>
            </a:r>
            <a:r>
              <a:rPr lang="es-MX" b="1" dirty="0">
                <a:solidFill>
                  <a:srgbClr val="B2B2B2"/>
                </a:solidFill>
              </a:rPr>
              <a:t>de </a:t>
            </a:r>
            <a:r>
              <a:rPr lang="es-MX" b="1" dirty="0" smtClean="0">
                <a:solidFill>
                  <a:srgbClr val="B2B2B2"/>
                </a:solidFill>
              </a:rPr>
              <a:t>Inversiones.</a:t>
            </a:r>
            <a:endParaRPr lang="es-MX" b="1" dirty="0">
              <a:solidFill>
                <a:srgbClr val="B2B2B2"/>
              </a:solidFill>
            </a:endParaRPr>
          </a:p>
        </p:txBody>
      </p:sp>
    </p:spTree>
    <p:extLst>
      <p:ext uri="{BB962C8B-B14F-4D97-AF65-F5344CB8AC3E}">
        <p14:creationId xmlns:p14="http://schemas.microsoft.com/office/powerpoint/2010/main" val="1566732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genda_title"/>
          <p:cNvSpPr>
            <a:spLocks noGrp="1" noChangeArrowheads="1"/>
          </p:cNvSpPr>
          <p:nvPr>
            <p:ph type="title"/>
          </p:nvPr>
        </p:nvSpPr>
        <p:spPr>
          <a:xfrm>
            <a:off x="144000" y="288000"/>
            <a:ext cx="7178040" cy="742950"/>
          </a:xfrm>
        </p:spPr>
        <p:txBody>
          <a:bodyPr/>
          <a:lstStyle/>
          <a:p>
            <a:pPr eaLnBrk="1" hangingPunct="1"/>
            <a:r>
              <a:rPr lang="es-MX" sz="2200" dirty="0" smtClean="0"/>
              <a:t>Etapas de implementación</a:t>
            </a:r>
            <a:endParaRPr lang="es-MX" sz="2200" dirty="0"/>
          </a:p>
        </p:txBody>
      </p:sp>
      <p:grpSp>
        <p:nvGrpSpPr>
          <p:cNvPr id="2" name="1 Grupo"/>
          <p:cNvGrpSpPr/>
          <p:nvPr/>
        </p:nvGrpSpPr>
        <p:grpSpPr>
          <a:xfrm>
            <a:off x="40944" y="1412776"/>
            <a:ext cx="9023145" cy="4824536"/>
            <a:chOff x="40944" y="1324206"/>
            <a:chExt cx="9023145" cy="4824536"/>
          </a:xfrm>
        </p:grpSpPr>
        <p:sp>
          <p:nvSpPr>
            <p:cNvPr id="13" name="AutoShape 4"/>
            <p:cNvSpPr>
              <a:spLocks noChangeArrowheads="1"/>
            </p:cNvSpPr>
            <p:nvPr/>
          </p:nvSpPr>
          <p:spPr bwMode="auto">
            <a:xfrm>
              <a:off x="146439" y="1337854"/>
              <a:ext cx="2958830" cy="1084285"/>
            </a:xfrm>
            <a:prstGeom prst="homePlate">
              <a:avLst>
                <a:gd name="adj" fmla="val 24436"/>
              </a:avLst>
            </a:prstGeom>
            <a:solidFill>
              <a:schemeClr val="tx2"/>
            </a:solidFill>
            <a:ln w="9525" algn="ctr">
              <a:solidFill>
                <a:schemeClr val="bg1"/>
              </a:solidFill>
              <a:miter lim="800000"/>
              <a:headEnd/>
              <a:tailEnd/>
            </a:ln>
          </p:spPr>
          <p:txBody>
            <a:bodyPr lIns="182880" tIns="91440" bIns="91440" anchor="ctr"/>
            <a:lstStyle/>
            <a:p>
              <a:pPr algn="ctr" defTabSz="913881" eaLnBrk="0" hangingPunct="0"/>
              <a:r>
                <a:rPr lang="es-MX" sz="1600" b="1" dirty="0">
                  <a:solidFill>
                    <a:prstClr val="white"/>
                  </a:solidFill>
                  <a:cs typeface="Arial" pitchFamily="34" charset="0"/>
                </a:rPr>
                <a:t>Etapa Inicial : </a:t>
              </a:r>
            </a:p>
            <a:p>
              <a:pPr algn="ctr" defTabSz="913881" eaLnBrk="0" hangingPunct="0"/>
              <a:r>
                <a:rPr lang="es-MX" sz="1400" dirty="0">
                  <a:solidFill>
                    <a:prstClr val="white"/>
                  </a:solidFill>
                  <a:cs typeface="Arial" pitchFamily="34" charset="0"/>
                </a:rPr>
                <a:t>impulso y construcción de capacidades</a:t>
              </a:r>
            </a:p>
          </p:txBody>
        </p:sp>
        <p:sp>
          <p:nvSpPr>
            <p:cNvPr id="14" name="AutoShape 5"/>
            <p:cNvSpPr>
              <a:spLocks noChangeArrowheads="1"/>
            </p:cNvSpPr>
            <p:nvPr/>
          </p:nvSpPr>
          <p:spPr bwMode="auto">
            <a:xfrm>
              <a:off x="6166938" y="1338926"/>
              <a:ext cx="2880000" cy="1077186"/>
            </a:xfrm>
            <a:prstGeom prst="chevron">
              <a:avLst>
                <a:gd name="adj" fmla="val 24455"/>
              </a:avLst>
            </a:prstGeom>
            <a:solidFill>
              <a:schemeClr val="bg2">
                <a:lumMod val="60000"/>
                <a:lumOff val="40000"/>
              </a:schemeClr>
            </a:solidFill>
            <a:ln w="9525" algn="ctr">
              <a:solidFill>
                <a:schemeClr val="bg1"/>
              </a:solidFill>
              <a:miter lim="800000"/>
              <a:headEnd/>
              <a:tailEnd/>
            </a:ln>
          </p:spPr>
          <p:txBody>
            <a:bodyPr lIns="182880" tIns="91440" bIns="91440" anchor="ctr"/>
            <a:lstStyle/>
            <a:p>
              <a:pPr algn="ctr" defTabSz="913881" eaLnBrk="0" hangingPunct="0"/>
              <a:r>
                <a:rPr lang="es-MX" sz="1600" b="1" dirty="0">
                  <a:solidFill>
                    <a:prstClr val="white"/>
                  </a:solidFill>
                  <a:cs typeface="Arial" pitchFamily="34" charset="0"/>
                </a:rPr>
                <a:t>Etapa </a:t>
              </a:r>
              <a:r>
                <a:rPr lang="es-MX" sz="1600" b="1" dirty="0" smtClean="0">
                  <a:solidFill>
                    <a:prstClr val="white"/>
                  </a:solidFill>
                  <a:cs typeface="Arial" pitchFamily="34" charset="0"/>
                </a:rPr>
                <a:t>interna : </a:t>
              </a:r>
              <a:r>
                <a:rPr lang="es-MX" sz="1600" b="1" dirty="0">
                  <a:solidFill>
                    <a:prstClr val="white"/>
                  </a:solidFill>
                  <a:cs typeface="Arial" pitchFamily="34" charset="0"/>
                </a:rPr>
                <a:t>consolidación</a:t>
              </a:r>
            </a:p>
            <a:p>
              <a:pPr algn="ctr" defTabSz="913881" eaLnBrk="0" hangingPunct="0"/>
              <a:endParaRPr lang="es-MX" sz="1400" dirty="0">
                <a:solidFill>
                  <a:prstClr val="white"/>
                </a:solidFill>
                <a:cs typeface="Arial" pitchFamily="34" charset="0"/>
              </a:endParaRPr>
            </a:p>
          </p:txBody>
        </p:sp>
        <p:sp>
          <p:nvSpPr>
            <p:cNvPr id="3" name="2 Rectángulo"/>
            <p:cNvSpPr/>
            <p:nvPr/>
          </p:nvSpPr>
          <p:spPr>
            <a:xfrm>
              <a:off x="6166939" y="2473439"/>
              <a:ext cx="2897150" cy="2785378"/>
            </a:xfrm>
            <a:prstGeom prst="rect">
              <a:avLst/>
            </a:prstGeom>
          </p:spPr>
          <p:txBody>
            <a:bodyPr wrap="square">
              <a:spAutoFit/>
            </a:bodyPr>
            <a:lstStyle/>
            <a:p>
              <a:pPr marL="173038" indent="-173038" defTabSz="913881">
                <a:spcAft>
                  <a:spcPts val="1200"/>
                </a:spcAft>
                <a:buFont typeface="Arial" pitchFamily="34" charset="0"/>
                <a:buChar char="•"/>
              </a:pPr>
              <a:r>
                <a:rPr lang="es-MX" sz="1500" dirty="0" smtClean="0">
                  <a:solidFill>
                    <a:prstClr val="black"/>
                  </a:solidFill>
                  <a:cs typeface="Arial" pitchFamily="34" charset="0"/>
                </a:rPr>
                <a:t>El Instituto </a:t>
              </a:r>
              <a:r>
                <a:rPr lang="es-MX" sz="1500" dirty="0">
                  <a:solidFill>
                    <a:prstClr val="black"/>
                  </a:solidFill>
                  <a:cs typeface="Arial" pitchFamily="34" charset="0"/>
                </a:rPr>
                <a:t>cuenta con capacidades técnicas, infraestructura tecnológica, y una área integral de operación, monitoreo y </a:t>
              </a:r>
              <a:r>
                <a:rPr lang="es-MX" sz="1500" dirty="0" smtClean="0">
                  <a:solidFill>
                    <a:prstClr val="black"/>
                  </a:solidFill>
                  <a:cs typeface="Arial" pitchFamily="34" charset="0"/>
                </a:rPr>
                <a:t>supervisión.</a:t>
              </a:r>
            </a:p>
            <a:p>
              <a:pPr marL="173038" indent="-173038" defTabSz="913881">
                <a:spcAft>
                  <a:spcPts val="1200"/>
                </a:spcAft>
                <a:buFont typeface="Arial" pitchFamily="34" charset="0"/>
                <a:buChar char="•"/>
              </a:pPr>
              <a:r>
                <a:rPr lang="es-MX" sz="1500" dirty="0" smtClean="0">
                  <a:solidFill>
                    <a:prstClr val="black"/>
                  </a:solidFill>
                  <a:cs typeface="Arial" pitchFamily="34" charset="0"/>
                </a:rPr>
                <a:t>Se gestionan </a:t>
              </a:r>
              <a:r>
                <a:rPr lang="es-MX" sz="1500" dirty="0">
                  <a:solidFill>
                    <a:prstClr val="black"/>
                  </a:solidFill>
                  <a:cs typeface="Arial" pitchFamily="34" charset="0"/>
                </a:rPr>
                <a:t>los </a:t>
              </a:r>
              <a:r>
                <a:rPr lang="es-MX" sz="1500" dirty="0" smtClean="0">
                  <a:solidFill>
                    <a:prstClr val="black"/>
                  </a:solidFill>
                  <a:cs typeface="Arial" pitchFamily="34" charset="0"/>
                </a:rPr>
                <a:t>recursos de forma más eficiente y </a:t>
              </a:r>
              <a:r>
                <a:rPr lang="es-MX" sz="1500" dirty="0">
                  <a:solidFill>
                    <a:prstClr val="black"/>
                  </a:solidFill>
                  <a:cs typeface="Arial" pitchFamily="34" charset="0"/>
                </a:rPr>
                <a:t>orientada a </a:t>
              </a:r>
              <a:r>
                <a:rPr lang="es-MX" sz="1500" dirty="0" smtClean="0">
                  <a:solidFill>
                    <a:prstClr val="black"/>
                  </a:solidFill>
                  <a:cs typeface="Arial" pitchFamily="34" charset="0"/>
                </a:rPr>
                <a:t>brindar más </a:t>
              </a:r>
              <a:r>
                <a:rPr lang="es-MX" sz="1500" dirty="0">
                  <a:solidFill>
                    <a:prstClr val="black"/>
                  </a:solidFill>
                  <a:cs typeface="Arial" pitchFamily="34" charset="0"/>
                </a:rPr>
                <a:t>créditos </a:t>
              </a:r>
              <a:r>
                <a:rPr lang="es-MX" sz="1500" dirty="0" smtClean="0">
                  <a:solidFill>
                    <a:prstClr val="black"/>
                  </a:solidFill>
                  <a:cs typeface="Arial" pitchFamily="34" charset="0"/>
                </a:rPr>
                <a:t>en </a:t>
              </a:r>
              <a:r>
                <a:rPr lang="es-MX" sz="1500" dirty="0">
                  <a:solidFill>
                    <a:prstClr val="black"/>
                  </a:solidFill>
                  <a:cs typeface="Arial" pitchFamily="34" charset="0"/>
                </a:rPr>
                <a:t>mejores </a:t>
              </a:r>
              <a:r>
                <a:rPr lang="es-MX" sz="1500" dirty="0" smtClean="0">
                  <a:solidFill>
                    <a:prstClr val="black"/>
                  </a:solidFill>
                  <a:cs typeface="Arial" pitchFamily="34" charset="0"/>
                </a:rPr>
                <a:t>condiciones y un mejor rendimiento a la Subcuenta de Vivienda de los trabajadores.</a:t>
              </a:r>
              <a:endParaRPr lang="es-MX" sz="1500" dirty="0">
                <a:solidFill>
                  <a:prstClr val="black"/>
                </a:solidFill>
                <a:cs typeface="Arial" pitchFamily="34" charset="0"/>
              </a:endParaRPr>
            </a:p>
          </p:txBody>
        </p:sp>
        <p:sp>
          <p:nvSpPr>
            <p:cNvPr id="4" name="3 Rectángulo"/>
            <p:cNvSpPr/>
            <p:nvPr/>
          </p:nvSpPr>
          <p:spPr>
            <a:xfrm>
              <a:off x="3059832" y="2473439"/>
              <a:ext cx="2802694" cy="2554545"/>
            </a:xfrm>
            <a:prstGeom prst="rect">
              <a:avLst/>
            </a:prstGeom>
          </p:spPr>
          <p:txBody>
            <a:bodyPr wrap="square">
              <a:spAutoFit/>
            </a:bodyPr>
            <a:lstStyle/>
            <a:p>
              <a:pPr marL="173038" indent="-173038" defTabSz="913881">
                <a:spcAft>
                  <a:spcPts val="1200"/>
                </a:spcAft>
                <a:buFont typeface="Arial" pitchFamily="34" charset="0"/>
                <a:buChar char="•"/>
              </a:pPr>
              <a:r>
                <a:rPr lang="es-MX" sz="1500" dirty="0">
                  <a:solidFill>
                    <a:prstClr val="black"/>
                  </a:solidFill>
                  <a:cs typeface="Arial" pitchFamily="34" charset="0"/>
                </a:rPr>
                <a:t>Se gestionan los recursos  </a:t>
              </a:r>
              <a:r>
                <a:rPr lang="es-MX" sz="1500" dirty="0" smtClean="0">
                  <a:solidFill>
                    <a:prstClr val="black"/>
                  </a:solidFill>
                  <a:cs typeface="Arial" pitchFamily="34" charset="0"/>
                </a:rPr>
                <a:t>con </a:t>
              </a:r>
              <a:r>
                <a:rPr lang="es-MX" sz="1500" dirty="0">
                  <a:solidFill>
                    <a:prstClr val="black"/>
                  </a:solidFill>
                  <a:cs typeface="Arial" pitchFamily="34" charset="0"/>
                </a:rPr>
                <a:t>base en el Marco de </a:t>
              </a:r>
              <a:r>
                <a:rPr lang="es-MX" sz="1500" dirty="0" smtClean="0">
                  <a:solidFill>
                    <a:prstClr val="black"/>
                  </a:solidFill>
                  <a:cs typeface="Arial" pitchFamily="34" charset="0"/>
                </a:rPr>
                <a:t>Gestión, </a:t>
              </a:r>
              <a:r>
                <a:rPr lang="es-MX" sz="1500" dirty="0">
                  <a:solidFill>
                    <a:prstClr val="black"/>
                  </a:solidFill>
                  <a:cs typeface="Arial" pitchFamily="34" charset="0"/>
                </a:rPr>
                <a:t>a través de </a:t>
              </a:r>
              <a:r>
                <a:rPr lang="es-MX" sz="1500" dirty="0" smtClean="0">
                  <a:solidFill>
                    <a:prstClr val="black"/>
                  </a:solidFill>
                  <a:cs typeface="Arial" pitchFamily="34" charset="0"/>
                </a:rPr>
                <a:t>una </a:t>
              </a:r>
              <a:r>
                <a:rPr lang="es-MX" sz="1500" dirty="0">
                  <a:solidFill>
                    <a:prstClr val="black"/>
                  </a:solidFill>
                  <a:cs typeface="Arial" pitchFamily="34" charset="0"/>
                </a:rPr>
                <a:t>área </a:t>
              </a:r>
              <a:r>
                <a:rPr lang="es-MX" sz="1500" dirty="0" smtClean="0">
                  <a:solidFill>
                    <a:prstClr val="black"/>
                  </a:solidFill>
                  <a:cs typeface="Arial" pitchFamily="34" charset="0"/>
                </a:rPr>
                <a:t>básica de operación, monitoreo </a:t>
              </a:r>
              <a:r>
                <a:rPr lang="es-MX" sz="1500" dirty="0">
                  <a:solidFill>
                    <a:prstClr val="black"/>
                  </a:solidFill>
                  <a:cs typeface="Arial" pitchFamily="34" charset="0"/>
                </a:rPr>
                <a:t>y supervisión </a:t>
              </a:r>
              <a:r>
                <a:rPr lang="es-MX" sz="1500" dirty="0" smtClean="0">
                  <a:solidFill>
                    <a:prstClr val="black"/>
                  </a:solidFill>
                  <a:cs typeface="Arial" pitchFamily="34" charset="0"/>
                </a:rPr>
                <a:t>en </a:t>
              </a:r>
              <a:r>
                <a:rPr lang="es-MX" sz="1500" dirty="0">
                  <a:solidFill>
                    <a:prstClr val="black"/>
                  </a:solidFill>
                  <a:cs typeface="Arial" pitchFamily="34" charset="0"/>
                </a:rPr>
                <a:t>el </a:t>
              </a:r>
              <a:r>
                <a:rPr lang="es-MX" sz="1500" dirty="0" smtClean="0">
                  <a:solidFill>
                    <a:prstClr val="black"/>
                  </a:solidFill>
                  <a:cs typeface="Arial" pitchFamily="34" charset="0"/>
                </a:rPr>
                <a:t>Instituto y con </a:t>
              </a:r>
              <a:r>
                <a:rPr lang="es-MX" sz="1500" dirty="0">
                  <a:solidFill>
                    <a:prstClr val="black"/>
                  </a:solidFill>
                  <a:cs typeface="Arial" pitchFamily="34" charset="0"/>
                </a:rPr>
                <a:t>asesoría financiera</a:t>
              </a:r>
              <a:r>
                <a:rPr lang="es-MX" sz="1500" dirty="0" smtClean="0">
                  <a:solidFill>
                    <a:prstClr val="black"/>
                  </a:solidFill>
                  <a:cs typeface="Arial" pitchFamily="34" charset="0"/>
                </a:rPr>
                <a:t>.</a:t>
              </a:r>
              <a:endParaRPr lang="es-MX" sz="1500" dirty="0">
                <a:solidFill>
                  <a:prstClr val="black"/>
                </a:solidFill>
                <a:cs typeface="Arial" pitchFamily="34" charset="0"/>
              </a:endParaRPr>
            </a:p>
            <a:p>
              <a:pPr marL="173038" indent="-173038" defTabSz="913881">
                <a:spcAft>
                  <a:spcPts val="1200"/>
                </a:spcAft>
                <a:buFont typeface="Arial" pitchFamily="34" charset="0"/>
                <a:buChar char="•"/>
              </a:pPr>
              <a:r>
                <a:rPr lang="es-MX" sz="1500" dirty="0" smtClean="0">
                  <a:solidFill>
                    <a:prstClr val="black"/>
                  </a:solidFill>
                  <a:cs typeface="Arial" pitchFamily="34" charset="0"/>
                </a:rPr>
                <a:t>Se </a:t>
              </a:r>
              <a:r>
                <a:rPr lang="es-MX" sz="1500" dirty="0">
                  <a:solidFill>
                    <a:prstClr val="black"/>
                  </a:solidFill>
                  <a:cs typeface="Arial" pitchFamily="34" charset="0"/>
                </a:rPr>
                <a:t>continúa el desarrollo de capacidades internas técnicas, humanas y tecnológicas para la gestión de fondos.</a:t>
              </a:r>
            </a:p>
          </p:txBody>
        </p:sp>
        <p:sp>
          <p:nvSpPr>
            <p:cNvPr id="10" name="9 CuadroTexto"/>
            <p:cNvSpPr txBox="1"/>
            <p:nvPr/>
          </p:nvSpPr>
          <p:spPr>
            <a:xfrm>
              <a:off x="3343234" y="5840965"/>
              <a:ext cx="2024978" cy="307777"/>
            </a:xfrm>
            <a:prstGeom prst="rect">
              <a:avLst/>
            </a:prstGeom>
            <a:noFill/>
          </p:spPr>
          <p:txBody>
            <a:bodyPr wrap="none" rtlCol="0">
              <a:spAutoFit/>
            </a:bodyPr>
            <a:lstStyle/>
            <a:p>
              <a:pPr defTabSz="913881"/>
              <a:r>
                <a:rPr lang="es-MX" sz="1400" dirty="0">
                  <a:solidFill>
                    <a:prstClr val="black"/>
                  </a:solidFill>
                  <a:cs typeface="Arial" pitchFamily="34" charset="0"/>
                </a:rPr>
                <a:t>octubre- diciembre  2014</a:t>
              </a:r>
            </a:p>
          </p:txBody>
        </p:sp>
        <p:sp>
          <p:nvSpPr>
            <p:cNvPr id="12" name="11 CuadroTexto"/>
            <p:cNvSpPr txBox="1"/>
            <p:nvPr/>
          </p:nvSpPr>
          <p:spPr>
            <a:xfrm>
              <a:off x="6265532" y="5840965"/>
              <a:ext cx="2702576" cy="307777"/>
            </a:xfrm>
            <a:prstGeom prst="rect">
              <a:avLst/>
            </a:prstGeom>
            <a:noFill/>
          </p:spPr>
          <p:txBody>
            <a:bodyPr wrap="square" rtlCol="0">
              <a:spAutoFit/>
            </a:bodyPr>
            <a:lstStyle/>
            <a:p>
              <a:pPr defTabSz="913881"/>
              <a:r>
                <a:rPr lang="es-MX" sz="1400" dirty="0" smtClean="0">
                  <a:solidFill>
                    <a:prstClr val="black"/>
                  </a:solidFill>
                  <a:cs typeface="Arial" pitchFamily="34" charset="0"/>
                </a:rPr>
                <a:t>enero 2015  </a:t>
              </a:r>
              <a:r>
                <a:rPr lang="es-MX" sz="1400" dirty="0">
                  <a:solidFill>
                    <a:prstClr val="black"/>
                  </a:solidFill>
                  <a:cs typeface="Arial" pitchFamily="34" charset="0"/>
                </a:rPr>
                <a:t>- en adelante</a:t>
              </a:r>
            </a:p>
          </p:txBody>
        </p:sp>
        <p:sp>
          <p:nvSpPr>
            <p:cNvPr id="15" name="AutoShape 5"/>
            <p:cNvSpPr>
              <a:spLocks noChangeArrowheads="1"/>
            </p:cNvSpPr>
            <p:nvPr/>
          </p:nvSpPr>
          <p:spPr bwMode="auto">
            <a:xfrm>
              <a:off x="3243297" y="1324206"/>
              <a:ext cx="2880000" cy="1084285"/>
            </a:xfrm>
            <a:prstGeom prst="chevron">
              <a:avLst>
                <a:gd name="adj" fmla="val 24455"/>
              </a:avLst>
            </a:prstGeom>
            <a:solidFill>
              <a:schemeClr val="bg2">
                <a:lumMod val="60000"/>
                <a:lumOff val="40000"/>
              </a:schemeClr>
            </a:solidFill>
            <a:ln w="9525" algn="ctr">
              <a:solidFill>
                <a:schemeClr val="bg1"/>
              </a:solidFill>
              <a:miter lim="800000"/>
              <a:headEnd/>
              <a:tailEnd/>
            </a:ln>
          </p:spPr>
          <p:txBody>
            <a:bodyPr lIns="182880" tIns="91440" bIns="91440" anchor="ctr"/>
            <a:lstStyle/>
            <a:p>
              <a:pPr algn="ctr" defTabSz="913881" eaLnBrk="0" hangingPunct="0"/>
              <a:r>
                <a:rPr lang="es-MX" sz="1600" b="1" dirty="0">
                  <a:solidFill>
                    <a:prstClr val="white"/>
                  </a:solidFill>
                  <a:cs typeface="Arial" pitchFamily="34" charset="0"/>
                </a:rPr>
                <a:t>Etapa </a:t>
              </a:r>
              <a:r>
                <a:rPr lang="es-MX" sz="1600" b="1" dirty="0" smtClean="0">
                  <a:solidFill>
                    <a:prstClr val="white"/>
                  </a:solidFill>
                  <a:cs typeface="Arial" pitchFamily="34" charset="0"/>
                </a:rPr>
                <a:t>Híbrida / </a:t>
              </a:r>
              <a:r>
                <a:rPr lang="es-MX" sz="1600" b="1" dirty="0">
                  <a:solidFill>
                    <a:prstClr val="white"/>
                  </a:solidFill>
                  <a:cs typeface="Arial" pitchFamily="34" charset="0"/>
                </a:rPr>
                <a:t>transición :</a:t>
              </a:r>
            </a:p>
            <a:p>
              <a:pPr algn="ctr" defTabSz="913881" eaLnBrk="0" hangingPunct="0"/>
              <a:r>
                <a:rPr lang="es-MX" sz="1400" b="1" dirty="0">
                  <a:solidFill>
                    <a:prstClr val="white"/>
                  </a:solidFill>
                  <a:cs typeface="Arial" pitchFamily="34" charset="0"/>
                </a:rPr>
                <a:t> </a:t>
              </a:r>
              <a:r>
                <a:rPr lang="es-MX" sz="1400" dirty="0">
                  <a:solidFill>
                    <a:prstClr val="white"/>
                  </a:solidFill>
                  <a:cs typeface="Arial" pitchFamily="34" charset="0"/>
                </a:rPr>
                <a:t>inicio de operación </a:t>
              </a:r>
              <a:r>
                <a:rPr lang="es-MX" sz="1400" dirty="0" smtClean="0">
                  <a:solidFill>
                    <a:prstClr val="white"/>
                  </a:solidFill>
                  <a:cs typeface="Arial" pitchFamily="34" charset="0"/>
                </a:rPr>
                <a:t>Infonavit </a:t>
              </a:r>
              <a:endParaRPr lang="es-MX" sz="1400" dirty="0">
                <a:solidFill>
                  <a:prstClr val="white"/>
                </a:solidFill>
                <a:cs typeface="Arial" pitchFamily="34" charset="0"/>
              </a:endParaRPr>
            </a:p>
          </p:txBody>
        </p:sp>
        <p:sp>
          <p:nvSpPr>
            <p:cNvPr id="16" name="15 Rectángulo"/>
            <p:cNvSpPr/>
            <p:nvPr/>
          </p:nvSpPr>
          <p:spPr>
            <a:xfrm>
              <a:off x="119773" y="2473439"/>
              <a:ext cx="2868051" cy="2785378"/>
            </a:xfrm>
            <a:prstGeom prst="rect">
              <a:avLst/>
            </a:prstGeom>
          </p:spPr>
          <p:txBody>
            <a:bodyPr wrap="square">
              <a:spAutoFit/>
            </a:bodyPr>
            <a:lstStyle/>
            <a:p>
              <a:pPr marL="173038" indent="-173038" defTabSz="913881">
                <a:spcAft>
                  <a:spcPts val="1200"/>
                </a:spcAft>
                <a:buFont typeface="Arial" pitchFamily="34" charset="0"/>
                <a:buChar char="•"/>
              </a:pPr>
              <a:r>
                <a:rPr lang="es-MX" sz="1500" dirty="0" smtClean="0">
                  <a:solidFill>
                    <a:prstClr val="black"/>
                  </a:solidFill>
                  <a:cs typeface="Arial" pitchFamily="34" charset="0"/>
                </a:rPr>
                <a:t>Se </a:t>
              </a:r>
              <a:r>
                <a:rPr lang="es-MX" sz="1500" dirty="0">
                  <a:solidFill>
                    <a:prstClr val="black"/>
                  </a:solidFill>
                  <a:cs typeface="Arial" pitchFamily="34" charset="0"/>
                </a:rPr>
                <a:t>gestionan los </a:t>
              </a:r>
              <a:r>
                <a:rPr lang="es-MX" sz="1500" dirty="0" smtClean="0">
                  <a:solidFill>
                    <a:prstClr val="black"/>
                  </a:solidFill>
                  <a:cs typeface="Arial" pitchFamily="34" charset="0"/>
                </a:rPr>
                <a:t>recursos con </a:t>
              </a:r>
              <a:r>
                <a:rPr lang="es-MX" sz="1500" dirty="0">
                  <a:solidFill>
                    <a:prstClr val="black"/>
                  </a:solidFill>
                  <a:cs typeface="Arial" pitchFamily="34" charset="0"/>
                </a:rPr>
                <a:t>base en el Marco de Gestión </a:t>
              </a:r>
              <a:r>
                <a:rPr lang="es-MX" sz="1500" dirty="0" smtClean="0">
                  <a:solidFill>
                    <a:prstClr val="black"/>
                  </a:solidFill>
                  <a:cs typeface="Arial" pitchFamily="34" charset="0"/>
                </a:rPr>
                <a:t>aprobado, a través de un área de monitoreo y supervisión en </a:t>
              </a:r>
              <a:r>
                <a:rPr lang="es-MX" sz="1500" dirty="0">
                  <a:solidFill>
                    <a:prstClr val="black"/>
                  </a:solidFill>
                  <a:cs typeface="Arial" pitchFamily="34" charset="0"/>
                </a:rPr>
                <a:t>el </a:t>
              </a:r>
              <a:r>
                <a:rPr lang="es-MX" sz="1500" dirty="0" smtClean="0">
                  <a:solidFill>
                    <a:prstClr val="black"/>
                  </a:solidFill>
                  <a:cs typeface="Arial" pitchFamily="34" charset="0"/>
                </a:rPr>
                <a:t>Instituto y </a:t>
              </a:r>
              <a:r>
                <a:rPr lang="es-MX" sz="1500" dirty="0">
                  <a:solidFill>
                    <a:prstClr val="black"/>
                  </a:solidFill>
                  <a:cs typeface="Arial" pitchFamily="34" charset="0"/>
                </a:rPr>
                <a:t>con asesoría financiera.</a:t>
              </a:r>
            </a:p>
            <a:p>
              <a:pPr marL="173038" indent="-173038" defTabSz="913881">
                <a:spcAft>
                  <a:spcPts val="1200"/>
                </a:spcAft>
                <a:buFont typeface="Arial" pitchFamily="34" charset="0"/>
                <a:buChar char="•"/>
              </a:pPr>
              <a:r>
                <a:rPr lang="es-MX" sz="1500" dirty="0" smtClean="0">
                  <a:solidFill>
                    <a:prstClr val="black"/>
                  </a:solidFill>
                  <a:cs typeface="Arial" pitchFamily="34" charset="0"/>
                </a:rPr>
                <a:t>El Instituto </a:t>
              </a:r>
              <a:r>
                <a:rPr lang="es-MX" sz="1500" dirty="0">
                  <a:solidFill>
                    <a:prstClr val="black"/>
                  </a:solidFill>
                  <a:cs typeface="Arial" pitchFamily="34" charset="0"/>
                </a:rPr>
                <a:t>inicia el desarrollo de capacidades internas técnicas, humanas y tecnológicas para la gestión de fondos.</a:t>
              </a:r>
            </a:p>
          </p:txBody>
        </p:sp>
        <p:sp>
          <p:nvSpPr>
            <p:cNvPr id="21" name="20 CuadroTexto"/>
            <p:cNvSpPr txBox="1"/>
            <p:nvPr/>
          </p:nvSpPr>
          <p:spPr>
            <a:xfrm>
              <a:off x="350968" y="5840965"/>
              <a:ext cx="1645835" cy="307777"/>
            </a:xfrm>
            <a:prstGeom prst="rect">
              <a:avLst/>
            </a:prstGeom>
            <a:noFill/>
          </p:spPr>
          <p:txBody>
            <a:bodyPr wrap="none" rtlCol="0">
              <a:spAutoFit/>
            </a:bodyPr>
            <a:lstStyle/>
            <a:p>
              <a:pPr defTabSz="913881"/>
              <a:r>
                <a:rPr lang="es-MX" sz="1400" dirty="0">
                  <a:solidFill>
                    <a:prstClr val="black"/>
                  </a:solidFill>
                  <a:cs typeface="Arial" pitchFamily="34" charset="0"/>
                </a:rPr>
                <a:t>julio </a:t>
              </a:r>
              <a:r>
                <a:rPr lang="es-MX" sz="1400" dirty="0" smtClean="0">
                  <a:solidFill>
                    <a:prstClr val="black"/>
                  </a:solidFill>
                  <a:cs typeface="Arial" pitchFamily="34" charset="0"/>
                </a:rPr>
                <a:t>–octubre </a:t>
              </a:r>
              <a:r>
                <a:rPr lang="es-MX" sz="1400" dirty="0">
                  <a:solidFill>
                    <a:prstClr val="black"/>
                  </a:solidFill>
                  <a:cs typeface="Arial" pitchFamily="34" charset="0"/>
                </a:rPr>
                <a:t>2014 </a:t>
              </a:r>
            </a:p>
          </p:txBody>
        </p:sp>
        <p:sp>
          <p:nvSpPr>
            <p:cNvPr id="23" name="22 CuadroTexto"/>
            <p:cNvSpPr txBox="1"/>
            <p:nvPr/>
          </p:nvSpPr>
          <p:spPr>
            <a:xfrm>
              <a:off x="40944" y="5479914"/>
              <a:ext cx="1563185" cy="369332"/>
            </a:xfrm>
            <a:prstGeom prst="rect">
              <a:avLst/>
            </a:prstGeom>
            <a:noFill/>
          </p:spPr>
          <p:txBody>
            <a:bodyPr wrap="none" rtlCol="0">
              <a:spAutoFit/>
            </a:bodyPr>
            <a:lstStyle/>
            <a:p>
              <a:pPr defTabSz="913881"/>
              <a:r>
                <a:rPr lang="es-MX" sz="1400" b="1" dirty="0">
                  <a:solidFill>
                    <a:prstClr val="black"/>
                  </a:solidFill>
                  <a:cs typeface="Arial" pitchFamily="34" charset="0"/>
                </a:rPr>
                <a:t>Periodo estimado</a:t>
              </a:r>
              <a:r>
                <a:rPr lang="es-MX" b="1" dirty="0">
                  <a:solidFill>
                    <a:prstClr val="black"/>
                  </a:solidFill>
                  <a:cs typeface="Arial" pitchFamily="34" charset="0"/>
                </a:rPr>
                <a:t>:</a:t>
              </a:r>
            </a:p>
          </p:txBody>
        </p:sp>
        <p:cxnSp>
          <p:nvCxnSpPr>
            <p:cNvPr id="27" name="Straight Connector 14"/>
            <p:cNvCxnSpPr/>
            <p:nvPr/>
          </p:nvCxnSpPr>
          <p:spPr>
            <a:xfrm>
              <a:off x="216496" y="5428662"/>
              <a:ext cx="8820000" cy="0"/>
            </a:xfrm>
            <a:prstGeom prst="line">
              <a:avLst/>
            </a:prstGeom>
            <a:ln w="19050">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1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01378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8721"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Dónde estamos (1/2)</a:t>
            </a:r>
            <a:endParaRPr lang="es-MX" sz="2200" dirty="0"/>
          </a:p>
        </p:txBody>
      </p:sp>
      <p:sp>
        <p:nvSpPr>
          <p:cNvPr id="3" name="ColumnHeader"/>
          <p:cNvSpPr>
            <a:spLocks noChangeArrowheads="1"/>
          </p:cNvSpPr>
          <p:nvPr/>
        </p:nvSpPr>
        <p:spPr bwMode="gray">
          <a:xfrm>
            <a:off x="325438" y="160039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7" name="ColumnHeader"/>
          <p:cNvSpPr>
            <a:spLocks noChangeArrowheads="1"/>
          </p:cNvSpPr>
          <p:nvPr/>
        </p:nvSpPr>
        <p:spPr bwMode="gray">
          <a:xfrm>
            <a:off x="2167731" y="160039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Estatus (25 de Julio)</a:t>
            </a:r>
            <a:endParaRPr lang="es-MX" sz="1200" b="1" dirty="0"/>
          </a:p>
        </p:txBody>
      </p:sp>
      <p:sp>
        <p:nvSpPr>
          <p:cNvPr id="10" name="Rectangle 9"/>
          <p:cNvSpPr/>
          <p:nvPr/>
        </p:nvSpPr>
        <p:spPr>
          <a:xfrm>
            <a:off x="322264" y="1970342"/>
            <a:ext cx="1503679" cy="90000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Gobierno </a:t>
            </a:r>
            <a:r>
              <a:rPr lang="es-MX" sz="1200" b="1" dirty="0" smtClean="0">
                <a:solidFill>
                  <a:schemeClr val="bg1"/>
                </a:solidFill>
              </a:rPr>
              <a:t>Institucional </a:t>
            </a:r>
            <a:r>
              <a:rPr lang="es-MX" sz="1200" b="1" dirty="0" smtClean="0">
                <a:solidFill>
                  <a:schemeClr val="bg1"/>
                </a:solidFill>
              </a:rPr>
              <a:t>y </a:t>
            </a:r>
            <a:r>
              <a:rPr lang="es-MX" sz="1200" b="1" dirty="0">
                <a:solidFill>
                  <a:schemeClr val="bg1"/>
                </a:solidFill>
              </a:rPr>
              <a:t>Ó</a:t>
            </a:r>
            <a:r>
              <a:rPr lang="es-MX" sz="1200" b="1" dirty="0" smtClean="0">
                <a:solidFill>
                  <a:schemeClr val="bg1"/>
                </a:solidFill>
              </a:rPr>
              <a:t>rganos </a:t>
            </a:r>
            <a:r>
              <a:rPr lang="es-MX" sz="1200" b="1" dirty="0" smtClean="0">
                <a:solidFill>
                  <a:schemeClr val="bg1"/>
                </a:solidFill>
              </a:rPr>
              <a:t>de gestión</a:t>
            </a:r>
          </a:p>
        </p:txBody>
      </p:sp>
      <p:sp>
        <p:nvSpPr>
          <p:cNvPr id="11" name="Rectangle 10"/>
          <p:cNvSpPr/>
          <p:nvPr/>
        </p:nvSpPr>
        <p:spPr>
          <a:xfrm>
            <a:off x="322264" y="2984471"/>
            <a:ext cx="1503679" cy="120495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prstClr val="white"/>
                </a:solidFill>
              </a:rPr>
              <a:t>Desarrollo de capacidades</a:t>
            </a:r>
          </a:p>
          <a:p>
            <a:pPr algn="ctr" defTabSz="914400"/>
            <a:endParaRPr lang="es-MX" sz="1200" b="1" dirty="0" smtClean="0">
              <a:solidFill>
                <a:schemeClr val="bg1"/>
              </a:solidFill>
            </a:endParaRPr>
          </a:p>
        </p:txBody>
      </p:sp>
      <p:cxnSp>
        <p:nvCxnSpPr>
          <p:cNvPr id="15" name="Straight Connector 14"/>
          <p:cNvCxnSpPr/>
          <p:nvPr/>
        </p:nvCxnSpPr>
        <p:spPr>
          <a:xfrm>
            <a:off x="309282" y="293642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3" name="TextColumnContent"/>
          <p:cNvSpPr>
            <a:spLocks noChangeArrowheads="1"/>
          </p:cNvSpPr>
          <p:nvPr/>
        </p:nvSpPr>
        <p:spPr bwMode="gray">
          <a:xfrm>
            <a:off x="2072731" y="3004484"/>
            <a:ext cx="6840000" cy="1184940"/>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chemeClr val="tx2"/>
              </a:buClr>
              <a:buFontTx/>
              <a:buChar char="•"/>
            </a:pPr>
            <a:r>
              <a:rPr lang="es-MX" sz="1100" dirty="0"/>
              <a:t>Custodio/ Fiduciario:</a:t>
            </a:r>
          </a:p>
          <a:p>
            <a:pPr marL="355600" lvl="2" indent="-177800">
              <a:buClr>
                <a:schemeClr val="tx2"/>
              </a:buClr>
              <a:buFont typeface="Calibri" pitchFamily="34" charset="0"/>
              <a:buChar char="–"/>
            </a:pPr>
            <a:r>
              <a:rPr lang="es-MX" sz="1100" dirty="0" smtClean="0"/>
              <a:t>Constitución </a:t>
            </a:r>
            <a:r>
              <a:rPr lang="es-MX" sz="1100" dirty="0"/>
              <a:t>d</a:t>
            </a:r>
            <a:r>
              <a:rPr lang="es-MX" sz="1100" dirty="0" smtClean="0"/>
              <a:t>el </a:t>
            </a:r>
            <a:r>
              <a:rPr lang="es-MX" sz="1100" dirty="0"/>
              <a:t>Fideicomiso de Administración F/80715 </a:t>
            </a:r>
            <a:r>
              <a:rPr lang="es-MX" sz="1100" dirty="0" smtClean="0"/>
              <a:t>con </a:t>
            </a:r>
            <a:r>
              <a:rPr lang="es-MX" sz="1100" dirty="0"/>
              <a:t>Nacional </a:t>
            </a:r>
            <a:r>
              <a:rPr lang="es-MX" sz="1100" dirty="0" smtClean="0"/>
              <a:t>Financiera ( 1 de julio de 2014)</a:t>
            </a:r>
            <a:endParaRPr lang="es-MX" sz="1100" dirty="0"/>
          </a:p>
          <a:p>
            <a:pPr marL="355600" lvl="2" indent="-177800">
              <a:buClr>
                <a:schemeClr val="tx2"/>
              </a:buClr>
              <a:buFont typeface="Calibri" pitchFamily="34" charset="0"/>
              <a:buChar char="–"/>
            </a:pPr>
            <a:r>
              <a:rPr lang="es-MX" sz="1100" dirty="0" smtClean="0"/>
              <a:t>Firma de </a:t>
            </a:r>
            <a:r>
              <a:rPr lang="es-MX" sz="1100" dirty="0" smtClean="0"/>
              <a:t>contrato de custodia </a:t>
            </a:r>
            <a:r>
              <a:rPr lang="es-MX" sz="1100" dirty="0" smtClean="0"/>
              <a:t>con </a:t>
            </a:r>
            <a:r>
              <a:rPr lang="es-ES" sz="1100" dirty="0"/>
              <a:t>BBVA Bancomer como Custodio del </a:t>
            </a:r>
            <a:r>
              <a:rPr lang="es-ES" sz="1100" dirty="0" smtClean="0"/>
              <a:t>Fideicomiso con base</a:t>
            </a:r>
            <a:r>
              <a:rPr lang="es-MX" sz="1100" dirty="0" smtClean="0"/>
              <a:t> en el análisis de propuestas de servicios y costos de posibles alternativas/beneficios y fortalezas </a:t>
            </a:r>
            <a:r>
              <a:rPr lang="es-MX" sz="1100" baseline="30000" dirty="0" smtClean="0"/>
              <a:t>1</a:t>
            </a:r>
            <a:r>
              <a:rPr lang="es-MX" sz="1100" dirty="0" smtClean="0"/>
              <a:t> (9 de julio de 2014).</a:t>
            </a:r>
          </a:p>
          <a:p>
            <a:pPr marL="180975" lvl="1" indent="-174625">
              <a:buClr>
                <a:schemeClr val="tx2"/>
              </a:buClr>
              <a:buFontTx/>
              <a:buChar char="•"/>
            </a:pPr>
            <a:r>
              <a:rPr lang="es-MX" sz="1100" dirty="0"/>
              <a:t>Proveedor del  Sistema (etapa inicial/híbrida):</a:t>
            </a:r>
          </a:p>
          <a:p>
            <a:pPr marL="355600" lvl="2" indent="-177800">
              <a:buClr>
                <a:schemeClr val="tx2"/>
              </a:buClr>
              <a:buFont typeface="Calibri" pitchFamily="34" charset="0"/>
              <a:buChar char="–"/>
            </a:pPr>
            <a:r>
              <a:rPr lang="es-MX" sz="1100" dirty="0" smtClean="0"/>
              <a:t>Selección y firma de contrato con proveedor del Sistema con base en el estudio realizado por el ITAM (9 de julio)</a:t>
            </a:r>
          </a:p>
          <a:p>
            <a:pPr marL="355600" lvl="2" indent="-177800">
              <a:buClr>
                <a:schemeClr val="tx2"/>
              </a:buClr>
              <a:buFont typeface="Calibri" pitchFamily="34" charset="0"/>
              <a:buChar char="–"/>
            </a:pPr>
            <a:r>
              <a:rPr lang="es-MX" sz="1100" dirty="0" smtClean="0"/>
              <a:t>Inicio de operaciones (11 de julio) /etapa inicial).</a:t>
            </a:r>
            <a:endParaRPr lang="es-MX" sz="1100" dirty="0"/>
          </a:p>
        </p:txBody>
      </p:sp>
      <p:sp>
        <p:nvSpPr>
          <p:cNvPr id="51" name="Rectangle 50"/>
          <p:cNvSpPr/>
          <p:nvPr/>
        </p:nvSpPr>
        <p:spPr>
          <a:xfrm>
            <a:off x="2072731" y="4318966"/>
            <a:ext cx="6840000" cy="677108"/>
          </a:xfrm>
          <a:prstGeom prst="rect">
            <a:avLst/>
          </a:prstGeom>
        </p:spPr>
        <p:txBody>
          <a:bodyPr wrap="square" lIns="0" tIns="0" rIns="0" bIns="0">
            <a:spAutoFit/>
          </a:bodyPr>
          <a:lstStyle/>
          <a:p>
            <a:pPr marL="180975" lvl="1" indent="-174625">
              <a:buClr>
                <a:schemeClr val="tx2"/>
              </a:buClr>
              <a:buFontTx/>
              <a:buChar char="•"/>
            </a:pPr>
            <a:r>
              <a:rPr lang="es-MX" sz="1100" dirty="0" smtClean="0"/>
              <a:t>Contratación del proveedor de la  plataforma tecnológica (9 de julio).</a:t>
            </a:r>
          </a:p>
          <a:p>
            <a:pPr marL="180975" lvl="1" indent="-174625">
              <a:buClr>
                <a:schemeClr val="tx2"/>
              </a:buClr>
              <a:buFontTx/>
              <a:buChar char="•"/>
            </a:pPr>
            <a:r>
              <a:rPr lang="es-MX" sz="1100" dirty="0" smtClean="0"/>
              <a:t>Equipamiento inicial del área de operaciones.</a:t>
            </a:r>
          </a:p>
          <a:p>
            <a:pPr marL="180975" lvl="1" indent="-174625">
              <a:buClr>
                <a:schemeClr val="tx2"/>
              </a:buClr>
              <a:buFontTx/>
              <a:buChar char="•"/>
            </a:pPr>
            <a:r>
              <a:rPr lang="es-MX" sz="1100" dirty="0" smtClean="0"/>
              <a:t>Implementación de </a:t>
            </a:r>
            <a:r>
              <a:rPr lang="es-MX" sz="1100" dirty="0"/>
              <a:t>interfaces </a:t>
            </a:r>
            <a:r>
              <a:rPr lang="es-MX" sz="1100" dirty="0" smtClean="0"/>
              <a:t>de sistemas internos con los sistemas de los proveedores </a:t>
            </a:r>
          </a:p>
          <a:p>
            <a:pPr marL="180975" lvl="1" indent="-174625">
              <a:buClr>
                <a:schemeClr val="tx2"/>
              </a:buClr>
              <a:buFontTx/>
              <a:buChar char="•"/>
            </a:pPr>
            <a:r>
              <a:rPr lang="es-MX" sz="1100" dirty="0" smtClean="0"/>
              <a:t>Capacitación para </a:t>
            </a:r>
            <a:r>
              <a:rPr lang="es-MX" sz="1100" dirty="0"/>
              <a:t>uso de la </a:t>
            </a:r>
            <a:r>
              <a:rPr lang="es-MX" sz="1100" dirty="0" smtClean="0"/>
              <a:t>plataforma</a:t>
            </a:r>
            <a:endParaRPr lang="es-MX" sz="1100" dirty="0"/>
          </a:p>
        </p:txBody>
      </p:sp>
      <p:cxnSp>
        <p:nvCxnSpPr>
          <p:cNvPr id="62" name="Straight Connector 61"/>
          <p:cNvCxnSpPr/>
          <p:nvPr/>
        </p:nvCxnSpPr>
        <p:spPr>
          <a:xfrm>
            <a:off x="333469" y="426380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344102" y="5119810"/>
            <a:ext cx="1503679" cy="625897"/>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Organizacional</a:t>
            </a:r>
          </a:p>
        </p:txBody>
      </p:sp>
      <p:cxnSp>
        <p:nvCxnSpPr>
          <p:cNvPr id="70" name="Straight Connector 69"/>
          <p:cNvCxnSpPr/>
          <p:nvPr/>
        </p:nvCxnSpPr>
        <p:spPr>
          <a:xfrm>
            <a:off x="302977" y="5076120"/>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79" name="TextColumnContent"/>
          <p:cNvSpPr>
            <a:spLocks noChangeArrowheads="1"/>
          </p:cNvSpPr>
          <p:nvPr/>
        </p:nvSpPr>
        <p:spPr bwMode="gray">
          <a:xfrm>
            <a:off x="2072731" y="1980975"/>
            <a:ext cx="6480000" cy="861695"/>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r>
              <a:rPr lang="es-MX" sz="1100" dirty="0" smtClean="0"/>
              <a:t>Informe al </a:t>
            </a:r>
            <a:r>
              <a:rPr lang="es-MX" sz="1100" dirty="0"/>
              <a:t>Comité de Auditoría sobre </a:t>
            </a:r>
            <a:r>
              <a:rPr lang="es-MX" sz="1100" dirty="0" smtClean="0"/>
              <a:t>el Proceso </a:t>
            </a:r>
            <a:r>
              <a:rPr lang="es-MX" sz="1100" dirty="0"/>
              <a:t>de Selección para la </a:t>
            </a:r>
            <a:r>
              <a:rPr lang="es-MX" sz="1100" dirty="0" smtClean="0"/>
              <a:t>Contratación del proveedor </a:t>
            </a:r>
            <a:r>
              <a:rPr lang="es-MX" sz="1100" dirty="0"/>
              <a:t>del </a:t>
            </a:r>
            <a:r>
              <a:rPr lang="es-MX" sz="1100" dirty="0" smtClean="0"/>
              <a:t>Sistema</a:t>
            </a:r>
          </a:p>
          <a:p>
            <a:pPr marL="180975" lvl="1" indent="-174625">
              <a:buClr>
                <a:schemeClr val="tx2"/>
              </a:buClr>
              <a:buFontTx/>
              <a:buChar char="•"/>
            </a:pPr>
            <a:r>
              <a:rPr lang="es-MX" sz="1100" dirty="0" smtClean="0"/>
              <a:t>Constitución del Comité Técnico del Fideicomiso del FANVIT</a:t>
            </a:r>
          </a:p>
          <a:p>
            <a:pPr marL="180975" lvl="1" indent="-174625">
              <a:buClr>
                <a:schemeClr val="tx2"/>
              </a:buClr>
              <a:buFontTx/>
              <a:buChar char="•"/>
            </a:pPr>
            <a:r>
              <a:rPr lang="es-MX" sz="1100" dirty="0" smtClean="0"/>
              <a:t>Creación </a:t>
            </a:r>
            <a:r>
              <a:rPr lang="es-MX" sz="1100" dirty="0"/>
              <a:t>del Grupo de </a:t>
            </a:r>
            <a:r>
              <a:rPr lang="es-MX" sz="1100" dirty="0" smtClean="0"/>
              <a:t>Trabajo </a:t>
            </a:r>
            <a:r>
              <a:rPr lang="es-MX" sz="1100" dirty="0"/>
              <a:t>de la Tesorería de la Administración para  evaluar disponibilidades de efectivo</a:t>
            </a:r>
          </a:p>
          <a:p>
            <a:pPr marL="180975" lvl="1" indent="-174625">
              <a:buClr>
                <a:schemeClr val="tx2"/>
              </a:buClr>
              <a:buFontTx/>
              <a:buChar char="•"/>
            </a:pPr>
            <a:r>
              <a:rPr lang="es-MX" sz="1100" dirty="0"/>
              <a:t>Creación del Grupo de </a:t>
            </a:r>
            <a:r>
              <a:rPr lang="es-MX" sz="1100" dirty="0" smtClean="0"/>
              <a:t>Trabajo </a:t>
            </a:r>
            <a:r>
              <a:rPr lang="es-MX" sz="1100" dirty="0"/>
              <a:t>de Inversiones de la Administración </a:t>
            </a:r>
            <a:r>
              <a:rPr lang="es-MX" sz="1100" dirty="0" smtClean="0"/>
              <a:t> </a:t>
            </a:r>
          </a:p>
          <a:p>
            <a:pPr marL="180975" lvl="1" indent="-174625">
              <a:buClr>
                <a:schemeClr val="tx2"/>
              </a:buClr>
              <a:buFontTx/>
              <a:buChar char="•"/>
            </a:pPr>
            <a:r>
              <a:rPr lang="es-MX" sz="1100" dirty="0" smtClean="0"/>
              <a:t>Seguimiento </a:t>
            </a:r>
            <a:r>
              <a:rPr lang="es-MX" sz="1100" dirty="0"/>
              <a:t>con grupo de trabajo </a:t>
            </a:r>
            <a:r>
              <a:rPr lang="es-MX" sz="1100" dirty="0" smtClean="0"/>
              <a:t>con áreas de </a:t>
            </a:r>
            <a:r>
              <a:rPr lang="es-MX" sz="1100" dirty="0"/>
              <a:t>tecnologías, </a:t>
            </a:r>
            <a:r>
              <a:rPr lang="es-MX" sz="1100" dirty="0" smtClean="0"/>
              <a:t>contabilidad y </a:t>
            </a:r>
            <a:r>
              <a:rPr lang="es-MX" sz="1100" dirty="0"/>
              <a:t>riesgos </a:t>
            </a:r>
          </a:p>
          <a:p>
            <a:pPr marL="180975" lvl="1" indent="-174625">
              <a:buClr>
                <a:schemeClr val="tx2"/>
              </a:buClr>
              <a:buFontTx/>
              <a:buChar char="•"/>
            </a:pPr>
            <a:endParaRPr lang="es-MX" sz="1100" dirty="0"/>
          </a:p>
          <a:p>
            <a:pPr marL="180975" lvl="1" indent="-174625">
              <a:buClr>
                <a:schemeClr val="tx2"/>
              </a:buClr>
              <a:buFontTx/>
              <a:buChar char="•"/>
            </a:pPr>
            <a:endParaRPr lang="es-MX" sz="1100" dirty="0"/>
          </a:p>
          <a:p>
            <a:pPr marL="180975" lvl="1" indent="-174625">
              <a:buClr>
                <a:schemeClr val="accent2"/>
              </a:buClr>
              <a:buFontTx/>
              <a:buChar char="•"/>
            </a:pPr>
            <a:endParaRPr lang="es-MX" sz="1100" dirty="0"/>
          </a:p>
        </p:txBody>
      </p:sp>
      <p:sp>
        <p:nvSpPr>
          <p:cNvPr id="89" name="Rectangle 62"/>
          <p:cNvSpPr/>
          <p:nvPr/>
        </p:nvSpPr>
        <p:spPr>
          <a:xfrm>
            <a:off x="325802" y="4310196"/>
            <a:ext cx="1503679" cy="71164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Plataforma tecnológica</a:t>
            </a:r>
          </a:p>
        </p:txBody>
      </p:sp>
      <p:sp>
        <p:nvSpPr>
          <p:cNvPr id="99" name="TextColumnContent"/>
          <p:cNvSpPr>
            <a:spLocks noChangeArrowheads="1"/>
          </p:cNvSpPr>
          <p:nvPr/>
        </p:nvSpPr>
        <p:spPr bwMode="gray">
          <a:xfrm>
            <a:off x="2072731" y="5115798"/>
            <a:ext cx="6480000" cy="750617"/>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t>Implementación de </a:t>
            </a:r>
            <a:r>
              <a:rPr lang="es-MX" sz="1100" dirty="0"/>
              <a:t>los cambios organizacionales necesarios para la ejecución del  </a:t>
            </a:r>
            <a:r>
              <a:rPr lang="es-MX" sz="1100" dirty="0" smtClean="0"/>
              <a:t>Marco de Gestión</a:t>
            </a:r>
          </a:p>
          <a:p>
            <a:pPr marL="180975" lvl="1" indent="-174625">
              <a:buClr>
                <a:schemeClr val="tx2"/>
              </a:buClr>
              <a:buFontTx/>
              <a:buChar char="•"/>
            </a:pPr>
            <a:r>
              <a:rPr lang="es-MX" sz="1100" dirty="0" smtClean="0">
                <a:solidFill>
                  <a:prstClr val="black"/>
                </a:solidFill>
              </a:rPr>
              <a:t>Contratación inicial de personal</a:t>
            </a:r>
            <a:endParaRPr lang="es-MX" sz="1100" dirty="0"/>
          </a:p>
          <a:p>
            <a:pPr marL="180975" lvl="1" indent="-174625">
              <a:buClr>
                <a:schemeClr val="tx2"/>
              </a:buClr>
              <a:buFontTx/>
              <a:buChar char="•"/>
            </a:pPr>
            <a:r>
              <a:rPr lang="es-MX" sz="1100" dirty="0"/>
              <a:t>Se habilitó e inauguró la nueva </a:t>
            </a:r>
            <a:r>
              <a:rPr lang="es-MX" sz="1100" dirty="0" smtClean="0"/>
              <a:t>área </a:t>
            </a:r>
            <a:r>
              <a:rPr lang="es-MX" sz="1100" dirty="0"/>
              <a:t>donde se ubicará la mesa interna de </a:t>
            </a:r>
            <a:r>
              <a:rPr lang="es-MX" sz="1100" dirty="0" smtClean="0"/>
              <a:t>operaciones (16 de julio)</a:t>
            </a:r>
            <a:endParaRPr lang="es-MX" sz="1100" dirty="0"/>
          </a:p>
        </p:txBody>
      </p:sp>
      <p:grpSp>
        <p:nvGrpSpPr>
          <p:cNvPr id="29" name="28 Grupo"/>
          <p:cNvGrpSpPr/>
          <p:nvPr/>
        </p:nvGrpSpPr>
        <p:grpSpPr>
          <a:xfrm>
            <a:off x="7373148"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chemeClr val="tx2"/>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Inicial : </a:t>
              </a:r>
            </a:p>
            <a:p>
              <a:pPr algn="ctr" eaLnBrk="0" hangingPunct="0"/>
              <a:r>
                <a:rPr lang="es-MX" sz="300" dirty="0" smtClean="0">
                  <a:solidFill>
                    <a:schemeClr val="bg1"/>
                  </a:solidFill>
                  <a:cs typeface="Arial" pitchFamily="34" charset="0"/>
                </a:rPr>
                <a:t>impulso y construcción de capacidades</a:t>
              </a:r>
              <a:endParaRPr lang="es-MX" sz="300" dirty="0">
                <a:solidFill>
                  <a:schemeClr val="bg1"/>
                </a:solidFill>
                <a:cs typeface="Arial" pitchFamily="34" charset="0"/>
              </a:endParaRP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interna : consolidación</a:t>
              </a:r>
            </a:p>
            <a:p>
              <a:pPr algn="ctr" eaLnBrk="0" hangingPunct="0"/>
              <a:r>
                <a:rPr lang="es-MX" sz="300" dirty="0" smtClean="0">
                  <a:solidFill>
                    <a:schemeClr val="bg1"/>
                  </a:solidFill>
                  <a:cs typeface="Arial" pitchFamily="34" charset="0"/>
                </a:rPr>
                <a:t>(esquema </a:t>
              </a:r>
              <a:r>
                <a:rPr lang="es-MX" sz="300" dirty="0">
                  <a:solidFill>
                    <a:schemeClr val="bg1"/>
                  </a:solidFill>
                  <a:cs typeface="Arial" pitchFamily="34" charset="0"/>
                </a:rPr>
                <a:t>con soporte de la </a:t>
              </a:r>
              <a:r>
                <a:rPr lang="es-MX" sz="300" dirty="0" smtClean="0">
                  <a:solidFill>
                    <a:schemeClr val="bg1"/>
                  </a:solidFill>
                  <a:cs typeface="Arial" pitchFamily="34" charset="0"/>
                </a:rPr>
                <a:t>SdI)</a:t>
              </a:r>
              <a:endParaRPr lang="es-MX" sz="300" dirty="0">
                <a:solidFill>
                  <a:schemeClr val="bg1"/>
                </a:solidFill>
                <a:cs typeface="Arial" pitchFamily="34" charset="0"/>
              </a:endParaRPr>
            </a:p>
          </p:txBody>
        </p:sp>
        <p:sp>
          <p:nvSpPr>
            <p:cNvPr id="32" name="AutoShape 5"/>
            <p:cNvSpPr>
              <a:spLocks noChangeArrowheads="1"/>
            </p:cNvSpPr>
            <p:nvPr/>
          </p:nvSpPr>
          <p:spPr bwMode="auto">
            <a:xfrm>
              <a:off x="2704467" y="1865908"/>
              <a:ext cx="2736002" cy="1050881"/>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Híbrida/ transición :</a:t>
              </a:r>
            </a:p>
            <a:p>
              <a:pPr algn="ctr" eaLnBrk="0" hangingPunct="0"/>
              <a:r>
                <a:rPr lang="es-MX" sz="300" b="1" dirty="0" smtClean="0">
                  <a:solidFill>
                    <a:schemeClr val="bg1"/>
                  </a:solidFill>
                  <a:cs typeface="Arial" pitchFamily="34" charset="0"/>
                </a:rPr>
                <a:t> </a:t>
              </a:r>
              <a:r>
                <a:rPr lang="es-MX" sz="300" dirty="0" smtClean="0">
                  <a:solidFill>
                    <a:schemeClr val="bg1"/>
                  </a:solidFill>
                  <a:cs typeface="Arial" pitchFamily="34" charset="0"/>
                </a:rPr>
                <a:t>inicio de operación Infonavit</a:t>
              </a:r>
              <a:endParaRPr lang="es-MX" sz="300" dirty="0">
                <a:solidFill>
                  <a:schemeClr val="bg1"/>
                </a:solidFill>
                <a:cs typeface="Arial" pitchFamily="34" charset="0"/>
              </a:endParaRPr>
            </a:p>
          </p:txBody>
        </p:sp>
      </p:grpSp>
      <p:cxnSp>
        <p:nvCxnSpPr>
          <p:cNvPr id="12" name="11 Conector recto"/>
          <p:cNvCxnSpPr/>
          <p:nvPr/>
        </p:nvCxnSpPr>
        <p:spPr>
          <a:xfrm>
            <a:off x="545926" y="187989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35 Conector recto"/>
          <p:cNvCxnSpPr/>
          <p:nvPr/>
        </p:nvCxnSpPr>
        <p:spPr>
          <a:xfrm>
            <a:off x="2213254" y="188216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sp>
        <p:nvSpPr>
          <p:cNvPr id="26" name="25 CuadroTexto"/>
          <p:cNvSpPr txBox="1"/>
          <p:nvPr/>
        </p:nvSpPr>
        <p:spPr>
          <a:xfrm>
            <a:off x="28798" y="6624495"/>
            <a:ext cx="2194832" cy="253916"/>
          </a:xfrm>
          <a:prstGeom prst="rect">
            <a:avLst/>
          </a:prstGeom>
          <a:noFill/>
        </p:spPr>
        <p:txBody>
          <a:bodyPr wrap="none" rtlCol="0">
            <a:spAutoFit/>
          </a:bodyPr>
          <a:lstStyle/>
          <a:p>
            <a:pPr defTabSz="914400"/>
            <a:r>
              <a:rPr lang="es-MX" sz="1050" dirty="0" smtClean="0">
                <a:solidFill>
                  <a:prstClr val="black"/>
                </a:solidFill>
              </a:rPr>
              <a:t>1. Resultados del estudio en Anexo 1</a:t>
            </a:r>
          </a:p>
        </p:txBody>
      </p:sp>
      <p:sp>
        <p:nvSpPr>
          <p:cNvPr id="25" name="Rectangle 10"/>
          <p:cNvSpPr/>
          <p:nvPr/>
        </p:nvSpPr>
        <p:spPr>
          <a:xfrm>
            <a:off x="322264" y="5858769"/>
            <a:ext cx="1503679" cy="51597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Legal</a:t>
            </a:r>
          </a:p>
        </p:txBody>
      </p:sp>
      <p:sp>
        <p:nvSpPr>
          <p:cNvPr id="27" name="TextColumnContent"/>
          <p:cNvSpPr>
            <a:spLocks noChangeArrowheads="1"/>
          </p:cNvSpPr>
          <p:nvPr/>
        </p:nvSpPr>
        <p:spPr bwMode="gray">
          <a:xfrm>
            <a:off x="2072731" y="5908890"/>
            <a:ext cx="6480000" cy="507831"/>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chemeClr val="tx2"/>
              </a:buClr>
              <a:buFontTx/>
              <a:buChar char="•"/>
            </a:pPr>
            <a:r>
              <a:rPr lang="es-MX" sz="1100" dirty="0" smtClean="0"/>
              <a:t>Definición de modelo contable de acuerdo a la legislación vigente </a:t>
            </a:r>
          </a:p>
          <a:p>
            <a:pPr marL="180975" lvl="1" indent="-174625">
              <a:buClr>
                <a:schemeClr val="tx2"/>
              </a:buClr>
              <a:buFontTx/>
              <a:buChar char="•"/>
            </a:pPr>
            <a:r>
              <a:rPr lang="es-MX" sz="1100" dirty="0"/>
              <a:t>Entrega final de la opinión </a:t>
            </a:r>
            <a:r>
              <a:rPr lang="es-MX" sz="1100" dirty="0" smtClean="0"/>
              <a:t>legal, </a:t>
            </a:r>
            <a:r>
              <a:rPr lang="es-MX" sz="1100" dirty="0"/>
              <a:t>emitida por Galicia Abogados, S.C., </a:t>
            </a:r>
            <a:r>
              <a:rPr lang="es-MX" sz="1100" dirty="0" smtClean="0"/>
              <a:t>sobre </a:t>
            </a:r>
            <a:r>
              <a:rPr lang="es-MX" sz="1100" dirty="0"/>
              <a:t>el mecanismo de selección del proveedor del </a:t>
            </a:r>
            <a:r>
              <a:rPr lang="es-MX" sz="1100" dirty="0" smtClean="0"/>
              <a:t>Sistema</a:t>
            </a:r>
          </a:p>
        </p:txBody>
      </p:sp>
      <p:cxnSp>
        <p:nvCxnSpPr>
          <p:cNvPr id="28" name="Straight Connector 69"/>
          <p:cNvCxnSpPr/>
          <p:nvPr/>
        </p:nvCxnSpPr>
        <p:spPr>
          <a:xfrm>
            <a:off x="302977" y="5819672"/>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1042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0770"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Hacia donde vamos </a:t>
            </a:r>
            <a:endParaRPr lang="es-MX" sz="2200" dirty="0"/>
          </a:p>
        </p:txBody>
      </p:sp>
      <p:sp>
        <p:nvSpPr>
          <p:cNvPr id="11" name="Rectangle 10"/>
          <p:cNvSpPr/>
          <p:nvPr/>
        </p:nvSpPr>
        <p:spPr>
          <a:xfrm>
            <a:off x="322264" y="2097887"/>
            <a:ext cx="1503679" cy="90049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prstClr val="white"/>
                </a:solidFill>
              </a:rPr>
              <a:t>Desarrollo de capacidades</a:t>
            </a:r>
          </a:p>
        </p:txBody>
      </p:sp>
      <p:sp>
        <p:nvSpPr>
          <p:cNvPr id="23" name="TextColumnContent"/>
          <p:cNvSpPr>
            <a:spLocks noChangeArrowheads="1"/>
          </p:cNvSpPr>
          <p:nvPr/>
        </p:nvSpPr>
        <p:spPr bwMode="gray">
          <a:xfrm>
            <a:off x="2167731" y="2158844"/>
            <a:ext cx="6480000" cy="677108"/>
          </a:xfrm>
          <a:prstGeom prst="rect">
            <a:avLst/>
          </a:prstGeom>
          <a:noFill/>
          <a:ln w="9525" algn="ctr">
            <a:noFill/>
            <a:miter lim="800000"/>
            <a:headEnd type="none" w="lg" len="lg"/>
            <a:tailEnd type="none" w="lg" len="lg"/>
          </a:ln>
          <a:effectLst/>
        </p:spPr>
        <p:txBody>
          <a:bodyPr lIns="0" tIns="0" rIns="0" bIns="0">
            <a:spAutoFit/>
          </a:bodyPr>
          <a:lstStyle/>
          <a:p>
            <a:pPr marL="180975" lvl="1" indent="-174625">
              <a:buClr>
                <a:schemeClr val="tx2"/>
              </a:buClr>
              <a:buFontTx/>
              <a:buChar char="•"/>
            </a:pPr>
            <a:r>
              <a:rPr lang="es-MX" sz="1100" dirty="0" smtClean="0"/>
              <a:t>Proveedor del Sistema:</a:t>
            </a:r>
            <a:endParaRPr lang="es-MX" sz="1100" dirty="0"/>
          </a:p>
          <a:p>
            <a:pPr marL="355600" lvl="2" indent="-177800">
              <a:buClr>
                <a:schemeClr val="tx2"/>
              </a:buClr>
              <a:buFont typeface="Calibri" pitchFamily="34" charset="0"/>
              <a:buChar char="–"/>
            </a:pPr>
            <a:r>
              <a:rPr lang="es-MX" sz="1100" dirty="0" smtClean="0"/>
              <a:t>Operación en términos de la etapa inicial</a:t>
            </a:r>
          </a:p>
          <a:p>
            <a:pPr marL="355600" lvl="2" indent="-177800">
              <a:buClr>
                <a:schemeClr val="tx2"/>
              </a:buClr>
              <a:buFont typeface="Calibri" pitchFamily="34" charset="0"/>
              <a:buChar char="–"/>
            </a:pPr>
            <a:r>
              <a:rPr lang="es-MX" sz="1100" dirty="0"/>
              <a:t>Transmisión acelerada de conocimiento en modelos de inversiones, riesgos y cumplimiento.</a:t>
            </a:r>
          </a:p>
          <a:p>
            <a:pPr marL="355600" lvl="2" indent="-177800">
              <a:buClr>
                <a:schemeClr val="tx2"/>
              </a:buClr>
              <a:buFont typeface="Calibri" pitchFamily="34" charset="0"/>
              <a:buChar char="–"/>
            </a:pPr>
            <a:endParaRPr lang="es-MX" sz="1100" dirty="0"/>
          </a:p>
        </p:txBody>
      </p:sp>
      <p:sp>
        <p:nvSpPr>
          <p:cNvPr id="51" name="Rectangle 50"/>
          <p:cNvSpPr/>
          <p:nvPr/>
        </p:nvSpPr>
        <p:spPr>
          <a:xfrm>
            <a:off x="2167731" y="3220907"/>
            <a:ext cx="6480000" cy="846386"/>
          </a:xfrm>
          <a:prstGeom prst="rect">
            <a:avLst/>
          </a:prstGeom>
        </p:spPr>
        <p:txBody>
          <a:bodyPr wrap="square" lIns="0" tIns="0" rIns="0" bIns="0">
            <a:spAutoFit/>
          </a:bodyPr>
          <a:lstStyle/>
          <a:p>
            <a:pPr marL="180975" lvl="1" indent="-174625">
              <a:buClr>
                <a:schemeClr val="tx2"/>
              </a:buClr>
              <a:buFontTx/>
              <a:buChar char="•"/>
            </a:pPr>
            <a:r>
              <a:rPr lang="es-MX" sz="1100" dirty="0" smtClean="0"/>
              <a:t>Continúa equipamiento del área de operaciones ( implementación de los sistemas y desarrollo de infraestructura) </a:t>
            </a:r>
          </a:p>
          <a:p>
            <a:pPr marL="180975" lvl="1" indent="-174625">
              <a:buClr>
                <a:schemeClr val="tx2"/>
              </a:buClr>
              <a:buFontTx/>
              <a:buChar char="•"/>
            </a:pPr>
            <a:r>
              <a:rPr lang="es-MX" sz="1100" dirty="0" smtClean="0"/>
              <a:t>En proceso para la conexión con sistemas internos e implementación del sistema de cumplimiento en tiempo real</a:t>
            </a:r>
          </a:p>
          <a:p>
            <a:pPr marL="180975" lvl="1" indent="-174625">
              <a:buClr>
                <a:schemeClr val="tx2"/>
              </a:buClr>
              <a:buFontTx/>
              <a:buChar char="•"/>
            </a:pPr>
            <a:r>
              <a:rPr lang="es-MX" sz="1100" dirty="0" smtClean="0"/>
              <a:t>Inicio de la segunda etapa de capacitación por parte del proveedor para el uso de la plataforma</a:t>
            </a:r>
            <a:endParaRPr lang="es-MX" sz="1100" dirty="0"/>
          </a:p>
        </p:txBody>
      </p:sp>
      <p:cxnSp>
        <p:nvCxnSpPr>
          <p:cNvPr id="62" name="Straight Connector 61"/>
          <p:cNvCxnSpPr/>
          <p:nvPr/>
        </p:nvCxnSpPr>
        <p:spPr>
          <a:xfrm>
            <a:off x="333469" y="3070053"/>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79" name="TextColumnContent"/>
          <p:cNvSpPr>
            <a:spLocks noChangeArrowheads="1"/>
          </p:cNvSpPr>
          <p:nvPr/>
        </p:nvSpPr>
        <p:spPr bwMode="gray">
          <a:xfrm>
            <a:off x="2167731" y="1350153"/>
            <a:ext cx="6480000" cy="720000"/>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endParaRPr lang="es-MX" sz="1100" dirty="0"/>
          </a:p>
        </p:txBody>
      </p:sp>
      <p:sp>
        <p:nvSpPr>
          <p:cNvPr id="89" name="Rectangle 62"/>
          <p:cNvSpPr/>
          <p:nvPr/>
        </p:nvSpPr>
        <p:spPr>
          <a:xfrm>
            <a:off x="325802" y="3116440"/>
            <a:ext cx="1503679" cy="112013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Plataforma Tecnológica</a:t>
            </a:r>
          </a:p>
        </p:txBody>
      </p:sp>
      <p:grpSp>
        <p:nvGrpSpPr>
          <p:cNvPr id="29" name="28 Grupo"/>
          <p:cNvGrpSpPr/>
          <p:nvPr/>
        </p:nvGrpSpPr>
        <p:grpSpPr>
          <a:xfrm>
            <a:off x="7424383"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chemeClr val="tx2"/>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Inicial : </a:t>
              </a:r>
            </a:p>
            <a:p>
              <a:pPr algn="ctr" eaLnBrk="0" hangingPunct="0"/>
              <a:r>
                <a:rPr lang="es-MX" sz="300" dirty="0" smtClean="0">
                  <a:solidFill>
                    <a:schemeClr val="bg1"/>
                  </a:solidFill>
                  <a:cs typeface="Arial" pitchFamily="34" charset="0"/>
                </a:rPr>
                <a:t>impulso y construcción de capacidades</a:t>
              </a:r>
              <a:endParaRPr lang="es-MX" sz="300" dirty="0">
                <a:solidFill>
                  <a:schemeClr val="bg1"/>
                </a:solidFill>
                <a:cs typeface="Arial" pitchFamily="34" charset="0"/>
              </a:endParaRP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interna : consolidación</a:t>
              </a:r>
            </a:p>
            <a:p>
              <a:pPr algn="ctr" eaLnBrk="0" hangingPunct="0"/>
              <a:r>
                <a:rPr lang="es-MX" sz="300" dirty="0" smtClean="0">
                  <a:solidFill>
                    <a:schemeClr val="bg1"/>
                  </a:solidFill>
                  <a:cs typeface="Arial" pitchFamily="34" charset="0"/>
                </a:rPr>
                <a:t>(esquema </a:t>
              </a:r>
              <a:r>
                <a:rPr lang="es-MX" sz="300" dirty="0">
                  <a:solidFill>
                    <a:schemeClr val="bg1"/>
                  </a:solidFill>
                  <a:cs typeface="Arial" pitchFamily="34" charset="0"/>
                </a:rPr>
                <a:t>con soporte de la </a:t>
              </a:r>
              <a:r>
                <a:rPr lang="es-MX" sz="300" dirty="0" smtClean="0">
                  <a:solidFill>
                    <a:schemeClr val="bg1"/>
                  </a:solidFill>
                  <a:cs typeface="Arial" pitchFamily="34" charset="0"/>
                </a:rPr>
                <a:t>SdI)</a:t>
              </a:r>
              <a:endParaRPr lang="es-MX" sz="300" dirty="0">
                <a:solidFill>
                  <a:schemeClr val="bg1"/>
                </a:solidFill>
                <a:cs typeface="Arial" pitchFamily="34" charset="0"/>
              </a:endParaRPr>
            </a:p>
          </p:txBody>
        </p:sp>
        <p:sp>
          <p:nvSpPr>
            <p:cNvPr id="32" name="AutoShape 5"/>
            <p:cNvSpPr>
              <a:spLocks noChangeArrowheads="1"/>
            </p:cNvSpPr>
            <p:nvPr/>
          </p:nvSpPr>
          <p:spPr bwMode="auto">
            <a:xfrm>
              <a:off x="2704467" y="1865908"/>
              <a:ext cx="2736002" cy="1050881"/>
            </a:xfrm>
            <a:prstGeom prst="chevron">
              <a:avLst>
                <a:gd name="adj" fmla="val 24455"/>
              </a:avLst>
            </a:prstGeom>
            <a:gradFill flip="none" rotWithShape="1">
              <a:gsLst>
                <a:gs pos="40000">
                  <a:schemeClr val="tx2">
                    <a:lumMod val="96000"/>
                  </a:schemeClr>
                </a:gs>
                <a:gs pos="63000">
                  <a:schemeClr val="bg1">
                    <a:lumMod val="75000"/>
                  </a:schemeClr>
                </a:gs>
              </a:gsLst>
              <a:lin ang="0" scaled="1"/>
              <a:tileRect/>
            </a:gra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Híbrida/ transición :</a:t>
              </a:r>
            </a:p>
            <a:p>
              <a:pPr algn="ctr" eaLnBrk="0" hangingPunct="0"/>
              <a:r>
                <a:rPr lang="es-MX" sz="300" b="1" dirty="0" smtClean="0">
                  <a:solidFill>
                    <a:schemeClr val="bg1"/>
                  </a:solidFill>
                  <a:cs typeface="Arial" pitchFamily="34" charset="0"/>
                </a:rPr>
                <a:t> </a:t>
              </a:r>
              <a:r>
                <a:rPr lang="es-MX" sz="300" dirty="0" smtClean="0">
                  <a:solidFill>
                    <a:schemeClr val="bg1"/>
                  </a:solidFill>
                  <a:cs typeface="Arial" pitchFamily="34" charset="0"/>
                </a:rPr>
                <a:t>inicio de operación Infonavit</a:t>
              </a:r>
              <a:endParaRPr lang="es-MX" sz="300" dirty="0">
                <a:solidFill>
                  <a:schemeClr val="bg1"/>
                </a:solidFill>
                <a:cs typeface="Arial" pitchFamily="34" charset="0"/>
              </a:endParaRPr>
            </a:p>
          </p:txBody>
        </p:sp>
      </p:grpSp>
      <p:sp>
        <p:nvSpPr>
          <p:cNvPr id="24" name="ColumnHeader"/>
          <p:cNvSpPr>
            <a:spLocks noChangeArrowheads="1"/>
          </p:cNvSpPr>
          <p:nvPr/>
        </p:nvSpPr>
        <p:spPr bwMode="gray">
          <a:xfrm>
            <a:off x="325438" y="160039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25" name="ColumnHeader"/>
          <p:cNvSpPr>
            <a:spLocks noChangeArrowheads="1"/>
          </p:cNvSpPr>
          <p:nvPr/>
        </p:nvSpPr>
        <p:spPr bwMode="gray">
          <a:xfrm>
            <a:off x="2167731" y="160039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Siguientes pasos</a:t>
            </a:r>
            <a:endParaRPr lang="es-MX" sz="1200" b="1" dirty="0"/>
          </a:p>
        </p:txBody>
      </p:sp>
      <p:cxnSp>
        <p:nvCxnSpPr>
          <p:cNvPr id="26" name="25 Conector recto"/>
          <p:cNvCxnSpPr/>
          <p:nvPr/>
        </p:nvCxnSpPr>
        <p:spPr>
          <a:xfrm>
            <a:off x="545926" y="187989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7" name="26 Conector recto"/>
          <p:cNvCxnSpPr/>
          <p:nvPr/>
        </p:nvCxnSpPr>
        <p:spPr>
          <a:xfrm>
            <a:off x="2213254" y="188216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1" name="Rectangle 62"/>
          <p:cNvSpPr/>
          <p:nvPr/>
        </p:nvSpPr>
        <p:spPr>
          <a:xfrm>
            <a:off x="342127" y="4362274"/>
            <a:ext cx="1503679" cy="872811"/>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Riesgos / Control</a:t>
            </a:r>
          </a:p>
        </p:txBody>
      </p:sp>
      <p:cxnSp>
        <p:nvCxnSpPr>
          <p:cNvPr id="22" name="Straight Connector 69"/>
          <p:cNvCxnSpPr/>
          <p:nvPr/>
        </p:nvCxnSpPr>
        <p:spPr>
          <a:xfrm>
            <a:off x="268238" y="4303075"/>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8" name="TextColumnContent"/>
          <p:cNvSpPr>
            <a:spLocks noChangeArrowheads="1"/>
          </p:cNvSpPr>
          <p:nvPr/>
        </p:nvSpPr>
        <p:spPr bwMode="gray">
          <a:xfrm>
            <a:off x="2165756" y="4379118"/>
            <a:ext cx="6480000" cy="855968"/>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t>Definición de reporte general de riesgos del fondo con la Coordinación General de Riesgos</a:t>
            </a:r>
          </a:p>
          <a:p>
            <a:pPr marL="180975" lvl="1" indent="-174625">
              <a:buClr>
                <a:schemeClr val="tx2"/>
              </a:buClr>
              <a:buFontTx/>
              <a:buChar char="•"/>
            </a:pPr>
            <a:r>
              <a:rPr lang="es-MX" sz="1100" dirty="0" smtClean="0"/>
              <a:t>Definición de medidas de control interno  y mecanismos para corregir desviaciones</a:t>
            </a:r>
          </a:p>
          <a:p>
            <a:pPr marL="180975" lvl="1" indent="-174625">
              <a:buClr>
                <a:schemeClr val="tx2"/>
              </a:buClr>
              <a:buFontTx/>
              <a:buChar char="•"/>
            </a:pPr>
            <a:r>
              <a:rPr lang="es-MX" sz="1100" dirty="0" smtClean="0"/>
              <a:t>Elaboración de planes de acción en caso de contingencias</a:t>
            </a:r>
          </a:p>
          <a:p>
            <a:pPr marL="180975" lvl="1" indent="-174625">
              <a:buClr>
                <a:schemeClr val="tx2"/>
              </a:buClr>
              <a:buFontTx/>
              <a:buChar char="•"/>
            </a:pPr>
            <a:r>
              <a:rPr lang="es-MX" sz="1100" dirty="0" smtClean="0"/>
              <a:t>Estructura de flujo de información y reportes entre el área de inversiones y las distintas áreas del Instituto</a:t>
            </a:r>
          </a:p>
          <a:p>
            <a:pPr marL="6350" lvl="1">
              <a:buClr>
                <a:schemeClr val="tx2"/>
              </a:buClr>
            </a:pPr>
            <a:endParaRPr lang="es-MX" sz="1100" dirty="0"/>
          </a:p>
          <a:p>
            <a:pPr marL="6350" lvl="1">
              <a:buClr>
                <a:schemeClr val="tx2"/>
              </a:buClr>
            </a:pPr>
            <a:endParaRPr lang="es-MX" sz="1100" dirty="0"/>
          </a:p>
        </p:txBody>
      </p:sp>
      <p:sp>
        <p:nvSpPr>
          <p:cNvPr id="33"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78276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17540"/>
            <a:ext cx="8323122" cy="5416868"/>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002 del Comité de Inversiones</a:t>
            </a:r>
          </a:p>
          <a:p>
            <a:pPr algn="ctr" defTabSz="457200"/>
            <a:r>
              <a:rPr lang="es-MX" b="1" dirty="0">
                <a:solidFill>
                  <a:prstClr val="black"/>
                </a:solidFill>
                <a:ea typeface="MS PGothic" pitchFamily="34" charset="-128"/>
                <a:cs typeface="Arial" pitchFamily="34" charset="0"/>
              </a:rPr>
              <a:t>29 de julio de 2014</a:t>
            </a:r>
          </a:p>
          <a:p>
            <a:pPr algn="ctr" defTabSz="457200"/>
            <a:endParaRPr lang="es-MX" sz="1000" b="1" dirty="0">
              <a:solidFill>
                <a:prstClr val="black"/>
              </a:solidFill>
              <a:ea typeface="MS PGothic" pitchFamily="34" charset="-128"/>
              <a:cs typeface="Arial" pitchFamily="34" charset="0"/>
            </a:endParaRPr>
          </a:p>
          <a:p>
            <a:pPr marL="355600" indent="-355600" algn="just" defTabSz="457200">
              <a:spcAft>
                <a:spcPts val="600"/>
              </a:spcAft>
              <a:buFont typeface="+mj-lt"/>
              <a:buAutoNum type="arabicPeriod"/>
            </a:pPr>
            <a:r>
              <a:rPr lang="es-MX" b="1" dirty="0">
                <a:solidFill>
                  <a:srgbClr val="B2B2B2"/>
                </a:solidFill>
              </a:rPr>
              <a:t>Informe sobre los avances en la implementación del Marco de Gestión.</a:t>
            </a:r>
          </a:p>
          <a:p>
            <a:pPr marL="355600" indent="-355600" algn="just" defTabSz="457200">
              <a:spcAft>
                <a:spcPts val="600"/>
              </a:spcAft>
              <a:buFont typeface="+mj-lt"/>
              <a:buAutoNum type="arabicPeriod"/>
            </a:pPr>
            <a:r>
              <a:rPr lang="es-MX" b="1" dirty="0">
                <a:solidFill>
                  <a:srgbClr val="BB2D2C"/>
                </a:solidFill>
              </a:rPr>
              <a:t>Propuesta de actualizaciones y modificaciones al Marco de Gestión y a las Bases de Funcionamiento del Comité de Inversiones, con fundamento en la Base Primera, inciso E), de las Bases de Funcionamiento del Comité de Inversiones.</a:t>
            </a:r>
          </a:p>
          <a:p>
            <a:pPr marL="355600" indent="-355600" algn="just" defTabSz="457200">
              <a:spcAft>
                <a:spcPts val="600"/>
              </a:spcAft>
              <a:buFont typeface="+mj-lt"/>
              <a:buAutoNum type="arabicPeriod"/>
            </a:pPr>
            <a:r>
              <a:rPr lang="es-MX" b="1" dirty="0" smtClean="0">
                <a:solidFill>
                  <a:srgbClr val="B2B2B2"/>
                </a:solidFill>
              </a:rPr>
              <a:t>Propuesta de definición </a:t>
            </a:r>
            <a:r>
              <a:rPr lang="es-MX" b="1" dirty="0">
                <a:solidFill>
                  <a:srgbClr val="B2B2B2"/>
                </a:solidFill>
              </a:rPr>
              <a:t>del valor de referencia para evaluar el desempeño de la cartera de inversión en la etapa </a:t>
            </a:r>
            <a:r>
              <a:rPr lang="es-MX" b="1" dirty="0" smtClean="0">
                <a:solidFill>
                  <a:srgbClr val="B2B2B2"/>
                </a:solidFill>
              </a:rPr>
              <a:t>inicial, con fundamento en la Base Séptima, fracción VII</a:t>
            </a:r>
            <a:r>
              <a:rPr lang="es-MX" b="1" dirty="0">
                <a:solidFill>
                  <a:srgbClr val="B2B2B2"/>
                </a:solidFill>
              </a:rPr>
              <a:t>, de las Bases de Funcionamiento del Comité de Inversiones.</a:t>
            </a:r>
          </a:p>
          <a:p>
            <a:pPr marL="355600" indent="-355600" algn="just" defTabSz="457200">
              <a:spcAft>
                <a:spcPts val="600"/>
              </a:spcAft>
              <a:buFont typeface="+mj-lt"/>
              <a:buAutoNum type="arabicPeriod"/>
            </a:pPr>
            <a:r>
              <a:rPr lang="es-MX" b="1" dirty="0">
                <a:solidFill>
                  <a:srgbClr val="B2B2B2"/>
                </a:solidFill>
              </a:rPr>
              <a:t>Informe </a:t>
            </a:r>
            <a:r>
              <a:rPr lang="es-MX" b="1" dirty="0" smtClean="0">
                <a:solidFill>
                  <a:srgbClr val="B2B2B2"/>
                </a:solidFill>
              </a:rPr>
              <a:t>presentado al </a:t>
            </a:r>
            <a:r>
              <a:rPr lang="es-MX" b="1" dirty="0">
                <a:solidFill>
                  <a:srgbClr val="B2B2B2"/>
                </a:solidFill>
              </a:rPr>
              <a:t>Comité de Auditoría sobre la selección del proveedor del Sistema, Custodio y </a:t>
            </a:r>
            <a:r>
              <a:rPr lang="es-MX" b="1" dirty="0" smtClean="0">
                <a:solidFill>
                  <a:srgbClr val="B2B2B2"/>
                </a:solidFill>
              </a:rPr>
              <a:t>Fiduciario.</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opinión legal </a:t>
            </a:r>
            <a:r>
              <a:rPr lang="es-MX" b="1" dirty="0" smtClean="0">
                <a:solidFill>
                  <a:srgbClr val="B2B2B2"/>
                </a:solidFill>
              </a:rPr>
              <a:t>respecto del </a:t>
            </a:r>
            <a:r>
              <a:rPr lang="es-MX" b="1" dirty="0">
                <a:solidFill>
                  <a:srgbClr val="B2B2B2"/>
                </a:solidFill>
              </a:rPr>
              <a:t>mecanismo de selección del proveedor del </a:t>
            </a:r>
            <a:r>
              <a:rPr lang="es-MX" b="1" dirty="0" smtClean="0">
                <a:solidFill>
                  <a:srgbClr val="B2B2B2"/>
                </a:solidFill>
              </a:rPr>
              <a:t>Sistema.</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coordinación con la Secretaría de Hacienda y Crédito Público (Crédito Público) para la definición de la estrategia de inversión y de trasferencia de </a:t>
            </a:r>
            <a:r>
              <a:rPr lang="es-MX" b="1" dirty="0" smtClean="0">
                <a:solidFill>
                  <a:srgbClr val="B2B2B2"/>
                </a:solidFill>
              </a:rPr>
              <a:t>recursos.</a:t>
            </a:r>
          </a:p>
          <a:p>
            <a:pPr marL="355600" indent="-355600" algn="just" defTabSz="457200">
              <a:spcAft>
                <a:spcPts val="600"/>
              </a:spcAft>
              <a:buFont typeface="+mj-lt"/>
              <a:buAutoNum type="arabicPeriod"/>
            </a:pPr>
            <a:r>
              <a:rPr lang="es-MX" b="1" dirty="0">
                <a:solidFill>
                  <a:srgbClr val="B2B2B2"/>
                </a:solidFill>
              </a:rPr>
              <a:t>Propuesta de </a:t>
            </a:r>
            <a:r>
              <a:rPr lang="es-MX" b="1" dirty="0" smtClean="0">
                <a:solidFill>
                  <a:srgbClr val="B2B2B2"/>
                </a:solidFill>
              </a:rPr>
              <a:t>calendario de sesiones del Comité </a:t>
            </a:r>
            <a:r>
              <a:rPr lang="es-MX" b="1" dirty="0">
                <a:solidFill>
                  <a:srgbClr val="B2B2B2"/>
                </a:solidFill>
              </a:rPr>
              <a:t>de </a:t>
            </a:r>
            <a:r>
              <a:rPr lang="es-MX" b="1" dirty="0" smtClean="0">
                <a:solidFill>
                  <a:srgbClr val="B2B2B2"/>
                </a:solidFill>
              </a:rPr>
              <a:t>Inversiones.</a:t>
            </a:r>
            <a:endParaRPr lang="es-MX" b="1" dirty="0">
              <a:solidFill>
                <a:srgbClr val="B2B2B2"/>
              </a:solidFill>
            </a:endParaRPr>
          </a:p>
        </p:txBody>
      </p:sp>
    </p:spTree>
    <p:extLst>
      <p:ext uri="{BB962C8B-B14F-4D97-AF65-F5344CB8AC3E}">
        <p14:creationId xmlns:p14="http://schemas.microsoft.com/office/powerpoint/2010/main" val="1042106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2822"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1" y="288000"/>
            <a:ext cx="5033142" cy="742950"/>
          </a:xfrm>
        </p:spPr>
        <p:txBody>
          <a:bodyPr/>
          <a:lstStyle/>
          <a:p>
            <a:r>
              <a:rPr lang="es-MX" sz="2200" dirty="0"/>
              <a:t>Propuesta </a:t>
            </a:r>
            <a:r>
              <a:rPr lang="es-MX" sz="2200" dirty="0" smtClean="0"/>
              <a:t>de actualizaciones </a:t>
            </a:r>
            <a:r>
              <a:rPr lang="es-MX" sz="2200" dirty="0"/>
              <a:t>y </a:t>
            </a:r>
            <a:r>
              <a:rPr lang="es-MX" sz="2200" dirty="0" smtClean="0"/>
              <a:t>modificaciones</a:t>
            </a:r>
            <a:r>
              <a:rPr lang="es-MX" sz="2200" dirty="0"/>
              <a:t> </a:t>
            </a:r>
            <a:r>
              <a:rPr lang="es-MX" sz="2200" dirty="0" smtClean="0"/>
              <a:t>(1/3) </a:t>
            </a:r>
            <a:r>
              <a:rPr lang="es-MX" dirty="0"/>
              <a:t/>
            </a:r>
            <a:br>
              <a:rPr lang="es-MX" dirty="0"/>
            </a:br>
            <a:endParaRPr lang="es-MX" sz="1600" dirty="0"/>
          </a:p>
        </p:txBody>
      </p:sp>
      <p:sp>
        <p:nvSpPr>
          <p:cNvPr id="4" name="Rectangle 9"/>
          <p:cNvSpPr/>
          <p:nvPr/>
        </p:nvSpPr>
        <p:spPr>
          <a:xfrm>
            <a:off x="147113" y="2672234"/>
            <a:ext cx="1296000" cy="3801045"/>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Actualizaciones y/o Modificaciones el Marco de Gestión</a:t>
            </a:r>
            <a:endParaRPr lang="es-MX" sz="1200" b="1" dirty="0">
              <a:solidFill>
                <a:schemeClr val="bg1"/>
              </a:solidFill>
            </a:endParaRPr>
          </a:p>
        </p:txBody>
      </p:sp>
      <p:sp>
        <p:nvSpPr>
          <p:cNvPr id="5" name="TextColumnContent"/>
          <p:cNvSpPr>
            <a:spLocks noChangeArrowheads="1"/>
          </p:cNvSpPr>
          <p:nvPr/>
        </p:nvSpPr>
        <p:spPr bwMode="gray">
          <a:xfrm>
            <a:off x="1630534" y="2672235"/>
            <a:ext cx="2880000" cy="489612"/>
          </a:xfrm>
          <a:prstGeom prst="rect">
            <a:avLst/>
          </a:prstGeom>
          <a:noFill/>
          <a:ln w="9525" algn="ctr">
            <a:noFill/>
            <a:miter lim="800000"/>
            <a:headEnd type="none" w="lg" len="lg"/>
            <a:tailEnd type="none" w="lg" len="lg"/>
          </a:ln>
          <a:effectLst/>
        </p:spPr>
        <p:txBody>
          <a:bodyPr lIns="0" tIns="0" rIns="0" bIns="0" anchor="t" anchorCtr="0"/>
          <a:lstStyle/>
          <a:p>
            <a:pPr marL="234950" lvl="1" indent="-228600">
              <a:spcAft>
                <a:spcPts val="600"/>
              </a:spcAft>
              <a:buClr>
                <a:schemeClr val="tx2"/>
              </a:buClr>
              <a:buFont typeface="+mj-lt"/>
              <a:buAutoNum type="arabicPeriod"/>
            </a:pPr>
            <a:r>
              <a:rPr lang="es-MX" sz="1400" dirty="0" smtClean="0"/>
              <a:t>Procedimiento </a:t>
            </a:r>
            <a:r>
              <a:rPr lang="es-MX" sz="1400" dirty="0"/>
              <a:t>de selección y contratación del Fiduciario y Custodio </a:t>
            </a:r>
            <a:r>
              <a:rPr lang="es-MX" sz="1400" dirty="0" smtClean="0"/>
              <a:t> </a:t>
            </a:r>
            <a:endParaRPr lang="es-MX" sz="1400" dirty="0"/>
          </a:p>
        </p:txBody>
      </p:sp>
      <p:sp>
        <p:nvSpPr>
          <p:cNvPr id="8" name="ColumnHeader"/>
          <p:cNvSpPr>
            <a:spLocks noChangeArrowheads="1"/>
          </p:cNvSpPr>
          <p:nvPr/>
        </p:nvSpPr>
        <p:spPr bwMode="gray">
          <a:xfrm>
            <a:off x="11534" y="2222405"/>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Dimensión</a:t>
            </a:r>
            <a:endParaRPr lang="es-MX" sz="1400" b="1" dirty="0"/>
          </a:p>
        </p:txBody>
      </p:sp>
      <p:sp>
        <p:nvSpPr>
          <p:cNvPr id="9" name="ColumnHeader"/>
          <p:cNvSpPr>
            <a:spLocks noChangeArrowheads="1"/>
          </p:cNvSpPr>
          <p:nvPr/>
        </p:nvSpPr>
        <p:spPr bwMode="gray">
          <a:xfrm>
            <a:off x="1157780" y="2222405"/>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10" name="9 Conector recto"/>
          <p:cNvCxnSpPr/>
          <p:nvPr/>
        </p:nvCxnSpPr>
        <p:spPr>
          <a:xfrm>
            <a:off x="232022" y="2573634"/>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1" name="10 Conector recto"/>
          <p:cNvCxnSpPr/>
          <p:nvPr/>
        </p:nvCxnSpPr>
        <p:spPr>
          <a:xfrm>
            <a:off x="1640038" y="2573634"/>
            <a:ext cx="2916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 name="2 Rectángulo"/>
          <p:cNvSpPr/>
          <p:nvPr/>
        </p:nvSpPr>
        <p:spPr>
          <a:xfrm>
            <a:off x="82454" y="1091702"/>
            <a:ext cx="8841416" cy="1169551"/>
          </a:xfrm>
          <a:prstGeom prst="rect">
            <a:avLst/>
          </a:prstGeom>
        </p:spPr>
        <p:txBody>
          <a:bodyPr wrap="square">
            <a:spAutoFit/>
          </a:bodyPr>
          <a:lstStyle/>
          <a:p>
            <a:pPr marL="177800" lvl="1" indent="-171450" algn="just">
              <a:buClr>
                <a:schemeClr val="tx2"/>
              </a:buClr>
              <a:buFont typeface="Arial" pitchFamily="34" charset="0"/>
              <a:buChar char="•"/>
            </a:pPr>
            <a:r>
              <a:rPr lang="es-MX" sz="1400" dirty="0" smtClean="0"/>
              <a:t>Como parte de los avances en el proceso de implementación del Marco de Gestión y en atención a los </a:t>
            </a:r>
            <a:r>
              <a:rPr lang="es-MX" sz="1400" dirty="0"/>
              <a:t>acuerdos tomados por el </a:t>
            </a:r>
            <a:r>
              <a:rPr lang="es-MX" sz="1400" dirty="0" smtClean="0"/>
              <a:t>Consejo </a:t>
            </a:r>
            <a:r>
              <a:rPr lang="es-MX" sz="1400" dirty="0"/>
              <a:t>de Administración en </a:t>
            </a:r>
            <a:r>
              <a:rPr lang="es-MX" sz="1400" dirty="0" smtClean="0"/>
              <a:t>sus sesiones ordinarias </a:t>
            </a:r>
            <a:r>
              <a:rPr lang="es-MX" sz="1400" dirty="0"/>
              <a:t>número 754 </a:t>
            </a:r>
            <a:r>
              <a:rPr lang="es-MX" sz="1400" dirty="0" smtClean="0"/>
              <a:t>del </a:t>
            </a:r>
            <a:r>
              <a:rPr lang="es-MX" sz="1400" dirty="0"/>
              <a:t>26 de </a:t>
            </a:r>
            <a:r>
              <a:rPr lang="es-MX" sz="1400" dirty="0" smtClean="0"/>
              <a:t>febrero </a:t>
            </a:r>
            <a:r>
              <a:rPr lang="es-MX" sz="1400" dirty="0"/>
              <a:t>de </a:t>
            </a:r>
            <a:r>
              <a:rPr lang="es-MX" sz="1400" dirty="0" smtClean="0"/>
              <a:t>2014, 755 </a:t>
            </a:r>
            <a:r>
              <a:rPr lang="es-MX" sz="1400" dirty="0"/>
              <a:t>d</a:t>
            </a:r>
            <a:r>
              <a:rPr lang="es-MX" sz="1400" dirty="0" smtClean="0"/>
              <a:t>el </a:t>
            </a:r>
            <a:r>
              <a:rPr lang="es-MX" sz="1400" dirty="0"/>
              <a:t>26 de marzo de </a:t>
            </a:r>
            <a:r>
              <a:rPr lang="es-MX" sz="1400" dirty="0" smtClean="0"/>
              <a:t>2014</a:t>
            </a:r>
            <a:r>
              <a:rPr lang="es-MX" sz="1400" dirty="0"/>
              <a:t>,</a:t>
            </a:r>
            <a:r>
              <a:rPr lang="es-MX" sz="1400" dirty="0" smtClean="0"/>
              <a:t> 757 celebrada el 27 de mayo de 2014 y 758 del 25 de junio de 2014, se informa  sobre </a:t>
            </a:r>
            <a:r>
              <a:rPr lang="es-MX" sz="1400" dirty="0"/>
              <a:t> </a:t>
            </a:r>
            <a:r>
              <a:rPr lang="es-MX" sz="1400" dirty="0" smtClean="0"/>
              <a:t>la propuesta de actualizaciones y/o modificaciones al Marco de Gestión y a las Bases de Funcionamiento del Comité de Inversiones  para proponer su aprobación al Consejo de Administración en su siguiente sesión: </a:t>
            </a:r>
          </a:p>
        </p:txBody>
      </p:sp>
      <p:sp>
        <p:nvSpPr>
          <p:cNvPr id="1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
        <p:nvSpPr>
          <p:cNvPr id="17" name="ColumnHeader"/>
          <p:cNvSpPr>
            <a:spLocks noChangeArrowheads="1"/>
          </p:cNvSpPr>
          <p:nvPr/>
        </p:nvSpPr>
        <p:spPr bwMode="gray">
          <a:xfrm>
            <a:off x="4258074" y="2222405"/>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Inicial </a:t>
            </a:r>
            <a:endParaRPr lang="es-MX" sz="1400" b="1" dirty="0"/>
          </a:p>
        </p:txBody>
      </p:sp>
      <p:cxnSp>
        <p:nvCxnSpPr>
          <p:cNvPr id="18" name="17 Conector recto"/>
          <p:cNvCxnSpPr/>
          <p:nvPr/>
        </p:nvCxnSpPr>
        <p:spPr>
          <a:xfrm>
            <a:off x="4794998" y="2573634"/>
            <a:ext cx="133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6" name="15 Rectángulo"/>
          <p:cNvSpPr/>
          <p:nvPr/>
        </p:nvSpPr>
        <p:spPr>
          <a:xfrm>
            <a:off x="4730416" y="2672235"/>
            <a:ext cx="1329190" cy="523220"/>
          </a:xfrm>
          <a:prstGeom prst="rect">
            <a:avLst/>
          </a:prstGeom>
        </p:spPr>
        <p:txBody>
          <a:bodyPr wrap="square">
            <a:spAutoFit/>
          </a:bodyPr>
          <a:lstStyle/>
          <a:p>
            <a:pPr marL="180975" lvl="1" indent="-174625">
              <a:buClr>
                <a:schemeClr val="tx2"/>
              </a:buClr>
              <a:buFontTx/>
              <a:buChar char="•"/>
            </a:pPr>
            <a:r>
              <a:rPr lang="es-MX" sz="1400" dirty="0" smtClean="0"/>
              <a:t>Licitación privada </a:t>
            </a:r>
            <a:endParaRPr lang="es-MX" sz="1400" dirty="0"/>
          </a:p>
        </p:txBody>
      </p:sp>
      <p:sp>
        <p:nvSpPr>
          <p:cNvPr id="20" name="ColumnHeader"/>
          <p:cNvSpPr>
            <a:spLocks noChangeArrowheads="1"/>
          </p:cNvSpPr>
          <p:nvPr/>
        </p:nvSpPr>
        <p:spPr bwMode="gray">
          <a:xfrm>
            <a:off x="6471322" y="2222405"/>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Actual</a:t>
            </a:r>
            <a:endParaRPr lang="es-MX" sz="1400" b="1" dirty="0"/>
          </a:p>
        </p:txBody>
      </p:sp>
      <p:cxnSp>
        <p:nvCxnSpPr>
          <p:cNvPr id="21" name="20 Conector recto"/>
          <p:cNvCxnSpPr/>
          <p:nvPr/>
        </p:nvCxnSpPr>
        <p:spPr>
          <a:xfrm>
            <a:off x="6571510" y="2573634"/>
            <a:ext cx="216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21 Rectángulo"/>
          <p:cNvSpPr/>
          <p:nvPr/>
        </p:nvSpPr>
        <p:spPr>
          <a:xfrm>
            <a:off x="6450998" y="2608361"/>
            <a:ext cx="2028235" cy="738664"/>
          </a:xfrm>
          <a:prstGeom prst="rect">
            <a:avLst/>
          </a:prstGeom>
        </p:spPr>
        <p:txBody>
          <a:bodyPr wrap="square">
            <a:spAutoFit/>
          </a:bodyPr>
          <a:lstStyle/>
          <a:p>
            <a:pPr marL="180975" lvl="1" indent="-174625">
              <a:buClr>
                <a:schemeClr val="tx2"/>
              </a:buClr>
              <a:buFontTx/>
              <a:buChar char="•"/>
            </a:pPr>
            <a:r>
              <a:rPr lang="es-MX" sz="1400" dirty="0" smtClean="0"/>
              <a:t>La Administración con base en un estudio de mercado </a:t>
            </a:r>
          </a:p>
        </p:txBody>
      </p:sp>
      <p:sp>
        <p:nvSpPr>
          <p:cNvPr id="23" name="22 Rectángulo"/>
          <p:cNvSpPr/>
          <p:nvPr/>
        </p:nvSpPr>
        <p:spPr>
          <a:xfrm>
            <a:off x="4730416" y="3514534"/>
            <a:ext cx="2382324" cy="307777"/>
          </a:xfrm>
          <a:prstGeom prst="rect">
            <a:avLst/>
          </a:prstGeom>
        </p:spPr>
        <p:txBody>
          <a:bodyPr wrap="square">
            <a:spAutoFit/>
          </a:bodyPr>
          <a:lstStyle/>
          <a:p>
            <a:pPr marL="180975" lvl="1" indent="-174625">
              <a:buClr>
                <a:schemeClr val="tx2"/>
              </a:buClr>
              <a:buFontTx/>
              <a:buChar char="•"/>
            </a:pPr>
            <a:r>
              <a:rPr lang="es-MX" sz="1400" dirty="0" smtClean="0"/>
              <a:t>Sin definir</a:t>
            </a:r>
            <a:endParaRPr lang="es-MX" sz="1400" dirty="0"/>
          </a:p>
        </p:txBody>
      </p:sp>
      <p:sp>
        <p:nvSpPr>
          <p:cNvPr id="24" name="23 Rectángulo"/>
          <p:cNvSpPr/>
          <p:nvPr/>
        </p:nvSpPr>
        <p:spPr>
          <a:xfrm>
            <a:off x="6450998" y="3516806"/>
            <a:ext cx="2028235" cy="305505"/>
          </a:xfrm>
          <a:prstGeom prst="rect">
            <a:avLst/>
          </a:prstGeom>
        </p:spPr>
        <p:txBody>
          <a:bodyPr wrap="square">
            <a:spAutoFit/>
          </a:bodyPr>
          <a:lstStyle/>
          <a:p>
            <a:pPr marL="180975" lvl="1" indent="-174625">
              <a:buClr>
                <a:schemeClr val="tx2"/>
              </a:buClr>
              <a:buFontTx/>
              <a:buChar char="•"/>
            </a:pPr>
            <a:r>
              <a:rPr lang="es-MX" sz="1400" dirty="0" smtClean="0"/>
              <a:t>Propuesta</a:t>
            </a:r>
            <a:endParaRPr lang="es-MX" sz="1400" dirty="0"/>
          </a:p>
        </p:txBody>
      </p:sp>
      <p:sp>
        <p:nvSpPr>
          <p:cNvPr id="25" name="24 Rectángulo"/>
          <p:cNvSpPr/>
          <p:nvPr/>
        </p:nvSpPr>
        <p:spPr>
          <a:xfrm>
            <a:off x="4730416" y="4641426"/>
            <a:ext cx="2382324" cy="307777"/>
          </a:xfrm>
          <a:prstGeom prst="rect">
            <a:avLst/>
          </a:prstGeom>
        </p:spPr>
        <p:txBody>
          <a:bodyPr wrap="square">
            <a:spAutoFit/>
          </a:bodyPr>
          <a:lstStyle/>
          <a:p>
            <a:pPr marL="180975" lvl="1" indent="-174625">
              <a:buClr>
                <a:schemeClr val="tx2"/>
              </a:buClr>
              <a:buFontTx/>
              <a:buChar char="•"/>
            </a:pPr>
            <a:r>
              <a:rPr lang="es-MX" sz="1400" dirty="0" smtClean="0"/>
              <a:t>Sin definir</a:t>
            </a:r>
            <a:endParaRPr lang="es-MX" sz="1400" dirty="0"/>
          </a:p>
        </p:txBody>
      </p:sp>
      <p:sp>
        <p:nvSpPr>
          <p:cNvPr id="26" name="25 Rectángulo"/>
          <p:cNvSpPr/>
          <p:nvPr/>
        </p:nvSpPr>
        <p:spPr>
          <a:xfrm>
            <a:off x="6450998" y="4627778"/>
            <a:ext cx="2693002" cy="523220"/>
          </a:xfrm>
          <a:prstGeom prst="rect">
            <a:avLst/>
          </a:prstGeom>
        </p:spPr>
        <p:txBody>
          <a:bodyPr wrap="square">
            <a:spAutoFit/>
          </a:bodyPr>
          <a:lstStyle/>
          <a:p>
            <a:pPr marL="180975" lvl="1" indent="-174625">
              <a:buClr>
                <a:schemeClr val="tx2"/>
              </a:buClr>
              <a:buFontTx/>
              <a:buChar char="•"/>
            </a:pPr>
            <a:r>
              <a:rPr lang="es-MX" sz="1400" dirty="0" smtClean="0"/>
              <a:t>Conforme a las Bases aprobadas</a:t>
            </a:r>
            <a:endParaRPr lang="es-MX" sz="1400" dirty="0"/>
          </a:p>
        </p:txBody>
      </p:sp>
      <p:sp>
        <p:nvSpPr>
          <p:cNvPr id="7" name="6 Rectángulo"/>
          <p:cNvSpPr/>
          <p:nvPr/>
        </p:nvSpPr>
        <p:spPr>
          <a:xfrm>
            <a:off x="1640038" y="4662595"/>
            <a:ext cx="2880000" cy="362369"/>
          </a:xfrm>
          <a:prstGeom prst="rect">
            <a:avLst/>
          </a:prstGeom>
          <a:noFill/>
          <a:ln w="9525" algn="ctr">
            <a:noFill/>
            <a:miter lim="800000"/>
            <a:headEnd type="none" w="lg" len="lg"/>
            <a:tailEnd type="none" w="lg" len="lg"/>
          </a:ln>
          <a:effectLst/>
        </p:spPr>
        <p:txBody>
          <a:bodyPr lIns="0" tIns="0" rIns="0" bIns="0" anchor="t" anchorCtr="0"/>
          <a:lstStyle/>
          <a:p>
            <a:pPr marL="177800" lvl="1" indent="-171450">
              <a:spcAft>
                <a:spcPts val="600"/>
              </a:spcAft>
              <a:buClr>
                <a:schemeClr val="tx2"/>
              </a:buClr>
              <a:buFont typeface="+mj-lt"/>
              <a:buAutoNum type="arabicPeriod" startAt="3"/>
            </a:pPr>
            <a:r>
              <a:rPr lang="es-MX" sz="1400" dirty="0"/>
              <a:t>Integración del Comité de Inversiones y sus facultades </a:t>
            </a:r>
          </a:p>
        </p:txBody>
      </p:sp>
      <p:sp>
        <p:nvSpPr>
          <p:cNvPr id="12" name="11 Rectángulo"/>
          <p:cNvSpPr/>
          <p:nvPr/>
        </p:nvSpPr>
        <p:spPr>
          <a:xfrm>
            <a:off x="1630535" y="3405343"/>
            <a:ext cx="2880000" cy="934641"/>
          </a:xfrm>
          <a:prstGeom prst="rect">
            <a:avLst/>
          </a:prstGeom>
          <a:noFill/>
          <a:ln w="9525" algn="ctr">
            <a:noFill/>
            <a:miter lim="800000"/>
            <a:headEnd type="none" w="lg" len="lg"/>
            <a:tailEnd type="none" w="lg" len="lg"/>
          </a:ln>
          <a:effectLst/>
        </p:spPr>
        <p:txBody>
          <a:bodyPr lIns="0" tIns="0" rIns="0" bIns="0" anchor="t" anchorCtr="0"/>
          <a:lstStyle/>
          <a:p>
            <a:pPr marL="177800" lvl="1" indent="-171450" algn="just">
              <a:spcAft>
                <a:spcPts val="600"/>
              </a:spcAft>
              <a:buClr>
                <a:schemeClr val="tx2"/>
              </a:buClr>
              <a:buFont typeface="+mj-lt"/>
              <a:buAutoNum type="arabicPeriod" startAt="2"/>
            </a:pPr>
            <a:r>
              <a:rPr lang="es-MX" sz="1400" dirty="0" smtClean="0"/>
              <a:t>Propuesta de valor </a:t>
            </a:r>
            <a:r>
              <a:rPr lang="es-MX" sz="1400" dirty="0"/>
              <a:t>de </a:t>
            </a:r>
            <a:r>
              <a:rPr lang="es-MX" sz="1400" dirty="0" smtClean="0"/>
              <a:t>referencia para </a:t>
            </a:r>
            <a:r>
              <a:rPr lang="es-MX" sz="1400" dirty="0"/>
              <a:t>evaluar el desempeño de la cartera de inversión </a:t>
            </a:r>
            <a:r>
              <a:rPr lang="es-MX" sz="1400" dirty="0" smtClean="0"/>
              <a:t>al inicio de </a:t>
            </a:r>
            <a:r>
              <a:rPr lang="es-MX" sz="1400" dirty="0"/>
              <a:t>la operación del proveedor del Sistema (etapa inicial)</a:t>
            </a:r>
          </a:p>
        </p:txBody>
      </p:sp>
      <p:sp>
        <p:nvSpPr>
          <p:cNvPr id="27" name="26 Rectángulo"/>
          <p:cNvSpPr/>
          <p:nvPr/>
        </p:nvSpPr>
        <p:spPr>
          <a:xfrm>
            <a:off x="4719040" y="5257858"/>
            <a:ext cx="1340566" cy="954107"/>
          </a:xfrm>
          <a:prstGeom prst="rect">
            <a:avLst/>
          </a:prstGeom>
        </p:spPr>
        <p:txBody>
          <a:bodyPr wrap="square">
            <a:spAutoFit/>
          </a:bodyPr>
          <a:lstStyle/>
          <a:p>
            <a:pPr marL="180975" lvl="1" indent="-174625">
              <a:buClr>
                <a:schemeClr val="tx2"/>
              </a:buClr>
              <a:buFontTx/>
              <a:buChar char="•"/>
            </a:pPr>
            <a:r>
              <a:rPr lang="es-MX" sz="1400" dirty="0" smtClean="0"/>
              <a:t>Aplicable a los recursos del FANVIT, FPP y </a:t>
            </a:r>
            <a:r>
              <a:rPr lang="es-MX" sz="1400" dirty="0" err="1" smtClean="0"/>
              <a:t>FdeP</a:t>
            </a:r>
            <a:endParaRPr lang="es-MX" sz="1400" dirty="0"/>
          </a:p>
        </p:txBody>
      </p:sp>
      <p:sp>
        <p:nvSpPr>
          <p:cNvPr id="28" name="27 Rectángulo"/>
          <p:cNvSpPr/>
          <p:nvPr/>
        </p:nvSpPr>
        <p:spPr>
          <a:xfrm>
            <a:off x="6450999" y="5244210"/>
            <a:ext cx="2693002" cy="1384995"/>
          </a:xfrm>
          <a:prstGeom prst="rect">
            <a:avLst/>
          </a:prstGeom>
        </p:spPr>
        <p:txBody>
          <a:bodyPr wrap="square">
            <a:spAutoFit/>
          </a:bodyPr>
          <a:lstStyle/>
          <a:p>
            <a:pPr marL="180975" lvl="1" indent="-174625">
              <a:buClr>
                <a:schemeClr val="tx2"/>
              </a:buClr>
              <a:buFontTx/>
              <a:buChar char="•"/>
            </a:pPr>
            <a:r>
              <a:rPr lang="es-MX" sz="1200" dirty="0" smtClean="0"/>
              <a:t>Es el referente para </a:t>
            </a:r>
            <a:r>
              <a:rPr lang="es-MX" sz="1200" dirty="0"/>
              <a:t>la gestión </a:t>
            </a:r>
            <a:r>
              <a:rPr lang="es-MX" sz="1200" dirty="0" smtClean="0"/>
              <a:t>del</a:t>
            </a:r>
            <a:r>
              <a:rPr lang="es-MX" sz="1200" dirty="0" smtClean="0">
                <a:cs typeface="Arial" pitchFamily="34" charset="0"/>
              </a:rPr>
              <a:t> </a:t>
            </a:r>
            <a:r>
              <a:rPr lang="es-MX" sz="1200" dirty="0"/>
              <a:t>Fondo de Ahorro, Fondo de Seguro de </a:t>
            </a:r>
            <a:r>
              <a:rPr lang="es-MX" sz="1200" dirty="0" smtClean="0"/>
              <a:t>Daños y Fondo de </a:t>
            </a:r>
            <a:r>
              <a:rPr lang="es-MX" sz="1200" dirty="0" smtClean="0"/>
              <a:t>Dividendos</a:t>
            </a:r>
            <a:r>
              <a:rPr lang="es-MX" sz="1200" baseline="30000" dirty="0" smtClean="0"/>
              <a:t>1</a:t>
            </a:r>
            <a:r>
              <a:rPr lang="es-MX" sz="1200" dirty="0" smtClean="0"/>
              <a:t> ,</a:t>
            </a:r>
            <a:r>
              <a:rPr lang="es-MX" sz="1200" dirty="0" smtClean="0"/>
              <a:t> </a:t>
            </a:r>
            <a:r>
              <a:rPr lang="es-MX" sz="1200" dirty="0"/>
              <a:t>y en general, para la gestión de los recursos cuya administración esté a cargo del INFONAVIT (los “Recursos del INFONAVIT”).</a:t>
            </a:r>
            <a:endParaRPr lang="es-MX" sz="1200" dirty="0"/>
          </a:p>
        </p:txBody>
      </p:sp>
      <p:sp>
        <p:nvSpPr>
          <p:cNvPr id="29" name="28 Rectángulo"/>
          <p:cNvSpPr/>
          <p:nvPr/>
        </p:nvSpPr>
        <p:spPr>
          <a:xfrm>
            <a:off x="1630535" y="5354501"/>
            <a:ext cx="3173964" cy="307777"/>
          </a:xfrm>
          <a:prstGeom prst="rect">
            <a:avLst/>
          </a:prstGeom>
          <a:noFill/>
          <a:ln w="9525" algn="ctr">
            <a:noFill/>
            <a:miter lim="800000"/>
            <a:headEnd type="none" w="lg" len="lg"/>
            <a:tailEnd type="none" w="lg" len="lg"/>
          </a:ln>
          <a:effectLst/>
        </p:spPr>
        <p:txBody>
          <a:bodyPr lIns="0" tIns="0" rIns="0" bIns="0" anchor="t" anchorCtr="0"/>
          <a:lstStyle/>
          <a:p>
            <a:pPr marL="349250" lvl="1" indent="-342900">
              <a:spcAft>
                <a:spcPts val="600"/>
              </a:spcAft>
              <a:buClr>
                <a:schemeClr val="tx2"/>
              </a:buClr>
              <a:buFont typeface="+mj-lt"/>
              <a:buAutoNum type="arabicPeriod" startAt="4"/>
            </a:pPr>
            <a:r>
              <a:rPr lang="es-MX" sz="1400" dirty="0"/>
              <a:t>Alcance de Marco de </a:t>
            </a:r>
            <a:r>
              <a:rPr lang="es-MX" sz="1400" dirty="0" smtClean="0"/>
              <a:t>Gestión</a:t>
            </a:r>
            <a:endParaRPr lang="es-MX" sz="1400" dirty="0"/>
          </a:p>
        </p:txBody>
      </p:sp>
      <p:sp>
        <p:nvSpPr>
          <p:cNvPr id="31" name="17 CuadroTexto"/>
          <p:cNvSpPr txBox="1"/>
          <p:nvPr/>
        </p:nvSpPr>
        <p:spPr>
          <a:xfrm>
            <a:off x="12564" y="6609759"/>
            <a:ext cx="8499466" cy="253916"/>
          </a:xfrm>
          <a:prstGeom prst="rect">
            <a:avLst/>
          </a:prstGeom>
          <a:noFill/>
        </p:spPr>
        <p:txBody>
          <a:bodyPr wrap="square" rtlCol="0">
            <a:spAutoFit/>
          </a:bodyPr>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r>
              <a:rPr lang="es-MX" sz="1050" dirty="0" smtClean="0">
                <a:cs typeface="Arial" pitchFamily="34" charset="0"/>
              </a:rPr>
              <a:t>1. D</a:t>
            </a:r>
            <a:r>
              <a:rPr lang="es-MX" sz="1050" dirty="0" smtClean="0"/>
              <a:t>ividendos </a:t>
            </a:r>
            <a:r>
              <a:rPr lang="es-MX" sz="1050" dirty="0"/>
              <a:t>que se recibieron por parte de la aseguradora por no usar completas las primas d</a:t>
            </a:r>
            <a:r>
              <a:rPr lang="es-MX" sz="1050" dirty="0" smtClean="0"/>
              <a:t>el </a:t>
            </a:r>
            <a:r>
              <a:rPr lang="es-MX" sz="1050" dirty="0"/>
              <a:t>seguro de Protección de </a:t>
            </a:r>
            <a:r>
              <a:rPr lang="es-MX" sz="1050" dirty="0" smtClean="0"/>
              <a:t>Pagos (FPP anterior)</a:t>
            </a:r>
            <a:endParaRPr lang="es-MX" sz="1050" dirty="0">
              <a:cs typeface="Arial" pitchFamily="34" charset="0"/>
            </a:endParaRPr>
          </a:p>
        </p:txBody>
      </p:sp>
    </p:spTree>
    <p:extLst>
      <p:ext uri="{BB962C8B-B14F-4D97-AF65-F5344CB8AC3E}">
        <p14:creationId xmlns:p14="http://schemas.microsoft.com/office/powerpoint/2010/main" val="2590236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905"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9"/>
          <p:cNvSpPr/>
          <p:nvPr/>
        </p:nvSpPr>
        <p:spPr>
          <a:xfrm>
            <a:off x="78873" y="1642845"/>
            <a:ext cx="1296000" cy="4929531"/>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schemeClr val="bg1"/>
                </a:solidFill>
              </a:rPr>
              <a:t>Actualizaciones y/o Modificaciones el Marco de Gestión</a:t>
            </a:r>
          </a:p>
        </p:txBody>
      </p:sp>
      <p:sp>
        <p:nvSpPr>
          <p:cNvPr id="5" name="TextColumnContent"/>
          <p:cNvSpPr>
            <a:spLocks noChangeArrowheads="1"/>
          </p:cNvSpPr>
          <p:nvPr/>
        </p:nvSpPr>
        <p:spPr bwMode="gray">
          <a:xfrm>
            <a:off x="1539924" y="2393302"/>
            <a:ext cx="3318672" cy="523220"/>
          </a:xfrm>
          <a:prstGeom prst="rect">
            <a:avLst/>
          </a:prstGeom>
          <a:noFill/>
          <a:ln w="9525" algn="ctr">
            <a:noFill/>
            <a:miter lim="800000"/>
            <a:headEnd type="none" w="lg" len="lg"/>
            <a:tailEnd type="none" w="lg" len="lg"/>
          </a:ln>
          <a:effectLst/>
        </p:spPr>
        <p:txBody>
          <a:bodyPr lIns="0" tIns="0" rIns="0" bIns="0" anchor="t" anchorCtr="0"/>
          <a:lstStyle/>
          <a:p>
            <a:pPr marL="349250" lvl="1" indent="-342900">
              <a:spcAft>
                <a:spcPts val="600"/>
              </a:spcAft>
              <a:buClr>
                <a:schemeClr val="tx2"/>
              </a:buClr>
              <a:buFont typeface="+mj-lt"/>
              <a:buAutoNum type="arabicPeriod" startAt="6"/>
            </a:pPr>
            <a:r>
              <a:rPr lang="es-MX" sz="1400" dirty="0"/>
              <a:t>Criterios de elegibilidad y proceso de selección de los proveedores del </a:t>
            </a:r>
            <a:r>
              <a:rPr lang="es-MX" sz="1400" dirty="0" smtClean="0"/>
              <a:t>Sistema</a:t>
            </a:r>
            <a:endParaRPr lang="es-MX" sz="1400" dirty="0"/>
          </a:p>
        </p:txBody>
      </p:sp>
      <p:sp>
        <p:nvSpPr>
          <p:cNvPr id="8" name="ColumnHeader"/>
          <p:cNvSpPr>
            <a:spLocks noChangeArrowheads="1"/>
          </p:cNvSpPr>
          <p:nvPr/>
        </p:nvSpPr>
        <p:spPr bwMode="gray">
          <a:xfrm>
            <a:off x="11534" y="1205983"/>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Dimensión</a:t>
            </a:r>
            <a:endParaRPr lang="es-MX" sz="1400" b="1" dirty="0"/>
          </a:p>
        </p:txBody>
      </p:sp>
      <p:sp>
        <p:nvSpPr>
          <p:cNvPr id="9" name="ColumnHeader"/>
          <p:cNvSpPr>
            <a:spLocks noChangeArrowheads="1"/>
          </p:cNvSpPr>
          <p:nvPr/>
        </p:nvSpPr>
        <p:spPr bwMode="gray">
          <a:xfrm>
            <a:off x="1062244" y="1205983"/>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10" name="9 Conector recto"/>
          <p:cNvCxnSpPr/>
          <p:nvPr/>
        </p:nvCxnSpPr>
        <p:spPr>
          <a:xfrm>
            <a:off x="232022" y="1520810"/>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1" name="10 Conector recto"/>
          <p:cNvCxnSpPr/>
          <p:nvPr/>
        </p:nvCxnSpPr>
        <p:spPr>
          <a:xfrm>
            <a:off x="1544502" y="1520810"/>
            <a:ext cx="313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sp>
        <p:nvSpPr>
          <p:cNvPr id="17" name="ColumnHeader"/>
          <p:cNvSpPr>
            <a:spLocks noChangeArrowheads="1"/>
          </p:cNvSpPr>
          <p:nvPr/>
        </p:nvSpPr>
        <p:spPr bwMode="gray">
          <a:xfrm>
            <a:off x="4476442" y="1205983"/>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Inicial </a:t>
            </a:r>
            <a:endParaRPr lang="es-MX" sz="1400" b="1" dirty="0"/>
          </a:p>
        </p:txBody>
      </p:sp>
      <p:cxnSp>
        <p:nvCxnSpPr>
          <p:cNvPr id="18" name="17 Conector recto"/>
          <p:cNvCxnSpPr/>
          <p:nvPr/>
        </p:nvCxnSpPr>
        <p:spPr>
          <a:xfrm>
            <a:off x="4958774" y="1520810"/>
            <a:ext cx="1656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0" name="ColumnHeader"/>
          <p:cNvSpPr>
            <a:spLocks noChangeArrowheads="1"/>
          </p:cNvSpPr>
          <p:nvPr/>
        </p:nvSpPr>
        <p:spPr bwMode="gray">
          <a:xfrm>
            <a:off x="6471322" y="1205983"/>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Actual</a:t>
            </a:r>
            <a:endParaRPr lang="es-MX" sz="1400" b="1" dirty="0"/>
          </a:p>
        </p:txBody>
      </p:sp>
      <p:cxnSp>
        <p:nvCxnSpPr>
          <p:cNvPr id="21" name="20 Conector recto"/>
          <p:cNvCxnSpPr/>
          <p:nvPr/>
        </p:nvCxnSpPr>
        <p:spPr>
          <a:xfrm>
            <a:off x="6885414" y="1520810"/>
            <a:ext cx="205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9" name="28 Rectángulo"/>
          <p:cNvSpPr/>
          <p:nvPr/>
        </p:nvSpPr>
        <p:spPr>
          <a:xfrm>
            <a:off x="4935433" y="2406950"/>
            <a:ext cx="1869771" cy="523220"/>
          </a:xfrm>
          <a:prstGeom prst="rect">
            <a:avLst/>
          </a:prstGeom>
        </p:spPr>
        <p:txBody>
          <a:bodyPr wrap="square">
            <a:spAutoFit/>
          </a:bodyPr>
          <a:lstStyle/>
          <a:p>
            <a:pPr marL="180975" lvl="1" indent="-174625">
              <a:buClr>
                <a:schemeClr val="tx2"/>
              </a:buClr>
              <a:buFontTx/>
              <a:buChar char="•"/>
            </a:pPr>
            <a:r>
              <a:rPr lang="es-MX" sz="1400" dirty="0" smtClean="0"/>
              <a:t>Criterios preliminares</a:t>
            </a:r>
            <a:endParaRPr lang="es-MX" sz="1400" dirty="0"/>
          </a:p>
        </p:txBody>
      </p:sp>
      <p:sp>
        <p:nvSpPr>
          <p:cNvPr id="30" name="29 Rectángulo"/>
          <p:cNvSpPr/>
          <p:nvPr/>
        </p:nvSpPr>
        <p:spPr>
          <a:xfrm>
            <a:off x="6668106" y="2393302"/>
            <a:ext cx="2331414" cy="523220"/>
          </a:xfrm>
          <a:prstGeom prst="rect">
            <a:avLst/>
          </a:prstGeom>
        </p:spPr>
        <p:txBody>
          <a:bodyPr wrap="square">
            <a:spAutoFit/>
          </a:bodyPr>
          <a:lstStyle/>
          <a:p>
            <a:pPr marL="180975" lvl="1" indent="-174625">
              <a:buClr>
                <a:schemeClr val="tx2"/>
              </a:buClr>
              <a:buFontTx/>
              <a:buChar char="•"/>
            </a:pPr>
            <a:r>
              <a:rPr lang="es-MX" sz="1400" dirty="0" smtClean="0"/>
              <a:t>Aprobados por el Consejo de Administración</a:t>
            </a:r>
            <a:endParaRPr lang="es-MX" sz="1400" dirty="0"/>
          </a:p>
        </p:txBody>
      </p:sp>
      <p:sp>
        <p:nvSpPr>
          <p:cNvPr id="31" name="TextColumnContent"/>
          <p:cNvSpPr>
            <a:spLocks noChangeArrowheads="1"/>
          </p:cNvSpPr>
          <p:nvPr/>
        </p:nvSpPr>
        <p:spPr bwMode="gray">
          <a:xfrm>
            <a:off x="1537949" y="3065578"/>
            <a:ext cx="3318672" cy="720000"/>
          </a:xfrm>
          <a:prstGeom prst="rect">
            <a:avLst/>
          </a:prstGeom>
          <a:noFill/>
          <a:ln w="9525" algn="ctr">
            <a:noFill/>
            <a:miter lim="800000"/>
            <a:headEnd type="none" w="lg" len="lg"/>
            <a:tailEnd type="none" w="lg" len="lg"/>
          </a:ln>
          <a:effectLst/>
        </p:spPr>
        <p:txBody>
          <a:bodyPr lIns="0" tIns="0" rIns="0" bIns="0" anchor="t" anchorCtr="0"/>
          <a:lstStyle/>
          <a:p>
            <a:pPr marL="349250" lvl="1" indent="-342900">
              <a:spcAft>
                <a:spcPts val="600"/>
              </a:spcAft>
              <a:buClr>
                <a:schemeClr val="tx2"/>
              </a:buClr>
              <a:buFont typeface="+mj-lt"/>
              <a:buAutoNum type="arabicPeriod" startAt="7"/>
            </a:pPr>
            <a:r>
              <a:rPr lang="es-MX" sz="1400" dirty="0"/>
              <a:t>Gobierno Institucional  y órganos de gestión del fondo</a:t>
            </a:r>
          </a:p>
          <a:p>
            <a:pPr marL="349250" lvl="1" indent="-342900">
              <a:spcAft>
                <a:spcPts val="600"/>
              </a:spcAft>
              <a:buClr>
                <a:schemeClr val="tx2"/>
              </a:buClr>
              <a:buFont typeface="+mj-lt"/>
              <a:buAutoNum type="arabicPeriod" startAt="7"/>
            </a:pPr>
            <a:endParaRPr lang="es-MX" sz="1400" dirty="0"/>
          </a:p>
        </p:txBody>
      </p:sp>
      <p:sp>
        <p:nvSpPr>
          <p:cNvPr id="32" name="31 Rectángulo"/>
          <p:cNvSpPr/>
          <p:nvPr/>
        </p:nvSpPr>
        <p:spPr>
          <a:xfrm>
            <a:off x="4935433" y="3024634"/>
            <a:ext cx="2382324" cy="307777"/>
          </a:xfrm>
          <a:prstGeom prst="rect">
            <a:avLst/>
          </a:prstGeom>
        </p:spPr>
        <p:txBody>
          <a:bodyPr wrap="square">
            <a:spAutoFit/>
          </a:bodyPr>
          <a:lstStyle/>
          <a:p>
            <a:pPr marL="180975" lvl="1" indent="-174625">
              <a:buClr>
                <a:schemeClr val="tx2"/>
              </a:buClr>
              <a:buFontTx/>
              <a:buChar char="•"/>
            </a:pPr>
            <a:r>
              <a:rPr lang="es-MX" sz="1400" dirty="0" smtClean="0"/>
              <a:t>Propuesta inicial</a:t>
            </a:r>
            <a:endParaRPr lang="es-MX" sz="1400" dirty="0"/>
          </a:p>
        </p:txBody>
      </p:sp>
      <p:sp>
        <p:nvSpPr>
          <p:cNvPr id="33" name="32 Rectángulo"/>
          <p:cNvSpPr/>
          <p:nvPr/>
        </p:nvSpPr>
        <p:spPr>
          <a:xfrm>
            <a:off x="6668106" y="3010986"/>
            <a:ext cx="2399714" cy="1815882"/>
          </a:xfrm>
          <a:prstGeom prst="rect">
            <a:avLst/>
          </a:prstGeom>
        </p:spPr>
        <p:txBody>
          <a:bodyPr wrap="square">
            <a:spAutoFit/>
          </a:bodyPr>
          <a:lstStyle/>
          <a:p>
            <a:pPr marL="180975" lvl="1" indent="-174625">
              <a:buClr>
                <a:schemeClr val="tx2"/>
              </a:buClr>
              <a:buFontTx/>
              <a:buChar char="•"/>
            </a:pPr>
            <a:r>
              <a:rPr lang="es-MX" sz="1400" dirty="0" smtClean="0"/>
              <a:t>Se fortalece la propuesta, con base a mejores prácticas internacionales y  alineado a la normatividad del Instituto. </a:t>
            </a:r>
          </a:p>
          <a:p>
            <a:pPr marL="180975" lvl="1" indent="-174625">
              <a:buClr>
                <a:schemeClr val="tx2"/>
              </a:buClr>
              <a:buFontTx/>
              <a:buChar char="•"/>
            </a:pPr>
            <a:r>
              <a:rPr lang="es-MX" sz="1400" dirty="0" smtClean="0"/>
              <a:t>Se involucra a las áreas clave del Instituto para dar mayor transparencia</a:t>
            </a:r>
            <a:endParaRPr lang="es-MX" sz="1400" dirty="0"/>
          </a:p>
        </p:txBody>
      </p:sp>
      <p:sp>
        <p:nvSpPr>
          <p:cNvPr id="34" name="33 Rectángulo"/>
          <p:cNvSpPr/>
          <p:nvPr/>
        </p:nvSpPr>
        <p:spPr>
          <a:xfrm>
            <a:off x="4935433" y="1694705"/>
            <a:ext cx="2382324" cy="307777"/>
          </a:xfrm>
          <a:prstGeom prst="rect">
            <a:avLst/>
          </a:prstGeom>
        </p:spPr>
        <p:txBody>
          <a:bodyPr wrap="square">
            <a:spAutoFit/>
          </a:bodyPr>
          <a:lstStyle/>
          <a:p>
            <a:pPr marL="180975" lvl="1" indent="-174625">
              <a:buClr>
                <a:schemeClr val="tx2"/>
              </a:buClr>
              <a:buFontTx/>
              <a:buChar char="•"/>
            </a:pPr>
            <a:r>
              <a:rPr lang="es-MX" sz="1400" dirty="0" smtClean="0"/>
              <a:t>Subcomités</a:t>
            </a:r>
            <a:endParaRPr lang="es-MX" sz="1400" dirty="0"/>
          </a:p>
        </p:txBody>
      </p:sp>
      <p:sp>
        <p:nvSpPr>
          <p:cNvPr id="35" name="34 Rectángulo"/>
          <p:cNvSpPr/>
          <p:nvPr/>
        </p:nvSpPr>
        <p:spPr>
          <a:xfrm>
            <a:off x="6668106" y="1681057"/>
            <a:ext cx="2439047" cy="523220"/>
          </a:xfrm>
          <a:prstGeom prst="rect">
            <a:avLst/>
          </a:prstGeom>
        </p:spPr>
        <p:txBody>
          <a:bodyPr wrap="square">
            <a:spAutoFit/>
          </a:bodyPr>
          <a:lstStyle/>
          <a:p>
            <a:pPr marL="180975" lvl="1" indent="-174625">
              <a:buClr>
                <a:schemeClr val="tx2"/>
              </a:buClr>
              <a:buFontTx/>
              <a:buChar char="•"/>
            </a:pPr>
            <a:r>
              <a:rPr lang="es-MX" sz="1400" dirty="0" smtClean="0"/>
              <a:t>Grupo de Trabajo, definición de facultades y miembros</a:t>
            </a:r>
            <a:endParaRPr lang="es-MX" sz="1400" dirty="0"/>
          </a:p>
        </p:txBody>
      </p:sp>
      <p:sp>
        <p:nvSpPr>
          <p:cNvPr id="36" name="35 Rectángulo"/>
          <p:cNvSpPr/>
          <p:nvPr/>
        </p:nvSpPr>
        <p:spPr>
          <a:xfrm>
            <a:off x="1521351" y="1684506"/>
            <a:ext cx="3318672" cy="1153022"/>
          </a:xfrm>
          <a:prstGeom prst="rect">
            <a:avLst/>
          </a:prstGeom>
          <a:noFill/>
          <a:ln w="9525" algn="ctr">
            <a:noFill/>
            <a:miter lim="800000"/>
            <a:headEnd type="none" w="lg" len="lg"/>
            <a:tailEnd type="none" w="lg" len="lg"/>
          </a:ln>
          <a:effectLst/>
        </p:spPr>
        <p:txBody>
          <a:bodyPr lIns="0" tIns="0" rIns="0" bIns="0" anchor="t" anchorCtr="0"/>
          <a:lstStyle/>
          <a:p>
            <a:pPr marL="349250" lvl="1" indent="-342900">
              <a:spcAft>
                <a:spcPts val="600"/>
              </a:spcAft>
              <a:buClr>
                <a:schemeClr val="tx2"/>
              </a:buClr>
              <a:buFont typeface="+mj-lt"/>
              <a:buAutoNum type="arabicPeriod" startAt="5"/>
            </a:pPr>
            <a:r>
              <a:rPr lang="es-MX" sz="1400" dirty="0"/>
              <a:t>Creación de Grupo de Trabajo de Inversiones  de la </a:t>
            </a:r>
            <a:r>
              <a:rPr lang="es-MX" sz="1400" dirty="0" smtClean="0"/>
              <a:t>Administración</a:t>
            </a:r>
            <a:endParaRPr lang="es-MX" sz="1400" dirty="0"/>
          </a:p>
        </p:txBody>
      </p:sp>
      <p:sp>
        <p:nvSpPr>
          <p:cNvPr id="24" name="Title 1"/>
          <p:cNvSpPr>
            <a:spLocks noGrp="1"/>
          </p:cNvSpPr>
          <p:nvPr>
            <p:ph type="title"/>
          </p:nvPr>
        </p:nvSpPr>
        <p:spPr>
          <a:xfrm>
            <a:off x="144001" y="288000"/>
            <a:ext cx="5033142" cy="742950"/>
          </a:xfrm>
        </p:spPr>
        <p:txBody>
          <a:bodyPr/>
          <a:lstStyle/>
          <a:p>
            <a:r>
              <a:rPr lang="es-MX" sz="2200" dirty="0"/>
              <a:t>Propuesta </a:t>
            </a:r>
            <a:r>
              <a:rPr lang="es-MX" sz="2200" dirty="0" smtClean="0"/>
              <a:t>de actualizaciones </a:t>
            </a:r>
            <a:r>
              <a:rPr lang="es-MX" sz="2200" dirty="0"/>
              <a:t>y </a:t>
            </a:r>
            <a:r>
              <a:rPr lang="es-MX" sz="2200" dirty="0" smtClean="0"/>
              <a:t>modificaciones</a:t>
            </a:r>
            <a:r>
              <a:rPr lang="es-MX" sz="2200" dirty="0"/>
              <a:t> </a:t>
            </a:r>
            <a:r>
              <a:rPr lang="es-MX" sz="2200" dirty="0" smtClean="0"/>
              <a:t>(2/3) </a:t>
            </a:r>
            <a:r>
              <a:rPr lang="es-MX" dirty="0"/>
              <a:t/>
            </a:r>
            <a:br>
              <a:rPr lang="es-MX" dirty="0"/>
            </a:br>
            <a:endParaRPr lang="es-MX" sz="1600" dirty="0"/>
          </a:p>
        </p:txBody>
      </p:sp>
      <p:sp>
        <p:nvSpPr>
          <p:cNvPr id="23" name="TextColumnContent"/>
          <p:cNvSpPr>
            <a:spLocks noChangeArrowheads="1"/>
          </p:cNvSpPr>
          <p:nvPr/>
        </p:nvSpPr>
        <p:spPr bwMode="gray">
          <a:xfrm>
            <a:off x="1539924" y="4834381"/>
            <a:ext cx="3300436" cy="646331"/>
          </a:xfrm>
          <a:prstGeom prst="rect">
            <a:avLst/>
          </a:prstGeom>
          <a:noFill/>
          <a:ln w="9525" algn="ctr">
            <a:noFill/>
            <a:miter lim="800000"/>
            <a:headEnd type="none" w="lg" len="lg"/>
            <a:tailEnd type="none" w="lg" len="lg"/>
          </a:ln>
          <a:effectLst/>
        </p:spPr>
        <p:txBody>
          <a:bodyPr wrap="square" lIns="0" tIns="0" rIns="0" bIns="0">
            <a:spAutoFit/>
          </a:bodyPr>
          <a:lstStyle/>
          <a:p>
            <a:pPr marL="349250" lvl="1" indent="-342900">
              <a:spcAft>
                <a:spcPts val="600"/>
              </a:spcAft>
              <a:buClr>
                <a:schemeClr val="tx2"/>
              </a:buClr>
              <a:buFont typeface="+mj-lt"/>
              <a:buAutoNum type="arabicPeriod" startAt="8"/>
            </a:pPr>
            <a:r>
              <a:rPr lang="es-MX" sz="1400" dirty="0" smtClean="0"/>
              <a:t>Esquema </a:t>
            </a:r>
            <a:r>
              <a:rPr lang="es-MX" sz="1400" dirty="0"/>
              <a:t>de comisiones pagadas al proveedor del Sistema y al esquema de incentivos</a:t>
            </a:r>
            <a:r>
              <a:rPr lang="es-MX" sz="1400" dirty="0" smtClean="0"/>
              <a:t>.</a:t>
            </a:r>
            <a:endParaRPr lang="es-MX" sz="1400" dirty="0"/>
          </a:p>
        </p:txBody>
      </p:sp>
      <p:sp>
        <p:nvSpPr>
          <p:cNvPr id="25" name="24 Rectángulo"/>
          <p:cNvSpPr/>
          <p:nvPr/>
        </p:nvSpPr>
        <p:spPr>
          <a:xfrm>
            <a:off x="4935433" y="4957213"/>
            <a:ext cx="2382324" cy="307777"/>
          </a:xfrm>
          <a:prstGeom prst="rect">
            <a:avLst/>
          </a:prstGeom>
        </p:spPr>
        <p:txBody>
          <a:bodyPr wrap="square">
            <a:spAutoFit/>
          </a:bodyPr>
          <a:lstStyle/>
          <a:p>
            <a:pPr marL="180975" lvl="1" indent="-174625">
              <a:buClr>
                <a:schemeClr val="tx2"/>
              </a:buClr>
              <a:buFontTx/>
              <a:buChar char="•"/>
            </a:pPr>
            <a:r>
              <a:rPr lang="es-MX" sz="1400" dirty="0" smtClean="0"/>
              <a:t>Ref. Afores </a:t>
            </a:r>
            <a:endParaRPr lang="es-MX" sz="1400" dirty="0"/>
          </a:p>
        </p:txBody>
      </p:sp>
      <p:sp>
        <p:nvSpPr>
          <p:cNvPr id="26" name="25 Rectángulo"/>
          <p:cNvSpPr/>
          <p:nvPr/>
        </p:nvSpPr>
        <p:spPr>
          <a:xfrm>
            <a:off x="6668106" y="4943565"/>
            <a:ext cx="2382324" cy="307777"/>
          </a:xfrm>
          <a:prstGeom prst="rect">
            <a:avLst/>
          </a:prstGeom>
        </p:spPr>
        <p:txBody>
          <a:bodyPr wrap="square">
            <a:spAutoFit/>
          </a:bodyPr>
          <a:lstStyle/>
          <a:p>
            <a:pPr marL="180975" lvl="1" indent="-174625">
              <a:buClr>
                <a:schemeClr val="tx2"/>
              </a:buClr>
              <a:buFontTx/>
              <a:buChar char="•"/>
            </a:pPr>
            <a:r>
              <a:rPr lang="es-MX" sz="1400" dirty="0" smtClean="0"/>
              <a:t>Estudio de mercado</a:t>
            </a:r>
          </a:p>
        </p:txBody>
      </p:sp>
      <p:sp>
        <p:nvSpPr>
          <p:cNvPr id="27" name="26 Rectángulo"/>
          <p:cNvSpPr/>
          <p:nvPr/>
        </p:nvSpPr>
        <p:spPr>
          <a:xfrm>
            <a:off x="4935433" y="5630817"/>
            <a:ext cx="1713313" cy="738664"/>
          </a:xfrm>
          <a:prstGeom prst="rect">
            <a:avLst/>
          </a:prstGeom>
        </p:spPr>
        <p:txBody>
          <a:bodyPr wrap="square">
            <a:spAutoFit/>
          </a:bodyPr>
          <a:lstStyle/>
          <a:p>
            <a:pPr marL="180975" lvl="1" indent="-174625">
              <a:buClr>
                <a:schemeClr val="tx2"/>
              </a:buClr>
              <a:buFontTx/>
              <a:buChar char="•"/>
            </a:pPr>
            <a:r>
              <a:rPr lang="es-MX" sz="1400" dirty="0" smtClean="0"/>
              <a:t>Con base a operación  externa</a:t>
            </a:r>
            <a:endParaRPr lang="es-MX" sz="1400" dirty="0"/>
          </a:p>
        </p:txBody>
      </p:sp>
      <p:sp>
        <p:nvSpPr>
          <p:cNvPr id="28" name="27 Rectángulo"/>
          <p:cNvSpPr/>
          <p:nvPr/>
        </p:nvSpPr>
        <p:spPr>
          <a:xfrm>
            <a:off x="6668106" y="5617169"/>
            <a:ext cx="2282672" cy="954107"/>
          </a:xfrm>
          <a:prstGeom prst="rect">
            <a:avLst/>
          </a:prstGeom>
        </p:spPr>
        <p:txBody>
          <a:bodyPr wrap="square">
            <a:spAutoFit/>
          </a:bodyPr>
          <a:lstStyle/>
          <a:p>
            <a:pPr marL="180975" lvl="1" indent="-174625">
              <a:buClr>
                <a:schemeClr val="tx2"/>
              </a:buClr>
              <a:buFontTx/>
              <a:buChar char="•"/>
            </a:pPr>
            <a:r>
              <a:rPr lang="es-MX" sz="1400" dirty="0" smtClean="0"/>
              <a:t>Aprobadas por el Consejo de Administración</a:t>
            </a:r>
          </a:p>
          <a:p>
            <a:pPr marL="180975" lvl="1" indent="-174625">
              <a:buClr>
                <a:schemeClr val="tx2"/>
              </a:buClr>
              <a:buFontTx/>
              <a:buChar char="•"/>
            </a:pPr>
            <a:r>
              <a:rPr lang="es-MX" sz="1400" dirty="0" smtClean="0"/>
              <a:t>Alineadas </a:t>
            </a:r>
            <a:r>
              <a:rPr lang="es-MX" sz="1400" dirty="0"/>
              <a:t>con base en </a:t>
            </a:r>
            <a:r>
              <a:rPr lang="es-MX" sz="1400" dirty="0" smtClean="0"/>
              <a:t>contratos</a:t>
            </a:r>
            <a:endParaRPr lang="es-MX" sz="1400" dirty="0"/>
          </a:p>
        </p:txBody>
      </p:sp>
      <p:sp>
        <p:nvSpPr>
          <p:cNvPr id="37" name="36 Rectángulo"/>
          <p:cNvSpPr/>
          <p:nvPr/>
        </p:nvSpPr>
        <p:spPr>
          <a:xfrm>
            <a:off x="1461094" y="5617169"/>
            <a:ext cx="3365970" cy="738664"/>
          </a:xfrm>
          <a:prstGeom prst="rect">
            <a:avLst/>
          </a:prstGeom>
        </p:spPr>
        <p:txBody>
          <a:bodyPr wrap="square">
            <a:spAutoFit/>
          </a:bodyPr>
          <a:lstStyle/>
          <a:p>
            <a:pPr marL="349250" lvl="1" indent="-342900">
              <a:spcAft>
                <a:spcPts val="600"/>
              </a:spcAft>
              <a:buClr>
                <a:schemeClr val="tx2"/>
              </a:buClr>
              <a:buFont typeface="+mj-lt"/>
              <a:buAutoNum type="arabicPeriod" startAt="9"/>
            </a:pPr>
            <a:r>
              <a:rPr lang="es-MX" sz="1400" dirty="0"/>
              <a:t>Funciones del Fideicomiso y del Custodio con base en las diferentes etapas de implementación </a:t>
            </a:r>
          </a:p>
        </p:txBody>
      </p:sp>
    </p:spTree>
    <p:extLst>
      <p:ext uri="{BB962C8B-B14F-4D97-AF65-F5344CB8AC3E}">
        <p14:creationId xmlns:p14="http://schemas.microsoft.com/office/powerpoint/2010/main" val="15932844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3839"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
        <p:nvSpPr>
          <p:cNvPr id="31" name="TextColumnContent"/>
          <p:cNvSpPr>
            <a:spLocks noChangeArrowheads="1"/>
          </p:cNvSpPr>
          <p:nvPr/>
        </p:nvSpPr>
        <p:spPr bwMode="gray">
          <a:xfrm>
            <a:off x="1580868" y="1938682"/>
            <a:ext cx="3318672" cy="720000"/>
          </a:xfrm>
          <a:prstGeom prst="rect">
            <a:avLst/>
          </a:prstGeom>
          <a:noFill/>
          <a:ln w="9525" algn="ctr">
            <a:noFill/>
            <a:miter lim="800000"/>
            <a:headEnd type="none" w="lg" len="lg"/>
            <a:tailEnd type="none" w="lg" len="lg"/>
          </a:ln>
          <a:effectLst/>
        </p:spPr>
        <p:txBody>
          <a:bodyPr lIns="0" tIns="0" rIns="0" bIns="0" anchor="t" anchorCtr="0"/>
          <a:lstStyle/>
          <a:p>
            <a:pPr marL="349250" lvl="1" indent="-342900">
              <a:spcAft>
                <a:spcPts val="600"/>
              </a:spcAft>
              <a:buClr>
                <a:schemeClr val="tx2"/>
              </a:buClr>
              <a:buFont typeface="+mj-lt"/>
              <a:buAutoNum type="arabicPeriod" startAt="9"/>
            </a:pPr>
            <a:r>
              <a:rPr lang="es-MX" sz="1400" dirty="0" smtClean="0"/>
              <a:t>Conformación del Comité Técnico del Fidecomiso</a:t>
            </a:r>
            <a:endParaRPr lang="es-MX" sz="1400" dirty="0"/>
          </a:p>
        </p:txBody>
      </p:sp>
      <p:sp>
        <p:nvSpPr>
          <p:cNvPr id="32" name="31 Rectángulo"/>
          <p:cNvSpPr/>
          <p:nvPr/>
        </p:nvSpPr>
        <p:spPr>
          <a:xfrm>
            <a:off x="4894489" y="1884090"/>
            <a:ext cx="1869771" cy="523220"/>
          </a:xfrm>
          <a:prstGeom prst="rect">
            <a:avLst/>
          </a:prstGeom>
        </p:spPr>
        <p:txBody>
          <a:bodyPr wrap="square">
            <a:spAutoFit/>
          </a:bodyPr>
          <a:lstStyle/>
          <a:p>
            <a:pPr marL="180975" lvl="1" indent="-174625">
              <a:buClr>
                <a:schemeClr val="tx2"/>
              </a:buClr>
              <a:buFontTx/>
              <a:buChar char="•"/>
            </a:pPr>
            <a:r>
              <a:rPr lang="es-MX" sz="1400" dirty="0" smtClean="0"/>
              <a:t>Comité de Inversiones</a:t>
            </a:r>
            <a:endParaRPr lang="es-MX" sz="1400" dirty="0"/>
          </a:p>
        </p:txBody>
      </p:sp>
      <p:sp>
        <p:nvSpPr>
          <p:cNvPr id="38" name="37 Rectángulo"/>
          <p:cNvSpPr/>
          <p:nvPr/>
        </p:nvSpPr>
        <p:spPr>
          <a:xfrm>
            <a:off x="7035614" y="1884090"/>
            <a:ext cx="2331414" cy="738664"/>
          </a:xfrm>
          <a:prstGeom prst="rect">
            <a:avLst/>
          </a:prstGeom>
        </p:spPr>
        <p:txBody>
          <a:bodyPr wrap="square">
            <a:spAutoFit/>
          </a:bodyPr>
          <a:lstStyle/>
          <a:p>
            <a:pPr marL="180975" lvl="1" indent="-174625">
              <a:buClr>
                <a:schemeClr val="tx2"/>
              </a:buClr>
              <a:buFontTx/>
              <a:buChar char="•"/>
            </a:pPr>
            <a:r>
              <a:rPr lang="es-MX" sz="1400" dirty="0" smtClean="0"/>
              <a:t>Se </a:t>
            </a:r>
            <a:r>
              <a:rPr lang="es-MX" sz="1400" dirty="0" smtClean="0"/>
              <a:t>elimina, </a:t>
            </a:r>
            <a:r>
              <a:rPr lang="es-MX" sz="1400" dirty="0" smtClean="0"/>
              <a:t>pues será responsabilidad de la Administración</a:t>
            </a:r>
            <a:endParaRPr lang="es-MX" sz="1400" dirty="0"/>
          </a:p>
        </p:txBody>
      </p:sp>
      <p:sp>
        <p:nvSpPr>
          <p:cNvPr id="41" name="TextColumnContent"/>
          <p:cNvSpPr>
            <a:spLocks noChangeArrowheads="1"/>
          </p:cNvSpPr>
          <p:nvPr/>
        </p:nvSpPr>
        <p:spPr bwMode="gray">
          <a:xfrm>
            <a:off x="1580868" y="2773482"/>
            <a:ext cx="3318672" cy="720000"/>
          </a:xfrm>
          <a:prstGeom prst="rect">
            <a:avLst/>
          </a:prstGeom>
          <a:noFill/>
          <a:ln w="9525" algn="ctr">
            <a:noFill/>
            <a:miter lim="800000"/>
            <a:headEnd type="none" w="lg" len="lg"/>
            <a:tailEnd type="none" w="lg" len="lg"/>
          </a:ln>
          <a:effectLst/>
        </p:spPr>
        <p:txBody>
          <a:bodyPr lIns="0" tIns="0" rIns="0" bIns="0" anchor="t" anchorCtr="0"/>
          <a:lstStyle/>
          <a:p>
            <a:pPr marL="349250" lvl="1" indent="-342900">
              <a:spcAft>
                <a:spcPts val="600"/>
              </a:spcAft>
              <a:buClr>
                <a:schemeClr val="tx2"/>
              </a:buClr>
              <a:buFont typeface="+mj-lt"/>
              <a:buAutoNum type="arabicPeriod" startAt="10"/>
            </a:pPr>
            <a:r>
              <a:rPr lang="es-MX" sz="1400" dirty="0" smtClean="0"/>
              <a:t>Funciones del Comité de </a:t>
            </a:r>
            <a:r>
              <a:rPr lang="es-MX" sz="1400" dirty="0"/>
              <a:t>Inversiones: Instrumentación del marco de gestión </a:t>
            </a:r>
          </a:p>
        </p:txBody>
      </p:sp>
      <p:sp>
        <p:nvSpPr>
          <p:cNvPr id="42" name="41 Rectángulo"/>
          <p:cNvSpPr/>
          <p:nvPr/>
        </p:nvSpPr>
        <p:spPr>
          <a:xfrm>
            <a:off x="4937705" y="2718890"/>
            <a:ext cx="1869771" cy="954107"/>
          </a:xfrm>
          <a:prstGeom prst="rect">
            <a:avLst/>
          </a:prstGeom>
        </p:spPr>
        <p:txBody>
          <a:bodyPr wrap="square">
            <a:spAutoFit/>
          </a:bodyPr>
          <a:lstStyle/>
          <a:p>
            <a:pPr marL="180975" lvl="1" indent="-174625">
              <a:buClr>
                <a:schemeClr val="tx2"/>
              </a:buClr>
              <a:buFontTx/>
              <a:buChar char="•"/>
            </a:pPr>
            <a:r>
              <a:rPr lang="es-MX" sz="1400" dirty="0" smtClean="0"/>
              <a:t>Responsabilidad </a:t>
            </a:r>
            <a:r>
              <a:rPr lang="es-MX" sz="1400" dirty="0"/>
              <a:t>directa del Comité de Inversiones</a:t>
            </a:r>
          </a:p>
          <a:p>
            <a:pPr marL="180975" lvl="1" indent="-174625">
              <a:buClr>
                <a:schemeClr val="tx2"/>
              </a:buClr>
              <a:buFontTx/>
              <a:buChar char="•"/>
            </a:pPr>
            <a:endParaRPr lang="es-MX" sz="1400" dirty="0"/>
          </a:p>
        </p:txBody>
      </p:sp>
      <p:sp>
        <p:nvSpPr>
          <p:cNvPr id="43" name="42 Rectángulo"/>
          <p:cNvSpPr/>
          <p:nvPr/>
        </p:nvSpPr>
        <p:spPr>
          <a:xfrm>
            <a:off x="7024238" y="2718890"/>
            <a:ext cx="2037874" cy="2031325"/>
          </a:xfrm>
          <a:prstGeom prst="rect">
            <a:avLst/>
          </a:prstGeom>
        </p:spPr>
        <p:txBody>
          <a:bodyPr wrap="square">
            <a:spAutoFit/>
          </a:bodyPr>
          <a:lstStyle/>
          <a:p>
            <a:pPr marL="180975" lvl="1" indent="-174625">
              <a:buClr>
                <a:schemeClr val="tx2"/>
              </a:buClr>
              <a:buFontTx/>
              <a:buChar char="•"/>
            </a:pPr>
            <a:r>
              <a:rPr lang="es-MX" sz="1400" dirty="0" smtClean="0"/>
              <a:t>Lo </a:t>
            </a:r>
            <a:r>
              <a:rPr lang="es-MX" sz="1400" dirty="0"/>
              <a:t>instrumentará la Administración atendiendo la petición del Consejo de Administración de generar capacidades </a:t>
            </a:r>
            <a:r>
              <a:rPr lang="es-MX" sz="1400" dirty="0" smtClean="0"/>
              <a:t>internas y en apego a los parámetros de riesgo instruidos</a:t>
            </a:r>
            <a:endParaRPr lang="es-MX" sz="1400" dirty="0"/>
          </a:p>
        </p:txBody>
      </p:sp>
      <p:sp>
        <p:nvSpPr>
          <p:cNvPr id="44" name="Rectangle 10"/>
          <p:cNvSpPr/>
          <p:nvPr/>
        </p:nvSpPr>
        <p:spPr>
          <a:xfrm>
            <a:off x="147112" y="1703947"/>
            <a:ext cx="1296000" cy="337302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Modificaciones a Bases de Funcionamiento del Comité de Inversiones</a:t>
            </a:r>
          </a:p>
        </p:txBody>
      </p:sp>
      <p:sp>
        <p:nvSpPr>
          <p:cNvPr id="45" name="ColumnHeader"/>
          <p:cNvSpPr>
            <a:spLocks noChangeArrowheads="1"/>
          </p:cNvSpPr>
          <p:nvPr/>
        </p:nvSpPr>
        <p:spPr bwMode="gray">
          <a:xfrm>
            <a:off x="11534" y="1205983"/>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Dimensión</a:t>
            </a:r>
            <a:endParaRPr lang="es-MX" sz="1400" b="1" dirty="0"/>
          </a:p>
        </p:txBody>
      </p:sp>
      <p:sp>
        <p:nvSpPr>
          <p:cNvPr id="46" name="ColumnHeader"/>
          <p:cNvSpPr>
            <a:spLocks noChangeArrowheads="1"/>
          </p:cNvSpPr>
          <p:nvPr/>
        </p:nvSpPr>
        <p:spPr bwMode="gray">
          <a:xfrm>
            <a:off x="1062244" y="1205983"/>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47" name="46 Conector recto"/>
          <p:cNvCxnSpPr/>
          <p:nvPr/>
        </p:nvCxnSpPr>
        <p:spPr>
          <a:xfrm>
            <a:off x="232022" y="1520810"/>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8" name="47 Conector recto"/>
          <p:cNvCxnSpPr/>
          <p:nvPr/>
        </p:nvCxnSpPr>
        <p:spPr>
          <a:xfrm>
            <a:off x="1544502" y="1520810"/>
            <a:ext cx="313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9" name="ColumnHeader"/>
          <p:cNvSpPr>
            <a:spLocks noChangeArrowheads="1"/>
          </p:cNvSpPr>
          <p:nvPr/>
        </p:nvSpPr>
        <p:spPr bwMode="gray">
          <a:xfrm>
            <a:off x="4599274" y="1205983"/>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Inicial </a:t>
            </a:r>
            <a:endParaRPr lang="es-MX" sz="1400" b="1" dirty="0"/>
          </a:p>
        </p:txBody>
      </p:sp>
      <p:cxnSp>
        <p:nvCxnSpPr>
          <p:cNvPr id="50" name="49 Conector recto"/>
          <p:cNvCxnSpPr/>
          <p:nvPr/>
        </p:nvCxnSpPr>
        <p:spPr>
          <a:xfrm>
            <a:off x="5081606" y="1520810"/>
            <a:ext cx="1656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1" name="ColumnHeader"/>
          <p:cNvSpPr>
            <a:spLocks noChangeArrowheads="1"/>
          </p:cNvSpPr>
          <p:nvPr/>
        </p:nvSpPr>
        <p:spPr bwMode="gray">
          <a:xfrm>
            <a:off x="6648746" y="1205983"/>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Actual</a:t>
            </a:r>
            <a:endParaRPr lang="es-MX" sz="1400" b="1" dirty="0"/>
          </a:p>
        </p:txBody>
      </p:sp>
      <p:cxnSp>
        <p:nvCxnSpPr>
          <p:cNvPr id="52" name="51 Conector recto"/>
          <p:cNvCxnSpPr/>
          <p:nvPr/>
        </p:nvCxnSpPr>
        <p:spPr>
          <a:xfrm>
            <a:off x="7076486" y="1520810"/>
            <a:ext cx="169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8" name="Title 1"/>
          <p:cNvSpPr>
            <a:spLocks noGrp="1"/>
          </p:cNvSpPr>
          <p:nvPr>
            <p:ph type="title"/>
          </p:nvPr>
        </p:nvSpPr>
        <p:spPr>
          <a:xfrm>
            <a:off x="144001" y="288000"/>
            <a:ext cx="5033142" cy="742950"/>
          </a:xfrm>
        </p:spPr>
        <p:txBody>
          <a:bodyPr/>
          <a:lstStyle/>
          <a:p>
            <a:r>
              <a:rPr lang="es-MX" sz="2200" dirty="0"/>
              <a:t>Propuesta </a:t>
            </a:r>
            <a:r>
              <a:rPr lang="es-MX" sz="2200" dirty="0" smtClean="0"/>
              <a:t>de actualizaciones </a:t>
            </a:r>
            <a:r>
              <a:rPr lang="es-MX" sz="2200" dirty="0"/>
              <a:t>y </a:t>
            </a:r>
            <a:r>
              <a:rPr lang="es-MX" sz="2200" dirty="0" smtClean="0"/>
              <a:t>modificaciones</a:t>
            </a:r>
            <a:r>
              <a:rPr lang="es-MX" sz="2200" dirty="0"/>
              <a:t> </a:t>
            </a:r>
            <a:r>
              <a:rPr lang="es-MX" sz="2200" dirty="0" smtClean="0"/>
              <a:t>(3/3) </a:t>
            </a:r>
            <a:r>
              <a:rPr lang="es-MX" dirty="0"/>
              <a:t/>
            </a:r>
            <a:br>
              <a:rPr lang="es-MX" dirty="0"/>
            </a:br>
            <a:endParaRPr lang="es-MX" sz="1600" dirty="0"/>
          </a:p>
        </p:txBody>
      </p:sp>
    </p:spTree>
    <p:extLst>
      <p:ext uri="{BB962C8B-B14F-4D97-AF65-F5344CB8AC3E}">
        <p14:creationId xmlns:p14="http://schemas.microsoft.com/office/powerpoint/2010/main" val="16851557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1963"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
        <p:nvSpPr>
          <p:cNvPr id="32" name="31 Rectángulo"/>
          <p:cNvSpPr/>
          <p:nvPr/>
        </p:nvSpPr>
        <p:spPr>
          <a:xfrm>
            <a:off x="1619023" y="1196752"/>
            <a:ext cx="7152183" cy="738664"/>
          </a:xfrm>
          <a:prstGeom prst="rect">
            <a:avLst/>
          </a:prstGeom>
        </p:spPr>
        <p:txBody>
          <a:bodyPr wrap="square">
            <a:spAutoFit/>
          </a:bodyPr>
          <a:lstStyle/>
          <a:p>
            <a:pPr marL="177800" indent="-177800" algn="just" defTabSz="913881">
              <a:buFont typeface="Arial" pitchFamily="34" charset="0"/>
              <a:buChar char="•"/>
            </a:pPr>
            <a:r>
              <a:rPr lang="es-MX" sz="1400" dirty="0" smtClean="0">
                <a:solidFill>
                  <a:prstClr val="black"/>
                </a:solidFill>
              </a:rPr>
              <a:t>Es </a:t>
            </a:r>
            <a:r>
              <a:rPr lang="es-MX" sz="1400" dirty="0">
                <a:solidFill>
                  <a:prstClr val="black"/>
                </a:solidFill>
              </a:rPr>
              <a:t>el órgano colegiado </a:t>
            </a:r>
            <a:r>
              <a:rPr lang="es-MX" sz="1400" dirty="0" smtClean="0">
                <a:solidFill>
                  <a:prstClr val="black"/>
                </a:solidFill>
              </a:rPr>
              <a:t>del </a:t>
            </a:r>
            <a:r>
              <a:rPr lang="es-MX" sz="1400" dirty="0">
                <a:solidFill>
                  <a:prstClr val="black"/>
                </a:solidFill>
              </a:rPr>
              <a:t>Contrato de </a:t>
            </a:r>
            <a:r>
              <a:rPr lang="es-MX" sz="1400" dirty="0" smtClean="0">
                <a:solidFill>
                  <a:prstClr val="black"/>
                </a:solidFill>
              </a:rPr>
              <a:t>Fideicomiso, único </a:t>
            </a:r>
            <a:r>
              <a:rPr lang="es-MX" sz="1400" dirty="0">
                <a:solidFill>
                  <a:prstClr val="black"/>
                </a:solidFill>
              </a:rPr>
              <a:t>facultado para </a:t>
            </a:r>
            <a:r>
              <a:rPr lang="es-MX" sz="1400" dirty="0" smtClean="0"/>
              <a:t>girar </a:t>
            </a:r>
            <a:r>
              <a:rPr lang="es-MX" sz="1400" dirty="0"/>
              <a:t>las instrucciones al </a:t>
            </a:r>
            <a:r>
              <a:rPr lang="es-MX" sz="1400" dirty="0" smtClean="0"/>
              <a:t>Fiduciario, con el que coadyuvará para </a:t>
            </a:r>
            <a:r>
              <a:rPr lang="es-MX" sz="1400" dirty="0"/>
              <a:t>el buen funcionamiento del fideicomiso y </a:t>
            </a:r>
            <a:r>
              <a:rPr lang="es-MX" sz="1400" dirty="0" smtClean="0"/>
              <a:t>para </a:t>
            </a:r>
            <a:r>
              <a:rPr lang="es-MX" sz="1400" dirty="0"/>
              <a:t>la mejor realización, cumplimiento y consecución de sus </a:t>
            </a:r>
            <a:r>
              <a:rPr lang="es-MX" sz="1400" dirty="0" smtClean="0"/>
              <a:t>fines.</a:t>
            </a:r>
            <a:endParaRPr lang="es-MX" sz="1400" dirty="0">
              <a:solidFill>
                <a:prstClr val="black"/>
              </a:solidFill>
            </a:endParaRPr>
          </a:p>
        </p:txBody>
      </p:sp>
      <p:sp>
        <p:nvSpPr>
          <p:cNvPr id="44" name="Rectangle 10"/>
          <p:cNvSpPr/>
          <p:nvPr/>
        </p:nvSpPr>
        <p:spPr>
          <a:xfrm>
            <a:off x="147112" y="1130732"/>
            <a:ext cx="1296000" cy="786099"/>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a:r>
              <a:rPr lang="es-MX" sz="1200" b="1" dirty="0">
                <a:solidFill>
                  <a:prstClr val="white"/>
                </a:solidFill>
              </a:rPr>
              <a:t>Definición</a:t>
            </a:r>
          </a:p>
        </p:txBody>
      </p:sp>
      <p:sp>
        <p:nvSpPr>
          <p:cNvPr id="28" name="Title 1"/>
          <p:cNvSpPr>
            <a:spLocks noGrp="1"/>
          </p:cNvSpPr>
          <p:nvPr>
            <p:ph type="title"/>
          </p:nvPr>
        </p:nvSpPr>
        <p:spPr>
          <a:xfrm>
            <a:off x="144001" y="188640"/>
            <a:ext cx="5033142" cy="742950"/>
          </a:xfrm>
        </p:spPr>
        <p:txBody>
          <a:bodyPr/>
          <a:lstStyle/>
          <a:p>
            <a:r>
              <a:rPr lang="es-MX" sz="2200" dirty="0" smtClean="0"/>
              <a:t>Comité Técnico del Fideicomiso de Administración F/80715</a:t>
            </a:r>
            <a:endParaRPr lang="es-MX" sz="1600" dirty="0"/>
          </a:p>
        </p:txBody>
      </p:sp>
      <p:sp>
        <p:nvSpPr>
          <p:cNvPr id="20" name="Rectangle 10"/>
          <p:cNvSpPr/>
          <p:nvPr/>
        </p:nvSpPr>
        <p:spPr>
          <a:xfrm>
            <a:off x="149384" y="2112701"/>
            <a:ext cx="1296000" cy="1460315"/>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a:r>
              <a:rPr lang="es-MX" sz="1200" b="1" dirty="0">
                <a:solidFill>
                  <a:prstClr val="white"/>
                </a:solidFill>
              </a:rPr>
              <a:t>Integrantes</a:t>
            </a:r>
          </a:p>
        </p:txBody>
      </p:sp>
      <p:sp>
        <p:nvSpPr>
          <p:cNvPr id="21" name="Rectangle 10"/>
          <p:cNvSpPr/>
          <p:nvPr/>
        </p:nvSpPr>
        <p:spPr>
          <a:xfrm>
            <a:off x="138008" y="3717031"/>
            <a:ext cx="1296000" cy="3010643"/>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a:r>
              <a:rPr lang="es-MX" sz="1200" b="1" dirty="0" smtClean="0">
                <a:solidFill>
                  <a:prstClr val="white"/>
                </a:solidFill>
              </a:rPr>
              <a:t>Principales Facultades </a:t>
            </a:r>
            <a:r>
              <a:rPr lang="es-MX" sz="1200" b="1" dirty="0">
                <a:solidFill>
                  <a:prstClr val="white"/>
                </a:solidFill>
              </a:rPr>
              <a:t>y Obligaciones</a:t>
            </a:r>
          </a:p>
        </p:txBody>
      </p:sp>
      <p:sp>
        <p:nvSpPr>
          <p:cNvPr id="2" name="1 Rectángulo"/>
          <p:cNvSpPr/>
          <p:nvPr/>
        </p:nvSpPr>
        <p:spPr>
          <a:xfrm>
            <a:off x="1619672" y="2122976"/>
            <a:ext cx="7049195" cy="1384995"/>
          </a:xfrm>
          <a:prstGeom prst="rect">
            <a:avLst/>
          </a:prstGeom>
        </p:spPr>
        <p:txBody>
          <a:bodyPr wrap="square">
            <a:spAutoFit/>
          </a:bodyPr>
          <a:lstStyle/>
          <a:p>
            <a:pPr marL="177800" indent="-177800">
              <a:buFont typeface="Arial" pitchFamily="34" charset="0"/>
              <a:buChar char="•"/>
            </a:pPr>
            <a:r>
              <a:rPr lang="es-MX" sz="1400" dirty="0">
                <a:solidFill>
                  <a:prstClr val="black"/>
                </a:solidFill>
              </a:rPr>
              <a:t>Como parte de el desarrollo de capacidades internas, el Comité Técnico quedó integrado por los titulares de los siguientes cargos de la Administración: </a:t>
            </a:r>
          </a:p>
          <a:p>
            <a:pPr marL="450850" lvl="1" indent="-273050" defTabSz="913881">
              <a:buFont typeface="+mj-lt"/>
              <a:buAutoNum type="arabicPeriod"/>
            </a:pPr>
            <a:r>
              <a:rPr lang="es-MX" sz="1400" dirty="0">
                <a:solidFill>
                  <a:prstClr val="black"/>
                </a:solidFill>
              </a:rPr>
              <a:t>Titular de la Subdirección General de Planeación y Finanzas.</a:t>
            </a:r>
          </a:p>
          <a:p>
            <a:pPr marL="450850" lvl="1" indent="-273050" defTabSz="913881">
              <a:buFont typeface="+mj-lt"/>
              <a:buAutoNum type="arabicPeriod"/>
            </a:pPr>
            <a:r>
              <a:rPr lang="es-MX" sz="1400" dirty="0">
                <a:solidFill>
                  <a:prstClr val="black"/>
                </a:solidFill>
              </a:rPr>
              <a:t>Titular de la Subdirección General Jurídica</a:t>
            </a:r>
          </a:p>
          <a:p>
            <a:pPr marL="450850" lvl="1" indent="-273050" defTabSz="913881">
              <a:buFont typeface="+mj-lt"/>
              <a:buAutoNum type="arabicPeriod"/>
            </a:pPr>
            <a:r>
              <a:rPr lang="es-MX" sz="1400" dirty="0">
                <a:solidFill>
                  <a:prstClr val="black"/>
                </a:solidFill>
              </a:rPr>
              <a:t>Titular de la Gerencia Sr. de Mercados Financieros y Gestión de Inversiones.</a:t>
            </a:r>
          </a:p>
          <a:p>
            <a:pPr marL="450850" lvl="1" indent="-273050" defTabSz="913881">
              <a:buFont typeface="+mj-lt"/>
              <a:buAutoNum type="arabicPeriod"/>
            </a:pPr>
            <a:r>
              <a:rPr lang="es-MX" sz="1400" dirty="0">
                <a:solidFill>
                  <a:prstClr val="black"/>
                </a:solidFill>
              </a:rPr>
              <a:t>Titular de la Coordinación General de Riesgos.</a:t>
            </a:r>
          </a:p>
        </p:txBody>
      </p:sp>
      <p:sp>
        <p:nvSpPr>
          <p:cNvPr id="3" name="2 Rectángulo"/>
          <p:cNvSpPr/>
          <p:nvPr/>
        </p:nvSpPr>
        <p:spPr>
          <a:xfrm>
            <a:off x="1619672" y="3734155"/>
            <a:ext cx="7172028" cy="3108543"/>
          </a:xfrm>
          <a:prstGeom prst="rect">
            <a:avLst/>
          </a:prstGeom>
        </p:spPr>
        <p:txBody>
          <a:bodyPr wrap="square">
            <a:spAutoFit/>
          </a:bodyPr>
          <a:lstStyle/>
          <a:p>
            <a:pPr marL="285750" indent="-285750" algn="just" defTabSz="913881">
              <a:buFont typeface="Arial" pitchFamily="34" charset="0"/>
              <a:buChar char="•"/>
            </a:pPr>
            <a:r>
              <a:rPr lang="es-MX" sz="1400" dirty="0">
                <a:solidFill>
                  <a:prstClr val="black"/>
                </a:solidFill>
              </a:rPr>
              <a:t>Son facultades y obligaciones del Comité Técnico, entre otras, las siguientes:</a:t>
            </a:r>
          </a:p>
          <a:p>
            <a:pPr marL="450850" lvl="1" indent="-273050" algn="just" defTabSz="913881">
              <a:buFont typeface="+mj-lt"/>
              <a:buAutoNum type="arabicPeriod"/>
            </a:pPr>
            <a:r>
              <a:rPr lang="es-MX" sz="1400" dirty="0" smtClean="0">
                <a:solidFill>
                  <a:prstClr val="black"/>
                </a:solidFill>
              </a:rPr>
              <a:t>Emitir instrucciones al Fiduciario.</a:t>
            </a:r>
          </a:p>
          <a:p>
            <a:pPr marL="450850" lvl="1" indent="-273050" algn="just" defTabSz="913881">
              <a:buFont typeface="+mj-lt"/>
              <a:buAutoNum type="arabicPeriod"/>
            </a:pPr>
            <a:r>
              <a:rPr lang="es-MX" sz="1400" dirty="0" smtClean="0">
                <a:solidFill>
                  <a:prstClr val="black"/>
                </a:solidFill>
              </a:rPr>
              <a:t>Identificar oportunidades de inversión en activos del Patrimonio del Fideicomiso.</a:t>
            </a:r>
          </a:p>
          <a:p>
            <a:pPr marL="450850" lvl="1" indent="-273050" algn="just" defTabSz="913881">
              <a:buFont typeface="+mj-lt"/>
              <a:buAutoNum type="arabicPeriod"/>
            </a:pPr>
            <a:r>
              <a:rPr lang="es-MX" sz="1400" dirty="0" smtClean="0"/>
              <a:t>Evaluar </a:t>
            </a:r>
            <a:r>
              <a:rPr lang="es-MX" sz="1400" dirty="0"/>
              <a:t>y, en su caso, aprobar las propuestas de inversión en activos que se le </a:t>
            </a:r>
            <a:r>
              <a:rPr lang="es-MX" sz="1400" dirty="0" smtClean="0"/>
              <a:t>presenten.</a:t>
            </a:r>
            <a:endParaRPr lang="es-MX" sz="1400" dirty="0"/>
          </a:p>
          <a:p>
            <a:pPr marL="450850" lvl="1" indent="-273050" algn="just" defTabSz="913881">
              <a:buFont typeface="+mj-lt"/>
              <a:buAutoNum type="arabicPeriod"/>
            </a:pPr>
            <a:r>
              <a:rPr lang="es-MX" sz="1400" dirty="0" smtClean="0"/>
              <a:t>Instruir </a:t>
            </a:r>
            <a:r>
              <a:rPr lang="es-MX" sz="1400" dirty="0"/>
              <a:t>al Fiduciario respecto de (i) las inversiones específicas que deberá llevar, (ii) la manera en que deberá de obtener recursos para ello, y (iii) la forma en que deberá realizar la inversión en </a:t>
            </a:r>
            <a:r>
              <a:rPr lang="es-MX" sz="1400" dirty="0" smtClean="0"/>
              <a:t>cuestión.</a:t>
            </a:r>
          </a:p>
          <a:p>
            <a:pPr marL="450850" lvl="1" indent="-273050" algn="just" defTabSz="913881">
              <a:buFont typeface="+mj-lt"/>
              <a:buAutoNum type="arabicPeriod"/>
            </a:pPr>
            <a:r>
              <a:rPr lang="es-MX" sz="1400" dirty="0" smtClean="0"/>
              <a:t>Instruir </a:t>
            </a:r>
            <a:r>
              <a:rPr lang="es-MX" sz="1400" dirty="0"/>
              <a:t>al Fiduciario para que remueva </a:t>
            </a:r>
            <a:r>
              <a:rPr lang="es-MX" sz="1400" dirty="0" smtClean="0"/>
              <a:t>y dé </a:t>
            </a:r>
            <a:r>
              <a:rPr lang="es-MX" sz="1400" dirty="0"/>
              <a:t>por terminado los contratos celebrados con el proveedor del </a:t>
            </a:r>
            <a:r>
              <a:rPr lang="es-MX" sz="1400" dirty="0" smtClean="0"/>
              <a:t>Sistema.</a:t>
            </a:r>
          </a:p>
          <a:p>
            <a:pPr marL="450850" lvl="1" indent="-273050" algn="just" defTabSz="913881">
              <a:buFont typeface="+mj-lt"/>
              <a:buAutoNum type="arabicPeriod"/>
            </a:pPr>
            <a:r>
              <a:rPr lang="es-MX" sz="1400" dirty="0" smtClean="0">
                <a:solidFill>
                  <a:prstClr val="black"/>
                </a:solidFill>
              </a:rPr>
              <a:t>Instruir </a:t>
            </a:r>
            <a:r>
              <a:rPr lang="es-MX" sz="1400" dirty="0">
                <a:solidFill>
                  <a:prstClr val="black"/>
                </a:solidFill>
              </a:rPr>
              <a:t>al Fiduciario sobre la contratación de terceros con el objeto de que éstos le brinden asesoría y presten servicios para el cumplimiento de los fines establecidos en términos del </a:t>
            </a:r>
            <a:r>
              <a:rPr lang="es-MX" sz="1400" dirty="0" smtClean="0">
                <a:solidFill>
                  <a:prstClr val="black"/>
                </a:solidFill>
              </a:rPr>
              <a:t>Contrato.</a:t>
            </a:r>
            <a:endParaRPr lang="es-MX" sz="1400" dirty="0">
              <a:solidFill>
                <a:prstClr val="black"/>
              </a:solidFill>
            </a:endParaRPr>
          </a:p>
          <a:p>
            <a:pPr marL="450850" lvl="1" indent="-273050" algn="just" defTabSz="913881">
              <a:buFont typeface="+mj-lt"/>
              <a:buAutoNum type="arabicPeriod"/>
            </a:pPr>
            <a:r>
              <a:rPr lang="es-MX" sz="1400" dirty="0" smtClean="0">
                <a:solidFill>
                  <a:prstClr val="black"/>
                </a:solidFill>
              </a:rPr>
              <a:t>En </a:t>
            </a:r>
            <a:r>
              <a:rPr lang="es-MX" sz="1400" dirty="0">
                <a:solidFill>
                  <a:prstClr val="black"/>
                </a:solidFill>
              </a:rPr>
              <a:t>general, ejercer todas las facultades y cumplir con todas las obligaciones que se establezcan en el Contrato de Fideicomiso.</a:t>
            </a:r>
          </a:p>
        </p:txBody>
      </p:sp>
    </p:spTree>
    <p:extLst>
      <p:ext uri="{BB962C8B-B14F-4D97-AF65-F5344CB8AC3E}">
        <p14:creationId xmlns:p14="http://schemas.microsoft.com/office/powerpoint/2010/main" val="2379869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17540"/>
            <a:ext cx="8323122" cy="5416868"/>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002 del Comité de Inversiones</a:t>
            </a:r>
          </a:p>
          <a:p>
            <a:pPr algn="ctr" defTabSz="457200"/>
            <a:r>
              <a:rPr lang="es-MX" b="1" dirty="0">
                <a:solidFill>
                  <a:prstClr val="black"/>
                </a:solidFill>
                <a:ea typeface="MS PGothic" pitchFamily="34" charset="-128"/>
                <a:cs typeface="Arial" pitchFamily="34" charset="0"/>
              </a:rPr>
              <a:t>29 de julio de 2014</a:t>
            </a:r>
          </a:p>
          <a:p>
            <a:pPr algn="ctr" defTabSz="457200"/>
            <a:endParaRPr lang="es-MX" sz="1000" b="1" dirty="0">
              <a:solidFill>
                <a:prstClr val="black"/>
              </a:solidFill>
              <a:ea typeface="MS PGothic" pitchFamily="34" charset="-128"/>
              <a:cs typeface="Arial" pitchFamily="34" charset="0"/>
            </a:endParaRPr>
          </a:p>
          <a:p>
            <a:pPr marL="355600" indent="-355600" algn="just" defTabSz="457200">
              <a:spcAft>
                <a:spcPts val="600"/>
              </a:spcAft>
              <a:buFont typeface="+mj-lt"/>
              <a:buAutoNum type="arabicPeriod"/>
            </a:pPr>
            <a:r>
              <a:rPr lang="es-MX" b="1" dirty="0">
                <a:solidFill>
                  <a:srgbClr val="B2B2B2"/>
                </a:solidFill>
              </a:rPr>
              <a:t>Informe sobre los avances en la implementación del Marco de Gestión.</a:t>
            </a:r>
          </a:p>
          <a:p>
            <a:pPr marL="355600" indent="-355600" algn="just" defTabSz="457200">
              <a:spcAft>
                <a:spcPts val="600"/>
              </a:spcAft>
              <a:buFont typeface="+mj-lt"/>
              <a:buAutoNum type="arabicPeriod"/>
            </a:pPr>
            <a:r>
              <a:rPr lang="es-MX" b="1" dirty="0" smtClean="0">
                <a:solidFill>
                  <a:srgbClr val="B2B2B2"/>
                </a:solidFill>
              </a:rPr>
              <a:t>Propuesta de actualizaciones </a:t>
            </a:r>
            <a:r>
              <a:rPr lang="es-MX" b="1" dirty="0">
                <a:solidFill>
                  <a:srgbClr val="B2B2B2"/>
                </a:solidFill>
              </a:rPr>
              <a:t>y modificaciones al Marco de Gestión y </a:t>
            </a:r>
            <a:r>
              <a:rPr lang="es-MX" b="1" dirty="0" smtClean="0">
                <a:solidFill>
                  <a:srgbClr val="B2B2B2"/>
                </a:solidFill>
              </a:rPr>
              <a:t>a las </a:t>
            </a:r>
            <a:r>
              <a:rPr lang="es-MX" b="1" dirty="0">
                <a:solidFill>
                  <a:srgbClr val="B2B2B2"/>
                </a:solidFill>
              </a:rPr>
              <a:t>Bases de Funcionamiento del Comité de </a:t>
            </a:r>
            <a:r>
              <a:rPr lang="es-MX" b="1" dirty="0" smtClean="0">
                <a:solidFill>
                  <a:srgbClr val="B2B2B2"/>
                </a:solidFill>
              </a:rPr>
              <a:t>Inversiones, con fundamento en la Base Primera, inciso E), de las Bases de Funcionamiento del Comité de Inversiones.</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B2D2C"/>
                </a:solidFill>
              </a:rPr>
              <a:t>Propuesta de definición del valor de referencia para evaluar el desempeño de la cartera de inversión en la etapa inicial, con fundamento en la Base Séptima, fracción VII, de las Bases de Funcionamiento del Comité de Inversiones.</a:t>
            </a:r>
          </a:p>
          <a:p>
            <a:pPr marL="355600" indent="-355600" algn="just" defTabSz="457200">
              <a:spcAft>
                <a:spcPts val="600"/>
              </a:spcAft>
              <a:buFont typeface="+mj-lt"/>
              <a:buAutoNum type="arabicPeriod"/>
            </a:pPr>
            <a:r>
              <a:rPr lang="es-MX" b="1" dirty="0">
                <a:solidFill>
                  <a:srgbClr val="B2B2B2"/>
                </a:solidFill>
              </a:rPr>
              <a:t>Informe </a:t>
            </a:r>
            <a:r>
              <a:rPr lang="es-MX" b="1" dirty="0" smtClean="0">
                <a:solidFill>
                  <a:srgbClr val="B2B2B2"/>
                </a:solidFill>
              </a:rPr>
              <a:t>presentado al </a:t>
            </a:r>
            <a:r>
              <a:rPr lang="es-MX" b="1" dirty="0">
                <a:solidFill>
                  <a:srgbClr val="B2B2B2"/>
                </a:solidFill>
              </a:rPr>
              <a:t>Comité de Auditoría sobre la selección del proveedor del Sistema, Custodio y </a:t>
            </a:r>
            <a:r>
              <a:rPr lang="es-MX" b="1" dirty="0" smtClean="0">
                <a:solidFill>
                  <a:srgbClr val="B2B2B2"/>
                </a:solidFill>
              </a:rPr>
              <a:t>Fiduciario.</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opinión legal </a:t>
            </a:r>
            <a:r>
              <a:rPr lang="es-MX" b="1" dirty="0" smtClean="0">
                <a:solidFill>
                  <a:srgbClr val="B2B2B2"/>
                </a:solidFill>
              </a:rPr>
              <a:t>respecto del </a:t>
            </a:r>
            <a:r>
              <a:rPr lang="es-MX" b="1" dirty="0">
                <a:solidFill>
                  <a:srgbClr val="B2B2B2"/>
                </a:solidFill>
              </a:rPr>
              <a:t>mecanismo de selección del proveedor del </a:t>
            </a:r>
            <a:r>
              <a:rPr lang="es-MX" b="1" dirty="0" smtClean="0">
                <a:solidFill>
                  <a:srgbClr val="B2B2B2"/>
                </a:solidFill>
              </a:rPr>
              <a:t>Sistema.</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coordinación con la Secretaría de Hacienda y Crédito Público (Crédito Público) para la definición de la estrategia de inversión y de trasferencia de </a:t>
            </a:r>
            <a:r>
              <a:rPr lang="es-MX" b="1" dirty="0" smtClean="0">
                <a:solidFill>
                  <a:srgbClr val="B2B2B2"/>
                </a:solidFill>
              </a:rPr>
              <a:t>recursos.</a:t>
            </a:r>
          </a:p>
          <a:p>
            <a:pPr marL="355600" indent="-355600" algn="just" defTabSz="457200">
              <a:spcAft>
                <a:spcPts val="600"/>
              </a:spcAft>
              <a:buFont typeface="+mj-lt"/>
              <a:buAutoNum type="arabicPeriod"/>
            </a:pPr>
            <a:r>
              <a:rPr lang="es-MX" b="1" dirty="0">
                <a:solidFill>
                  <a:srgbClr val="B2B2B2"/>
                </a:solidFill>
              </a:rPr>
              <a:t>Propuesta de </a:t>
            </a:r>
            <a:r>
              <a:rPr lang="es-MX" b="1" dirty="0" smtClean="0">
                <a:solidFill>
                  <a:srgbClr val="B2B2B2"/>
                </a:solidFill>
              </a:rPr>
              <a:t>calendario de sesiones del Comité </a:t>
            </a:r>
            <a:r>
              <a:rPr lang="es-MX" b="1" dirty="0">
                <a:solidFill>
                  <a:srgbClr val="B2B2B2"/>
                </a:solidFill>
              </a:rPr>
              <a:t>de </a:t>
            </a:r>
            <a:r>
              <a:rPr lang="es-MX" b="1" dirty="0" smtClean="0">
                <a:solidFill>
                  <a:srgbClr val="B2B2B2"/>
                </a:solidFill>
              </a:rPr>
              <a:t>Inversiones.</a:t>
            </a:r>
            <a:endParaRPr lang="es-MX" b="1" dirty="0">
              <a:solidFill>
                <a:srgbClr val="B2B2B2"/>
              </a:solidFill>
            </a:endParaRPr>
          </a:p>
        </p:txBody>
      </p:sp>
    </p:spTree>
    <p:extLst>
      <p:ext uri="{BB962C8B-B14F-4D97-AF65-F5344CB8AC3E}">
        <p14:creationId xmlns:p14="http://schemas.microsoft.com/office/powerpoint/2010/main" val="1042106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000" y="288000"/>
            <a:ext cx="7178040" cy="742950"/>
          </a:xfrm>
        </p:spPr>
        <p:txBody>
          <a:bodyPr/>
          <a:lstStyle/>
          <a:p>
            <a:r>
              <a:rPr lang="es-ES" sz="2000" dirty="0" smtClean="0"/>
              <a:t>Objetivo</a:t>
            </a:r>
            <a:endParaRPr lang="es-ES" sz="2000" dirty="0"/>
          </a:p>
        </p:txBody>
      </p:sp>
      <p:sp>
        <p:nvSpPr>
          <p:cNvPr id="3" name="Marcador de contenido 2"/>
          <p:cNvSpPr>
            <a:spLocks noGrp="1"/>
          </p:cNvSpPr>
          <p:nvPr>
            <p:ph idx="1"/>
          </p:nvPr>
        </p:nvSpPr>
        <p:spPr>
          <a:xfrm>
            <a:off x="362604" y="1451923"/>
            <a:ext cx="8261131" cy="4525797"/>
          </a:xfrm>
        </p:spPr>
        <p:txBody>
          <a:bodyPr>
            <a:noAutofit/>
          </a:bodyPr>
          <a:lstStyle/>
          <a:p>
            <a:pPr marL="285750" indent="-285750" algn="just">
              <a:spcBef>
                <a:spcPts val="0"/>
              </a:spcBef>
              <a:spcAft>
                <a:spcPts val="1200"/>
              </a:spcAft>
              <a:buFont typeface="Arial" pitchFamily="34" charset="0"/>
              <a:buChar char="•"/>
            </a:pPr>
            <a:r>
              <a:rPr lang="es-ES" sz="1800" b="0" dirty="0" smtClean="0">
                <a:latin typeface="+mn-lt"/>
              </a:rPr>
              <a:t>El objetivo del presente informe es sugerir un Valor de Referencia que permita evaluar el desempeño del proveedor del Sistema durante los primeros seis meses de su gestión.</a:t>
            </a:r>
          </a:p>
          <a:p>
            <a:pPr marL="285750" indent="-285750" algn="just">
              <a:spcBef>
                <a:spcPts val="0"/>
              </a:spcBef>
              <a:spcAft>
                <a:spcPts val="1200"/>
              </a:spcAft>
              <a:buFont typeface="Arial" pitchFamily="34" charset="0"/>
              <a:buChar char="•"/>
            </a:pPr>
            <a:r>
              <a:rPr lang="es-ES" sz="1800" b="0" dirty="0" smtClean="0">
                <a:latin typeface="+mn-lt"/>
              </a:rPr>
              <a:t>Durante la etapa inicial, el portafolio no generará </a:t>
            </a:r>
            <a:r>
              <a:rPr lang="es-ES" sz="1800" b="0" dirty="0">
                <a:latin typeface="+mn-lt"/>
              </a:rPr>
              <a:t>rendimientos </a:t>
            </a:r>
            <a:r>
              <a:rPr lang="es-ES" sz="1800" b="0" dirty="0" smtClean="0">
                <a:latin typeface="+mn-lt"/>
              </a:rPr>
              <a:t>comparables con los obtenidos actualmente por las SB1 debido al tiempo que toma la construcción del portafolio de inversión, así como a las distintas circunstancias que prevalecían en el mercado al momento de la implementación del portafolio de las SB1.</a:t>
            </a:r>
          </a:p>
          <a:p>
            <a:pPr marL="285750" indent="-285750" algn="just">
              <a:spcBef>
                <a:spcPts val="0"/>
              </a:spcBef>
              <a:spcAft>
                <a:spcPts val="1200"/>
              </a:spcAft>
              <a:buFont typeface="Arial" pitchFamily="34" charset="0"/>
              <a:buChar char="•"/>
            </a:pPr>
            <a:r>
              <a:rPr lang="es-ES" sz="1800" b="0" dirty="0" smtClean="0">
                <a:latin typeface="+mn-lt"/>
              </a:rPr>
              <a:t>Debido a lo anterior,  se considera apropiado, para dicha etapa, utilizar </a:t>
            </a:r>
            <a:r>
              <a:rPr lang="es-ES" sz="1800" b="0" dirty="0">
                <a:latin typeface="+mn-lt"/>
              </a:rPr>
              <a:t>u</a:t>
            </a:r>
            <a:r>
              <a:rPr lang="es-ES" sz="1800" b="0" dirty="0" smtClean="0">
                <a:latin typeface="+mn-lt"/>
              </a:rPr>
              <a:t>n valor de referencia adecuado conforme a la situación actual de los mercados, así como a las proyecciones de liquidez.</a:t>
            </a:r>
          </a:p>
          <a:p>
            <a:pPr marL="285750" indent="-285750" algn="just">
              <a:spcBef>
                <a:spcPts val="0"/>
              </a:spcBef>
              <a:spcAft>
                <a:spcPts val="1200"/>
              </a:spcAft>
              <a:buFont typeface="Arial" pitchFamily="34" charset="0"/>
              <a:buChar char="•"/>
            </a:pPr>
            <a:r>
              <a:rPr lang="es-ES" sz="1800" b="0" dirty="0" smtClean="0">
                <a:latin typeface="+mn-lt"/>
              </a:rPr>
              <a:t>En apego a las sanas prácticas de inversión, se buscará que dicho Valor de Referencia cumpla con los estándares mínimos de mercado establecidos en el Marco de Gestión y con un rendimiento mayor al obtenido actualmente por la tesorería. </a:t>
            </a: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84276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8562" y="274104"/>
            <a:ext cx="5637383" cy="677773"/>
          </a:xfrm>
        </p:spPr>
        <p:txBody>
          <a:bodyPr>
            <a:normAutofit/>
          </a:bodyPr>
          <a:lstStyle/>
          <a:p>
            <a:r>
              <a:rPr lang="es-MX" sz="2400" dirty="0">
                <a:latin typeface="+mj-lt"/>
              </a:rPr>
              <a:t>Inversiones permitidas en la SB1</a:t>
            </a:r>
          </a:p>
        </p:txBody>
      </p:sp>
      <p:sp>
        <p:nvSpPr>
          <p:cNvPr id="6" name="5 Flecha derecha"/>
          <p:cNvSpPr/>
          <p:nvPr/>
        </p:nvSpPr>
        <p:spPr>
          <a:xfrm>
            <a:off x="3728818" y="3956756"/>
            <a:ext cx="1273870" cy="1379345"/>
          </a:xfrm>
          <a:prstGeom prst="rightArrow">
            <a:avLst/>
          </a:prstGeom>
          <a:solidFill>
            <a:schemeClr val="bg1">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s-MX" sz="1400" dirty="0" smtClean="0">
                <a:solidFill>
                  <a:prstClr val="white"/>
                </a:solidFill>
              </a:rPr>
              <a:t>Valor de Referencia</a:t>
            </a:r>
            <a:endParaRPr lang="es-MX" sz="1400" dirty="0">
              <a:solidFill>
                <a:prstClr val="white"/>
              </a:solidFill>
            </a:endParaRPr>
          </a:p>
        </p:txBody>
      </p:sp>
      <p:sp>
        <p:nvSpPr>
          <p:cNvPr id="12" name="2 Marcador de contenido"/>
          <p:cNvSpPr>
            <a:spLocks noGrp="1"/>
          </p:cNvSpPr>
          <p:nvPr>
            <p:ph idx="1"/>
          </p:nvPr>
        </p:nvSpPr>
        <p:spPr>
          <a:xfrm>
            <a:off x="164328" y="1087268"/>
            <a:ext cx="8753151" cy="1600065"/>
          </a:xfrm>
        </p:spPr>
        <p:txBody>
          <a:bodyPr>
            <a:noAutofit/>
          </a:bodyPr>
          <a:lstStyle/>
          <a:p>
            <a:pPr marL="173038" indent="-173038" algn="just">
              <a:tabLst>
                <a:tab pos="173038" algn="l"/>
              </a:tabLst>
            </a:pPr>
            <a:r>
              <a:rPr lang="es-MX" sz="1400" dirty="0" smtClean="0"/>
              <a:t>Actualmente las SB1 tienen inversiones permitidas en prácticamente cualquier instrumento disponible, bajo cierto límite, en los mercados nacionales, con una alta concentración en instrumentos con rendimiento real (en UDIS).</a:t>
            </a:r>
          </a:p>
          <a:p>
            <a:pPr marL="173038" indent="-173038" algn="just">
              <a:tabLst>
                <a:tab pos="173038" algn="l"/>
              </a:tabLst>
            </a:pPr>
            <a:r>
              <a:rPr lang="es-MX" sz="1400" dirty="0" smtClean="0"/>
              <a:t>Por lo que el valor de referencia propuesto tendrá características similares. Para el primer trimestre, únicamente se considera deuda libre de riesgo con alta concentración en instrumentos con rendimiento real, mientras que para el segundo trimestre se busca incrementar el rendimiento esperado. </a:t>
            </a:r>
          </a:p>
          <a:p>
            <a:pPr marL="173038" indent="-173038" algn="just">
              <a:tabLst>
                <a:tab pos="173038" algn="l"/>
              </a:tabLst>
            </a:pPr>
            <a:r>
              <a:rPr lang="es-MX" sz="1400" dirty="0" smtClean="0"/>
              <a:t>Lo anterior, con base en una construcción moderada y conservadora del portafolio de inversión.</a:t>
            </a:r>
          </a:p>
        </p:txBody>
      </p:sp>
      <p:sp>
        <p:nvSpPr>
          <p:cNvPr id="7" name="6 Rectángulo"/>
          <p:cNvSpPr/>
          <p:nvPr/>
        </p:nvSpPr>
        <p:spPr>
          <a:xfrm>
            <a:off x="157194" y="2806501"/>
            <a:ext cx="4532459" cy="307777"/>
          </a:xfrm>
          <a:prstGeom prst="rect">
            <a:avLst/>
          </a:prstGeom>
        </p:spPr>
        <p:txBody>
          <a:bodyPr wrap="square">
            <a:spAutoFit/>
          </a:bodyPr>
          <a:lstStyle/>
          <a:p>
            <a:pPr defTabSz="457200"/>
            <a:r>
              <a:rPr lang="es-MX" sz="1400" b="1" dirty="0">
                <a:solidFill>
                  <a:prstClr val="black"/>
                </a:solidFill>
              </a:rPr>
              <a:t>I</a:t>
            </a:r>
            <a:r>
              <a:rPr lang="es-MX" sz="1400" b="1" dirty="0" smtClean="0">
                <a:solidFill>
                  <a:prstClr val="black"/>
                </a:solidFill>
              </a:rPr>
              <a:t>nstrumentos  y límites permitidos  en la  </a:t>
            </a:r>
            <a:r>
              <a:rPr lang="es-MX" sz="1400" b="1" dirty="0">
                <a:solidFill>
                  <a:prstClr val="black"/>
                </a:solidFill>
              </a:rPr>
              <a:t>SB1 </a:t>
            </a:r>
          </a:p>
        </p:txBody>
      </p:sp>
      <p:sp>
        <p:nvSpPr>
          <p:cNvPr id="8" name="7 Rectángulo"/>
          <p:cNvSpPr/>
          <p:nvPr/>
        </p:nvSpPr>
        <p:spPr>
          <a:xfrm>
            <a:off x="5049758" y="2784949"/>
            <a:ext cx="3964899" cy="307777"/>
          </a:xfrm>
          <a:prstGeom prst="rect">
            <a:avLst/>
          </a:prstGeom>
        </p:spPr>
        <p:txBody>
          <a:bodyPr wrap="square">
            <a:spAutoFit/>
          </a:bodyPr>
          <a:lstStyle/>
          <a:p>
            <a:pPr defTabSz="457200"/>
            <a:r>
              <a:rPr lang="es-MX" sz="1400" b="1" dirty="0" smtClean="0">
                <a:solidFill>
                  <a:prstClr val="black"/>
                </a:solidFill>
              </a:rPr>
              <a:t>Valor de Referencia  para los primeros 6 meses</a:t>
            </a:r>
            <a:endParaRPr lang="es-MX" sz="1400" b="1" dirty="0">
              <a:solidFill>
                <a:prstClr val="black"/>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768915215"/>
              </p:ext>
            </p:extLst>
          </p:nvPr>
        </p:nvGraphicFramePr>
        <p:xfrm>
          <a:off x="5059789" y="3048300"/>
          <a:ext cx="3777920" cy="3762366"/>
        </p:xfrm>
        <a:graphic>
          <a:graphicData uri="http://schemas.openxmlformats.org/drawingml/2006/table">
            <a:tbl>
              <a:tblPr>
                <a:tableStyleId>{5C22544A-7EE6-4342-B048-85BDC9FD1C3A}</a:tableStyleId>
              </a:tblPr>
              <a:tblGrid>
                <a:gridCol w="2831632"/>
                <a:gridCol w="946288"/>
              </a:tblGrid>
              <a:tr h="278224">
                <a:tc>
                  <a:txBody>
                    <a:bodyPr/>
                    <a:lstStyle/>
                    <a:p>
                      <a:pPr algn="ctr" fontAlgn="b"/>
                      <a:r>
                        <a:rPr lang="es-MX" sz="1200" b="1" i="0" u="none" strike="noStrike" dirty="0" smtClean="0">
                          <a:solidFill>
                            <a:schemeClr val="bg1"/>
                          </a:solidFill>
                          <a:effectLst/>
                          <a:latin typeface="+mj-lt"/>
                        </a:rPr>
                        <a:t>Valor de Referencia </a:t>
                      </a:r>
                      <a:endParaRPr lang="es-MX" sz="1200" b="1" i="0" u="none" strike="noStrike" dirty="0">
                        <a:solidFill>
                          <a:schemeClr val="bg1"/>
                        </a:solidFill>
                        <a:effectLst/>
                        <a:latin typeface="+mj-lt"/>
                      </a:endParaRPr>
                    </a:p>
                  </a:txBody>
                  <a:tcPr marL="9525" marR="9525" marT="9525" marB="0" anchor="ctr">
                    <a:solidFill>
                      <a:srgbClr val="BB2D2C"/>
                    </a:solidFill>
                  </a:tcPr>
                </a:tc>
                <a:tc>
                  <a:txBody>
                    <a:bodyPr/>
                    <a:lstStyle/>
                    <a:p>
                      <a:pPr algn="ctr" fontAlgn="b"/>
                      <a:r>
                        <a:rPr lang="es-MX" sz="1200" b="1" u="none" strike="noStrike" dirty="0">
                          <a:solidFill>
                            <a:schemeClr val="bg1"/>
                          </a:solidFill>
                          <a:effectLst/>
                          <a:latin typeface="+mj-lt"/>
                        </a:rPr>
                        <a:t>Ponderación</a:t>
                      </a:r>
                      <a:endParaRPr lang="es-MX" sz="1200" b="1" i="1" u="none" strike="noStrike" dirty="0">
                        <a:solidFill>
                          <a:schemeClr val="bg1"/>
                        </a:solidFill>
                        <a:effectLst/>
                        <a:latin typeface="+mj-lt"/>
                      </a:endParaRPr>
                    </a:p>
                  </a:txBody>
                  <a:tcPr marL="9525" marR="9525" marT="9525" marB="0" anchor="ctr">
                    <a:solidFill>
                      <a:srgbClr val="BB2D2C"/>
                    </a:solidFill>
                  </a:tcPr>
                </a:tc>
              </a:tr>
              <a:tr h="200403">
                <a:tc>
                  <a:txBody>
                    <a:bodyPr/>
                    <a:lstStyle/>
                    <a:p>
                      <a:pPr algn="l" fontAlgn="b"/>
                      <a:r>
                        <a:rPr lang="es-MX" sz="1100" b="1" u="sng" strike="noStrike" dirty="0" smtClean="0">
                          <a:effectLst/>
                        </a:rPr>
                        <a:t>Primer al tercer mes</a:t>
                      </a:r>
                      <a:endParaRPr lang="es-MX" sz="1100" b="1" i="0" u="sng"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l" fontAlgn="b"/>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238924">
                <a:tc>
                  <a:txBody>
                    <a:bodyPr/>
                    <a:lstStyle/>
                    <a:p>
                      <a:pPr algn="l" fontAlgn="b"/>
                      <a:r>
                        <a:rPr lang="es-MX" sz="1100" u="none" strike="noStrike" dirty="0">
                          <a:effectLst/>
                        </a:rPr>
                        <a:t>Cetes </a:t>
                      </a:r>
                      <a:r>
                        <a:rPr lang="es-MX" sz="1100" u="none" strike="noStrike" dirty="0" smtClean="0">
                          <a:effectLst/>
                        </a:rPr>
                        <a:t>Serie</a:t>
                      </a:r>
                      <a:r>
                        <a:rPr lang="es-MX" sz="1100" u="none" strike="noStrike" baseline="0" dirty="0" smtClean="0">
                          <a:effectLst/>
                        </a:rPr>
                        <a:t> </a:t>
                      </a:r>
                      <a:r>
                        <a:rPr lang="es-MX" sz="1100" u="none" strike="noStrike" dirty="0" smtClean="0">
                          <a:effectLst/>
                        </a:rPr>
                        <a:t>141009</a:t>
                      </a:r>
                      <a:r>
                        <a:rPr lang="es-MX" sz="1100" u="none" strike="noStrike" baseline="0" dirty="0" smtClean="0">
                          <a:effectLst/>
                        </a:rPr>
                        <a:t>  (85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25%</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236483">
                <a:tc>
                  <a:txBody>
                    <a:bodyPr/>
                    <a:lstStyle/>
                    <a:p>
                      <a:pPr algn="l" fontAlgn="b"/>
                      <a:r>
                        <a:rPr lang="es-MX" sz="1100" u="none" strike="noStrike" dirty="0" smtClean="0">
                          <a:effectLst/>
                        </a:rPr>
                        <a:t>UDIBONO</a:t>
                      </a:r>
                      <a:r>
                        <a:rPr lang="es-MX" sz="1100" u="none" strike="noStrike" baseline="0" dirty="0" smtClean="0">
                          <a:effectLst/>
                        </a:rPr>
                        <a:t> </a:t>
                      </a:r>
                      <a:r>
                        <a:rPr lang="es-MX" sz="1100" u="none" strike="noStrike" dirty="0" smtClean="0">
                          <a:effectLst/>
                        </a:rPr>
                        <a:t>Serie 141218</a:t>
                      </a:r>
                      <a:r>
                        <a:rPr lang="es-MX" sz="1100" u="none" strike="noStrike" baseline="0" dirty="0" smtClean="0">
                          <a:effectLst/>
                        </a:rPr>
                        <a:t> (155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25%</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252248">
                <a:tc>
                  <a:txBody>
                    <a:bodyPr/>
                    <a:lstStyle/>
                    <a:p>
                      <a:pPr algn="l" fontAlgn="b"/>
                      <a:r>
                        <a:rPr lang="es-MX" sz="1100" u="none" strike="noStrike" dirty="0" smtClean="0">
                          <a:effectLst/>
                        </a:rPr>
                        <a:t>UDIBONO</a:t>
                      </a:r>
                      <a:r>
                        <a:rPr lang="es-MX" sz="1100" u="none" strike="noStrike" baseline="0" dirty="0" smtClean="0">
                          <a:effectLst/>
                        </a:rPr>
                        <a:t> </a:t>
                      </a:r>
                      <a:r>
                        <a:rPr lang="es-MX" sz="1100" u="none" strike="noStrike" dirty="0" smtClean="0">
                          <a:effectLst/>
                        </a:rPr>
                        <a:t>Serie 160616</a:t>
                      </a:r>
                      <a:r>
                        <a:rPr lang="es-MX" sz="1100" u="none" strike="noStrike" baseline="0" dirty="0" smtClean="0">
                          <a:effectLst/>
                        </a:rPr>
                        <a:t> (701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25%</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392243">
                <a:tc>
                  <a:txBody>
                    <a:bodyPr/>
                    <a:lstStyle/>
                    <a:p>
                      <a:pPr algn="l" fontAlgn="b"/>
                      <a:r>
                        <a:rPr lang="es-MX" sz="1100" u="none" strike="noStrike" dirty="0" smtClean="0">
                          <a:effectLst/>
                        </a:rPr>
                        <a:t>UDIBONO</a:t>
                      </a:r>
                      <a:r>
                        <a:rPr lang="es-MX" sz="1100" u="none" strike="noStrike" baseline="0" dirty="0" smtClean="0">
                          <a:effectLst/>
                        </a:rPr>
                        <a:t> </a:t>
                      </a:r>
                      <a:r>
                        <a:rPr lang="es-MX" sz="1100" u="none" strike="noStrike" dirty="0" smtClean="0">
                          <a:effectLst/>
                        </a:rPr>
                        <a:t>Serie 171214</a:t>
                      </a:r>
                    </a:p>
                    <a:p>
                      <a:pPr algn="l" fontAlgn="b"/>
                      <a:r>
                        <a:rPr lang="es-MX" sz="1100" u="none" strike="noStrike" baseline="0" dirty="0" smtClean="0">
                          <a:effectLst/>
                        </a:rPr>
                        <a:t>(1,247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25%</a:t>
                      </a:r>
                      <a:endParaRPr lang="es-MX" sz="1100" b="0" i="0" u="none" strike="noStrike" dirty="0">
                        <a:solidFill>
                          <a:srgbClr val="000000"/>
                        </a:solidFill>
                        <a:effectLst/>
                        <a:latin typeface="Calibri"/>
                      </a:endParaRPr>
                    </a:p>
                  </a:txBody>
                  <a:tcPr marL="9525" marR="9525" marT="9525" marB="0" anchor="ctr">
                    <a:solidFill>
                      <a:schemeClr val="bg1">
                        <a:lumMod val="95000"/>
                      </a:schemeClr>
                    </a:solidFill>
                  </a:tcPr>
                </a:tc>
              </a:tr>
              <a:tr h="67065">
                <a:tc>
                  <a:txBody>
                    <a:bodyPr/>
                    <a:lstStyle/>
                    <a:p>
                      <a:pPr algn="l" fontAlgn="b"/>
                      <a:endParaRPr lang="es-MX" sz="400" b="1" i="0" u="sng" strike="noStrike" dirty="0">
                        <a:solidFill>
                          <a:srgbClr val="000000"/>
                        </a:solidFill>
                        <a:effectLst/>
                        <a:latin typeface="Calibri"/>
                      </a:endParaRPr>
                    </a:p>
                  </a:txBody>
                  <a:tcPr marL="0" marR="0" marT="0" marB="0" anchor="b">
                    <a:solidFill>
                      <a:schemeClr val="bg1"/>
                    </a:solidFill>
                  </a:tcPr>
                </a:tc>
                <a:tc>
                  <a:txBody>
                    <a:bodyPr/>
                    <a:lstStyle/>
                    <a:p>
                      <a:pPr algn="ctr" fontAlgn="b"/>
                      <a:endParaRPr lang="es-MX" sz="1100" b="0" i="0" u="none" strike="noStrike" dirty="0">
                        <a:solidFill>
                          <a:srgbClr val="000000"/>
                        </a:solidFill>
                        <a:effectLst/>
                        <a:latin typeface="Calibri"/>
                      </a:endParaRPr>
                    </a:p>
                  </a:txBody>
                  <a:tcPr marL="0" marR="0" marT="0" marB="0" anchor="b">
                    <a:solidFill>
                      <a:schemeClr val="bg1"/>
                    </a:solidFill>
                  </a:tcPr>
                </a:tc>
              </a:tr>
              <a:tr h="200403">
                <a:tc>
                  <a:txBody>
                    <a:bodyPr/>
                    <a:lstStyle/>
                    <a:p>
                      <a:pPr algn="l" fontAlgn="b"/>
                      <a:r>
                        <a:rPr lang="es-MX" sz="1100" b="1" u="sng" strike="noStrike" dirty="0">
                          <a:effectLst/>
                        </a:rPr>
                        <a:t>Cuarto al sexto mes</a:t>
                      </a:r>
                      <a:endParaRPr lang="es-MX" sz="1100" b="1" i="0" u="sng"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263241">
                <a:tc>
                  <a:txBody>
                    <a:bodyPr/>
                    <a:lstStyle/>
                    <a:p>
                      <a:pPr algn="l" fontAlgn="b"/>
                      <a:r>
                        <a:rPr lang="es-MX" sz="1100" u="none" strike="noStrike" dirty="0" smtClean="0">
                          <a:effectLst/>
                        </a:rPr>
                        <a:t>Cetes Serie150108</a:t>
                      </a:r>
                      <a:r>
                        <a:rPr lang="es-MX" sz="1100" u="none" strike="noStrike" baseline="0" dirty="0" smtClean="0">
                          <a:effectLst/>
                        </a:rPr>
                        <a:t> (176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10%</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261134">
                <a:tc>
                  <a:txBody>
                    <a:bodyPr/>
                    <a:lstStyle/>
                    <a:p>
                      <a:pPr algn="l" fontAlgn="b"/>
                      <a:r>
                        <a:rPr lang="es-MX" sz="1100" u="none" strike="noStrike" dirty="0" smtClean="0">
                          <a:effectLst/>
                        </a:rPr>
                        <a:t>UDIBONO</a:t>
                      </a:r>
                      <a:r>
                        <a:rPr lang="es-MX" sz="1100" u="none" strike="noStrike" baseline="0" dirty="0" smtClean="0">
                          <a:effectLst/>
                        </a:rPr>
                        <a:t> </a:t>
                      </a:r>
                      <a:r>
                        <a:rPr lang="es-MX" sz="1100" u="none" strike="noStrike" dirty="0" smtClean="0">
                          <a:effectLst/>
                        </a:rPr>
                        <a:t>Serie 141218</a:t>
                      </a:r>
                      <a:r>
                        <a:rPr lang="es-MX" sz="1100" u="none" strike="noStrike" baseline="0" dirty="0" smtClean="0">
                          <a:effectLst/>
                        </a:rPr>
                        <a:t> (155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25%</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259128">
                <a:tc>
                  <a:txBody>
                    <a:bodyPr/>
                    <a:lstStyle/>
                    <a:p>
                      <a:pPr algn="l" fontAlgn="b"/>
                      <a:r>
                        <a:rPr lang="es-MX" sz="1100" u="none" strike="noStrike" dirty="0" smtClean="0">
                          <a:effectLst/>
                        </a:rPr>
                        <a:t>UDIBONO</a:t>
                      </a:r>
                      <a:r>
                        <a:rPr lang="es-MX" sz="1100" u="none" strike="noStrike" baseline="0" dirty="0" smtClean="0">
                          <a:effectLst/>
                        </a:rPr>
                        <a:t> </a:t>
                      </a:r>
                      <a:r>
                        <a:rPr lang="es-MX" sz="1100" u="none" strike="noStrike" dirty="0" smtClean="0">
                          <a:effectLst/>
                        </a:rPr>
                        <a:t>Serie 160616</a:t>
                      </a:r>
                      <a:r>
                        <a:rPr lang="es-MX" sz="1100" u="none" strike="noStrike" baseline="0" dirty="0" smtClean="0">
                          <a:effectLst/>
                        </a:rPr>
                        <a:t> (701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25%</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392243">
                <a:tc>
                  <a:txBody>
                    <a:bodyPr/>
                    <a:lstStyle/>
                    <a:p>
                      <a:pPr algn="l" fontAlgn="b"/>
                      <a:r>
                        <a:rPr lang="es-MX" sz="1100" u="none" strike="noStrike" dirty="0" smtClean="0">
                          <a:effectLst/>
                        </a:rPr>
                        <a:t>UDIBONO</a:t>
                      </a:r>
                      <a:r>
                        <a:rPr lang="es-MX" sz="1100" u="none" strike="noStrike" baseline="0" dirty="0" smtClean="0">
                          <a:effectLst/>
                        </a:rPr>
                        <a:t> </a:t>
                      </a:r>
                      <a:r>
                        <a:rPr lang="es-MX" sz="1100" u="none" strike="noStrike" dirty="0" smtClean="0">
                          <a:effectLst/>
                        </a:rPr>
                        <a:t>Serie 171214</a:t>
                      </a:r>
                    </a:p>
                    <a:p>
                      <a:pPr algn="l" fontAlgn="b"/>
                      <a:r>
                        <a:rPr lang="es-MX" sz="1100" u="none" strike="noStrike" baseline="0" dirty="0" smtClean="0">
                          <a:effectLst/>
                        </a:rPr>
                        <a:t>(1,247 días por vencer)</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25%</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392243">
                <a:tc>
                  <a:txBody>
                    <a:bodyPr/>
                    <a:lstStyle/>
                    <a:p>
                      <a:pPr algn="l" fontAlgn="b"/>
                      <a:r>
                        <a:rPr lang="es-MX" sz="1100" u="none" strike="noStrike" dirty="0" smtClean="0">
                          <a:effectLst/>
                        </a:rPr>
                        <a:t>Bono PEMEX (Serie 14U)</a:t>
                      </a:r>
                    </a:p>
                    <a:p>
                      <a:pPr marL="0" marR="0" indent="0" algn="l" defTabSz="457200" rtl="0" eaLnBrk="1" fontAlgn="b" latinLnBrk="0" hangingPunct="1">
                        <a:lnSpc>
                          <a:spcPct val="100000"/>
                        </a:lnSpc>
                        <a:spcBef>
                          <a:spcPts val="0"/>
                        </a:spcBef>
                        <a:spcAft>
                          <a:spcPts val="0"/>
                        </a:spcAft>
                        <a:buClrTx/>
                        <a:buSzTx/>
                        <a:buFontTx/>
                        <a:buNone/>
                        <a:tabLst/>
                        <a:defRPr/>
                      </a:pPr>
                      <a:r>
                        <a:rPr lang="es-MX" sz="1100" u="none" strike="noStrike" baseline="0" dirty="0" smtClean="0">
                          <a:effectLst/>
                        </a:rPr>
                        <a:t>(4,201 días por vencer)</a:t>
                      </a:r>
                      <a:endParaRPr lang="es-MX" sz="1100" b="0" i="0" u="none" strike="noStrike" dirty="0" smtClean="0">
                        <a:solidFill>
                          <a:srgbClr val="000000"/>
                        </a:solidFill>
                        <a:effectLst/>
                        <a:latin typeface="+mn-lt"/>
                      </a:endParaRPr>
                    </a:p>
                  </a:txBody>
                  <a:tcPr marL="9525" marR="9525" marT="9525" marB="0" anchor="b">
                    <a:solidFill>
                      <a:schemeClr val="bg1">
                        <a:lumMod val="95000"/>
                      </a:schemeClr>
                    </a:solidFill>
                  </a:tcPr>
                </a:tc>
                <a:tc>
                  <a:txBody>
                    <a:bodyPr/>
                    <a:lstStyle/>
                    <a:p>
                      <a:pPr algn="ctr" fontAlgn="b"/>
                      <a:r>
                        <a:rPr lang="es-MX" sz="1100" u="none" strike="noStrike" dirty="0">
                          <a:effectLst/>
                        </a:rPr>
                        <a:t>10%</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r h="227809">
                <a:tc>
                  <a:txBody>
                    <a:bodyPr/>
                    <a:lstStyle/>
                    <a:p>
                      <a:pPr algn="l" fontAlgn="b"/>
                      <a:r>
                        <a:rPr lang="es-MX" sz="1100" u="none" strike="noStrike" dirty="0">
                          <a:effectLst/>
                        </a:rPr>
                        <a:t>IPC</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ctr" fontAlgn="b"/>
                      <a:r>
                        <a:rPr lang="es-MX" sz="1100" u="none" strike="noStrike" dirty="0">
                          <a:effectLst/>
                        </a:rPr>
                        <a:t>5%</a:t>
                      </a:r>
                      <a:endParaRPr lang="es-MX" sz="1100" b="0" i="0" u="none" strike="noStrike" dirty="0">
                        <a:solidFill>
                          <a:srgbClr val="000000"/>
                        </a:solidFill>
                        <a:effectLst/>
                        <a:latin typeface="Calibri"/>
                      </a:endParaRPr>
                    </a:p>
                  </a:txBody>
                  <a:tcPr marL="9525" marR="9525" marT="9525" marB="0" anchor="b">
                    <a:solidFill>
                      <a:schemeClr val="bg1">
                        <a:lumMod val="95000"/>
                      </a:schemeClr>
                    </a:solidFill>
                  </a:tcPr>
                </a:tc>
              </a:tr>
            </a:tbl>
          </a:graphicData>
        </a:graphic>
      </p:graphicFrame>
      <p:graphicFrame>
        <p:nvGraphicFramePr>
          <p:cNvPr id="13" name="12 Tabla"/>
          <p:cNvGraphicFramePr>
            <a:graphicFrameLocks noGrp="1"/>
          </p:cNvGraphicFramePr>
          <p:nvPr>
            <p:extLst>
              <p:ext uri="{D42A27DB-BD31-4B8C-83A1-F6EECF244321}">
                <p14:modId xmlns:p14="http://schemas.microsoft.com/office/powerpoint/2010/main" val="976322610"/>
              </p:ext>
            </p:extLst>
          </p:nvPr>
        </p:nvGraphicFramePr>
        <p:xfrm>
          <a:off x="157194" y="3136840"/>
          <a:ext cx="3486759" cy="2914297"/>
        </p:xfrm>
        <a:graphic>
          <a:graphicData uri="http://schemas.openxmlformats.org/drawingml/2006/table">
            <a:tbl>
              <a:tblPr firstRow="1" firstCol="1" bandRow="1"/>
              <a:tblGrid>
                <a:gridCol w="2149279"/>
                <a:gridCol w="1337480"/>
              </a:tblGrid>
              <a:tr h="387397">
                <a:tc>
                  <a:txBody>
                    <a:bodyPr/>
                    <a:lstStyle/>
                    <a:p>
                      <a:pPr algn="ctr">
                        <a:spcBef>
                          <a:spcPts val="600"/>
                        </a:spcBef>
                        <a:spcAft>
                          <a:spcPts val="0"/>
                        </a:spcAft>
                      </a:pPr>
                      <a:r>
                        <a:rPr lang="es-ES" sz="1200" b="1" dirty="0" smtClean="0">
                          <a:solidFill>
                            <a:srgbClr val="FFFFFF"/>
                          </a:solidFill>
                          <a:effectLst/>
                          <a:latin typeface="+mn-lt"/>
                          <a:ea typeface="Times New Roman"/>
                          <a:cs typeface="Times New Roman"/>
                        </a:rPr>
                        <a:t>Clase de Activo</a:t>
                      </a:r>
                      <a:endParaRPr lang="es-MX" sz="1200" dirty="0">
                        <a:effectLst/>
                        <a:latin typeface="+mn-lt"/>
                        <a:ea typeface="Times New Roman"/>
                        <a:cs typeface="Times New Roman"/>
                      </a:endParaRPr>
                    </a:p>
                  </a:txBody>
                  <a:tcPr marL="68580" marR="68580" marT="0"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accent3">
                        <a:lumMod val="75000"/>
                      </a:schemeClr>
                    </a:solidFill>
                  </a:tcPr>
                </a:tc>
                <a:tc>
                  <a:txBody>
                    <a:bodyPr/>
                    <a:lstStyle/>
                    <a:p>
                      <a:pPr algn="ctr">
                        <a:spcBef>
                          <a:spcPts val="600"/>
                        </a:spcBef>
                        <a:spcAft>
                          <a:spcPts val="0"/>
                        </a:spcAft>
                      </a:pPr>
                      <a:r>
                        <a:rPr lang="es-ES" sz="1200" b="1" dirty="0">
                          <a:solidFill>
                            <a:srgbClr val="FFFFFF"/>
                          </a:solidFill>
                          <a:effectLst/>
                          <a:latin typeface="+mn-lt"/>
                          <a:ea typeface="Times New Roman"/>
                          <a:cs typeface="Times New Roman"/>
                        </a:rPr>
                        <a:t>Límite </a:t>
                      </a:r>
                      <a:r>
                        <a:rPr lang="es-ES" sz="1200" b="1" dirty="0" smtClean="0">
                          <a:solidFill>
                            <a:srgbClr val="FFFFFF"/>
                          </a:solidFill>
                          <a:effectLst/>
                          <a:latin typeface="+mn-lt"/>
                          <a:ea typeface="Times New Roman"/>
                          <a:cs typeface="Times New Roman"/>
                        </a:rPr>
                        <a:t>SB1</a:t>
                      </a:r>
                      <a:endParaRPr lang="es-MX" sz="1200" dirty="0">
                        <a:effectLst/>
                        <a:latin typeface="+mn-lt"/>
                        <a:ea typeface="Times New Roman"/>
                        <a:cs typeface="Times New Roman"/>
                      </a:endParaRPr>
                    </a:p>
                  </a:txBody>
                  <a:tcPr marL="68580" marR="68580" marT="0"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accent3">
                        <a:lumMod val="75000"/>
                      </a:schemeClr>
                    </a:solidFill>
                  </a:tcPr>
                </a:tc>
              </a:tr>
              <a:tr h="297134">
                <a:tc>
                  <a:txBody>
                    <a:bodyPr/>
                    <a:lstStyle/>
                    <a:p>
                      <a:pPr marL="6350" indent="-228600" algn="just">
                        <a:spcBef>
                          <a:spcPts val="600"/>
                        </a:spcBef>
                        <a:spcAft>
                          <a:spcPts val="0"/>
                        </a:spcAft>
                      </a:pPr>
                      <a:r>
                        <a:rPr lang="es-ES" sz="1200" b="0" dirty="0" smtClean="0">
                          <a:effectLst/>
                          <a:latin typeface="+mn-lt"/>
                          <a:ea typeface="Times New Roman"/>
                          <a:cs typeface="Times New Roman"/>
                        </a:rPr>
                        <a:t>Valores Extranjeros</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20%</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43116">
                <a:tc>
                  <a:txBody>
                    <a:bodyPr/>
                    <a:lstStyle/>
                    <a:p>
                      <a:pPr algn="just">
                        <a:spcBef>
                          <a:spcPts val="600"/>
                        </a:spcBef>
                        <a:spcAft>
                          <a:spcPts val="0"/>
                        </a:spcAft>
                      </a:pPr>
                      <a:r>
                        <a:rPr lang="es-ES" sz="1200" b="0" dirty="0" smtClean="0">
                          <a:effectLst/>
                          <a:latin typeface="+mn-lt"/>
                          <a:ea typeface="Times New Roman"/>
                          <a:cs typeface="Times New Roman"/>
                        </a:rPr>
                        <a:t>Renta Variable</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5%</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97841">
                <a:tc>
                  <a:txBody>
                    <a:bodyPr/>
                    <a:lstStyle/>
                    <a:p>
                      <a:pPr algn="just">
                        <a:spcBef>
                          <a:spcPts val="600"/>
                        </a:spcBef>
                        <a:spcAft>
                          <a:spcPts val="0"/>
                        </a:spcAft>
                      </a:pPr>
                      <a:r>
                        <a:rPr lang="es-MX" sz="1200" b="0" dirty="0" smtClean="0">
                          <a:effectLst/>
                          <a:latin typeface="+mn-lt"/>
                          <a:ea typeface="Times New Roman"/>
                          <a:cs typeface="Times New Roman"/>
                        </a:rPr>
                        <a:t>Instrumentos</a:t>
                      </a:r>
                      <a:r>
                        <a:rPr lang="es-MX" sz="1200" b="0" baseline="0" dirty="0" smtClean="0">
                          <a:effectLst/>
                          <a:latin typeface="+mn-lt"/>
                          <a:ea typeface="Times New Roman"/>
                          <a:cs typeface="Times New Roman"/>
                        </a:rPr>
                        <a:t> en Divisas</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30%</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79100">
                <a:tc>
                  <a:txBody>
                    <a:bodyPr/>
                    <a:lstStyle/>
                    <a:p>
                      <a:pPr algn="just">
                        <a:spcBef>
                          <a:spcPts val="600"/>
                        </a:spcBef>
                        <a:spcAft>
                          <a:spcPts val="0"/>
                        </a:spcAft>
                      </a:pPr>
                      <a:r>
                        <a:rPr lang="es-MX" sz="1200" b="0" dirty="0" smtClean="0">
                          <a:effectLst/>
                          <a:latin typeface="+mn-lt"/>
                          <a:ea typeface="Times New Roman"/>
                          <a:cs typeface="Times New Roman"/>
                        </a:rPr>
                        <a:t>Instrumentos Bursatilizados</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10%</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79100">
                <a:tc>
                  <a:txBody>
                    <a:bodyPr/>
                    <a:lstStyle/>
                    <a:p>
                      <a:pPr algn="just">
                        <a:spcBef>
                          <a:spcPts val="600"/>
                        </a:spcBef>
                        <a:spcAft>
                          <a:spcPts val="0"/>
                        </a:spcAft>
                      </a:pPr>
                      <a:r>
                        <a:rPr lang="es-ES" sz="1200" b="0" dirty="0" smtClean="0">
                          <a:effectLst/>
                          <a:latin typeface="+mn-lt"/>
                          <a:ea typeface="Times New Roman"/>
                          <a:cs typeface="Times New Roman"/>
                        </a:rPr>
                        <a:t>Instrumentos estructurados</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5%</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93309">
                <a:tc>
                  <a:txBody>
                    <a:bodyPr/>
                    <a:lstStyle/>
                    <a:p>
                      <a:pPr algn="just">
                        <a:spcBef>
                          <a:spcPts val="600"/>
                        </a:spcBef>
                        <a:spcAft>
                          <a:spcPts val="0"/>
                        </a:spcAft>
                      </a:pPr>
                      <a:r>
                        <a:rPr lang="es-MX" sz="1200" b="0" dirty="0" smtClean="0">
                          <a:effectLst/>
                          <a:latin typeface="+mn-lt"/>
                          <a:ea typeface="Times New Roman"/>
                          <a:cs typeface="Times New Roman"/>
                        </a:rPr>
                        <a:t>Infraestructura o Vivienda</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No aplica</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79100">
                <a:tc>
                  <a:txBody>
                    <a:bodyPr/>
                    <a:lstStyle/>
                    <a:p>
                      <a:pPr algn="just">
                        <a:spcBef>
                          <a:spcPts val="600"/>
                        </a:spcBef>
                        <a:spcAft>
                          <a:spcPts val="0"/>
                        </a:spcAft>
                      </a:pPr>
                      <a:r>
                        <a:rPr lang="es-MX" sz="1200" b="0" dirty="0" smtClean="0">
                          <a:effectLst/>
                          <a:latin typeface="+mn-lt"/>
                          <a:ea typeface="Times New Roman"/>
                          <a:cs typeface="Times New Roman"/>
                        </a:rPr>
                        <a:t>Otros</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No aplica</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79100">
                <a:tc>
                  <a:txBody>
                    <a:bodyPr/>
                    <a:lstStyle/>
                    <a:p>
                      <a:pPr algn="just">
                        <a:spcBef>
                          <a:spcPts val="600"/>
                        </a:spcBef>
                        <a:spcAft>
                          <a:spcPts val="0"/>
                        </a:spcAft>
                      </a:pPr>
                      <a:r>
                        <a:rPr lang="es-MX" sz="1200" b="0" dirty="0" smtClean="0">
                          <a:effectLst/>
                          <a:latin typeface="+mn-lt"/>
                          <a:ea typeface="Times New Roman"/>
                          <a:cs typeface="Times New Roman"/>
                        </a:rPr>
                        <a:t>Protección Inflacionaria</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Min. 51%</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79100">
                <a:tc>
                  <a:txBody>
                    <a:bodyPr/>
                    <a:lstStyle/>
                    <a:p>
                      <a:pPr algn="just">
                        <a:spcBef>
                          <a:spcPts val="600"/>
                        </a:spcBef>
                        <a:spcAft>
                          <a:spcPts val="0"/>
                        </a:spcAft>
                      </a:pPr>
                      <a:r>
                        <a:rPr lang="es-MX" sz="1200" b="0" dirty="0" smtClean="0">
                          <a:effectLst/>
                          <a:latin typeface="+mn-lt"/>
                          <a:ea typeface="Times New Roman"/>
                          <a:cs typeface="Times New Roman"/>
                        </a:rPr>
                        <a:t>Mercancías</a:t>
                      </a:r>
                      <a:endParaRPr lang="es-MX" sz="1200" b="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MX" sz="1200" dirty="0" smtClean="0">
                          <a:effectLst/>
                          <a:latin typeface="+mn-lt"/>
                          <a:ea typeface="Times New Roman"/>
                          <a:cs typeface="Times New Roman"/>
                        </a:rPr>
                        <a:t>0%</a:t>
                      </a:r>
                      <a:endParaRPr lang="es-MX" sz="12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20640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2349606060"/>
              </p:ext>
            </p:extLst>
          </p:nvPr>
        </p:nvGraphicFramePr>
        <p:xfrm>
          <a:off x="192266" y="2080880"/>
          <a:ext cx="8892479" cy="4568552"/>
        </p:xfrm>
        <a:graphic>
          <a:graphicData uri="http://schemas.openxmlformats.org/drawingml/2006/table">
            <a:tbl>
              <a:tblPr firstRow="1" bandRow="1">
                <a:tableStyleId>{5C22544A-7EE6-4342-B048-85BDC9FD1C3A}</a:tableStyleId>
              </a:tblPr>
              <a:tblGrid>
                <a:gridCol w="1559042"/>
                <a:gridCol w="3208150"/>
                <a:gridCol w="4125287"/>
              </a:tblGrid>
              <a:tr h="432048">
                <a:tc>
                  <a:txBody>
                    <a:bodyPr/>
                    <a:lstStyle/>
                    <a:p>
                      <a:pPr algn="ctr"/>
                      <a:r>
                        <a:rPr lang="es-MX" sz="1600" dirty="0" smtClean="0">
                          <a:latin typeface="+mn-lt"/>
                        </a:rPr>
                        <a:t>Instrumento</a:t>
                      </a:r>
                      <a:endParaRPr lang="es-MX" sz="1600" dirty="0">
                        <a:latin typeface="+mn-lt"/>
                      </a:endParaRPr>
                    </a:p>
                  </a:txBody>
                  <a:tcPr>
                    <a:solidFill>
                      <a:srgbClr val="BB2D2C"/>
                    </a:solidFill>
                  </a:tcPr>
                </a:tc>
                <a:tc>
                  <a:txBody>
                    <a:bodyPr/>
                    <a:lstStyle/>
                    <a:p>
                      <a:pPr algn="ctr"/>
                      <a:r>
                        <a:rPr lang="es-MX" sz="1600" dirty="0" smtClean="0">
                          <a:latin typeface="+mn-lt"/>
                        </a:rPr>
                        <a:t>Descripción</a:t>
                      </a:r>
                      <a:endParaRPr lang="es-MX" sz="1600" dirty="0">
                        <a:latin typeface="+mn-lt"/>
                      </a:endParaRPr>
                    </a:p>
                  </a:txBody>
                  <a:tcPr>
                    <a:solidFill>
                      <a:srgbClr val="BB2D2C"/>
                    </a:solidFill>
                  </a:tcPr>
                </a:tc>
                <a:tc>
                  <a:txBody>
                    <a:bodyPr/>
                    <a:lstStyle/>
                    <a:p>
                      <a:pPr algn="ctr"/>
                      <a:r>
                        <a:rPr lang="es-MX" sz="1600" dirty="0" smtClean="0">
                          <a:latin typeface="+mn-lt"/>
                        </a:rPr>
                        <a:t>Justificación</a:t>
                      </a:r>
                      <a:endParaRPr lang="es-MX" sz="1600" dirty="0">
                        <a:latin typeface="+mn-lt"/>
                      </a:endParaRPr>
                    </a:p>
                  </a:txBody>
                  <a:tcPr>
                    <a:solidFill>
                      <a:srgbClr val="BB2D2C"/>
                    </a:solidFill>
                  </a:tcPr>
                </a:tc>
              </a:tr>
              <a:tr h="936104">
                <a:tc>
                  <a:txBody>
                    <a:bodyPr/>
                    <a:lstStyle/>
                    <a:p>
                      <a:r>
                        <a:rPr lang="es-MX" sz="1600" dirty="0" smtClean="0">
                          <a:latin typeface="+mn-lt"/>
                        </a:rPr>
                        <a:t>Cetes</a:t>
                      </a:r>
                      <a:endParaRPr lang="es-MX" sz="1600" dirty="0">
                        <a:latin typeface="+mn-lt"/>
                      </a:endParaRPr>
                    </a:p>
                  </a:txBody>
                  <a:tcPr marL="36000" marR="36000">
                    <a:solidFill>
                      <a:schemeClr val="bg1">
                        <a:lumMod val="95000"/>
                      </a:schemeClr>
                    </a:solidFill>
                  </a:tcPr>
                </a:tc>
                <a:tc>
                  <a:txBody>
                    <a:bodyPr/>
                    <a:lstStyle/>
                    <a:p>
                      <a:r>
                        <a:rPr lang="es-MX" sz="1600" dirty="0" smtClean="0">
                          <a:latin typeface="+mn-lt"/>
                        </a:rPr>
                        <a:t>Instrumento en pesos con</a:t>
                      </a:r>
                      <a:r>
                        <a:rPr lang="es-MX" sz="1600" baseline="0" dirty="0" smtClean="0">
                          <a:latin typeface="+mn-lt"/>
                        </a:rPr>
                        <a:t> rendimiento nominal, altamente líquido y libre de riesgo</a:t>
                      </a:r>
                      <a:endParaRPr lang="es-MX" sz="1600" dirty="0">
                        <a:latin typeface="+mn-lt"/>
                      </a:endParaRPr>
                    </a:p>
                  </a:txBody>
                  <a:tcPr>
                    <a:solidFill>
                      <a:schemeClr val="bg1">
                        <a:lumMod val="95000"/>
                      </a:schemeClr>
                    </a:solidFill>
                  </a:tcPr>
                </a:tc>
                <a:tc>
                  <a:txBody>
                    <a:bodyPr/>
                    <a:lstStyle/>
                    <a:p>
                      <a:pPr algn="l"/>
                      <a:r>
                        <a:rPr lang="es-MX" sz="1600" dirty="0" smtClean="0">
                          <a:latin typeface="+mn-lt"/>
                        </a:rPr>
                        <a:t>El plazo de los Cetes da pronta</a:t>
                      </a:r>
                      <a:r>
                        <a:rPr lang="es-MX" sz="1600" baseline="0" dirty="0" smtClean="0">
                          <a:latin typeface="+mn-lt"/>
                        </a:rPr>
                        <a:t> disposición de los recursos para aprovechar oportunidades futuras, además de liquidez para emergencias.</a:t>
                      </a:r>
                      <a:endParaRPr lang="es-MX" sz="1600" dirty="0">
                        <a:latin typeface="+mn-lt"/>
                      </a:endParaRPr>
                    </a:p>
                  </a:txBody>
                  <a:tcPr>
                    <a:solidFill>
                      <a:schemeClr val="bg1">
                        <a:lumMod val="95000"/>
                      </a:schemeClr>
                    </a:solidFill>
                  </a:tcPr>
                </a:tc>
              </a:tr>
              <a:tr h="648071">
                <a:tc>
                  <a:txBody>
                    <a:bodyPr/>
                    <a:lstStyle/>
                    <a:p>
                      <a:r>
                        <a:rPr lang="es-MX" sz="1600" dirty="0" smtClean="0">
                          <a:latin typeface="+mn-lt"/>
                        </a:rPr>
                        <a:t>UDIBONO</a:t>
                      </a:r>
                      <a:endParaRPr lang="es-MX" sz="1600" dirty="0">
                        <a:latin typeface="+mn-lt"/>
                      </a:endParaRPr>
                    </a:p>
                  </a:txBody>
                  <a:tcPr marL="36000" marR="36000">
                    <a:solidFill>
                      <a:schemeClr val="bg1">
                        <a:lumMod val="95000"/>
                      </a:schemeClr>
                    </a:solidFill>
                  </a:tcPr>
                </a:tc>
                <a:tc>
                  <a:txBody>
                    <a:bodyPr/>
                    <a:lstStyle/>
                    <a:p>
                      <a:r>
                        <a:rPr lang="es-MX" sz="1600" dirty="0" smtClean="0">
                          <a:latin typeface="+mn-lt"/>
                        </a:rPr>
                        <a:t>Instrumento </a:t>
                      </a:r>
                      <a:r>
                        <a:rPr lang="es-MX" sz="1600" baseline="0" dirty="0" smtClean="0">
                          <a:latin typeface="+mn-lt"/>
                        </a:rPr>
                        <a:t>en UDIS con rendimiento real, muy líquido y libre de riesgo.</a:t>
                      </a:r>
                      <a:endParaRPr lang="es-MX" sz="1600" dirty="0">
                        <a:latin typeface="+mn-lt"/>
                      </a:endParaRPr>
                    </a:p>
                  </a:txBody>
                  <a:tcPr>
                    <a:solidFill>
                      <a:schemeClr val="bg1">
                        <a:lumMod val="95000"/>
                      </a:schemeClr>
                    </a:solidFill>
                  </a:tcPr>
                </a:tc>
                <a:tc>
                  <a:txBody>
                    <a:bodyPr/>
                    <a:lstStyle/>
                    <a:p>
                      <a:pPr algn="l"/>
                      <a:r>
                        <a:rPr lang="es-MX" sz="1600" dirty="0" smtClean="0">
                          <a:latin typeface="+mn-lt"/>
                        </a:rPr>
                        <a:t>El</a:t>
                      </a:r>
                      <a:r>
                        <a:rPr lang="es-MX" sz="1600" baseline="0" dirty="0" smtClean="0">
                          <a:latin typeface="+mn-lt"/>
                        </a:rPr>
                        <a:t> vencimiento de los Udibonos seleccionados se adapta a las expectativas de necesidad de liquidez. Se llega a los límites necesarios de inversión en UDIS, y dan buen rendimiento.</a:t>
                      </a:r>
                      <a:endParaRPr lang="es-MX" sz="1600" dirty="0">
                        <a:latin typeface="+mn-lt"/>
                      </a:endParaRPr>
                    </a:p>
                  </a:txBody>
                  <a:tcPr>
                    <a:solidFill>
                      <a:schemeClr val="bg1">
                        <a:lumMod val="95000"/>
                      </a:schemeClr>
                    </a:solidFill>
                  </a:tcPr>
                </a:tc>
              </a:tr>
              <a:tr h="93610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600" u="none" strike="noStrike" dirty="0" smtClean="0">
                          <a:effectLst/>
                          <a:latin typeface="+mn-lt"/>
                        </a:rPr>
                        <a:t>Bono PEMEX</a:t>
                      </a:r>
                      <a:endParaRPr lang="es-MX" sz="1600" b="0" i="0" u="none" strike="noStrike" dirty="0" smtClean="0">
                        <a:solidFill>
                          <a:srgbClr val="000000"/>
                        </a:solidFill>
                        <a:effectLst/>
                        <a:latin typeface="+mn-lt"/>
                      </a:endParaRPr>
                    </a:p>
                  </a:txBody>
                  <a:tcPr marL="36000" marR="36000">
                    <a:solidFill>
                      <a:schemeClr val="bg1">
                        <a:lumMod val="95000"/>
                      </a:schemeClr>
                    </a:solidFill>
                  </a:tcPr>
                </a:tc>
                <a:tc>
                  <a:txBody>
                    <a:bodyPr/>
                    <a:lstStyle/>
                    <a:p>
                      <a:r>
                        <a:rPr lang="es-MX" sz="1600" dirty="0" smtClean="0">
                          <a:latin typeface="+mn-lt"/>
                        </a:rPr>
                        <a:t>Instrumento en</a:t>
                      </a:r>
                      <a:r>
                        <a:rPr lang="es-MX" sz="1600" baseline="0" dirty="0" smtClean="0">
                          <a:latin typeface="+mn-lt"/>
                        </a:rPr>
                        <a:t> UDIS con rendimiento real, emblemático bono corporativo y garantizado por el Gobierno Federal.</a:t>
                      </a:r>
                      <a:endParaRPr lang="es-MX" sz="1600" dirty="0">
                        <a:latin typeface="+mn-lt"/>
                      </a:endParaRPr>
                    </a:p>
                  </a:txBody>
                  <a:tcPr>
                    <a:solidFill>
                      <a:schemeClr val="bg1">
                        <a:lumMod val="95000"/>
                      </a:schemeClr>
                    </a:solidFill>
                  </a:tcPr>
                </a:tc>
                <a:tc>
                  <a:txBody>
                    <a:bodyPr/>
                    <a:lstStyle/>
                    <a:p>
                      <a:pPr algn="l"/>
                      <a:r>
                        <a:rPr lang="es-MX" sz="1600" dirty="0" smtClean="0">
                          <a:latin typeface="+mn-lt"/>
                        </a:rPr>
                        <a:t>Ofrece uno de los más</a:t>
                      </a:r>
                      <a:r>
                        <a:rPr lang="es-MX" sz="1600" baseline="0" dirty="0" smtClean="0">
                          <a:latin typeface="+mn-lt"/>
                        </a:rPr>
                        <a:t> altos rendimientos libres de riesgo y es un bono  altamente líquido. Ofrece diversificación al ser considerado papel corporativo.</a:t>
                      </a:r>
                      <a:endParaRPr lang="es-MX" sz="1600" dirty="0">
                        <a:latin typeface="+mn-lt"/>
                      </a:endParaRPr>
                    </a:p>
                  </a:txBody>
                  <a:tcPr>
                    <a:solidFill>
                      <a:schemeClr val="bg1">
                        <a:lumMod val="95000"/>
                      </a:schemeClr>
                    </a:solidFill>
                  </a:tcPr>
                </a:tc>
              </a:tr>
              <a:tr h="1008112">
                <a:tc>
                  <a:txBody>
                    <a:bodyPr/>
                    <a:lstStyle/>
                    <a:p>
                      <a:r>
                        <a:rPr lang="es-MX" sz="1600" dirty="0" smtClean="0">
                          <a:latin typeface="+mn-lt"/>
                        </a:rPr>
                        <a:t>Índice de Precios y Cotizaciones (IPC)</a:t>
                      </a:r>
                      <a:endParaRPr lang="es-MX" sz="1600" dirty="0">
                        <a:latin typeface="+mn-lt"/>
                      </a:endParaRPr>
                    </a:p>
                  </a:txBody>
                  <a:tcPr marL="36000" marR="36000">
                    <a:solidFill>
                      <a:schemeClr val="bg1">
                        <a:lumMod val="95000"/>
                      </a:schemeClr>
                    </a:solidFill>
                  </a:tcPr>
                </a:tc>
                <a:tc>
                  <a:txBody>
                    <a:bodyPr/>
                    <a:lstStyle/>
                    <a:p>
                      <a:r>
                        <a:rPr lang="es-MX" sz="1600" dirty="0" smtClean="0">
                          <a:latin typeface="+mn-lt"/>
                        </a:rPr>
                        <a:t>Inversión</a:t>
                      </a:r>
                      <a:r>
                        <a:rPr lang="es-MX" sz="1600" baseline="0" dirty="0" smtClean="0">
                          <a:latin typeface="+mn-lt"/>
                        </a:rPr>
                        <a:t> con expectativas de otorgar buen rendimiento. Índice compuesto por acciones altamente bursátiles.</a:t>
                      </a:r>
                      <a:endParaRPr lang="es-MX" sz="1600" dirty="0">
                        <a:latin typeface="+mn-lt"/>
                      </a:endParaRPr>
                    </a:p>
                  </a:txBody>
                  <a:tcPr>
                    <a:solidFill>
                      <a:schemeClr val="bg1">
                        <a:lumMod val="95000"/>
                      </a:schemeClr>
                    </a:solidFill>
                  </a:tcPr>
                </a:tc>
                <a:tc>
                  <a:txBody>
                    <a:bodyPr/>
                    <a:lstStyle/>
                    <a:p>
                      <a:pPr algn="l"/>
                      <a:r>
                        <a:rPr lang="es-MX" sz="1600" dirty="0" smtClean="0">
                          <a:latin typeface="+mn-lt"/>
                        </a:rPr>
                        <a:t>El rendimiento esperado para el próximo año es alto</a:t>
                      </a:r>
                      <a:r>
                        <a:rPr lang="es-MX" sz="1600" baseline="0" dirty="0" smtClean="0">
                          <a:latin typeface="+mn-lt"/>
                        </a:rPr>
                        <a:t>.</a:t>
                      </a:r>
                      <a:r>
                        <a:rPr lang="es-MX" sz="1600" dirty="0" smtClean="0">
                          <a:latin typeface="+mn-lt"/>
                        </a:rPr>
                        <a:t> Está </a:t>
                      </a:r>
                      <a:r>
                        <a:rPr lang="es-MX" sz="1600" baseline="0" dirty="0" smtClean="0">
                          <a:latin typeface="+mn-lt"/>
                        </a:rPr>
                        <a:t>compuesto por acciones de empresas fuertes y líquidas. Ofrece diversificación y operarlo da conocimiento sobre renta variable.</a:t>
                      </a:r>
                      <a:endParaRPr lang="es-MX" sz="1600" dirty="0">
                        <a:latin typeface="+mn-lt"/>
                      </a:endParaRPr>
                    </a:p>
                  </a:txBody>
                  <a:tcPr>
                    <a:solidFill>
                      <a:schemeClr val="bg1">
                        <a:lumMod val="95000"/>
                      </a:schemeClr>
                    </a:solidFill>
                  </a:tcPr>
                </a:tc>
              </a:tr>
            </a:tbl>
          </a:graphicData>
        </a:graphic>
      </p:graphicFrame>
      <p:sp>
        <p:nvSpPr>
          <p:cNvPr id="3" name="2 Rectángulo"/>
          <p:cNvSpPr/>
          <p:nvPr/>
        </p:nvSpPr>
        <p:spPr>
          <a:xfrm>
            <a:off x="113436" y="1090220"/>
            <a:ext cx="8841378" cy="923330"/>
          </a:xfrm>
          <a:prstGeom prst="rect">
            <a:avLst/>
          </a:prstGeom>
        </p:spPr>
        <p:txBody>
          <a:bodyPr wrap="square">
            <a:spAutoFit/>
          </a:bodyPr>
          <a:lstStyle/>
          <a:p>
            <a:pPr marL="268288" lvl="1" indent="-173038" algn="just">
              <a:buFont typeface="Arial" pitchFamily="34" charset="0"/>
              <a:buChar char="•"/>
            </a:pPr>
            <a:r>
              <a:rPr lang="es-MX" dirty="0">
                <a:solidFill>
                  <a:prstClr val="black"/>
                </a:solidFill>
              </a:rPr>
              <a:t>Se busca que el proceso de inversión sea conservador, con alta concentración en instrumentos que otorguen rendimiento fijo real, con bajo o nulo riesgo de mercado, de crédito y de liquidez (corto/mediano plazo).</a:t>
            </a:r>
          </a:p>
        </p:txBody>
      </p:sp>
      <p:sp>
        <p:nvSpPr>
          <p:cNvPr id="5"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Instrumentos que componen al Valor de Referencia</a:t>
            </a:r>
            <a:endParaRPr lang="es-MX" sz="2200" dirty="0">
              <a:solidFill>
                <a:prstClr val="white"/>
              </a:solidFill>
              <a:ea typeface="MS PGothic" pitchFamily="34" charset="-128"/>
              <a:cs typeface="Arial"/>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74838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1034253042"/>
              </p:ext>
            </p:extLst>
          </p:nvPr>
        </p:nvGraphicFramePr>
        <p:xfrm>
          <a:off x="198535" y="1116421"/>
          <a:ext cx="8724748" cy="5254791"/>
        </p:xfrm>
        <a:graphic>
          <a:graphicData uri="http://schemas.openxmlformats.org/drawingml/2006/table">
            <a:tbl>
              <a:tblPr>
                <a:tableStyleId>{5C22544A-7EE6-4342-B048-85BDC9FD1C3A}</a:tableStyleId>
              </a:tblPr>
              <a:tblGrid>
                <a:gridCol w="2986099"/>
                <a:gridCol w="1182414"/>
                <a:gridCol w="1103586"/>
                <a:gridCol w="993228"/>
                <a:gridCol w="1150883"/>
                <a:gridCol w="1308538"/>
              </a:tblGrid>
              <a:tr h="498251">
                <a:tc>
                  <a:txBody>
                    <a:bodyPr/>
                    <a:lstStyle/>
                    <a:p>
                      <a:pPr algn="ctr" fontAlgn="b"/>
                      <a:r>
                        <a:rPr lang="es-MX" sz="1400" b="1" i="0" u="none" strike="noStrike" dirty="0" smtClean="0">
                          <a:solidFill>
                            <a:schemeClr val="bg1"/>
                          </a:solidFill>
                          <a:effectLst/>
                          <a:latin typeface="Calibri"/>
                        </a:rPr>
                        <a:t>Valor de Referencia </a:t>
                      </a:r>
                      <a:endParaRPr lang="es-MX" sz="1400" b="1" i="0"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Ponderación</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smtClean="0">
                          <a:solidFill>
                            <a:schemeClr val="bg1"/>
                          </a:solidFill>
                          <a:effectLst/>
                        </a:rPr>
                        <a:t>Rendimiento</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Duración</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Rendimiento Ponderado</a:t>
                      </a:r>
                      <a:endParaRPr lang="es-MX" sz="1400" b="1" i="1" u="none" strike="noStrike" dirty="0">
                        <a:solidFill>
                          <a:schemeClr val="bg1"/>
                        </a:solidFill>
                        <a:effectLst/>
                        <a:latin typeface="Calibri"/>
                      </a:endParaRPr>
                    </a:p>
                  </a:txBody>
                  <a:tcPr marL="9525" marR="9525" marT="9525" marB="0" anchor="ctr">
                    <a:solidFill>
                      <a:schemeClr val="tx2"/>
                    </a:solidFill>
                  </a:tcPr>
                </a:tc>
                <a:tc>
                  <a:txBody>
                    <a:bodyPr/>
                    <a:lstStyle/>
                    <a:p>
                      <a:pPr algn="ctr" fontAlgn="b"/>
                      <a:r>
                        <a:rPr lang="es-MX" sz="1400" b="1" u="none" strike="noStrike" dirty="0">
                          <a:solidFill>
                            <a:schemeClr val="bg1"/>
                          </a:solidFill>
                          <a:effectLst/>
                        </a:rPr>
                        <a:t>Duración Ponderada R.F.</a:t>
                      </a:r>
                      <a:endParaRPr lang="es-MX" sz="1400" b="1" i="1" u="none" strike="noStrike" dirty="0">
                        <a:solidFill>
                          <a:schemeClr val="bg1"/>
                        </a:solidFill>
                        <a:effectLst/>
                        <a:latin typeface="Calibri"/>
                      </a:endParaRPr>
                    </a:p>
                  </a:txBody>
                  <a:tcPr marL="9525" marR="9525" marT="9525" marB="0" anchor="ctr">
                    <a:solidFill>
                      <a:schemeClr val="tx2"/>
                    </a:solidFill>
                  </a:tcPr>
                </a:tc>
              </a:tr>
              <a:tr h="199179">
                <a:tc>
                  <a:txBody>
                    <a:bodyPr/>
                    <a:lstStyle/>
                    <a:p>
                      <a:pPr algn="l" fontAlgn="b"/>
                      <a:r>
                        <a:rPr lang="es-MX" sz="1400" b="1" u="sng" strike="noStrike" dirty="0" smtClean="0">
                          <a:effectLst/>
                        </a:rPr>
                        <a:t>Primer al tercer mes</a:t>
                      </a:r>
                      <a:endParaRPr lang="es-MX" sz="14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9525" marT="9525" marB="0" anchor="b">
                    <a:solidFill>
                      <a:schemeClr val="bg1"/>
                    </a:solidFill>
                  </a:tcPr>
                </a:tc>
              </a:tr>
              <a:tr h="410245">
                <a:tc>
                  <a:txBody>
                    <a:bodyPr/>
                    <a:lstStyle/>
                    <a:p>
                      <a:pPr algn="l" fontAlgn="b"/>
                      <a:r>
                        <a:rPr lang="es-MX" sz="1400" u="none" strike="noStrike" dirty="0">
                          <a:effectLst/>
                        </a:rPr>
                        <a:t>Cetes </a:t>
                      </a:r>
                      <a:r>
                        <a:rPr lang="es-MX" sz="1400" u="none" strike="noStrike" dirty="0" smtClean="0">
                          <a:effectLst/>
                        </a:rPr>
                        <a:t>Serie</a:t>
                      </a:r>
                      <a:r>
                        <a:rPr lang="es-MX" sz="1400" u="none" strike="noStrike" baseline="0" dirty="0" smtClean="0">
                          <a:effectLst/>
                        </a:rPr>
                        <a:t> </a:t>
                      </a:r>
                      <a:r>
                        <a:rPr lang="es-MX" sz="1400" u="none" strike="noStrike" dirty="0" smtClean="0">
                          <a:effectLst/>
                        </a:rPr>
                        <a:t>141009</a:t>
                      </a:r>
                      <a:r>
                        <a:rPr lang="es-MX" sz="1400" u="none" strike="noStrike" baseline="0" dirty="0" smtClean="0">
                          <a:effectLst/>
                        </a:rPr>
                        <a:t>  (85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2.89%</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0.235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45960">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141218</a:t>
                      </a:r>
                      <a:r>
                        <a:rPr lang="es-MX" sz="1400" u="none" strike="noStrike" baseline="0" dirty="0" smtClean="0">
                          <a:effectLst/>
                        </a:rPr>
                        <a:t> (155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2.42%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0.433</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59166">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160616</a:t>
                      </a:r>
                      <a:r>
                        <a:rPr lang="es-MX" sz="1400" u="none" strike="noStrike" baseline="0" dirty="0" smtClean="0">
                          <a:effectLst/>
                        </a:rPr>
                        <a:t> (701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3.82%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1.877</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25877">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171214</a:t>
                      </a:r>
                    </a:p>
                    <a:p>
                      <a:pPr algn="l" fontAlgn="b"/>
                      <a:r>
                        <a:rPr lang="es-MX" sz="1400" u="none" strike="noStrike" baseline="0" dirty="0" smtClean="0">
                          <a:effectLst/>
                        </a:rPr>
                        <a:t>(1,247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4.41%</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3.284</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3.3850%</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r" fontAlgn="b"/>
                      <a:r>
                        <a:rPr lang="es-MX" sz="1600" u="none" strike="noStrike" dirty="0">
                          <a:effectLst/>
                        </a:rPr>
                        <a:t>1.457</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116829">
                <a:tc>
                  <a:txBody>
                    <a:bodyPr/>
                    <a:lstStyle/>
                    <a:p>
                      <a:pPr algn="l" fontAlgn="b"/>
                      <a:endParaRPr lang="es-MX" sz="9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r>
              <a:tr h="159492">
                <a:tc>
                  <a:txBody>
                    <a:bodyPr/>
                    <a:lstStyle/>
                    <a:p>
                      <a:pPr algn="l" fontAlgn="b"/>
                      <a:r>
                        <a:rPr lang="es-MX" sz="1400" b="1" u="sng" strike="noStrike" dirty="0">
                          <a:effectLst/>
                        </a:rPr>
                        <a:t>Cuarto al sexto mes</a:t>
                      </a:r>
                      <a:endParaRPr lang="es-MX" sz="1400" b="1" i="0" u="sng" strike="noStrike" dirty="0">
                        <a:solidFill>
                          <a:srgbClr val="000000"/>
                        </a:solidFill>
                        <a:effectLst/>
                        <a:latin typeface="Calibri"/>
                      </a:endParaRPr>
                    </a:p>
                  </a:txBody>
                  <a:tcPr marL="9525" marR="9525"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9525" marR="180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9525" marR="144000" marT="9525" marB="0" anchor="b">
                    <a:solidFill>
                      <a:schemeClr val="bg1"/>
                    </a:solidFill>
                  </a:tcPr>
                </a:tc>
              </a:tr>
              <a:tr h="370560">
                <a:tc>
                  <a:txBody>
                    <a:bodyPr/>
                    <a:lstStyle/>
                    <a:p>
                      <a:pPr algn="l" fontAlgn="b"/>
                      <a:r>
                        <a:rPr lang="es-MX" sz="1400" u="none" strike="noStrike" dirty="0" smtClean="0">
                          <a:effectLst/>
                        </a:rPr>
                        <a:t>Cetes Serie150108</a:t>
                      </a:r>
                      <a:r>
                        <a:rPr lang="es-MX" sz="1400" u="none" strike="noStrike" baseline="0" dirty="0" smtClean="0">
                          <a:effectLst/>
                        </a:rPr>
                        <a:t> (176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10%</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2.96%</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0.482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355969">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141218</a:t>
                      </a:r>
                      <a:r>
                        <a:rPr lang="es-MX" sz="1400" u="none" strike="noStrike" baseline="0" dirty="0" smtClean="0">
                          <a:effectLst/>
                        </a:rPr>
                        <a:t> (155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2.42%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0.433</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76185">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160616</a:t>
                      </a:r>
                      <a:r>
                        <a:rPr lang="es-MX" sz="1400" u="none" strike="noStrike" baseline="0" dirty="0" smtClean="0">
                          <a:effectLst/>
                        </a:rPr>
                        <a:t> (701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3.82%</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1.877</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48275">
                <a:tc>
                  <a:txBody>
                    <a:bodyPr/>
                    <a:lstStyle/>
                    <a:p>
                      <a:pPr algn="l" fontAlgn="b"/>
                      <a:r>
                        <a:rPr lang="es-MX" sz="1400" u="none" strike="noStrike" dirty="0" smtClean="0">
                          <a:effectLst/>
                        </a:rPr>
                        <a:t>UDIBONO</a:t>
                      </a:r>
                      <a:r>
                        <a:rPr lang="es-MX" sz="1400" u="none" strike="noStrike" baseline="0" dirty="0" smtClean="0">
                          <a:effectLst/>
                        </a:rPr>
                        <a:t> </a:t>
                      </a:r>
                      <a:r>
                        <a:rPr lang="es-MX" sz="1400" u="none" strike="noStrike" dirty="0" smtClean="0">
                          <a:effectLst/>
                        </a:rPr>
                        <a:t>Serie 171214</a:t>
                      </a:r>
                    </a:p>
                    <a:p>
                      <a:pPr algn="l" fontAlgn="b"/>
                      <a:r>
                        <a:rPr lang="es-MX" sz="1400" u="none" strike="noStrike" baseline="0" dirty="0" smtClean="0">
                          <a:effectLst/>
                        </a:rPr>
                        <a:t>(1,247 días por vencer)</a:t>
                      </a:r>
                      <a:endParaRPr lang="es-MX" sz="1400" b="0" i="0" u="none" strike="noStrike" dirty="0">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25%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4.41%</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3.284</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48275">
                <a:tc>
                  <a:txBody>
                    <a:bodyPr/>
                    <a:lstStyle/>
                    <a:p>
                      <a:pPr algn="l" fontAlgn="b"/>
                      <a:r>
                        <a:rPr lang="es-MX" sz="1400" u="none" strike="noStrike" dirty="0" smtClean="0">
                          <a:effectLst/>
                        </a:rPr>
                        <a:t>Bono PEMEX (Serie 14U)</a:t>
                      </a:r>
                    </a:p>
                    <a:p>
                      <a:pPr marL="0" marR="0" indent="0" algn="l" defTabSz="457200" rtl="0" eaLnBrk="1" fontAlgn="b" latinLnBrk="0" hangingPunct="1">
                        <a:lnSpc>
                          <a:spcPct val="100000"/>
                        </a:lnSpc>
                        <a:spcBef>
                          <a:spcPts val="0"/>
                        </a:spcBef>
                        <a:spcAft>
                          <a:spcPts val="0"/>
                        </a:spcAft>
                        <a:buClrTx/>
                        <a:buSzTx/>
                        <a:buFontTx/>
                        <a:buNone/>
                        <a:tabLst/>
                        <a:defRPr/>
                      </a:pPr>
                      <a:r>
                        <a:rPr lang="es-MX" sz="1400" u="none" strike="noStrike" baseline="0" dirty="0" smtClean="0">
                          <a:effectLst/>
                        </a:rPr>
                        <a:t>(4,201 días por vencer)</a:t>
                      </a:r>
                      <a:endParaRPr lang="es-MX" sz="1400" b="0" i="0" u="none" strike="noStrike" dirty="0" smtClean="0">
                        <a:solidFill>
                          <a:srgbClr val="000000"/>
                        </a:solidFill>
                        <a:effectLst/>
                        <a:latin typeface="+mn-lt"/>
                      </a:endParaRPr>
                    </a:p>
                  </a:txBody>
                  <a:tcPr marL="9525" marR="9525" marT="9525" marB="0" anchor="b">
                    <a:solidFill>
                      <a:schemeClr val="bg1">
                        <a:lumMod val="95000"/>
                      </a:schemeClr>
                    </a:solidFill>
                  </a:tcPr>
                </a:tc>
                <a:tc>
                  <a:txBody>
                    <a:bodyPr/>
                    <a:lstStyle/>
                    <a:p>
                      <a:pPr algn="r" fontAlgn="b"/>
                      <a:r>
                        <a:rPr lang="es-MX" sz="1600" u="none" strike="noStrike" dirty="0">
                          <a:effectLst/>
                        </a:rPr>
                        <a:t>10%</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a:effectLst/>
                        </a:rPr>
                        <a:t>6.95%</a:t>
                      </a:r>
                      <a:endParaRPr lang="es-MX" sz="1600" b="0" i="0" u="none" strike="noStrike">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9.247</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l" fontAlgn="b"/>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r h="248275">
                <a:tc>
                  <a:txBody>
                    <a:bodyPr/>
                    <a:lstStyle/>
                    <a:p>
                      <a:pPr algn="l" fontAlgn="b"/>
                      <a:r>
                        <a:rPr lang="es-MX" sz="1400" u="none" strike="noStrike">
                          <a:effectLst/>
                        </a:rPr>
                        <a:t>IPC</a:t>
                      </a:r>
                      <a:endParaRPr lang="es-MX" sz="1400" b="0" i="0" u="none" strike="noStrike">
                        <a:solidFill>
                          <a:srgbClr val="000000"/>
                        </a:solidFill>
                        <a:effectLst/>
                        <a:latin typeface="Calibri"/>
                      </a:endParaRPr>
                    </a:p>
                  </a:txBody>
                  <a:tcPr marL="9525" marR="9525" marT="9525" marB="0" anchor="b">
                    <a:solidFill>
                      <a:schemeClr val="bg1">
                        <a:lumMod val="95000"/>
                      </a:schemeClr>
                    </a:solidFill>
                  </a:tcPr>
                </a:tc>
                <a:tc>
                  <a:txBody>
                    <a:bodyPr/>
                    <a:lstStyle/>
                    <a:p>
                      <a:pPr algn="r" fontAlgn="b"/>
                      <a:r>
                        <a:rPr lang="es-MX" sz="1600" u="none" strike="noStrike" dirty="0">
                          <a:effectLst/>
                        </a:rPr>
                        <a:t>5%</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a:effectLst/>
                        </a:rPr>
                        <a:t>9.14%</a:t>
                      </a:r>
                      <a:endParaRPr lang="es-MX" sz="1600" b="0" i="0" u="none" strike="noStrike">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N/A</a:t>
                      </a:r>
                      <a:endParaRPr lang="es-MX" sz="1600" b="0" i="0" u="none" strike="noStrike" dirty="0">
                        <a:solidFill>
                          <a:srgbClr val="000000"/>
                        </a:solidFill>
                        <a:effectLst/>
                        <a:latin typeface="Calibri"/>
                      </a:endParaRPr>
                    </a:p>
                  </a:txBody>
                  <a:tcPr marL="9525" marR="180000" marT="9525" marB="0" anchor="b">
                    <a:solidFill>
                      <a:schemeClr val="bg1">
                        <a:lumMod val="95000"/>
                      </a:schemeClr>
                    </a:solidFill>
                  </a:tcPr>
                </a:tc>
                <a:tc>
                  <a:txBody>
                    <a:bodyPr/>
                    <a:lstStyle/>
                    <a:p>
                      <a:pPr algn="r" fontAlgn="b"/>
                      <a:r>
                        <a:rPr lang="es-MX" sz="1600" u="none" strike="noStrike" dirty="0">
                          <a:effectLst/>
                        </a:rPr>
                        <a:t>4.1107%</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c>
                  <a:txBody>
                    <a:bodyPr/>
                    <a:lstStyle/>
                    <a:p>
                      <a:pPr algn="r" fontAlgn="b"/>
                      <a:r>
                        <a:rPr lang="es-MX" sz="1600" u="none" strike="noStrike" dirty="0">
                          <a:effectLst/>
                        </a:rPr>
                        <a:t>2.496</a:t>
                      </a:r>
                      <a:endParaRPr lang="es-MX" sz="1600" b="0" i="0" u="none" strike="noStrike" dirty="0">
                        <a:solidFill>
                          <a:srgbClr val="000000"/>
                        </a:solidFill>
                        <a:effectLst/>
                        <a:latin typeface="Calibri"/>
                      </a:endParaRPr>
                    </a:p>
                  </a:txBody>
                  <a:tcPr marL="9525" marR="144000" marT="9525" marB="0" anchor="b">
                    <a:solidFill>
                      <a:schemeClr val="bg1">
                        <a:lumMod val="95000"/>
                      </a:schemeClr>
                    </a:solidFill>
                  </a:tcPr>
                </a:tc>
              </a:tr>
            </a:tbl>
          </a:graphicData>
        </a:graphic>
      </p:graphicFrame>
      <p:sp>
        <p:nvSpPr>
          <p:cNvPr id="5" name="4 CuadroTexto"/>
          <p:cNvSpPr txBox="1"/>
          <p:nvPr/>
        </p:nvSpPr>
        <p:spPr>
          <a:xfrm>
            <a:off x="243158" y="6412598"/>
            <a:ext cx="8606374" cy="461665"/>
          </a:xfrm>
          <a:prstGeom prst="rect">
            <a:avLst/>
          </a:prstGeom>
          <a:noFill/>
        </p:spPr>
        <p:txBody>
          <a:bodyPr wrap="square" rtlCol="0">
            <a:spAutoFit/>
          </a:bodyPr>
          <a:lstStyle/>
          <a:p>
            <a:r>
              <a:rPr lang="es-MX" sz="1200" dirty="0" smtClean="0">
                <a:solidFill>
                  <a:prstClr val="black"/>
                </a:solidFill>
              </a:rPr>
              <a:t>La nomenclatura de los Cetes y UDIBONOS incluye a la fecha de emisión. Así,  UDIBONO 141218 significa que se trata de un UDIBONO con fecha de vencimiento el 18 de diciembre del 2014.</a:t>
            </a:r>
            <a:r>
              <a:rPr lang="es-MX" sz="1200" dirty="0">
                <a:solidFill>
                  <a:prstClr val="black"/>
                </a:solidFill>
              </a:rPr>
              <a:t> Valuación al 16 de julio, 2014</a:t>
            </a:r>
            <a:r>
              <a:rPr lang="es-MX" sz="1200" dirty="0" smtClean="0">
                <a:solidFill>
                  <a:prstClr val="black"/>
                </a:solidFill>
              </a:rPr>
              <a:t>. Fuente: VALMER</a:t>
            </a:r>
            <a:endParaRPr lang="es-MX" sz="1200" dirty="0">
              <a:solidFill>
                <a:prstClr val="black"/>
              </a:solidFill>
            </a:endParaRPr>
          </a:p>
        </p:txBody>
      </p:sp>
      <p:sp>
        <p:nvSpPr>
          <p:cNvPr id="6" name="1 Título"/>
          <p:cNvSpPr>
            <a:spLocks noGrp="1"/>
          </p:cNvSpPr>
          <p:nvPr>
            <p:ph type="title"/>
          </p:nvPr>
        </p:nvSpPr>
        <p:spPr>
          <a:xfrm>
            <a:off x="144000" y="288000"/>
            <a:ext cx="7178040" cy="742950"/>
          </a:xfrm>
        </p:spPr>
        <p:txBody>
          <a:bodyPr/>
          <a:lstStyle/>
          <a:p>
            <a:r>
              <a:rPr lang="es-MX" sz="2200" dirty="0" smtClean="0"/>
              <a:t>Valor de Referencia Propuesto</a:t>
            </a:r>
            <a:endParaRPr lang="es-MX" sz="2200" dirty="0"/>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10610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8562" y="258338"/>
            <a:ext cx="6813051" cy="677773"/>
          </a:xfrm>
        </p:spPr>
        <p:txBody>
          <a:bodyPr>
            <a:normAutofit/>
          </a:bodyPr>
          <a:lstStyle/>
          <a:p>
            <a:r>
              <a:rPr lang="es-MX" sz="2200" dirty="0" smtClean="0">
                <a:latin typeface="+mj-lt"/>
              </a:rPr>
              <a:t>Consideraciones sobre el rendimiento esperado</a:t>
            </a:r>
            <a:endParaRPr lang="es-MX" sz="2200" dirty="0">
              <a:latin typeface="+mj-lt"/>
            </a:endParaRPr>
          </a:p>
        </p:txBody>
      </p:sp>
      <p:sp>
        <p:nvSpPr>
          <p:cNvPr id="3" name="2 Marcador de contenido"/>
          <p:cNvSpPr>
            <a:spLocks noGrp="1"/>
          </p:cNvSpPr>
          <p:nvPr>
            <p:ph idx="1"/>
          </p:nvPr>
        </p:nvSpPr>
        <p:spPr>
          <a:xfrm>
            <a:off x="243157" y="1131376"/>
            <a:ext cx="8637371" cy="5532895"/>
          </a:xfrm>
        </p:spPr>
        <p:txBody>
          <a:bodyPr>
            <a:noAutofit/>
          </a:bodyPr>
          <a:lstStyle/>
          <a:p>
            <a:pPr algn="just"/>
            <a:r>
              <a:rPr lang="es-MX" sz="1800" dirty="0" smtClean="0">
                <a:latin typeface="+mn-lt"/>
              </a:rPr>
              <a:t>Siempre teniendo control y seguridad, se transitará poco a poco a la SB1, creando un portafolio de inversión rentable y con riesgos controlados, superando el rendimiento que al día de hoy se obtiene en la Tesorería. </a:t>
            </a:r>
          </a:p>
          <a:p>
            <a:pPr algn="just"/>
            <a:r>
              <a:rPr lang="es-MX" sz="1800" dirty="0" smtClean="0">
                <a:latin typeface="+mn-lt"/>
              </a:rPr>
              <a:t>Sin embargo, para </a:t>
            </a:r>
            <a:r>
              <a:rPr lang="es-MX" sz="1800" dirty="0">
                <a:latin typeface="+mn-lt"/>
              </a:rPr>
              <a:t>crear expectativas justas sobre el rendimiento esperado, es importante considerar </a:t>
            </a:r>
            <a:r>
              <a:rPr lang="es-MX" sz="1800" dirty="0" smtClean="0">
                <a:latin typeface="+mn-lt"/>
              </a:rPr>
              <a:t>tanto el </a:t>
            </a:r>
            <a:r>
              <a:rPr lang="es-MX" sz="1800" dirty="0">
                <a:latin typeface="+mn-lt"/>
              </a:rPr>
              <a:t>conjunto de condiciones </a:t>
            </a:r>
            <a:r>
              <a:rPr lang="es-MX" sz="1800" dirty="0" smtClean="0">
                <a:latin typeface="+mn-lt"/>
              </a:rPr>
              <a:t>actuales en los mercados financieros, como las características de los portafolios de las Afores, tales como:</a:t>
            </a:r>
          </a:p>
          <a:p>
            <a:pPr lvl="1" algn="just"/>
            <a:r>
              <a:rPr lang="es-MX" sz="1800" dirty="0" smtClean="0">
                <a:latin typeface="+mn-lt"/>
              </a:rPr>
              <a:t>A través de los años, las Afores han llegado a crear su portafolio óptimo el cual esta conformado, en su mayoría, por instrumentos adquiridos en años anteriores;</a:t>
            </a:r>
          </a:p>
          <a:p>
            <a:pPr lvl="1" algn="just"/>
            <a:r>
              <a:rPr lang="es-MX" sz="1800" dirty="0" smtClean="0">
                <a:latin typeface="+mn-lt"/>
              </a:rPr>
              <a:t>Las condiciones de mercado predominantes en años anteriores eran diferentes a las actuales, con tasas de rendimiento más altas que las observadas al día de hoy, por lo que con los años las Afores se han hecho de instrumentos con mejor rendimiento que actualmente no se </a:t>
            </a:r>
            <a:r>
              <a:rPr lang="es-MX" sz="1800" dirty="0">
                <a:latin typeface="+mn-lt"/>
              </a:rPr>
              <a:t>o</a:t>
            </a:r>
            <a:r>
              <a:rPr lang="es-MX" sz="1800" dirty="0" smtClean="0">
                <a:latin typeface="+mn-lt"/>
              </a:rPr>
              <a:t>frecen;</a:t>
            </a:r>
          </a:p>
          <a:p>
            <a:pPr lvl="1" algn="just"/>
            <a:r>
              <a:rPr lang="es-MX" sz="1800" dirty="0" smtClean="0">
                <a:latin typeface="+mn-lt"/>
              </a:rPr>
              <a:t>La construcción de sus portafolios de inversión ha sido ajustado a través del tiempo, dependiendo de las condiciones en cada momento;</a:t>
            </a:r>
            <a:endParaRPr lang="es-MX" sz="1800" dirty="0">
              <a:latin typeface="+mn-lt"/>
            </a:endParaRPr>
          </a:p>
          <a:p>
            <a:pPr algn="just"/>
            <a:r>
              <a:rPr lang="es-MX" sz="1800" dirty="0" smtClean="0">
                <a:latin typeface="+mn-lt"/>
              </a:rPr>
              <a:t>Lo anterior hace difícil que en un plazo inmediato se pueda llegar a obtener el mismo rendimiento que una SB1, sin embargo, regresando a las condiciones de mercado de años anteriores, y con la diversificación y maduración que el portafolio del Instituto logre a través del tiempo, se llegarán a tener rendimientos comparables.</a:t>
            </a:r>
            <a:endParaRPr lang="es-MX" sz="1800" dirty="0">
              <a:latin typeface="+mn-lt"/>
            </a:endParaRPr>
          </a:p>
        </p:txBody>
      </p:sp>
      <p:sp>
        <p:nvSpPr>
          <p:cNvPr id="4" name="1 Marcador de número de diapositiva"/>
          <p:cNvSpPr>
            <a:spLocks noGrp="1"/>
          </p:cNvSpPr>
          <p:nvPr>
            <p:ph type="sldNum" sz="quarter" idx="12"/>
          </p:nvPr>
        </p:nvSpPr>
        <p:spPr>
          <a:xfrm>
            <a:off x="8607566" y="6586024"/>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970918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8563" y="321402"/>
            <a:ext cx="6126110" cy="677773"/>
          </a:xfrm>
        </p:spPr>
        <p:txBody>
          <a:bodyPr>
            <a:noAutofit/>
          </a:bodyPr>
          <a:lstStyle/>
          <a:p>
            <a:r>
              <a:rPr lang="es-MX" sz="2200" dirty="0" smtClean="0">
                <a:latin typeface="+mj-lt"/>
              </a:rPr>
              <a:t>Rendimiento histórico  del cupón cero (2004-2014)</a:t>
            </a:r>
            <a:endParaRPr lang="es-MX" sz="2200" dirty="0">
              <a:latin typeface="+mj-lt"/>
            </a:endParaRPr>
          </a:p>
        </p:txBody>
      </p:sp>
      <p:sp>
        <p:nvSpPr>
          <p:cNvPr id="3" name="2 Marcador de contenido"/>
          <p:cNvSpPr>
            <a:spLocks noGrp="1"/>
          </p:cNvSpPr>
          <p:nvPr>
            <p:ph idx="1"/>
          </p:nvPr>
        </p:nvSpPr>
        <p:spPr>
          <a:xfrm>
            <a:off x="243158" y="1074868"/>
            <a:ext cx="8575377" cy="1759058"/>
          </a:xfrm>
        </p:spPr>
        <p:txBody>
          <a:bodyPr>
            <a:noAutofit/>
          </a:bodyPr>
          <a:lstStyle/>
          <a:p>
            <a:pPr marL="273050" indent="-273050" algn="just">
              <a:spcBef>
                <a:spcPts val="0"/>
              </a:spcBef>
            </a:pPr>
            <a:r>
              <a:rPr lang="es-MX" sz="1800" dirty="0" smtClean="0">
                <a:latin typeface="+mn-lt"/>
              </a:rPr>
              <a:t>En los últimos diez años, las tasas de rendimiento han bajado consistentemente, reduciendo el rendimiento de los instrumentos de renta fija, principal componente de un portafolio de una SB1.</a:t>
            </a:r>
          </a:p>
          <a:p>
            <a:pPr marL="273050" indent="-273050" algn="just">
              <a:spcBef>
                <a:spcPts val="0"/>
              </a:spcBef>
            </a:pPr>
            <a:r>
              <a:rPr lang="es-MX" sz="1800" dirty="0" smtClean="0">
                <a:latin typeface="+mn-lt"/>
              </a:rPr>
              <a:t> El bajo nivel actual de las tasas hace prácticamente imposible tener rendimientos superiores a una SB1 de manera inmediata, pues incluso las emisiones nuevas tienen que tomar como tasas de referencia valores  mucho más bajos.</a:t>
            </a:r>
            <a:endParaRPr lang="es-MX" sz="1800" dirty="0">
              <a:latin typeface="+mn-lt"/>
            </a:endParaRPr>
          </a:p>
        </p:txBody>
      </p:sp>
      <p:graphicFrame>
        <p:nvGraphicFramePr>
          <p:cNvPr id="6" name="1 Gráfico"/>
          <p:cNvGraphicFramePr>
            <a:graphicFrameLocks noGrp="1"/>
          </p:cNvGraphicFramePr>
          <p:nvPr>
            <p:extLst>
              <p:ext uri="{D42A27DB-BD31-4B8C-83A1-F6EECF244321}">
                <p14:modId xmlns:p14="http://schemas.microsoft.com/office/powerpoint/2010/main" val="3183031123"/>
              </p:ext>
            </p:extLst>
          </p:nvPr>
        </p:nvGraphicFramePr>
        <p:xfrm>
          <a:off x="666450" y="2961564"/>
          <a:ext cx="7494911" cy="3448904"/>
        </p:xfrm>
        <a:graphic>
          <a:graphicData uri="http://schemas.openxmlformats.org/drawingml/2006/chart">
            <c:chart xmlns:c="http://schemas.openxmlformats.org/drawingml/2006/chart" xmlns:r="http://schemas.openxmlformats.org/officeDocument/2006/relationships" r:id="rId2"/>
          </a:graphicData>
        </a:graphic>
      </p:graphicFrame>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594024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8794" y="297164"/>
            <a:ext cx="5668911" cy="677773"/>
          </a:xfrm>
        </p:spPr>
        <p:txBody>
          <a:bodyPr>
            <a:noAutofit/>
          </a:bodyPr>
          <a:lstStyle/>
          <a:p>
            <a:r>
              <a:rPr lang="es-MX" sz="2200" dirty="0" smtClean="0">
                <a:latin typeface="+mn-lt"/>
              </a:rPr>
              <a:t>Rendimiento Histórico del Valor de referencia (Mes 4 al 6)</a:t>
            </a:r>
            <a:endParaRPr lang="es-MX" sz="2200" dirty="0">
              <a:latin typeface="+mn-lt"/>
            </a:endParaRPr>
          </a:p>
        </p:txBody>
      </p:sp>
      <p:sp>
        <p:nvSpPr>
          <p:cNvPr id="3" name="2 Marcador de contenido"/>
          <p:cNvSpPr>
            <a:spLocks noGrp="1"/>
          </p:cNvSpPr>
          <p:nvPr>
            <p:ph idx="1"/>
          </p:nvPr>
        </p:nvSpPr>
        <p:spPr>
          <a:xfrm>
            <a:off x="106057" y="1108690"/>
            <a:ext cx="8795501" cy="1538868"/>
          </a:xfrm>
        </p:spPr>
        <p:txBody>
          <a:bodyPr>
            <a:noAutofit/>
          </a:bodyPr>
          <a:lstStyle/>
          <a:p>
            <a:pPr algn="just"/>
            <a:r>
              <a:rPr lang="es-MX" sz="1600" dirty="0" smtClean="0">
                <a:latin typeface="+mn-lt"/>
              </a:rPr>
              <a:t>Durante 2011-2014, el rendimiento ponderado histórico de la porción de renta fija del Valor de Referencia propuesto para los meses 4 al 6, se nota una tendencia similar de una baja en el rendimiento real ofrecido, situación prevaleciente en los mercados financieros nacionales. </a:t>
            </a:r>
          </a:p>
          <a:p>
            <a:pPr algn="just"/>
            <a:r>
              <a:rPr lang="es-MX" sz="1600" dirty="0" smtClean="0">
                <a:latin typeface="+mn-lt"/>
              </a:rPr>
              <a:t>Esto confirma que mientras los mercados se ajustan y ofrecen tasas de interés más atractivas, el rendimiento en este tipo de instrumentos será menor al promedio del  rendimiento histórico, por lo menos en el corto plazo.</a:t>
            </a:r>
            <a:endParaRPr lang="es-MX" sz="1600" dirty="0">
              <a:latin typeface="+mn-lt"/>
            </a:endParaRPr>
          </a:p>
        </p:txBody>
      </p:sp>
      <p:sp>
        <p:nvSpPr>
          <p:cNvPr id="4" name="3 CuadroTexto"/>
          <p:cNvSpPr txBox="1"/>
          <p:nvPr/>
        </p:nvSpPr>
        <p:spPr>
          <a:xfrm>
            <a:off x="189577" y="6612670"/>
            <a:ext cx="8421571" cy="261610"/>
          </a:xfrm>
          <a:prstGeom prst="rect">
            <a:avLst/>
          </a:prstGeom>
          <a:noFill/>
        </p:spPr>
        <p:txBody>
          <a:bodyPr wrap="square" rtlCol="0">
            <a:spAutoFit/>
          </a:bodyPr>
          <a:lstStyle/>
          <a:p>
            <a:pPr defTabSz="457200"/>
            <a:r>
              <a:rPr lang="es-MX" sz="1100" dirty="0" smtClean="0">
                <a:solidFill>
                  <a:prstClr val="black"/>
                </a:solidFill>
              </a:rPr>
              <a:t>* Para la gráfica se utilizó el Bono PEMEX 10U. Fuente: </a:t>
            </a:r>
            <a:r>
              <a:rPr lang="es-MX" sz="1100" dirty="0" err="1" smtClean="0">
                <a:solidFill>
                  <a:prstClr val="black"/>
                </a:solidFill>
              </a:rPr>
              <a:t>Valmer</a:t>
            </a:r>
            <a:r>
              <a:rPr lang="es-MX" sz="1100" dirty="0" smtClean="0">
                <a:solidFill>
                  <a:prstClr val="black"/>
                </a:solidFill>
              </a:rPr>
              <a:t>.</a:t>
            </a:r>
            <a:endParaRPr lang="es-MX" sz="1100" dirty="0">
              <a:solidFill>
                <a:prstClr val="black"/>
              </a:solidFill>
            </a:endParaRPr>
          </a:p>
        </p:txBody>
      </p:sp>
      <p:graphicFrame>
        <p:nvGraphicFramePr>
          <p:cNvPr id="8" name="1 Gráfico"/>
          <p:cNvGraphicFramePr>
            <a:graphicFrameLocks noGrp="1"/>
          </p:cNvGraphicFramePr>
          <p:nvPr>
            <p:extLst>
              <p:ext uri="{D42A27DB-BD31-4B8C-83A1-F6EECF244321}">
                <p14:modId xmlns:p14="http://schemas.microsoft.com/office/powerpoint/2010/main" val="4085677429"/>
              </p:ext>
            </p:extLst>
          </p:nvPr>
        </p:nvGraphicFramePr>
        <p:xfrm>
          <a:off x="381391" y="2852383"/>
          <a:ext cx="8037942" cy="3541924"/>
        </p:xfrm>
        <a:graphic>
          <a:graphicData uri="http://schemas.openxmlformats.org/drawingml/2006/chart">
            <c:chart xmlns:c="http://schemas.openxmlformats.org/drawingml/2006/chart" xmlns:r="http://schemas.openxmlformats.org/officeDocument/2006/relationships" r:id="rId2"/>
          </a:graphicData>
        </a:graphic>
      </p:graphicFrame>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5113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2200" dirty="0" smtClean="0">
                <a:latin typeface="+mj-lt"/>
              </a:rPr>
              <a:t>Escenarios futuros de tasas</a:t>
            </a:r>
            <a:endParaRPr lang="es-MX" sz="2200" dirty="0">
              <a:latin typeface="+mj-lt"/>
            </a:endParaRPr>
          </a:p>
        </p:txBody>
      </p:sp>
      <p:sp>
        <p:nvSpPr>
          <p:cNvPr id="3" name="2 Marcador de contenido"/>
          <p:cNvSpPr>
            <a:spLocks noGrp="1"/>
          </p:cNvSpPr>
          <p:nvPr>
            <p:ph idx="1"/>
          </p:nvPr>
        </p:nvSpPr>
        <p:spPr>
          <a:xfrm>
            <a:off x="457200" y="1520164"/>
            <a:ext cx="7867934" cy="4130012"/>
          </a:xfrm>
        </p:spPr>
        <p:txBody>
          <a:bodyPr>
            <a:noAutofit/>
          </a:bodyPr>
          <a:lstStyle/>
          <a:p>
            <a:pPr marL="273050" indent="-273050" algn="just">
              <a:spcBef>
                <a:spcPts val="600"/>
              </a:spcBef>
              <a:spcAft>
                <a:spcPts val="1200"/>
              </a:spcAft>
            </a:pPr>
            <a:r>
              <a:rPr lang="es-MX" sz="1800" dirty="0" smtClean="0">
                <a:latin typeface="+mn-lt"/>
              </a:rPr>
              <a:t>En el futuro, las tasas de interés pueden tomar tres direcciones:</a:t>
            </a:r>
          </a:p>
          <a:p>
            <a:pPr marL="982663" lvl="1" indent="-450850" algn="just">
              <a:spcBef>
                <a:spcPts val="600"/>
              </a:spcBef>
              <a:spcAft>
                <a:spcPts val="1200"/>
              </a:spcAft>
              <a:buFont typeface="+mj-lt"/>
              <a:buAutoNum type="arabicPeriod"/>
            </a:pPr>
            <a:r>
              <a:rPr lang="es-MX" sz="1800" dirty="0" smtClean="0">
                <a:latin typeface="+mn-lt"/>
              </a:rPr>
              <a:t>Las tasas suben, propiciando una baja en los precios de los bonos existentes, poniendo al Instituto en una situación benéfica, dada la liquidez con la cual se cuenta, permitiendo un alcance más rápido al rendimiento de la SB1. </a:t>
            </a:r>
          </a:p>
          <a:p>
            <a:pPr marL="982663" lvl="1" indent="-450850" algn="just">
              <a:spcBef>
                <a:spcPts val="600"/>
              </a:spcBef>
              <a:spcAft>
                <a:spcPts val="1200"/>
              </a:spcAft>
              <a:buFont typeface="+mj-lt"/>
              <a:buAutoNum type="arabicPeriod"/>
            </a:pPr>
            <a:r>
              <a:rPr lang="es-MX" sz="1800" dirty="0" smtClean="0">
                <a:latin typeface="+mn-lt"/>
              </a:rPr>
              <a:t>Las tasas bajan, propiciando que los bonos suban de precio, pero a su vencimiento los nuevos papeles adquiridos darán menores rendimientos. Este hecho, alentará el alcance al rendimiento de la SB1.</a:t>
            </a:r>
          </a:p>
          <a:p>
            <a:pPr marL="982663" lvl="1" indent="-450850" algn="just">
              <a:spcBef>
                <a:spcPts val="600"/>
              </a:spcBef>
              <a:spcAft>
                <a:spcPts val="1200"/>
              </a:spcAft>
              <a:buFont typeface="+mj-lt"/>
              <a:buAutoNum type="arabicPeriod"/>
            </a:pPr>
            <a:r>
              <a:rPr lang="es-MX" sz="1800" dirty="0" smtClean="0">
                <a:latin typeface="+mn-lt"/>
              </a:rPr>
              <a:t>Las tasas permanecen en los niveles actuales</a:t>
            </a:r>
          </a:p>
          <a:p>
            <a:pPr marL="273050" indent="-273050" algn="just">
              <a:spcBef>
                <a:spcPts val="600"/>
              </a:spcBef>
              <a:spcAft>
                <a:spcPts val="1200"/>
              </a:spcAft>
            </a:pPr>
            <a:r>
              <a:rPr lang="es-MX" sz="1800" b="1" dirty="0" smtClean="0">
                <a:solidFill>
                  <a:srgbClr val="BB2D2C"/>
                </a:solidFill>
                <a:latin typeface="+mn-lt"/>
              </a:rPr>
              <a:t>En cualquiera de los escenarios anteriores, se espera que el Instituto alcance un rendimiento igual o superior al de las SB1 en el mediano plazo (Anexo 2).</a:t>
            </a:r>
            <a:endParaRPr lang="es-MX" sz="1800" b="1" dirty="0">
              <a:solidFill>
                <a:srgbClr val="BB2D2C"/>
              </a:solidFill>
              <a:latin typeface="+mn-lt"/>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742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17540"/>
            <a:ext cx="8323122" cy="5416868"/>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002 del Comité de Inversiones</a:t>
            </a:r>
          </a:p>
          <a:p>
            <a:pPr algn="ctr" defTabSz="457200"/>
            <a:r>
              <a:rPr lang="es-MX" b="1" dirty="0">
                <a:solidFill>
                  <a:prstClr val="black"/>
                </a:solidFill>
                <a:ea typeface="MS PGothic" pitchFamily="34" charset="-128"/>
                <a:cs typeface="Arial" pitchFamily="34" charset="0"/>
              </a:rPr>
              <a:t>29 de julio de 2014</a:t>
            </a:r>
          </a:p>
          <a:p>
            <a:pPr algn="ctr" defTabSz="457200"/>
            <a:endParaRPr lang="es-MX" sz="1000" b="1" dirty="0">
              <a:solidFill>
                <a:prstClr val="black"/>
              </a:solidFill>
              <a:ea typeface="MS PGothic" pitchFamily="34" charset="-128"/>
              <a:cs typeface="Arial" pitchFamily="34" charset="0"/>
            </a:endParaRPr>
          </a:p>
          <a:p>
            <a:pPr marL="355600" indent="-355600" algn="just" defTabSz="457200">
              <a:spcAft>
                <a:spcPts val="600"/>
              </a:spcAft>
              <a:buFont typeface="+mj-lt"/>
              <a:buAutoNum type="arabicPeriod"/>
            </a:pPr>
            <a:r>
              <a:rPr lang="es-MX" b="1" dirty="0">
                <a:solidFill>
                  <a:srgbClr val="B2B2B2"/>
                </a:solidFill>
              </a:rPr>
              <a:t>Informe sobre los avances en la implementación del Marco de Gestión.</a:t>
            </a:r>
          </a:p>
          <a:p>
            <a:pPr marL="355600" indent="-355600" algn="just" defTabSz="457200">
              <a:spcAft>
                <a:spcPts val="600"/>
              </a:spcAft>
              <a:buFont typeface="+mj-lt"/>
              <a:buAutoNum type="arabicPeriod"/>
            </a:pPr>
            <a:r>
              <a:rPr lang="es-MX" b="1" dirty="0" smtClean="0">
                <a:solidFill>
                  <a:srgbClr val="B2B2B2"/>
                </a:solidFill>
              </a:rPr>
              <a:t>Propuesta de actualizaciones </a:t>
            </a:r>
            <a:r>
              <a:rPr lang="es-MX" b="1" dirty="0">
                <a:solidFill>
                  <a:srgbClr val="B2B2B2"/>
                </a:solidFill>
              </a:rPr>
              <a:t>y modificaciones al Marco de Gestión y </a:t>
            </a:r>
            <a:r>
              <a:rPr lang="es-MX" b="1" dirty="0" smtClean="0">
                <a:solidFill>
                  <a:srgbClr val="B2B2B2"/>
                </a:solidFill>
              </a:rPr>
              <a:t>a las </a:t>
            </a:r>
            <a:r>
              <a:rPr lang="es-MX" b="1" dirty="0">
                <a:solidFill>
                  <a:srgbClr val="B2B2B2"/>
                </a:solidFill>
              </a:rPr>
              <a:t>Bases de Funcionamiento del Comité de </a:t>
            </a:r>
            <a:r>
              <a:rPr lang="es-MX" b="1" dirty="0" smtClean="0">
                <a:solidFill>
                  <a:srgbClr val="B2B2B2"/>
                </a:solidFill>
              </a:rPr>
              <a:t>Inversiones, con fundamento en la Base Primera, inciso E), de las Bases de Funcionamiento del Comité de Inversiones.</a:t>
            </a:r>
            <a:endParaRPr lang="es-MX" b="1" dirty="0">
              <a:solidFill>
                <a:srgbClr val="B2B2B2"/>
              </a:solidFill>
            </a:endParaRPr>
          </a:p>
          <a:p>
            <a:pPr marL="355600" indent="-355600" algn="just" defTabSz="457200">
              <a:spcAft>
                <a:spcPts val="600"/>
              </a:spcAft>
              <a:buFont typeface="+mj-lt"/>
              <a:buAutoNum type="arabicPeriod"/>
            </a:pPr>
            <a:r>
              <a:rPr lang="es-MX" b="1" dirty="0" smtClean="0">
                <a:solidFill>
                  <a:srgbClr val="B2B2B2"/>
                </a:solidFill>
              </a:rPr>
              <a:t>Propuesta de definición </a:t>
            </a:r>
            <a:r>
              <a:rPr lang="es-MX" b="1" dirty="0">
                <a:solidFill>
                  <a:srgbClr val="B2B2B2"/>
                </a:solidFill>
              </a:rPr>
              <a:t>del valor de referencia para evaluar el desempeño de la cartera de inversión en la etapa </a:t>
            </a:r>
            <a:r>
              <a:rPr lang="es-MX" b="1" dirty="0" smtClean="0">
                <a:solidFill>
                  <a:srgbClr val="B2B2B2"/>
                </a:solidFill>
              </a:rPr>
              <a:t>inicial, con fundamento en la Base Séptima, fracción VII</a:t>
            </a:r>
            <a:r>
              <a:rPr lang="es-MX" b="1" dirty="0">
                <a:solidFill>
                  <a:srgbClr val="B2B2B2"/>
                </a:solidFill>
              </a:rPr>
              <a:t>, de las Bases de Funcionamiento del Comité de Inversiones.</a:t>
            </a:r>
          </a:p>
          <a:p>
            <a:pPr marL="355600" indent="-355600" algn="just" defTabSz="457200">
              <a:spcAft>
                <a:spcPts val="600"/>
              </a:spcAft>
              <a:buFont typeface="+mj-lt"/>
              <a:buAutoNum type="arabicPeriod"/>
            </a:pPr>
            <a:r>
              <a:rPr lang="es-MX" b="1" dirty="0">
                <a:solidFill>
                  <a:srgbClr val="BB2D2C"/>
                </a:solidFill>
              </a:rPr>
              <a:t>Informe presentado al Comité de Auditoría sobre la selección del proveedor del Sistema, Custodio y Fiduciario.</a:t>
            </a:r>
          </a:p>
          <a:p>
            <a:pPr marL="355600" indent="-355600" algn="just" defTabSz="457200">
              <a:spcAft>
                <a:spcPts val="600"/>
              </a:spcAft>
              <a:buFont typeface="+mj-lt"/>
              <a:buAutoNum type="arabicPeriod"/>
            </a:pPr>
            <a:r>
              <a:rPr lang="es-MX" b="1" dirty="0">
                <a:solidFill>
                  <a:srgbClr val="B2B2B2"/>
                </a:solidFill>
              </a:rPr>
              <a:t>Informe sobre la opinión legal </a:t>
            </a:r>
            <a:r>
              <a:rPr lang="es-MX" b="1" dirty="0" smtClean="0">
                <a:solidFill>
                  <a:srgbClr val="B2B2B2"/>
                </a:solidFill>
              </a:rPr>
              <a:t>respecto del </a:t>
            </a:r>
            <a:r>
              <a:rPr lang="es-MX" b="1" dirty="0">
                <a:solidFill>
                  <a:srgbClr val="B2B2B2"/>
                </a:solidFill>
              </a:rPr>
              <a:t>mecanismo de selección del proveedor del </a:t>
            </a:r>
            <a:r>
              <a:rPr lang="es-MX" b="1" dirty="0" smtClean="0">
                <a:solidFill>
                  <a:srgbClr val="B2B2B2"/>
                </a:solidFill>
              </a:rPr>
              <a:t>Sistema.</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coordinación con la Secretaría de Hacienda y Crédito Público (Crédito Público) para la definición de la estrategia de inversión y de trasferencia de </a:t>
            </a:r>
            <a:r>
              <a:rPr lang="es-MX" b="1" dirty="0" smtClean="0">
                <a:solidFill>
                  <a:srgbClr val="B2B2B2"/>
                </a:solidFill>
              </a:rPr>
              <a:t>recursos.</a:t>
            </a:r>
          </a:p>
          <a:p>
            <a:pPr marL="355600" indent="-355600" algn="just" defTabSz="457200">
              <a:spcAft>
                <a:spcPts val="600"/>
              </a:spcAft>
              <a:buFont typeface="+mj-lt"/>
              <a:buAutoNum type="arabicPeriod"/>
            </a:pPr>
            <a:r>
              <a:rPr lang="es-MX" b="1" dirty="0">
                <a:solidFill>
                  <a:srgbClr val="B2B2B2"/>
                </a:solidFill>
              </a:rPr>
              <a:t>Propuesta de </a:t>
            </a:r>
            <a:r>
              <a:rPr lang="es-MX" b="1" dirty="0" smtClean="0">
                <a:solidFill>
                  <a:srgbClr val="B2B2B2"/>
                </a:solidFill>
              </a:rPr>
              <a:t>calendario de sesiones del Comité </a:t>
            </a:r>
            <a:r>
              <a:rPr lang="es-MX" b="1" dirty="0">
                <a:solidFill>
                  <a:srgbClr val="B2B2B2"/>
                </a:solidFill>
              </a:rPr>
              <a:t>de </a:t>
            </a:r>
            <a:r>
              <a:rPr lang="es-MX" b="1" dirty="0" smtClean="0">
                <a:solidFill>
                  <a:srgbClr val="B2B2B2"/>
                </a:solidFill>
              </a:rPr>
              <a:t>Inversiones.</a:t>
            </a:r>
            <a:endParaRPr lang="es-MX" b="1" dirty="0">
              <a:solidFill>
                <a:srgbClr val="B2B2B2"/>
              </a:solidFill>
            </a:endParaRPr>
          </a:p>
        </p:txBody>
      </p:sp>
    </p:spTree>
    <p:extLst>
      <p:ext uri="{BB962C8B-B14F-4D97-AF65-F5344CB8AC3E}">
        <p14:creationId xmlns:p14="http://schemas.microsoft.com/office/powerpoint/2010/main" val="1042106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Comité de Auditoría - Sesión 104</a:t>
            </a:r>
            <a:endParaRPr lang="es-MX" dirty="0"/>
          </a:p>
        </p:txBody>
      </p:sp>
      <p:sp>
        <p:nvSpPr>
          <p:cNvPr id="4" name="3 Rectángulo"/>
          <p:cNvSpPr/>
          <p:nvPr/>
        </p:nvSpPr>
        <p:spPr>
          <a:xfrm>
            <a:off x="322264" y="1493886"/>
            <a:ext cx="8371360" cy="4247317"/>
          </a:xfrm>
          <a:prstGeom prst="rect">
            <a:avLst/>
          </a:prstGeom>
        </p:spPr>
        <p:txBody>
          <a:bodyPr wrap="square">
            <a:spAutoFit/>
          </a:bodyPr>
          <a:lstStyle/>
          <a:p>
            <a:pPr marL="285750" lvl="0" indent="-285750" algn="just">
              <a:buFont typeface="Arial" pitchFamily="34" charset="0"/>
              <a:buChar char="•"/>
            </a:pPr>
            <a:r>
              <a:rPr lang="es-MX" dirty="0" smtClean="0"/>
              <a:t>El pasado 12 de junio, en </a:t>
            </a:r>
            <a:r>
              <a:rPr lang="es-MX" dirty="0"/>
              <a:t>la sesión 104 del Comité de </a:t>
            </a:r>
            <a:r>
              <a:rPr lang="es-MX" dirty="0" smtClean="0"/>
              <a:t>Auditoría, del cual se adjunta el Acta (Anexo 3), se presentó </a:t>
            </a:r>
            <a:r>
              <a:rPr lang="es-MX" dirty="0"/>
              <a:t>por parte de la Administración, el análisis elaborado por el ITAM denominado “Estudio Prospectivo del Mercado Mexicano de Empresas Administradoras de Fondos, bajo un criterio de Idoneidad para el cumplimiento del Régimen de Inversión propuesto para el manejo de los recursos del Infonavit”. </a:t>
            </a:r>
            <a:endParaRPr lang="es-MX" dirty="0" smtClean="0"/>
          </a:p>
          <a:p>
            <a:pPr marL="285750" lvl="0" indent="-285750" algn="just">
              <a:buFont typeface="Arial" pitchFamily="34" charset="0"/>
              <a:buChar char="•"/>
            </a:pPr>
            <a:endParaRPr lang="es-MX" dirty="0"/>
          </a:p>
          <a:p>
            <a:pPr marL="285750" lvl="0" indent="-285750" algn="just">
              <a:buFont typeface="Arial" pitchFamily="34" charset="0"/>
              <a:buChar char="•"/>
            </a:pPr>
            <a:r>
              <a:rPr lang="es-MX" dirty="0" smtClean="0"/>
              <a:t>El </a:t>
            </a:r>
            <a:r>
              <a:rPr lang="es-MX" dirty="0"/>
              <a:t>Comité se dio por enterado de dicho estudio, y manifestó que la elección del proveedor del sistema se deberá de realizar bajo criterios cualitativos más que cuantitativos, considerando aspectos como la plataforma </a:t>
            </a:r>
            <a:r>
              <a:rPr lang="es-MX" dirty="0" smtClean="0"/>
              <a:t>tecnológica integral </a:t>
            </a:r>
            <a:r>
              <a:rPr lang="es-MX" dirty="0"/>
              <a:t>que ofrezca mayor flexibilidad e independencia para el Instituto, pensando no sólo en corto sino en largo plazo.</a:t>
            </a:r>
          </a:p>
          <a:p>
            <a:pPr marL="285750" indent="-285750" algn="just">
              <a:buFont typeface="Arial" pitchFamily="34" charset="0"/>
              <a:buChar char="•"/>
            </a:pPr>
            <a:endParaRPr lang="es-MX" dirty="0"/>
          </a:p>
          <a:p>
            <a:pPr marL="285750" indent="-285750" algn="just">
              <a:buFont typeface="Arial" pitchFamily="34" charset="0"/>
              <a:buChar char="•"/>
            </a:pPr>
            <a:r>
              <a:rPr lang="es-MX" dirty="0"/>
              <a:t>Por otra parte, en dicho Comité, se señaló que la decisión para llevar a cabo la contratación del proveedor del sistema y la plataforma tecnológica, es una responsabilidad que recae en la Administración.</a:t>
            </a: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19026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07072" y="1107328"/>
            <a:ext cx="8536676" cy="1772349"/>
          </a:xfrm>
        </p:spPr>
        <p:txBody>
          <a:bodyPr>
            <a:noAutofit/>
          </a:bodyPr>
          <a:lstStyle/>
          <a:p>
            <a:pPr marL="177800" indent="-177800" algn="just">
              <a:buFont typeface="Arial" pitchFamily="34" charset="0"/>
              <a:buChar char="•"/>
            </a:pPr>
            <a:r>
              <a:rPr lang="es-MX" b="0" dirty="0" smtClean="0"/>
              <a:t>Tal como se informó </a:t>
            </a:r>
            <a:r>
              <a:rPr lang="es-MX" b="0" dirty="0"/>
              <a:t>al Comité de </a:t>
            </a:r>
            <a:r>
              <a:rPr lang="es-MX" b="0" dirty="0" smtClean="0"/>
              <a:t>Auditoría, la </a:t>
            </a:r>
            <a:r>
              <a:rPr lang="es-MX" sz="1600" b="0" dirty="0" smtClean="0"/>
              <a:t>elección del proveedor del Sistema se tomó con base en  la información obtenida en los estudios del ITAM. </a:t>
            </a:r>
          </a:p>
          <a:p>
            <a:pPr marL="177800" indent="-177800" algn="just">
              <a:buFont typeface="Arial" pitchFamily="34" charset="0"/>
              <a:buChar char="•"/>
            </a:pPr>
            <a:r>
              <a:rPr lang="es-MX" sz="1600" b="0" dirty="0" smtClean="0"/>
              <a:t>Esta decisión se </a:t>
            </a:r>
            <a:r>
              <a:rPr lang="es-MX" b="0" dirty="0" smtClean="0"/>
              <a:t>tomó con el fin de dar cumplimiento a totalidad con lo</a:t>
            </a:r>
            <a:r>
              <a:rPr lang="es-MX" sz="1600" b="0" dirty="0" smtClean="0"/>
              <a:t>s requerimientos, en términos de tiempo, calidad, costo , control y seguridad,  aprobados por el H. Consejo de Administración. </a:t>
            </a:r>
            <a:endParaRPr lang="es-MX" b="0" dirty="0"/>
          </a:p>
          <a:p>
            <a:pPr marL="177800" indent="-177800" algn="just">
              <a:buFont typeface="Arial" pitchFamily="34" charset="0"/>
              <a:buChar char="•"/>
            </a:pPr>
            <a:r>
              <a:rPr lang="es-MX" b="0" dirty="0" smtClean="0"/>
              <a:t>A continuación, a manera de resumen, se presentan los criterios principales que sustentaron dicha elección, los cuales fueron informados a dicho Comité:</a:t>
            </a:r>
            <a:endParaRPr lang="es-MX" b="0" dirty="0"/>
          </a:p>
        </p:txBody>
      </p:sp>
      <p:graphicFrame>
        <p:nvGraphicFramePr>
          <p:cNvPr id="5" name="4 Tabla"/>
          <p:cNvGraphicFramePr>
            <a:graphicFrameLocks noGrp="1"/>
          </p:cNvGraphicFramePr>
          <p:nvPr>
            <p:extLst>
              <p:ext uri="{D42A27DB-BD31-4B8C-83A1-F6EECF244321}">
                <p14:modId xmlns:p14="http://schemas.microsoft.com/office/powerpoint/2010/main" val="324298466"/>
              </p:ext>
            </p:extLst>
          </p:nvPr>
        </p:nvGraphicFramePr>
        <p:xfrm>
          <a:off x="307072" y="2712305"/>
          <a:ext cx="8495734" cy="3964018"/>
        </p:xfrm>
        <a:graphic>
          <a:graphicData uri="http://schemas.openxmlformats.org/drawingml/2006/table">
            <a:tbl>
              <a:tblPr firstRow="1" firstCol="1" bandRow="1">
                <a:tableStyleId>{21E4AEA4-8DFA-4A89-87EB-49C32662AFE0}</a:tableStyleId>
              </a:tblPr>
              <a:tblGrid>
                <a:gridCol w="3091221"/>
                <a:gridCol w="5404513"/>
              </a:tblGrid>
              <a:tr h="347849">
                <a:tc>
                  <a:txBody>
                    <a:bodyPr/>
                    <a:lstStyle/>
                    <a:p>
                      <a:pPr algn="ctr">
                        <a:lnSpc>
                          <a:spcPct val="115000"/>
                        </a:lnSpc>
                        <a:spcAft>
                          <a:spcPts val="0"/>
                        </a:spcAft>
                      </a:pPr>
                      <a:r>
                        <a:rPr lang="es-MX" sz="1600" dirty="0">
                          <a:effectLst/>
                        </a:rPr>
                        <a:t>Requerimientos</a:t>
                      </a:r>
                      <a:endParaRPr lang="es-MX" sz="2800" dirty="0">
                        <a:effectLst/>
                        <a:latin typeface="Calibri"/>
                        <a:ea typeface="Calibri"/>
                        <a:cs typeface="Times New Roman"/>
                      </a:endParaRPr>
                    </a:p>
                  </a:txBody>
                  <a:tcPr marL="68580" marR="68580" marT="0" marB="0">
                    <a:solidFill>
                      <a:schemeClr val="tx2"/>
                    </a:solidFill>
                  </a:tcPr>
                </a:tc>
                <a:tc>
                  <a:txBody>
                    <a:bodyPr/>
                    <a:lstStyle/>
                    <a:p>
                      <a:pPr algn="ctr">
                        <a:lnSpc>
                          <a:spcPct val="115000"/>
                        </a:lnSpc>
                        <a:spcAft>
                          <a:spcPts val="0"/>
                        </a:spcAft>
                      </a:pPr>
                      <a:r>
                        <a:rPr lang="es-MX" sz="1600" dirty="0">
                          <a:effectLst/>
                        </a:rPr>
                        <a:t>PRO </a:t>
                      </a:r>
                      <a:r>
                        <a:rPr lang="es-MX" sz="1600" dirty="0" err="1">
                          <a:effectLst/>
                        </a:rPr>
                        <a:t>Asset</a:t>
                      </a:r>
                      <a:r>
                        <a:rPr lang="es-MX" sz="1600" dirty="0">
                          <a:effectLst/>
                        </a:rPr>
                        <a:t> Management</a:t>
                      </a:r>
                      <a:endParaRPr lang="es-MX" sz="2800" dirty="0">
                        <a:effectLst/>
                        <a:latin typeface="Calibri"/>
                        <a:ea typeface="Calibri"/>
                        <a:cs typeface="Times New Roman"/>
                      </a:endParaRPr>
                    </a:p>
                  </a:txBody>
                  <a:tcPr marL="68580" marR="68580" marT="0" marB="0">
                    <a:solidFill>
                      <a:schemeClr val="tx2"/>
                    </a:solidFill>
                  </a:tcPr>
                </a:tc>
              </a:tr>
              <a:tr h="661645">
                <a:tc>
                  <a:txBody>
                    <a:bodyPr/>
                    <a:lstStyle/>
                    <a:p>
                      <a:pPr marL="342900" lvl="0" indent="-342900">
                        <a:lnSpc>
                          <a:spcPct val="115000"/>
                        </a:lnSpc>
                        <a:spcAft>
                          <a:spcPts val="0"/>
                        </a:spcAft>
                        <a:buSzPct val="100000"/>
                        <a:buFont typeface="+mj-lt"/>
                        <a:buAutoNum type="romanLcPeriod"/>
                      </a:pPr>
                      <a:r>
                        <a:rPr lang="es-MX" sz="1400" dirty="0" smtClean="0">
                          <a:effectLst/>
                        </a:rPr>
                        <a:t>Operación/</a:t>
                      </a:r>
                      <a:r>
                        <a:rPr lang="es-MX" sz="1400" baseline="0" dirty="0" smtClean="0">
                          <a:effectLst/>
                        </a:rPr>
                        <a:t> Volumetría para transferencia de conocimiento </a:t>
                      </a:r>
                      <a:endParaRPr lang="es-MX" sz="2400" dirty="0">
                        <a:effectLst/>
                        <a:latin typeface="Calibri"/>
                        <a:ea typeface="Calibri"/>
                        <a:cs typeface="Times New Roman"/>
                      </a:endParaRPr>
                    </a:p>
                  </a:txBody>
                  <a:tcPr marL="68580" marR="68580" marT="0" marB="0">
                    <a:solidFill>
                      <a:schemeClr val="tx2"/>
                    </a:solidFill>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s-MX" sz="1200" dirty="0" smtClean="0">
                          <a:effectLst/>
                          <a:latin typeface="+mn-lt"/>
                          <a:ea typeface="Calibri"/>
                          <a:cs typeface="Times New Roman"/>
                        </a:rPr>
                        <a:t>La transmisión acelerada de conocimiento inicia desde el primer día de contratación al no haber montos mínimos.</a:t>
                      </a:r>
                      <a:endParaRPr lang="es-MX" sz="1200" dirty="0">
                        <a:effectLst/>
                        <a:latin typeface="Calibri"/>
                        <a:ea typeface="Calibri"/>
                        <a:cs typeface="Times New Roman"/>
                      </a:endParaRPr>
                    </a:p>
                  </a:txBody>
                  <a:tcPr marL="68580" marR="68580" marT="0" marB="0">
                    <a:solidFill>
                      <a:schemeClr val="bg1">
                        <a:lumMod val="95000"/>
                      </a:schemeClr>
                    </a:solidFill>
                  </a:tcPr>
                </a:tc>
              </a:tr>
              <a:tr h="327368">
                <a:tc>
                  <a:txBody>
                    <a:bodyPr/>
                    <a:lstStyle/>
                    <a:p>
                      <a:pPr marL="400050" lvl="0" indent="-400050">
                        <a:lnSpc>
                          <a:spcPct val="115000"/>
                        </a:lnSpc>
                        <a:spcAft>
                          <a:spcPts val="0"/>
                        </a:spcAft>
                        <a:buSzPct val="100000"/>
                        <a:buFont typeface="+mj-lt"/>
                        <a:buAutoNum type="romanLcPeriod" startAt="2"/>
                      </a:pPr>
                      <a:r>
                        <a:rPr lang="es-MX" sz="1400" dirty="0" smtClean="0">
                          <a:effectLst/>
                        </a:rPr>
                        <a:t>Infraestructura Tecnológica</a:t>
                      </a:r>
                      <a:endParaRPr lang="es-MX" sz="2400" dirty="0">
                        <a:effectLst/>
                        <a:latin typeface="Calibri"/>
                        <a:ea typeface="Calibri"/>
                        <a:cs typeface="Times New Roman"/>
                      </a:endParaRPr>
                    </a:p>
                  </a:txBody>
                  <a:tcPr marL="68580" marR="68580" marT="0" marB="0">
                    <a:solidFill>
                      <a:schemeClr val="tx2"/>
                    </a:solidFill>
                  </a:tcPr>
                </a:tc>
                <a:tc>
                  <a:txBody>
                    <a:bodyPr/>
                    <a:lstStyle/>
                    <a:p>
                      <a:pPr>
                        <a:lnSpc>
                          <a:spcPct val="115000"/>
                        </a:lnSpc>
                        <a:spcAft>
                          <a:spcPts val="0"/>
                        </a:spcAft>
                      </a:pPr>
                      <a:r>
                        <a:rPr lang="es-MX" sz="1200" dirty="0">
                          <a:effectLst/>
                        </a:rPr>
                        <a:t>Propiedad final del </a:t>
                      </a:r>
                      <a:r>
                        <a:rPr lang="es-MX" sz="1200" dirty="0" smtClean="0">
                          <a:effectLst/>
                        </a:rPr>
                        <a:t>INFONAVIT</a:t>
                      </a:r>
                      <a:endParaRPr lang="es-MX" sz="1200" dirty="0">
                        <a:effectLst/>
                        <a:latin typeface="Calibri"/>
                        <a:ea typeface="Calibri"/>
                        <a:cs typeface="Times New Roman"/>
                      </a:endParaRPr>
                    </a:p>
                  </a:txBody>
                  <a:tcPr marL="68580" marR="68580" marT="0" marB="0">
                    <a:solidFill>
                      <a:schemeClr val="bg1">
                        <a:lumMod val="95000"/>
                      </a:schemeClr>
                    </a:solidFill>
                  </a:tcPr>
                </a:tc>
              </a:tr>
              <a:tr h="864027">
                <a:tc>
                  <a:txBody>
                    <a:bodyPr/>
                    <a:lstStyle/>
                    <a:p>
                      <a:pPr marL="400050" lvl="0" indent="-400050">
                        <a:lnSpc>
                          <a:spcPct val="115000"/>
                        </a:lnSpc>
                        <a:spcAft>
                          <a:spcPts val="0"/>
                        </a:spcAft>
                        <a:buSzPct val="100000"/>
                        <a:buFont typeface="+mj-lt"/>
                        <a:buAutoNum type="romanLcPeriod" startAt="3"/>
                      </a:pPr>
                      <a:r>
                        <a:rPr lang="es-MX" sz="1400" dirty="0" smtClean="0">
                          <a:effectLst/>
                        </a:rPr>
                        <a:t>Calidad/</a:t>
                      </a:r>
                      <a:r>
                        <a:rPr lang="es-MX" sz="1400" baseline="0" dirty="0" smtClean="0">
                          <a:effectLst/>
                        </a:rPr>
                        <a:t> </a:t>
                      </a:r>
                      <a:r>
                        <a:rPr lang="es-MX" sz="1400" dirty="0" smtClean="0">
                          <a:effectLst/>
                        </a:rPr>
                        <a:t>Seguridad/</a:t>
                      </a:r>
                      <a:r>
                        <a:rPr lang="es-MX" sz="1400" baseline="0" dirty="0" smtClean="0">
                          <a:effectLst/>
                        </a:rPr>
                        <a:t> Confiabilidad</a:t>
                      </a:r>
                      <a:endParaRPr lang="es-MX" sz="2400" dirty="0">
                        <a:effectLst/>
                        <a:latin typeface="Calibri"/>
                        <a:ea typeface="Calibri"/>
                        <a:cs typeface="Times New Roman"/>
                      </a:endParaRPr>
                    </a:p>
                  </a:txBody>
                  <a:tcPr marL="68580" marR="68580" marT="0" marB="0">
                    <a:solidFill>
                      <a:schemeClr val="tx2"/>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200" dirty="0" smtClean="0">
                          <a:effectLst/>
                        </a:rPr>
                        <a:t>Cumple con los más altos</a:t>
                      </a:r>
                      <a:r>
                        <a:rPr lang="es-MX" sz="1200" baseline="0" dirty="0" smtClean="0">
                          <a:effectLst/>
                        </a:rPr>
                        <a:t> estándares nacionales e internacionales de calidad   y seguridad en el proceso de inversión (incluyendo SEC), así como en la</a:t>
                      </a:r>
                      <a:endParaRPr lang="es-MX" sz="1200"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s-MX" sz="1200" kern="1200" dirty="0" smtClean="0">
                          <a:solidFill>
                            <a:schemeClr val="dk1"/>
                          </a:solidFill>
                          <a:effectLst/>
                          <a:latin typeface="+mn-lt"/>
                          <a:ea typeface="+mn-ea"/>
                          <a:cs typeface="+mn-cs"/>
                        </a:rPr>
                        <a:t>confiabilidad transaccional, incluyendo 3 redundancias y certificaciones internacionales recurrentes en la materia.</a:t>
                      </a:r>
                      <a:endParaRPr lang="es-MX" sz="1200" dirty="0">
                        <a:effectLst/>
                        <a:latin typeface="Calibri"/>
                        <a:ea typeface="Calibri"/>
                        <a:cs typeface="Times New Roman"/>
                      </a:endParaRPr>
                    </a:p>
                  </a:txBody>
                  <a:tcPr marL="68580" marR="68580" marT="0" marB="0">
                    <a:solidFill>
                      <a:schemeClr val="bg1">
                        <a:lumMod val="95000"/>
                      </a:schemeClr>
                    </a:solidFill>
                  </a:tcPr>
                </a:tc>
              </a:tr>
              <a:tr h="733009">
                <a:tc>
                  <a:txBody>
                    <a:bodyPr/>
                    <a:lstStyle/>
                    <a:p>
                      <a:pPr marL="400050" lvl="0" indent="-400050">
                        <a:lnSpc>
                          <a:spcPct val="100000"/>
                        </a:lnSpc>
                        <a:spcAft>
                          <a:spcPts val="0"/>
                        </a:spcAft>
                        <a:buSzPct val="100000"/>
                        <a:buFont typeface="+mj-lt"/>
                        <a:buAutoNum type="romanLcPeriod" startAt="4"/>
                      </a:pPr>
                      <a:r>
                        <a:rPr lang="es-MX" sz="1400" dirty="0">
                          <a:effectLst/>
                        </a:rPr>
                        <a:t>Transferencia de </a:t>
                      </a:r>
                      <a:r>
                        <a:rPr lang="es-MX" sz="1400" dirty="0" smtClean="0">
                          <a:effectLst/>
                        </a:rPr>
                        <a:t>Conocimiento Acelerada (6 </a:t>
                      </a:r>
                      <a:r>
                        <a:rPr lang="es-MX" sz="1400" dirty="0">
                          <a:effectLst/>
                        </a:rPr>
                        <a:t>meses)</a:t>
                      </a:r>
                      <a:endParaRPr lang="es-MX" sz="2400" dirty="0">
                        <a:effectLst/>
                        <a:latin typeface="Calibri"/>
                        <a:ea typeface="Calibri"/>
                        <a:cs typeface="Times New Roman"/>
                      </a:endParaRPr>
                    </a:p>
                  </a:txBody>
                  <a:tcPr marL="68580" marR="68580" marT="0" marB="0">
                    <a:solidFill>
                      <a:schemeClr val="tx2"/>
                    </a:solidFill>
                  </a:tcP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s-MX" sz="1200" dirty="0" smtClean="0">
                          <a:effectLst/>
                        </a:rPr>
                        <a:t>Ofrece garantía explícita</a:t>
                      </a:r>
                      <a:r>
                        <a:rPr lang="es-MX" sz="1200" baseline="0" dirty="0" smtClean="0">
                          <a:effectLst/>
                        </a:rPr>
                        <a:t> de ejecución que incluye el acompañamiento con personal dedicado para que el Instituto logre las metas de tiempo que se ha propuesto, además de ofrecer el soporte de su plataforma en tanto esto sucede.  </a:t>
                      </a:r>
                      <a:endParaRPr lang="es-MX" sz="2000" dirty="0" smtClean="0">
                        <a:effectLst/>
                        <a:latin typeface="+mn-lt"/>
                        <a:ea typeface="Calibri"/>
                        <a:cs typeface="Times New Roman"/>
                      </a:endParaRPr>
                    </a:p>
                  </a:txBody>
                  <a:tcPr marL="68580" marR="68580" marT="0" marB="0">
                    <a:solidFill>
                      <a:schemeClr val="bg1">
                        <a:lumMod val="95000"/>
                      </a:schemeClr>
                    </a:solidFill>
                  </a:tcPr>
                </a:tc>
              </a:tr>
              <a:tr h="1030120">
                <a:tc>
                  <a:txBody>
                    <a:bodyPr/>
                    <a:lstStyle/>
                    <a:p>
                      <a:pPr marL="400050" lvl="0" indent="-400050" algn="l" defTabSz="457200" rtl="0" eaLnBrk="1" latinLnBrk="0" hangingPunct="1">
                        <a:lnSpc>
                          <a:spcPct val="100000"/>
                        </a:lnSpc>
                        <a:spcAft>
                          <a:spcPts val="0"/>
                        </a:spcAft>
                        <a:buSzPct val="100000"/>
                        <a:buFont typeface="+mj-lt"/>
                        <a:buAutoNum type="romanLcPeriod" startAt="5"/>
                      </a:pPr>
                      <a:r>
                        <a:rPr lang="es-MX" sz="1400" b="1" kern="1200" dirty="0" smtClean="0">
                          <a:solidFill>
                            <a:schemeClr val="lt1"/>
                          </a:solidFill>
                          <a:effectLst/>
                          <a:latin typeface="+mn-lt"/>
                          <a:ea typeface="+mn-ea"/>
                          <a:cs typeface="+mn-cs"/>
                        </a:rPr>
                        <a:t>Costo/</a:t>
                      </a:r>
                      <a:r>
                        <a:rPr lang="es-MX" sz="1400" b="1" kern="1200" baseline="0" dirty="0" smtClean="0">
                          <a:solidFill>
                            <a:schemeClr val="lt1"/>
                          </a:solidFill>
                          <a:effectLst/>
                          <a:latin typeface="+mn-lt"/>
                          <a:ea typeface="+mn-ea"/>
                          <a:cs typeface="+mn-cs"/>
                        </a:rPr>
                        <a:t> Beneficio</a:t>
                      </a:r>
                      <a:endParaRPr lang="es-MX" sz="1400" b="1" kern="1200" dirty="0">
                        <a:solidFill>
                          <a:schemeClr val="lt1"/>
                        </a:solidFill>
                        <a:effectLst/>
                        <a:latin typeface="+mn-lt"/>
                        <a:ea typeface="+mn-ea"/>
                        <a:cs typeface="+mn-cs"/>
                      </a:endParaRPr>
                    </a:p>
                  </a:txBody>
                  <a:tcPr marL="68580" marR="68580" marT="0" marB="0">
                    <a:solidFill>
                      <a:schemeClr val="tx2"/>
                    </a:solidFill>
                  </a:tcPr>
                </a:tc>
                <a:tc>
                  <a:txBody>
                    <a:bodyPr/>
                    <a:lstStyle/>
                    <a:p>
                      <a:pPr>
                        <a:lnSpc>
                          <a:spcPct val="115000"/>
                        </a:lnSpc>
                        <a:spcAft>
                          <a:spcPts val="0"/>
                        </a:spcAft>
                      </a:pPr>
                      <a:r>
                        <a:rPr lang="es-MX" sz="1200" dirty="0" smtClean="0">
                          <a:effectLst/>
                          <a:latin typeface="+mn-lt"/>
                          <a:ea typeface="Calibri"/>
                          <a:cs typeface="Times New Roman"/>
                        </a:rPr>
                        <a:t>Comisión fija e independiente del monto administrado,</a:t>
                      </a:r>
                      <a:r>
                        <a:rPr lang="es-MX" sz="1200" baseline="0" dirty="0" smtClean="0">
                          <a:effectLst/>
                          <a:latin typeface="+mn-lt"/>
                          <a:ea typeface="Calibri"/>
                          <a:cs typeface="Times New Roman"/>
                        </a:rPr>
                        <a:t> adecuada a la proyección de introducción de recursos</a:t>
                      </a:r>
                      <a:endParaRPr lang="es-MX" sz="1200" dirty="0" smtClean="0">
                        <a:effectLst/>
                        <a:latin typeface="+mn-lt"/>
                        <a:ea typeface="Calibri"/>
                        <a:cs typeface="Times New Roman"/>
                      </a:endParaRPr>
                    </a:p>
                    <a:p>
                      <a:pPr marL="0" marR="0" indent="0" algn="l" defTabSz="457200" rtl="0" eaLnBrk="1" fontAlgn="auto" latinLnBrk="0" hangingPunct="1">
                        <a:lnSpc>
                          <a:spcPct val="115000"/>
                        </a:lnSpc>
                        <a:spcBef>
                          <a:spcPts val="0"/>
                        </a:spcBef>
                        <a:spcAft>
                          <a:spcPts val="0"/>
                        </a:spcAft>
                        <a:buClrTx/>
                        <a:buSzTx/>
                        <a:buFontTx/>
                        <a:buNone/>
                        <a:tabLst/>
                        <a:defRPr/>
                      </a:pPr>
                      <a:r>
                        <a:rPr lang="es-MX" sz="1200" dirty="0" smtClean="0">
                          <a:effectLst/>
                        </a:rPr>
                        <a:t>Incluye servicios, capacidades  y características,</a:t>
                      </a:r>
                      <a:r>
                        <a:rPr lang="es-MX" sz="1200" baseline="0" dirty="0" smtClean="0">
                          <a:effectLst/>
                        </a:rPr>
                        <a:t> que cumplen con las necesidades presentes y futuras del Instituto de contar con un sistema integral</a:t>
                      </a:r>
                      <a:endParaRPr lang="es-MX" sz="1200" dirty="0">
                        <a:effectLst/>
                        <a:latin typeface="Calibri"/>
                        <a:ea typeface="Calibri"/>
                        <a:cs typeface="Times New Roman"/>
                      </a:endParaRPr>
                    </a:p>
                  </a:txBody>
                  <a:tcPr marL="68580" marR="68580" marT="0" marB="0">
                    <a:solidFill>
                      <a:schemeClr val="bg1">
                        <a:lumMod val="95000"/>
                      </a:schemeClr>
                    </a:solidFill>
                  </a:tcPr>
                </a:tc>
              </a:tr>
            </a:tbl>
          </a:graphicData>
        </a:graphic>
      </p:graphicFrame>
      <p:sp>
        <p:nvSpPr>
          <p:cNvPr id="9" name="1 Título"/>
          <p:cNvSpPr>
            <a:spLocks noGrp="1"/>
          </p:cNvSpPr>
          <p:nvPr>
            <p:ph type="title"/>
          </p:nvPr>
        </p:nvSpPr>
        <p:spPr>
          <a:xfrm>
            <a:off x="144000" y="288000"/>
            <a:ext cx="6633411" cy="742950"/>
          </a:xfrm>
        </p:spPr>
        <p:txBody>
          <a:bodyPr/>
          <a:lstStyle/>
          <a:p>
            <a:r>
              <a:rPr lang="es-MX" sz="2200" dirty="0" smtClean="0"/>
              <a:t>Elección Proveedor del Sistema/ Asesoría financiera</a:t>
            </a:r>
            <a:endParaRPr lang="es-MX" sz="2200" dirty="0"/>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2923347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a"/>
          <p:cNvGraphicFramePr>
            <a:graphicFrameLocks noGrp="1"/>
          </p:cNvGraphicFramePr>
          <p:nvPr>
            <p:extLst>
              <p:ext uri="{D42A27DB-BD31-4B8C-83A1-F6EECF244321}">
                <p14:modId xmlns:p14="http://schemas.microsoft.com/office/powerpoint/2010/main" val="3816164544"/>
              </p:ext>
            </p:extLst>
          </p:nvPr>
        </p:nvGraphicFramePr>
        <p:xfrm>
          <a:off x="364472" y="1374613"/>
          <a:ext cx="8301857" cy="4837217"/>
        </p:xfrm>
        <a:graphic>
          <a:graphicData uri="http://schemas.openxmlformats.org/drawingml/2006/table">
            <a:tbl>
              <a:tblPr firstRow="1" firstCol="1" bandRow="1">
                <a:tableStyleId>{21E4AEA4-8DFA-4A89-87EB-49C32662AFE0}</a:tableStyleId>
              </a:tblPr>
              <a:tblGrid>
                <a:gridCol w="2446968"/>
                <a:gridCol w="5854889"/>
              </a:tblGrid>
              <a:tr h="0">
                <a:tc>
                  <a:txBody>
                    <a:bodyPr/>
                    <a:lstStyle/>
                    <a:p>
                      <a:pPr algn="ctr">
                        <a:lnSpc>
                          <a:spcPct val="115000"/>
                        </a:lnSpc>
                        <a:spcAft>
                          <a:spcPts val="0"/>
                        </a:spcAft>
                      </a:pPr>
                      <a:r>
                        <a:rPr lang="es-MX" sz="1600" dirty="0">
                          <a:effectLst/>
                        </a:rPr>
                        <a:t>Dimensión</a:t>
                      </a:r>
                      <a:endParaRPr lang="es-MX" sz="2800" dirty="0">
                        <a:effectLst/>
                        <a:latin typeface="Calibri"/>
                        <a:ea typeface="Calibri"/>
                        <a:cs typeface="Times New Roman"/>
                      </a:endParaRPr>
                    </a:p>
                  </a:txBody>
                  <a:tcPr marL="68580" marR="68580" marT="0" marB="0">
                    <a:solidFill>
                      <a:schemeClr val="tx2"/>
                    </a:solidFill>
                  </a:tcPr>
                </a:tc>
                <a:tc>
                  <a:txBody>
                    <a:bodyPr/>
                    <a:lstStyle/>
                    <a:p>
                      <a:pPr algn="ctr">
                        <a:lnSpc>
                          <a:spcPct val="115000"/>
                        </a:lnSpc>
                        <a:spcAft>
                          <a:spcPts val="0"/>
                        </a:spcAft>
                      </a:pPr>
                      <a:r>
                        <a:rPr lang="es-MX" sz="1600" dirty="0">
                          <a:effectLst/>
                        </a:rPr>
                        <a:t>PRO </a:t>
                      </a:r>
                      <a:r>
                        <a:rPr lang="es-MX" sz="1600" dirty="0" err="1">
                          <a:effectLst/>
                        </a:rPr>
                        <a:t>Asset</a:t>
                      </a:r>
                      <a:r>
                        <a:rPr lang="es-MX" sz="1600" dirty="0">
                          <a:effectLst/>
                        </a:rPr>
                        <a:t> Management</a:t>
                      </a:r>
                      <a:endParaRPr lang="es-MX" sz="2800" dirty="0">
                        <a:effectLst/>
                        <a:latin typeface="Calibri"/>
                        <a:ea typeface="Calibri"/>
                        <a:cs typeface="Times New Roman"/>
                      </a:endParaRPr>
                    </a:p>
                  </a:txBody>
                  <a:tcPr marL="68580" marR="68580" marT="0" marB="0">
                    <a:solidFill>
                      <a:schemeClr val="tx2"/>
                    </a:solidFill>
                  </a:tcPr>
                </a:tc>
              </a:tr>
              <a:tr h="772368">
                <a:tc>
                  <a:txBody>
                    <a:bodyPr/>
                    <a:lstStyle/>
                    <a:p>
                      <a:pPr marL="342900" lvl="0" indent="-342900">
                        <a:lnSpc>
                          <a:spcPct val="115000"/>
                        </a:lnSpc>
                        <a:spcAft>
                          <a:spcPts val="0"/>
                        </a:spcAft>
                        <a:buSzPct val="100000"/>
                        <a:buFont typeface="+mj-lt"/>
                        <a:buAutoNum type="romanLcPeriod"/>
                      </a:pPr>
                      <a:r>
                        <a:rPr lang="es-MX" sz="1600" dirty="0">
                          <a:effectLst/>
                        </a:rPr>
                        <a:t>Descripción</a:t>
                      </a:r>
                      <a:endParaRPr lang="es-MX" sz="2800" dirty="0">
                        <a:effectLst/>
                        <a:latin typeface="Calibri"/>
                        <a:ea typeface="Calibri"/>
                        <a:cs typeface="Times New Roman"/>
                      </a:endParaRPr>
                    </a:p>
                  </a:txBody>
                  <a:tcPr marL="68580" marR="68580" marT="0" marB="0" anchor="ctr">
                    <a:solidFill>
                      <a:schemeClr val="tx2"/>
                    </a:solidFill>
                  </a:tcPr>
                </a:tc>
                <a:tc>
                  <a:txBody>
                    <a:bodyPr/>
                    <a:lstStyle/>
                    <a:p>
                      <a:pPr marL="177800" indent="-177800">
                        <a:lnSpc>
                          <a:spcPct val="100000"/>
                        </a:lnSpc>
                        <a:spcAft>
                          <a:spcPts val="0"/>
                        </a:spcAft>
                        <a:buFont typeface="Arial" pitchFamily="34" charset="0"/>
                        <a:buChar char="•"/>
                      </a:pPr>
                      <a:r>
                        <a:rPr lang="es-MX" sz="1600" dirty="0" smtClean="0">
                          <a:effectLst/>
                        </a:rPr>
                        <a:t>Plataforma,</a:t>
                      </a:r>
                      <a:r>
                        <a:rPr lang="es-MX" sz="1600" baseline="0" dirty="0" smtClean="0">
                          <a:effectLst/>
                        </a:rPr>
                        <a:t> basada en desarrollo comercial, con alto desarrollo tecnológico que garantiza cumplimiento de estándares nacionales e internacionales. Incluyendo los emitidos por SEC. </a:t>
                      </a:r>
                      <a:endParaRPr lang="es-MX" sz="2800" dirty="0">
                        <a:effectLst/>
                        <a:latin typeface="Calibri"/>
                        <a:ea typeface="Calibri"/>
                        <a:cs typeface="Times New Roman"/>
                      </a:endParaRPr>
                    </a:p>
                  </a:txBody>
                  <a:tcPr marL="68580" marR="68580" marT="0" marB="0">
                    <a:solidFill>
                      <a:schemeClr val="bg1">
                        <a:lumMod val="95000"/>
                      </a:schemeClr>
                    </a:solidFill>
                  </a:tcPr>
                </a:tc>
              </a:tr>
              <a:tr h="846161">
                <a:tc>
                  <a:txBody>
                    <a:bodyPr/>
                    <a:lstStyle/>
                    <a:p>
                      <a:pPr marL="400050" lvl="0" indent="-400050">
                        <a:lnSpc>
                          <a:spcPct val="115000"/>
                        </a:lnSpc>
                        <a:spcAft>
                          <a:spcPts val="0"/>
                        </a:spcAft>
                        <a:buSzPct val="100000"/>
                        <a:buFont typeface="+mj-lt"/>
                        <a:buAutoNum type="romanLcPeriod" startAt="2"/>
                      </a:pPr>
                      <a:r>
                        <a:rPr lang="es-MX" sz="1600" dirty="0">
                          <a:effectLst/>
                        </a:rPr>
                        <a:t>Necesidades del INFONAVIT</a:t>
                      </a:r>
                      <a:endParaRPr lang="es-MX" sz="2800" dirty="0">
                        <a:effectLst/>
                        <a:latin typeface="Calibri"/>
                        <a:ea typeface="Calibri"/>
                        <a:cs typeface="Times New Roman"/>
                      </a:endParaRPr>
                    </a:p>
                  </a:txBody>
                  <a:tcPr marL="68580" marR="68580" marT="0" marB="0" anchor="ctr">
                    <a:solidFill>
                      <a:schemeClr val="tx2"/>
                    </a:solidFill>
                  </a:tcPr>
                </a:tc>
                <a:tc>
                  <a:txBody>
                    <a:bodyPr/>
                    <a:lstStyle/>
                    <a:p>
                      <a:pPr marL="177800" indent="-177800">
                        <a:lnSpc>
                          <a:spcPct val="100000"/>
                        </a:lnSpc>
                        <a:spcAft>
                          <a:spcPts val="0"/>
                        </a:spcAft>
                        <a:buFont typeface="Arial" pitchFamily="34" charset="0"/>
                        <a:buChar char="•"/>
                      </a:pPr>
                      <a:r>
                        <a:rPr lang="es-MX" sz="1600" i="1" u="sng" dirty="0" smtClean="0">
                          <a:effectLst/>
                        </a:rPr>
                        <a:t>Ofrece</a:t>
                      </a:r>
                      <a:r>
                        <a:rPr lang="es-MX" sz="1600" dirty="0" smtClean="0">
                          <a:effectLst/>
                        </a:rPr>
                        <a:t>: 1. Front-Office, 2.</a:t>
                      </a:r>
                      <a:r>
                        <a:rPr lang="es-MX" sz="1600" baseline="0" dirty="0" smtClean="0">
                          <a:effectLst/>
                        </a:rPr>
                        <a:t> Cumplimiento, 3. </a:t>
                      </a:r>
                      <a:r>
                        <a:rPr lang="es-MX" sz="1600" baseline="0" dirty="0" err="1" smtClean="0">
                          <a:effectLst/>
                        </a:rPr>
                        <a:t>Middle</a:t>
                      </a:r>
                      <a:r>
                        <a:rPr lang="es-MX" sz="1600" baseline="0" dirty="0" smtClean="0">
                          <a:effectLst/>
                        </a:rPr>
                        <a:t>-Office, 4. Tesorería, 5. Valuación y Contabilidad, 6. Riesgos, 7. Interconexión Automatizada</a:t>
                      </a:r>
                    </a:p>
                  </a:txBody>
                  <a:tcPr marL="68580" marR="68580" marT="0" marB="0">
                    <a:solidFill>
                      <a:schemeClr val="bg1">
                        <a:lumMod val="95000"/>
                      </a:schemeClr>
                    </a:solidFill>
                  </a:tcPr>
                </a:tc>
              </a:tr>
              <a:tr h="444007">
                <a:tc>
                  <a:txBody>
                    <a:bodyPr/>
                    <a:lstStyle/>
                    <a:p>
                      <a:pPr marL="400050" lvl="0" indent="-400050">
                        <a:lnSpc>
                          <a:spcPct val="115000"/>
                        </a:lnSpc>
                        <a:spcAft>
                          <a:spcPts val="0"/>
                        </a:spcAft>
                        <a:buSzPct val="100000"/>
                        <a:buFont typeface="+mj-lt"/>
                        <a:buAutoNum type="romanLcPeriod" startAt="3"/>
                      </a:pPr>
                      <a:r>
                        <a:rPr lang="es-MX" sz="1600" dirty="0">
                          <a:effectLst/>
                        </a:rPr>
                        <a:t>Tiempos y otros servicios</a:t>
                      </a:r>
                      <a:endParaRPr lang="es-MX" sz="2800" dirty="0">
                        <a:effectLst/>
                        <a:latin typeface="Calibri"/>
                        <a:ea typeface="Calibri"/>
                        <a:cs typeface="Times New Roman"/>
                      </a:endParaRPr>
                    </a:p>
                  </a:txBody>
                  <a:tcPr marL="68580" marR="68580" marT="0" marB="0" anchor="ctr">
                    <a:solidFill>
                      <a:schemeClr val="tx2"/>
                    </a:solidFill>
                  </a:tcPr>
                </a:tc>
                <a:tc>
                  <a:txBody>
                    <a:bodyPr/>
                    <a:lstStyle/>
                    <a:p>
                      <a:pPr marL="177800" indent="-177800">
                        <a:lnSpc>
                          <a:spcPct val="100000"/>
                        </a:lnSpc>
                        <a:spcAft>
                          <a:spcPts val="0"/>
                        </a:spcAft>
                        <a:buFont typeface="Arial" pitchFamily="34" charset="0"/>
                        <a:buChar char="•"/>
                      </a:pPr>
                      <a:r>
                        <a:rPr lang="es-MX" sz="1600" dirty="0">
                          <a:effectLst/>
                        </a:rPr>
                        <a:t> </a:t>
                      </a:r>
                      <a:r>
                        <a:rPr lang="es-MX" sz="1600" dirty="0" smtClean="0">
                          <a:effectLst/>
                        </a:rPr>
                        <a:t>Ofrece</a:t>
                      </a:r>
                      <a:r>
                        <a:rPr lang="es-MX" sz="1600" baseline="0" dirty="0" smtClean="0">
                          <a:effectLst/>
                        </a:rPr>
                        <a:t> garantía explícita</a:t>
                      </a:r>
                      <a:endParaRPr lang="es-MX" sz="2800" dirty="0">
                        <a:effectLst/>
                        <a:latin typeface="Calibri"/>
                        <a:ea typeface="Calibri"/>
                        <a:cs typeface="Times New Roman"/>
                      </a:endParaRPr>
                    </a:p>
                  </a:txBody>
                  <a:tcPr marL="68580" marR="68580" marT="0" marB="0">
                    <a:solidFill>
                      <a:schemeClr val="bg1">
                        <a:lumMod val="95000"/>
                      </a:schemeClr>
                    </a:solidFill>
                  </a:tcPr>
                </a:tc>
              </a:tr>
              <a:tr h="1977652">
                <a:tc>
                  <a:txBody>
                    <a:bodyPr/>
                    <a:lstStyle/>
                    <a:p>
                      <a:pPr marL="400050" lvl="0" indent="-400050">
                        <a:lnSpc>
                          <a:spcPct val="115000"/>
                        </a:lnSpc>
                        <a:spcAft>
                          <a:spcPts val="0"/>
                        </a:spcAft>
                        <a:buSzPct val="100000"/>
                        <a:buFont typeface="+mj-lt"/>
                        <a:buAutoNum type="romanLcPeriod" startAt="4"/>
                      </a:pPr>
                      <a:r>
                        <a:rPr lang="es-MX" sz="1600" dirty="0" smtClean="0">
                          <a:effectLst/>
                        </a:rPr>
                        <a:t>Beneficio </a:t>
                      </a:r>
                      <a:r>
                        <a:rPr lang="es-MX" sz="1600" dirty="0">
                          <a:effectLst/>
                        </a:rPr>
                        <a:t>integral</a:t>
                      </a:r>
                      <a:endParaRPr lang="es-MX" sz="2800" dirty="0">
                        <a:effectLst/>
                        <a:latin typeface="Calibri"/>
                        <a:ea typeface="Calibri"/>
                        <a:cs typeface="Times New Roman"/>
                      </a:endParaRPr>
                    </a:p>
                  </a:txBody>
                  <a:tcPr marL="68580" marR="68580" marT="0" marB="0" anchor="ctr">
                    <a:solidFill>
                      <a:schemeClr val="tx2"/>
                    </a:solidFill>
                  </a:tcPr>
                </a:tc>
                <a:tc>
                  <a:txBody>
                    <a:bodyPr/>
                    <a:lstStyle/>
                    <a:p>
                      <a:pPr marL="177800" indent="-177800">
                        <a:lnSpc>
                          <a:spcPct val="100000"/>
                        </a:lnSpc>
                        <a:spcAft>
                          <a:spcPts val="0"/>
                        </a:spcAft>
                        <a:buFont typeface="Arial" pitchFamily="34" charset="0"/>
                        <a:buChar char="•"/>
                      </a:pPr>
                      <a:r>
                        <a:rPr lang="es-MX" sz="1600" dirty="0" smtClean="0">
                          <a:effectLst/>
                          <a:latin typeface="+mn-lt"/>
                          <a:ea typeface="Calibri"/>
                          <a:cs typeface="Times New Roman"/>
                        </a:rPr>
                        <a:t>Ofrece tecnología de interconexión integral del sistema, automatizada y auditable </a:t>
                      </a:r>
                      <a:r>
                        <a:rPr lang="es-MX" sz="1600" dirty="0" smtClean="0">
                          <a:effectLst/>
                        </a:rPr>
                        <a:t>en todas las áreas involucradas en el proceso de inversión</a:t>
                      </a:r>
                      <a:r>
                        <a:rPr lang="es-MX" sz="1600" dirty="0" smtClean="0">
                          <a:effectLst/>
                          <a:latin typeface="+mn-lt"/>
                          <a:ea typeface="Calibri"/>
                          <a:cs typeface="Times New Roman"/>
                        </a:rPr>
                        <a:t>. </a:t>
                      </a:r>
                    </a:p>
                    <a:p>
                      <a:pPr marL="177800" indent="-177800">
                        <a:lnSpc>
                          <a:spcPct val="100000"/>
                        </a:lnSpc>
                        <a:spcAft>
                          <a:spcPts val="0"/>
                        </a:spcAft>
                        <a:buFont typeface="Arial" pitchFamily="34" charset="0"/>
                        <a:buChar char="•"/>
                      </a:pPr>
                      <a:r>
                        <a:rPr lang="es-MX" sz="1600" dirty="0" smtClean="0">
                          <a:effectLst/>
                          <a:latin typeface="+mn-lt"/>
                          <a:ea typeface="Calibri"/>
                          <a:cs typeface="Times New Roman"/>
                        </a:rPr>
                        <a:t>Sistema basado en desarrollos comerciales sujetos de garantías y soporte adicionales, además de tener referencias de mercado para su valuación. Disminuye dependencia operativa en caso de conflicto. </a:t>
                      </a:r>
                    </a:p>
                    <a:p>
                      <a:pPr marL="177800" indent="-177800">
                        <a:lnSpc>
                          <a:spcPct val="100000"/>
                        </a:lnSpc>
                        <a:spcAft>
                          <a:spcPts val="0"/>
                        </a:spcAft>
                        <a:buFont typeface="Arial" pitchFamily="34" charset="0"/>
                        <a:buChar char="•"/>
                      </a:pPr>
                      <a:r>
                        <a:rPr lang="es-MX" sz="1600" dirty="0" smtClean="0">
                          <a:effectLst/>
                          <a:latin typeface="+mn-lt"/>
                          <a:ea typeface="Calibri"/>
                          <a:cs typeface="Times New Roman"/>
                        </a:rPr>
                        <a:t>Un solo proveedor para todo el sistema</a:t>
                      </a:r>
                    </a:p>
                    <a:p>
                      <a:pPr>
                        <a:lnSpc>
                          <a:spcPct val="100000"/>
                        </a:lnSpc>
                        <a:spcAft>
                          <a:spcPts val="0"/>
                        </a:spcAft>
                      </a:pPr>
                      <a:endParaRPr lang="es-MX" sz="2800" dirty="0">
                        <a:effectLst/>
                        <a:latin typeface="Calibri"/>
                        <a:ea typeface="Calibri"/>
                        <a:cs typeface="Times New Roman"/>
                      </a:endParaRPr>
                    </a:p>
                  </a:txBody>
                  <a:tcPr marL="68580" marR="68580" marT="0" marB="0">
                    <a:solidFill>
                      <a:schemeClr val="bg1">
                        <a:lumMod val="95000"/>
                      </a:schemeClr>
                    </a:solidFill>
                  </a:tcPr>
                </a:tc>
              </a:tr>
            </a:tbl>
          </a:graphicData>
        </a:graphic>
      </p:graphicFrame>
      <p:sp>
        <p:nvSpPr>
          <p:cNvPr id="4" name="1 Título"/>
          <p:cNvSpPr txBox="1">
            <a:spLocks/>
          </p:cNvSpPr>
          <p:nvPr/>
        </p:nvSpPr>
        <p:spPr bwMode="auto">
          <a:xfrm>
            <a:off x="144000" y="288000"/>
            <a:ext cx="6633411"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a:lstStyle>
          <a:p>
            <a:r>
              <a:rPr lang="es-MX" sz="2000" dirty="0" smtClean="0"/>
              <a:t>Características Técnicas  del Sistema</a:t>
            </a:r>
            <a:endParaRPr lang="es-MX"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927475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Fiduciario</a:t>
            </a:r>
            <a:endParaRPr lang="es-MX" dirty="0"/>
          </a:p>
        </p:txBody>
      </p:sp>
      <p:sp>
        <p:nvSpPr>
          <p:cNvPr id="4" name="3 Rectángulo"/>
          <p:cNvSpPr/>
          <p:nvPr/>
        </p:nvSpPr>
        <p:spPr>
          <a:xfrm>
            <a:off x="294968" y="1472653"/>
            <a:ext cx="8494190" cy="4231928"/>
          </a:xfrm>
          <a:prstGeom prst="rect">
            <a:avLst/>
          </a:prstGeom>
        </p:spPr>
        <p:txBody>
          <a:bodyPr wrap="square">
            <a:spAutoFit/>
          </a:bodyPr>
          <a:lstStyle/>
          <a:p>
            <a:pPr marL="285750" indent="-285750" algn="just">
              <a:spcAft>
                <a:spcPts val="1200"/>
              </a:spcAft>
              <a:buFont typeface="Arial" pitchFamily="34" charset="0"/>
              <a:buChar char="•"/>
            </a:pPr>
            <a:r>
              <a:rPr lang="es-MX" dirty="0"/>
              <a:t>El 1 de julio de 2014, el Instituto, en su carácter de Fideicomitente – Fideicomisario en Primer Lugar, constituyó con Nacional Financiera, Sociedad Nacional de Crédito, División Fiduciaria el Fideicomiso de Administración F/80715 (el “Fideicomiso INFONAVIT”) el Fideicomiso INFONAVIT </a:t>
            </a:r>
            <a:r>
              <a:rPr lang="es-MX" dirty="0" smtClean="0"/>
              <a:t>al </a:t>
            </a:r>
            <a:r>
              <a:rPr lang="es-MX" dirty="0"/>
              <a:t>cual serán aportados los </a:t>
            </a:r>
            <a:r>
              <a:rPr lang="es-MX" dirty="0" smtClean="0"/>
              <a:t>recursos </a:t>
            </a:r>
            <a:r>
              <a:rPr lang="es-MX" dirty="0"/>
              <a:t>del FANVIT a ser gestionados</a:t>
            </a:r>
            <a:r>
              <a:rPr lang="es-MX" dirty="0" smtClean="0"/>
              <a:t>.</a:t>
            </a:r>
            <a:endParaRPr lang="es-MX" dirty="0"/>
          </a:p>
          <a:p>
            <a:pPr marL="285750" indent="-285750" algn="just">
              <a:spcAft>
                <a:spcPts val="1200"/>
              </a:spcAft>
              <a:buFont typeface="Arial" pitchFamily="34" charset="0"/>
              <a:buChar char="•"/>
            </a:pPr>
            <a:r>
              <a:rPr lang="es-MX" dirty="0" smtClean="0">
                <a:cs typeface="Arial" panose="020B0604020202020204" pitchFamily="34" charset="0"/>
              </a:rPr>
              <a:t>Los </a:t>
            </a:r>
            <a:r>
              <a:rPr lang="es-MX" dirty="0">
                <a:cs typeface="Arial" panose="020B0604020202020204" pitchFamily="34" charset="0"/>
              </a:rPr>
              <a:t>criterios principales que se tomaron en cuenta para la elección </a:t>
            </a:r>
            <a:r>
              <a:rPr lang="es-MX" dirty="0" smtClean="0">
                <a:cs typeface="Arial" panose="020B0604020202020204" pitchFamily="34" charset="0"/>
              </a:rPr>
              <a:t>de Nacional Financiera (NAFINSA) </a:t>
            </a:r>
            <a:r>
              <a:rPr lang="es-MX" dirty="0">
                <a:cs typeface="Arial" panose="020B0604020202020204" pitchFamily="34" charset="0"/>
              </a:rPr>
              <a:t>como Fiduciario del Fideicomiso Infonavit fueron los siguientes</a:t>
            </a:r>
            <a:r>
              <a:rPr lang="es-MX" dirty="0" smtClean="0">
                <a:cs typeface="Arial" panose="020B0604020202020204" pitchFamily="34" charset="0"/>
              </a:rPr>
              <a:t>:</a:t>
            </a:r>
          </a:p>
          <a:p>
            <a:pPr marL="742691" lvl="1" indent="-285750" algn="just">
              <a:spcAft>
                <a:spcPts val="600"/>
              </a:spcAft>
              <a:buFont typeface="Courier New" pitchFamily="49" charset="0"/>
              <a:buChar char="o"/>
            </a:pPr>
            <a:r>
              <a:rPr lang="es-MX" dirty="0" smtClean="0">
                <a:cs typeface="Arial" panose="020B0604020202020204" pitchFamily="34" charset="0"/>
              </a:rPr>
              <a:t>Institución </a:t>
            </a:r>
            <a:r>
              <a:rPr lang="es-MX" dirty="0">
                <a:cs typeface="Arial" panose="020B0604020202020204" pitchFamily="34" charset="0"/>
              </a:rPr>
              <a:t>con capacidad comprobada en el manejo de grandes volúmenes.</a:t>
            </a:r>
          </a:p>
          <a:p>
            <a:pPr marL="742691" lvl="1" indent="-285750" algn="just">
              <a:spcAft>
                <a:spcPts val="600"/>
              </a:spcAft>
              <a:buFont typeface="Courier New" pitchFamily="49" charset="0"/>
              <a:buChar char="o"/>
            </a:pPr>
            <a:r>
              <a:rPr lang="es-MX" dirty="0">
                <a:cs typeface="Arial" panose="020B0604020202020204" pitchFamily="34" charset="0"/>
              </a:rPr>
              <a:t>Experiencia con el Instituto como Fiduciario y Representante Común en emisiones de </a:t>
            </a:r>
            <a:r>
              <a:rPr lang="es-MX" dirty="0"/>
              <a:t>Certificados Bursátiles Fiduciarios (</a:t>
            </a:r>
            <a:r>
              <a:rPr lang="es-MX" u="sng" dirty="0"/>
              <a:t>p.ej.</a:t>
            </a:r>
            <a:r>
              <a:rPr lang="es-MX" dirty="0"/>
              <a:t> </a:t>
            </a:r>
            <a:r>
              <a:rPr lang="es-MX" dirty="0" smtClean="0"/>
              <a:t>Cedevis)</a:t>
            </a:r>
            <a:r>
              <a:rPr lang="es-MX" dirty="0" smtClean="0">
                <a:cs typeface="Arial" panose="020B0604020202020204" pitchFamily="34" charset="0"/>
              </a:rPr>
              <a:t>.</a:t>
            </a:r>
            <a:endParaRPr lang="es-MX" dirty="0">
              <a:cs typeface="Arial" panose="020B0604020202020204" pitchFamily="34" charset="0"/>
            </a:endParaRPr>
          </a:p>
          <a:p>
            <a:pPr marL="742691" lvl="1" indent="-285750" algn="just">
              <a:spcAft>
                <a:spcPts val="600"/>
              </a:spcAft>
              <a:buFont typeface="Courier New" pitchFamily="49" charset="0"/>
              <a:buChar char="o"/>
            </a:pPr>
            <a:r>
              <a:rPr lang="es-MX" dirty="0">
                <a:cs typeface="Arial" panose="020B0604020202020204" pitchFamily="34" charset="0"/>
              </a:rPr>
              <a:t>Banca de Desarrollo - Agente Financiero que tiene </a:t>
            </a:r>
            <a:r>
              <a:rPr lang="es-MX" dirty="0" smtClean="0">
                <a:cs typeface="Arial" panose="020B0604020202020204" pitchFamily="34" charset="0"/>
              </a:rPr>
              <a:t>mayor número de </a:t>
            </a:r>
            <a:r>
              <a:rPr lang="es-MX" dirty="0">
                <a:cs typeface="Arial" panose="020B0604020202020204" pitchFamily="34" charset="0"/>
              </a:rPr>
              <a:t>intereses en corto y largo plazo con el Instituto.</a:t>
            </a:r>
          </a:p>
          <a:p>
            <a:pPr marL="742691" lvl="1" indent="-285750" algn="just">
              <a:spcAft>
                <a:spcPts val="600"/>
              </a:spcAft>
              <a:buFont typeface="Courier New" pitchFamily="49" charset="0"/>
              <a:buChar char="o"/>
            </a:pPr>
            <a:r>
              <a:rPr lang="es-MX" dirty="0">
                <a:cs typeface="Arial" panose="020B0604020202020204" pitchFamily="34" charset="0"/>
              </a:rPr>
              <a:t>El “costo-beneficio” es el más competitivo de las propuestas</a:t>
            </a:r>
            <a:endParaRPr lang="es-MX"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935672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Custodio</a:t>
            </a:r>
            <a:endParaRPr lang="es-MX" dirty="0"/>
          </a:p>
        </p:txBody>
      </p:sp>
      <p:sp>
        <p:nvSpPr>
          <p:cNvPr id="4" name="3 Rectángulo"/>
          <p:cNvSpPr/>
          <p:nvPr/>
        </p:nvSpPr>
        <p:spPr>
          <a:xfrm>
            <a:off x="308618" y="1439293"/>
            <a:ext cx="8412304" cy="4355038"/>
          </a:xfrm>
          <a:prstGeom prst="rect">
            <a:avLst/>
          </a:prstGeom>
        </p:spPr>
        <p:txBody>
          <a:bodyPr wrap="square">
            <a:spAutoFit/>
          </a:bodyPr>
          <a:lstStyle/>
          <a:p>
            <a:pPr algn="just"/>
            <a:r>
              <a:rPr lang="es-MX" dirty="0">
                <a:cs typeface="Arial" panose="020B0604020202020204" pitchFamily="34" charset="0"/>
              </a:rPr>
              <a:t>Los criterios principales que se tomaron en cuenta para la elección de BBVA Bancomer como Custodio del Fideicomiso </a:t>
            </a:r>
            <a:r>
              <a:rPr lang="es-MX" dirty="0" smtClean="0">
                <a:cs typeface="Arial" panose="020B0604020202020204" pitchFamily="34" charset="0"/>
              </a:rPr>
              <a:t>INFONAVIT </a:t>
            </a:r>
            <a:r>
              <a:rPr lang="es-MX" dirty="0">
                <a:cs typeface="Arial" panose="020B0604020202020204" pitchFamily="34" charset="0"/>
              </a:rPr>
              <a:t>fueron los siguientes</a:t>
            </a:r>
            <a:r>
              <a:rPr lang="es-MX" dirty="0" smtClean="0">
                <a:cs typeface="Arial" panose="020B0604020202020204" pitchFamily="34" charset="0"/>
              </a:rPr>
              <a:t>:</a:t>
            </a:r>
          </a:p>
          <a:p>
            <a:pPr algn="just"/>
            <a:endParaRPr lang="es-MX" dirty="0">
              <a:cs typeface="Arial" panose="020B0604020202020204" pitchFamily="34" charset="0"/>
            </a:endParaRPr>
          </a:p>
          <a:p>
            <a:pPr marL="285750" indent="-285750" algn="just">
              <a:spcAft>
                <a:spcPts val="600"/>
              </a:spcAft>
              <a:buFont typeface="Arial" pitchFamily="34" charset="0"/>
              <a:buChar char="•"/>
            </a:pPr>
            <a:r>
              <a:rPr lang="es-MX" dirty="0">
                <a:cs typeface="Arial" panose="020B0604020202020204" pitchFamily="34" charset="0"/>
              </a:rPr>
              <a:t>Cuenta con más de 20 años de experiencia ofreciendo el servicio de custodia, siendo el proveedor líder en México.</a:t>
            </a:r>
          </a:p>
          <a:p>
            <a:pPr marL="285750" indent="-285750" algn="just">
              <a:spcAft>
                <a:spcPts val="600"/>
              </a:spcAft>
              <a:buFont typeface="Arial" pitchFamily="34" charset="0"/>
              <a:buChar char="•"/>
            </a:pPr>
            <a:r>
              <a:rPr lang="es-MX" dirty="0">
                <a:cs typeface="Arial" panose="020B0604020202020204" pitchFamily="34" charset="0"/>
              </a:rPr>
              <a:t>Cuenta con una cartera importante de clientes, con un perfil similar al del Infonavit.</a:t>
            </a:r>
          </a:p>
          <a:p>
            <a:pPr marL="285750" indent="-285750" algn="just">
              <a:spcAft>
                <a:spcPts val="600"/>
              </a:spcAft>
              <a:buFont typeface="Arial" pitchFamily="34" charset="0"/>
              <a:buChar char="•"/>
            </a:pPr>
            <a:r>
              <a:rPr lang="es-MX" dirty="0">
                <a:cs typeface="Arial" panose="020B0604020202020204" pitchFamily="34" charset="0"/>
              </a:rPr>
              <a:t>Cuenta con los costos más </a:t>
            </a:r>
            <a:r>
              <a:rPr lang="es-MX" dirty="0" smtClean="0">
                <a:cs typeface="Arial" panose="020B0604020202020204" pitchFamily="34" charset="0"/>
              </a:rPr>
              <a:t>competitivos en relación </a:t>
            </a:r>
            <a:r>
              <a:rPr lang="es-MX" dirty="0">
                <a:cs typeface="Arial" panose="020B0604020202020204" pitchFamily="34" charset="0"/>
              </a:rPr>
              <a:t>a otros proveedores (aproximadamente 30% menor costo).</a:t>
            </a:r>
          </a:p>
          <a:p>
            <a:pPr marL="285750" indent="-285750" algn="just">
              <a:spcAft>
                <a:spcPts val="600"/>
              </a:spcAft>
              <a:buFont typeface="Arial" pitchFamily="34" charset="0"/>
              <a:buChar char="•"/>
            </a:pPr>
            <a:r>
              <a:rPr lang="es-MX" dirty="0">
                <a:cs typeface="Arial" panose="020B0604020202020204" pitchFamily="34" charset="0"/>
              </a:rPr>
              <a:t>Cuenta con infraestructura para procesar operaciones internacionales de valores y efectivo.</a:t>
            </a:r>
          </a:p>
          <a:p>
            <a:pPr marL="285750" indent="-285750" algn="just">
              <a:spcAft>
                <a:spcPts val="600"/>
              </a:spcAft>
              <a:buFont typeface="Arial" pitchFamily="34" charset="0"/>
              <a:buChar char="•"/>
            </a:pPr>
            <a:r>
              <a:rPr lang="es-MX" dirty="0">
                <a:cs typeface="Arial" panose="020B0604020202020204" pitchFamily="34" charset="0"/>
              </a:rPr>
              <a:t>Cuenta con una avanzada plataforma tecnológica amigable que cumple a totalidad con las necesidades del Infonavit.</a:t>
            </a:r>
          </a:p>
          <a:p>
            <a:pPr marL="285750" indent="-285750" algn="just">
              <a:spcAft>
                <a:spcPts val="600"/>
              </a:spcAft>
              <a:buFont typeface="Arial" pitchFamily="34" charset="0"/>
              <a:buChar char="•"/>
            </a:pPr>
            <a:r>
              <a:rPr lang="es-MX" dirty="0">
                <a:cs typeface="Arial" panose="020B0604020202020204" pitchFamily="34" charset="0"/>
              </a:rPr>
              <a:t>BBVA Bancomer tiene un servicio orientado al cliente  y ofrece una mayor agilidad en relación a sus tramites.</a:t>
            </a: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24</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38673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17540"/>
            <a:ext cx="8323122" cy="5416868"/>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002 del Comité de Inversiones</a:t>
            </a:r>
          </a:p>
          <a:p>
            <a:pPr algn="ctr" defTabSz="457200"/>
            <a:r>
              <a:rPr lang="es-MX" b="1" dirty="0">
                <a:solidFill>
                  <a:prstClr val="black"/>
                </a:solidFill>
                <a:ea typeface="MS PGothic" pitchFamily="34" charset="-128"/>
                <a:cs typeface="Arial" pitchFamily="34" charset="0"/>
              </a:rPr>
              <a:t>29 de julio de 2014</a:t>
            </a:r>
          </a:p>
          <a:p>
            <a:pPr algn="ctr" defTabSz="457200"/>
            <a:endParaRPr lang="es-MX" sz="1000" b="1" dirty="0">
              <a:solidFill>
                <a:prstClr val="black"/>
              </a:solidFill>
              <a:ea typeface="MS PGothic" pitchFamily="34" charset="-128"/>
              <a:cs typeface="Arial" pitchFamily="34" charset="0"/>
            </a:endParaRPr>
          </a:p>
          <a:p>
            <a:pPr marL="355600" indent="-355600" algn="just" defTabSz="457200">
              <a:spcAft>
                <a:spcPts val="600"/>
              </a:spcAft>
              <a:buFont typeface="+mj-lt"/>
              <a:buAutoNum type="arabicPeriod"/>
            </a:pPr>
            <a:r>
              <a:rPr lang="es-MX" b="1" dirty="0">
                <a:solidFill>
                  <a:srgbClr val="B2B2B2"/>
                </a:solidFill>
              </a:rPr>
              <a:t>Informe sobre los avances en la implementación del Marco de Gestión.</a:t>
            </a:r>
          </a:p>
          <a:p>
            <a:pPr marL="355600" indent="-355600" algn="just" defTabSz="457200">
              <a:spcAft>
                <a:spcPts val="600"/>
              </a:spcAft>
              <a:buFont typeface="+mj-lt"/>
              <a:buAutoNum type="arabicPeriod"/>
            </a:pPr>
            <a:r>
              <a:rPr lang="es-MX" b="1" dirty="0" smtClean="0">
                <a:solidFill>
                  <a:srgbClr val="B2B2B2"/>
                </a:solidFill>
              </a:rPr>
              <a:t>Propuesta de actualizaciones </a:t>
            </a:r>
            <a:r>
              <a:rPr lang="es-MX" b="1" dirty="0">
                <a:solidFill>
                  <a:srgbClr val="B2B2B2"/>
                </a:solidFill>
              </a:rPr>
              <a:t>y modificaciones al Marco de Gestión y </a:t>
            </a:r>
            <a:r>
              <a:rPr lang="es-MX" b="1" dirty="0" smtClean="0">
                <a:solidFill>
                  <a:srgbClr val="B2B2B2"/>
                </a:solidFill>
              </a:rPr>
              <a:t>a las </a:t>
            </a:r>
            <a:r>
              <a:rPr lang="es-MX" b="1" dirty="0">
                <a:solidFill>
                  <a:srgbClr val="B2B2B2"/>
                </a:solidFill>
              </a:rPr>
              <a:t>Bases de Funcionamiento del Comité de </a:t>
            </a:r>
            <a:r>
              <a:rPr lang="es-MX" b="1" dirty="0" smtClean="0">
                <a:solidFill>
                  <a:srgbClr val="B2B2B2"/>
                </a:solidFill>
              </a:rPr>
              <a:t>Inversiones, con fundamento en la Base Primera, inciso E), de las Bases de Funcionamiento del Comité de Inversiones.</a:t>
            </a:r>
            <a:endParaRPr lang="es-MX" b="1" dirty="0">
              <a:solidFill>
                <a:srgbClr val="B2B2B2"/>
              </a:solidFill>
            </a:endParaRPr>
          </a:p>
          <a:p>
            <a:pPr marL="355600" indent="-355600" algn="just" defTabSz="457200">
              <a:spcAft>
                <a:spcPts val="600"/>
              </a:spcAft>
              <a:buFont typeface="+mj-lt"/>
              <a:buAutoNum type="arabicPeriod"/>
            </a:pPr>
            <a:r>
              <a:rPr lang="es-MX" b="1" dirty="0" smtClean="0">
                <a:solidFill>
                  <a:srgbClr val="B2B2B2"/>
                </a:solidFill>
              </a:rPr>
              <a:t>Propuesta de definición </a:t>
            </a:r>
            <a:r>
              <a:rPr lang="es-MX" b="1" dirty="0">
                <a:solidFill>
                  <a:srgbClr val="B2B2B2"/>
                </a:solidFill>
              </a:rPr>
              <a:t>del valor de referencia para evaluar el desempeño de la cartera de inversión en la etapa </a:t>
            </a:r>
            <a:r>
              <a:rPr lang="es-MX" b="1" dirty="0" smtClean="0">
                <a:solidFill>
                  <a:srgbClr val="B2B2B2"/>
                </a:solidFill>
              </a:rPr>
              <a:t>inicial, con fundamento en la Base Séptima, fracción VII</a:t>
            </a:r>
            <a:r>
              <a:rPr lang="es-MX" b="1" dirty="0">
                <a:solidFill>
                  <a:srgbClr val="B2B2B2"/>
                </a:solidFill>
              </a:rPr>
              <a:t>, de las Bases de Funcionamiento del Comité de Inversiones.</a:t>
            </a:r>
          </a:p>
          <a:p>
            <a:pPr marL="355600" indent="-355600" algn="just" defTabSz="457200">
              <a:spcAft>
                <a:spcPts val="600"/>
              </a:spcAft>
              <a:buFont typeface="+mj-lt"/>
              <a:buAutoNum type="arabicPeriod"/>
            </a:pPr>
            <a:r>
              <a:rPr lang="es-MX" b="1" dirty="0">
                <a:solidFill>
                  <a:srgbClr val="B2B2B2"/>
                </a:solidFill>
              </a:rPr>
              <a:t>Informe </a:t>
            </a:r>
            <a:r>
              <a:rPr lang="es-MX" b="1" dirty="0" smtClean="0">
                <a:solidFill>
                  <a:srgbClr val="B2B2B2"/>
                </a:solidFill>
              </a:rPr>
              <a:t>presentado al </a:t>
            </a:r>
            <a:r>
              <a:rPr lang="es-MX" b="1" dirty="0">
                <a:solidFill>
                  <a:srgbClr val="B2B2B2"/>
                </a:solidFill>
              </a:rPr>
              <a:t>Comité de Auditoría sobre la selección del proveedor del Sistema, Custodio y </a:t>
            </a:r>
            <a:r>
              <a:rPr lang="es-MX" b="1" dirty="0" smtClean="0">
                <a:solidFill>
                  <a:srgbClr val="B2B2B2"/>
                </a:solidFill>
              </a:rPr>
              <a:t>Fiduciario.</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B2D2C"/>
                </a:solidFill>
              </a:rPr>
              <a:t>Informe sobre la opinión legal respecto del mecanismo de selección del proveedor del Sistema.</a:t>
            </a:r>
          </a:p>
          <a:p>
            <a:pPr marL="355600" indent="-355600" algn="just" defTabSz="457200">
              <a:spcAft>
                <a:spcPts val="600"/>
              </a:spcAft>
              <a:buFont typeface="+mj-lt"/>
              <a:buAutoNum type="arabicPeriod"/>
            </a:pPr>
            <a:r>
              <a:rPr lang="es-MX" b="1" dirty="0">
                <a:solidFill>
                  <a:srgbClr val="B2B2B2"/>
                </a:solidFill>
              </a:rPr>
              <a:t>Informe sobre la coordinación con la Secretaría de Hacienda y Crédito Público (Crédito Público) para la definición de la estrategia de inversión y de trasferencia de </a:t>
            </a:r>
            <a:r>
              <a:rPr lang="es-MX" b="1" dirty="0" smtClean="0">
                <a:solidFill>
                  <a:srgbClr val="B2B2B2"/>
                </a:solidFill>
              </a:rPr>
              <a:t>recursos.</a:t>
            </a:r>
          </a:p>
          <a:p>
            <a:pPr marL="355600" indent="-355600" algn="just" defTabSz="457200">
              <a:spcAft>
                <a:spcPts val="600"/>
              </a:spcAft>
              <a:buFont typeface="+mj-lt"/>
              <a:buAutoNum type="arabicPeriod"/>
            </a:pPr>
            <a:r>
              <a:rPr lang="es-MX" b="1" dirty="0">
                <a:solidFill>
                  <a:srgbClr val="B2B2B2"/>
                </a:solidFill>
              </a:rPr>
              <a:t>Propuesta de </a:t>
            </a:r>
            <a:r>
              <a:rPr lang="es-MX" b="1" dirty="0" smtClean="0">
                <a:solidFill>
                  <a:srgbClr val="B2B2B2"/>
                </a:solidFill>
              </a:rPr>
              <a:t>calendario de sesiones del Comité </a:t>
            </a:r>
            <a:r>
              <a:rPr lang="es-MX" b="1" dirty="0">
                <a:solidFill>
                  <a:srgbClr val="B2B2B2"/>
                </a:solidFill>
              </a:rPr>
              <a:t>de </a:t>
            </a:r>
            <a:r>
              <a:rPr lang="es-MX" b="1" dirty="0" smtClean="0">
                <a:solidFill>
                  <a:srgbClr val="B2B2B2"/>
                </a:solidFill>
              </a:rPr>
              <a:t>Inversiones.</a:t>
            </a:r>
            <a:endParaRPr lang="es-MX" b="1" dirty="0">
              <a:solidFill>
                <a:srgbClr val="B2B2B2"/>
              </a:solidFill>
            </a:endParaRPr>
          </a:p>
        </p:txBody>
      </p:sp>
    </p:spTree>
    <p:extLst>
      <p:ext uri="{BB962C8B-B14F-4D97-AF65-F5344CB8AC3E}">
        <p14:creationId xmlns:p14="http://schemas.microsoft.com/office/powerpoint/2010/main" val="1042106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75310" y="1271097"/>
            <a:ext cx="8229600" cy="3833163"/>
          </a:xfrm>
        </p:spPr>
        <p:txBody>
          <a:bodyPr>
            <a:noAutofit/>
          </a:bodyPr>
          <a:lstStyle/>
          <a:p>
            <a:pPr marL="177800" indent="-177800" algn="just">
              <a:spcAft>
                <a:spcPts val="1200"/>
              </a:spcAft>
              <a:buFont typeface="Arial" pitchFamily="34" charset="0"/>
              <a:buChar char="•"/>
            </a:pPr>
            <a:r>
              <a:rPr lang="es-MX" sz="1700" b="0" dirty="0" smtClean="0"/>
              <a:t>A continuación se presentan los </a:t>
            </a:r>
            <a:r>
              <a:rPr lang="es-MX" sz="1700" b="0" dirty="0"/>
              <a:t>principales </a:t>
            </a:r>
            <a:r>
              <a:rPr lang="es-MX" sz="1700" b="0" dirty="0" smtClean="0"/>
              <a:t>resultados sobre </a:t>
            </a:r>
            <a:r>
              <a:rPr lang="es-MX" sz="1700" b="0" dirty="0"/>
              <a:t>la </a:t>
            </a:r>
            <a:r>
              <a:rPr lang="es-MX" sz="1700" b="0" dirty="0" smtClean="0"/>
              <a:t>opinión legal </a:t>
            </a:r>
            <a:r>
              <a:rPr lang="es-MX" sz="1700" b="0" dirty="0"/>
              <a:t>sobre el estudio sobre el mecanismo de selección de los proveedores del </a:t>
            </a:r>
            <a:r>
              <a:rPr lang="es-MX" sz="1700" b="0" dirty="0" smtClean="0"/>
              <a:t>Sistema elaborado por el ITAM:</a:t>
            </a:r>
          </a:p>
          <a:p>
            <a:pPr marL="450850" indent="-273050" algn="just">
              <a:spcAft>
                <a:spcPts val="600"/>
              </a:spcAft>
              <a:buFont typeface="Courier New" pitchFamily="49" charset="0"/>
              <a:buChar char="o"/>
            </a:pPr>
            <a:r>
              <a:rPr lang="es-MX" sz="1700" b="0" dirty="0"/>
              <a:t>	De conformidad con la opinión preparada por el </a:t>
            </a:r>
            <a:r>
              <a:rPr lang="es-MX" sz="1700" b="0" dirty="0" smtClean="0"/>
              <a:t>ITAM, PRO </a:t>
            </a:r>
            <a:r>
              <a:rPr lang="es-MX" sz="1700" b="0" dirty="0" err="1" smtClean="0"/>
              <a:t>Asset</a:t>
            </a:r>
            <a:r>
              <a:rPr lang="es-MX" sz="1700" b="0" dirty="0" smtClean="0"/>
              <a:t> Management, Columbus </a:t>
            </a:r>
            <a:r>
              <a:rPr lang="es-MX" sz="1700" b="0" dirty="0"/>
              <a:t>de México, S.A. de C.V., </a:t>
            </a:r>
            <a:r>
              <a:rPr lang="es-MX" sz="1700" b="0" dirty="0" err="1"/>
              <a:t>Privest</a:t>
            </a:r>
            <a:r>
              <a:rPr lang="es-MX" sz="1700" b="0" dirty="0"/>
              <a:t>, S.A. de C.V. y Franklin </a:t>
            </a:r>
            <a:r>
              <a:rPr lang="es-MX" sz="1700" b="0" dirty="0" err="1"/>
              <a:t>Templeton</a:t>
            </a:r>
            <a:r>
              <a:rPr lang="es-MX" sz="1700" b="0" dirty="0"/>
              <a:t> </a:t>
            </a:r>
            <a:r>
              <a:rPr lang="es-MX" sz="1700" b="0" dirty="0" err="1"/>
              <a:t>Asset</a:t>
            </a:r>
            <a:r>
              <a:rPr lang="es-MX" sz="1700" b="0" dirty="0"/>
              <a:t> Management México, S.A. de C.V.</a:t>
            </a:r>
            <a:r>
              <a:rPr lang="es-MX" sz="1700" b="0" dirty="0" smtClean="0"/>
              <a:t> cumplen </a:t>
            </a:r>
            <a:r>
              <a:rPr lang="es-MX" sz="1700" b="0" dirty="0"/>
              <a:t>con los requisitos cualitativos señalados en las Secciones A., B. y C. de la Sección X (“Lineamientos para la selección de los proveedores del Sistema”) del Marco de </a:t>
            </a:r>
            <a:r>
              <a:rPr lang="es-MX" sz="1700" b="0" dirty="0" smtClean="0"/>
              <a:t>Gestión. </a:t>
            </a:r>
          </a:p>
          <a:p>
            <a:pPr marL="450850" indent="-273050" algn="just">
              <a:spcAft>
                <a:spcPts val="600"/>
              </a:spcAft>
              <a:buFont typeface="Courier New" pitchFamily="49" charset="0"/>
              <a:buChar char="o"/>
            </a:pPr>
            <a:r>
              <a:rPr lang="es-MX" sz="1700" b="0" dirty="0"/>
              <a:t>PRO </a:t>
            </a:r>
            <a:r>
              <a:rPr lang="es-MX" sz="1700" b="0" dirty="0" err="1"/>
              <a:t>Asset</a:t>
            </a:r>
            <a:r>
              <a:rPr lang="es-MX" sz="1700" b="0" dirty="0"/>
              <a:t> </a:t>
            </a:r>
            <a:r>
              <a:rPr lang="es-MX" sz="1700" b="0" dirty="0" smtClean="0"/>
              <a:t>Management es </a:t>
            </a:r>
            <a:r>
              <a:rPr lang="es-MX" sz="1700" b="0" dirty="0"/>
              <a:t>una sociedad constituida y existente bajo las leyes de México y tiene plena capacidad legal para celebrar Contratos y cumplir con sus obligaciones. </a:t>
            </a:r>
          </a:p>
          <a:p>
            <a:pPr marL="450850" indent="-273050" algn="just">
              <a:spcAft>
                <a:spcPts val="600"/>
              </a:spcAft>
              <a:buFont typeface="Courier New" pitchFamily="49" charset="0"/>
              <a:buChar char="o"/>
            </a:pPr>
            <a:r>
              <a:rPr lang="es-MX" sz="1700" b="0" dirty="0"/>
              <a:t>El Fideicomiso y el Contrato de Custodia cumplen con las disposiciones contenidas en el Marco de </a:t>
            </a:r>
            <a:r>
              <a:rPr lang="es-MX" sz="1700" b="0" dirty="0" smtClean="0"/>
              <a:t>Gestión. </a:t>
            </a:r>
            <a:endParaRPr lang="es-MX" sz="1700" b="0" dirty="0"/>
          </a:p>
          <a:p>
            <a:pPr marL="450850" indent="-273050" algn="just">
              <a:spcAft>
                <a:spcPts val="600"/>
              </a:spcAft>
              <a:buFont typeface="Courier New" pitchFamily="49" charset="0"/>
              <a:buChar char="o"/>
            </a:pPr>
            <a:r>
              <a:rPr lang="es-MX" sz="1700" b="0" dirty="0"/>
              <a:t>PRO </a:t>
            </a:r>
            <a:r>
              <a:rPr lang="es-MX" sz="1700" b="0" dirty="0" err="1"/>
              <a:t>Asset</a:t>
            </a:r>
            <a:r>
              <a:rPr lang="es-MX" sz="1700" b="0" dirty="0"/>
              <a:t> Management es un vehículo de propósito legal específico e independiente, cuyo objeto social único es el de proveer, de manera exclusiva, el Sistema de Gestión al INFONAVIT, y cumple con todos los requisitos contenidos en el Marco de Gestión. </a:t>
            </a:r>
          </a:p>
          <a:p>
            <a:pPr marL="450850" indent="-273050" algn="just">
              <a:spcAft>
                <a:spcPts val="600"/>
              </a:spcAft>
              <a:buFont typeface="Courier New" pitchFamily="49" charset="0"/>
              <a:buChar char="o"/>
            </a:pPr>
            <a:r>
              <a:rPr lang="es-MX" sz="1700" b="0" dirty="0" smtClean="0"/>
              <a:t>Ningún </a:t>
            </a:r>
            <a:r>
              <a:rPr lang="es-MX" sz="1700" b="0" dirty="0"/>
              <a:t>funcionario, empleado, o asesor del ITAM involucrado en la elaboración de la Opinión del ITAM es accionista, de manera directa, de PRO </a:t>
            </a:r>
            <a:r>
              <a:rPr lang="es-MX" sz="1700" b="0" dirty="0" err="1"/>
              <a:t>Asset</a:t>
            </a:r>
            <a:r>
              <a:rPr lang="es-MX" sz="1700" b="0" dirty="0"/>
              <a:t> Management.</a:t>
            </a:r>
          </a:p>
          <a:p>
            <a:pPr marL="450850" indent="-273050" algn="just">
              <a:spcAft>
                <a:spcPts val="600"/>
              </a:spcAft>
              <a:buFont typeface="Courier New" pitchFamily="49" charset="0"/>
              <a:buChar char="o"/>
            </a:pPr>
            <a:endParaRPr lang="es-MX" sz="1700" b="0" dirty="0"/>
          </a:p>
        </p:txBody>
      </p:sp>
      <p:sp>
        <p:nvSpPr>
          <p:cNvPr id="6" name="Rectangle 2"/>
          <p:cNvSpPr>
            <a:spLocks noChangeArrowheads="1"/>
          </p:cNvSpPr>
          <p:nvPr/>
        </p:nvSpPr>
        <p:spPr bwMode="auto">
          <a:xfrm>
            <a:off x="143999" y="288000"/>
            <a:ext cx="5219571"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000" dirty="0" smtClean="0">
                <a:solidFill>
                  <a:prstClr val="white"/>
                </a:solidFill>
                <a:ea typeface="MS PGothic" pitchFamily="34" charset="-128"/>
                <a:cs typeface="Arial" pitchFamily="34" charset="0"/>
              </a:rPr>
              <a:t>Opinión legal sobre </a:t>
            </a:r>
            <a:r>
              <a:rPr lang="es-MX" sz="2000" dirty="0">
                <a:solidFill>
                  <a:prstClr val="white"/>
                </a:solidFill>
                <a:ea typeface="MS PGothic" pitchFamily="34" charset="-128"/>
                <a:cs typeface="Arial" pitchFamily="34" charset="0"/>
              </a:rPr>
              <a:t>el mecanismo de selección </a:t>
            </a:r>
            <a:r>
              <a:rPr lang="es-MX" sz="2000" dirty="0" smtClean="0">
                <a:solidFill>
                  <a:prstClr val="white"/>
                </a:solidFill>
                <a:ea typeface="MS PGothic" pitchFamily="34" charset="-128"/>
                <a:cs typeface="Arial" pitchFamily="34" charset="0"/>
              </a:rPr>
              <a:t>de los proveedores </a:t>
            </a:r>
            <a:r>
              <a:rPr lang="es-MX" sz="2000" dirty="0">
                <a:solidFill>
                  <a:prstClr val="white"/>
                </a:solidFill>
                <a:ea typeface="MS PGothic" pitchFamily="34" charset="-128"/>
                <a:cs typeface="Arial" pitchFamily="34" charset="0"/>
              </a:rPr>
              <a:t>del </a:t>
            </a:r>
            <a:r>
              <a:rPr lang="es-MX" sz="2000" dirty="0" smtClean="0">
                <a:solidFill>
                  <a:prstClr val="white"/>
                </a:solidFill>
                <a:ea typeface="MS PGothic" pitchFamily="34" charset="-128"/>
                <a:cs typeface="Arial" pitchFamily="34" charset="0"/>
              </a:rPr>
              <a:t>Sistema</a:t>
            </a:r>
            <a:endParaRPr lang="es-MX" sz="2000" dirty="0">
              <a:solidFill>
                <a:prstClr val="white"/>
              </a:solidFill>
              <a:ea typeface="MS PGothic" pitchFamily="34" charset="-128"/>
              <a:cs typeface="Arial"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8579221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27</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17540"/>
            <a:ext cx="8323122" cy="5416868"/>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002 del Comité de Inversiones</a:t>
            </a:r>
          </a:p>
          <a:p>
            <a:pPr algn="ctr" defTabSz="457200"/>
            <a:r>
              <a:rPr lang="es-MX" b="1" dirty="0">
                <a:solidFill>
                  <a:prstClr val="black"/>
                </a:solidFill>
                <a:ea typeface="MS PGothic" pitchFamily="34" charset="-128"/>
                <a:cs typeface="Arial" pitchFamily="34" charset="0"/>
              </a:rPr>
              <a:t>29 de julio de 2014</a:t>
            </a:r>
          </a:p>
          <a:p>
            <a:pPr algn="ctr" defTabSz="457200"/>
            <a:endParaRPr lang="es-MX" sz="1000" b="1" dirty="0">
              <a:solidFill>
                <a:prstClr val="black"/>
              </a:solidFill>
              <a:ea typeface="MS PGothic" pitchFamily="34" charset="-128"/>
              <a:cs typeface="Arial" pitchFamily="34" charset="0"/>
            </a:endParaRPr>
          </a:p>
          <a:p>
            <a:pPr marL="355600" indent="-355600" algn="just" defTabSz="457200">
              <a:spcAft>
                <a:spcPts val="600"/>
              </a:spcAft>
              <a:buFont typeface="+mj-lt"/>
              <a:buAutoNum type="arabicPeriod"/>
            </a:pPr>
            <a:r>
              <a:rPr lang="es-MX" b="1" dirty="0">
                <a:solidFill>
                  <a:srgbClr val="B2B2B2"/>
                </a:solidFill>
              </a:rPr>
              <a:t>Informe sobre los avances en la implementación del Marco de Gestión.</a:t>
            </a:r>
          </a:p>
          <a:p>
            <a:pPr marL="355600" indent="-355600" algn="just" defTabSz="457200">
              <a:spcAft>
                <a:spcPts val="600"/>
              </a:spcAft>
              <a:buFont typeface="+mj-lt"/>
              <a:buAutoNum type="arabicPeriod"/>
            </a:pPr>
            <a:r>
              <a:rPr lang="es-MX" b="1" dirty="0" smtClean="0">
                <a:solidFill>
                  <a:srgbClr val="B2B2B2"/>
                </a:solidFill>
              </a:rPr>
              <a:t>Propuesta de actualizaciones </a:t>
            </a:r>
            <a:r>
              <a:rPr lang="es-MX" b="1" dirty="0">
                <a:solidFill>
                  <a:srgbClr val="B2B2B2"/>
                </a:solidFill>
              </a:rPr>
              <a:t>y modificaciones al Marco de Gestión y </a:t>
            </a:r>
            <a:r>
              <a:rPr lang="es-MX" b="1" dirty="0" smtClean="0">
                <a:solidFill>
                  <a:srgbClr val="B2B2B2"/>
                </a:solidFill>
              </a:rPr>
              <a:t>a las </a:t>
            </a:r>
            <a:r>
              <a:rPr lang="es-MX" b="1" dirty="0">
                <a:solidFill>
                  <a:srgbClr val="B2B2B2"/>
                </a:solidFill>
              </a:rPr>
              <a:t>Bases de Funcionamiento del Comité de </a:t>
            </a:r>
            <a:r>
              <a:rPr lang="es-MX" b="1" dirty="0" smtClean="0">
                <a:solidFill>
                  <a:srgbClr val="B2B2B2"/>
                </a:solidFill>
              </a:rPr>
              <a:t>Inversiones, con fundamento en la Base Primera, inciso E), de las Bases de Funcionamiento del Comité de Inversiones.</a:t>
            </a:r>
            <a:endParaRPr lang="es-MX" b="1" dirty="0">
              <a:solidFill>
                <a:srgbClr val="B2B2B2"/>
              </a:solidFill>
            </a:endParaRPr>
          </a:p>
          <a:p>
            <a:pPr marL="355600" indent="-355600" algn="just" defTabSz="457200">
              <a:spcAft>
                <a:spcPts val="600"/>
              </a:spcAft>
              <a:buFont typeface="+mj-lt"/>
              <a:buAutoNum type="arabicPeriod"/>
            </a:pPr>
            <a:r>
              <a:rPr lang="es-MX" b="1" dirty="0" smtClean="0">
                <a:solidFill>
                  <a:srgbClr val="B2B2B2"/>
                </a:solidFill>
              </a:rPr>
              <a:t>Propuesta de definición </a:t>
            </a:r>
            <a:r>
              <a:rPr lang="es-MX" b="1" dirty="0">
                <a:solidFill>
                  <a:srgbClr val="B2B2B2"/>
                </a:solidFill>
              </a:rPr>
              <a:t>del valor de referencia para evaluar el desempeño de la cartera de inversión en la etapa </a:t>
            </a:r>
            <a:r>
              <a:rPr lang="es-MX" b="1" dirty="0" smtClean="0">
                <a:solidFill>
                  <a:srgbClr val="B2B2B2"/>
                </a:solidFill>
              </a:rPr>
              <a:t>inicial, con fundamento en la Base Séptima, fracción VII</a:t>
            </a:r>
            <a:r>
              <a:rPr lang="es-MX" b="1" dirty="0">
                <a:solidFill>
                  <a:srgbClr val="B2B2B2"/>
                </a:solidFill>
              </a:rPr>
              <a:t>, de las Bases de Funcionamiento del Comité de Inversiones.</a:t>
            </a:r>
          </a:p>
          <a:p>
            <a:pPr marL="355600" indent="-355600" algn="just" defTabSz="457200">
              <a:spcAft>
                <a:spcPts val="600"/>
              </a:spcAft>
              <a:buFont typeface="+mj-lt"/>
              <a:buAutoNum type="arabicPeriod"/>
            </a:pPr>
            <a:r>
              <a:rPr lang="es-MX" b="1" dirty="0">
                <a:solidFill>
                  <a:srgbClr val="B2B2B2"/>
                </a:solidFill>
              </a:rPr>
              <a:t>Informe </a:t>
            </a:r>
            <a:r>
              <a:rPr lang="es-MX" b="1" dirty="0" smtClean="0">
                <a:solidFill>
                  <a:srgbClr val="B2B2B2"/>
                </a:solidFill>
              </a:rPr>
              <a:t>presentado al </a:t>
            </a:r>
            <a:r>
              <a:rPr lang="es-MX" b="1" dirty="0">
                <a:solidFill>
                  <a:srgbClr val="B2B2B2"/>
                </a:solidFill>
              </a:rPr>
              <a:t>Comité de Auditoría sobre la selección del proveedor del Sistema, Custodio y </a:t>
            </a:r>
            <a:r>
              <a:rPr lang="es-MX" b="1" dirty="0" smtClean="0">
                <a:solidFill>
                  <a:srgbClr val="B2B2B2"/>
                </a:solidFill>
              </a:rPr>
              <a:t>Fiduciario.</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opinión legal </a:t>
            </a:r>
            <a:r>
              <a:rPr lang="es-MX" b="1" dirty="0" smtClean="0">
                <a:solidFill>
                  <a:srgbClr val="B2B2B2"/>
                </a:solidFill>
              </a:rPr>
              <a:t>respecto del </a:t>
            </a:r>
            <a:r>
              <a:rPr lang="es-MX" b="1" dirty="0">
                <a:solidFill>
                  <a:srgbClr val="B2B2B2"/>
                </a:solidFill>
              </a:rPr>
              <a:t>mecanismo de selección del proveedor del </a:t>
            </a:r>
            <a:r>
              <a:rPr lang="es-MX" b="1" dirty="0" smtClean="0">
                <a:solidFill>
                  <a:srgbClr val="B2B2B2"/>
                </a:solidFill>
              </a:rPr>
              <a:t>Sistema.</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B2D2C"/>
                </a:solidFill>
              </a:rPr>
              <a:t>Informe sobre la coordinación con la Secretaría de Hacienda y Crédito Público (Crédito Público) para la definición de la estrategia de inversión y de trasferencia de recursos.</a:t>
            </a:r>
          </a:p>
          <a:p>
            <a:pPr marL="355600" indent="-355600" algn="just" defTabSz="457200">
              <a:spcAft>
                <a:spcPts val="600"/>
              </a:spcAft>
              <a:buFont typeface="+mj-lt"/>
              <a:buAutoNum type="arabicPeriod"/>
            </a:pPr>
            <a:r>
              <a:rPr lang="es-MX" b="1" dirty="0">
                <a:solidFill>
                  <a:srgbClr val="B2B2B2"/>
                </a:solidFill>
              </a:rPr>
              <a:t>Propuesta de </a:t>
            </a:r>
            <a:r>
              <a:rPr lang="es-MX" b="1" dirty="0" smtClean="0">
                <a:solidFill>
                  <a:srgbClr val="B2B2B2"/>
                </a:solidFill>
              </a:rPr>
              <a:t>calendario de sesiones del Comité </a:t>
            </a:r>
            <a:r>
              <a:rPr lang="es-MX" b="1" dirty="0">
                <a:solidFill>
                  <a:srgbClr val="B2B2B2"/>
                </a:solidFill>
              </a:rPr>
              <a:t>de </a:t>
            </a:r>
            <a:r>
              <a:rPr lang="es-MX" b="1" dirty="0" smtClean="0">
                <a:solidFill>
                  <a:srgbClr val="B2B2B2"/>
                </a:solidFill>
              </a:rPr>
              <a:t>Inversiones.</a:t>
            </a:r>
            <a:endParaRPr lang="es-MX" b="1" dirty="0">
              <a:solidFill>
                <a:srgbClr val="B2B2B2"/>
              </a:solidFill>
            </a:endParaRPr>
          </a:p>
        </p:txBody>
      </p:sp>
    </p:spTree>
    <p:extLst>
      <p:ext uri="{BB962C8B-B14F-4D97-AF65-F5344CB8AC3E}">
        <p14:creationId xmlns:p14="http://schemas.microsoft.com/office/powerpoint/2010/main" val="10421062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200" dirty="0" smtClean="0"/>
              <a:t>Estrategia de Inversión</a:t>
            </a:r>
            <a:r>
              <a:rPr lang="es-MX" sz="2200" baseline="30000" dirty="0" smtClean="0"/>
              <a:t>1</a:t>
            </a:r>
            <a:endParaRPr lang="es-MX" sz="2200" dirty="0"/>
          </a:p>
        </p:txBody>
      </p:sp>
      <p:sp>
        <p:nvSpPr>
          <p:cNvPr id="3" name="2 Marcador de contenido"/>
          <p:cNvSpPr>
            <a:spLocks noGrp="1"/>
          </p:cNvSpPr>
          <p:nvPr>
            <p:ph idx="1"/>
          </p:nvPr>
        </p:nvSpPr>
        <p:spPr>
          <a:xfrm>
            <a:off x="323528" y="1261938"/>
            <a:ext cx="8064896" cy="4785395"/>
          </a:xfrm>
        </p:spPr>
        <p:txBody>
          <a:bodyPr>
            <a:noAutofit/>
          </a:bodyPr>
          <a:lstStyle/>
          <a:p>
            <a:pPr marL="0" indent="0" algn="just">
              <a:buNone/>
            </a:pPr>
            <a:r>
              <a:rPr lang="es-MX" sz="1400" b="1" dirty="0" smtClean="0"/>
              <a:t>Renta Variable</a:t>
            </a:r>
          </a:p>
          <a:p>
            <a:pPr marL="173038" indent="-173038" algn="just">
              <a:buFont typeface="Arial" pitchFamily="34" charset="0"/>
              <a:buChar char="•"/>
            </a:pPr>
            <a:r>
              <a:rPr lang="es-MX" sz="1400" b="0" dirty="0" smtClean="0"/>
              <a:t>En </a:t>
            </a:r>
            <a:r>
              <a:rPr lang="es-MX" sz="1400" b="0" dirty="0"/>
              <a:t>el entorno internacional </a:t>
            </a:r>
            <a:r>
              <a:rPr lang="es-MX" sz="1400" b="0" dirty="0" smtClean="0"/>
              <a:t>se </a:t>
            </a:r>
            <a:r>
              <a:rPr lang="es-MX" sz="1400" b="0" dirty="0"/>
              <a:t>deben aprovechar oportunidades de inversión en sectores de mercados emergentes cuyo crecimiento esté ligado a EUA y </a:t>
            </a:r>
            <a:r>
              <a:rPr lang="es-MX" sz="1400" b="0" dirty="0" smtClean="0"/>
              <a:t>Europa así como oportunidades en las bolsas de España, Reino Unido y Francia</a:t>
            </a:r>
          </a:p>
          <a:p>
            <a:pPr marL="173038" indent="-173038" algn="just">
              <a:buFont typeface="Arial" pitchFamily="34" charset="0"/>
              <a:buChar char="•"/>
            </a:pPr>
            <a:r>
              <a:rPr lang="es-MX" sz="1400" b="0" dirty="0" smtClean="0"/>
              <a:t>En cuanto a posiciones direccionales se prefiere esperar la corrección técnica del S&amp;P 500 y del DAX para construir posición</a:t>
            </a:r>
          </a:p>
          <a:p>
            <a:pPr marL="0" indent="0" algn="just">
              <a:buNone/>
            </a:pPr>
            <a:endParaRPr lang="es-MX" sz="1400" dirty="0" smtClean="0"/>
          </a:p>
          <a:p>
            <a:pPr marL="0" indent="0" algn="just">
              <a:buNone/>
            </a:pPr>
            <a:r>
              <a:rPr lang="es-MX" sz="1400" b="1" dirty="0" smtClean="0"/>
              <a:t>Renta Fija</a:t>
            </a:r>
          </a:p>
          <a:p>
            <a:pPr marL="171450" indent="-171450" algn="just">
              <a:buFont typeface="Arial" pitchFamily="34" charset="0"/>
              <a:buChar char="•"/>
            </a:pPr>
            <a:r>
              <a:rPr lang="es-MX" sz="1400" b="0" dirty="0" smtClean="0"/>
              <a:t>Se mantendrá una estrategia defensiva en le corto plazo y una estrategia activa en el mediano y largo plazo para aprovechar el movimiento de la curva y aumentar el rendimiento</a:t>
            </a:r>
          </a:p>
          <a:p>
            <a:pPr marL="171450" indent="-171450" algn="just">
              <a:buFont typeface="Arial" pitchFamily="34" charset="0"/>
              <a:buChar char="•"/>
            </a:pPr>
            <a:r>
              <a:rPr lang="es-MX" sz="1400" b="0" dirty="0" smtClean="0"/>
              <a:t>Dado el régimen de inversión del Fondo y los rendimientos que ofrecen los instrumentos de corto plazo de tasa real, éstos se consideran como una excelente opción por lo que el portafolio tiene una alta concentración en este segmento buscando asegurar rendimientos cercanos al 5%</a:t>
            </a:r>
          </a:p>
          <a:p>
            <a:pPr marL="171450" indent="-171450" algn="just">
              <a:buFont typeface="Arial" pitchFamily="34" charset="0"/>
              <a:buChar char="•"/>
            </a:pPr>
            <a:r>
              <a:rPr lang="es-MX" sz="1400" b="0" dirty="0" smtClean="0"/>
              <a:t>Como estrategia activa se privilegiará una estrategia de inversión con mayor ponderación en instrumentos de largo plazo  basado en nuestras expectativas de crecimiento y movimiento de tasas internacionales</a:t>
            </a:r>
          </a:p>
          <a:p>
            <a:pPr marL="171450" indent="-171450" algn="just">
              <a:buFont typeface="Arial" pitchFamily="34" charset="0"/>
              <a:buChar char="•"/>
            </a:pPr>
            <a:r>
              <a:rPr lang="es-MX" sz="1400" b="0" dirty="0" smtClean="0"/>
              <a:t>Se recomienda </a:t>
            </a:r>
            <a:r>
              <a:rPr lang="es-MX" sz="1400" b="0" dirty="0"/>
              <a:t>adquirir papeles en tasa variable para poder aprovechar las subidas en la tasa de referencia </a:t>
            </a:r>
            <a:r>
              <a:rPr lang="es-MX" sz="1400" b="0" dirty="0" smtClean="0"/>
              <a:t>en el mediano plazo así como </a:t>
            </a:r>
            <a:r>
              <a:rPr lang="es-MX" sz="1400" b="0" dirty="0"/>
              <a:t>el </a:t>
            </a:r>
            <a:r>
              <a:rPr lang="es-MX" sz="1400" b="0" dirty="0" smtClean="0"/>
              <a:t>posible aplanamiento </a:t>
            </a:r>
            <a:r>
              <a:rPr lang="es-MX" sz="1400" b="0" dirty="0"/>
              <a:t>de la curva</a:t>
            </a:r>
            <a:endParaRPr lang="es-MX" sz="1400" b="0" dirty="0" smtClean="0"/>
          </a:p>
          <a:p>
            <a:pPr marL="171450" indent="-171450" algn="just">
              <a:buFont typeface="Arial" pitchFamily="34" charset="0"/>
              <a:buChar char="•"/>
            </a:pPr>
            <a:r>
              <a:rPr lang="es-MX" sz="1400" b="0" dirty="0" smtClean="0"/>
              <a:t>Para tomar </a:t>
            </a:r>
            <a:r>
              <a:rPr lang="es-MX" sz="1400" b="0" dirty="0"/>
              <a:t>partida en la emisión de instrumentos corporativos que se beneficien de las reformas </a:t>
            </a:r>
            <a:r>
              <a:rPr lang="es-MX" sz="1400" b="0" dirty="0" smtClean="0"/>
              <a:t>estructurales se buscará aumentar el cupón del portafolio participando en emisiones de sectores de </a:t>
            </a:r>
            <a:r>
              <a:rPr lang="es-MX" sz="1400" b="0" dirty="0"/>
              <a:t>telecomunicaciones, </a:t>
            </a:r>
            <a:r>
              <a:rPr lang="es-MX" sz="1400" b="0" dirty="0" smtClean="0"/>
              <a:t>energía y servicios financieros</a:t>
            </a:r>
            <a:endParaRPr lang="es-MX" sz="1400" b="0" dirty="0"/>
          </a:p>
          <a:p>
            <a:pPr marL="171450" indent="-171450" algn="just">
              <a:buFont typeface="Arial" pitchFamily="34" charset="0"/>
              <a:buChar char="•"/>
            </a:pPr>
            <a:r>
              <a:rPr lang="es-MX" sz="1400" b="0" dirty="0" smtClean="0"/>
              <a:t>La estrategia de compra será en un periodo de 1 a 2  meses dependiendo de las oportunidades de mercado y se realizará a través de subastas primarias y construcción de posiciones con montos entre 50 y 500 millones de pesos. No se espera causar un impacto significativo en el mercado</a:t>
            </a:r>
          </a:p>
        </p:txBody>
      </p:sp>
      <p:sp>
        <p:nvSpPr>
          <p:cNvPr id="7" name="6 Marcador de pie de página"/>
          <p:cNvSpPr>
            <a:spLocks noGrp="1"/>
          </p:cNvSpPr>
          <p:nvPr>
            <p:ph type="ftr" sz="quarter" idx="11"/>
          </p:nvPr>
        </p:nvSpPr>
        <p:spPr>
          <a:xfrm>
            <a:off x="204951" y="6424590"/>
            <a:ext cx="8749863" cy="365125"/>
          </a:xfrm>
        </p:spPr>
        <p:txBody>
          <a:bodyPr/>
          <a:lstStyle/>
          <a:p>
            <a:r>
              <a:rPr lang="es-MX" sz="1200" dirty="0" smtClean="0"/>
              <a:t>1. La estrategia de inversión está sujeta a cambios en los rango dependiendo de las condiciones de mercado</a:t>
            </a:r>
            <a:endParaRPr lang="es-MX" sz="12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231106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50824" y="1247576"/>
            <a:ext cx="8229600" cy="4989449"/>
          </a:xfrm>
        </p:spPr>
        <p:txBody>
          <a:bodyPr>
            <a:noAutofit/>
          </a:bodyPr>
          <a:lstStyle/>
          <a:p>
            <a:pPr marL="285750" lvl="0" indent="-285750" algn="just">
              <a:spcAft>
                <a:spcPts val="600"/>
              </a:spcAft>
              <a:buFont typeface="Arial" pitchFamily="34" charset="0"/>
              <a:buChar char="•"/>
            </a:pPr>
            <a:r>
              <a:rPr lang="es-MX" sz="1800" b="0" dirty="0"/>
              <a:t>Consideraciones macroeconómicas y de mercado por inicio de Régimen de Inversión</a:t>
            </a:r>
          </a:p>
          <a:p>
            <a:pPr marL="531813" lvl="1" indent="-258763" algn="just">
              <a:buFont typeface="+mj-lt"/>
              <a:buAutoNum type="romanLcPeriod"/>
            </a:pPr>
            <a:r>
              <a:rPr lang="es-MX" sz="1800" dirty="0" smtClean="0"/>
              <a:t>A </a:t>
            </a:r>
            <a:r>
              <a:rPr lang="es-MX" sz="1800" dirty="0"/>
              <a:t>considerar, con base </a:t>
            </a:r>
            <a:r>
              <a:rPr lang="es-MX" sz="1800" dirty="0" smtClean="0"/>
              <a:t>en las recomendaciones ofrecidas por parte de </a:t>
            </a:r>
            <a:r>
              <a:rPr lang="es-MX" sz="1800" dirty="0"/>
              <a:t>la Secretaría de Hacienda y Crédito </a:t>
            </a:r>
            <a:r>
              <a:rPr lang="es-MX" sz="1800" dirty="0" smtClean="0"/>
              <a:t>Público, se requiere de una introducción gradual, cautelosa y ordenada de los recursos para </a:t>
            </a:r>
            <a:r>
              <a:rPr lang="es-MX" sz="1800" dirty="0"/>
              <a:t>no </a:t>
            </a:r>
            <a:r>
              <a:rPr lang="es-MX" sz="1800" dirty="0" smtClean="0"/>
              <a:t>generar </a:t>
            </a:r>
            <a:r>
              <a:rPr lang="es-MX" sz="1800" dirty="0"/>
              <a:t>distorsiones en el mercado </a:t>
            </a:r>
            <a:r>
              <a:rPr lang="es-MX" sz="1800" dirty="0" smtClean="0"/>
              <a:t> al momento de invertir. </a:t>
            </a:r>
          </a:p>
          <a:p>
            <a:pPr marL="531813" lvl="1" indent="-258763" algn="just">
              <a:buFont typeface="+mj-lt"/>
              <a:buAutoNum type="romanLcPeriod"/>
            </a:pPr>
            <a:r>
              <a:rPr lang="es-MX" sz="1800" dirty="0" smtClean="0"/>
              <a:t>A </a:t>
            </a:r>
            <a:r>
              <a:rPr lang="es-MX" sz="1800" dirty="0"/>
              <a:t>considerar, con base en la experiencia previa de la SHCP, que el tiempo aproximado para introducir en el mercado </a:t>
            </a:r>
            <a:r>
              <a:rPr lang="es-MX" sz="1800" dirty="0" smtClean="0"/>
              <a:t>entre 20,000 y 30,000 millones </a:t>
            </a:r>
            <a:r>
              <a:rPr lang="es-MX" sz="1800" dirty="0"/>
              <a:t>es de </a:t>
            </a:r>
            <a:r>
              <a:rPr lang="es-MX" sz="1800" dirty="0" smtClean="0"/>
              <a:t>aproximadamente 6 a 12 meses, para evitar </a:t>
            </a:r>
            <a:r>
              <a:rPr lang="es-MX" sz="1800" dirty="0"/>
              <a:t>volatilidad innecesaria</a:t>
            </a:r>
            <a:r>
              <a:rPr lang="es-MX" sz="1800" dirty="0" smtClean="0"/>
              <a:t>. </a:t>
            </a:r>
          </a:p>
          <a:p>
            <a:pPr marL="285750" lvl="0" indent="-285750" algn="just">
              <a:spcBef>
                <a:spcPts val="1200"/>
              </a:spcBef>
              <a:spcAft>
                <a:spcPts val="600"/>
              </a:spcAft>
              <a:buFont typeface="Arial" pitchFamily="34" charset="0"/>
              <a:buChar char="•"/>
            </a:pPr>
            <a:r>
              <a:rPr lang="es-MX" sz="1800" b="0" dirty="0" smtClean="0"/>
              <a:t>Por </a:t>
            </a:r>
            <a:r>
              <a:rPr lang="es-MX" sz="1800" b="0" dirty="0"/>
              <a:t>lo anterior, resulta prioritaria la coordinación estrecha </a:t>
            </a:r>
            <a:r>
              <a:rPr lang="es-MX" sz="1800" b="0" dirty="0" smtClean="0"/>
              <a:t>con la </a:t>
            </a:r>
            <a:r>
              <a:rPr lang="es-MX" sz="1800" b="0" dirty="0"/>
              <a:t>Unidad de Crédito Público de la SHCP </a:t>
            </a:r>
            <a:r>
              <a:rPr lang="es-MX" sz="1800" b="0" dirty="0" smtClean="0"/>
              <a:t>para </a:t>
            </a:r>
            <a:r>
              <a:rPr lang="es-MX" sz="1800" b="0" dirty="0"/>
              <a:t>definir los tiempos y montos de recursos que se introducirán al mercado</a:t>
            </a:r>
            <a:r>
              <a:rPr lang="es-MX" sz="1800" b="0" dirty="0" smtClean="0"/>
              <a:t>.</a:t>
            </a:r>
          </a:p>
          <a:p>
            <a:pPr marL="285750" indent="-285750" algn="just">
              <a:spcAft>
                <a:spcPts val="600"/>
              </a:spcAft>
              <a:buFont typeface="Arial" pitchFamily="34" charset="0"/>
              <a:buChar char="•"/>
            </a:pPr>
            <a:r>
              <a:rPr lang="es-MX" sz="1800" b="0" dirty="0" smtClean="0"/>
              <a:t>En </a:t>
            </a:r>
            <a:r>
              <a:rPr lang="es-MX" sz="1800" b="0" dirty="0"/>
              <a:t>la reunión sostenida el pasado 9 de </a:t>
            </a:r>
            <a:r>
              <a:rPr lang="es-MX" sz="1800" b="0" dirty="0" smtClean="0"/>
              <a:t>julio con la Unidad de Crédito Público de la SHCP, ésta observó como viable la introducción inicial de un monto de 15,000 millones en el primer mes. Sin embargo, la Administración, actuando conservadoramente, iniciará con una mayor </a:t>
            </a:r>
            <a:r>
              <a:rPr lang="es-MX" sz="1800" b="0" dirty="0"/>
              <a:t>gradualidad en la introducción </a:t>
            </a:r>
            <a:r>
              <a:rPr lang="es-MX" sz="1800" b="0" dirty="0" smtClean="0"/>
              <a:t>de </a:t>
            </a:r>
            <a:r>
              <a:rPr lang="es-MX" sz="1800" b="0" dirty="0"/>
              <a:t>los </a:t>
            </a:r>
            <a:r>
              <a:rPr lang="es-MX" sz="1800" b="0" dirty="0" smtClean="0"/>
              <a:t>recursos. </a:t>
            </a:r>
          </a:p>
          <a:p>
            <a:pPr marL="285750" indent="-285750" algn="just">
              <a:spcAft>
                <a:spcPts val="600"/>
              </a:spcAft>
              <a:buFont typeface="Arial" pitchFamily="34" charset="0"/>
              <a:buChar char="•"/>
            </a:pPr>
            <a:r>
              <a:rPr lang="es-MX" sz="1800" b="0" dirty="0" smtClean="0"/>
              <a:t>Se iniciará con un proceso de introducción de un monto de ente 10,000 a 15,000 millones durante los primeros 60 días </a:t>
            </a:r>
            <a:r>
              <a:rPr lang="es-MX" sz="1800" b="0" dirty="0"/>
              <a:t>de </a:t>
            </a:r>
            <a:r>
              <a:rPr lang="es-MX" sz="1800" b="0" dirty="0" smtClean="0"/>
              <a:t>inicio de operación.</a:t>
            </a:r>
            <a:endParaRPr lang="es-MX" sz="1800" b="0" dirty="0"/>
          </a:p>
        </p:txBody>
      </p:sp>
      <p:sp>
        <p:nvSpPr>
          <p:cNvPr id="5" name="1 Título"/>
          <p:cNvSpPr txBox="1">
            <a:spLocks/>
          </p:cNvSpPr>
          <p:nvPr/>
        </p:nvSpPr>
        <p:spPr bwMode="auto">
          <a:xfrm>
            <a:off x="144000" y="288000"/>
            <a:ext cx="6633411"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a:lstStyle>
          <a:p>
            <a:r>
              <a:rPr lang="es-MX" sz="2200" dirty="0" smtClean="0"/>
              <a:t>Consideraciones de Mercado</a:t>
            </a:r>
            <a:endParaRPr lang="es-MX" sz="2200" dirty="0"/>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6787002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200" dirty="0" smtClean="0"/>
              <a:t>Estrategia General</a:t>
            </a:r>
            <a:endParaRPr lang="es-MX" sz="2200" dirty="0"/>
          </a:p>
        </p:txBody>
      </p:sp>
      <p:sp>
        <p:nvSpPr>
          <p:cNvPr id="3" name="2 Marcador de contenido"/>
          <p:cNvSpPr>
            <a:spLocks noGrp="1"/>
          </p:cNvSpPr>
          <p:nvPr>
            <p:ph idx="1"/>
          </p:nvPr>
        </p:nvSpPr>
        <p:spPr>
          <a:xfrm>
            <a:off x="322258" y="1262651"/>
            <a:ext cx="8357716" cy="1053178"/>
          </a:xfrm>
        </p:spPr>
        <p:txBody>
          <a:bodyPr>
            <a:normAutofit/>
          </a:bodyPr>
          <a:lstStyle/>
          <a:p>
            <a:pPr marL="273050" indent="-273050">
              <a:buFont typeface="Arial" pitchFamily="34" charset="0"/>
              <a:buChar char="•"/>
            </a:pPr>
            <a:r>
              <a:rPr lang="es-MX" sz="2000" b="0" dirty="0" smtClean="0"/>
              <a:t>La recomendación de </a:t>
            </a:r>
            <a:r>
              <a:rPr lang="es-MX" sz="2000" b="0" dirty="0"/>
              <a:t>la Unidad de Crédito Público de la </a:t>
            </a:r>
            <a:r>
              <a:rPr lang="es-MX" sz="2000" b="0" dirty="0" smtClean="0"/>
              <a:t>SHCP sobre  el monto de recursos a introducir al mercado, se basó tomando con referencia los siguiente límites por clase de activo para el portafolio</a:t>
            </a:r>
            <a:r>
              <a:rPr lang="es-MX" sz="2000" dirty="0" smtClean="0"/>
              <a:t>:</a:t>
            </a:r>
            <a:endParaRPr lang="es-MX" sz="2000" dirty="0"/>
          </a:p>
        </p:txBody>
      </p:sp>
      <p:pic>
        <p:nvPicPr>
          <p:cNvPr id="4" name="3 Imagen"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9519" y="2274883"/>
            <a:ext cx="4870963" cy="4503345"/>
          </a:xfrm>
          <a:prstGeom prst="rect">
            <a:avLst/>
          </a:prstGeom>
        </p:spPr>
      </p:pic>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30</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320999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2200" dirty="0" smtClean="0"/>
              <a:t>Estrategia de Asignación</a:t>
            </a:r>
            <a:endParaRPr lang="es-MX" sz="2200" dirty="0"/>
          </a:p>
        </p:txBody>
      </p:sp>
      <p:sp>
        <p:nvSpPr>
          <p:cNvPr id="8" name="7 CuadroTexto"/>
          <p:cNvSpPr txBox="1"/>
          <p:nvPr/>
        </p:nvSpPr>
        <p:spPr>
          <a:xfrm>
            <a:off x="467544" y="1250065"/>
            <a:ext cx="2391680" cy="369332"/>
          </a:xfrm>
          <a:prstGeom prst="rect">
            <a:avLst/>
          </a:prstGeom>
          <a:noFill/>
        </p:spPr>
        <p:txBody>
          <a:bodyPr wrap="none" rtlCol="0">
            <a:spAutoFit/>
          </a:bodyPr>
          <a:lstStyle/>
          <a:p>
            <a:pPr marL="177800" indent="-177800">
              <a:buFont typeface="Arial" pitchFamily="34" charset="0"/>
              <a:buChar char="•"/>
            </a:pPr>
            <a:r>
              <a:rPr lang="es-MX" dirty="0" smtClean="0"/>
              <a:t>Por tipo de mercado: </a:t>
            </a:r>
            <a:endParaRPr lang="es-MX" dirty="0"/>
          </a:p>
        </p:txBody>
      </p:sp>
      <p:sp>
        <p:nvSpPr>
          <p:cNvPr id="12" name="11 CuadroTexto"/>
          <p:cNvSpPr txBox="1"/>
          <p:nvPr/>
        </p:nvSpPr>
        <p:spPr>
          <a:xfrm>
            <a:off x="467544" y="3482976"/>
            <a:ext cx="2726708" cy="369332"/>
          </a:xfrm>
          <a:prstGeom prst="rect">
            <a:avLst/>
          </a:prstGeom>
          <a:noFill/>
        </p:spPr>
        <p:txBody>
          <a:bodyPr wrap="none" rtlCol="0">
            <a:spAutoFit/>
          </a:bodyPr>
          <a:lstStyle/>
          <a:p>
            <a:pPr marL="177800" indent="-177800">
              <a:buFont typeface="Arial" pitchFamily="34" charset="0"/>
              <a:buChar char="•"/>
            </a:pPr>
            <a:r>
              <a:rPr lang="es-MX" dirty="0" smtClean="0"/>
              <a:t>Por tipo de Instrumento: </a:t>
            </a:r>
            <a:endParaRPr lang="es-MX" dirty="0"/>
          </a:p>
        </p:txBody>
      </p:sp>
      <p:grpSp>
        <p:nvGrpSpPr>
          <p:cNvPr id="2" name="1 Grupo"/>
          <p:cNvGrpSpPr/>
          <p:nvPr/>
        </p:nvGrpSpPr>
        <p:grpSpPr>
          <a:xfrm>
            <a:off x="603662" y="1713700"/>
            <a:ext cx="5292164" cy="1708279"/>
            <a:chOff x="603662" y="1713700"/>
            <a:chExt cx="5292164" cy="1708279"/>
          </a:xfrm>
        </p:grpSpPr>
        <p:pic>
          <p:nvPicPr>
            <p:cNvPr id="9" name="Picture 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141"/>
            <a:stretch/>
          </p:blipFill>
          <p:spPr bwMode="auto">
            <a:xfrm>
              <a:off x="1897034" y="1713702"/>
              <a:ext cx="3998792" cy="17082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r="80280"/>
            <a:stretch/>
          </p:blipFill>
          <p:spPr bwMode="auto">
            <a:xfrm>
              <a:off x="603662" y="1713700"/>
              <a:ext cx="1317363" cy="17082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31</a:t>
            </a:fld>
            <a:endParaRPr lang="es-ES" sz="1050" dirty="0">
              <a:solidFill>
                <a:prstClr val="black"/>
              </a:solidFill>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1891254939"/>
              </p:ext>
            </p:extLst>
          </p:nvPr>
        </p:nvGraphicFramePr>
        <p:xfrm>
          <a:off x="603662" y="4014559"/>
          <a:ext cx="5292164" cy="2236115"/>
        </p:xfrm>
        <a:graphic>
          <a:graphicData uri="http://schemas.openxmlformats.org/drawingml/2006/table">
            <a:tbl>
              <a:tblPr/>
              <a:tblGrid>
                <a:gridCol w="1717380"/>
                <a:gridCol w="1120209"/>
                <a:gridCol w="2454575"/>
              </a:tblGrid>
              <a:tr h="245727">
                <a:tc rowSpan="3">
                  <a:txBody>
                    <a:bodyPr/>
                    <a:lstStyle/>
                    <a:p>
                      <a:pPr algn="ctr" fontAlgn="ctr"/>
                      <a:r>
                        <a:rPr lang="es-MX" sz="1200" b="0" i="0" u="none" strike="noStrike" dirty="0">
                          <a:solidFill>
                            <a:srgbClr val="FFFFFF"/>
                          </a:solidFill>
                          <a:effectLst/>
                          <a:latin typeface="Calibri"/>
                        </a:rPr>
                        <a:t>Mercado Primario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a:txBody>
                    <a:bodyPr/>
                    <a:lstStyle/>
                    <a:p>
                      <a:pPr algn="ctr" fontAlgn="ctr"/>
                      <a:r>
                        <a:rPr lang="es-MX" sz="1200" b="0" i="0" u="none" strike="noStrike">
                          <a:solidFill>
                            <a:srgbClr val="000000"/>
                          </a:solidFill>
                          <a:effectLst/>
                          <a:latin typeface="Calibri"/>
                        </a:rPr>
                        <a:t>Tasa Real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200" b="0" i="0" u="none" strike="noStrike">
                          <a:solidFill>
                            <a:srgbClr val="000000"/>
                          </a:solidFill>
                          <a:effectLst/>
                          <a:latin typeface="Calibri"/>
                        </a:rPr>
                        <a:t>Ubonos 3 - 5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727">
                <a:tc vMerge="1">
                  <a:txBody>
                    <a:bodyPr/>
                    <a:lstStyle/>
                    <a:p>
                      <a:endParaRPr lang="es-MX"/>
                    </a:p>
                  </a:txBody>
                  <a:tcPr/>
                </a:tc>
                <a:tc vMerge="1">
                  <a:txBody>
                    <a:bodyPr/>
                    <a:lstStyle/>
                    <a:p>
                      <a:endParaRPr lang="es-MX"/>
                    </a:p>
                  </a:txBody>
                  <a:tcPr/>
                </a:tc>
                <a:tc>
                  <a:txBody>
                    <a:bodyPr/>
                    <a:lstStyle/>
                    <a:p>
                      <a:pPr algn="l" fontAlgn="b"/>
                      <a:r>
                        <a:rPr lang="es-MX" sz="1200" b="0" i="0" u="none" strike="noStrike" dirty="0" err="1">
                          <a:solidFill>
                            <a:srgbClr val="000000"/>
                          </a:solidFill>
                          <a:effectLst/>
                          <a:latin typeface="Calibri"/>
                        </a:rPr>
                        <a:t>Ubonos</a:t>
                      </a:r>
                      <a:r>
                        <a:rPr lang="es-MX" sz="1200" b="0" i="0" u="none" strike="noStrike" dirty="0">
                          <a:solidFill>
                            <a:srgbClr val="000000"/>
                          </a:solidFill>
                          <a:effectLst/>
                          <a:latin typeface="Calibri"/>
                        </a:rPr>
                        <a:t> 10 - 30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013">
                <a:tc vMerge="1">
                  <a:txBody>
                    <a:bodyPr/>
                    <a:lstStyle/>
                    <a:p>
                      <a:endParaRPr lang="es-MX"/>
                    </a:p>
                  </a:txBody>
                  <a:tcPr/>
                </a:tc>
                <a:tc>
                  <a:txBody>
                    <a:bodyPr/>
                    <a:lstStyle/>
                    <a:p>
                      <a:pPr algn="ctr" fontAlgn="b"/>
                      <a:r>
                        <a:rPr lang="es-MX" sz="1200" b="0" i="0" u="none" strike="noStrike">
                          <a:solidFill>
                            <a:srgbClr val="000000"/>
                          </a:solidFill>
                          <a:effectLst/>
                          <a:latin typeface="Calibri"/>
                        </a:rPr>
                        <a:t>Tasa Nominal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1200" b="0" i="0" u="none" strike="noStrike">
                          <a:solidFill>
                            <a:srgbClr val="000000"/>
                          </a:solidFill>
                          <a:effectLst/>
                          <a:latin typeface="Calibri"/>
                        </a:rPr>
                        <a:t>Mbonos 10 - 30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727">
                <a:tc rowSpan="6">
                  <a:txBody>
                    <a:bodyPr/>
                    <a:lstStyle/>
                    <a:p>
                      <a:pPr algn="ctr" fontAlgn="ctr"/>
                      <a:r>
                        <a:rPr lang="es-MX" sz="1200" b="0" i="0" u="none" strike="noStrike">
                          <a:solidFill>
                            <a:srgbClr val="FFFFFF"/>
                          </a:solidFill>
                          <a:effectLst/>
                          <a:latin typeface="Calibri"/>
                        </a:rPr>
                        <a:t>Mercado Secundario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rowSpan="3">
                  <a:txBody>
                    <a:bodyPr/>
                    <a:lstStyle/>
                    <a:p>
                      <a:pPr algn="ctr" fontAlgn="ctr"/>
                      <a:r>
                        <a:rPr lang="es-MX" sz="1200" b="0" i="0" u="none" strike="noStrike">
                          <a:solidFill>
                            <a:srgbClr val="000000"/>
                          </a:solidFill>
                          <a:effectLst/>
                          <a:latin typeface="Calibri"/>
                        </a:rPr>
                        <a:t>Tasa Real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200" b="0" i="0" u="none" strike="noStrike">
                          <a:solidFill>
                            <a:srgbClr val="000000"/>
                          </a:solidFill>
                          <a:effectLst/>
                          <a:latin typeface="Calibri"/>
                        </a:rPr>
                        <a:t>Ubonos y BPA 182  3-5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727">
                <a:tc vMerge="1">
                  <a:txBody>
                    <a:bodyPr/>
                    <a:lstStyle/>
                    <a:p>
                      <a:endParaRPr lang="es-MX"/>
                    </a:p>
                  </a:txBody>
                  <a:tcPr/>
                </a:tc>
                <a:tc vMerge="1">
                  <a:txBody>
                    <a:bodyPr/>
                    <a:lstStyle/>
                    <a:p>
                      <a:endParaRPr lang="es-MX"/>
                    </a:p>
                  </a:txBody>
                  <a:tcPr/>
                </a:tc>
                <a:tc>
                  <a:txBody>
                    <a:bodyPr/>
                    <a:lstStyle/>
                    <a:p>
                      <a:pPr algn="l" fontAlgn="b"/>
                      <a:r>
                        <a:rPr lang="es-MX" sz="1200" b="0" i="0" u="none" strike="noStrike">
                          <a:solidFill>
                            <a:srgbClr val="000000"/>
                          </a:solidFill>
                          <a:effectLst/>
                          <a:latin typeface="Calibri"/>
                        </a:rPr>
                        <a:t>Ubonos 10 - 30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727">
                <a:tc vMerge="1">
                  <a:txBody>
                    <a:bodyPr/>
                    <a:lstStyle/>
                    <a:p>
                      <a:endParaRPr lang="es-MX"/>
                    </a:p>
                  </a:txBody>
                  <a:tcPr/>
                </a:tc>
                <a:tc vMerge="1">
                  <a:txBody>
                    <a:bodyPr/>
                    <a:lstStyle/>
                    <a:p>
                      <a:endParaRPr lang="es-MX"/>
                    </a:p>
                  </a:txBody>
                  <a:tcPr/>
                </a:tc>
                <a:tc>
                  <a:txBody>
                    <a:bodyPr/>
                    <a:lstStyle/>
                    <a:p>
                      <a:pPr algn="l" fontAlgn="b"/>
                      <a:r>
                        <a:rPr lang="es-MX" sz="1200" b="0" i="0" u="none" strike="noStrike">
                          <a:solidFill>
                            <a:srgbClr val="000000"/>
                          </a:solidFill>
                          <a:effectLst/>
                          <a:latin typeface="Calibri"/>
                        </a:rPr>
                        <a:t>Corp 5-10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727">
                <a:tc vMerge="1">
                  <a:txBody>
                    <a:bodyPr/>
                    <a:lstStyle/>
                    <a:p>
                      <a:endParaRPr lang="es-MX"/>
                    </a:p>
                  </a:txBody>
                  <a:tcPr/>
                </a:tc>
                <a:tc rowSpan="2">
                  <a:txBody>
                    <a:bodyPr/>
                    <a:lstStyle/>
                    <a:p>
                      <a:pPr algn="ctr" fontAlgn="b"/>
                      <a:r>
                        <a:rPr lang="es-MX" sz="1200" b="0" i="0" u="none" strike="noStrike" dirty="0">
                          <a:solidFill>
                            <a:srgbClr val="000000"/>
                          </a:solidFill>
                          <a:effectLst/>
                          <a:latin typeface="Calibri"/>
                        </a:rPr>
                        <a:t>Tasa Nominal</a:t>
                      </a:r>
                    </a:p>
                    <a:p>
                      <a:pPr algn="ctr" fontAlgn="b"/>
                      <a:r>
                        <a:rPr lang="es-MX" sz="1200" b="0"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200" b="0" i="0" u="none" strike="noStrike" dirty="0" err="1">
                          <a:solidFill>
                            <a:srgbClr val="000000"/>
                          </a:solidFill>
                          <a:effectLst/>
                          <a:latin typeface="Calibri"/>
                        </a:rPr>
                        <a:t>Mbonos</a:t>
                      </a:r>
                      <a:r>
                        <a:rPr lang="es-MX" sz="1200" b="0" i="0" u="none" strike="noStrike" dirty="0">
                          <a:solidFill>
                            <a:srgbClr val="000000"/>
                          </a:solidFill>
                          <a:effectLst/>
                          <a:latin typeface="Calibri"/>
                        </a:rPr>
                        <a:t> 10 - 30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727">
                <a:tc vMerge="1">
                  <a:txBody>
                    <a:bodyPr/>
                    <a:lstStyle/>
                    <a:p>
                      <a:endParaRPr lang="es-MX"/>
                    </a:p>
                  </a:txBody>
                  <a:tcPr/>
                </a:tc>
                <a:tc vMerge="1">
                  <a:txBody>
                    <a:bodyPr/>
                    <a:lstStyle/>
                    <a:p>
                      <a:pPr algn="l" fontAlgn="b"/>
                      <a:endParaRPr lang="es-MX"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200" b="0" i="0" u="none" strike="noStrike" dirty="0" err="1">
                          <a:solidFill>
                            <a:srgbClr val="000000"/>
                          </a:solidFill>
                          <a:effectLst/>
                          <a:latin typeface="Calibri"/>
                        </a:rPr>
                        <a:t>Corp</a:t>
                      </a:r>
                      <a:r>
                        <a:rPr lang="es-MX" sz="1200" b="0" i="0" u="none" strike="noStrike" dirty="0">
                          <a:solidFill>
                            <a:srgbClr val="000000"/>
                          </a:solidFill>
                          <a:effectLst/>
                          <a:latin typeface="Calibri"/>
                        </a:rPr>
                        <a:t> 5-10 años</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013">
                <a:tc vMerge="1">
                  <a:txBody>
                    <a:bodyPr/>
                    <a:lstStyle/>
                    <a:p>
                      <a:endParaRPr lang="es-MX"/>
                    </a:p>
                  </a:txBody>
                  <a:tcPr/>
                </a:tc>
                <a:tc>
                  <a:txBody>
                    <a:bodyPr/>
                    <a:lstStyle/>
                    <a:p>
                      <a:pPr algn="ctr" fontAlgn="b"/>
                      <a:r>
                        <a:rPr lang="es-MX" sz="1200" b="0" i="0" u="none" strike="noStrike" dirty="0">
                          <a:solidFill>
                            <a:srgbClr val="000000"/>
                          </a:solidFill>
                          <a:effectLst/>
                          <a:latin typeface="Calibri"/>
                        </a:rPr>
                        <a:t>Capitales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1200" b="0" i="0" u="none" strike="noStrike" dirty="0">
                          <a:solidFill>
                            <a:srgbClr val="000000"/>
                          </a:solidFill>
                          <a:effectLst/>
                          <a:latin typeface="Calibri"/>
                        </a:rPr>
                        <a:t>ETF</a:t>
                      </a:r>
                    </a:p>
                  </a:txBody>
                  <a:tcPr marL="144000"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6047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813051" cy="677773"/>
          </a:xfrm>
        </p:spPr>
        <p:txBody>
          <a:bodyPr>
            <a:normAutofit/>
          </a:bodyPr>
          <a:lstStyle/>
          <a:p>
            <a:r>
              <a:rPr lang="es-MX" sz="2200" dirty="0"/>
              <a:t>Glosario de Títulos de Deuda</a:t>
            </a:r>
            <a:endParaRPr lang="es-MX" sz="2200" dirty="0">
              <a:latin typeface="+mj-lt"/>
            </a:endParaRPr>
          </a:p>
        </p:txBody>
      </p:sp>
      <p:graphicFrame>
        <p:nvGraphicFramePr>
          <p:cNvPr id="3" name="2 Tabla"/>
          <p:cNvGraphicFramePr>
            <a:graphicFrameLocks noGrp="1"/>
          </p:cNvGraphicFramePr>
          <p:nvPr>
            <p:extLst>
              <p:ext uri="{D42A27DB-BD31-4B8C-83A1-F6EECF244321}">
                <p14:modId xmlns:p14="http://schemas.microsoft.com/office/powerpoint/2010/main" val="519122138"/>
              </p:ext>
            </p:extLst>
          </p:nvPr>
        </p:nvGraphicFramePr>
        <p:xfrm>
          <a:off x="614855" y="1119351"/>
          <a:ext cx="7961586" cy="5648398"/>
        </p:xfrm>
        <a:graphic>
          <a:graphicData uri="http://schemas.openxmlformats.org/drawingml/2006/table">
            <a:tbl>
              <a:tblPr firstRow="1" firstCol="1" bandRow="1">
                <a:tableStyleId>{5C22544A-7EE6-4342-B048-85BDC9FD1C3A}</a:tableStyleId>
              </a:tblPr>
              <a:tblGrid>
                <a:gridCol w="1479937"/>
                <a:gridCol w="4598093"/>
                <a:gridCol w="1883556"/>
              </a:tblGrid>
              <a:tr h="371014">
                <a:tc>
                  <a:txBody>
                    <a:bodyPr/>
                    <a:lstStyle/>
                    <a:p>
                      <a:pPr algn="ctr">
                        <a:lnSpc>
                          <a:spcPct val="115000"/>
                        </a:lnSpc>
                        <a:spcAft>
                          <a:spcPts val="0"/>
                        </a:spcAft>
                      </a:pPr>
                      <a:r>
                        <a:rPr lang="es-MX" sz="1100" dirty="0">
                          <a:effectLst/>
                        </a:rPr>
                        <a:t>INSTRUMENTO</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tx2"/>
                    </a:solidFill>
                  </a:tcPr>
                </a:tc>
                <a:tc>
                  <a:txBody>
                    <a:bodyPr/>
                    <a:lstStyle/>
                    <a:p>
                      <a:pPr algn="ctr">
                        <a:lnSpc>
                          <a:spcPct val="115000"/>
                        </a:lnSpc>
                        <a:spcAft>
                          <a:spcPts val="0"/>
                        </a:spcAft>
                      </a:pPr>
                      <a:r>
                        <a:rPr lang="es-MX" sz="1050" dirty="0">
                          <a:effectLst/>
                        </a:rPr>
                        <a:t>DESCRIPCIÓN</a:t>
                      </a:r>
                      <a:endParaRPr lang="es-MX" sz="1100" dirty="0">
                        <a:effectLst/>
                        <a:latin typeface="Calibri"/>
                        <a:ea typeface="Calibri"/>
                        <a:cs typeface="Times New Roman"/>
                      </a:endParaRPr>
                    </a:p>
                  </a:txBody>
                  <a:tcPr marL="62513" marR="62513" marT="0" marB="0" anchor="ct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15000"/>
                        </a:lnSpc>
                        <a:spcAft>
                          <a:spcPts val="0"/>
                        </a:spcAft>
                      </a:pPr>
                      <a:r>
                        <a:rPr lang="es-MX" sz="1050" dirty="0">
                          <a:effectLst/>
                        </a:rPr>
                        <a:t>PLAZO</a:t>
                      </a:r>
                      <a:endParaRPr lang="es-MX" sz="1100" dirty="0">
                        <a:effectLst/>
                        <a:latin typeface="Calibri"/>
                        <a:ea typeface="Calibri"/>
                        <a:cs typeface="Times New Roman"/>
                      </a:endParaRPr>
                    </a:p>
                  </a:txBody>
                  <a:tcPr marL="62513" marR="62513" marT="0" marB="0"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610578">
                <a:tc>
                  <a:txBody>
                    <a:bodyPr/>
                    <a:lstStyle/>
                    <a:p>
                      <a:pPr algn="ctr">
                        <a:lnSpc>
                          <a:spcPct val="115000"/>
                        </a:lnSpc>
                        <a:spcAft>
                          <a:spcPts val="0"/>
                        </a:spcAft>
                      </a:pPr>
                      <a:r>
                        <a:rPr lang="es-MX" sz="1100" dirty="0">
                          <a:effectLst/>
                        </a:rPr>
                        <a:t>CETES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Certificados de la Tesorería que tienen Valor Nominal de $10.00, no pagan intereses durante el transcurso de su vida y liquidan su valor nominal en la fecha de vencimiento.</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28, 91, 182 y 364 días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BONOS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 Desarrollo emitidos por el Gobierno Federal que tienen Valor Nominal de $100.00 y pagan intereses cada 6 meses a una tasa de interés fija determinada al momento de la emisión.</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3, 5, 10, 20 y 30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UDIBONO</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denominados en Unidades de Inversión (</a:t>
                      </a:r>
                      <a:r>
                        <a:rPr lang="es-MX" sz="1100" dirty="0" err="1">
                          <a:effectLst/>
                        </a:rPr>
                        <a:t>UDI’s</a:t>
                      </a:r>
                      <a:r>
                        <a:rPr lang="es-MX" sz="1100" dirty="0">
                          <a:effectLst/>
                        </a:rPr>
                        <a:t>) que tienen Valor Nominal de $100.00 y pagan intereses cada 6 meses a una tasa de interés fija.</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3, 10 y 30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BONDESD</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 Desarrollo emitidos por el Gobierno Federal que tienen Valor Nominal de $100.00 y pagan intereses cada 28 días, tomando como referencia la Tasa de Fondeo Bancario</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5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27538">
                <a:tc>
                  <a:txBody>
                    <a:bodyPr/>
                    <a:lstStyle/>
                    <a:p>
                      <a:pPr algn="ctr">
                        <a:lnSpc>
                          <a:spcPct val="115000"/>
                        </a:lnSpc>
                        <a:spcAft>
                          <a:spcPts val="0"/>
                        </a:spcAft>
                      </a:pPr>
                      <a:r>
                        <a:rPr lang="es-MX" sz="1100" dirty="0">
                          <a:effectLst/>
                        </a:rPr>
                        <a:t>BPA182</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 Protección al Ahorro emitidos por el Gobierno Federal que tienen Valor Nominal de $100.00 y pagan intereses cada 6 meses a una tasa de interés referenciada (CETES de 182 días).</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7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CBIC</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Certificados Bursátiles de Indemnización Carretera Segregables que tienen Valor Nominal de $100.00 y pagan intereses cada 6 meses a una tasa de interés fija. La tasa de interés se determina cuando se coloca la primera emisión.</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20 y 30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UMS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tx2"/>
                    </a:solidFill>
                  </a:tcPr>
                </a:tc>
                <a:tc>
                  <a:txBody>
                    <a:bodyPr/>
                    <a:lstStyle/>
                    <a:p>
                      <a:pPr algn="just">
                        <a:lnSpc>
                          <a:spcPct val="115000"/>
                        </a:lnSpc>
                        <a:spcAft>
                          <a:spcPts val="0"/>
                        </a:spcAft>
                      </a:pPr>
                      <a:r>
                        <a:rPr lang="es-MX" sz="1100" dirty="0">
                          <a:effectLst/>
                        </a:rPr>
                        <a:t>(</a:t>
                      </a:r>
                      <a:r>
                        <a:rPr lang="es-MX" sz="1100" dirty="0" err="1">
                          <a:effectLst/>
                        </a:rPr>
                        <a:t>United</a:t>
                      </a:r>
                      <a:r>
                        <a:rPr lang="es-MX" sz="1100" dirty="0">
                          <a:effectLst/>
                        </a:rPr>
                        <a:t> </a:t>
                      </a:r>
                      <a:r>
                        <a:rPr lang="es-MX" sz="1100" dirty="0" err="1">
                          <a:effectLst/>
                        </a:rPr>
                        <a:t>Mexican</a:t>
                      </a:r>
                      <a:r>
                        <a:rPr lang="es-MX" sz="1100" dirty="0">
                          <a:effectLst/>
                        </a:rPr>
                        <a:t> </a:t>
                      </a:r>
                      <a:r>
                        <a:rPr lang="es-MX" sz="1100" dirty="0" err="1">
                          <a:effectLst/>
                        </a:rPr>
                        <a:t>States</a:t>
                      </a:r>
                      <a:r>
                        <a:rPr lang="es-MX" sz="1100" dirty="0">
                          <a:effectLst/>
                        </a:rPr>
                        <a:t> Bonds) Bonos emitidos en el extranjero por el Gobierno Federal que tienen Valor Nominal de $100.00 y pagan intereses cada 6 meses a una tasa de interés fija, Se operan en diferentes divisas.</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6, 7, 10, 18 y 22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bl>
          </a:graphicData>
        </a:graphic>
      </p:graphicFrame>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0917068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8936" y="330830"/>
            <a:ext cx="7178040" cy="742950"/>
          </a:xfrm>
        </p:spPr>
        <p:txBody>
          <a:bodyPr>
            <a:normAutofit/>
          </a:bodyPr>
          <a:lstStyle/>
          <a:p>
            <a:r>
              <a:rPr lang="es-MX" sz="2200" dirty="0" smtClean="0"/>
              <a:t>Estrategia en el mercado primario gubernamental</a:t>
            </a:r>
            <a:r>
              <a:rPr lang="es-MX" sz="2200" baseline="30000" dirty="0" smtClean="0"/>
              <a:t>1</a:t>
            </a:r>
            <a:endParaRPr lang="es-MX" sz="2200" baseline="30000" dirty="0"/>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84" y="1146431"/>
            <a:ext cx="4255660" cy="531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Marcador de pie de página"/>
          <p:cNvSpPr>
            <a:spLocks noGrp="1"/>
          </p:cNvSpPr>
          <p:nvPr>
            <p:ph type="ftr" sz="quarter" idx="11"/>
          </p:nvPr>
        </p:nvSpPr>
        <p:spPr>
          <a:xfrm>
            <a:off x="0" y="6397294"/>
            <a:ext cx="8812924" cy="365125"/>
          </a:xfrm>
        </p:spPr>
        <p:txBody>
          <a:bodyPr/>
          <a:lstStyle/>
          <a:p>
            <a:r>
              <a:rPr lang="es-MX" sz="1400" dirty="0" smtClean="0"/>
              <a:t>Fuente: Banxico. </a:t>
            </a:r>
          </a:p>
          <a:p>
            <a:r>
              <a:rPr lang="es-MX" sz="1400" dirty="0" smtClean="0"/>
              <a:t>1. Para emisiones primarias de corporativos es necesario esperar las fechas tentativas.</a:t>
            </a:r>
            <a:endParaRPr lang="es-MX" sz="1400" dirty="0"/>
          </a:p>
        </p:txBody>
      </p:sp>
      <p:sp>
        <p:nvSpPr>
          <p:cNvPr id="3" name="2 Triángulo isósceles"/>
          <p:cNvSpPr/>
          <p:nvPr/>
        </p:nvSpPr>
        <p:spPr>
          <a:xfrm rot="5400000">
            <a:off x="4293923" y="2284298"/>
            <a:ext cx="1856092" cy="371899"/>
          </a:xfrm>
          <a:prstGeom prst="triangle">
            <a:avLst/>
          </a:prstGeom>
          <a:solidFill>
            <a:schemeClr val="tx2"/>
          </a:solidFill>
          <a:ln w="9525" algn="ctr">
            <a:solidFill>
              <a:srgbClr val="E2E2E2"/>
            </a:solidFill>
            <a:miter lim="800000"/>
            <a:headEnd type="none" w="lg" len="lg"/>
            <a:tailEnd type="none" w="lg" len="lg"/>
          </a:ln>
        </p:spPr>
        <p:txBody>
          <a:bodyPr wrap="square" tIns="91440" bIns="91440" rtlCol="0" anchor="ctr" anchorCtr="1"/>
          <a:lstStyle/>
          <a:p>
            <a:pPr algn="ctr" defTabSz="914400"/>
            <a:endParaRPr lang="es-MX" sz="1400" dirty="0" err="1" smtClean="0">
              <a:solidFill>
                <a:srgbClr val="000000"/>
              </a:solidFill>
            </a:endParaRPr>
          </a:p>
        </p:txBody>
      </p:sp>
      <p:sp>
        <p:nvSpPr>
          <p:cNvPr id="4" name="3 CuadroTexto"/>
          <p:cNvSpPr txBox="1"/>
          <p:nvPr/>
        </p:nvSpPr>
        <p:spPr>
          <a:xfrm>
            <a:off x="5674651" y="1965278"/>
            <a:ext cx="3057098" cy="830997"/>
          </a:xfrm>
          <a:prstGeom prst="rect">
            <a:avLst/>
          </a:prstGeom>
          <a:noFill/>
        </p:spPr>
        <p:txBody>
          <a:bodyPr wrap="square" rtlCol="0">
            <a:spAutoFit/>
          </a:bodyPr>
          <a:lstStyle/>
          <a:p>
            <a:r>
              <a:rPr lang="es-MX" sz="1600" dirty="0" smtClean="0"/>
              <a:t>Calendario de subastas primarias pasadas durante el 2014 por instrumento , plazo y montos.</a:t>
            </a:r>
          </a:p>
        </p:txBody>
      </p:sp>
      <p:sp>
        <p:nvSpPr>
          <p:cNvPr id="7" name="6 Triángulo isósceles"/>
          <p:cNvSpPr/>
          <p:nvPr/>
        </p:nvSpPr>
        <p:spPr>
          <a:xfrm rot="5400000">
            <a:off x="4170605" y="4749664"/>
            <a:ext cx="2166415" cy="371899"/>
          </a:xfrm>
          <a:prstGeom prst="triangle">
            <a:avLst/>
          </a:prstGeom>
          <a:solidFill>
            <a:schemeClr val="tx2"/>
          </a:solidFill>
          <a:ln w="9525" algn="ctr">
            <a:solidFill>
              <a:srgbClr val="E2E2E2"/>
            </a:solidFill>
            <a:miter lim="800000"/>
            <a:headEnd type="none" w="lg" len="lg"/>
            <a:tailEnd type="none" w="lg" len="lg"/>
          </a:ln>
        </p:spPr>
        <p:txBody>
          <a:bodyPr wrap="square" tIns="91440" bIns="91440" rtlCol="0" anchor="ctr" anchorCtr="1"/>
          <a:lstStyle/>
          <a:p>
            <a:pPr algn="ctr" defTabSz="914400"/>
            <a:endParaRPr lang="es-MX" sz="1400" dirty="0" err="1" smtClean="0">
              <a:solidFill>
                <a:srgbClr val="000000"/>
              </a:solidFill>
            </a:endParaRPr>
          </a:p>
        </p:txBody>
      </p:sp>
      <p:sp>
        <p:nvSpPr>
          <p:cNvPr id="8" name="7 CuadroTexto"/>
          <p:cNvSpPr txBox="1"/>
          <p:nvPr/>
        </p:nvSpPr>
        <p:spPr>
          <a:xfrm>
            <a:off x="5674651" y="4192174"/>
            <a:ext cx="3057098" cy="1077218"/>
          </a:xfrm>
          <a:prstGeom prst="rect">
            <a:avLst/>
          </a:prstGeom>
          <a:noFill/>
        </p:spPr>
        <p:txBody>
          <a:bodyPr wrap="square" rtlCol="0">
            <a:spAutoFit/>
          </a:bodyPr>
          <a:lstStyle/>
          <a:p>
            <a:r>
              <a:rPr lang="es-MX" sz="1600" dirty="0" smtClean="0"/>
              <a:t>Calendario estimado de subastas </a:t>
            </a:r>
            <a:r>
              <a:rPr lang="es-MX" sz="1600" dirty="0"/>
              <a:t>primarias  por instrumento , plazo y </a:t>
            </a:r>
            <a:r>
              <a:rPr lang="es-MX" sz="1600" dirty="0" smtClean="0"/>
              <a:t>montos, para lo que resta del 2014.</a:t>
            </a:r>
          </a:p>
        </p:txBody>
      </p:sp>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708933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44000" y="288000"/>
            <a:ext cx="7178040" cy="742950"/>
          </a:xfrm>
        </p:spPr>
        <p:txBody>
          <a:bodyPr/>
          <a:lstStyle/>
          <a:p>
            <a:r>
              <a:rPr lang="es-MX" sz="2000" dirty="0" smtClean="0"/>
              <a:t>Estrategia Mercado Secundario</a:t>
            </a:r>
            <a:endParaRPr lang="es-MX" sz="2000" dirty="0"/>
          </a:p>
        </p:txBody>
      </p:sp>
      <p:pic>
        <p:nvPicPr>
          <p:cNvPr id="6" name="0 Imagen"/>
          <p:cNvPicPr/>
          <p:nvPr/>
        </p:nvPicPr>
        <p:blipFill>
          <a:blip r:embed="rId2">
            <a:extLst>
              <a:ext uri="{28A0092B-C50C-407E-A947-70E740481C1C}">
                <a14:useLocalDpi xmlns:a14="http://schemas.microsoft.com/office/drawing/2010/main" val="0"/>
              </a:ext>
            </a:extLst>
          </a:blip>
          <a:stretch>
            <a:fillRect/>
          </a:stretch>
        </p:blipFill>
        <p:spPr>
          <a:xfrm>
            <a:off x="4722125" y="1556792"/>
            <a:ext cx="4165151" cy="4248472"/>
          </a:xfrm>
          <a:prstGeom prst="rect">
            <a:avLst/>
          </a:prstGeom>
        </p:spPr>
      </p:pic>
      <p:sp>
        <p:nvSpPr>
          <p:cNvPr id="8" name="4 Marcador de contenido"/>
          <p:cNvSpPr>
            <a:spLocks noGrp="1"/>
          </p:cNvSpPr>
          <p:nvPr>
            <p:ph idx="1"/>
          </p:nvPr>
        </p:nvSpPr>
        <p:spPr>
          <a:xfrm>
            <a:off x="416256" y="1641144"/>
            <a:ext cx="3826768" cy="4525963"/>
          </a:xfrm>
          <a:prstGeom prst="rect">
            <a:avLst/>
          </a:prstGeom>
        </p:spPr>
        <p:txBody>
          <a:bodyPr>
            <a:normAutofit/>
          </a:bodyPr>
          <a:lstStyle/>
          <a:p>
            <a:pPr marL="285750" marR="0" lvl="0" indent="-285750" algn="just" defTabSz="914400" eaLnBrk="1" fontAlgn="auto" latinLnBrk="0" hangingPunct="1">
              <a:lnSpc>
                <a:spcPct val="100000"/>
              </a:lnSpc>
              <a:spcBef>
                <a:spcPts val="0"/>
              </a:spcBef>
              <a:spcAft>
                <a:spcPts val="0"/>
              </a:spcAft>
              <a:buClrTx/>
              <a:buSzTx/>
              <a:buFont typeface="Arial" pitchFamily="34" charset="0"/>
              <a:buChar char="•"/>
              <a:tabLst/>
              <a:defRPr/>
            </a:pPr>
            <a:r>
              <a:rPr kumimoji="0" lang="es-MX" b="0" i="0" u="none" strike="noStrike" kern="0" cap="none" spc="0" normalizeH="0" baseline="0" noProof="0" dirty="0" smtClean="0">
                <a:ln>
                  <a:noFill/>
                </a:ln>
                <a:solidFill>
                  <a:sysClr val="windowText" lastClr="000000"/>
                </a:solidFill>
                <a:effectLst/>
                <a:uLnTx/>
                <a:uFillTx/>
              </a:rPr>
              <a:t>Lo que se invierta en el mercado secundario será de manera paulatina. Dichos montos son marginales  respecto al monto diario operado en el mercado financiero mexicano como se muestra en la gráfica.</a:t>
            </a:r>
          </a:p>
          <a:p>
            <a:pPr marL="285750" marR="0" lvl="0" indent="-285750" algn="just" defTabSz="914400" eaLnBrk="1" fontAlgn="auto" latinLnBrk="0" hangingPunct="1">
              <a:lnSpc>
                <a:spcPct val="100000"/>
              </a:lnSpc>
              <a:spcBef>
                <a:spcPts val="0"/>
              </a:spcBef>
              <a:spcAft>
                <a:spcPts val="0"/>
              </a:spcAft>
              <a:buClrTx/>
              <a:buSzTx/>
              <a:buFont typeface="Arial" pitchFamily="34" charset="0"/>
              <a:buChar char="•"/>
              <a:tabLst/>
              <a:defRPr/>
            </a:pPr>
            <a:endParaRPr kumimoji="0" lang="es-MX" b="0" i="0" u="none" strike="noStrike" kern="0" cap="none" spc="0" normalizeH="0" baseline="0" noProof="0" dirty="0" smtClean="0">
              <a:ln>
                <a:noFill/>
              </a:ln>
              <a:solidFill>
                <a:sysClr val="windowText" lastClr="000000"/>
              </a:solidFill>
              <a:effectLst/>
              <a:uLnTx/>
              <a:uFillTx/>
            </a:endParaRPr>
          </a:p>
          <a:p>
            <a:pPr marL="285750" marR="0" lvl="0" indent="-285750" algn="just" defTabSz="914400" eaLnBrk="1" fontAlgn="auto" latinLnBrk="0" hangingPunct="1">
              <a:lnSpc>
                <a:spcPct val="100000"/>
              </a:lnSpc>
              <a:spcBef>
                <a:spcPts val="0"/>
              </a:spcBef>
              <a:spcAft>
                <a:spcPts val="0"/>
              </a:spcAft>
              <a:buClrTx/>
              <a:buSzTx/>
              <a:buFont typeface="Arial" pitchFamily="34" charset="0"/>
              <a:buChar char="•"/>
              <a:tabLst/>
              <a:defRPr/>
            </a:pPr>
            <a:r>
              <a:rPr kumimoji="0" lang="es-MX" b="0" i="0" u="none" strike="noStrike" kern="0" cap="none" spc="0" normalizeH="0" baseline="0" noProof="0" dirty="0" smtClean="0">
                <a:ln>
                  <a:noFill/>
                </a:ln>
                <a:solidFill>
                  <a:sysClr val="windowText" lastClr="000000"/>
                </a:solidFill>
                <a:effectLst/>
                <a:uLnTx/>
                <a:uFillTx/>
              </a:rPr>
              <a:t>Para los corporativos, se buscarán oportunidades de compra en el mercado secundario buscando emisoras en las que se pueda comprimir la sobretasa respecto a su bono de referencia de los bonos de los sectores mencionados en la estrategia de inversión.</a:t>
            </a:r>
          </a:p>
          <a:p>
            <a:pPr marL="285750" marR="0" lvl="0" indent="-285750" algn="just" defTabSz="914400" eaLnBrk="1" fontAlgn="auto" latinLnBrk="0" hangingPunct="1">
              <a:lnSpc>
                <a:spcPct val="100000"/>
              </a:lnSpc>
              <a:spcBef>
                <a:spcPts val="0"/>
              </a:spcBef>
              <a:spcAft>
                <a:spcPts val="0"/>
              </a:spcAft>
              <a:buClrTx/>
              <a:buSzTx/>
              <a:buFont typeface="Arial" pitchFamily="34" charset="0"/>
              <a:buChar char="•"/>
              <a:tabLst/>
              <a:defRPr/>
            </a:pPr>
            <a:endParaRPr kumimoji="0" lang="es-MX" b="0" i="0" u="none" strike="noStrike" kern="0" cap="none" spc="0" normalizeH="0" baseline="0" noProof="0" dirty="0">
              <a:ln>
                <a:noFill/>
              </a:ln>
              <a:solidFill>
                <a:sysClr val="windowText" lastClr="000000"/>
              </a:solidFill>
              <a:effectLst/>
              <a:uLnTx/>
              <a:uFillTx/>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34</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66155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35</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a:solidFill>
                  <a:prstClr val="white"/>
                </a:solidFill>
                <a:ea typeface="MS PGothic" pitchFamily="34" charset="-128"/>
                <a:cs typeface="Arial" pitchFamily="34" charset="0"/>
              </a:rPr>
              <a:t>Orden del Día</a:t>
            </a:r>
            <a:endParaRPr lang="es-MX" sz="2200" dirty="0">
              <a:solidFill>
                <a:prstClr val="white"/>
              </a:solidFill>
              <a:ea typeface="MS PGothic" pitchFamily="34" charset="-128"/>
              <a:cs typeface="Arial"/>
            </a:endParaRPr>
          </a:p>
        </p:txBody>
      </p:sp>
      <p:sp>
        <p:nvSpPr>
          <p:cNvPr id="6" name="5 Rectángulo"/>
          <p:cNvSpPr/>
          <p:nvPr/>
        </p:nvSpPr>
        <p:spPr>
          <a:xfrm>
            <a:off x="397798" y="1117540"/>
            <a:ext cx="8323122" cy="5416868"/>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Sesión número 002 del Comité de Inversiones</a:t>
            </a:r>
          </a:p>
          <a:p>
            <a:pPr algn="ctr" defTabSz="457200"/>
            <a:r>
              <a:rPr lang="es-MX" b="1" dirty="0">
                <a:solidFill>
                  <a:prstClr val="black"/>
                </a:solidFill>
                <a:ea typeface="MS PGothic" pitchFamily="34" charset="-128"/>
                <a:cs typeface="Arial" pitchFamily="34" charset="0"/>
              </a:rPr>
              <a:t>29 de julio de 2014</a:t>
            </a:r>
          </a:p>
          <a:p>
            <a:pPr algn="ctr" defTabSz="457200"/>
            <a:endParaRPr lang="es-MX" sz="1000" b="1" dirty="0">
              <a:solidFill>
                <a:prstClr val="black"/>
              </a:solidFill>
              <a:ea typeface="MS PGothic" pitchFamily="34" charset="-128"/>
              <a:cs typeface="Arial" pitchFamily="34" charset="0"/>
            </a:endParaRPr>
          </a:p>
          <a:p>
            <a:pPr marL="355600" indent="-355600" algn="just" defTabSz="457200">
              <a:spcAft>
                <a:spcPts val="600"/>
              </a:spcAft>
              <a:buFont typeface="+mj-lt"/>
              <a:buAutoNum type="arabicPeriod"/>
            </a:pPr>
            <a:r>
              <a:rPr lang="es-MX" b="1" dirty="0">
                <a:solidFill>
                  <a:srgbClr val="B2B2B2"/>
                </a:solidFill>
              </a:rPr>
              <a:t>Informe sobre los avances en la implementación del Marco de Gestión.</a:t>
            </a:r>
          </a:p>
          <a:p>
            <a:pPr marL="355600" indent="-355600" algn="just" defTabSz="457200">
              <a:spcAft>
                <a:spcPts val="600"/>
              </a:spcAft>
              <a:buFont typeface="+mj-lt"/>
              <a:buAutoNum type="arabicPeriod"/>
            </a:pPr>
            <a:r>
              <a:rPr lang="es-MX" b="1" dirty="0" smtClean="0">
                <a:solidFill>
                  <a:srgbClr val="B2B2B2"/>
                </a:solidFill>
              </a:rPr>
              <a:t>Propuesta de actualizaciones </a:t>
            </a:r>
            <a:r>
              <a:rPr lang="es-MX" b="1" dirty="0">
                <a:solidFill>
                  <a:srgbClr val="B2B2B2"/>
                </a:solidFill>
              </a:rPr>
              <a:t>y modificaciones al Marco de Gestión y </a:t>
            </a:r>
            <a:r>
              <a:rPr lang="es-MX" b="1" dirty="0" smtClean="0">
                <a:solidFill>
                  <a:srgbClr val="B2B2B2"/>
                </a:solidFill>
              </a:rPr>
              <a:t>a las </a:t>
            </a:r>
            <a:r>
              <a:rPr lang="es-MX" b="1" dirty="0">
                <a:solidFill>
                  <a:srgbClr val="B2B2B2"/>
                </a:solidFill>
              </a:rPr>
              <a:t>Bases de Funcionamiento del Comité de </a:t>
            </a:r>
            <a:r>
              <a:rPr lang="es-MX" b="1" dirty="0" smtClean="0">
                <a:solidFill>
                  <a:srgbClr val="B2B2B2"/>
                </a:solidFill>
              </a:rPr>
              <a:t>Inversiones, con fundamento en la Base Primera, inciso E), de las Bases de Funcionamiento del Comité de Inversiones.</a:t>
            </a:r>
            <a:endParaRPr lang="es-MX" b="1" dirty="0">
              <a:solidFill>
                <a:srgbClr val="B2B2B2"/>
              </a:solidFill>
            </a:endParaRPr>
          </a:p>
          <a:p>
            <a:pPr marL="355600" indent="-355600" algn="just" defTabSz="457200">
              <a:spcAft>
                <a:spcPts val="600"/>
              </a:spcAft>
              <a:buFont typeface="+mj-lt"/>
              <a:buAutoNum type="arabicPeriod"/>
            </a:pPr>
            <a:r>
              <a:rPr lang="es-MX" b="1" dirty="0" smtClean="0">
                <a:solidFill>
                  <a:srgbClr val="B2B2B2"/>
                </a:solidFill>
              </a:rPr>
              <a:t>Propuesta de definición </a:t>
            </a:r>
            <a:r>
              <a:rPr lang="es-MX" b="1" dirty="0">
                <a:solidFill>
                  <a:srgbClr val="B2B2B2"/>
                </a:solidFill>
              </a:rPr>
              <a:t>del valor de referencia para evaluar el desempeño de la cartera de inversión en la etapa </a:t>
            </a:r>
            <a:r>
              <a:rPr lang="es-MX" b="1" dirty="0" smtClean="0">
                <a:solidFill>
                  <a:srgbClr val="B2B2B2"/>
                </a:solidFill>
              </a:rPr>
              <a:t>inicial, con fundamento en la Base Séptima, fracción VII</a:t>
            </a:r>
            <a:r>
              <a:rPr lang="es-MX" b="1" dirty="0">
                <a:solidFill>
                  <a:srgbClr val="B2B2B2"/>
                </a:solidFill>
              </a:rPr>
              <a:t>, de las Bases de Funcionamiento del Comité de Inversiones.</a:t>
            </a:r>
          </a:p>
          <a:p>
            <a:pPr marL="355600" indent="-355600" algn="just" defTabSz="457200">
              <a:spcAft>
                <a:spcPts val="600"/>
              </a:spcAft>
              <a:buFont typeface="+mj-lt"/>
              <a:buAutoNum type="arabicPeriod"/>
            </a:pPr>
            <a:r>
              <a:rPr lang="es-MX" b="1" dirty="0">
                <a:solidFill>
                  <a:srgbClr val="B2B2B2"/>
                </a:solidFill>
              </a:rPr>
              <a:t>Informe </a:t>
            </a:r>
            <a:r>
              <a:rPr lang="es-MX" b="1" dirty="0" smtClean="0">
                <a:solidFill>
                  <a:srgbClr val="B2B2B2"/>
                </a:solidFill>
              </a:rPr>
              <a:t>presentado al </a:t>
            </a:r>
            <a:r>
              <a:rPr lang="es-MX" b="1" dirty="0">
                <a:solidFill>
                  <a:srgbClr val="B2B2B2"/>
                </a:solidFill>
              </a:rPr>
              <a:t>Comité de Auditoría sobre la selección del proveedor del Sistema, Custodio y </a:t>
            </a:r>
            <a:r>
              <a:rPr lang="es-MX" b="1" dirty="0" smtClean="0">
                <a:solidFill>
                  <a:srgbClr val="B2B2B2"/>
                </a:solidFill>
              </a:rPr>
              <a:t>Fiduciario.</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opinión legal </a:t>
            </a:r>
            <a:r>
              <a:rPr lang="es-MX" b="1" dirty="0" smtClean="0">
                <a:solidFill>
                  <a:srgbClr val="B2B2B2"/>
                </a:solidFill>
              </a:rPr>
              <a:t>respecto del </a:t>
            </a:r>
            <a:r>
              <a:rPr lang="es-MX" b="1" dirty="0">
                <a:solidFill>
                  <a:srgbClr val="B2B2B2"/>
                </a:solidFill>
              </a:rPr>
              <a:t>mecanismo de selección del proveedor del </a:t>
            </a:r>
            <a:r>
              <a:rPr lang="es-MX" b="1" dirty="0" smtClean="0">
                <a:solidFill>
                  <a:srgbClr val="B2B2B2"/>
                </a:solidFill>
              </a:rPr>
              <a:t>Sistema.</a:t>
            </a:r>
            <a:endParaRPr lang="es-MX" b="1" dirty="0">
              <a:solidFill>
                <a:srgbClr val="B2B2B2"/>
              </a:solidFill>
            </a:endParaRPr>
          </a:p>
          <a:p>
            <a:pPr marL="355600" indent="-355600" algn="just" defTabSz="457200">
              <a:spcAft>
                <a:spcPts val="600"/>
              </a:spcAft>
              <a:buFont typeface="+mj-lt"/>
              <a:buAutoNum type="arabicPeriod"/>
            </a:pPr>
            <a:r>
              <a:rPr lang="es-MX" b="1" dirty="0">
                <a:solidFill>
                  <a:srgbClr val="B2B2B2"/>
                </a:solidFill>
              </a:rPr>
              <a:t>Informe sobre la coordinación con la Secretaría de Hacienda y Crédito Público (Crédito Público) para la definición de la estrategia de inversión y de trasferencia de </a:t>
            </a:r>
            <a:r>
              <a:rPr lang="es-MX" b="1" dirty="0" smtClean="0">
                <a:solidFill>
                  <a:srgbClr val="B2B2B2"/>
                </a:solidFill>
              </a:rPr>
              <a:t>recursos.</a:t>
            </a:r>
          </a:p>
          <a:p>
            <a:pPr marL="355600" indent="-355600" algn="just" defTabSz="457200">
              <a:spcAft>
                <a:spcPts val="600"/>
              </a:spcAft>
              <a:buFont typeface="+mj-lt"/>
              <a:buAutoNum type="arabicPeriod"/>
            </a:pPr>
            <a:r>
              <a:rPr lang="es-MX" b="1" dirty="0">
                <a:solidFill>
                  <a:srgbClr val="BB2D2C"/>
                </a:solidFill>
              </a:rPr>
              <a:t>Propuesta de calendario de sesiones del Comité de Inversiones.</a:t>
            </a:r>
          </a:p>
        </p:txBody>
      </p:sp>
    </p:spTree>
    <p:extLst>
      <p:ext uri="{BB962C8B-B14F-4D97-AF65-F5344CB8AC3E}">
        <p14:creationId xmlns:p14="http://schemas.microsoft.com/office/powerpoint/2010/main" val="10421062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2200" dirty="0" smtClean="0"/>
              <a:t>Calendario de sesiones</a:t>
            </a:r>
            <a:endParaRPr lang="es-MX" sz="2200" dirty="0"/>
          </a:p>
        </p:txBody>
      </p:sp>
      <p:sp>
        <p:nvSpPr>
          <p:cNvPr id="8" name="7 CuadroTexto"/>
          <p:cNvSpPr txBox="1"/>
          <p:nvPr/>
        </p:nvSpPr>
        <p:spPr>
          <a:xfrm>
            <a:off x="317416" y="1250065"/>
            <a:ext cx="8485387" cy="646331"/>
          </a:xfrm>
          <a:prstGeom prst="rect">
            <a:avLst/>
          </a:prstGeom>
          <a:noFill/>
        </p:spPr>
        <p:txBody>
          <a:bodyPr wrap="square" rtlCol="0">
            <a:spAutoFit/>
          </a:bodyPr>
          <a:lstStyle/>
          <a:p>
            <a:pPr marL="177800" indent="-177800">
              <a:buFont typeface="Arial" pitchFamily="34" charset="0"/>
              <a:buChar char="•"/>
            </a:pPr>
            <a:r>
              <a:rPr lang="es-MX" dirty="0" smtClean="0"/>
              <a:t>Se propone que el Comité de Inversiones sesione el último martes de cada mes, un día antes de las sesiones del H. Consejo de Administración.</a:t>
            </a:r>
            <a:endParaRPr lang="es-MX" dirty="0"/>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36</a:t>
            </a:fld>
            <a:endParaRPr lang="es-ES" sz="1050" dirty="0">
              <a:solidFill>
                <a:prstClr val="black"/>
              </a:solidFill>
              <a:latin typeface="Arial" pitchFamily="34" charset="0"/>
              <a:cs typeface="Arial"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3752850141"/>
              </p:ext>
            </p:extLst>
          </p:nvPr>
        </p:nvGraphicFramePr>
        <p:xfrm>
          <a:off x="806070" y="2657061"/>
          <a:ext cx="3656748" cy="2720160"/>
        </p:xfrm>
        <a:graphic>
          <a:graphicData uri="http://schemas.openxmlformats.org/drawingml/2006/table">
            <a:tbl>
              <a:tblPr>
                <a:tableStyleId>{5C22544A-7EE6-4342-B048-85BDC9FD1C3A}</a:tableStyleId>
              </a:tblPr>
              <a:tblGrid>
                <a:gridCol w="1134437"/>
                <a:gridCol w="1375899"/>
                <a:gridCol w="1146412"/>
              </a:tblGrid>
              <a:tr h="302240">
                <a:tc>
                  <a:txBody>
                    <a:bodyPr/>
                    <a:lstStyle/>
                    <a:p>
                      <a:pPr algn="ctr" fontAlgn="b"/>
                      <a:r>
                        <a:rPr lang="es-MX" sz="1400" b="1" i="0" u="none" strike="noStrike" dirty="0" smtClean="0">
                          <a:solidFill>
                            <a:schemeClr val="bg1"/>
                          </a:solidFill>
                          <a:effectLst/>
                          <a:latin typeface="Calibri"/>
                        </a:rPr>
                        <a:t>Año</a:t>
                      </a:r>
                      <a:endParaRPr lang="es-MX" sz="1400" b="1" i="0" u="none" strike="noStrike" dirty="0">
                        <a:solidFill>
                          <a:schemeClr val="bg1"/>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tx2"/>
                    </a:solidFill>
                  </a:tcPr>
                </a:tc>
                <a:tc>
                  <a:txBody>
                    <a:bodyPr/>
                    <a:lstStyle/>
                    <a:p>
                      <a:pPr algn="ctr" fontAlgn="b"/>
                      <a:r>
                        <a:rPr lang="es-MX" sz="1400" b="1" u="none" strike="noStrike" dirty="0">
                          <a:solidFill>
                            <a:schemeClr val="bg1"/>
                          </a:solidFill>
                          <a:effectLst/>
                        </a:rPr>
                        <a:t>Mes</a:t>
                      </a:r>
                      <a:endParaRPr lang="es-MX" sz="1400" b="1" i="0" u="none" strike="noStrike" dirty="0">
                        <a:solidFill>
                          <a:schemeClr val="bg1"/>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tx2"/>
                    </a:solidFill>
                  </a:tcPr>
                </a:tc>
                <a:tc>
                  <a:txBody>
                    <a:bodyPr/>
                    <a:lstStyle/>
                    <a:p>
                      <a:pPr algn="ctr" fontAlgn="b"/>
                      <a:r>
                        <a:rPr lang="es-MX" sz="1400" b="1" u="none" strike="noStrike" dirty="0">
                          <a:solidFill>
                            <a:schemeClr val="bg1"/>
                          </a:solidFill>
                          <a:effectLst/>
                        </a:rPr>
                        <a:t>Día</a:t>
                      </a:r>
                      <a:endParaRPr lang="es-MX" sz="1400" b="1" i="0" u="none" strike="noStrike" dirty="0">
                        <a:solidFill>
                          <a:schemeClr val="bg1"/>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tx2"/>
                    </a:solidFill>
                  </a:tcPr>
                </a:tc>
              </a:tr>
              <a:tr h="302240">
                <a:tc>
                  <a:txBody>
                    <a:bodyPr/>
                    <a:lstStyle/>
                    <a:p>
                      <a:pPr algn="ctr" fontAlgn="b"/>
                      <a:r>
                        <a:rPr lang="es-MX" sz="1400" b="0" i="0" u="none" strike="noStrike" dirty="0" smtClean="0">
                          <a:solidFill>
                            <a:srgbClr val="000000"/>
                          </a:solidFill>
                          <a:effectLst/>
                          <a:latin typeface="Calibri"/>
                        </a:rPr>
                        <a:t>2014</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dirty="0">
                          <a:effectLst/>
                        </a:rPr>
                        <a:t>Agosto</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a:effectLst/>
                        </a:rPr>
                        <a:t>26</a:t>
                      </a:r>
                      <a:endParaRPr lang="es-MX" sz="1400" b="0" i="0" u="none" strike="noStrike">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r h="302240">
                <a:tc>
                  <a:txBody>
                    <a:bodyPr/>
                    <a:lstStyle/>
                    <a:p>
                      <a:pPr algn="ctr" fontAlgn="b"/>
                      <a:r>
                        <a:rPr lang="es-MX" sz="1400" b="0" i="0" u="none" strike="noStrike" smtClean="0">
                          <a:solidFill>
                            <a:srgbClr val="000000"/>
                          </a:solidFill>
                          <a:effectLst/>
                          <a:latin typeface="Calibri"/>
                        </a:rPr>
                        <a:t>2014</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a:effectLst/>
                        </a:rPr>
                        <a:t>Septiembre</a:t>
                      </a:r>
                      <a:endParaRPr lang="es-MX" sz="1400" b="0" i="0" u="none" strike="noStrike">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dirty="0">
                          <a:effectLst/>
                        </a:rPr>
                        <a:t>23</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r h="302240">
                <a:tc>
                  <a:txBody>
                    <a:bodyPr/>
                    <a:lstStyle/>
                    <a:p>
                      <a:pPr algn="ctr" fontAlgn="b"/>
                      <a:r>
                        <a:rPr lang="es-MX" sz="1400" b="0" i="0" u="none" strike="noStrike" smtClean="0">
                          <a:solidFill>
                            <a:srgbClr val="000000"/>
                          </a:solidFill>
                          <a:effectLst/>
                          <a:latin typeface="Calibri"/>
                        </a:rPr>
                        <a:t>2014</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a:effectLst/>
                        </a:rPr>
                        <a:t>Octubre</a:t>
                      </a:r>
                      <a:endParaRPr lang="es-MX" sz="1400" b="0" i="0" u="none" strike="noStrike">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dirty="0">
                          <a:effectLst/>
                        </a:rPr>
                        <a:t>28</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r h="302240">
                <a:tc>
                  <a:txBody>
                    <a:bodyPr/>
                    <a:lstStyle/>
                    <a:p>
                      <a:pPr algn="ctr" fontAlgn="b"/>
                      <a:r>
                        <a:rPr lang="es-MX" sz="1400" b="0" i="0" u="none" strike="noStrike" dirty="0" smtClean="0">
                          <a:solidFill>
                            <a:srgbClr val="000000"/>
                          </a:solidFill>
                          <a:effectLst/>
                          <a:latin typeface="Calibri"/>
                        </a:rPr>
                        <a:t>2014</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a:effectLst/>
                        </a:rPr>
                        <a:t>Noviembre</a:t>
                      </a:r>
                      <a:endParaRPr lang="es-MX" sz="1400" b="0" i="0" u="none" strike="noStrike">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dirty="0">
                          <a:effectLst/>
                        </a:rPr>
                        <a:t>25</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r h="302240">
                <a:tc>
                  <a:txBody>
                    <a:bodyPr/>
                    <a:lstStyle/>
                    <a:p>
                      <a:pPr algn="ctr" fontAlgn="b"/>
                      <a:r>
                        <a:rPr lang="es-MX" sz="1400" b="0" i="0" u="none" strike="noStrike" dirty="0" smtClean="0">
                          <a:solidFill>
                            <a:srgbClr val="000000"/>
                          </a:solidFill>
                          <a:effectLst/>
                          <a:latin typeface="Calibri"/>
                        </a:rPr>
                        <a:t>2014</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a:effectLst/>
                        </a:rPr>
                        <a:t>Diciembre</a:t>
                      </a:r>
                      <a:endParaRPr lang="es-MX" sz="1400" b="0" i="0" u="none" strike="noStrike">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u="none" strike="noStrike" dirty="0">
                          <a:effectLst/>
                        </a:rPr>
                        <a:t>16</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r h="302240">
                <a:tc>
                  <a:txBody>
                    <a:bodyPr/>
                    <a:lstStyle/>
                    <a:p>
                      <a:pPr algn="ctr" fontAlgn="b"/>
                      <a:r>
                        <a:rPr lang="es-MX" sz="1400" b="0" i="0" u="none" strike="noStrike" dirty="0" smtClean="0">
                          <a:solidFill>
                            <a:srgbClr val="000000"/>
                          </a:solidFill>
                          <a:effectLst/>
                          <a:latin typeface="Calibri"/>
                        </a:rPr>
                        <a:t>2015</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Calibri"/>
                        </a:rPr>
                        <a:t>Enero</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Calibri"/>
                        </a:rPr>
                        <a:t>27</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r h="302240">
                <a:tc>
                  <a:txBody>
                    <a:bodyPr/>
                    <a:lstStyle/>
                    <a:p>
                      <a:pPr algn="ctr" fontAlgn="b"/>
                      <a:r>
                        <a:rPr lang="es-MX" sz="1400" b="0" i="0" u="none" strike="noStrike" dirty="0" smtClean="0">
                          <a:solidFill>
                            <a:srgbClr val="000000"/>
                          </a:solidFill>
                          <a:effectLst/>
                          <a:latin typeface="Calibri"/>
                        </a:rPr>
                        <a:t>2015</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Calibri"/>
                        </a:rPr>
                        <a:t>Febrero</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Calibri"/>
                        </a:rPr>
                        <a:t>24</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r h="302240">
                <a:tc>
                  <a:txBody>
                    <a:bodyPr/>
                    <a:lstStyle/>
                    <a:p>
                      <a:pPr algn="ctr" fontAlgn="b"/>
                      <a:r>
                        <a:rPr lang="es-MX" sz="1400" b="0" i="0" u="none" strike="noStrike" dirty="0" smtClean="0">
                          <a:solidFill>
                            <a:srgbClr val="000000"/>
                          </a:solidFill>
                          <a:effectLst/>
                          <a:latin typeface="Calibri"/>
                        </a:rPr>
                        <a:t>2015</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Calibri"/>
                        </a:rPr>
                        <a:t>Marzo</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Calibri"/>
                        </a:rPr>
                        <a:t>24</a:t>
                      </a:r>
                      <a:endParaRPr lang="es-MX" sz="1400" b="0" i="0" u="none" strike="noStrike" dirty="0">
                        <a:solidFill>
                          <a:srgbClr val="000000"/>
                        </a:solidFill>
                        <a:effectLst/>
                        <a:latin typeface="Calibri"/>
                      </a:endParaRPr>
                    </a:p>
                  </a:txBody>
                  <a:tcPr marL="9525" marR="9525" marT="9525" marB="0" anchor="b">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r>
            </a:tbl>
          </a:graphicData>
        </a:graphic>
      </p:graphicFrame>
      <p:sp>
        <p:nvSpPr>
          <p:cNvPr id="5" name="4 Rectángulo"/>
          <p:cNvSpPr/>
          <p:nvPr/>
        </p:nvSpPr>
        <p:spPr>
          <a:xfrm>
            <a:off x="764274" y="2115375"/>
            <a:ext cx="4817660" cy="523220"/>
          </a:xfrm>
          <a:prstGeom prst="rect">
            <a:avLst/>
          </a:prstGeom>
        </p:spPr>
        <p:txBody>
          <a:bodyPr wrap="square">
            <a:spAutoFit/>
          </a:bodyPr>
          <a:lstStyle/>
          <a:p>
            <a:r>
              <a:rPr lang="es-MX" sz="1400" b="1" dirty="0" smtClean="0"/>
              <a:t>Propuesta de Calendario </a:t>
            </a:r>
            <a:r>
              <a:rPr lang="es-MX" sz="1400" b="1" dirty="0"/>
              <a:t>de </a:t>
            </a:r>
            <a:r>
              <a:rPr lang="es-MX" sz="1400" b="1" dirty="0" smtClean="0"/>
              <a:t>sesiones del Comité de Inversiones (2014-2015)</a:t>
            </a:r>
            <a:endParaRPr lang="es-MX" sz="1400" b="1" dirty="0"/>
          </a:p>
        </p:txBody>
      </p:sp>
    </p:spTree>
    <p:extLst>
      <p:ext uri="{BB962C8B-B14F-4D97-AF65-F5344CB8AC3E}">
        <p14:creationId xmlns:p14="http://schemas.microsoft.com/office/powerpoint/2010/main" val="212800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smtClean="0">
                <a:solidFill>
                  <a:schemeClr val="tx2"/>
                </a:solidFill>
              </a:rPr>
              <a:t>Sesión 002 del </a:t>
            </a:r>
            <a:r>
              <a:rPr lang="es-MX" b="1" dirty="0">
                <a:solidFill>
                  <a:schemeClr val="tx2"/>
                </a:solidFill>
              </a:rPr>
              <a:t>Comité de </a:t>
            </a:r>
            <a:r>
              <a:rPr lang="es-MX" b="1" dirty="0" smtClean="0">
                <a:solidFill>
                  <a:schemeClr val="tx2"/>
                </a:solidFill>
              </a:rPr>
              <a:t>Inversiones</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Julio 2014</a:t>
            </a:r>
            <a:endParaRPr lang="es-MX" dirty="0"/>
          </a:p>
        </p:txBody>
      </p:sp>
    </p:spTree>
    <p:custDataLst>
      <p:tags r:id="rId1"/>
    </p:custDataLst>
    <p:extLst>
      <p:ext uri="{BB962C8B-B14F-4D97-AF65-F5344CB8AC3E}">
        <p14:creationId xmlns:p14="http://schemas.microsoft.com/office/powerpoint/2010/main" val="25214162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158488" y="254760"/>
            <a:ext cx="7178040" cy="742950"/>
          </a:xfrm>
        </p:spPr>
        <p:txBody>
          <a:bodyPr/>
          <a:lstStyle/>
          <a:p>
            <a:r>
              <a:rPr lang="es-MX" sz="2000" dirty="0" smtClean="0">
                <a:cs typeface="Arial" panose="020B0604020202020204" pitchFamily="34" charset="0"/>
              </a:rPr>
              <a:t>Anexo 1: Comparativos </a:t>
            </a:r>
            <a:r>
              <a:rPr lang="es-MX" sz="2000" dirty="0">
                <a:cs typeface="Arial" panose="020B0604020202020204" pitchFamily="34" charset="0"/>
              </a:rPr>
              <a:t>sobre Cotizaciones de</a:t>
            </a:r>
            <a:br>
              <a:rPr lang="es-MX" sz="2000" dirty="0">
                <a:cs typeface="Arial" panose="020B0604020202020204" pitchFamily="34" charset="0"/>
              </a:rPr>
            </a:br>
            <a:r>
              <a:rPr lang="es-MX" sz="2000" dirty="0" smtClean="0">
                <a:cs typeface="Arial" panose="020B0604020202020204" pitchFamily="34" charset="0"/>
              </a:rPr>
              <a:t>Fiduciarios</a:t>
            </a:r>
            <a:endParaRPr lang="es-MX" sz="2000" dirty="0"/>
          </a:p>
        </p:txBody>
      </p:sp>
      <p:graphicFrame>
        <p:nvGraphicFramePr>
          <p:cNvPr id="10" name="9 Objeto"/>
          <p:cNvGraphicFramePr>
            <a:graphicFrameLocks noChangeAspect="1"/>
          </p:cNvGraphicFramePr>
          <p:nvPr>
            <p:extLst>
              <p:ext uri="{D42A27DB-BD31-4B8C-83A1-F6EECF244321}">
                <p14:modId xmlns:p14="http://schemas.microsoft.com/office/powerpoint/2010/main" val="3708619845"/>
              </p:ext>
            </p:extLst>
          </p:nvPr>
        </p:nvGraphicFramePr>
        <p:xfrm>
          <a:off x="558800" y="1149350"/>
          <a:ext cx="7827963" cy="5541963"/>
        </p:xfrm>
        <a:graphic>
          <a:graphicData uri="http://schemas.openxmlformats.org/presentationml/2006/ole">
            <mc:AlternateContent xmlns:mc="http://schemas.openxmlformats.org/markup-compatibility/2006">
              <mc:Choice xmlns:v="urn:schemas-microsoft-com:vml" Requires="v">
                <p:oleObj spid="_x0000_s379965" name="Hoja de cálculo" r:id="rId4" imgW="7629609" imgH="5400561" progId="Excel.Sheet.12">
                  <p:embed/>
                </p:oleObj>
              </mc:Choice>
              <mc:Fallback>
                <p:oleObj name="Hoja de cálculo" r:id="rId4" imgW="7629609" imgH="5400561" progId="Excel.Sheet.12">
                  <p:embed/>
                  <p:pic>
                    <p:nvPicPr>
                      <p:cNvPr id="0" name=""/>
                      <p:cNvPicPr/>
                      <p:nvPr/>
                    </p:nvPicPr>
                    <p:blipFill>
                      <a:blip r:embed="rId5"/>
                      <a:stretch>
                        <a:fillRect/>
                      </a:stretch>
                    </p:blipFill>
                    <p:spPr>
                      <a:xfrm>
                        <a:off x="558800" y="1149350"/>
                        <a:ext cx="7827963" cy="5541963"/>
                      </a:xfrm>
                      <a:prstGeom prst="rect">
                        <a:avLst/>
                      </a:prstGeom>
                    </p:spPr>
                  </p:pic>
                </p:oleObj>
              </mc:Fallback>
            </mc:AlternateContent>
          </a:graphicData>
        </a:graphic>
      </p:graphicFrame>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062922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0376" y="254760"/>
            <a:ext cx="7178040" cy="742950"/>
          </a:xfrm>
        </p:spPr>
        <p:txBody>
          <a:bodyPr/>
          <a:lstStyle/>
          <a:p>
            <a:r>
              <a:rPr lang="es-MX" sz="2200" dirty="0" smtClean="0">
                <a:cs typeface="Arial" panose="020B0604020202020204" pitchFamily="34" charset="0"/>
              </a:rPr>
              <a:t>Anexo1: Comparativos </a:t>
            </a:r>
            <a:r>
              <a:rPr lang="es-MX" sz="2200" dirty="0">
                <a:cs typeface="Arial" panose="020B0604020202020204" pitchFamily="34" charset="0"/>
              </a:rPr>
              <a:t>sobre Cotizaciones de</a:t>
            </a:r>
            <a:br>
              <a:rPr lang="es-MX" sz="2200" dirty="0">
                <a:cs typeface="Arial" panose="020B0604020202020204" pitchFamily="34" charset="0"/>
              </a:rPr>
            </a:br>
            <a:r>
              <a:rPr lang="es-MX" sz="2200" dirty="0" smtClean="0">
                <a:cs typeface="Arial" panose="020B0604020202020204" pitchFamily="34" charset="0"/>
              </a:rPr>
              <a:t>Custodios</a:t>
            </a:r>
            <a:endParaRPr lang="es-MX" sz="2200" dirty="0"/>
          </a:p>
        </p:txBody>
      </p:sp>
      <p:graphicFrame>
        <p:nvGraphicFramePr>
          <p:cNvPr id="6" name="5 Objeto"/>
          <p:cNvGraphicFramePr>
            <a:graphicFrameLocks noChangeAspect="1"/>
          </p:cNvGraphicFramePr>
          <p:nvPr>
            <p:extLst>
              <p:ext uri="{D42A27DB-BD31-4B8C-83A1-F6EECF244321}">
                <p14:modId xmlns:p14="http://schemas.microsoft.com/office/powerpoint/2010/main" val="1587810859"/>
              </p:ext>
            </p:extLst>
          </p:nvPr>
        </p:nvGraphicFramePr>
        <p:xfrm>
          <a:off x="322263" y="1665288"/>
          <a:ext cx="8450262" cy="4029075"/>
        </p:xfrm>
        <a:graphic>
          <a:graphicData uri="http://schemas.openxmlformats.org/presentationml/2006/ole">
            <mc:AlternateContent xmlns:mc="http://schemas.openxmlformats.org/markup-compatibility/2006">
              <mc:Choice xmlns:v="urn:schemas-microsoft-com:vml" Requires="v">
                <p:oleObj spid="_x0000_s378941" name="Hoja de cálculo" r:id="rId3" imgW="11106177" imgH="5295827" progId="Excel.Sheet.12">
                  <p:embed/>
                </p:oleObj>
              </mc:Choice>
              <mc:Fallback>
                <p:oleObj name="Hoja de cálculo" r:id="rId3" imgW="11106177" imgH="5295827" progId="Excel.Sheet.12">
                  <p:embed/>
                  <p:pic>
                    <p:nvPicPr>
                      <p:cNvPr id="0" name=""/>
                      <p:cNvPicPr/>
                      <p:nvPr/>
                    </p:nvPicPr>
                    <p:blipFill>
                      <a:blip r:embed="rId4"/>
                      <a:stretch>
                        <a:fillRect/>
                      </a:stretch>
                    </p:blipFill>
                    <p:spPr>
                      <a:xfrm>
                        <a:off x="322263" y="1665288"/>
                        <a:ext cx="8450262" cy="4029075"/>
                      </a:xfrm>
                      <a:prstGeom prst="rect">
                        <a:avLst/>
                      </a:prstGeom>
                    </p:spPr>
                  </p:pic>
                </p:oleObj>
              </mc:Fallback>
            </mc:AlternateContent>
          </a:graphicData>
        </a:graphic>
      </p:graphicFrame>
      <p:sp>
        <p:nvSpPr>
          <p:cNvPr id="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39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174433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40</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Anexo 2</a:t>
            </a:r>
            <a:endParaRPr lang="es-MX" sz="2200" dirty="0">
              <a:solidFill>
                <a:prstClr val="white"/>
              </a:solidFill>
              <a:ea typeface="MS PGothic" pitchFamily="34" charset="-128"/>
              <a:cs typeface="Arial"/>
            </a:endParaRPr>
          </a:p>
        </p:txBody>
      </p:sp>
      <p:sp>
        <p:nvSpPr>
          <p:cNvPr id="6" name="5 Rectángulo"/>
          <p:cNvSpPr/>
          <p:nvPr/>
        </p:nvSpPr>
        <p:spPr>
          <a:xfrm>
            <a:off x="397798" y="2551837"/>
            <a:ext cx="8323122" cy="1354217"/>
          </a:xfrm>
          <a:prstGeom prst="rect">
            <a:avLst/>
          </a:prstGeom>
        </p:spPr>
        <p:txBody>
          <a:bodyPr wrap="square">
            <a:spAutoFit/>
          </a:bodyPr>
          <a:lstStyle/>
          <a:p>
            <a:pPr marL="355600" indent="-355600" defTabSz="457200">
              <a:spcAft>
                <a:spcPts val="600"/>
              </a:spcAft>
              <a:buFont typeface="+mj-lt"/>
              <a:buAutoNum type="arabicPeriod"/>
            </a:pPr>
            <a:r>
              <a:rPr lang="es-MX" b="1" dirty="0" smtClean="0">
                <a:solidFill>
                  <a:srgbClr val="BB2D2C"/>
                </a:solidFill>
              </a:rPr>
              <a:t>Rendimientos </a:t>
            </a:r>
            <a:r>
              <a:rPr lang="es-MX" b="1" dirty="0">
                <a:solidFill>
                  <a:srgbClr val="BB2D2C"/>
                </a:solidFill>
              </a:rPr>
              <a:t>históricos para </a:t>
            </a:r>
            <a:r>
              <a:rPr lang="es-MX" b="1" dirty="0" smtClean="0">
                <a:solidFill>
                  <a:srgbClr val="BB2D2C"/>
                </a:solidFill>
              </a:rPr>
              <a:t>las </a:t>
            </a:r>
            <a:r>
              <a:rPr lang="es-MX" b="1" dirty="0">
                <a:solidFill>
                  <a:srgbClr val="BB2D2C"/>
                </a:solidFill>
              </a:rPr>
              <a:t>SB1 y SB2 a Mayo y Junio 2014</a:t>
            </a:r>
          </a:p>
          <a:p>
            <a:pPr marL="355600" indent="-355600" defTabSz="457200">
              <a:spcAft>
                <a:spcPts val="600"/>
              </a:spcAft>
              <a:buFont typeface="+mj-lt"/>
              <a:buAutoNum type="arabicPeriod"/>
            </a:pPr>
            <a:r>
              <a:rPr lang="es-MX" b="1" dirty="0">
                <a:solidFill>
                  <a:srgbClr val="B2B2B2"/>
                </a:solidFill>
              </a:rPr>
              <a:t>Análisis </a:t>
            </a:r>
            <a:r>
              <a:rPr lang="es-MX" b="1" dirty="0" smtClean="0">
                <a:solidFill>
                  <a:srgbClr val="B2B2B2"/>
                </a:solidFill>
              </a:rPr>
              <a:t>prospectivo sobre el rendimiento esperado y el rendimiento de la Siefores Básicas 1</a:t>
            </a:r>
            <a:endParaRPr lang="es-MX" b="1" dirty="0">
              <a:solidFill>
                <a:srgbClr val="B2B2B2"/>
              </a:solidFill>
            </a:endParaRPr>
          </a:p>
          <a:p>
            <a:pPr marL="355600" indent="-355600" defTabSz="457200">
              <a:spcAft>
                <a:spcPts val="600"/>
              </a:spcAft>
              <a:buFont typeface="+mj-lt"/>
              <a:buAutoNum type="arabicPeriod"/>
            </a:pPr>
            <a:endParaRPr lang="es-MX" b="1" dirty="0">
              <a:solidFill>
                <a:srgbClr val="B2B2B2"/>
              </a:solidFill>
            </a:endParaRPr>
          </a:p>
        </p:txBody>
      </p:sp>
    </p:spTree>
    <p:extLst>
      <p:ext uri="{BB962C8B-B14F-4D97-AF65-F5344CB8AC3E}">
        <p14:creationId xmlns:p14="http://schemas.microsoft.com/office/powerpoint/2010/main" val="3424131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42572"/>
            <a:ext cx="6057033" cy="677773"/>
          </a:xfrm>
        </p:spPr>
        <p:txBody>
          <a:bodyPr>
            <a:noAutofit/>
          </a:bodyPr>
          <a:lstStyle/>
          <a:p>
            <a:r>
              <a:rPr lang="es-MX" sz="2200" dirty="0" smtClean="0">
                <a:latin typeface="+mj-lt"/>
              </a:rPr>
              <a:t>Rendimientos históricos para la SB1 y SB2. </a:t>
            </a:r>
            <a:br>
              <a:rPr lang="es-MX" sz="2200" dirty="0" smtClean="0">
                <a:latin typeface="+mj-lt"/>
              </a:rPr>
            </a:br>
            <a:r>
              <a:rPr lang="es-MX" sz="2200" dirty="0" smtClean="0">
                <a:latin typeface="+mj-lt"/>
              </a:rPr>
              <a:t>Mayo 2014</a:t>
            </a:r>
            <a:endParaRPr lang="es-MX" sz="2200" dirty="0">
              <a:latin typeface="+mj-lt"/>
            </a:endParaRPr>
          </a:p>
        </p:txBody>
      </p:sp>
      <p:graphicFrame>
        <p:nvGraphicFramePr>
          <p:cNvPr id="4" name="3 Tabla"/>
          <p:cNvGraphicFramePr>
            <a:graphicFrameLocks noGrp="1"/>
          </p:cNvGraphicFramePr>
          <p:nvPr>
            <p:extLst>
              <p:ext uri="{D42A27DB-BD31-4B8C-83A1-F6EECF244321}">
                <p14:modId xmlns:p14="http://schemas.microsoft.com/office/powerpoint/2010/main" val="3765364059"/>
              </p:ext>
            </p:extLst>
          </p:nvPr>
        </p:nvGraphicFramePr>
        <p:xfrm>
          <a:off x="179512" y="1340768"/>
          <a:ext cx="3600400" cy="5398014"/>
        </p:xfrm>
        <a:graphic>
          <a:graphicData uri="http://schemas.openxmlformats.org/drawingml/2006/table">
            <a:tbl>
              <a:tblPr>
                <a:tableStyleId>{5C22544A-7EE6-4342-B048-85BDC9FD1C3A}</a:tableStyleId>
              </a:tblPr>
              <a:tblGrid>
                <a:gridCol w="1692189"/>
                <a:gridCol w="558062"/>
                <a:gridCol w="1350149"/>
              </a:tblGrid>
              <a:tr h="119576">
                <a:tc>
                  <a:txBody>
                    <a:bodyPr/>
                    <a:lstStyle/>
                    <a:p>
                      <a:pPr algn="l" fontAlgn="b"/>
                      <a:r>
                        <a:rPr lang="es-MX" sz="1400" u="none" strike="noStrike" dirty="0">
                          <a:effectLst/>
                        </a:rPr>
                        <a:t>Plazo Promedio</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sng" strike="noStrike">
                          <a:effectLst/>
                        </a:rPr>
                        <a:t>Mayo 2014</a:t>
                      </a:r>
                      <a:endParaRPr lang="es-MX" sz="1400" b="0" i="0" u="sng" strike="noStrike">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dirty="0">
                          <a:effectLst/>
                        </a:rPr>
                        <a:t>3 Meses</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dirty="0">
                          <a:effectLst/>
                        </a:rPr>
                        <a:t>SB1</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a:effectLst/>
                        </a:rPr>
                        <a:t>                      0.81 </a:t>
                      </a:r>
                      <a:endParaRPr lang="es-MX" sz="1400" b="0" i="0" u="none" strike="noStrike">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dirty="0">
                          <a:effectLst/>
                        </a:rPr>
                        <a:t>SB2</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2.07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dirty="0">
                          <a:effectLst/>
                        </a:rPr>
                        <a:t>6 Meses</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dirty="0">
                          <a:effectLst/>
                        </a:rPr>
                        <a:t>SB1</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0.93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2.03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1 Año</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dirty="0">
                          <a:effectLst/>
                        </a:rPr>
                        <a:t>SB1</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1.87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3.14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2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7.18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8.41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3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7.64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8.36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5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8.90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10.10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10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8.68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8.5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8.98 </a:t>
                      </a:r>
                      <a:endParaRPr lang="es-MX" sz="1400" b="0" i="0" u="none" strike="noStrike" dirty="0">
                        <a:solidFill>
                          <a:srgbClr val="000000"/>
                        </a:solidFill>
                        <a:effectLst/>
                        <a:latin typeface="Calibri"/>
                      </a:endParaRPr>
                    </a:p>
                  </a:txBody>
                  <a:tcPr marL="5979" marR="5979" marT="5979" marB="0" anchor="b">
                    <a:solidFill>
                      <a:schemeClr val="bg1"/>
                    </a:solidFill>
                  </a:tcPr>
                </a:tc>
              </a:tr>
              <a:tr h="119576">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dirty="0">
                        <a:solidFill>
                          <a:srgbClr val="000000"/>
                        </a:solidFill>
                        <a:effectLst/>
                        <a:latin typeface="Calibri"/>
                      </a:endParaRPr>
                    </a:p>
                  </a:txBody>
                  <a:tcPr marL="5979" marR="5979" marT="5979" marB="0" anchor="b">
                    <a:solidFill>
                      <a:schemeClr val="bg1"/>
                    </a:solidFill>
                  </a:tcPr>
                </a:tc>
              </a:tr>
              <a:tr h="119576">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dirty="0">
                        <a:solidFill>
                          <a:srgbClr val="000000"/>
                        </a:solidFill>
                        <a:effectLst/>
                        <a:latin typeface="Calibri"/>
                      </a:endParaRPr>
                    </a:p>
                  </a:txBody>
                  <a:tcPr marL="5979" marR="5979" marT="5979" marB="0" anchor="b">
                    <a:solidFill>
                      <a:schemeClr val="bg1"/>
                    </a:solidFill>
                  </a:tcPr>
                </a:tc>
              </a:tr>
              <a:tr h="119576">
                <a:tc gridSpan="3">
                  <a:txBody>
                    <a:bodyPr/>
                    <a:lstStyle/>
                    <a:p>
                      <a:pPr algn="l" fontAlgn="b"/>
                      <a:r>
                        <a:rPr lang="es-MX" sz="900" u="none" strike="noStrike" dirty="0" smtClean="0">
                          <a:effectLst/>
                        </a:rPr>
                        <a:t>Rendimiento </a:t>
                      </a:r>
                      <a:r>
                        <a:rPr lang="es-MX" sz="900" u="none" strike="noStrike" dirty="0">
                          <a:effectLst/>
                        </a:rPr>
                        <a:t>Promedio Ponderado de cada categoría de SB</a:t>
                      </a:r>
                      <a:endParaRPr lang="es-MX" sz="900" b="0" i="0" u="none" strike="noStrike" dirty="0">
                        <a:solidFill>
                          <a:srgbClr val="000000"/>
                        </a:solidFill>
                        <a:effectLst/>
                        <a:latin typeface="Calibri"/>
                      </a:endParaRPr>
                    </a:p>
                  </a:txBody>
                  <a:tcPr marL="5979" marR="5979" marT="5979" marB="0" anchor="b">
                    <a:solidFill>
                      <a:schemeClr val="bg1"/>
                    </a:solidFill>
                  </a:tcPr>
                </a:tc>
                <a:tc hMerge="1">
                  <a:txBody>
                    <a:bodyPr/>
                    <a:lstStyle/>
                    <a:p>
                      <a:endParaRPr lang="es-MX"/>
                    </a:p>
                  </a:txBody>
                  <a:tcPr/>
                </a:tc>
                <a:tc hMerge="1">
                  <a:txBody>
                    <a:bodyPr/>
                    <a:lstStyle/>
                    <a:p>
                      <a:endParaRPr lang="es-MX"/>
                    </a:p>
                  </a:txBody>
                  <a:tcPr/>
                </a:tc>
              </a:tr>
              <a:tr h="119576">
                <a:tc gridSpan="3">
                  <a:txBody>
                    <a:bodyPr/>
                    <a:lstStyle/>
                    <a:p>
                      <a:pPr algn="l" fontAlgn="b"/>
                      <a:r>
                        <a:rPr lang="es-MX" sz="900" u="none" strike="noStrike" dirty="0">
                          <a:effectLst/>
                        </a:rPr>
                        <a:t>Rendimiento porcentual a últimos 12 meses</a:t>
                      </a:r>
                      <a:r>
                        <a:rPr lang="es-MX" sz="900" u="none" strike="noStrike" dirty="0" smtClean="0">
                          <a:effectLst/>
                        </a:rPr>
                        <a:t>. Precios de gestión</a:t>
                      </a:r>
                      <a:endParaRPr lang="es-MX" sz="900" b="0" i="0" u="none" strike="noStrike" dirty="0">
                        <a:solidFill>
                          <a:srgbClr val="000000"/>
                        </a:solidFill>
                        <a:effectLst/>
                        <a:latin typeface="Calibri"/>
                      </a:endParaRPr>
                    </a:p>
                  </a:txBody>
                  <a:tcPr marL="5979" marR="5979" marT="5979" marB="0" anchor="b">
                    <a:solidFill>
                      <a:schemeClr val="bg1"/>
                    </a:solidFill>
                  </a:tcPr>
                </a:tc>
                <a:tc hMerge="1">
                  <a:txBody>
                    <a:bodyPr/>
                    <a:lstStyle/>
                    <a:p>
                      <a:endParaRPr lang="es-MX"/>
                    </a:p>
                  </a:txBody>
                  <a:tcPr/>
                </a:tc>
                <a:tc hMerge="1">
                  <a:txBody>
                    <a:bodyPr/>
                    <a:lstStyle/>
                    <a:p>
                      <a:endParaRPr lang="es-MX"/>
                    </a:p>
                  </a:txBody>
                  <a:tcPr/>
                </a:tc>
              </a:tr>
            </a:tbl>
          </a:graphicData>
        </a:graphic>
      </p:graphicFrame>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1412777"/>
            <a:ext cx="4896544"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652355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42572"/>
            <a:ext cx="6813051" cy="677773"/>
          </a:xfrm>
        </p:spPr>
        <p:txBody>
          <a:bodyPr>
            <a:noAutofit/>
          </a:bodyPr>
          <a:lstStyle/>
          <a:p>
            <a:r>
              <a:rPr lang="es-MX" sz="2200" dirty="0">
                <a:latin typeface="+mj-lt"/>
              </a:rPr>
              <a:t>Rendimientos históricos para la SB1 y SB2. </a:t>
            </a:r>
            <a:br>
              <a:rPr lang="es-MX" sz="2200" dirty="0">
                <a:latin typeface="+mj-lt"/>
              </a:rPr>
            </a:br>
            <a:r>
              <a:rPr lang="es-MX" sz="2200" dirty="0" smtClean="0">
                <a:latin typeface="+mj-lt"/>
              </a:rPr>
              <a:t>Junio </a:t>
            </a:r>
            <a:r>
              <a:rPr lang="es-MX" sz="2200" dirty="0">
                <a:latin typeface="+mj-lt"/>
              </a:rPr>
              <a:t>2014</a:t>
            </a:r>
          </a:p>
        </p:txBody>
      </p:sp>
      <p:graphicFrame>
        <p:nvGraphicFramePr>
          <p:cNvPr id="4" name="3 Tabla"/>
          <p:cNvGraphicFramePr>
            <a:graphicFrameLocks noGrp="1"/>
          </p:cNvGraphicFramePr>
          <p:nvPr>
            <p:extLst>
              <p:ext uri="{D42A27DB-BD31-4B8C-83A1-F6EECF244321}">
                <p14:modId xmlns:p14="http://schemas.microsoft.com/office/powerpoint/2010/main" val="1679384353"/>
              </p:ext>
            </p:extLst>
          </p:nvPr>
        </p:nvGraphicFramePr>
        <p:xfrm>
          <a:off x="179512" y="1340768"/>
          <a:ext cx="3600400" cy="5398014"/>
        </p:xfrm>
        <a:graphic>
          <a:graphicData uri="http://schemas.openxmlformats.org/drawingml/2006/table">
            <a:tbl>
              <a:tblPr>
                <a:tableStyleId>{5C22544A-7EE6-4342-B048-85BDC9FD1C3A}</a:tableStyleId>
              </a:tblPr>
              <a:tblGrid>
                <a:gridCol w="1692190"/>
                <a:gridCol w="558061"/>
                <a:gridCol w="1350149"/>
              </a:tblGrid>
              <a:tr h="119576">
                <a:tc>
                  <a:txBody>
                    <a:bodyPr/>
                    <a:lstStyle/>
                    <a:p>
                      <a:pPr algn="l" fontAlgn="b"/>
                      <a:r>
                        <a:rPr lang="es-MX" sz="1400" u="none" strike="noStrike" dirty="0">
                          <a:effectLst/>
                        </a:rPr>
                        <a:t>Plazo Promedio</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sng" strike="noStrike" dirty="0">
                          <a:effectLst/>
                        </a:rPr>
                        <a:t>Junio 2014</a:t>
                      </a:r>
                      <a:endParaRPr lang="es-MX" sz="1400" b="0" i="0" u="sng"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dirty="0">
                          <a:effectLst/>
                        </a:rPr>
                        <a:t>3 Meses</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dirty="0">
                          <a:effectLst/>
                        </a:rPr>
                        <a:t>SB1</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a:effectLst/>
                        </a:rPr>
                        <a:t>                      3.59 </a:t>
                      </a:r>
                      <a:endParaRPr lang="es-MX" sz="1400" b="0" i="0" u="none" strike="noStrike">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dirty="0">
                          <a:effectLst/>
                        </a:rPr>
                        <a:t>SB2</a:t>
                      </a:r>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a:effectLst/>
                        </a:rPr>
                        <a:t>                      5.37 </a:t>
                      </a:r>
                      <a:endParaRPr lang="es-MX" sz="1400" b="0" i="0" u="none" strike="noStrike">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dirty="0">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6 Meses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2.11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3.32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1 Año</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2.27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3.63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2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7.02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8.37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3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7.71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8.46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5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8.87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10.15 </a:t>
                      </a:r>
                      <a:endParaRPr lang="es-MX" sz="1400" b="0" i="0" u="none" strike="noStrike" dirty="0">
                        <a:solidFill>
                          <a:srgbClr val="000000"/>
                        </a:solidFill>
                        <a:effectLst/>
                        <a:latin typeface="Calibri"/>
                      </a:endParaRPr>
                    </a:p>
                  </a:txBody>
                  <a:tcPr marL="5979" marR="5979" marT="5979" marB="0" anchor="b">
                    <a:solidFill>
                      <a:schemeClr val="bg1"/>
                    </a:solidFill>
                  </a:tcPr>
                </a:tc>
              </a:tr>
              <a:tr h="111206">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10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SB1</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8.65 </a:t>
                      </a:r>
                      <a:endParaRPr lang="es-MX" sz="1400" b="0" i="0" u="none" strike="noStrike" dirty="0">
                        <a:solidFill>
                          <a:srgbClr val="000000"/>
                        </a:solidFill>
                        <a:effectLst/>
                        <a:latin typeface="Calibri"/>
                      </a:endParaRPr>
                    </a:p>
                  </a:txBody>
                  <a:tcPr marL="5979" marR="5979" marT="5979" marB="0" anchor="b">
                    <a:solidFill>
                      <a:schemeClr val="bg1"/>
                    </a:solidFill>
                  </a:tcPr>
                </a:tc>
              </a:tr>
              <a:tr h="216433">
                <a:tc>
                  <a:txBody>
                    <a:bodyPr/>
                    <a:lstStyle/>
                    <a:p>
                      <a:pPr algn="l" fontAlgn="b"/>
                      <a:r>
                        <a:rPr lang="es-MX" sz="1400" u="none" strike="noStrike">
                          <a:effectLst/>
                        </a:rPr>
                        <a:t>8.5 Años</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r>
                        <a:rPr lang="es-MX" sz="1400" u="none" strike="noStrike">
                          <a:effectLst/>
                        </a:rPr>
                        <a:t>SB2</a:t>
                      </a:r>
                      <a:endParaRPr lang="es-MX" sz="1400" b="0" i="0" u="none" strike="noStrike">
                        <a:solidFill>
                          <a:srgbClr val="000000"/>
                        </a:solidFill>
                        <a:effectLst/>
                        <a:latin typeface="Calibri"/>
                      </a:endParaRPr>
                    </a:p>
                  </a:txBody>
                  <a:tcPr marL="5979" marR="5979" marT="5979" marB="0" anchor="b">
                    <a:solidFill>
                      <a:schemeClr val="bg1"/>
                    </a:solidFill>
                  </a:tcPr>
                </a:tc>
                <a:tc>
                  <a:txBody>
                    <a:bodyPr/>
                    <a:lstStyle/>
                    <a:p>
                      <a:pPr algn="ctr" fontAlgn="b"/>
                      <a:r>
                        <a:rPr lang="es-MX" sz="1400" u="none" strike="noStrike" dirty="0">
                          <a:effectLst/>
                        </a:rPr>
                        <a:t>                      9.04 </a:t>
                      </a:r>
                      <a:endParaRPr lang="es-MX" sz="1400" b="0" i="0" u="none" strike="noStrike" dirty="0">
                        <a:solidFill>
                          <a:srgbClr val="000000"/>
                        </a:solidFill>
                        <a:effectLst/>
                        <a:latin typeface="Calibri"/>
                      </a:endParaRPr>
                    </a:p>
                  </a:txBody>
                  <a:tcPr marL="5979" marR="5979" marT="5979" marB="0" anchor="b">
                    <a:solidFill>
                      <a:schemeClr val="bg1"/>
                    </a:solidFill>
                  </a:tcPr>
                </a:tc>
              </a:tr>
              <a:tr h="119576">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dirty="0">
                        <a:solidFill>
                          <a:srgbClr val="000000"/>
                        </a:solidFill>
                        <a:effectLst/>
                        <a:latin typeface="Calibri"/>
                      </a:endParaRPr>
                    </a:p>
                  </a:txBody>
                  <a:tcPr marL="5979" marR="5979" marT="5979" marB="0" anchor="b">
                    <a:solidFill>
                      <a:schemeClr val="bg1"/>
                    </a:solidFill>
                  </a:tcPr>
                </a:tc>
              </a:tr>
              <a:tr h="119576">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a:solidFill>
                          <a:srgbClr val="000000"/>
                        </a:solidFill>
                        <a:effectLst/>
                        <a:latin typeface="Calibri"/>
                      </a:endParaRPr>
                    </a:p>
                  </a:txBody>
                  <a:tcPr marL="5979" marR="5979" marT="5979" marB="0" anchor="b">
                    <a:solidFill>
                      <a:schemeClr val="bg1"/>
                    </a:solidFill>
                  </a:tcPr>
                </a:tc>
                <a:tc>
                  <a:txBody>
                    <a:bodyPr/>
                    <a:lstStyle/>
                    <a:p>
                      <a:pPr algn="l" fontAlgn="b"/>
                      <a:endParaRPr lang="es-MX" sz="900" b="0" i="0" u="none" strike="noStrike" dirty="0">
                        <a:solidFill>
                          <a:srgbClr val="000000"/>
                        </a:solidFill>
                        <a:effectLst/>
                        <a:latin typeface="Calibri"/>
                      </a:endParaRPr>
                    </a:p>
                  </a:txBody>
                  <a:tcPr marL="5979" marR="5979" marT="5979" marB="0" anchor="b">
                    <a:solidFill>
                      <a:schemeClr val="bg1"/>
                    </a:solidFill>
                  </a:tcPr>
                </a:tc>
              </a:tr>
              <a:tr h="119576">
                <a:tc gridSpan="3">
                  <a:txBody>
                    <a:bodyPr/>
                    <a:lstStyle/>
                    <a:p>
                      <a:pPr algn="l" fontAlgn="b"/>
                      <a:r>
                        <a:rPr lang="es-MX" sz="900" u="none" strike="noStrike" dirty="0" smtClean="0">
                          <a:effectLst/>
                        </a:rPr>
                        <a:t>Rendimiento </a:t>
                      </a:r>
                      <a:r>
                        <a:rPr lang="es-MX" sz="900" u="none" strike="noStrike" dirty="0">
                          <a:effectLst/>
                        </a:rPr>
                        <a:t>Promedio Ponderado de cada categoría de SB</a:t>
                      </a:r>
                      <a:endParaRPr lang="es-MX" sz="900" b="0" i="0" u="none" strike="noStrike" dirty="0">
                        <a:solidFill>
                          <a:srgbClr val="000000"/>
                        </a:solidFill>
                        <a:effectLst/>
                        <a:latin typeface="Calibri"/>
                      </a:endParaRPr>
                    </a:p>
                  </a:txBody>
                  <a:tcPr marL="5979" marR="5979" marT="5979" marB="0" anchor="b">
                    <a:solidFill>
                      <a:schemeClr val="bg1"/>
                    </a:solidFill>
                  </a:tcPr>
                </a:tc>
                <a:tc hMerge="1">
                  <a:txBody>
                    <a:bodyPr/>
                    <a:lstStyle/>
                    <a:p>
                      <a:endParaRPr lang="es-MX"/>
                    </a:p>
                  </a:txBody>
                  <a:tcPr/>
                </a:tc>
                <a:tc hMerge="1">
                  <a:txBody>
                    <a:bodyPr/>
                    <a:lstStyle/>
                    <a:p>
                      <a:endParaRPr lang="es-MX"/>
                    </a:p>
                  </a:txBody>
                  <a:tcPr/>
                </a:tc>
              </a:tr>
              <a:tr h="119576">
                <a:tc gridSpan="3">
                  <a:txBody>
                    <a:bodyPr/>
                    <a:lstStyle/>
                    <a:p>
                      <a:pPr algn="l" fontAlgn="b"/>
                      <a:r>
                        <a:rPr lang="es-MX" sz="900" u="none" strike="noStrike" dirty="0">
                          <a:effectLst/>
                        </a:rPr>
                        <a:t>Rendimiento porcentual a últimos 12 meses</a:t>
                      </a:r>
                      <a:r>
                        <a:rPr lang="es-MX" sz="900" u="none" strike="noStrike" dirty="0" smtClean="0">
                          <a:effectLst/>
                        </a:rPr>
                        <a:t>. Precios de gestión.</a:t>
                      </a:r>
                      <a:endParaRPr lang="es-MX" sz="900" b="0" i="0" u="none" strike="noStrike" dirty="0">
                        <a:solidFill>
                          <a:srgbClr val="000000"/>
                        </a:solidFill>
                        <a:effectLst/>
                        <a:latin typeface="Calibri"/>
                      </a:endParaRPr>
                    </a:p>
                  </a:txBody>
                  <a:tcPr marL="5979" marR="5979" marT="5979" marB="0" anchor="b">
                    <a:solidFill>
                      <a:schemeClr val="bg1"/>
                    </a:solidFill>
                  </a:tcPr>
                </a:tc>
                <a:tc hMerge="1">
                  <a:txBody>
                    <a:bodyPr/>
                    <a:lstStyle/>
                    <a:p>
                      <a:endParaRPr lang="es-MX"/>
                    </a:p>
                  </a:txBody>
                  <a:tcPr/>
                </a:tc>
                <a:tc hMerge="1">
                  <a:txBody>
                    <a:bodyPr/>
                    <a:lstStyle/>
                    <a:p>
                      <a:endParaRPr lang="es-MX"/>
                    </a:p>
                  </a:txBody>
                  <a:tcPr/>
                </a:tc>
              </a:tr>
            </a:tbl>
          </a:graphicData>
        </a:graphic>
      </p:graphicFrame>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1412776"/>
            <a:ext cx="4896544"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6590209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43</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Anexo 2</a:t>
            </a:r>
            <a:endParaRPr lang="es-MX" sz="2200" dirty="0">
              <a:solidFill>
                <a:prstClr val="white"/>
              </a:solidFill>
              <a:ea typeface="MS PGothic" pitchFamily="34" charset="-128"/>
              <a:cs typeface="Arial"/>
            </a:endParaRPr>
          </a:p>
        </p:txBody>
      </p:sp>
      <p:sp>
        <p:nvSpPr>
          <p:cNvPr id="6" name="5 Rectángulo"/>
          <p:cNvSpPr/>
          <p:nvPr/>
        </p:nvSpPr>
        <p:spPr>
          <a:xfrm>
            <a:off x="397798" y="2551837"/>
            <a:ext cx="8323122" cy="1000274"/>
          </a:xfrm>
          <a:prstGeom prst="rect">
            <a:avLst/>
          </a:prstGeom>
        </p:spPr>
        <p:txBody>
          <a:bodyPr wrap="square">
            <a:spAutoFit/>
          </a:bodyPr>
          <a:lstStyle/>
          <a:p>
            <a:pPr marL="355600" indent="-355600" defTabSz="457200">
              <a:spcAft>
                <a:spcPts val="600"/>
              </a:spcAft>
              <a:buFont typeface="+mj-lt"/>
              <a:buAutoNum type="arabicPeriod"/>
            </a:pPr>
            <a:r>
              <a:rPr lang="es-MX" b="1" dirty="0">
                <a:solidFill>
                  <a:srgbClr val="B2B2B2"/>
                </a:solidFill>
              </a:rPr>
              <a:t>Rendimientos históricos para </a:t>
            </a:r>
            <a:r>
              <a:rPr lang="es-MX" b="1" dirty="0" smtClean="0">
                <a:solidFill>
                  <a:srgbClr val="B2B2B2"/>
                </a:solidFill>
              </a:rPr>
              <a:t>las </a:t>
            </a:r>
            <a:r>
              <a:rPr lang="es-MX" b="1" dirty="0">
                <a:solidFill>
                  <a:srgbClr val="B2B2B2"/>
                </a:solidFill>
              </a:rPr>
              <a:t>SB1 y SB2 a Mayo y Junio 2014</a:t>
            </a:r>
          </a:p>
          <a:p>
            <a:pPr marL="355600" indent="-355600" defTabSz="457200">
              <a:spcAft>
                <a:spcPts val="600"/>
              </a:spcAft>
              <a:buFont typeface="+mj-lt"/>
              <a:buAutoNum type="arabicPeriod"/>
            </a:pPr>
            <a:r>
              <a:rPr lang="es-MX" b="1" dirty="0">
                <a:solidFill>
                  <a:srgbClr val="BB2D2C"/>
                </a:solidFill>
              </a:rPr>
              <a:t>Análisis prospectivo sobre el rendimiento esperado y el rendimiento de la Siefores Básicas 1</a:t>
            </a:r>
            <a:endParaRPr lang="es-MX" b="1" dirty="0">
              <a:solidFill>
                <a:srgbClr val="B2B2B2"/>
              </a:solidFill>
            </a:endParaRPr>
          </a:p>
        </p:txBody>
      </p:sp>
    </p:spTree>
    <p:extLst>
      <p:ext uri="{BB962C8B-B14F-4D97-AF65-F5344CB8AC3E}">
        <p14:creationId xmlns:p14="http://schemas.microsoft.com/office/powerpoint/2010/main" val="7811243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5213" y="242572"/>
            <a:ext cx="6813051" cy="677773"/>
          </a:xfrm>
        </p:spPr>
        <p:txBody>
          <a:bodyPr/>
          <a:lstStyle/>
          <a:p>
            <a:r>
              <a:rPr lang="es-MX" dirty="0" smtClean="0">
                <a:latin typeface="+mj-lt"/>
              </a:rPr>
              <a:t>Antecedentes</a:t>
            </a:r>
            <a:endParaRPr lang="es-MX" dirty="0">
              <a:latin typeface="+mj-lt"/>
            </a:endParaRPr>
          </a:p>
        </p:txBody>
      </p:sp>
      <p:sp>
        <p:nvSpPr>
          <p:cNvPr id="3" name="2 Marcador de contenido"/>
          <p:cNvSpPr>
            <a:spLocks noGrp="1"/>
          </p:cNvSpPr>
          <p:nvPr>
            <p:ph idx="1"/>
          </p:nvPr>
        </p:nvSpPr>
        <p:spPr>
          <a:xfrm>
            <a:off x="323528" y="1282404"/>
            <a:ext cx="8229600" cy="5052237"/>
          </a:xfrm>
        </p:spPr>
        <p:txBody>
          <a:bodyPr>
            <a:normAutofit/>
          </a:bodyPr>
          <a:lstStyle/>
          <a:p>
            <a:pPr marL="285750" indent="-285750" algn="just">
              <a:spcAft>
                <a:spcPts val="600"/>
              </a:spcAft>
              <a:buFont typeface="Arial" pitchFamily="34" charset="0"/>
              <a:buChar char="•"/>
            </a:pPr>
            <a:r>
              <a:rPr lang="es-MX" sz="1800" b="0" dirty="0" smtClean="0">
                <a:latin typeface="+mn-lt"/>
              </a:rPr>
              <a:t>Actualmente, el Banco de México (“BANXICO”) mantiene una política monetaria restrictiva lo cual ha provocado que la curva de tasas de rendimiento muestre una pendiente casi nula para los vencimientos a corto y mediano plazo, y con tasas negativas. Prueba de ello es que la tasa de referencia de Banco de México ha disminuido de 4.5% en marzo del 2013 a 3% al día de hoy, elevando el precio de los </a:t>
            </a:r>
            <a:r>
              <a:rPr lang="es-MX" sz="1800" b="0" dirty="0">
                <a:latin typeface="+mn-lt"/>
              </a:rPr>
              <a:t> de los instrumentos de renta </a:t>
            </a:r>
            <a:r>
              <a:rPr lang="es-MX" sz="1800" b="0" dirty="0" smtClean="0">
                <a:latin typeface="+mn-lt"/>
              </a:rPr>
              <a:t>fija por ende bajando su rendimiento.</a:t>
            </a:r>
          </a:p>
          <a:p>
            <a:pPr marL="285750" indent="-285750" algn="just">
              <a:spcAft>
                <a:spcPts val="600"/>
              </a:spcAft>
              <a:buFont typeface="Arial" pitchFamily="34" charset="0"/>
              <a:buChar char="•"/>
            </a:pPr>
            <a:r>
              <a:rPr lang="es-MX" sz="1800" b="0" dirty="0" smtClean="0">
                <a:latin typeface="+mn-lt"/>
              </a:rPr>
              <a:t>Sin embargo, se espera que en los próximos años el país entre una etapa de crecimiento económico constante. De ser así, esta etapa económica se caracteriza por inflación controlada, acompañada por un incremento en las tasas de interés a corto plazo, lo cuál puede a su vez elevar el rendimiento de los bonos. Igualmente, se suele ver un buen rendimiento en los instrumentos de renta variable.</a:t>
            </a:r>
          </a:p>
          <a:p>
            <a:pPr marL="285750" indent="-285750" algn="just">
              <a:spcAft>
                <a:spcPts val="600"/>
              </a:spcAft>
              <a:buFont typeface="Arial" pitchFamily="34" charset="0"/>
              <a:buChar char="•"/>
            </a:pPr>
            <a:r>
              <a:rPr lang="es-MX" sz="1800" b="0" dirty="0" smtClean="0">
                <a:latin typeface="+mn-lt"/>
              </a:rPr>
              <a:t>Por lo anterior, pudiera darse el caso de que Banxico decida eventualmente cambiar su tasa de referencia, impactando el rendimiento obtenido por las inversiones del FANVIT, particularmente por la compra de bonos en subastas nuevas.</a:t>
            </a:r>
          </a:p>
          <a:p>
            <a:pPr marL="285750" indent="-285750" algn="just">
              <a:spcAft>
                <a:spcPts val="600"/>
              </a:spcAft>
              <a:buFont typeface="Arial" pitchFamily="34" charset="0"/>
              <a:buChar char="•"/>
            </a:pPr>
            <a:r>
              <a:rPr lang="es-MX" sz="1800" b="0" dirty="0">
                <a:latin typeface="+mn-lt"/>
              </a:rPr>
              <a:t>Cabe mencionar que los rendimientos pasados no serán necesariamente un buen indicador del desempeño futuro, pues son varios los factores que influyen en el desempeño de una cartera</a:t>
            </a:r>
            <a:r>
              <a:rPr lang="es-MX" sz="1800" b="0" dirty="0" smtClean="0">
                <a:latin typeface="+mn-lt"/>
              </a:rPr>
              <a:t>.</a:t>
            </a:r>
            <a:endParaRPr lang="es-MX" sz="1800" b="0" dirty="0">
              <a:latin typeface="+mn-lt"/>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44</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2232653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5" y="242572"/>
            <a:ext cx="5328592" cy="677773"/>
          </a:xfrm>
        </p:spPr>
        <p:txBody>
          <a:bodyPr>
            <a:noAutofit/>
          </a:bodyPr>
          <a:lstStyle/>
          <a:p>
            <a:r>
              <a:rPr lang="es-MX" sz="2100" dirty="0">
                <a:latin typeface="+mj-lt"/>
              </a:rPr>
              <a:t>Análisis de los rendimientos vs la tasa de referencia de </a:t>
            </a:r>
            <a:r>
              <a:rPr lang="es-MX" sz="2100" dirty="0" smtClean="0">
                <a:latin typeface="+mj-lt"/>
              </a:rPr>
              <a:t>BANXICO y la curva real cupón cero</a:t>
            </a:r>
            <a:endParaRPr lang="es-MX" sz="2100" dirty="0">
              <a:latin typeface="+mj-lt"/>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306181"/>
            <a:ext cx="8352928" cy="5291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467544" y="6575424"/>
            <a:ext cx="6696744" cy="261610"/>
          </a:xfrm>
          <a:prstGeom prst="rect">
            <a:avLst/>
          </a:prstGeom>
          <a:noFill/>
        </p:spPr>
        <p:txBody>
          <a:bodyPr wrap="square" rtlCol="0">
            <a:spAutoFit/>
          </a:bodyPr>
          <a:lstStyle/>
          <a:p>
            <a:r>
              <a:rPr lang="es-MX" sz="1100" dirty="0" smtClean="0"/>
              <a:t>Fuente: BANXICO, CONSAR y VALMER. Los rendimientos fueron calculados con precios de gestión.</a:t>
            </a:r>
            <a:endParaRPr lang="es-MX" sz="11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45</a:t>
            </a:fld>
            <a:endParaRPr lang="es-ES" sz="1050" dirty="0">
              <a:solidFill>
                <a:prstClr val="black"/>
              </a:solidFill>
              <a:latin typeface="Arial" pitchFamily="34" charset="0"/>
              <a:cs typeface="Arial" pitchFamily="34" charset="0"/>
            </a:endParaRPr>
          </a:p>
        </p:txBody>
      </p:sp>
      <p:sp>
        <p:nvSpPr>
          <p:cNvPr id="3" name="2 Llamada rectangular redondeada"/>
          <p:cNvSpPr/>
          <p:nvPr/>
        </p:nvSpPr>
        <p:spPr>
          <a:xfrm>
            <a:off x="7410735" y="2702257"/>
            <a:ext cx="1196832" cy="545910"/>
          </a:xfrm>
          <a:prstGeom prst="wedgeRoundRectCallout">
            <a:avLst>
              <a:gd name="adj1" fmla="val 38533"/>
              <a:gd name="adj2" fmla="val 92500"/>
              <a:gd name="adj3" fmla="val 16667"/>
            </a:avLst>
          </a:prstGeom>
          <a:solidFill>
            <a:srgbClr val="E2E2E2"/>
          </a:solidFill>
          <a:ln w="9525" algn="ctr">
            <a:solidFill>
              <a:srgbClr val="E2E2E2"/>
            </a:solidFill>
            <a:miter lim="800000"/>
            <a:headEnd type="none" w="lg" len="lg"/>
            <a:tailEnd type="none" w="lg" len="lg"/>
          </a:ln>
        </p:spPr>
        <p:txBody>
          <a:bodyPr wrap="square" tIns="91440" bIns="91440" rtlCol="0" anchor="ctr" anchorCtr="1"/>
          <a:lstStyle/>
          <a:p>
            <a:pPr algn="ctr" defTabSz="914400"/>
            <a:r>
              <a:rPr lang="es-MX" sz="1050" b="1" dirty="0" smtClean="0">
                <a:solidFill>
                  <a:srgbClr val="000000"/>
                </a:solidFill>
              </a:rPr>
              <a:t>Baja inesperada de 50 puntos base por Banxico</a:t>
            </a:r>
          </a:p>
        </p:txBody>
      </p:sp>
    </p:spTree>
    <p:extLst>
      <p:ext uri="{BB962C8B-B14F-4D97-AF65-F5344CB8AC3E}">
        <p14:creationId xmlns:p14="http://schemas.microsoft.com/office/powerpoint/2010/main" val="38333405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3159" y="242572"/>
            <a:ext cx="4976913" cy="677773"/>
          </a:xfrm>
        </p:spPr>
        <p:txBody>
          <a:bodyPr>
            <a:normAutofit fontScale="90000"/>
          </a:bodyPr>
          <a:lstStyle/>
          <a:p>
            <a:r>
              <a:rPr lang="es-MX" dirty="0" smtClean="0">
                <a:latin typeface="+mj-lt"/>
              </a:rPr>
              <a:t>Rendimientos reales de bonos con tasa cupón cero</a:t>
            </a:r>
            <a:endParaRPr lang="es-MX" dirty="0">
              <a:latin typeface="+mj-lt"/>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196752"/>
            <a:ext cx="7214195" cy="5238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899592" y="6538710"/>
            <a:ext cx="4464496" cy="246221"/>
          </a:xfrm>
          <a:prstGeom prst="rect">
            <a:avLst/>
          </a:prstGeom>
          <a:noFill/>
        </p:spPr>
        <p:txBody>
          <a:bodyPr wrap="square" rtlCol="0">
            <a:spAutoFit/>
          </a:bodyPr>
          <a:lstStyle/>
          <a:p>
            <a:r>
              <a:rPr lang="es-MX" sz="1000" dirty="0" smtClean="0"/>
              <a:t>Fuente: </a:t>
            </a:r>
            <a:r>
              <a:rPr lang="es-MX" sz="1000" dirty="0" err="1" smtClean="0"/>
              <a:t>Valmer</a:t>
            </a:r>
            <a:r>
              <a:rPr lang="es-MX" sz="1000" dirty="0" smtClean="0"/>
              <a:t>. 8 de julio 2014.</a:t>
            </a:r>
            <a:endParaRPr lang="es-MX" sz="10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204959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3159" y="242572"/>
            <a:ext cx="5048921" cy="677773"/>
          </a:xfrm>
        </p:spPr>
        <p:txBody>
          <a:bodyPr>
            <a:noAutofit/>
          </a:bodyPr>
          <a:lstStyle/>
          <a:p>
            <a:r>
              <a:rPr lang="es-MX" sz="2400" dirty="0" smtClean="0">
                <a:latin typeface="+mj-lt"/>
              </a:rPr>
              <a:t>Escenario 1: Incremento en tasas</a:t>
            </a:r>
            <a:endParaRPr lang="es-MX" sz="2400" dirty="0">
              <a:latin typeface="+mj-lt"/>
            </a:endParaRPr>
          </a:p>
        </p:txBody>
      </p:sp>
      <p:sp>
        <p:nvSpPr>
          <p:cNvPr id="3" name="2 Marcador de contenido"/>
          <p:cNvSpPr>
            <a:spLocks noGrp="1"/>
          </p:cNvSpPr>
          <p:nvPr>
            <p:ph idx="1"/>
          </p:nvPr>
        </p:nvSpPr>
        <p:spPr>
          <a:xfrm>
            <a:off x="341416" y="1212518"/>
            <a:ext cx="8229600" cy="5268261"/>
          </a:xfrm>
        </p:spPr>
        <p:txBody>
          <a:bodyPr>
            <a:noAutofit/>
          </a:bodyPr>
          <a:lstStyle/>
          <a:p>
            <a:pPr marL="285750" indent="-285750" algn="just">
              <a:spcAft>
                <a:spcPts val="600"/>
              </a:spcAft>
              <a:buFont typeface="Arial" pitchFamily="34" charset="0"/>
              <a:buChar char="•"/>
            </a:pPr>
            <a:r>
              <a:rPr lang="es-MX" sz="1800" b="0" dirty="0" smtClean="0"/>
              <a:t>El promedio del rendimiento de las SB1 en el último año fue de 1.87%, etapa en que la tasa de referencia ha disminuido gradualmente de 3% a 4%, mientras que de julio del 2009 a marzo del 2013, fecha en que la tasa de referencia de BANXICO estuvo fija en 4.5%, el rendimiento promedio de las SB1 fue de 10.57%.</a:t>
            </a:r>
          </a:p>
          <a:p>
            <a:pPr marL="285750" indent="-285750" algn="just">
              <a:spcAft>
                <a:spcPts val="600"/>
              </a:spcAft>
              <a:buFont typeface="Arial" pitchFamily="34" charset="0"/>
              <a:buChar char="•"/>
            </a:pPr>
            <a:r>
              <a:rPr lang="es-MX" sz="1800" b="0" dirty="0"/>
              <a:t>Se espera que regresar a los niveles de tasa de referencia previos a marzo del 2013 ayudaría al Instituto a alcanzar un rendimiento similar al de las Siefores más </a:t>
            </a:r>
            <a:r>
              <a:rPr lang="es-MX" sz="1800" b="0" dirty="0" smtClean="0"/>
              <a:t>rápido de dos formas principales:</a:t>
            </a:r>
            <a:endParaRPr lang="es-MX" sz="1800" b="0" dirty="0"/>
          </a:p>
          <a:p>
            <a:pPr lvl="2" algn="just">
              <a:buFont typeface="Courier New" pitchFamily="49" charset="0"/>
              <a:buChar char="o"/>
            </a:pPr>
            <a:r>
              <a:rPr lang="es-MX" sz="1800" dirty="0"/>
              <a:t>En la compra de bonos nuevos con mejores </a:t>
            </a:r>
            <a:r>
              <a:rPr lang="es-MX" sz="1800" dirty="0" smtClean="0"/>
              <a:t>rendimientos;</a:t>
            </a:r>
            <a:endParaRPr lang="es-MX" sz="1800" dirty="0"/>
          </a:p>
          <a:p>
            <a:pPr lvl="2" algn="just">
              <a:spcAft>
                <a:spcPts val="600"/>
              </a:spcAft>
              <a:buFont typeface="Courier New" pitchFamily="49" charset="0"/>
              <a:buChar char="o"/>
            </a:pPr>
            <a:r>
              <a:rPr lang="es-MX" sz="1800" dirty="0"/>
              <a:t>Dado que apenas se ha comenzado a invertir, </a:t>
            </a:r>
            <a:r>
              <a:rPr lang="es-MX" sz="1800" dirty="0" smtClean="0"/>
              <a:t>hay poca tenencia de bonos, los cuáles tienen una baja duración, </a:t>
            </a:r>
            <a:r>
              <a:rPr lang="es-MX" sz="1800" dirty="0"/>
              <a:t>por lo que un incremento en las tasas no implicaría una minusvalía tan fuerte como con las SB1, mejorando el rendimiento </a:t>
            </a:r>
            <a:r>
              <a:rPr lang="es-MX" sz="1800" dirty="0" smtClean="0"/>
              <a:t>relativo;</a:t>
            </a:r>
            <a:endParaRPr lang="es-MX" sz="1800" dirty="0"/>
          </a:p>
          <a:p>
            <a:pPr marL="285750" indent="-285750" algn="just">
              <a:buFont typeface="Arial" pitchFamily="34" charset="0"/>
              <a:buChar char="•"/>
            </a:pPr>
            <a:r>
              <a:rPr lang="es-MX" sz="1800" b="0" dirty="0" smtClean="0"/>
              <a:t>Los ajustes de la tasa de referencia de BANXICO suelen ser en cambios de 0.25%, así que si éste hace un ajuste a la alza de manera semestral, se estima que se llegaría a tener un rendimiento similar al promedio ponderado de las SB1 en un periodo máximo de uno y medio a dos años, y a partir de este punto se buscaría generar un rendimiento superior a dicho promedio.</a:t>
            </a: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3787841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29091"/>
            <a:ext cx="8229600" cy="5268261"/>
          </a:xfrm>
        </p:spPr>
        <p:txBody>
          <a:bodyPr>
            <a:noAutofit/>
          </a:bodyPr>
          <a:lstStyle/>
          <a:p>
            <a:pPr marL="285750" indent="-285750" algn="just">
              <a:spcAft>
                <a:spcPts val="0"/>
              </a:spcAft>
              <a:buFont typeface="Arial" pitchFamily="34" charset="0"/>
              <a:buChar char="•"/>
            </a:pPr>
            <a:r>
              <a:rPr lang="es-MX" sz="2000" b="0" dirty="0" smtClean="0">
                <a:latin typeface="+mn-lt"/>
              </a:rPr>
              <a:t>Del mismo análisis anterior, se desprende que un decremento en las tasas de referencia, se traduciría en un mayor tiempo para llegar a obtener un rendimiento promedio similar a la de las SB1 por las siguientes razones:</a:t>
            </a:r>
          </a:p>
          <a:p>
            <a:pPr lvl="1" algn="just">
              <a:spcAft>
                <a:spcPts val="0"/>
              </a:spcAft>
              <a:buFont typeface="Courier New" pitchFamily="49" charset="0"/>
              <a:buChar char="o"/>
            </a:pPr>
            <a:r>
              <a:rPr lang="es-MX" sz="2000" dirty="0" smtClean="0">
                <a:latin typeface="+mn-lt"/>
              </a:rPr>
              <a:t>El decremento en las tasas implicaría una mayor plusvalía en los instrumento de las SIEFORES</a:t>
            </a:r>
            <a:r>
              <a:rPr lang="es-MX" sz="2000" dirty="0">
                <a:latin typeface="+mn-lt"/>
              </a:rPr>
              <a:t>,</a:t>
            </a:r>
            <a:r>
              <a:rPr lang="es-MX" sz="2000" dirty="0" smtClean="0">
                <a:latin typeface="+mn-lt"/>
              </a:rPr>
              <a:t> pues sus papeles son más sensibles a condiciones de mercado que los administrados por el FANVIT, incrementando sus rendimientos;</a:t>
            </a:r>
          </a:p>
          <a:p>
            <a:pPr lvl="1" algn="just">
              <a:spcAft>
                <a:spcPts val="0"/>
              </a:spcAft>
              <a:buFont typeface="Courier New" pitchFamily="49" charset="0"/>
              <a:buChar char="o"/>
            </a:pPr>
            <a:r>
              <a:rPr lang="es-MX" sz="2000" dirty="0" smtClean="0">
                <a:latin typeface="+mn-lt"/>
              </a:rPr>
              <a:t>En las subasta nuevas de instrumentos de deuda, la tasa ofrecida por los papeles sería menor que las tasas observadas actualmente;</a:t>
            </a:r>
          </a:p>
          <a:p>
            <a:pPr marL="285750" indent="-285750" algn="just">
              <a:spcAft>
                <a:spcPts val="0"/>
              </a:spcAft>
              <a:buFont typeface="Arial" pitchFamily="34" charset="0"/>
              <a:buChar char="•"/>
            </a:pPr>
            <a:r>
              <a:rPr lang="es-MX" sz="2000" b="0" dirty="0" smtClean="0">
                <a:latin typeface="+mn-lt"/>
              </a:rPr>
              <a:t>Para llegar a tener un rendimiento similar al de las SB1, se necesitará que el FANVIT administre una cartera de características similares a las de dichas sociedades, y dado que el plazo promedio ponderado de los activos de las SB1 se encuentra actualmente en 3,078 días, se estima que se llegaría a tener un rendimiento similar al promedio ponderado de las SB1 en un periodo máximo de tres años, y a partir de este punto se buscaría generar un rendimiento superior a dicho promedio.</a:t>
            </a:r>
          </a:p>
        </p:txBody>
      </p:sp>
      <p:sp>
        <p:nvSpPr>
          <p:cNvPr id="5" name="1 Título"/>
          <p:cNvSpPr>
            <a:spLocks noGrp="1"/>
          </p:cNvSpPr>
          <p:nvPr>
            <p:ph type="title"/>
          </p:nvPr>
        </p:nvSpPr>
        <p:spPr>
          <a:xfrm>
            <a:off x="243159" y="242572"/>
            <a:ext cx="5048921" cy="677773"/>
          </a:xfrm>
        </p:spPr>
        <p:txBody>
          <a:bodyPr>
            <a:noAutofit/>
          </a:bodyPr>
          <a:lstStyle/>
          <a:p>
            <a:r>
              <a:rPr lang="es-MX" sz="2400" dirty="0" smtClean="0">
                <a:latin typeface="+mj-lt"/>
              </a:rPr>
              <a:t>Escenario 2: Decremento en tasas</a:t>
            </a:r>
            <a:endParaRPr lang="es-MX" sz="2400" dirty="0">
              <a:latin typeface="+mj-lt"/>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9418054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29091"/>
            <a:ext cx="8229600" cy="5268261"/>
          </a:xfrm>
        </p:spPr>
        <p:txBody>
          <a:bodyPr>
            <a:noAutofit/>
          </a:bodyPr>
          <a:lstStyle/>
          <a:p>
            <a:pPr marL="342900" indent="-342900" algn="just">
              <a:spcAft>
                <a:spcPts val="600"/>
              </a:spcAft>
              <a:buFont typeface="Arial" pitchFamily="34" charset="0"/>
              <a:buChar char="•"/>
            </a:pPr>
            <a:r>
              <a:rPr lang="es-MX" sz="2000" b="0" dirty="0" smtClean="0">
                <a:latin typeface="+mn-lt"/>
              </a:rPr>
              <a:t>Asimismo, en el poco probable caso de que las tasas de referencia no lleguen a cambiar en el mediano a largo plazo, el llegar a un rendimiento comparable a aquél de las SB1 dependería básicamente de:</a:t>
            </a:r>
          </a:p>
          <a:p>
            <a:pPr marL="630238" lvl="1" indent="-268288" algn="just">
              <a:buFont typeface="Courier New" pitchFamily="49" charset="0"/>
              <a:buChar char="o"/>
            </a:pPr>
            <a:r>
              <a:rPr lang="es-MX" sz="2000" dirty="0" smtClean="0">
                <a:latin typeface="+mn-lt"/>
              </a:rPr>
              <a:t>La actividad del FANVIT en las nuevas subastas de instrumentos financieros</a:t>
            </a:r>
          </a:p>
          <a:p>
            <a:pPr marL="630238" lvl="1" indent="-268288" algn="just">
              <a:buFont typeface="Courier New" pitchFamily="49" charset="0"/>
              <a:buChar char="o"/>
            </a:pPr>
            <a:r>
              <a:rPr lang="es-MX" sz="2000" dirty="0" smtClean="0">
                <a:latin typeface="+mn-lt"/>
              </a:rPr>
              <a:t>La habilidad del personal encargado de realizar las inversiones.</a:t>
            </a:r>
          </a:p>
          <a:p>
            <a:pPr marL="630238" lvl="1" indent="-268288" algn="just">
              <a:buFont typeface="Courier New" pitchFamily="49" charset="0"/>
              <a:buChar char="o"/>
            </a:pPr>
            <a:r>
              <a:rPr lang="es-MX" sz="2000" dirty="0" smtClean="0">
                <a:latin typeface="+mn-lt"/>
              </a:rPr>
              <a:t>Hacerse de un portafolio de características similares a las de las SB1</a:t>
            </a:r>
          </a:p>
          <a:p>
            <a:pPr marL="342900" indent="-342900" algn="just">
              <a:spcBef>
                <a:spcPts val="600"/>
              </a:spcBef>
              <a:buFont typeface="Arial" pitchFamily="34" charset="0"/>
              <a:buChar char="•"/>
            </a:pPr>
            <a:r>
              <a:rPr lang="es-MX" sz="2000" b="0" dirty="0" smtClean="0">
                <a:latin typeface="+mn-lt"/>
              </a:rPr>
              <a:t>En este caso, se estima como un periodo máximo aproximado de entre uno y medio a dos años para llegar a tener un rendimiento similar al promedio ponderado de las SB1,  y a partir de este punto se buscaría generar un rendimiento superior a dicho promedio.</a:t>
            </a:r>
          </a:p>
        </p:txBody>
      </p:sp>
      <p:sp>
        <p:nvSpPr>
          <p:cNvPr id="5" name="1 Título"/>
          <p:cNvSpPr>
            <a:spLocks noGrp="1"/>
          </p:cNvSpPr>
          <p:nvPr>
            <p:ph type="title"/>
          </p:nvPr>
        </p:nvSpPr>
        <p:spPr>
          <a:xfrm>
            <a:off x="243159" y="242572"/>
            <a:ext cx="5048921" cy="677773"/>
          </a:xfrm>
        </p:spPr>
        <p:txBody>
          <a:bodyPr>
            <a:noAutofit/>
          </a:bodyPr>
          <a:lstStyle/>
          <a:p>
            <a:r>
              <a:rPr lang="es-MX" sz="2400" dirty="0" smtClean="0">
                <a:latin typeface="+mj-lt"/>
              </a:rPr>
              <a:t>Escenario 3: Tasas Constantes</a:t>
            </a:r>
            <a:endParaRPr lang="es-MX" sz="2400" dirty="0">
              <a:latin typeface="+mj-lt"/>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5971231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50</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prstClr val="white"/>
                </a:solidFill>
                <a:ea typeface="MS PGothic" pitchFamily="34" charset="-128"/>
                <a:cs typeface="Arial" pitchFamily="34" charset="0"/>
              </a:rPr>
              <a:t>Anexo 3</a:t>
            </a:r>
            <a:endParaRPr lang="es-MX" sz="2200" dirty="0">
              <a:solidFill>
                <a:prstClr val="white"/>
              </a:solidFill>
              <a:ea typeface="MS PGothic" pitchFamily="34" charset="-128"/>
              <a:cs typeface="Arial"/>
            </a:endParaRPr>
          </a:p>
        </p:txBody>
      </p:sp>
      <p:sp>
        <p:nvSpPr>
          <p:cNvPr id="6" name="5 Rectángulo"/>
          <p:cNvSpPr/>
          <p:nvPr/>
        </p:nvSpPr>
        <p:spPr>
          <a:xfrm>
            <a:off x="397798" y="2551837"/>
            <a:ext cx="8323122" cy="369332"/>
          </a:xfrm>
          <a:prstGeom prst="rect">
            <a:avLst/>
          </a:prstGeom>
        </p:spPr>
        <p:txBody>
          <a:bodyPr wrap="square">
            <a:spAutoFit/>
          </a:bodyPr>
          <a:lstStyle/>
          <a:p>
            <a:pPr marL="355600" indent="-355600" defTabSz="457200">
              <a:spcAft>
                <a:spcPts val="600"/>
              </a:spcAft>
              <a:buFont typeface="+mj-lt"/>
              <a:buAutoNum type="arabicPeriod"/>
            </a:pPr>
            <a:r>
              <a:rPr lang="es-MX" b="1" dirty="0">
                <a:solidFill>
                  <a:srgbClr val="BB2D2C"/>
                </a:solidFill>
              </a:rPr>
              <a:t>Acta de la sesión ordinaria número 104 del Comité de Auditoría</a:t>
            </a:r>
            <a:r>
              <a:rPr lang="es-MX" b="1" dirty="0" smtClean="0">
                <a:solidFill>
                  <a:srgbClr val="BB2D2C"/>
                </a:solidFill>
              </a:rPr>
              <a:t>.</a:t>
            </a:r>
            <a:endParaRPr lang="es-MX" b="1" dirty="0">
              <a:solidFill>
                <a:srgbClr val="BB2D2C"/>
              </a:solidFil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067302649"/>
              </p:ext>
            </p:extLst>
          </p:nvPr>
        </p:nvGraphicFramePr>
        <p:xfrm>
          <a:off x="3568889" y="3429000"/>
          <a:ext cx="1387017" cy="1170296"/>
        </p:xfrm>
        <a:graphic>
          <a:graphicData uri="http://schemas.openxmlformats.org/presentationml/2006/ole">
            <mc:AlternateContent xmlns:mc="http://schemas.openxmlformats.org/markup-compatibility/2006">
              <mc:Choice xmlns:v="urn:schemas-microsoft-com:vml" Requires="v">
                <p:oleObj spid="_x0000_s382983" name="Acrobat Document" showAsIcon="1" r:id="rId4" imgW="914400" imgH="771480" progId="AcroExch.Document.7">
                  <p:link updateAutomatic="1"/>
                </p:oleObj>
              </mc:Choice>
              <mc:Fallback>
                <p:oleObj name="Acrobat Document" showAsIcon="1" r:id="rId4" imgW="914400" imgH="771480" progId="AcroExch.Document.7">
                  <p:link updateAutomatic="1"/>
                  <p:pic>
                    <p:nvPicPr>
                      <p:cNvPr id="0" name=""/>
                      <p:cNvPicPr/>
                      <p:nvPr/>
                    </p:nvPicPr>
                    <p:blipFill>
                      <a:blip r:embed="rId5"/>
                      <a:stretch>
                        <a:fillRect/>
                      </a:stretch>
                    </p:blipFill>
                    <p:spPr>
                      <a:xfrm>
                        <a:off x="3568889" y="3429000"/>
                        <a:ext cx="1387017" cy="1170296"/>
                      </a:xfrm>
                      <a:prstGeom prst="rect">
                        <a:avLst/>
                      </a:prstGeom>
                    </p:spPr>
                  </p:pic>
                </p:oleObj>
              </mc:Fallback>
            </mc:AlternateContent>
          </a:graphicData>
        </a:graphic>
      </p:graphicFrame>
    </p:spTree>
    <p:extLst>
      <p:ext uri="{BB962C8B-B14F-4D97-AF65-F5344CB8AC3E}">
        <p14:creationId xmlns:p14="http://schemas.microsoft.com/office/powerpoint/2010/main" val="422655886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SLIDESTYLE" val="CoverPag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13057</TotalTime>
  <Words>7423</Words>
  <Application>Microsoft Office PowerPoint</Application>
  <PresentationFormat>Carta (216 x 279 mm)</PresentationFormat>
  <Paragraphs>732</Paragraphs>
  <Slides>51</Slides>
  <Notes>14</Notes>
  <HiddenSlides>0</HiddenSlides>
  <MMClips>0</MMClips>
  <ScaleCrop>false</ScaleCrop>
  <HeadingPairs>
    <vt:vector size="8" baseType="variant">
      <vt:variant>
        <vt:lpstr>Tema</vt:lpstr>
      </vt:variant>
      <vt:variant>
        <vt:i4>4</vt:i4>
      </vt:variant>
      <vt:variant>
        <vt:lpstr>Vínculos</vt:lpstr>
      </vt:variant>
      <vt:variant>
        <vt:i4>1</vt:i4>
      </vt:variant>
      <vt:variant>
        <vt:lpstr>Servidores OLE incrustados</vt:lpstr>
      </vt:variant>
      <vt:variant>
        <vt:i4>2</vt:i4>
      </vt:variant>
      <vt:variant>
        <vt:lpstr>Títulos de diapositiva</vt:lpstr>
      </vt:variant>
      <vt:variant>
        <vt:i4>51</vt:i4>
      </vt:variant>
    </vt:vector>
  </HeadingPairs>
  <TitlesOfParts>
    <vt:vector size="58" baseType="lpstr">
      <vt:lpstr>blank</vt:lpstr>
      <vt:lpstr>1_blank</vt:lpstr>
      <vt:lpstr>2_blank</vt:lpstr>
      <vt:lpstr>Tema de Office</vt:lpstr>
      <vt:lpstr>C:\Users\IN332849\Desktop\Acta Auditoría 104 12-Junio-2014.pdf</vt:lpstr>
      <vt:lpstr>think-cell Slide</vt:lpstr>
      <vt:lpstr>Hoja de cálculo</vt:lpstr>
      <vt:lpstr>Sesión 002 del Comité de Inversiones</vt:lpstr>
      <vt:lpstr>Presentación de PowerPoint</vt:lpstr>
      <vt:lpstr>Etapas de implementación</vt:lpstr>
      <vt:lpstr>Dónde estamos (1/2)</vt:lpstr>
      <vt:lpstr>Hacia donde vamos </vt:lpstr>
      <vt:lpstr>Presentación de PowerPoint</vt:lpstr>
      <vt:lpstr>Propuesta de actualizaciones y modificaciones (1/3)  </vt:lpstr>
      <vt:lpstr>Propuesta de actualizaciones y modificaciones (2/3)  </vt:lpstr>
      <vt:lpstr>Propuesta de actualizaciones y modificaciones (3/3)  </vt:lpstr>
      <vt:lpstr>Comité Técnico del Fideicomiso de Administración F/80715</vt:lpstr>
      <vt:lpstr>Presentación de PowerPoint</vt:lpstr>
      <vt:lpstr>Objetivo</vt:lpstr>
      <vt:lpstr>Inversiones permitidas en la SB1</vt:lpstr>
      <vt:lpstr>Presentación de PowerPoint</vt:lpstr>
      <vt:lpstr>Valor de Referencia Propuesto</vt:lpstr>
      <vt:lpstr>Consideraciones sobre el rendimiento esperado</vt:lpstr>
      <vt:lpstr>Rendimiento histórico  del cupón cero (2004-2014)</vt:lpstr>
      <vt:lpstr>Rendimiento Histórico del Valor de referencia (Mes 4 al 6)</vt:lpstr>
      <vt:lpstr>Escenarios futuros de tasas</vt:lpstr>
      <vt:lpstr>Presentación de PowerPoint</vt:lpstr>
      <vt:lpstr>Comité de Auditoría - Sesión 104</vt:lpstr>
      <vt:lpstr>Elección Proveedor del Sistema/ Asesoría financiera</vt:lpstr>
      <vt:lpstr>Presentación de PowerPoint</vt:lpstr>
      <vt:lpstr>Fiduciario</vt:lpstr>
      <vt:lpstr>Custodio</vt:lpstr>
      <vt:lpstr>Presentación de PowerPoint</vt:lpstr>
      <vt:lpstr>Presentación de PowerPoint</vt:lpstr>
      <vt:lpstr>Presentación de PowerPoint</vt:lpstr>
      <vt:lpstr>Estrategia de Inversión1</vt:lpstr>
      <vt:lpstr>Presentación de PowerPoint</vt:lpstr>
      <vt:lpstr>Estrategia General</vt:lpstr>
      <vt:lpstr>Estrategia de Asignación</vt:lpstr>
      <vt:lpstr>Glosario de Títulos de Deuda</vt:lpstr>
      <vt:lpstr>Estrategia en el mercado primario gubernamental1</vt:lpstr>
      <vt:lpstr>Estrategia Mercado Secundario</vt:lpstr>
      <vt:lpstr>Presentación de PowerPoint</vt:lpstr>
      <vt:lpstr>Calendario de sesiones</vt:lpstr>
      <vt:lpstr>Sesión 002 del Comité de Inversiones</vt:lpstr>
      <vt:lpstr>Anexo 1: Comparativos sobre Cotizaciones de Fiduciarios</vt:lpstr>
      <vt:lpstr>Anexo1: Comparativos sobre Cotizaciones de Custodios</vt:lpstr>
      <vt:lpstr>Presentación de PowerPoint</vt:lpstr>
      <vt:lpstr>Rendimientos históricos para la SB1 y SB2.  Mayo 2014</vt:lpstr>
      <vt:lpstr>Rendimientos históricos para la SB1 y SB2.  Junio 2014</vt:lpstr>
      <vt:lpstr>Presentación de PowerPoint</vt:lpstr>
      <vt:lpstr>Antecedentes</vt:lpstr>
      <vt:lpstr>Análisis de los rendimientos vs la tasa de referencia de BANXICO y la curva real cupón cero</vt:lpstr>
      <vt:lpstr>Rendimientos reales de bonos con tasa cupón cero</vt:lpstr>
      <vt:lpstr>Escenario 1: Incremento en tasas</vt:lpstr>
      <vt:lpstr>Escenario 2: Decremento en tasas</vt:lpstr>
      <vt:lpstr>Escenario 3: Tasas Constantes</vt:lpstr>
      <vt:lpstr>Presentación de PowerPoint</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Santiesteban Calderon Maria Fernanda</cp:lastModifiedBy>
  <cp:revision>437</cp:revision>
  <cp:lastPrinted>2014-05-30T21:45:23Z</cp:lastPrinted>
  <dcterms:created xsi:type="dcterms:W3CDTF">2014-04-09T15:13:30Z</dcterms:created>
  <dcterms:modified xsi:type="dcterms:W3CDTF">2014-07-29T00:26:05Z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