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tags/tag5.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tags/tag6.xml" ContentType="application/vnd.openxmlformats-officedocument.presentationml.tags+xml"/>
  <Override PartName="/ppt/theme/theme7.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19" r:id="rId4"/>
    <p:sldMasterId id="2147483731" r:id="rId5"/>
    <p:sldMasterId id="2147483737" r:id="rId6"/>
  </p:sldMasterIdLst>
  <p:notesMasterIdLst>
    <p:notesMasterId r:id="rId37"/>
  </p:notesMasterIdLst>
  <p:sldIdLst>
    <p:sldId id="261" r:id="rId7"/>
    <p:sldId id="517" r:id="rId8"/>
    <p:sldId id="650" r:id="rId9"/>
    <p:sldId id="657" r:id="rId10"/>
    <p:sldId id="673" r:id="rId11"/>
    <p:sldId id="674" r:id="rId12"/>
    <p:sldId id="639" r:id="rId13"/>
    <p:sldId id="637" r:id="rId14"/>
    <p:sldId id="663" r:id="rId15"/>
    <p:sldId id="653" r:id="rId16"/>
    <p:sldId id="664" r:id="rId17"/>
    <p:sldId id="651" r:id="rId18"/>
    <p:sldId id="676" r:id="rId19"/>
    <p:sldId id="646" r:id="rId20"/>
    <p:sldId id="679" r:id="rId21"/>
    <p:sldId id="677" r:id="rId22"/>
    <p:sldId id="668" r:id="rId23"/>
    <p:sldId id="669" r:id="rId24"/>
    <p:sldId id="671" r:id="rId25"/>
    <p:sldId id="672" r:id="rId26"/>
    <p:sldId id="665" r:id="rId27"/>
    <p:sldId id="666" r:id="rId28"/>
    <p:sldId id="667" r:id="rId29"/>
    <p:sldId id="670" r:id="rId30"/>
    <p:sldId id="680" r:id="rId31"/>
    <p:sldId id="675" r:id="rId32"/>
    <p:sldId id="678" r:id="rId33"/>
    <p:sldId id="583" r:id="rId34"/>
    <p:sldId id="584" r:id="rId35"/>
    <p:sldId id="661" r:id="rId36"/>
  </p:sldIdLst>
  <p:sldSz cx="9144000" cy="6858000" type="letter"/>
  <p:notesSz cx="7010400" cy="9296400"/>
  <p:custDataLst>
    <p:tags r:id="rId38"/>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0"/>
    <a:srgbClr val="CC0000"/>
    <a:srgbClr val="FF7979"/>
    <a:srgbClr val="E2E2E2"/>
    <a:srgbClr val="BB2D2C"/>
    <a:srgbClr val="E8B7B7"/>
    <a:srgbClr val="808080"/>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36" autoAdjust="0"/>
    <p:restoredTop sz="94671" autoAdjust="0"/>
  </p:normalViewPr>
  <p:slideViewPr>
    <p:cSldViewPr snapToGrid="0" snapToObjects="1" showGuides="1">
      <p:cViewPr>
        <p:scale>
          <a:sx n="100" d="100"/>
          <a:sy n="100" d="100"/>
        </p:scale>
        <p:origin x="-2430" y="-348"/>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1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6.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IN332849\AppData\Local\Microsoft\Windows\Temporary%20Internet%20Files\Content.Outlook\5ECFLT2G\graficas%203.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IN332849\AppData\Local\Microsoft\Windows\Temporary%20Internet%20Files\Content.Outlook\5ECFLT2G\graficas%202.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7.bin"/><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dmin\AppData\Local\Microsoft\Windows\Temporary%20Internet%20Files\Content.Outlook\RA2BWEJ2\Libro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lgn="l">
              <a:defRPr sz="1000"/>
            </a:pPr>
            <a:r>
              <a:rPr lang="es-MX" sz="1000" noProof="0" dirty="0" smtClean="0"/>
              <a:t>Tasas</a:t>
            </a:r>
            <a:r>
              <a:rPr lang="en-US" sz="1000" dirty="0" smtClean="0"/>
              <a:t> </a:t>
            </a:r>
            <a:r>
              <a:rPr lang="es-MX" sz="1000" noProof="0" dirty="0" smtClean="0"/>
              <a:t>Reales México</a:t>
            </a:r>
            <a:r>
              <a:rPr lang="es-MX" sz="1000" baseline="0" noProof="0" dirty="0" smtClean="0"/>
              <a:t> y principales economías </a:t>
            </a:r>
            <a:endParaRPr lang="es-MX" sz="1000" noProof="0" dirty="0"/>
          </a:p>
        </c:rich>
      </c:tx>
      <c:layout>
        <c:manualLayout>
          <c:xMode val="edge"/>
          <c:yMode val="edge"/>
          <c:x val="1.8062632601158143E-2"/>
          <c:y val="2.9610322407539611E-2"/>
        </c:manualLayout>
      </c:layout>
      <c:overlay val="0"/>
    </c:title>
    <c:autoTitleDeleted val="0"/>
    <c:plotArea>
      <c:layout/>
      <c:barChart>
        <c:barDir val="col"/>
        <c:grouping val="clustered"/>
        <c:varyColors val="0"/>
        <c:ser>
          <c:idx val="0"/>
          <c:order val="0"/>
          <c:tx>
            <c:strRef>
              <c:f>Hoja3!$L$3</c:f>
              <c:strCache>
                <c:ptCount val="1"/>
                <c:pt idx="0">
                  <c:v>Tasas Reales</c:v>
                </c:pt>
              </c:strCache>
            </c:strRef>
          </c:tx>
          <c:spPr>
            <a:solidFill>
              <a:schemeClr val="accent2">
                <a:lumMod val="75000"/>
              </a:schemeClr>
            </a:solidFill>
          </c:spPr>
          <c:invertIfNegative val="0"/>
          <c:cat>
            <c:strRef>
              <c:f>Hoja3!$I$4:$I$8</c:f>
              <c:strCache>
                <c:ptCount val="5"/>
                <c:pt idx="0">
                  <c:v>Japón </c:v>
                </c:pt>
                <c:pt idx="1">
                  <c:v>Reino Unido</c:v>
                </c:pt>
                <c:pt idx="2">
                  <c:v>Estados Unidos </c:v>
                </c:pt>
                <c:pt idx="3">
                  <c:v>Eurozona </c:v>
                </c:pt>
                <c:pt idx="4">
                  <c:v>Mexico</c:v>
                </c:pt>
              </c:strCache>
            </c:strRef>
          </c:cat>
          <c:val>
            <c:numRef>
              <c:f>Hoja3!$L$4:$L$8</c:f>
              <c:numCache>
                <c:formatCode>General</c:formatCode>
                <c:ptCount val="5"/>
                <c:pt idx="0">
                  <c:v>-3.2821400000000001</c:v>
                </c:pt>
                <c:pt idx="1">
                  <c:v>-1.0397500000000002</c:v>
                </c:pt>
                <c:pt idx="2">
                  <c:v>-1.7659</c:v>
                </c:pt>
                <c:pt idx="3">
                  <c:v>-0.25</c:v>
                </c:pt>
                <c:pt idx="4">
                  <c:v>-0.85250000000000048</c:v>
                </c:pt>
              </c:numCache>
            </c:numRef>
          </c:val>
        </c:ser>
        <c:dLbls>
          <c:showLegendKey val="0"/>
          <c:showVal val="0"/>
          <c:showCatName val="0"/>
          <c:showSerName val="0"/>
          <c:showPercent val="0"/>
          <c:showBubbleSize val="0"/>
        </c:dLbls>
        <c:gapWidth val="150"/>
        <c:axId val="38859520"/>
        <c:axId val="38861056"/>
      </c:barChart>
      <c:catAx>
        <c:axId val="38859520"/>
        <c:scaling>
          <c:orientation val="minMax"/>
        </c:scaling>
        <c:delete val="0"/>
        <c:axPos val="b"/>
        <c:majorTickMark val="out"/>
        <c:minorTickMark val="none"/>
        <c:tickLblPos val="low"/>
        <c:crossAx val="38861056"/>
        <c:crosses val="autoZero"/>
        <c:auto val="1"/>
        <c:lblAlgn val="ctr"/>
        <c:lblOffset val="100"/>
        <c:noMultiLvlLbl val="0"/>
      </c:catAx>
      <c:valAx>
        <c:axId val="38861056"/>
        <c:scaling>
          <c:orientation val="minMax"/>
        </c:scaling>
        <c:delete val="0"/>
        <c:axPos val="l"/>
        <c:majorGridlines/>
        <c:numFmt formatCode="General" sourceLinked="1"/>
        <c:majorTickMark val="out"/>
        <c:minorTickMark val="none"/>
        <c:tickLblPos val="nextTo"/>
        <c:crossAx val="38859520"/>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682174103237096"/>
          <c:y val="5.6977027049575517E-2"/>
          <c:w val="0.83515095149799401"/>
          <c:h val="0.7745135405954402"/>
        </c:manualLayout>
      </c:layout>
      <c:lineChart>
        <c:grouping val="standard"/>
        <c:varyColors val="0"/>
        <c:ser>
          <c:idx val="0"/>
          <c:order val="0"/>
          <c:tx>
            <c:strRef>
              <c:f>'[graficas 3.xlsx]Hoja1'!$O$2851</c:f>
              <c:strCache>
                <c:ptCount val="1"/>
                <c:pt idx="0">
                  <c:v>total 2014</c:v>
                </c:pt>
              </c:strCache>
            </c:strRef>
          </c:tx>
          <c:spPr>
            <a:ln>
              <a:solidFill>
                <a:schemeClr val="tx2"/>
              </a:solidFill>
            </a:ln>
          </c:spPr>
          <c:marker>
            <c:symbol val="none"/>
          </c:marker>
          <c:cat>
            <c:strRef>
              <c:f>'[graficas 3.xlsx]Hoja1'!$N$2852:$N$2860</c:f>
              <c:strCache>
                <c:ptCount val="9"/>
                <c:pt idx="0">
                  <c:v>Dic</c:v>
                </c:pt>
                <c:pt idx="1">
                  <c:v>Ene</c:v>
                </c:pt>
                <c:pt idx="2">
                  <c:v>Feb</c:v>
                </c:pt>
                <c:pt idx="3">
                  <c:v>Mzo</c:v>
                </c:pt>
                <c:pt idx="4">
                  <c:v>Abr</c:v>
                </c:pt>
                <c:pt idx="5">
                  <c:v>Mayo </c:v>
                </c:pt>
                <c:pt idx="6">
                  <c:v>Junio </c:v>
                </c:pt>
                <c:pt idx="7">
                  <c:v>Julio </c:v>
                </c:pt>
                <c:pt idx="8">
                  <c:v>Ago</c:v>
                </c:pt>
              </c:strCache>
            </c:strRef>
          </c:cat>
          <c:val>
            <c:numRef>
              <c:f>'[graficas 3.xlsx]Hoja1'!$O$2852:$O$2860</c:f>
              <c:numCache>
                <c:formatCode>General</c:formatCode>
                <c:ptCount val="9"/>
                <c:pt idx="0">
                  <c:v>0</c:v>
                </c:pt>
                <c:pt idx="1">
                  <c:v>44390.859058440008</c:v>
                </c:pt>
                <c:pt idx="2">
                  <c:v>39454.538208380109</c:v>
                </c:pt>
                <c:pt idx="3">
                  <c:v>135233.74246694017</c:v>
                </c:pt>
                <c:pt idx="4">
                  <c:v>236278.86912752019</c:v>
                </c:pt>
                <c:pt idx="5">
                  <c:v>232776.11600668009</c:v>
                </c:pt>
                <c:pt idx="6">
                  <c:v>189743.05313068017</c:v>
                </c:pt>
                <c:pt idx="7">
                  <c:v>250402.4502478202</c:v>
                </c:pt>
                <c:pt idx="8">
                  <c:v>278729.1802406201</c:v>
                </c:pt>
              </c:numCache>
            </c:numRef>
          </c:val>
          <c:smooth val="0"/>
        </c:ser>
        <c:ser>
          <c:idx val="1"/>
          <c:order val="1"/>
          <c:tx>
            <c:strRef>
              <c:f>'[graficas 3.xlsx]Hoja1'!$P$2851</c:f>
              <c:strCache>
                <c:ptCount val="1"/>
                <c:pt idx="0">
                  <c:v>total 2013</c:v>
                </c:pt>
              </c:strCache>
            </c:strRef>
          </c:tx>
          <c:spPr>
            <a:ln>
              <a:solidFill>
                <a:schemeClr val="tx2">
                  <a:lumMod val="60000"/>
                  <a:lumOff val="40000"/>
                </a:schemeClr>
              </a:solidFill>
            </a:ln>
          </c:spPr>
          <c:marker>
            <c:symbol val="none"/>
          </c:marker>
          <c:cat>
            <c:strRef>
              <c:f>'[graficas 3.xlsx]Hoja1'!$N$2852:$N$2860</c:f>
              <c:strCache>
                <c:ptCount val="9"/>
                <c:pt idx="0">
                  <c:v>Dic</c:v>
                </c:pt>
                <c:pt idx="1">
                  <c:v>Ene</c:v>
                </c:pt>
                <c:pt idx="2">
                  <c:v>Feb</c:v>
                </c:pt>
                <c:pt idx="3">
                  <c:v>Mzo</c:v>
                </c:pt>
                <c:pt idx="4">
                  <c:v>Abr</c:v>
                </c:pt>
                <c:pt idx="5">
                  <c:v>Mayo </c:v>
                </c:pt>
                <c:pt idx="6">
                  <c:v>Junio </c:v>
                </c:pt>
                <c:pt idx="7">
                  <c:v>Julio </c:v>
                </c:pt>
                <c:pt idx="8">
                  <c:v>Ago</c:v>
                </c:pt>
              </c:strCache>
            </c:strRef>
          </c:cat>
          <c:val>
            <c:numRef>
              <c:f>'[graficas 3.xlsx]Hoja1'!$P$2852:$P$2860</c:f>
              <c:numCache>
                <c:formatCode>General</c:formatCode>
                <c:ptCount val="9"/>
                <c:pt idx="0">
                  <c:v>0</c:v>
                </c:pt>
                <c:pt idx="1">
                  <c:v>25247.375713749945</c:v>
                </c:pt>
                <c:pt idx="2">
                  <c:v>42557.089688749926</c:v>
                </c:pt>
                <c:pt idx="3">
                  <c:v>61716.597740850077</c:v>
                </c:pt>
                <c:pt idx="4">
                  <c:v>102926.35314625011</c:v>
                </c:pt>
                <c:pt idx="5">
                  <c:v>136411.41388729005</c:v>
                </c:pt>
                <c:pt idx="6">
                  <c:v>154301.66455352993</c:v>
                </c:pt>
                <c:pt idx="7">
                  <c:v>127194.86892444988</c:v>
                </c:pt>
                <c:pt idx="8">
                  <c:v>193741.75922937982</c:v>
                </c:pt>
              </c:numCache>
            </c:numRef>
          </c:val>
          <c:smooth val="0"/>
        </c:ser>
        <c:ser>
          <c:idx val="2"/>
          <c:order val="2"/>
          <c:tx>
            <c:strRef>
              <c:f>'[graficas 3.xlsx]Hoja1'!$Q$2851</c:f>
              <c:strCache>
                <c:ptCount val="1"/>
                <c:pt idx="0">
                  <c:v>total 2012</c:v>
                </c:pt>
              </c:strCache>
            </c:strRef>
          </c:tx>
          <c:spPr>
            <a:ln>
              <a:solidFill>
                <a:schemeClr val="tx2">
                  <a:lumMod val="50000"/>
                </a:schemeClr>
              </a:solidFill>
            </a:ln>
          </c:spPr>
          <c:marker>
            <c:symbol val="none"/>
          </c:marker>
          <c:cat>
            <c:strRef>
              <c:f>'[graficas 3.xlsx]Hoja1'!$N$2852:$N$2860</c:f>
              <c:strCache>
                <c:ptCount val="9"/>
                <c:pt idx="0">
                  <c:v>Dic</c:v>
                </c:pt>
                <c:pt idx="1">
                  <c:v>Ene</c:v>
                </c:pt>
                <c:pt idx="2">
                  <c:v>Feb</c:v>
                </c:pt>
                <c:pt idx="3">
                  <c:v>Mzo</c:v>
                </c:pt>
                <c:pt idx="4">
                  <c:v>Abr</c:v>
                </c:pt>
                <c:pt idx="5">
                  <c:v>Mayo </c:v>
                </c:pt>
                <c:pt idx="6">
                  <c:v>Junio </c:v>
                </c:pt>
                <c:pt idx="7">
                  <c:v>Julio </c:v>
                </c:pt>
                <c:pt idx="8">
                  <c:v>Ago</c:v>
                </c:pt>
              </c:strCache>
            </c:strRef>
          </c:cat>
          <c:val>
            <c:numRef>
              <c:f>'[graficas 3.xlsx]Hoja1'!$Q$2852:$Q$2860</c:f>
              <c:numCache>
                <c:formatCode>General</c:formatCode>
                <c:ptCount val="9"/>
                <c:pt idx="0">
                  <c:v>0</c:v>
                </c:pt>
                <c:pt idx="1">
                  <c:v>-37945.357469799856</c:v>
                </c:pt>
                <c:pt idx="2">
                  <c:v>-27561.037877819927</c:v>
                </c:pt>
                <c:pt idx="3">
                  <c:v>-24989.208786099898</c:v>
                </c:pt>
                <c:pt idx="4">
                  <c:v>-3730.159465949826</c:v>
                </c:pt>
                <c:pt idx="5">
                  <c:v>41160.684696510129</c:v>
                </c:pt>
                <c:pt idx="6">
                  <c:v>13131.372706410188</c:v>
                </c:pt>
                <c:pt idx="7">
                  <c:v>19996.233106390137</c:v>
                </c:pt>
                <c:pt idx="8">
                  <c:v>20241.6317977902</c:v>
                </c:pt>
              </c:numCache>
            </c:numRef>
          </c:val>
          <c:smooth val="0"/>
        </c:ser>
        <c:ser>
          <c:idx val="3"/>
          <c:order val="3"/>
          <c:tx>
            <c:strRef>
              <c:f>'[graficas 3.xlsx]Hoja1'!$R$2851</c:f>
              <c:strCache>
                <c:ptCount val="1"/>
                <c:pt idx="0">
                  <c:v>total 2011</c:v>
                </c:pt>
              </c:strCache>
            </c:strRef>
          </c:tx>
          <c:spPr>
            <a:ln>
              <a:solidFill>
                <a:schemeClr val="bg1">
                  <a:lumMod val="50000"/>
                </a:schemeClr>
              </a:solidFill>
            </a:ln>
          </c:spPr>
          <c:marker>
            <c:symbol val="none"/>
          </c:marker>
          <c:cat>
            <c:strRef>
              <c:f>'[graficas 3.xlsx]Hoja1'!$N$2852:$N$2860</c:f>
              <c:strCache>
                <c:ptCount val="9"/>
                <c:pt idx="0">
                  <c:v>Dic</c:v>
                </c:pt>
                <c:pt idx="1">
                  <c:v>Ene</c:v>
                </c:pt>
                <c:pt idx="2">
                  <c:v>Feb</c:v>
                </c:pt>
                <c:pt idx="3">
                  <c:v>Mzo</c:v>
                </c:pt>
                <c:pt idx="4">
                  <c:v>Abr</c:v>
                </c:pt>
                <c:pt idx="5">
                  <c:v>Mayo </c:v>
                </c:pt>
                <c:pt idx="6">
                  <c:v>Junio </c:v>
                </c:pt>
                <c:pt idx="7">
                  <c:v>Julio </c:v>
                </c:pt>
                <c:pt idx="8">
                  <c:v>Ago</c:v>
                </c:pt>
              </c:strCache>
            </c:strRef>
          </c:cat>
          <c:val>
            <c:numRef>
              <c:f>'[graficas 3.xlsx]Hoja1'!$R$2852:$R$2860</c:f>
              <c:numCache>
                <c:formatCode>General</c:formatCode>
                <c:ptCount val="9"/>
                <c:pt idx="0">
                  <c:v>0</c:v>
                </c:pt>
                <c:pt idx="1">
                  <c:v>-43555.963849300024</c:v>
                </c:pt>
                <c:pt idx="2">
                  <c:v>-66966.183070520114</c:v>
                </c:pt>
                <c:pt idx="3">
                  <c:v>-53749.82595132025</c:v>
                </c:pt>
                <c:pt idx="4">
                  <c:v>-57598.994288900038</c:v>
                </c:pt>
                <c:pt idx="5">
                  <c:v>-59153.876619409988</c:v>
                </c:pt>
                <c:pt idx="6">
                  <c:v>22818.780491869984</c:v>
                </c:pt>
                <c:pt idx="7">
                  <c:v>14850.882588029997</c:v>
                </c:pt>
                <c:pt idx="8">
                  <c:v>22176.663857029991</c:v>
                </c:pt>
              </c:numCache>
            </c:numRef>
          </c:val>
          <c:smooth val="0"/>
        </c:ser>
        <c:dLbls>
          <c:showLegendKey val="0"/>
          <c:showVal val="0"/>
          <c:showCatName val="0"/>
          <c:showSerName val="0"/>
          <c:showPercent val="0"/>
          <c:showBubbleSize val="0"/>
        </c:dLbls>
        <c:marker val="1"/>
        <c:smooth val="0"/>
        <c:axId val="38769024"/>
        <c:axId val="38770560"/>
      </c:lineChart>
      <c:catAx>
        <c:axId val="38769024"/>
        <c:scaling>
          <c:orientation val="minMax"/>
        </c:scaling>
        <c:delete val="0"/>
        <c:axPos val="b"/>
        <c:majorTickMark val="out"/>
        <c:minorTickMark val="none"/>
        <c:tickLblPos val="nextTo"/>
        <c:txPr>
          <a:bodyPr/>
          <a:lstStyle/>
          <a:p>
            <a:pPr>
              <a:defRPr sz="900"/>
            </a:pPr>
            <a:endParaRPr lang="es-MX"/>
          </a:p>
        </c:txPr>
        <c:crossAx val="38770560"/>
        <c:crosses val="autoZero"/>
        <c:auto val="1"/>
        <c:lblAlgn val="ctr"/>
        <c:lblOffset val="100"/>
        <c:noMultiLvlLbl val="0"/>
      </c:catAx>
      <c:valAx>
        <c:axId val="38770560"/>
        <c:scaling>
          <c:orientation val="minMax"/>
        </c:scaling>
        <c:delete val="0"/>
        <c:axPos val="l"/>
        <c:numFmt formatCode="General" sourceLinked="1"/>
        <c:majorTickMark val="out"/>
        <c:minorTickMark val="none"/>
        <c:tickLblPos val="nextTo"/>
        <c:txPr>
          <a:bodyPr/>
          <a:lstStyle/>
          <a:p>
            <a:pPr>
              <a:defRPr sz="900"/>
            </a:pPr>
            <a:endParaRPr lang="es-MX"/>
          </a:p>
        </c:txPr>
        <c:crossAx val="38769024"/>
        <c:crosses val="autoZero"/>
        <c:crossBetween val="between"/>
      </c:valAx>
    </c:plotArea>
    <c:legend>
      <c:legendPos val="r"/>
      <c:layout>
        <c:manualLayout>
          <c:xMode val="edge"/>
          <c:yMode val="edge"/>
          <c:x val="3.4742206560345115E-2"/>
          <c:y val="0.83809686068252309"/>
          <c:w val="0.96151152141444451"/>
          <c:h val="0.13959669018171139"/>
        </c:manualLayout>
      </c:layout>
      <c:overlay val="0"/>
      <c:txPr>
        <a:bodyPr/>
        <a:lstStyle/>
        <a:p>
          <a:pPr>
            <a:defRPr sz="900"/>
          </a:pPr>
          <a:endParaRPr lang="es-MX"/>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8.3189934731133189E-2"/>
          <c:y val="3.0403612248220455E-2"/>
          <c:w val="0.87590863845071043"/>
          <c:h val="0.6816608182087438"/>
        </c:manualLayout>
      </c:layout>
      <c:barChart>
        <c:barDir val="col"/>
        <c:grouping val="clustered"/>
        <c:varyColors val="0"/>
        <c:ser>
          <c:idx val="0"/>
          <c:order val="0"/>
          <c:tx>
            <c:strRef>
              <c:f>'[graficas 2.xlsx]Hoja1'!$C$2</c:f>
              <c:strCache>
                <c:ptCount val="1"/>
                <c:pt idx="0">
                  <c:v>Siefore Básica 1</c:v>
                </c:pt>
              </c:strCache>
            </c:strRef>
          </c:tx>
          <c:spPr>
            <a:solidFill>
              <a:schemeClr val="bg1">
                <a:lumMod val="65000"/>
              </a:schemeClr>
            </a:solidFill>
          </c:spPr>
          <c:invertIfNegative val="0"/>
          <c:dPt>
            <c:idx val="12"/>
            <c:invertIfNegative val="0"/>
            <c:bubble3D val="0"/>
            <c:spPr>
              <a:solidFill>
                <a:schemeClr val="tx2"/>
              </a:solidFill>
            </c:spPr>
          </c:dPt>
          <c:cat>
            <c:strRef>
              <c:f>'[graficas 2.xlsx]Hoja1'!$B$3:$B$16</c:f>
              <c:strCache>
                <c:ptCount val="14"/>
                <c:pt idx="0">
                  <c:v>Límite</c:v>
                </c:pt>
                <c:pt idx="1">
                  <c:v>PensionISSSTE</c:v>
                </c:pt>
                <c:pt idx="2">
                  <c:v>SURA</c:v>
                </c:pt>
                <c:pt idx="3">
                  <c:v>Invercap</c:v>
                </c:pt>
                <c:pt idx="4">
                  <c:v>Sistema</c:v>
                </c:pt>
                <c:pt idx="5">
                  <c:v>Metlife</c:v>
                </c:pt>
                <c:pt idx="6">
                  <c:v>Banamex</c:v>
                </c:pt>
                <c:pt idx="7">
                  <c:v>Profuturo GNP</c:v>
                </c:pt>
                <c:pt idx="8">
                  <c:v>Principal</c:v>
                </c:pt>
                <c:pt idx="9">
                  <c:v>Coppel</c:v>
                </c:pt>
                <c:pt idx="10">
                  <c:v>XXI-Banorte</c:v>
                </c:pt>
                <c:pt idx="11">
                  <c:v>Azteca</c:v>
                </c:pt>
                <c:pt idx="12">
                  <c:v>FANVIT</c:v>
                </c:pt>
                <c:pt idx="13">
                  <c:v>Inbursa</c:v>
                </c:pt>
              </c:strCache>
            </c:strRef>
          </c:cat>
          <c:val>
            <c:numRef>
              <c:f>'[graficas 2.xlsx]Hoja1'!$C$3:$C$16</c:f>
              <c:numCache>
                <c:formatCode>General</c:formatCode>
                <c:ptCount val="14"/>
                <c:pt idx="0">
                  <c:v>0.7</c:v>
                </c:pt>
                <c:pt idx="1">
                  <c:v>0.63746000000000003</c:v>
                </c:pt>
                <c:pt idx="2">
                  <c:v>0.596302</c:v>
                </c:pt>
                <c:pt idx="3">
                  <c:v>0.57356300000000005</c:v>
                </c:pt>
                <c:pt idx="4">
                  <c:v>0.53725000000000001</c:v>
                </c:pt>
                <c:pt idx="5">
                  <c:v>0.536825</c:v>
                </c:pt>
                <c:pt idx="6">
                  <c:v>0.53454699999999999</c:v>
                </c:pt>
                <c:pt idx="7">
                  <c:v>0.52344599999999997</c:v>
                </c:pt>
                <c:pt idx="8">
                  <c:v>0.46325699999999997</c:v>
                </c:pt>
                <c:pt idx="9">
                  <c:v>0.43956499999999998</c:v>
                </c:pt>
                <c:pt idx="10">
                  <c:v>0.43107899999999999</c:v>
                </c:pt>
                <c:pt idx="11">
                  <c:v>0.42837200000000003</c:v>
                </c:pt>
                <c:pt idx="12">
                  <c:v>0.14799999999999999</c:v>
                </c:pt>
                <c:pt idx="13">
                  <c:v>9.8850999999999994E-2</c:v>
                </c:pt>
              </c:numCache>
            </c:numRef>
          </c:val>
        </c:ser>
        <c:dLbls>
          <c:showLegendKey val="0"/>
          <c:showVal val="0"/>
          <c:showCatName val="0"/>
          <c:showSerName val="0"/>
          <c:showPercent val="0"/>
          <c:showBubbleSize val="0"/>
        </c:dLbls>
        <c:gapWidth val="150"/>
        <c:axId val="38791808"/>
        <c:axId val="40980864"/>
      </c:barChart>
      <c:catAx>
        <c:axId val="38791808"/>
        <c:scaling>
          <c:orientation val="minMax"/>
        </c:scaling>
        <c:delete val="0"/>
        <c:axPos val="b"/>
        <c:majorTickMark val="out"/>
        <c:minorTickMark val="none"/>
        <c:tickLblPos val="nextTo"/>
        <c:txPr>
          <a:bodyPr rot="-5400000" vert="horz"/>
          <a:lstStyle/>
          <a:p>
            <a:pPr>
              <a:defRPr sz="700"/>
            </a:pPr>
            <a:endParaRPr lang="es-MX"/>
          </a:p>
        </c:txPr>
        <c:crossAx val="40980864"/>
        <c:crosses val="autoZero"/>
        <c:auto val="1"/>
        <c:lblAlgn val="ctr"/>
        <c:lblOffset val="100"/>
        <c:noMultiLvlLbl val="0"/>
      </c:catAx>
      <c:valAx>
        <c:axId val="40980864"/>
        <c:scaling>
          <c:orientation val="minMax"/>
        </c:scaling>
        <c:delete val="0"/>
        <c:axPos val="l"/>
        <c:numFmt formatCode="General" sourceLinked="1"/>
        <c:majorTickMark val="out"/>
        <c:minorTickMark val="none"/>
        <c:tickLblPos val="nextTo"/>
        <c:crossAx val="38791808"/>
        <c:crosses val="autoZero"/>
        <c:crossBetween val="between"/>
      </c:valAx>
    </c:plotArea>
    <c:plotVisOnly val="1"/>
    <c:dispBlanksAs val="gap"/>
    <c:showDLblsOverMax val="0"/>
  </c:chart>
  <c:spPr>
    <a:no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537317500541543E-2"/>
          <c:y val="0.12261126183011622"/>
          <c:w val="0.86380065004602569"/>
          <c:h val="0.66743492059413068"/>
        </c:manualLayout>
      </c:layout>
      <c:barChart>
        <c:barDir val="col"/>
        <c:grouping val="stacked"/>
        <c:varyColors val="0"/>
        <c:ser>
          <c:idx val="0"/>
          <c:order val="0"/>
          <c:tx>
            <c:strRef>
              <c:f>'[excel diapositivas.xlsx]Hoja1'!$U$2</c:f>
              <c:strCache>
                <c:ptCount val="1"/>
                <c:pt idx="0">
                  <c:v>Nominal</c:v>
                </c:pt>
              </c:strCache>
            </c:strRef>
          </c:tx>
          <c:spPr>
            <a:solidFill>
              <a:schemeClr val="accent2">
                <a:lumMod val="75000"/>
              </a:schemeClr>
            </a:solidFill>
            <a:ln>
              <a:solidFill>
                <a:schemeClr val="bg1"/>
              </a:solidFill>
            </a:ln>
          </c:spPr>
          <c:invertIfNegative val="0"/>
          <c:cat>
            <c:strRef>
              <c:f>'[excel diapositivas.xlsx]Hoja1'!$T$3:$T$10</c:f>
              <c:strCache>
                <c:ptCount val="8"/>
                <c:pt idx="0">
                  <c:v>0-1y</c:v>
                </c:pt>
                <c:pt idx="1">
                  <c:v>1-3y</c:v>
                </c:pt>
                <c:pt idx="2">
                  <c:v>3-5y</c:v>
                </c:pt>
                <c:pt idx="3">
                  <c:v>5-7y</c:v>
                </c:pt>
                <c:pt idx="4">
                  <c:v>7-10y</c:v>
                </c:pt>
                <c:pt idx="5">
                  <c:v>10-15y</c:v>
                </c:pt>
                <c:pt idx="6">
                  <c:v>15-20y</c:v>
                </c:pt>
                <c:pt idx="7">
                  <c:v>+20y</c:v>
                </c:pt>
              </c:strCache>
            </c:strRef>
          </c:cat>
          <c:val>
            <c:numRef>
              <c:f>'[excel diapositivas.xlsx]Hoja1'!$U$3:$U$10</c:f>
              <c:numCache>
                <c:formatCode>_-* #,##0_-;\-* #,##0_-;_-* "-"??_-;_-@_-</c:formatCode>
                <c:ptCount val="8"/>
                <c:pt idx="0">
                  <c:v>554</c:v>
                </c:pt>
                <c:pt idx="1">
                  <c:v>0</c:v>
                </c:pt>
                <c:pt idx="2">
                  <c:v>0</c:v>
                </c:pt>
                <c:pt idx="3">
                  <c:v>330221</c:v>
                </c:pt>
                <c:pt idx="4">
                  <c:v>10654</c:v>
                </c:pt>
                <c:pt idx="5">
                  <c:v>1553</c:v>
                </c:pt>
                <c:pt idx="6">
                  <c:v>0</c:v>
                </c:pt>
                <c:pt idx="7">
                  <c:v>0</c:v>
                </c:pt>
              </c:numCache>
            </c:numRef>
          </c:val>
        </c:ser>
        <c:ser>
          <c:idx val="1"/>
          <c:order val="1"/>
          <c:tx>
            <c:strRef>
              <c:f>'[excel diapositivas.xlsx]Hoja1'!$V$2</c:f>
              <c:strCache>
                <c:ptCount val="1"/>
                <c:pt idx="0">
                  <c:v>Real</c:v>
                </c:pt>
              </c:strCache>
            </c:strRef>
          </c:tx>
          <c:spPr>
            <a:solidFill>
              <a:schemeClr val="accent2">
                <a:lumMod val="60000"/>
                <a:lumOff val="40000"/>
              </a:schemeClr>
            </a:solidFill>
            <a:ln>
              <a:solidFill>
                <a:schemeClr val="bg1"/>
              </a:solidFill>
            </a:ln>
          </c:spPr>
          <c:invertIfNegative val="0"/>
          <c:cat>
            <c:strRef>
              <c:f>'[excel diapositivas.xlsx]Hoja1'!$T$3:$T$10</c:f>
              <c:strCache>
                <c:ptCount val="8"/>
                <c:pt idx="0">
                  <c:v>0-1y</c:v>
                </c:pt>
                <c:pt idx="1">
                  <c:v>1-3y</c:v>
                </c:pt>
                <c:pt idx="2">
                  <c:v>3-5y</c:v>
                </c:pt>
                <c:pt idx="3">
                  <c:v>5-7y</c:v>
                </c:pt>
                <c:pt idx="4">
                  <c:v>7-10y</c:v>
                </c:pt>
                <c:pt idx="5">
                  <c:v>10-15y</c:v>
                </c:pt>
                <c:pt idx="6">
                  <c:v>15-20y</c:v>
                </c:pt>
                <c:pt idx="7">
                  <c:v>+20y</c:v>
                </c:pt>
              </c:strCache>
            </c:strRef>
          </c:cat>
          <c:val>
            <c:numRef>
              <c:f>'[excel diapositivas.xlsx]Hoja1'!$V$3:$V$10</c:f>
              <c:numCache>
                <c:formatCode>_-* #,##0_-;\-* #,##0_-;_-* "-"??_-;_-@_-</c:formatCode>
                <c:ptCount val="8"/>
                <c:pt idx="0">
                  <c:v>238897</c:v>
                </c:pt>
                <c:pt idx="1">
                  <c:v>2158339</c:v>
                </c:pt>
                <c:pt idx="2">
                  <c:v>768669</c:v>
                </c:pt>
                <c:pt idx="3">
                  <c:v>844108</c:v>
                </c:pt>
                <c:pt idx="4">
                  <c:v>0</c:v>
                </c:pt>
                <c:pt idx="5">
                  <c:v>21725</c:v>
                </c:pt>
                <c:pt idx="6">
                  <c:v>11772</c:v>
                </c:pt>
                <c:pt idx="7">
                  <c:v>0</c:v>
                </c:pt>
              </c:numCache>
            </c:numRef>
          </c:val>
        </c:ser>
        <c:dLbls>
          <c:showLegendKey val="0"/>
          <c:showVal val="0"/>
          <c:showCatName val="0"/>
          <c:showSerName val="0"/>
          <c:showPercent val="0"/>
          <c:showBubbleSize val="0"/>
        </c:dLbls>
        <c:gapWidth val="150"/>
        <c:overlap val="100"/>
        <c:axId val="48403584"/>
        <c:axId val="48405120"/>
      </c:barChart>
      <c:catAx>
        <c:axId val="48403584"/>
        <c:scaling>
          <c:orientation val="minMax"/>
        </c:scaling>
        <c:delete val="0"/>
        <c:axPos val="b"/>
        <c:majorTickMark val="out"/>
        <c:minorTickMark val="none"/>
        <c:tickLblPos val="nextTo"/>
        <c:crossAx val="48405120"/>
        <c:crosses val="autoZero"/>
        <c:auto val="1"/>
        <c:lblAlgn val="ctr"/>
        <c:lblOffset val="100"/>
        <c:noMultiLvlLbl val="0"/>
      </c:catAx>
      <c:valAx>
        <c:axId val="48405120"/>
        <c:scaling>
          <c:orientation val="minMax"/>
        </c:scaling>
        <c:delete val="0"/>
        <c:axPos val="l"/>
        <c:majorGridlines/>
        <c:numFmt formatCode="_-* #,##0_-;\-* #,##0_-;_-* &quot;-&quot;??_-;_-@_-" sourceLinked="1"/>
        <c:majorTickMark val="out"/>
        <c:minorTickMark val="none"/>
        <c:tickLblPos val="nextTo"/>
        <c:crossAx val="48403584"/>
        <c:crosses val="autoZero"/>
        <c:crossBetween val="between"/>
      </c:valAx>
    </c:plotArea>
    <c:legend>
      <c:legendPos val="r"/>
      <c:layout>
        <c:manualLayout>
          <c:xMode val="edge"/>
          <c:yMode val="edge"/>
          <c:x val="0.31809411036349261"/>
          <c:y val="0.92216045244271017"/>
          <c:w val="0.30714030966700295"/>
          <c:h val="7.3331577324356273E-2"/>
        </c:manualLayout>
      </c:layout>
      <c:overlay val="0"/>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75503150652832"/>
          <c:y val="2.3360537570271143E-2"/>
          <c:w val="0.81684818662640257"/>
          <c:h val="0.82917207219267608"/>
        </c:manualLayout>
      </c:layout>
      <c:barChart>
        <c:barDir val="col"/>
        <c:grouping val="clustered"/>
        <c:varyColors val="0"/>
        <c:ser>
          <c:idx val="0"/>
          <c:order val="0"/>
          <c:tx>
            <c:strRef>
              <c:f>'Hoja1 (2)'!$C$20</c:f>
              <c:strCache>
                <c:ptCount val="1"/>
                <c:pt idx="0">
                  <c:v>Entradas</c:v>
                </c:pt>
              </c:strCache>
            </c:strRef>
          </c:tx>
          <c:spPr>
            <a:solidFill>
              <a:srgbClr val="FF0000"/>
            </a:solidFill>
            <a:ln cap="rnd">
              <a:solidFill>
                <a:schemeClr val="tx1"/>
              </a:solidFill>
              <a:bevel/>
            </a:ln>
            <a:effectLst>
              <a:glow>
                <a:schemeClr val="accent1">
                  <a:alpha val="40000"/>
                </a:schemeClr>
              </a:glow>
            </a:effectLst>
          </c:spPr>
          <c:invertIfNegative val="0"/>
          <c:dPt>
            <c:idx val="2"/>
            <c:invertIfNegative val="0"/>
            <c:bubble3D val="0"/>
            <c:spPr>
              <a:solidFill>
                <a:schemeClr val="tx2"/>
              </a:solidFill>
              <a:ln cap="rnd">
                <a:solidFill>
                  <a:schemeClr val="tx1"/>
                </a:solidFill>
                <a:bevel/>
              </a:ln>
              <a:effectLst>
                <a:glow>
                  <a:schemeClr val="accent1">
                    <a:alpha val="40000"/>
                  </a:schemeClr>
                </a:glow>
              </a:effectLst>
            </c:spPr>
          </c:dPt>
          <c:dPt>
            <c:idx val="3"/>
            <c:invertIfNegative val="0"/>
            <c:bubble3D val="0"/>
            <c:spPr>
              <a:solidFill>
                <a:schemeClr val="tx2"/>
              </a:solidFill>
              <a:ln cap="rnd">
                <a:solidFill>
                  <a:schemeClr val="tx1"/>
                </a:solidFill>
                <a:bevel/>
              </a:ln>
              <a:effectLst>
                <a:glow>
                  <a:schemeClr val="accent1">
                    <a:alpha val="40000"/>
                  </a:schemeClr>
                </a:glow>
              </a:effectLst>
            </c:spPr>
          </c:dPt>
          <c:dPt>
            <c:idx val="4"/>
            <c:invertIfNegative val="0"/>
            <c:bubble3D val="0"/>
            <c:spPr>
              <a:solidFill>
                <a:schemeClr val="tx2"/>
              </a:solidFill>
              <a:ln cap="rnd">
                <a:solidFill>
                  <a:schemeClr val="tx1"/>
                </a:solidFill>
                <a:bevel/>
              </a:ln>
              <a:effectLst>
                <a:glow>
                  <a:schemeClr val="accent1">
                    <a:alpha val="40000"/>
                  </a:schemeClr>
                </a:glow>
              </a:effectLst>
            </c:spPr>
          </c:dPt>
          <c:dPt>
            <c:idx val="5"/>
            <c:invertIfNegative val="0"/>
            <c:bubble3D val="0"/>
            <c:spPr>
              <a:solidFill>
                <a:schemeClr val="tx2"/>
              </a:solidFill>
              <a:ln cap="rnd">
                <a:solidFill>
                  <a:schemeClr val="tx1"/>
                </a:solidFill>
                <a:bevel/>
              </a:ln>
              <a:effectLst>
                <a:glow>
                  <a:schemeClr val="accent1">
                    <a:alpha val="40000"/>
                  </a:schemeClr>
                </a:glow>
              </a:effectLst>
            </c:spPr>
          </c:dPt>
          <c:dPt>
            <c:idx val="6"/>
            <c:invertIfNegative val="0"/>
            <c:bubble3D val="0"/>
            <c:spPr>
              <a:solidFill>
                <a:schemeClr val="tx2"/>
              </a:solidFill>
              <a:ln cap="rnd">
                <a:solidFill>
                  <a:schemeClr val="tx1"/>
                </a:solidFill>
                <a:bevel/>
              </a:ln>
              <a:effectLst>
                <a:glow>
                  <a:schemeClr val="accent1">
                    <a:alpha val="40000"/>
                  </a:schemeClr>
                </a:glow>
              </a:effectLst>
            </c:spPr>
          </c:dPt>
          <c:dPt>
            <c:idx val="7"/>
            <c:invertIfNegative val="0"/>
            <c:bubble3D val="0"/>
            <c:spPr>
              <a:solidFill>
                <a:schemeClr val="tx2"/>
              </a:solidFill>
              <a:ln cap="rnd">
                <a:solidFill>
                  <a:schemeClr val="tx1"/>
                </a:solidFill>
                <a:bevel/>
              </a:ln>
              <a:effectLst>
                <a:glow>
                  <a:schemeClr val="accent1">
                    <a:alpha val="40000"/>
                  </a:schemeClr>
                </a:glow>
              </a:effectLst>
            </c:spPr>
          </c:dPt>
          <c:dPt>
            <c:idx val="8"/>
            <c:invertIfNegative val="0"/>
            <c:bubble3D val="0"/>
            <c:spPr>
              <a:solidFill>
                <a:schemeClr val="tx2"/>
              </a:solidFill>
              <a:ln cap="rnd">
                <a:solidFill>
                  <a:schemeClr val="tx1"/>
                </a:solidFill>
                <a:bevel/>
              </a:ln>
              <a:effectLst>
                <a:glow>
                  <a:schemeClr val="accent1">
                    <a:alpha val="40000"/>
                  </a:schemeClr>
                </a:glow>
              </a:effectLst>
            </c:spPr>
          </c:dPt>
          <c:dPt>
            <c:idx val="9"/>
            <c:invertIfNegative val="0"/>
            <c:bubble3D val="0"/>
            <c:spPr>
              <a:solidFill>
                <a:schemeClr val="tx2"/>
              </a:solidFill>
              <a:ln cap="rnd">
                <a:solidFill>
                  <a:schemeClr val="tx1"/>
                </a:solidFill>
                <a:bevel/>
              </a:ln>
              <a:effectLst>
                <a:glow>
                  <a:schemeClr val="accent1">
                    <a:alpha val="40000"/>
                  </a:schemeClr>
                </a:glow>
              </a:effectLst>
            </c:spPr>
          </c:dPt>
          <c:dPt>
            <c:idx val="10"/>
            <c:invertIfNegative val="0"/>
            <c:bubble3D val="0"/>
            <c:spPr>
              <a:solidFill>
                <a:schemeClr val="tx2"/>
              </a:solidFill>
              <a:ln cap="rnd">
                <a:solidFill>
                  <a:schemeClr val="tx1"/>
                </a:solidFill>
                <a:bevel/>
              </a:ln>
              <a:effectLst>
                <a:glow>
                  <a:schemeClr val="accent1">
                    <a:alpha val="40000"/>
                  </a:schemeClr>
                </a:glow>
              </a:effectLst>
            </c:spPr>
          </c:dPt>
          <c:dPt>
            <c:idx val="11"/>
            <c:invertIfNegative val="0"/>
            <c:bubble3D val="0"/>
            <c:spPr>
              <a:solidFill>
                <a:schemeClr val="tx2"/>
              </a:solidFill>
              <a:ln cap="rnd">
                <a:solidFill>
                  <a:schemeClr val="tx1"/>
                </a:solidFill>
                <a:bevel/>
              </a:ln>
              <a:effectLst>
                <a:glow>
                  <a:schemeClr val="accent1">
                    <a:alpha val="40000"/>
                  </a:schemeClr>
                </a:glow>
              </a:effectLst>
            </c:spPr>
          </c:dPt>
          <c:dPt>
            <c:idx val="12"/>
            <c:invertIfNegative val="0"/>
            <c:bubble3D val="0"/>
            <c:spPr>
              <a:solidFill>
                <a:schemeClr val="bg1">
                  <a:lumMod val="85000"/>
                </a:schemeClr>
              </a:solidFill>
              <a:ln w="9525" cap="rnd">
                <a:solidFill>
                  <a:schemeClr val="tx1"/>
                </a:solidFill>
                <a:prstDash val="solid"/>
                <a:miter lim="800000"/>
              </a:ln>
              <a:effectLst>
                <a:glow>
                  <a:schemeClr val="accent1">
                    <a:alpha val="40000"/>
                  </a:schemeClr>
                </a:glow>
              </a:effectLst>
            </c:spPr>
          </c:dPt>
          <c:dPt>
            <c:idx val="13"/>
            <c:invertIfNegative val="0"/>
            <c:bubble3D val="0"/>
            <c:spPr>
              <a:solidFill>
                <a:schemeClr val="bg1">
                  <a:lumMod val="85000"/>
                </a:schemeClr>
              </a:solidFill>
              <a:ln w="9525" cap="rnd">
                <a:solidFill>
                  <a:schemeClr val="tx1"/>
                </a:solidFill>
                <a:prstDash val="solid"/>
                <a:bevel/>
              </a:ln>
              <a:effectLst>
                <a:glow>
                  <a:schemeClr val="accent1">
                    <a:alpha val="40000"/>
                  </a:schemeClr>
                </a:glow>
              </a:effectLst>
            </c:spPr>
          </c:dPt>
          <c:dPt>
            <c:idx val="14"/>
            <c:invertIfNegative val="0"/>
            <c:bubble3D val="0"/>
            <c:spPr>
              <a:solidFill>
                <a:schemeClr val="bg1">
                  <a:lumMod val="85000"/>
                </a:schemeClr>
              </a:solidFill>
              <a:ln w="9525" cap="rnd">
                <a:solidFill>
                  <a:schemeClr val="tx1"/>
                </a:solidFill>
                <a:prstDash val="solid"/>
                <a:bevel/>
              </a:ln>
              <a:effectLst>
                <a:glow>
                  <a:schemeClr val="accent1">
                    <a:alpha val="40000"/>
                  </a:schemeClr>
                </a:glow>
              </a:effectLst>
            </c:spPr>
          </c:dPt>
          <c:dLbls>
            <c:dLbl>
              <c:idx val="13"/>
              <c:layout>
                <c:manualLayout>
                  <c:x val="-1.2357121993205723E-3"/>
                  <c:y val="4.1215868109222053E-3"/>
                </c:manualLayout>
              </c:layout>
              <c:showLegendKey val="0"/>
              <c:showVal val="1"/>
              <c:showCatName val="0"/>
              <c:showSerName val="0"/>
              <c:showPercent val="0"/>
              <c:showBubbleSize val="0"/>
            </c:dLbl>
            <c:txPr>
              <a:bodyPr rot="-4380000"/>
              <a:lstStyle/>
              <a:p>
                <a:pPr>
                  <a:defRPr/>
                </a:pPr>
                <a:endParaRPr lang="es-MX"/>
              </a:p>
            </c:txPr>
            <c:showLegendKey val="0"/>
            <c:showVal val="1"/>
            <c:showCatName val="0"/>
            <c:showSerName val="0"/>
            <c:showPercent val="0"/>
            <c:showBubbleSize val="0"/>
            <c:showLeaderLines val="0"/>
          </c:dLbls>
          <c:cat>
            <c:numRef>
              <c:f>'Hoja1 (2)'!$B$21:$B$35</c:f>
              <c:numCache>
                <c:formatCode>d\-mmm</c:formatCode>
                <c:ptCount val="15"/>
                <c:pt idx="0">
                  <c:v>41831</c:v>
                </c:pt>
                <c:pt idx="1">
                  <c:v>41835</c:v>
                </c:pt>
                <c:pt idx="2">
                  <c:v>41844</c:v>
                </c:pt>
                <c:pt idx="3">
                  <c:v>41851</c:v>
                </c:pt>
                <c:pt idx="4">
                  <c:v>41858</c:v>
                </c:pt>
                <c:pt idx="5">
                  <c:v>41865</c:v>
                </c:pt>
                <c:pt idx="6">
                  <c:v>41872</c:v>
                </c:pt>
                <c:pt idx="7">
                  <c:v>41879</c:v>
                </c:pt>
                <c:pt idx="8">
                  <c:v>41886</c:v>
                </c:pt>
                <c:pt idx="9">
                  <c:v>41893</c:v>
                </c:pt>
                <c:pt idx="10">
                  <c:v>41899</c:v>
                </c:pt>
                <c:pt idx="11">
                  <c:v>41904</c:v>
                </c:pt>
                <c:pt idx="12">
                  <c:v>41911</c:v>
                </c:pt>
                <c:pt idx="13">
                  <c:v>41918</c:v>
                </c:pt>
                <c:pt idx="14">
                  <c:v>41925</c:v>
                </c:pt>
              </c:numCache>
            </c:numRef>
          </c:cat>
          <c:val>
            <c:numRef>
              <c:f>'Hoja1 (2)'!$C$21:$C$35</c:f>
              <c:numCache>
                <c:formatCode>_-* #,##0_-;\-* #,##0_-;_-* "-"??_-;_-@_-</c:formatCode>
                <c:ptCount val="15"/>
                <c:pt idx="0">
                  <c:v>10000</c:v>
                </c:pt>
                <c:pt idx="1">
                  <c:v>60000</c:v>
                </c:pt>
                <c:pt idx="2">
                  <c:v>2060000</c:v>
                </c:pt>
                <c:pt idx="3">
                  <c:v>4060000</c:v>
                </c:pt>
                <c:pt idx="4">
                  <c:v>6060000</c:v>
                </c:pt>
                <c:pt idx="5">
                  <c:v>8060000</c:v>
                </c:pt>
                <c:pt idx="6">
                  <c:v>10060000</c:v>
                </c:pt>
                <c:pt idx="7">
                  <c:v>12060000</c:v>
                </c:pt>
                <c:pt idx="8">
                  <c:v>14060000</c:v>
                </c:pt>
                <c:pt idx="9">
                  <c:v>15060000</c:v>
                </c:pt>
                <c:pt idx="10">
                  <c:v>18360000</c:v>
                </c:pt>
                <c:pt idx="11">
                  <c:v>21360000</c:v>
                </c:pt>
                <c:pt idx="12">
                  <c:v>24360000</c:v>
                </c:pt>
                <c:pt idx="13">
                  <c:v>27360000</c:v>
                </c:pt>
                <c:pt idx="14">
                  <c:v>30360000</c:v>
                </c:pt>
              </c:numCache>
            </c:numRef>
          </c:val>
        </c:ser>
        <c:dLbls>
          <c:showLegendKey val="0"/>
          <c:showVal val="0"/>
          <c:showCatName val="0"/>
          <c:showSerName val="0"/>
          <c:showPercent val="0"/>
          <c:showBubbleSize val="0"/>
        </c:dLbls>
        <c:gapWidth val="272"/>
        <c:overlap val="31"/>
        <c:axId val="48920448"/>
        <c:axId val="48921984"/>
      </c:barChart>
      <c:catAx>
        <c:axId val="48920448"/>
        <c:scaling>
          <c:orientation val="minMax"/>
        </c:scaling>
        <c:delete val="0"/>
        <c:axPos val="b"/>
        <c:numFmt formatCode="d\-mmm" sourceLinked="1"/>
        <c:majorTickMark val="none"/>
        <c:minorTickMark val="none"/>
        <c:tickLblPos val="low"/>
        <c:crossAx val="48921984"/>
        <c:crosses val="autoZero"/>
        <c:auto val="0"/>
        <c:lblAlgn val="ctr"/>
        <c:lblOffset val="100"/>
        <c:tickMarkSkip val="2"/>
        <c:noMultiLvlLbl val="0"/>
      </c:catAx>
      <c:valAx>
        <c:axId val="48921984"/>
        <c:scaling>
          <c:orientation val="minMax"/>
          <c:min val="10000"/>
        </c:scaling>
        <c:delete val="0"/>
        <c:axPos val="l"/>
        <c:majorGridlines/>
        <c:numFmt formatCode="_-* #,##0_-;\-* #,##0_-;_-* &quot;-&quot;??_-;_-@_-" sourceLinked="1"/>
        <c:majorTickMark val="out"/>
        <c:minorTickMark val="none"/>
        <c:tickLblPos val="nextTo"/>
        <c:crossAx val="48920448"/>
        <c:crosses val="autoZero"/>
        <c:crossBetween val="between"/>
      </c:valAx>
    </c:plotArea>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emf"/></Relationships>
</file>

<file path=ppt/drawings/drawing1.xml><?xml version="1.0" encoding="utf-8"?>
<c:userShapes xmlns:c="http://schemas.openxmlformats.org/drawingml/2006/chart">
  <cdr:relSizeAnchor xmlns:cdr="http://schemas.openxmlformats.org/drawingml/2006/chartDrawing">
    <cdr:from>
      <cdr:x>0.2138</cdr:x>
      <cdr:y>0.94099</cdr:y>
    </cdr:from>
    <cdr:to>
      <cdr:x>0.50276</cdr:x>
      <cdr:y>0.99445</cdr:y>
    </cdr:to>
    <cdr:sp macro="" textlink="">
      <cdr:nvSpPr>
        <cdr:cNvPr id="2" name="1 CuadroTexto"/>
        <cdr:cNvSpPr txBox="1"/>
      </cdr:nvSpPr>
      <cdr:spPr>
        <a:xfrm xmlns:a="http://schemas.openxmlformats.org/drawingml/2006/main">
          <a:off x="1786543" y="4604947"/>
          <a:ext cx="2414535" cy="261610"/>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r>
            <a:rPr lang="es-MX" sz="1100" dirty="0" smtClean="0"/>
            <a:t>Aportaciones acumuladas realizadas</a:t>
          </a:r>
        </a:p>
      </cdr:txBody>
    </cdr:sp>
  </cdr:relSizeAnchor>
  <cdr:relSizeAnchor xmlns:cdr="http://schemas.openxmlformats.org/drawingml/2006/chartDrawing">
    <cdr:from>
      <cdr:x>0.57826</cdr:x>
      <cdr:y>0.93544</cdr:y>
    </cdr:from>
    <cdr:to>
      <cdr:x>0.61255</cdr:x>
      <cdr:y>1</cdr:y>
    </cdr:to>
    <cdr:sp macro="" textlink="">
      <cdr:nvSpPr>
        <cdr:cNvPr id="3" name="5 Rectángulo"/>
        <cdr:cNvSpPr/>
      </cdr:nvSpPr>
      <cdr:spPr>
        <a:xfrm xmlns:a="http://schemas.openxmlformats.org/drawingml/2006/main">
          <a:off x="4831940" y="4577785"/>
          <a:ext cx="286528" cy="315938"/>
        </a:xfrm>
        <a:prstGeom xmlns:a="http://schemas.openxmlformats.org/drawingml/2006/main" prst="rect">
          <a:avLst/>
        </a:prstGeom>
        <a:solidFill xmlns:a="http://schemas.openxmlformats.org/drawingml/2006/main">
          <a:schemeClr val="bg2">
            <a:lumMod val="40000"/>
            <a:lumOff val="60000"/>
          </a:schemeClr>
        </a:solidFill>
        <a:ln xmlns:a="http://schemas.openxmlformats.org/drawingml/2006/main" w="9525" algn="ctr">
          <a:solidFill>
            <a:schemeClr val="tx1"/>
          </a:solidFill>
          <a:miter lim="800000"/>
          <a:headEnd type="none" w="lg" len="lg"/>
          <a:tailEnd type="none" w="lg" len="lg"/>
        </a:ln>
      </cdr:spPr>
      <cdr:txBody>
        <a:bodyPr xmlns:a="http://schemas.openxmlformats.org/drawingml/2006/main" rot="0" spcFirstLastPara="0" vert="horz" wrap="square" lIns="91440" tIns="91440" rIns="91440" bIns="91440" numCol="1" spcCol="0" rtlCol="0" fromWordArt="0" anchor="ctr" anchorCtr="1" forceAA="0" compatLnSpc="1">
          <a:prstTxWarp prst="textNoShape">
            <a:avLst/>
          </a:prstTxWarp>
          <a:noAutofit/>
        </a:bodyPr>
        <a:lstStyle xmlns:a="http://schemas.openxmlformats.org/drawingml/2006/main">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xmlns:a="http://schemas.openxmlformats.org/drawingml/2006/main">
          <a:pPr algn="ctr" defTabSz="914400"/>
          <a:endParaRPr lang="es-MX" sz="1400" dirty="0" err="1" smtClean="0">
            <a:solidFill>
              <a:srgbClr val="000000"/>
            </a:solidFill>
          </a:endParaRPr>
        </a:p>
      </cdr:txBody>
    </cdr:sp>
  </cdr:relSizeAnchor>
  <cdr:relSizeAnchor xmlns:cdr="http://schemas.openxmlformats.org/drawingml/2006/chartDrawing">
    <cdr:from>
      <cdr:x>0.61255</cdr:x>
      <cdr:y>0.93711</cdr:y>
    </cdr:from>
    <cdr:to>
      <cdr:x>0.82814</cdr:x>
      <cdr:y>0.99057</cdr:y>
    </cdr:to>
    <cdr:sp macro="" textlink="">
      <cdr:nvSpPr>
        <cdr:cNvPr id="4" name="1 CuadroTexto"/>
        <cdr:cNvSpPr txBox="1"/>
      </cdr:nvSpPr>
      <cdr:spPr>
        <a:xfrm xmlns:a="http://schemas.openxmlformats.org/drawingml/2006/main">
          <a:off x="5118468" y="4585957"/>
          <a:ext cx="1801480"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MX" sz="1100" dirty="0" smtClean="0"/>
            <a:t>Aportaciones futuras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9/22/2014</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12</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1D91F4-230D-46CA-BF46-01FE9026857F}" type="slidenum">
              <a:rPr lang="es-MX" smtClean="0">
                <a:solidFill>
                  <a:prstClr val="black"/>
                </a:solidFill>
              </a:rPr>
              <a:pPr/>
              <a:t>13</a:t>
            </a:fld>
            <a:endParaRPr lang="es-MX">
              <a:solidFill>
                <a:prstClr val="black"/>
              </a:solidFill>
            </a:endParaRPr>
          </a:p>
        </p:txBody>
      </p:sp>
    </p:spTree>
    <p:extLst>
      <p:ext uri="{BB962C8B-B14F-4D97-AF65-F5344CB8AC3E}">
        <p14:creationId xmlns:p14="http://schemas.microsoft.com/office/powerpoint/2010/main" val="2658084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161D91F4-230D-46CA-BF46-01FE9026857F}" type="slidenum">
              <a:rPr lang="es-MX" smtClean="0">
                <a:solidFill>
                  <a:prstClr val="black"/>
                </a:solidFill>
              </a:rPr>
              <a:pPr/>
              <a:t>14</a:t>
            </a:fld>
            <a:endParaRPr lang="es-MX">
              <a:solidFill>
                <a:prstClr val="black"/>
              </a:solidFill>
            </a:endParaRPr>
          </a:p>
        </p:txBody>
      </p:sp>
    </p:spTree>
    <p:extLst>
      <p:ext uri="{BB962C8B-B14F-4D97-AF65-F5344CB8AC3E}">
        <p14:creationId xmlns:p14="http://schemas.microsoft.com/office/powerpoint/2010/main" val="2658084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15</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18</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25</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26</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29</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t>22/09/2014</a:t>
            </a:fld>
            <a:endParaRPr lang="es-ES"/>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347409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314830" y="3449087"/>
            <a:ext cx="5863814" cy="587828"/>
          </a:xfrm>
        </p:spPr>
        <p:txBody>
          <a:bodyPr>
            <a:normAutofit/>
          </a:bodyPr>
          <a:lstStyle>
            <a:lvl1pPr>
              <a:defRPr sz="2800">
                <a:solidFill>
                  <a:srgbClr val="FF0000"/>
                </a:solidFill>
              </a:defRPr>
            </a:lvl1pPr>
          </a:lstStyle>
          <a:p>
            <a:r>
              <a:rPr lang="es-ES_tradnl" dirty="0" smtClean="0"/>
              <a:t>Clic para editar título</a:t>
            </a:r>
            <a:endParaRPr lang="es-ES" dirty="0"/>
          </a:p>
        </p:txBody>
      </p:sp>
      <p:sp>
        <p:nvSpPr>
          <p:cNvPr id="3" name="Subtítulo 2"/>
          <p:cNvSpPr>
            <a:spLocks noGrp="1"/>
          </p:cNvSpPr>
          <p:nvPr>
            <p:ph type="subTitle" idx="1"/>
          </p:nvPr>
        </p:nvSpPr>
        <p:spPr>
          <a:xfrm>
            <a:off x="314830" y="4163057"/>
            <a:ext cx="5863814" cy="452935"/>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Tree>
    <p:extLst>
      <p:ext uri="{BB962C8B-B14F-4D97-AF65-F5344CB8AC3E}">
        <p14:creationId xmlns:p14="http://schemas.microsoft.com/office/powerpoint/2010/main" val="1477015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85A532E-0A39-42BF-AF16-C1F3E16CBE4C}" type="datetime1">
              <a:rPr lang="es-ES" smtClean="0">
                <a:solidFill>
                  <a:prstClr val="black">
                    <a:tint val="75000"/>
                  </a:prstClr>
                </a:solidFill>
              </a:rPr>
              <a:pPr/>
              <a:t>22/09/2014</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049246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EA4538EC-9AFA-4836-9793-83F692BBC3F2}" type="datetime1">
              <a:rPr lang="es-ES" smtClean="0">
                <a:solidFill>
                  <a:prstClr val="black">
                    <a:tint val="75000"/>
                  </a:prstClr>
                </a:solidFill>
              </a:rPr>
              <a:pPr/>
              <a:t>22/09/2014</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0087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329170DD-940F-42E3-95C6-3E2A33D292B2}" type="datetime1">
              <a:rPr lang="es-ES" smtClean="0">
                <a:solidFill>
                  <a:prstClr val="black">
                    <a:tint val="75000"/>
                  </a:prstClr>
                </a:solidFill>
              </a:rPr>
              <a:pPr/>
              <a:t>22/09/2014</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400445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C642AF4C-4B10-48F9-A9F0-599F2DD1BC04}" type="datetime1">
              <a:rPr lang="es-ES" smtClean="0">
                <a:solidFill>
                  <a:prstClr val="black">
                    <a:tint val="75000"/>
                  </a:prstClr>
                </a:solidFill>
              </a:rPr>
              <a:pPr/>
              <a:t>22/09/2014</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06711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763CD9AD-FD86-4BAF-81C0-6B1F9F3CF323}" type="datetime1">
              <a:rPr lang="es-ES" smtClean="0">
                <a:solidFill>
                  <a:prstClr val="black">
                    <a:tint val="75000"/>
                  </a:prstClr>
                </a:solidFill>
              </a:rPr>
              <a:pPr/>
              <a:t>22/09/2014</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230152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F6FBD20-E73F-4D72-8258-324ADCB94265}" type="datetime1">
              <a:rPr lang="es-ES" smtClean="0">
                <a:solidFill>
                  <a:prstClr val="black">
                    <a:tint val="75000"/>
                  </a:prstClr>
                </a:solidFill>
              </a:rPr>
              <a:pPr/>
              <a:t>22/09/2014</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477056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C72A9840-6701-4DF0-A763-919090F0688F}" type="datetime1">
              <a:rPr lang="es-ES" smtClean="0">
                <a:solidFill>
                  <a:prstClr val="black">
                    <a:tint val="75000"/>
                  </a:prstClr>
                </a:solidFill>
              </a:rPr>
              <a:pPr/>
              <a:t>22/09/2014</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508632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732383CC-5619-4273-9E80-A513A8AC38A5}" type="datetime1">
              <a:rPr lang="es-ES" smtClean="0">
                <a:solidFill>
                  <a:prstClr val="black">
                    <a:tint val="75000"/>
                  </a:prstClr>
                </a:solidFill>
              </a:rPr>
              <a:pPr/>
              <a:t>22/09/2014</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0265717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DD55FACA-2E1B-4854-B6EA-8684D830EE22}" type="datetime1">
              <a:rPr lang="es-ES" smtClean="0">
                <a:solidFill>
                  <a:prstClr val="black">
                    <a:tint val="75000"/>
                  </a:prstClr>
                </a:solidFill>
              </a:rPr>
              <a:pPr/>
              <a:t>22/09/2014</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404074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E3A00754-041C-4753-9C23-06E52B9B0E75}" type="datetime1">
              <a:rPr lang="es-ES" smtClean="0">
                <a:solidFill>
                  <a:prstClr val="black">
                    <a:tint val="75000"/>
                  </a:prstClr>
                </a:solidFill>
              </a:rPr>
              <a:pPr/>
              <a:t>22/09/2014</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90729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004678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7887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83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3690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solidFill>
                  <a:prstClr val="black"/>
                </a:solidFill>
              </a:rPr>
              <a:pPr/>
              <a:t>22/09/2014</a:t>
            </a:fld>
            <a:endParaRPr lang="es-ES">
              <a:solidFill>
                <a:prstClr val="black"/>
              </a:solidFill>
            </a:endParaRPr>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solidFill>
                <a:prstClr val="black"/>
              </a:solidFill>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20169446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7551019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7858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7478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52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tags" Target="../tags/tag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9.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2.xml"/><Relationship Id="rId7" Type="http://schemas.openxmlformats.org/officeDocument/2006/relationships/vmlDrawing" Target="../drawings/vmlDrawing3.v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4.xml"/><Relationship Id="rId10" Type="http://schemas.openxmlformats.org/officeDocument/2006/relationships/oleObject" Target="../embeddings/oleObject3.bin"/><Relationship Id="rId4" Type="http://schemas.openxmlformats.org/officeDocument/2006/relationships/slideLayout" Target="../slideLayouts/slideLayout13.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4.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5.xml"/><Relationship Id="rId3" Type="http://schemas.openxmlformats.org/officeDocument/2006/relationships/slideLayout" Target="../slideLayouts/slideLayout28.xml"/><Relationship Id="rId7" Type="http://schemas.openxmlformats.org/officeDocument/2006/relationships/vmlDrawing" Target="../drawings/vmlDrawing4.v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5.xml"/><Relationship Id="rId11" Type="http://schemas.openxmlformats.org/officeDocument/2006/relationships/image" Target="../media/image1.emf"/><Relationship Id="rId5" Type="http://schemas.openxmlformats.org/officeDocument/2006/relationships/slideLayout" Target="../slideLayouts/slideLayout30.xml"/><Relationship Id="rId10" Type="http://schemas.openxmlformats.org/officeDocument/2006/relationships/oleObject" Target="../embeddings/oleObject4.bin"/><Relationship Id="rId4" Type="http://schemas.openxmlformats.org/officeDocument/2006/relationships/slideLayout" Target="../slideLayouts/slideLayout29.xml"/><Relationship Id="rId9"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3.xml"/><Relationship Id="rId7" Type="http://schemas.openxmlformats.org/officeDocument/2006/relationships/tags" Target="../tags/tag6.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vmlDrawing" Target="../drawings/vmlDrawing5.vml"/><Relationship Id="rId5" Type="http://schemas.openxmlformats.org/officeDocument/2006/relationships/theme" Target="../theme/theme6.xml"/><Relationship Id="rId10" Type="http://schemas.openxmlformats.org/officeDocument/2006/relationships/image" Target="../media/image1.emf"/><Relationship Id="rId4" Type="http://schemas.openxmlformats.org/officeDocument/2006/relationships/slideLayout" Target="../slideLayouts/slideLayout34.xml"/><Relationship Id="rId9" Type="http://schemas.openxmlformats.org/officeDocument/2006/relationships/oleObject" Target="../embeddings/oleObject5.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482" name="think-cell Slide" r:id="rId10" imgW="360" imgH="360" progId="TCLayout.ActiveDocument.1">
                  <p:embed/>
                </p:oleObj>
              </mc:Choice>
              <mc:Fallback>
                <p:oleObj name="think-cell Slide" r:id="rId10" imgW="360" imgH="360" progId="TCLayout.ActiveDocument.1">
                  <p:embed/>
                  <p:pic>
                    <p:nvPicPr>
                      <p:cNvPr id="0" name="Picture 2" hidden="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664"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4900"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117"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243158" y="242572"/>
            <a:ext cx="6813051" cy="677773"/>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329091"/>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FD467692-F60D-4D7E-9704-32F46756119E}" type="datetime1">
              <a:rPr lang="es-ES" smtClean="0">
                <a:solidFill>
                  <a:prstClr val="black">
                    <a:tint val="75000"/>
                  </a:prstClr>
                </a:solidFill>
              </a:rPr>
              <a:pPr defTabSz="457200"/>
              <a:t>22/09/2014</a:t>
            </a:fld>
            <a:endParaRPr lang="es-ES">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994D2B2F-BC50-EF4E-8B6C-BAC6A0A8BB6B}" type="slidenum">
              <a:rPr lang="es-ES" smtClean="0">
                <a:solidFill>
                  <a:prstClr val="black">
                    <a:tint val="75000"/>
                  </a:prstClr>
                </a:solidFill>
              </a:rPr>
              <a:pPr defTabSz="457200"/>
              <a:t>‹Nº›</a:t>
            </a:fld>
            <a:endParaRPr lang="es-ES">
              <a:solidFill>
                <a:prstClr val="black">
                  <a:tint val="75000"/>
                </a:prstClr>
              </a:solidFill>
            </a:endParaRPr>
          </a:p>
        </p:txBody>
      </p:sp>
    </p:spTree>
    <p:extLst>
      <p:ext uri="{BB962C8B-B14F-4D97-AF65-F5344CB8AC3E}">
        <p14:creationId xmlns:p14="http://schemas.microsoft.com/office/powerpoint/2010/main" val="122691661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hdr="0" dt="0"/>
  <p:txStyles>
    <p:title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Myriad Pro"/>
          <a:ea typeface="+mn-ea"/>
          <a:cs typeface="Myriad Pro"/>
        </a:defRPr>
      </a:lvl1pPr>
      <a:lvl2pPr marL="742950" indent="-285750" algn="l" defTabSz="457200" rtl="0" eaLnBrk="1" latinLnBrk="0" hangingPunct="1">
        <a:spcBef>
          <a:spcPct val="20000"/>
        </a:spcBef>
        <a:buFont typeface="Arial"/>
        <a:buChar char="–"/>
        <a:defRPr sz="2400" b="0" i="0" kern="1200">
          <a:solidFill>
            <a:schemeClr val="tx1"/>
          </a:solidFill>
          <a:latin typeface="Myriad Pro"/>
          <a:ea typeface="+mn-ea"/>
          <a:cs typeface="Myriad Pro"/>
        </a:defRPr>
      </a:lvl2pPr>
      <a:lvl3pPr marL="1143000" indent="-228600" algn="l" defTabSz="457200" rtl="0" eaLnBrk="1" latinLnBrk="0" hangingPunct="1">
        <a:spcBef>
          <a:spcPct val="20000"/>
        </a:spcBef>
        <a:buFont typeface="Arial"/>
        <a:buChar char="•"/>
        <a:defRPr sz="2000" b="0" i="0" kern="1200">
          <a:solidFill>
            <a:schemeClr val="tx1"/>
          </a:solidFill>
          <a:latin typeface="Myriad Pro"/>
          <a:ea typeface="+mn-ea"/>
          <a:cs typeface="Myriad Pro"/>
        </a:defRPr>
      </a:lvl3pPr>
      <a:lvl4pPr marL="1600200" indent="-228600" algn="l" defTabSz="457200" rtl="0" eaLnBrk="1" latinLnBrk="0" hangingPunct="1">
        <a:spcBef>
          <a:spcPct val="20000"/>
        </a:spcBef>
        <a:buFont typeface="Arial"/>
        <a:buChar char="–"/>
        <a:defRPr sz="1800" b="0" i="0" kern="1200">
          <a:solidFill>
            <a:schemeClr val="tx1"/>
          </a:solidFill>
          <a:latin typeface="Myriad Pro"/>
          <a:ea typeface="+mn-ea"/>
          <a:cs typeface="Myriad Pro"/>
        </a:defRPr>
      </a:lvl4pPr>
      <a:lvl5pPr marL="2057400" indent="-228600" algn="l" defTabSz="457200" rtl="0" eaLnBrk="1" latinLnBrk="0" hangingPunct="1">
        <a:spcBef>
          <a:spcPct val="20000"/>
        </a:spcBef>
        <a:buFont typeface="Arial"/>
        <a:buChar char="»"/>
        <a:defRPr sz="1600" b="0" i="0" kern="1200">
          <a:solidFill>
            <a:schemeClr val="tx1"/>
          </a:solidFill>
          <a:latin typeface="Myriad Pro"/>
          <a:ea typeface="+mn-ea"/>
          <a:cs typeface="Myriad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3190"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6651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6255"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6746338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0.wmf"/><Relationship Id="rId2" Type="http://schemas.openxmlformats.org/officeDocument/2006/relationships/slideLayout" Target="../slideLayouts/slideLayout5.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9.wmf"/><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hyperlink" Target="http://www.google.com.mx/imgres?imgurl=http://www.evercorecb.com/imagenes-css/logo-protego2.png&amp;imgrefurl=http://www.evercorecb.com/&amp;h=135&amp;w=378&amp;tbnid=YSj3bgkcdW7rNM:&amp;zoom=1&amp;docid=CEYXesSD6VYz6M&amp;ei=iWgTVOXbJuW88QHozYEQ&amp;tbm=isch&amp;ved=0CB0QMygCMAI&amp;iact=rc&amp;uact=3&amp;dur=1559&amp;page=1&amp;start=0&amp;ndsp=3"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themeOverride" Target="../theme/themeOverrid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vmlDrawing" Target="../drawings/vmlDrawing7.vml"/><Relationship Id="rId5" Type="http://schemas.openxmlformats.org/officeDocument/2006/relationships/image" Target="../media/image14.wmf"/><Relationship Id="rId4" Type="http://schemas.openxmlformats.org/officeDocument/2006/relationships/oleObject" Target="../embeddings/oleObject10.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vmlDrawing" Target="../drawings/vmlDrawing8.vml"/><Relationship Id="rId5" Type="http://schemas.openxmlformats.org/officeDocument/2006/relationships/image" Target="../media/image15.emf"/><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9.vml"/><Relationship Id="rId5" Type="http://schemas.openxmlformats.org/officeDocument/2006/relationships/image" Target="../media/image15.emf"/><Relationship Id="rId4" Type="http://schemas.openxmlformats.org/officeDocument/2006/relationships/oleObject" Target="../embeddings/oleObject12.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smtClean="0">
                <a:solidFill>
                  <a:schemeClr val="tx2"/>
                </a:solidFill>
              </a:rPr>
              <a:t>Comité </a:t>
            </a:r>
            <a:r>
              <a:rPr lang="es-MX" b="1" dirty="0">
                <a:solidFill>
                  <a:schemeClr val="tx2"/>
                </a:solidFill>
              </a:rPr>
              <a:t>de Inversiones Sesión número </a:t>
            </a:r>
            <a:r>
              <a:rPr lang="es-MX" b="1" dirty="0" smtClean="0">
                <a:solidFill>
                  <a:schemeClr val="tx2"/>
                </a:solidFill>
              </a:rPr>
              <a:t>004</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Septiembre 2014</a:t>
            </a:r>
            <a:endParaRPr lang="es-MX"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2954655"/>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B2D2C"/>
                </a:solidFill>
              </a:rPr>
              <a:t>Informe sobre </a:t>
            </a:r>
            <a:r>
              <a:rPr lang="es-MX" b="1" dirty="0" smtClean="0">
                <a:solidFill>
                  <a:srgbClr val="BB2D2C"/>
                </a:solidFill>
              </a:rPr>
              <a:t>la estrategia </a:t>
            </a:r>
            <a:r>
              <a:rPr lang="es-MX" b="1" dirty="0">
                <a:solidFill>
                  <a:srgbClr val="BB2D2C"/>
                </a:solidFill>
              </a:rPr>
              <a:t>de inversión </a:t>
            </a:r>
            <a:r>
              <a:rPr lang="es-MX" b="1" dirty="0" smtClean="0">
                <a:solidFill>
                  <a:srgbClr val="BB2D2C"/>
                </a:solidFill>
              </a:rPr>
              <a:t>y resultados del </a:t>
            </a:r>
            <a:r>
              <a:rPr lang="es-MX" b="1" dirty="0">
                <a:solidFill>
                  <a:srgbClr val="BB2D2C"/>
                </a:solidFill>
              </a:rPr>
              <a:t>FANVIT</a:t>
            </a:r>
            <a:r>
              <a:rPr lang="es-MX" b="1" dirty="0" smtClean="0">
                <a:solidFill>
                  <a:srgbClr val="BB2D2C"/>
                </a:solidFill>
              </a:rPr>
              <a:t>.</a:t>
            </a:r>
          </a:p>
          <a:p>
            <a:pPr marL="355600" indent="-355600" algn="just" defTabSz="457200">
              <a:spcAft>
                <a:spcPts val="1800"/>
              </a:spcAft>
              <a:buFont typeface="+mj-lt"/>
              <a:buAutoNum type="arabicPeriod"/>
            </a:pPr>
            <a:r>
              <a:rPr lang="es-MX" b="1" dirty="0">
                <a:solidFill>
                  <a:srgbClr val="B2B2B2"/>
                </a:solidFill>
              </a:rPr>
              <a:t>Informe sobre el calendario de traspaso de recursos al FANVIT</a:t>
            </a:r>
            <a:r>
              <a:rPr lang="es-MX" b="1" dirty="0" smtClean="0">
                <a:solidFill>
                  <a:srgbClr val="B2B2B2"/>
                </a:solidFill>
              </a:rPr>
              <a:t>.</a:t>
            </a:r>
            <a:endParaRPr lang="es-MX" b="1" dirty="0">
              <a:solidFill>
                <a:srgbClr val="BB2D2C"/>
              </a:solidFill>
            </a:endParaRPr>
          </a:p>
          <a:p>
            <a:pPr marL="355600" indent="-355600" algn="just" defTabSz="457200">
              <a:spcAft>
                <a:spcPts val="1800"/>
              </a:spcAft>
              <a:buFont typeface="+mj-lt"/>
              <a:buAutoNum type="arabicPeriod"/>
            </a:pPr>
            <a:r>
              <a:rPr lang="es-MX" b="1" dirty="0" smtClean="0">
                <a:solidFill>
                  <a:srgbClr val="B2B2B2"/>
                </a:solidFill>
              </a:rPr>
              <a:t>Propuesta preliminar de los Marcos de Gestión del Fondo de Protección de Pagos, y del Fondo de Jubilaciones y Pensiones, e Informe sobre la propuesta de asesores financieros (etapa inicial e híbrida).</a:t>
            </a:r>
          </a:p>
          <a:p>
            <a:pPr marL="355600" indent="-355600" algn="just" defTabSz="457200">
              <a:spcAft>
                <a:spcPts val="1800"/>
              </a:spcAft>
              <a:buFont typeface="+mj-lt"/>
              <a:buAutoNum type="arabicPeriod" startAt="4"/>
            </a:pPr>
            <a:r>
              <a:rPr lang="es-MX" b="1" dirty="0" smtClean="0">
                <a:solidFill>
                  <a:srgbClr val="B2B2B2"/>
                </a:solidFill>
              </a:rPr>
              <a:t>Informe </a:t>
            </a:r>
            <a:r>
              <a:rPr lang="es-MX" b="1" dirty="0">
                <a:solidFill>
                  <a:srgbClr val="B2B2B2"/>
                </a:solidFill>
              </a:rPr>
              <a:t>sobre los avances en la implementación del Marco de Gestión</a:t>
            </a:r>
            <a:r>
              <a:rPr lang="es-MX" b="1" dirty="0" smtClean="0">
                <a:solidFill>
                  <a:srgbClr val="B2B2B2"/>
                </a:solidFill>
              </a:rPr>
              <a:t>.</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Comité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004</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23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septiembre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3100215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pPr fontAlgn="ctr"/>
            <a:r>
              <a:rPr lang="es-MX" sz="2200" dirty="0">
                <a:solidFill>
                  <a:prstClr val="white"/>
                </a:solidFill>
                <a:latin typeface="+mn-lt"/>
                <a:cs typeface="Arial" pitchFamily="34" charset="0"/>
              </a:rPr>
              <a:t>Expectativa Económica y el FANVIT</a:t>
            </a:r>
            <a:endParaRPr lang="en-US" sz="2200" dirty="0">
              <a:solidFill>
                <a:prstClr val="white"/>
              </a:solidFill>
              <a:latin typeface="+mn-lt"/>
              <a:cs typeface="Arial" pitchFamily="34" charset="0"/>
            </a:endParaRPr>
          </a:p>
        </p:txBody>
      </p:sp>
      <p:sp>
        <p:nvSpPr>
          <p:cNvPr id="6" name="2 Marcador de contenido"/>
          <p:cNvSpPr>
            <a:spLocks noGrp="1"/>
          </p:cNvSpPr>
          <p:nvPr>
            <p:ph idx="1"/>
          </p:nvPr>
        </p:nvSpPr>
        <p:spPr>
          <a:xfrm>
            <a:off x="273396" y="1231519"/>
            <a:ext cx="3858656" cy="5220814"/>
          </a:xfrm>
          <a:noFill/>
        </p:spPr>
        <p:txBody>
          <a:bodyPr tIns="72000">
            <a:noAutofit/>
          </a:bodyPr>
          <a:lstStyle/>
          <a:p>
            <a:pPr marL="85725" indent="-85725">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En México, Banxico mantuvo la tasa de referencia al 3% en línea con la expectativas,  y mostró un tono más restrictivo con especial énfasis en las presiones inflacionarias de corto plazo y la postura de política monetaria de EE.UU., por lo que no se esperan movimientos en el futuro cercano. </a:t>
            </a:r>
          </a:p>
          <a:p>
            <a:pPr marL="85725" indent="-85725">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Se </a:t>
            </a:r>
            <a:r>
              <a:rPr lang="es-MX" altLang="en-US" sz="1200" b="0" dirty="0">
                <a:ea typeface="Myriad Pro"/>
                <a:cs typeface="Times New Roman" pitchFamily="18" charset="0"/>
              </a:rPr>
              <a:t>han logrado implementar reformas estructurales que pueden ayudar a reactivar la economía y, la conducción de la política monetaria ha sido adecuada para el desenvolvimiento del mercado financiero </a:t>
            </a:r>
            <a:r>
              <a:rPr lang="es-MX" altLang="en-US" sz="1200" b="0" dirty="0" smtClean="0">
                <a:ea typeface="Myriad Pro"/>
                <a:cs typeface="Times New Roman" pitchFamily="18" charset="0"/>
              </a:rPr>
              <a:t>mexicano, reflejando </a:t>
            </a:r>
            <a:r>
              <a:rPr lang="es-MX" altLang="en-US" sz="1200" b="0" dirty="0">
                <a:ea typeface="Myriad Pro"/>
                <a:cs typeface="Times New Roman" pitchFamily="18" charset="0"/>
              </a:rPr>
              <a:t>confianza en el país por parte de los inversionistas extranjeros. </a:t>
            </a:r>
            <a:endParaRPr lang="es-MX" altLang="en-US" sz="1200" b="0" dirty="0" smtClean="0">
              <a:ea typeface="Myriad Pro"/>
              <a:cs typeface="Times New Roman" pitchFamily="18" charset="0"/>
            </a:endParaRPr>
          </a:p>
          <a:p>
            <a:pPr marL="85725" indent="-85725">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Las tasas en todo el mundo siguen en niveles históricamente bajos y existe mucha expectativa sobre su comportamiento futuro. Ante ello, los indicadores de volatilidad que muestran incrementos importantes y hacen que el debate sobre el destino de las tasas se materialice cada vez más en hechos de mercado. </a:t>
            </a:r>
          </a:p>
          <a:p>
            <a:pPr marL="85725" indent="-85725">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Al respecto, investigadores de la Reserva Federal de San Francisco mencionaron que las expectativas del mercado pueden estar subestimando cuando la Reserva Federal comenzará a subir la tasa de referencia, lo cual presionó a la alza las tasas de mediano y largo plazo.</a:t>
            </a:r>
          </a:p>
          <a:p>
            <a:pPr marL="85725" indent="-85725">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El 17 de septiembre la </a:t>
            </a:r>
            <a:r>
              <a:rPr lang="es-MX" altLang="en-US" sz="1200" b="0" dirty="0" err="1" smtClean="0">
                <a:ea typeface="Myriad Pro"/>
                <a:cs typeface="Times New Roman" pitchFamily="18" charset="0"/>
              </a:rPr>
              <a:t>Fed</a:t>
            </a:r>
            <a:r>
              <a:rPr lang="es-MX" altLang="en-US" sz="1200" b="0" dirty="0" smtClean="0">
                <a:ea typeface="Myriad Pro"/>
                <a:cs typeface="Times New Roman" pitchFamily="18" charset="0"/>
              </a:rPr>
              <a:t> actualizará sus proyecciones sobre empleo, crecimiento, inflación y sus expectativas sobre el primer ajuste a la alza de la tasa de referencia. </a:t>
            </a:r>
            <a:endParaRPr lang="es-MX" sz="1400" dirty="0"/>
          </a:p>
        </p:txBody>
      </p:sp>
      <p:graphicFrame>
        <p:nvGraphicFramePr>
          <p:cNvPr id="16" name="15 Gráfico"/>
          <p:cNvGraphicFramePr/>
          <p:nvPr>
            <p:extLst>
              <p:ext uri="{D42A27DB-BD31-4B8C-83A1-F6EECF244321}">
                <p14:modId xmlns:p14="http://schemas.microsoft.com/office/powerpoint/2010/main" val="3212799078"/>
              </p:ext>
            </p:extLst>
          </p:nvPr>
        </p:nvGraphicFramePr>
        <p:xfrm>
          <a:off x="4899146" y="3870626"/>
          <a:ext cx="3567088" cy="2295821"/>
        </p:xfrm>
        <a:graphic>
          <a:graphicData uri="http://schemas.openxmlformats.org/drawingml/2006/chart">
            <c:chart xmlns:c="http://schemas.openxmlformats.org/drawingml/2006/chart" xmlns:r="http://schemas.openxmlformats.org/officeDocument/2006/relationships" r:id="rId3"/>
          </a:graphicData>
        </a:graphic>
      </p:graphicFrame>
      <p:sp>
        <p:nvSpPr>
          <p:cNvPr id="17" name="16 Rectángulo"/>
          <p:cNvSpPr/>
          <p:nvPr/>
        </p:nvSpPr>
        <p:spPr>
          <a:xfrm>
            <a:off x="4877677" y="3608816"/>
            <a:ext cx="2042547" cy="215444"/>
          </a:xfrm>
          <a:prstGeom prst="rect">
            <a:avLst/>
          </a:prstGeom>
        </p:spPr>
        <p:txBody>
          <a:bodyPr wrap="none">
            <a:spAutoFit/>
          </a:bodyPr>
          <a:lstStyle/>
          <a:p>
            <a:r>
              <a:rPr lang="es-MX" sz="800" dirty="0"/>
              <a:t>Fuente: </a:t>
            </a:r>
            <a:r>
              <a:rPr lang="es-MX" sz="800" dirty="0" err="1"/>
              <a:t>Bloomberg</a:t>
            </a:r>
            <a:r>
              <a:rPr lang="es-MX" sz="800" dirty="0"/>
              <a:t>, PRO </a:t>
            </a:r>
            <a:r>
              <a:rPr lang="es-MX" sz="800" dirty="0" err="1"/>
              <a:t>Asset</a:t>
            </a:r>
            <a:r>
              <a:rPr lang="es-MX" sz="800" dirty="0"/>
              <a:t> Management</a:t>
            </a:r>
          </a:p>
        </p:txBody>
      </p:sp>
      <p:sp>
        <p:nvSpPr>
          <p:cNvPr id="21" name="20 Rectángulo"/>
          <p:cNvSpPr/>
          <p:nvPr/>
        </p:nvSpPr>
        <p:spPr>
          <a:xfrm>
            <a:off x="4815367" y="1123053"/>
            <a:ext cx="3448715" cy="369332"/>
          </a:xfrm>
          <a:prstGeom prst="rect">
            <a:avLst/>
          </a:prstGeom>
        </p:spPr>
        <p:txBody>
          <a:bodyPr wrap="square">
            <a:spAutoFit/>
          </a:bodyPr>
          <a:lstStyle/>
          <a:p>
            <a:pPr>
              <a:defRPr sz="900" b="1" i="0" u="none" strike="noStrike" kern="1200" baseline="0">
                <a:solidFill>
                  <a:prstClr val="black"/>
                </a:solidFill>
                <a:latin typeface="+mn-lt"/>
                <a:ea typeface="+mn-ea"/>
                <a:cs typeface="+mn-cs"/>
              </a:defRPr>
            </a:pPr>
            <a:r>
              <a:rPr lang="es-MX" dirty="0"/>
              <a:t>Cambio acumulado tenencia extranjeros Cetes, Bonos y </a:t>
            </a:r>
            <a:r>
              <a:rPr lang="es-MX" dirty="0" err="1"/>
              <a:t>Udibonos</a:t>
            </a:r>
            <a:r>
              <a:rPr lang="es-MX" dirty="0"/>
              <a:t> </a:t>
            </a:r>
          </a:p>
          <a:p>
            <a:pPr>
              <a:defRPr sz="900" b="1" i="0" u="none" strike="noStrike" kern="1200" baseline="0">
                <a:solidFill>
                  <a:prstClr val="black"/>
                </a:solidFill>
                <a:latin typeface="+mn-lt"/>
                <a:ea typeface="+mn-ea"/>
                <a:cs typeface="+mn-cs"/>
              </a:defRPr>
            </a:pPr>
            <a:r>
              <a:rPr lang="es-MX" dirty="0"/>
              <a:t>(saldos nominales en </a:t>
            </a:r>
            <a:r>
              <a:rPr lang="es-MX" dirty="0" smtClean="0"/>
              <a:t>millones </a:t>
            </a:r>
            <a:r>
              <a:rPr lang="es-MX" dirty="0"/>
              <a:t>de pesos)</a:t>
            </a:r>
          </a:p>
        </p:txBody>
      </p:sp>
      <p:graphicFrame>
        <p:nvGraphicFramePr>
          <p:cNvPr id="24" name="1 Gráfico"/>
          <p:cNvGraphicFramePr>
            <a:graphicFrameLocks/>
          </p:cNvGraphicFramePr>
          <p:nvPr>
            <p:extLst>
              <p:ext uri="{D42A27DB-BD31-4B8C-83A1-F6EECF244321}">
                <p14:modId xmlns:p14="http://schemas.microsoft.com/office/powerpoint/2010/main" val="2410427628"/>
              </p:ext>
            </p:extLst>
          </p:nvPr>
        </p:nvGraphicFramePr>
        <p:xfrm>
          <a:off x="4950433" y="1600107"/>
          <a:ext cx="3515801" cy="2125067"/>
        </p:xfrm>
        <a:graphic>
          <a:graphicData uri="http://schemas.openxmlformats.org/drawingml/2006/chart">
            <c:chart xmlns:c="http://schemas.openxmlformats.org/drawingml/2006/chart" xmlns:r="http://schemas.openxmlformats.org/officeDocument/2006/relationships" r:id="rId4"/>
          </a:graphicData>
        </a:graphic>
      </p:graphicFrame>
      <p:sp>
        <p:nvSpPr>
          <p:cNvPr id="25" name="24 Rectángulo"/>
          <p:cNvSpPr/>
          <p:nvPr/>
        </p:nvSpPr>
        <p:spPr>
          <a:xfrm>
            <a:off x="5030077" y="6090247"/>
            <a:ext cx="2042547" cy="215444"/>
          </a:xfrm>
          <a:prstGeom prst="rect">
            <a:avLst/>
          </a:prstGeom>
        </p:spPr>
        <p:txBody>
          <a:bodyPr wrap="none">
            <a:spAutoFit/>
          </a:bodyPr>
          <a:lstStyle/>
          <a:p>
            <a:r>
              <a:rPr lang="es-MX" sz="800" dirty="0"/>
              <a:t>Fuente: </a:t>
            </a:r>
            <a:r>
              <a:rPr lang="es-MX" sz="800" dirty="0" err="1"/>
              <a:t>Bloomberg</a:t>
            </a:r>
            <a:r>
              <a:rPr lang="es-MX" sz="800" dirty="0"/>
              <a:t>, PRO </a:t>
            </a:r>
            <a:r>
              <a:rPr lang="es-MX" sz="800" dirty="0" err="1"/>
              <a:t>Asset</a:t>
            </a:r>
            <a:r>
              <a:rPr lang="es-MX" sz="800" dirty="0"/>
              <a:t> Management</a:t>
            </a:r>
          </a:p>
        </p:txBody>
      </p:sp>
      <p:sp>
        <p:nvSpPr>
          <p:cNvPr id="26" name="FlowTriangle"/>
          <p:cNvSpPr>
            <a:spLocks noChangeArrowheads="1"/>
          </p:cNvSpPr>
          <p:nvPr/>
        </p:nvSpPr>
        <p:spPr bwMode="gray">
          <a:xfrm rot="5400000">
            <a:off x="2718755" y="3745460"/>
            <a:ext cx="3653330" cy="266700"/>
          </a:xfrm>
          <a:prstGeom prst="triangle">
            <a:avLst>
              <a:gd name="adj" fmla="val 50000"/>
            </a:avLst>
          </a:prstGeom>
          <a:solidFill>
            <a:schemeClr val="bg1">
              <a:lumMod val="65000"/>
            </a:schemeClr>
          </a:solidFill>
          <a:ln w="9525" algn="ctr">
            <a:solidFill>
              <a:srgbClr val="B2B2B2"/>
            </a:solidFill>
            <a:miter lim="800000"/>
            <a:headEnd/>
            <a:tailEnd/>
          </a:ln>
        </p:spPr>
        <p:txBody>
          <a:bodyPr rot="10800000" vert="eaVert" wrap="none" anchor="ctr"/>
          <a:lstStyle/>
          <a:p>
            <a:pPr algn="ctr"/>
            <a:endParaRPr lang="en-US" sz="1400" b="1">
              <a:solidFill>
                <a:srgbClr val="000000"/>
              </a:solidFill>
            </a:endParaRPr>
          </a:p>
        </p:txBody>
      </p:sp>
      <p:sp>
        <p:nvSpPr>
          <p:cNvPr id="2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8478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pPr fontAlgn="ctr"/>
            <a:r>
              <a:rPr lang="es-MX" sz="2200" dirty="0">
                <a:solidFill>
                  <a:prstClr val="white"/>
                </a:solidFill>
                <a:latin typeface="+mn-lt"/>
                <a:cs typeface="Arial" pitchFamily="34" charset="0"/>
              </a:rPr>
              <a:t>Expectativa Económica y el FANVIT</a:t>
            </a:r>
            <a:endParaRPr lang="en-US" sz="2200" dirty="0">
              <a:solidFill>
                <a:prstClr val="white"/>
              </a:solidFill>
              <a:latin typeface="+mn-lt"/>
              <a:cs typeface="Arial" pitchFamily="34" charset="0"/>
            </a:endParaRPr>
          </a:p>
        </p:txBody>
      </p:sp>
      <p:sp>
        <p:nvSpPr>
          <p:cNvPr id="8" name="7 Rectángulo"/>
          <p:cNvSpPr/>
          <p:nvPr/>
        </p:nvSpPr>
        <p:spPr>
          <a:xfrm>
            <a:off x="361073" y="1655731"/>
            <a:ext cx="4500000" cy="4968000"/>
          </a:xfrm>
          <a:prstGeom prst="rect">
            <a:avLst/>
          </a:prstGeom>
          <a:solidFill>
            <a:srgbClr val="E2E2E2"/>
          </a:solidFill>
        </p:spPr>
        <p:txBody>
          <a:bodyPr wrap="square">
            <a:spAutoFit/>
          </a:bodyPr>
          <a:lstStyle/>
          <a:p>
            <a:r>
              <a:rPr lang="es-MX" sz="1200" b="1" dirty="0" smtClean="0"/>
              <a:t>Descripción</a:t>
            </a:r>
          </a:p>
          <a:p>
            <a:pPr marL="171450" indent="-171450">
              <a:buClr>
                <a:schemeClr val="tx2"/>
              </a:buClr>
              <a:buFont typeface="Arial" pitchFamily="34" charset="0"/>
              <a:buChar char="•"/>
            </a:pPr>
            <a:r>
              <a:rPr lang="es-MX" sz="1200" dirty="0" smtClean="0"/>
              <a:t>Debido </a:t>
            </a:r>
            <a:r>
              <a:rPr lang="es-MX" sz="1200" dirty="0"/>
              <a:t>a la importancia de </a:t>
            </a:r>
            <a:r>
              <a:rPr lang="es-MX" sz="1200" dirty="0" smtClean="0"/>
              <a:t>proteger los </a:t>
            </a:r>
            <a:r>
              <a:rPr lang="es-MX" sz="1200" dirty="0"/>
              <a:t>recursos del FANVIT, se ha optado por una estrategia conservadora que gane más dinero en comparación a como se invertía anteriormente</a:t>
            </a:r>
            <a:r>
              <a:rPr lang="es-MX" sz="1200" dirty="0" smtClean="0"/>
              <a:t>.</a:t>
            </a:r>
          </a:p>
          <a:p>
            <a:pPr>
              <a:spcBef>
                <a:spcPts val="600"/>
              </a:spcBef>
            </a:pPr>
            <a:r>
              <a:rPr lang="es-MX" sz="1200" b="1" dirty="0"/>
              <a:t>Estrategia de inversión</a:t>
            </a:r>
          </a:p>
          <a:p>
            <a:pPr marL="171450" indent="-171450">
              <a:buClr>
                <a:schemeClr val="tx2"/>
              </a:buClr>
              <a:buFont typeface="Arial" pitchFamily="34" charset="0"/>
              <a:buChar char="•"/>
            </a:pPr>
            <a:r>
              <a:rPr lang="es-MX" sz="1200" dirty="0"/>
              <a:t>La estrategia de inversión para el FANVIT que se está implementando tiene el objetivo de construir un portafolio de mediano y largo plazo con la menor volatilidad posible que pueda capitalizar oportunidades de inversión en ciertos instrumentos. </a:t>
            </a:r>
          </a:p>
          <a:p>
            <a:pPr marL="171450" indent="-171450">
              <a:buClr>
                <a:schemeClr val="tx2"/>
              </a:buClr>
              <a:buFont typeface="Arial" pitchFamily="34" charset="0"/>
              <a:buChar char="•"/>
            </a:pPr>
            <a:r>
              <a:rPr lang="es-MX" sz="1200" dirty="0"/>
              <a:t>En particular, la estrategia de inversión actual contempla capitalizar el rendimiento de los </a:t>
            </a:r>
            <a:r>
              <a:rPr lang="es-MX" sz="1200" dirty="0" err="1"/>
              <a:t>Udibonos</a:t>
            </a:r>
            <a:r>
              <a:rPr lang="es-MX" sz="1200" dirty="0"/>
              <a:t> en lo que queda del año. Al mismo tiempo, esta estrategia es defensiva en cuanto a posibles movimientos a la alza en las tasas alentados por la implementación del cambio de paradigma monetario en Estados Unidos. Pues ante una subida de las tasas de interés se comenzará construir para el FANVIT una posición en el mediano y largo plazo de la curvas de </a:t>
            </a:r>
            <a:r>
              <a:rPr lang="es-MX" sz="1200" dirty="0" err="1"/>
              <a:t>Mbonos</a:t>
            </a:r>
            <a:r>
              <a:rPr lang="es-MX" sz="1200" dirty="0"/>
              <a:t> y </a:t>
            </a:r>
            <a:r>
              <a:rPr lang="es-MX" sz="1200" dirty="0" err="1"/>
              <a:t>Udibonos</a:t>
            </a:r>
            <a:r>
              <a:rPr lang="es-MX" sz="1200" dirty="0"/>
              <a:t>.  </a:t>
            </a:r>
          </a:p>
          <a:p>
            <a:pPr>
              <a:spcBef>
                <a:spcPts val="600"/>
              </a:spcBef>
            </a:pPr>
            <a:r>
              <a:rPr lang="es-MX" sz="1200" b="1" dirty="0"/>
              <a:t>Lógica de perseguir esta estrategia</a:t>
            </a:r>
          </a:p>
          <a:p>
            <a:pPr marL="171450" indent="-171450">
              <a:buClr>
                <a:schemeClr val="tx2"/>
              </a:buClr>
              <a:buFont typeface="Arial" pitchFamily="34" charset="0"/>
              <a:buChar char="•"/>
            </a:pPr>
            <a:r>
              <a:rPr lang="es-MX" sz="1200" dirty="0"/>
              <a:t>La inflación ha capitalizado un 2.11% efectivo, y con base en la expectativa de inflación al cierre del año, falta por capitalizar un 1.88% que es equivalente a un 6.31% anualizado. Esto significa que estar invertido en instrumentos con baja sensibilidad pero alta exposición al rendimiento generado por la inflación es una combinación ideal para enfrentar la coyuntura actual, por lo que se seguirá sobre ponderando la inversión en </a:t>
            </a:r>
            <a:r>
              <a:rPr lang="es-MX" sz="1200" dirty="0" err="1"/>
              <a:t>Udibonos</a:t>
            </a:r>
            <a:r>
              <a:rPr lang="es-MX" sz="1200" dirty="0"/>
              <a:t> de corto plazo para disminuir la volatilidad del FANVIT.</a:t>
            </a:r>
          </a:p>
        </p:txBody>
      </p:sp>
      <p:sp>
        <p:nvSpPr>
          <p:cNvPr id="12" name="BoxHeader"/>
          <p:cNvSpPr>
            <a:spLocks noChangeArrowheads="1"/>
          </p:cNvSpPr>
          <p:nvPr/>
        </p:nvSpPr>
        <p:spPr bwMode="gray">
          <a:xfrm>
            <a:off x="361073" y="1163377"/>
            <a:ext cx="4495788" cy="469671"/>
          </a:xfrm>
          <a:prstGeom prst="rect">
            <a:avLst/>
          </a:prstGeom>
          <a:solidFill>
            <a:srgbClr val="BB2D2C"/>
          </a:solidFill>
          <a:ln w="9525" algn="ctr">
            <a:solidFill>
              <a:srgbClr val="BB2D2C"/>
            </a:solidFill>
            <a:miter lim="800000"/>
            <a:headEnd type="none" w="lg" len="lg"/>
            <a:tailEnd type="none" w="lg" len="lg"/>
          </a:ln>
        </p:spPr>
        <p:txBody>
          <a:bodyPr tIns="91440" bIns="91440" anchor="ctr"/>
          <a:lstStyle/>
          <a:p>
            <a:pPr algn="ctr"/>
            <a:r>
              <a:rPr lang="es-MX" sz="1400" b="1" dirty="0">
                <a:solidFill>
                  <a:schemeClr val="bg1"/>
                </a:solidFill>
              </a:rPr>
              <a:t>Estrategia de inversión del FANVIT</a:t>
            </a:r>
          </a:p>
        </p:txBody>
      </p:sp>
      <p:graphicFrame>
        <p:nvGraphicFramePr>
          <p:cNvPr id="9" name="2 Gráfico"/>
          <p:cNvGraphicFramePr>
            <a:graphicFrameLocks/>
          </p:cNvGraphicFramePr>
          <p:nvPr>
            <p:extLst>
              <p:ext uri="{D42A27DB-BD31-4B8C-83A1-F6EECF244321}">
                <p14:modId xmlns:p14="http://schemas.microsoft.com/office/powerpoint/2010/main" val="3395432618"/>
              </p:ext>
            </p:extLst>
          </p:nvPr>
        </p:nvGraphicFramePr>
        <p:xfrm>
          <a:off x="4995324" y="1438197"/>
          <a:ext cx="4036534" cy="2349050"/>
        </p:xfrm>
        <a:graphic>
          <a:graphicData uri="http://schemas.openxmlformats.org/drawingml/2006/chart">
            <c:chart xmlns:c="http://schemas.openxmlformats.org/drawingml/2006/chart" xmlns:r="http://schemas.openxmlformats.org/officeDocument/2006/relationships" r:id="rId3"/>
          </a:graphicData>
        </a:graphic>
      </p:graphicFrame>
      <p:sp>
        <p:nvSpPr>
          <p:cNvPr id="4" name="3 Rectángulo"/>
          <p:cNvSpPr/>
          <p:nvPr/>
        </p:nvSpPr>
        <p:spPr>
          <a:xfrm>
            <a:off x="4926316" y="1046738"/>
            <a:ext cx="3122133" cy="400110"/>
          </a:xfrm>
          <a:prstGeom prst="rect">
            <a:avLst/>
          </a:prstGeom>
        </p:spPr>
        <p:txBody>
          <a:bodyPr wrap="square">
            <a:spAutoFit/>
          </a:bodyPr>
          <a:lstStyle/>
          <a:p>
            <a:r>
              <a:rPr lang="es-MX" sz="1000" b="1" dirty="0" smtClean="0"/>
              <a:t>Comparativo de riesgo  (</a:t>
            </a:r>
            <a:r>
              <a:rPr lang="es-MX" sz="1000" b="1" dirty="0" err="1" smtClean="0"/>
              <a:t>VaR</a:t>
            </a:r>
            <a:r>
              <a:rPr lang="es-MX" sz="1000" b="1" dirty="0" smtClean="0"/>
              <a:t>) de las SB1 y el FANVIT</a:t>
            </a:r>
          </a:p>
          <a:p>
            <a:r>
              <a:rPr lang="es-MX" sz="1000" dirty="0" smtClean="0"/>
              <a:t>(Porcentaje)</a:t>
            </a:r>
            <a:endParaRPr lang="es-MX" sz="1000" dirty="0"/>
          </a:p>
        </p:txBody>
      </p:sp>
      <p:graphicFrame>
        <p:nvGraphicFramePr>
          <p:cNvPr id="7" name="6 Tabla"/>
          <p:cNvGraphicFramePr>
            <a:graphicFrameLocks noGrp="1"/>
          </p:cNvGraphicFramePr>
          <p:nvPr>
            <p:extLst>
              <p:ext uri="{D42A27DB-BD31-4B8C-83A1-F6EECF244321}">
                <p14:modId xmlns:p14="http://schemas.microsoft.com/office/powerpoint/2010/main" val="3236758706"/>
              </p:ext>
            </p:extLst>
          </p:nvPr>
        </p:nvGraphicFramePr>
        <p:xfrm>
          <a:off x="5199480" y="4291767"/>
          <a:ext cx="3157269" cy="2411895"/>
        </p:xfrm>
        <a:graphic>
          <a:graphicData uri="http://schemas.openxmlformats.org/drawingml/2006/table">
            <a:tbl>
              <a:tblPr firstRow="1" firstCol="1" bandRow="1"/>
              <a:tblGrid>
                <a:gridCol w="1613141"/>
                <a:gridCol w="1544128"/>
              </a:tblGrid>
              <a:tr h="308775">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Inflación esperada </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3.99%</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r>
              <a:tr h="312481">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Inflación acumulada desde Enero 2014</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2.11%</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12481">
                <a:tc>
                  <a:txBody>
                    <a:bodyPr/>
                    <a:lstStyle/>
                    <a:p>
                      <a:pPr algn="ctr">
                        <a:lnSpc>
                          <a:spcPct val="115000"/>
                        </a:lnSpc>
                        <a:spcAft>
                          <a:spcPts val="0"/>
                        </a:spcAft>
                      </a:pPr>
                      <a:r>
                        <a:rPr lang="es-MX" sz="1000" b="1" dirty="0" err="1">
                          <a:solidFill>
                            <a:srgbClr val="000000"/>
                          </a:solidFill>
                          <a:effectLst/>
                          <a:latin typeface="+mj-lt"/>
                          <a:ea typeface="Times New Roman"/>
                          <a:cs typeface="Times New Roman"/>
                        </a:rPr>
                        <a:t>Inflacion</a:t>
                      </a:r>
                      <a:r>
                        <a:rPr lang="es-MX" sz="1000" b="1" dirty="0">
                          <a:solidFill>
                            <a:srgbClr val="000000"/>
                          </a:solidFill>
                          <a:effectLst/>
                          <a:latin typeface="+mj-lt"/>
                          <a:ea typeface="Times New Roman"/>
                          <a:cs typeface="Times New Roman"/>
                        </a:rPr>
                        <a:t> restante a fecha de cierre</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1.88%</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r>
              <a:tr h="312481">
                <a:tc>
                  <a:txBody>
                    <a:bodyPr/>
                    <a:lstStyle/>
                    <a:p>
                      <a:pPr algn="ctr">
                        <a:lnSpc>
                          <a:spcPct val="115000"/>
                        </a:lnSpc>
                        <a:spcAft>
                          <a:spcPts val="0"/>
                        </a:spcAft>
                      </a:pPr>
                      <a:r>
                        <a:rPr lang="es-MX" sz="1000" b="1">
                          <a:solidFill>
                            <a:srgbClr val="000000"/>
                          </a:solidFill>
                          <a:effectLst/>
                          <a:latin typeface="+mj-lt"/>
                          <a:ea typeface="Times New Roman"/>
                          <a:cs typeface="Times New Roman"/>
                        </a:rPr>
                        <a:t>Inflacion restante a al cierre anualizada</a:t>
                      </a:r>
                      <a:endParaRPr lang="es-MX" sz="100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6.31%</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08775">
                <a:tc>
                  <a:txBody>
                    <a:bodyPr/>
                    <a:lstStyle/>
                    <a:p>
                      <a:pPr algn="ctr">
                        <a:lnSpc>
                          <a:spcPct val="115000"/>
                        </a:lnSpc>
                        <a:spcAft>
                          <a:spcPts val="0"/>
                        </a:spcAft>
                      </a:pPr>
                      <a:r>
                        <a:rPr lang="es-MX" sz="1000" b="1" dirty="0" err="1">
                          <a:solidFill>
                            <a:srgbClr val="000000"/>
                          </a:solidFill>
                          <a:effectLst/>
                          <a:latin typeface="+mj-lt"/>
                          <a:ea typeface="Times New Roman"/>
                          <a:cs typeface="Times New Roman"/>
                        </a:rPr>
                        <a:t>Udibono</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Rendimiento esperado anualizado</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r>
              <a:tr h="156240">
                <a:tc>
                  <a:txBody>
                    <a:bodyPr/>
                    <a:lstStyle/>
                    <a:p>
                      <a:pPr algn="ctr">
                        <a:lnSpc>
                          <a:spcPct val="115000"/>
                        </a:lnSpc>
                        <a:spcAft>
                          <a:spcPts val="0"/>
                        </a:spcAft>
                      </a:pPr>
                      <a:r>
                        <a:rPr lang="es-MX" sz="800" b="1">
                          <a:solidFill>
                            <a:srgbClr val="000000"/>
                          </a:solidFill>
                          <a:effectLst/>
                          <a:latin typeface="+mj-lt"/>
                          <a:ea typeface="Times New Roman"/>
                          <a:cs typeface="Times New Roman"/>
                        </a:rPr>
                        <a:t>Jun-16</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5000"/>
                        </a:lnSpc>
                        <a:spcAft>
                          <a:spcPts val="0"/>
                        </a:spcAft>
                      </a:pPr>
                      <a:r>
                        <a:rPr lang="es-MX" sz="1000" b="1">
                          <a:solidFill>
                            <a:srgbClr val="000000"/>
                          </a:solidFill>
                          <a:effectLst/>
                          <a:latin typeface="+mj-lt"/>
                          <a:ea typeface="Times New Roman"/>
                          <a:cs typeface="Times New Roman"/>
                        </a:rPr>
                        <a:t>6.22%</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6240">
                <a:tc>
                  <a:txBody>
                    <a:bodyPr/>
                    <a:lstStyle/>
                    <a:p>
                      <a:pPr algn="ctr">
                        <a:lnSpc>
                          <a:spcPct val="115000"/>
                        </a:lnSpc>
                        <a:spcAft>
                          <a:spcPts val="0"/>
                        </a:spcAft>
                      </a:pPr>
                      <a:r>
                        <a:rPr lang="es-MX" sz="800" b="1">
                          <a:effectLst/>
                          <a:latin typeface="+mj-lt"/>
                          <a:ea typeface="Times New Roman"/>
                          <a:cs typeface="Times New Roman"/>
                        </a:rPr>
                        <a:t>Dec-17</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5000"/>
                        </a:lnSpc>
                        <a:spcAft>
                          <a:spcPts val="0"/>
                        </a:spcAft>
                      </a:pPr>
                      <a:r>
                        <a:rPr lang="es-MX" sz="1000" b="1">
                          <a:effectLst/>
                          <a:latin typeface="+mj-lt"/>
                          <a:ea typeface="Times New Roman"/>
                          <a:cs typeface="Times New Roman"/>
                        </a:rPr>
                        <a:t>6.96%</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6240">
                <a:tc>
                  <a:txBody>
                    <a:bodyPr/>
                    <a:lstStyle/>
                    <a:p>
                      <a:pPr algn="ctr">
                        <a:lnSpc>
                          <a:spcPct val="115000"/>
                        </a:lnSpc>
                        <a:spcAft>
                          <a:spcPts val="0"/>
                        </a:spcAft>
                      </a:pPr>
                      <a:r>
                        <a:rPr lang="es-MX" sz="800" b="1">
                          <a:solidFill>
                            <a:srgbClr val="000000"/>
                          </a:solidFill>
                          <a:effectLst/>
                          <a:latin typeface="+mj-lt"/>
                          <a:ea typeface="Times New Roman"/>
                          <a:cs typeface="Times New Roman"/>
                        </a:rPr>
                        <a:t>Jun-19</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5000"/>
                        </a:lnSpc>
                        <a:spcAft>
                          <a:spcPts val="0"/>
                        </a:spcAft>
                      </a:pPr>
                      <a:r>
                        <a:rPr lang="es-MX" sz="1000" b="1" dirty="0">
                          <a:solidFill>
                            <a:srgbClr val="000000"/>
                          </a:solidFill>
                          <a:effectLst/>
                          <a:latin typeface="+mj-lt"/>
                          <a:ea typeface="Times New Roman"/>
                          <a:cs typeface="Times New Roman"/>
                        </a:rPr>
                        <a:t>7.72%</a:t>
                      </a:r>
                      <a:endParaRPr lang="es-MX" sz="1000" dirty="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6240">
                <a:tc>
                  <a:txBody>
                    <a:bodyPr/>
                    <a:lstStyle/>
                    <a:p>
                      <a:pPr algn="ctr">
                        <a:lnSpc>
                          <a:spcPct val="115000"/>
                        </a:lnSpc>
                        <a:spcAft>
                          <a:spcPts val="0"/>
                        </a:spcAft>
                      </a:pPr>
                      <a:r>
                        <a:rPr lang="es-MX" sz="800" b="1">
                          <a:effectLst/>
                          <a:latin typeface="+mj-lt"/>
                          <a:ea typeface="Times New Roman"/>
                          <a:cs typeface="Times New Roman"/>
                        </a:rPr>
                        <a:t>Dec-20</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5000"/>
                        </a:lnSpc>
                        <a:spcAft>
                          <a:spcPts val="0"/>
                        </a:spcAft>
                      </a:pPr>
                      <a:r>
                        <a:rPr lang="es-MX" sz="1000" b="1" dirty="0">
                          <a:effectLst/>
                          <a:latin typeface="+mj-lt"/>
                          <a:ea typeface="Times New Roman"/>
                          <a:cs typeface="Times New Roman"/>
                        </a:rPr>
                        <a:t>8.26%</a:t>
                      </a:r>
                      <a:endParaRPr lang="es-MX" sz="1000" dirty="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5" name="14 Rectángulo"/>
          <p:cNvSpPr/>
          <p:nvPr/>
        </p:nvSpPr>
        <p:spPr>
          <a:xfrm>
            <a:off x="4995324" y="3891657"/>
            <a:ext cx="3274533" cy="400110"/>
          </a:xfrm>
          <a:prstGeom prst="rect">
            <a:avLst/>
          </a:prstGeom>
        </p:spPr>
        <p:txBody>
          <a:bodyPr wrap="square">
            <a:spAutoFit/>
          </a:bodyPr>
          <a:lstStyle/>
          <a:p>
            <a:r>
              <a:rPr lang="es-MX" sz="1000" b="1" dirty="0" smtClean="0"/>
              <a:t>Expectativas de Inflación y rendimiento</a:t>
            </a:r>
          </a:p>
          <a:p>
            <a:r>
              <a:rPr lang="es-MX" sz="1000" dirty="0" smtClean="0"/>
              <a:t>(Porcentaje)</a:t>
            </a:r>
            <a:endParaRPr lang="es-MX" sz="1000" dirty="0"/>
          </a:p>
        </p:txBody>
      </p:sp>
      <p:sp>
        <p:nvSpPr>
          <p:cNvPr id="18" name="17 Rectángulo"/>
          <p:cNvSpPr/>
          <p:nvPr/>
        </p:nvSpPr>
        <p:spPr>
          <a:xfrm>
            <a:off x="5127047" y="6649992"/>
            <a:ext cx="1534394" cy="215444"/>
          </a:xfrm>
          <a:prstGeom prst="rect">
            <a:avLst/>
          </a:prstGeom>
        </p:spPr>
        <p:txBody>
          <a:bodyPr wrap="none">
            <a:spAutoFit/>
          </a:bodyPr>
          <a:lstStyle/>
          <a:p>
            <a:r>
              <a:rPr lang="es-MX" sz="800" dirty="0"/>
              <a:t>Fuente: PRO </a:t>
            </a:r>
            <a:r>
              <a:rPr lang="es-MX" sz="800" dirty="0" err="1"/>
              <a:t>Asset</a:t>
            </a:r>
            <a:r>
              <a:rPr lang="es-MX" sz="800" dirty="0"/>
              <a:t> Management</a:t>
            </a:r>
          </a:p>
        </p:txBody>
      </p:sp>
      <p:sp>
        <p:nvSpPr>
          <p:cNvPr id="20" name="19 Rectángulo"/>
          <p:cNvSpPr/>
          <p:nvPr/>
        </p:nvSpPr>
        <p:spPr>
          <a:xfrm>
            <a:off x="5095992" y="3670416"/>
            <a:ext cx="1931939" cy="215444"/>
          </a:xfrm>
          <a:prstGeom prst="rect">
            <a:avLst/>
          </a:prstGeom>
        </p:spPr>
        <p:txBody>
          <a:bodyPr wrap="none">
            <a:spAutoFit/>
          </a:bodyPr>
          <a:lstStyle/>
          <a:p>
            <a:r>
              <a:rPr lang="it-IT" sz="800" dirty="0"/>
              <a:t>Fuente: CONSAR, PRO Asset Management</a:t>
            </a:r>
            <a:endParaRPr lang="es-MX" sz="800" dirty="0"/>
          </a:p>
        </p:txBody>
      </p:sp>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540383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Composición de Cartera del FANVIT</a:t>
            </a:r>
            <a:endParaRPr lang="es-MX" dirty="0"/>
          </a:p>
        </p:txBody>
      </p:sp>
      <p:pic>
        <p:nvPicPr>
          <p:cNvPr id="7" name="6 Imagen"/>
          <p:cNvPicPr/>
          <p:nvPr/>
        </p:nvPicPr>
        <p:blipFill rotWithShape="1">
          <a:blip r:embed="rId2"/>
          <a:srcRect l="9625" t="23567" r="7750" b="10179"/>
          <a:stretch/>
        </p:blipFill>
        <p:spPr bwMode="auto">
          <a:xfrm>
            <a:off x="146980" y="1268794"/>
            <a:ext cx="8997020" cy="511623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649088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Composición de Cartera del FANVIT</a:t>
            </a:r>
            <a:endParaRPr lang="es-MX" dirty="0"/>
          </a:p>
        </p:txBody>
      </p:sp>
      <p:pic>
        <p:nvPicPr>
          <p:cNvPr id="5" name="4 Imagen"/>
          <p:cNvPicPr/>
          <p:nvPr/>
        </p:nvPicPr>
        <p:blipFill rotWithShape="1">
          <a:blip r:embed="rId2"/>
          <a:srcRect l="11992" t="21789" r="10065" b="15781"/>
          <a:stretch/>
        </p:blipFill>
        <p:spPr bwMode="auto">
          <a:xfrm>
            <a:off x="0" y="1246637"/>
            <a:ext cx="9144000" cy="510686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878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3512479515"/>
              </p:ext>
            </p:extLst>
          </p:nvPr>
        </p:nvGraphicFramePr>
        <p:xfrm>
          <a:off x="395885" y="1146562"/>
          <a:ext cx="7806419" cy="5274214"/>
        </p:xfrm>
        <a:graphic>
          <a:graphicData uri="http://schemas.openxmlformats.org/drawingml/2006/table">
            <a:tbl>
              <a:tblPr>
                <a:tableStyleId>{5C22544A-7EE6-4342-B048-85BDC9FD1C3A}</a:tableStyleId>
              </a:tblPr>
              <a:tblGrid>
                <a:gridCol w="2671794"/>
                <a:gridCol w="1057957"/>
                <a:gridCol w="987428"/>
                <a:gridCol w="888687"/>
                <a:gridCol w="1029746"/>
                <a:gridCol w="1170807"/>
              </a:tblGrid>
              <a:tr h="620983">
                <a:tc>
                  <a:txBody>
                    <a:bodyPr/>
                    <a:lstStyle/>
                    <a:p>
                      <a:pPr algn="ctr" fontAlgn="b"/>
                      <a:r>
                        <a:rPr lang="es-MX" sz="1200" b="1" i="0" u="none" strike="noStrike" dirty="0" smtClean="0">
                          <a:solidFill>
                            <a:schemeClr val="bg1"/>
                          </a:solidFill>
                          <a:effectLst/>
                          <a:latin typeface="Calibri"/>
                        </a:rPr>
                        <a:t>Valor de Referencia </a:t>
                      </a:r>
                      <a:endParaRPr lang="es-MX" sz="1200" b="1" i="0"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a:solidFill>
                            <a:schemeClr val="bg1"/>
                          </a:solidFill>
                          <a:effectLst/>
                        </a:rPr>
                        <a:t>Ponderación</a:t>
                      </a:r>
                      <a:endParaRPr lang="es-MX" sz="12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smtClean="0">
                          <a:solidFill>
                            <a:schemeClr val="bg1"/>
                          </a:solidFill>
                          <a:effectLst/>
                        </a:rPr>
                        <a:t>Rendimiento</a:t>
                      </a:r>
                      <a:endParaRPr lang="es-MX" sz="12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a:solidFill>
                            <a:schemeClr val="bg1"/>
                          </a:solidFill>
                          <a:effectLst/>
                        </a:rPr>
                        <a:t>Duración</a:t>
                      </a:r>
                      <a:endParaRPr lang="es-MX" sz="12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a:solidFill>
                            <a:schemeClr val="bg1"/>
                          </a:solidFill>
                          <a:effectLst/>
                        </a:rPr>
                        <a:t>Rendimiento </a:t>
                      </a:r>
                      <a:r>
                        <a:rPr lang="es-MX" sz="1200" b="1" u="none" strike="noStrike" dirty="0" smtClean="0">
                          <a:solidFill>
                            <a:schemeClr val="bg1"/>
                          </a:solidFill>
                          <a:effectLst/>
                        </a:rPr>
                        <a:t>Ponderado al 15 de sep.</a:t>
                      </a:r>
                      <a:endParaRPr lang="es-MX" sz="12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a:solidFill>
                            <a:schemeClr val="bg1"/>
                          </a:solidFill>
                          <a:effectLst/>
                        </a:rPr>
                        <a:t>Duración Ponderada R.F.</a:t>
                      </a:r>
                      <a:endParaRPr lang="es-MX" sz="1200" b="1" i="1" u="none" strike="noStrike" dirty="0">
                        <a:solidFill>
                          <a:schemeClr val="bg1"/>
                        </a:solidFill>
                        <a:effectLst/>
                        <a:latin typeface="Calibri"/>
                      </a:endParaRPr>
                    </a:p>
                  </a:txBody>
                  <a:tcPr marL="9525" marR="9525" marT="9525" marB="0" anchor="ctr">
                    <a:solidFill>
                      <a:schemeClr val="tx2"/>
                    </a:solidFill>
                  </a:tcPr>
                </a:tc>
              </a:tr>
              <a:tr h="214059">
                <a:tc>
                  <a:txBody>
                    <a:bodyPr/>
                    <a:lstStyle/>
                    <a:p>
                      <a:pPr algn="l" fontAlgn="b"/>
                      <a:r>
                        <a:rPr lang="es-MX" sz="1200" b="1" u="sng" strike="noStrike" dirty="0" smtClean="0">
                          <a:effectLst/>
                        </a:rPr>
                        <a:t>Julio – agosto</a:t>
                      </a:r>
                      <a:r>
                        <a:rPr lang="es-MX" sz="1200" b="1" u="sng" strike="noStrike" baseline="0" dirty="0" smtClean="0">
                          <a:effectLst/>
                        </a:rPr>
                        <a:t> - septiembre</a:t>
                      </a:r>
                      <a:endParaRPr lang="es-MX" sz="12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r>
              <a:tr h="417521">
                <a:tc>
                  <a:txBody>
                    <a:bodyPr/>
                    <a:lstStyle/>
                    <a:p>
                      <a:pPr algn="l" fontAlgn="b"/>
                      <a:r>
                        <a:rPr lang="es-MX" sz="1200" u="none" strike="noStrike" dirty="0">
                          <a:effectLst/>
                        </a:rPr>
                        <a:t>Cetes </a:t>
                      </a:r>
                      <a:r>
                        <a:rPr lang="es-MX" sz="1200" u="none" strike="noStrike" dirty="0" smtClean="0">
                          <a:effectLst/>
                        </a:rPr>
                        <a:t>Serie</a:t>
                      </a:r>
                      <a:r>
                        <a:rPr lang="es-MX" sz="1200" u="none" strike="noStrike" baseline="0" dirty="0" smtClean="0">
                          <a:effectLst/>
                        </a:rPr>
                        <a:t> </a:t>
                      </a:r>
                      <a:r>
                        <a:rPr lang="es-MX" sz="1200" u="none" strike="noStrike" dirty="0" smtClean="0">
                          <a:effectLst/>
                        </a:rPr>
                        <a:t>141009</a:t>
                      </a:r>
                      <a:r>
                        <a:rPr lang="es-MX" sz="1200" u="none" strike="noStrike" baseline="0" dirty="0" smtClean="0">
                          <a:effectLst/>
                        </a:rPr>
                        <a:t>  (85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25%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2.86%</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0.067</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141218</a:t>
                      </a:r>
                      <a:r>
                        <a:rPr lang="es-MX" sz="1200" u="none" strike="noStrike" baseline="0" dirty="0" smtClean="0">
                          <a:effectLst/>
                        </a:rPr>
                        <a:t> (155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25%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0.95%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0.265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160616</a:t>
                      </a:r>
                      <a:r>
                        <a:rPr lang="es-MX" sz="1200" u="none" strike="noStrike" baseline="0" dirty="0" smtClean="0">
                          <a:effectLst/>
                        </a:rPr>
                        <a:t> (701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25%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4.04%</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1.709</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171214</a:t>
                      </a:r>
                    </a:p>
                    <a:p>
                      <a:pPr algn="l" fontAlgn="b"/>
                      <a:r>
                        <a:rPr lang="es-MX" sz="1200" u="none" strike="noStrike" baseline="0" dirty="0" smtClean="0">
                          <a:effectLst/>
                        </a:rPr>
                        <a:t>(1,247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25%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4.86%</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3.114</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smtClean="0">
                          <a:effectLst/>
                        </a:rPr>
                        <a:t>3.18%</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r" fontAlgn="b"/>
                      <a:r>
                        <a:rPr lang="es-MX" sz="1200" u="none" strike="noStrike" dirty="0" smtClean="0">
                          <a:effectLst/>
                        </a:rPr>
                        <a:t>1.289</a:t>
                      </a:r>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214059">
                <a:tc>
                  <a:txBody>
                    <a:bodyPr/>
                    <a:lstStyle/>
                    <a:p>
                      <a:pPr algn="l" fontAlgn="b"/>
                      <a:endParaRPr lang="es-MX" sz="12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solidFill>
                  </a:tcPr>
                </a:tc>
              </a:tr>
              <a:tr h="214059">
                <a:tc>
                  <a:txBody>
                    <a:bodyPr/>
                    <a:lstStyle/>
                    <a:p>
                      <a:pPr algn="l" fontAlgn="b"/>
                      <a:r>
                        <a:rPr lang="es-MX" sz="1200" b="1" u="sng" strike="noStrike" dirty="0" smtClean="0">
                          <a:effectLst/>
                        </a:rPr>
                        <a:t>Octubre – noviembre</a:t>
                      </a:r>
                      <a:r>
                        <a:rPr lang="es-MX" sz="1200" b="1" u="sng" strike="noStrike" baseline="0" dirty="0" smtClean="0">
                          <a:effectLst/>
                        </a:rPr>
                        <a:t> - diciembre</a:t>
                      </a:r>
                      <a:endParaRPr lang="es-MX" sz="12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200" b="0" i="0" u="none" strike="noStrike">
                        <a:solidFill>
                          <a:srgbClr val="000000"/>
                        </a:solidFill>
                        <a:effectLst/>
                        <a:latin typeface="Calibri"/>
                      </a:endParaRPr>
                    </a:p>
                  </a:txBody>
                  <a:tcPr marL="9525" marR="180000"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solidFill>
                  </a:tcPr>
                </a:tc>
              </a:tr>
              <a:tr h="417521">
                <a:tc>
                  <a:txBody>
                    <a:bodyPr/>
                    <a:lstStyle/>
                    <a:p>
                      <a:pPr algn="l" fontAlgn="b"/>
                      <a:r>
                        <a:rPr lang="es-MX" sz="1200" u="none" strike="noStrike" dirty="0" smtClean="0">
                          <a:effectLst/>
                        </a:rPr>
                        <a:t>Cetes Serie150108</a:t>
                      </a:r>
                      <a:r>
                        <a:rPr lang="es-MX" sz="1200" u="none" strike="noStrike" baseline="0" dirty="0" smtClean="0">
                          <a:effectLst/>
                        </a:rPr>
                        <a:t> (176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10%</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2.94%</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0.316</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141218</a:t>
                      </a:r>
                      <a:r>
                        <a:rPr lang="es-MX" sz="1200" u="none" strike="noStrike" baseline="0" dirty="0" smtClean="0">
                          <a:effectLst/>
                        </a:rPr>
                        <a:t> (155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25%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0.95%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0.265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160616</a:t>
                      </a:r>
                      <a:r>
                        <a:rPr lang="es-MX" sz="1200" u="none" strike="noStrike" baseline="0" dirty="0" smtClean="0">
                          <a:effectLst/>
                        </a:rPr>
                        <a:t> (701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25%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4.04%</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1.709</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171214</a:t>
                      </a:r>
                    </a:p>
                    <a:p>
                      <a:pPr algn="l" fontAlgn="b"/>
                      <a:r>
                        <a:rPr lang="es-MX" sz="1200" u="none" strike="noStrike" baseline="0" dirty="0" smtClean="0">
                          <a:effectLst/>
                        </a:rPr>
                        <a:t>(1,247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25%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4.86%</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3.114</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Bono PEMEX (Serie 14U)</a:t>
                      </a:r>
                    </a:p>
                    <a:p>
                      <a:pPr marL="0" marR="0" indent="0" algn="l" defTabSz="457200" rtl="0" eaLnBrk="1" fontAlgn="b" latinLnBrk="0" hangingPunct="1">
                        <a:lnSpc>
                          <a:spcPct val="100000"/>
                        </a:lnSpc>
                        <a:spcBef>
                          <a:spcPts val="0"/>
                        </a:spcBef>
                        <a:spcAft>
                          <a:spcPts val="0"/>
                        </a:spcAft>
                        <a:buClrTx/>
                        <a:buSzTx/>
                        <a:buFontTx/>
                        <a:buNone/>
                        <a:tabLst/>
                        <a:defRPr/>
                      </a:pPr>
                      <a:r>
                        <a:rPr lang="es-MX" sz="1200" u="none" strike="noStrike" baseline="0" dirty="0" smtClean="0">
                          <a:effectLst/>
                        </a:rPr>
                        <a:t>(4,201 días por vencer)</a:t>
                      </a:r>
                      <a:endParaRPr lang="es-MX" sz="1200" b="0" i="0" u="none" strike="noStrike" dirty="0" smtClean="0">
                        <a:solidFill>
                          <a:srgbClr val="000000"/>
                        </a:solidFill>
                        <a:effectLst/>
                        <a:latin typeface="+mn-lt"/>
                      </a:endParaRPr>
                    </a:p>
                  </a:txBody>
                  <a:tcPr marL="9525" marR="9525" marT="9525" marB="0" anchor="b">
                    <a:solidFill>
                      <a:schemeClr val="bg1">
                        <a:lumMod val="95000"/>
                      </a:schemeClr>
                    </a:solidFill>
                  </a:tcPr>
                </a:tc>
                <a:tc>
                  <a:txBody>
                    <a:bodyPr/>
                    <a:lstStyle/>
                    <a:p>
                      <a:pPr algn="r" fontAlgn="b"/>
                      <a:r>
                        <a:rPr lang="es-MX" sz="1200" u="none" strike="noStrike" dirty="0">
                          <a:effectLst/>
                        </a:rPr>
                        <a:t>10%</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7.51%</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a:effectLst/>
                        </a:rPr>
                        <a:t>9.247</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r h="214059">
                <a:tc>
                  <a:txBody>
                    <a:bodyPr/>
                    <a:lstStyle/>
                    <a:p>
                      <a:pPr algn="l" fontAlgn="b"/>
                      <a:r>
                        <a:rPr lang="es-MX" sz="1200" u="none" strike="noStrike" dirty="0">
                          <a:effectLst/>
                        </a:rPr>
                        <a:t>IPC</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200" u="none" strike="noStrike" dirty="0">
                          <a:effectLst/>
                        </a:rPr>
                        <a:t>5%</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smtClean="0">
                          <a:effectLst/>
                        </a:rPr>
                        <a:t>11.48%</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200" u="none" strike="noStrike" dirty="0">
                          <a:effectLst/>
                        </a:rPr>
                        <a:t>N/A</a:t>
                      </a:r>
                      <a:endParaRPr lang="es-MX" sz="12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smtClean="0">
                          <a:effectLst/>
                        </a:rPr>
                        <a:t>4.08%</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r" fontAlgn="b"/>
                      <a:r>
                        <a:rPr lang="es-MX" sz="1200" u="none" strike="noStrike" dirty="0" smtClean="0">
                          <a:effectLst/>
                        </a:rPr>
                        <a:t>2.346</a:t>
                      </a:r>
                      <a:endParaRPr lang="es-MX" sz="1200" b="0" i="0" u="none" strike="noStrike" dirty="0">
                        <a:solidFill>
                          <a:srgbClr val="000000"/>
                        </a:solidFill>
                        <a:effectLst/>
                        <a:latin typeface="Calibri"/>
                      </a:endParaRPr>
                    </a:p>
                  </a:txBody>
                  <a:tcPr marL="9525" marR="144000" marT="9525" marB="0" anchor="b">
                    <a:solidFill>
                      <a:schemeClr val="bg1">
                        <a:lumMod val="95000"/>
                      </a:schemeClr>
                    </a:solidFill>
                  </a:tcPr>
                </a:tc>
              </a:tr>
            </a:tbl>
          </a:graphicData>
        </a:graphic>
      </p:graphicFrame>
      <p:sp>
        <p:nvSpPr>
          <p:cNvPr id="5" name="4 CuadroTexto"/>
          <p:cNvSpPr txBox="1"/>
          <p:nvPr/>
        </p:nvSpPr>
        <p:spPr>
          <a:xfrm>
            <a:off x="243158" y="6381470"/>
            <a:ext cx="8606374" cy="615553"/>
          </a:xfrm>
          <a:prstGeom prst="rect">
            <a:avLst/>
          </a:prstGeom>
          <a:noFill/>
        </p:spPr>
        <p:txBody>
          <a:bodyPr wrap="square" rtlCol="0">
            <a:spAutoFit/>
          </a:bodyPr>
          <a:lstStyle/>
          <a:p>
            <a:r>
              <a:rPr lang="es-MX" sz="1000" dirty="0">
                <a:solidFill>
                  <a:prstClr val="black"/>
                </a:solidFill>
              </a:rPr>
              <a:t>* La nomenclatura de los Cetes y UDIBONOS incluye la fecha de emisión. Así, UDIBONO 141218 significa que se trata de un UDIBONO con fecha de vencimiento </a:t>
            </a:r>
            <a:r>
              <a:rPr lang="es-MX" sz="1000" dirty="0" smtClean="0">
                <a:solidFill>
                  <a:prstClr val="black"/>
                </a:solidFill>
              </a:rPr>
              <a:t>al </a:t>
            </a:r>
            <a:r>
              <a:rPr lang="es-MX" sz="1000" dirty="0">
                <a:solidFill>
                  <a:prstClr val="black"/>
                </a:solidFill>
              </a:rPr>
              <a:t>18 de diciembre del 2014. Valuación al 15 de septiembre de 2014. Fuente: </a:t>
            </a:r>
            <a:r>
              <a:rPr lang="es-MX" sz="1000" dirty="0" smtClean="0">
                <a:solidFill>
                  <a:prstClr val="black"/>
                </a:solidFill>
              </a:rPr>
              <a:t>VALMER e INEGI.</a:t>
            </a:r>
            <a:endParaRPr lang="es-MX" sz="1000" dirty="0">
              <a:solidFill>
                <a:prstClr val="black"/>
              </a:solidFill>
            </a:endParaRPr>
          </a:p>
          <a:p>
            <a:endParaRPr lang="es-MX" sz="1400" dirty="0" smtClean="0">
              <a:solidFill>
                <a:srgbClr val="C00000"/>
              </a:solidFill>
            </a:endParaRPr>
          </a:p>
        </p:txBody>
      </p:sp>
      <p:sp>
        <p:nvSpPr>
          <p:cNvPr id="6" name="1 Título"/>
          <p:cNvSpPr>
            <a:spLocks noGrp="1"/>
          </p:cNvSpPr>
          <p:nvPr>
            <p:ph type="title"/>
          </p:nvPr>
        </p:nvSpPr>
        <p:spPr>
          <a:xfrm>
            <a:off x="112467" y="0"/>
            <a:ext cx="7721347" cy="1078248"/>
          </a:xfrm>
        </p:spPr>
        <p:txBody>
          <a:bodyPr/>
          <a:lstStyle/>
          <a:p>
            <a:r>
              <a:rPr lang="es-MX" sz="2200" dirty="0" smtClean="0"/>
              <a:t>Valor de Referencia aprobado por el Comité de Inversiones 002</a:t>
            </a:r>
            <a:endParaRPr lang="es-MX" sz="2200" dirty="0"/>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0174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200" dirty="0" smtClean="0">
                <a:solidFill>
                  <a:prstClr val="white"/>
                </a:solidFill>
                <a:ea typeface="MS PGothic" pitchFamily="34" charset="-128"/>
                <a:cs typeface="Arial" pitchFamily="34" charset="0"/>
              </a:rPr>
              <a:t>Rendimiento del FANVIT</a:t>
            </a:r>
            <a:endParaRPr lang="es-MX" sz="2200" dirty="0">
              <a:solidFill>
                <a:prstClr val="white"/>
              </a:solidFill>
              <a:ea typeface="MS PGothic" pitchFamily="34" charset="-128"/>
              <a:cs typeface="Arial" pitchFamily="34" charset="0"/>
            </a:endParaRPr>
          </a:p>
        </p:txBody>
      </p:sp>
      <p:sp>
        <p:nvSpPr>
          <p:cNvPr id="10" name="Cuadro de texto 2"/>
          <p:cNvSpPr txBox="1">
            <a:spLocks noChangeArrowheads="1"/>
          </p:cNvSpPr>
          <p:nvPr/>
        </p:nvSpPr>
        <p:spPr bwMode="auto">
          <a:xfrm>
            <a:off x="1345865" y="2996622"/>
            <a:ext cx="6851177" cy="738664"/>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defTabSz="457200" fontAlgn="base">
              <a:spcBef>
                <a:spcPct val="0"/>
              </a:spcBef>
            </a:pPr>
            <a:r>
              <a:rPr lang="es-ES" sz="1400" b="1" dirty="0" smtClean="0">
                <a:solidFill>
                  <a:prstClr val="black"/>
                </a:solidFill>
                <a:ea typeface="Batang"/>
              </a:rPr>
              <a:t>Rendimiento del FANVIT  vs. Valores de referencia del 15 de julio al 15 de agosto de  2014 y 15 de agosto al 15 de septiembre</a:t>
            </a:r>
          </a:p>
          <a:p>
            <a:pPr algn="ctr" defTabSz="457200" fontAlgn="base">
              <a:spcBef>
                <a:spcPct val="0"/>
              </a:spcBef>
            </a:pPr>
            <a:r>
              <a:rPr lang="es-ES" sz="1400" dirty="0" smtClean="0">
                <a:solidFill>
                  <a:prstClr val="black"/>
                </a:solidFill>
                <a:ea typeface="Batang"/>
              </a:rPr>
              <a:t>(porcentaje)</a:t>
            </a:r>
            <a:endParaRPr lang="es-MX" sz="1400" dirty="0">
              <a:solidFill>
                <a:prstClr val="black"/>
              </a:solidFill>
              <a:ea typeface="Batang"/>
            </a:endParaRPr>
          </a:p>
        </p:txBody>
      </p:sp>
      <p:graphicFrame>
        <p:nvGraphicFramePr>
          <p:cNvPr id="6" name="5 Tabla"/>
          <p:cNvGraphicFramePr>
            <a:graphicFrameLocks noGrp="1"/>
          </p:cNvGraphicFramePr>
          <p:nvPr>
            <p:extLst>
              <p:ext uri="{D42A27DB-BD31-4B8C-83A1-F6EECF244321}">
                <p14:modId xmlns:p14="http://schemas.microsoft.com/office/powerpoint/2010/main" val="1131735253"/>
              </p:ext>
            </p:extLst>
          </p:nvPr>
        </p:nvGraphicFramePr>
        <p:xfrm>
          <a:off x="1368966" y="3735286"/>
          <a:ext cx="6804973" cy="1493467"/>
        </p:xfrm>
        <a:graphic>
          <a:graphicData uri="http://schemas.openxmlformats.org/drawingml/2006/table">
            <a:tbl>
              <a:tblPr/>
              <a:tblGrid>
                <a:gridCol w="2973773"/>
                <a:gridCol w="1915600"/>
                <a:gridCol w="1915600"/>
              </a:tblGrid>
              <a:tr h="318667">
                <a:tc>
                  <a:txBody>
                    <a:bodyPr/>
                    <a:lstStyle/>
                    <a:p>
                      <a:pPr algn="ctr" fontAlgn="b"/>
                      <a:r>
                        <a:rPr lang="es-MX" sz="1600" b="1" i="0" u="none" strike="noStrike" dirty="0">
                          <a:solidFill>
                            <a:schemeClr val="bg1"/>
                          </a:solidFill>
                          <a:effectLst/>
                          <a:latin typeface="Calibri"/>
                        </a:rPr>
                        <a:t>Referencias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600" b="1" i="0" u="none" strike="noStrike" dirty="0" err="1" smtClean="0">
                          <a:solidFill>
                            <a:schemeClr val="bg1"/>
                          </a:solidFill>
                          <a:effectLst/>
                          <a:latin typeface="Calibri"/>
                        </a:rPr>
                        <a:t>Rend</a:t>
                      </a:r>
                      <a:r>
                        <a:rPr lang="es-MX" sz="1600" b="1" i="0" u="none" strike="noStrike" baseline="0" dirty="0" smtClean="0">
                          <a:solidFill>
                            <a:schemeClr val="bg1"/>
                          </a:solidFill>
                          <a:effectLst/>
                          <a:latin typeface="Calibri"/>
                        </a:rPr>
                        <a:t>. jul-</a:t>
                      </a:r>
                      <a:r>
                        <a:rPr lang="es-MX" sz="1600" b="1" i="0" u="none" strike="noStrike" baseline="0" dirty="0" err="1" smtClean="0">
                          <a:solidFill>
                            <a:schemeClr val="bg1"/>
                          </a:solidFill>
                          <a:effectLst/>
                          <a:latin typeface="Calibri"/>
                        </a:rPr>
                        <a:t>ago</a:t>
                      </a:r>
                      <a:endParaRPr lang="es-MX" sz="1600" b="1" i="0" u="none" strike="noStrike" dirty="0">
                        <a:solidFill>
                          <a:schemeClr val="bg1"/>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600" b="1" i="0" u="none" strike="noStrike" dirty="0" err="1" smtClean="0">
                          <a:solidFill>
                            <a:schemeClr val="bg1"/>
                          </a:solidFill>
                          <a:effectLst/>
                          <a:latin typeface="Calibri"/>
                        </a:rPr>
                        <a:t>Rend</a:t>
                      </a:r>
                      <a:r>
                        <a:rPr lang="es-MX" sz="1600" b="1" i="0" u="none" strike="noStrike" dirty="0" smtClean="0">
                          <a:solidFill>
                            <a:schemeClr val="bg1"/>
                          </a:solidFill>
                          <a:effectLst/>
                          <a:latin typeface="Calibri"/>
                        </a:rPr>
                        <a:t>.</a:t>
                      </a:r>
                      <a:r>
                        <a:rPr lang="es-MX" sz="1600" b="1" i="0" u="none" strike="noStrike" baseline="0" dirty="0" smtClean="0">
                          <a:solidFill>
                            <a:schemeClr val="bg1"/>
                          </a:solidFill>
                          <a:effectLst/>
                          <a:latin typeface="Calibri"/>
                        </a:rPr>
                        <a:t> </a:t>
                      </a:r>
                      <a:r>
                        <a:rPr lang="es-MX" sz="1600" b="1" i="0" u="none" strike="noStrike" baseline="0" dirty="0" err="1" smtClean="0">
                          <a:solidFill>
                            <a:schemeClr val="bg1"/>
                          </a:solidFill>
                          <a:effectLst/>
                          <a:latin typeface="Calibri"/>
                        </a:rPr>
                        <a:t>ago-sep</a:t>
                      </a:r>
                      <a:endParaRPr lang="es-MX" sz="1600" b="1" i="0" u="none" strike="noStrike" dirty="0">
                        <a:solidFill>
                          <a:schemeClr val="bg1"/>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358928">
                <a:tc>
                  <a:txBody>
                    <a:bodyPr/>
                    <a:lstStyle/>
                    <a:p>
                      <a:pPr algn="l" fontAlgn="b"/>
                      <a:r>
                        <a:rPr lang="es-MX" sz="1600" b="0" i="0" u="none" strike="noStrike" dirty="0">
                          <a:solidFill>
                            <a:srgbClr val="000000"/>
                          </a:solidFill>
                          <a:effectLst/>
                          <a:latin typeface="Calibri"/>
                        </a:rPr>
                        <a:t>FANVIT </a:t>
                      </a:r>
                      <a:r>
                        <a:rPr lang="es-MX" sz="1600" b="0" i="0" u="none" strike="noStrike" dirty="0" smtClean="0">
                          <a:solidFill>
                            <a:srgbClr val="000000"/>
                          </a:solidFill>
                          <a:effectLst/>
                          <a:latin typeface="Calibri"/>
                        </a:rPr>
                        <a:t>YTM</a:t>
                      </a:r>
                      <a:r>
                        <a:rPr lang="es-MX" sz="1600" b="0" i="0" u="none" strike="noStrike" baseline="30000" dirty="0" smtClean="0">
                          <a:solidFill>
                            <a:srgbClr val="000000"/>
                          </a:solidFill>
                          <a:effectLst/>
                          <a:latin typeface="+mn-lt"/>
                        </a:rPr>
                        <a:t>/1</a:t>
                      </a:r>
                      <a:endParaRPr lang="es-MX" sz="1600" b="0" i="0" u="none" strike="noStrike"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600" b="0" i="0" u="none" strike="noStrike" dirty="0" smtClean="0">
                          <a:solidFill>
                            <a:srgbClr val="000000"/>
                          </a:solidFill>
                          <a:effectLst/>
                          <a:latin typeface="Calibri"/>
                        </a:rPr>
                        <a:t>3.94%</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600" b="0" i="0" u="none" strike="noStrike" dirty="0" smtClean="0">
                          <a:solidFill>
                            <a:srgbClr val="000000"/>
                          </a:solidFill>
                          <a:effectLst/>
                          <a:latin typeface="Calibri"/>
                        </a:rPr>
                        <a:t>4.34%</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58928">
                <a:tc>
                  <a:txBody>
                    <a:bodyPr/>
                    <a:lstStyle/>
                    <a:p>
                      <a:pPr algn="l" fontAlgn="b"/>
                      <a:r>
                        <a:rPr lang="es-MX" sz="1600" b="0" i="0" u="none" strike="noStrike" dirty="0">
                          <a:solidFill>
                            <a:srgbClr val="000000"/>
                          </a:solidFill>
                          <a:effectLst/>
                          <a:latin typeface="Calibri"/>
                        </a:rPr>
                        <a:t>Valor de referencia aprobado para </a:t>
                      </a:r>
                      <a:r>
                        <a:rPr lang="es-MX" sz="1600" b="0" i="0" u="none" strike="noStrike" dirty="0" smtClean="0">
                          <a:solidFill>
                            <a:srgbClr val="000000"/>
                          </a:solidFill>
                          <a:effectLst/>
                          <a:latin typeface="Calibri"/>
                        </a:rPr>
                        <a:t>jul</a:t>
                      </a:r>
                      <a:r>
                        <a:rPr lang="es-MX" sz="1600" b="0" i="0" u="none" strike="noStrike" baseline="0" dirty="0" smtClean="0">
                          <a:solidFill>
                            <a:srgbClr val="000000"/>
                          </a:solidFill>
                          <a:effectLst/>
                          <a:latin typeface="Calibri"/>
                        </a:rPr>
                        <a:t> – </a:t>
                      </a:r>
                      <a:r>
                        <a:rPr lang="es-MX" sz="1600" b="0" i="0" u="none" strike="noStrike" baseline="0" dirty="0" err="1" smtClean="0">
                          <a:solidFill>
                            <a:srgbClr val="000000"/>
                          </a:solidFill>
                          <a:effectLst/>
                          <a:latin typeface="Calibri"/>
                        </a:rPr>
                        <a:t>ago</a:t>
                      </a:r>
                      <a:r>
                        <a:rPr lang="es-MX" sz="1600" b="0" i="0" u="none" strike="noStrike" baseline="0" dirty="0" smtClean="0">
                          <a:solidFill>
                            <a:srgbClr val="000000"/>
                          </a:solidFill>
                          <a:effectLst/>
                          <a:latin typeface="Calibri"/>
                        </a:rPr>
                        <a:t> – </a:t>
                      </a:r>
                      <a:r>
                        <a:rPr lang="es-MX" sz="1600" b="0" i="0" u="none" strike="noStrike" baseline="0" dirty="0" err="1" smtClean="0">
                          <a:solidFill>
                            <a:srgbClr val="000000"/>
                          </a:solidFill>
                          <a:effectLst/>
                          <a:latin typeface="Calibri"/>
                        </a:rPr>
                        <a:t>sep</a:t>
                      </a:r>
                      <a:r>
                        <a:rPr lang="es-MX" sz="1600" b="0" i="0" u="none" strike="noStrike" baseline="0" dirty="0" smtClean="0">
                          <a:solidFill>
                            <a:srgbClr val="000000"/>
                          </a:solidFill>
                          <a:effectLst/>
                          <a:latin typeface="Calibri"/>
                        </a:rPr>
                        <a:t> </a:t>
                      </a:r>
                      <a:endParaRPr lang="es-MX" sz="1600" b="0" i="0" u="none" strike="noStrike"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MX" sz="1600" b="0" i="0" u="none" strike="noStrike" dirty="0" smtClean="0">
                          <a:solidFill>
                            <a:srgbClr val="000000"/>
                          </a:solidFill>
                          <a:effectLst/>
                          <a:latin typeface="Calibri"/>
                        </a:rPr>
                        <a:t>3.17%</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MX" sz="1600" b="0" i="0" u="none" strike="noStrike" dirty="0" smtClean="0">
                          <a:solidFill>
                            <a:srgbClr val="000000"/>
                          </a:solidFill>
                          <a:effectLst/>
                          <a:latin typeface="Calibri"/>
                        </a:rPr>
                        <a:t>3.18%</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318667">
                <a:tc>
                  <a:txBody>
                    <a:bodyPr/>
                    <a:lstStyle/>
                    <a:p>
                      <a:pPr algn="l" fontAlgn="b"/>
                      <a:r>
                        <a:rPr lang="es-MX" sz="1600" b="0" i="0" u="none" strike="noStrike" dirty="0">
                          <a:solidFill>
                            <a:srgbClr val="000000"/>
                          </a:solidFill>
                          <a:effectLst/>
                          <a:latin typeface="Calibri"/>
                        </a:rPr>
                        <a:t>Tesorería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Calibri"/>
                        </a:rPr>
                        <a:t>3.04%</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Calibri"/>
                        </a:rPr>
                        <a:t>3.05%</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Cuadro de texto 2"/>
          <p:cNvSpPr txBox="1">
            <a:spLocks noChangeArrowheads="1"/>
          </p:cNvSpPr>
          <p:nvPr/>
        </p:nvSpPr>
        <p:spPr bwMode="auto">
          <a:xfrm>
            <a:off x="144000" y="6538739"/>
            <a:ext cx="5186157" cy="27699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dirty="0" smtClean="0">
                <a:solidFill>
                  <a:prstClr val="black"/>
                </a:solidFill>
                <a:ea typeface="Batang"/>
              </a:rPr>
              <a:t>1. Tasa neta de comisión por asesoría financiera</a:t>
            </a:r>
            <a:endParaRPr lang="es-MX" sz="1200" dirty="0">
              <a:solidFill>
                <a:prstClr val="black"/>
              </a:solidFill>
              <a:ea typeface="Batang"/>
            </a:endParaRPr>
          </a:p>
        </p:txBody>
      </p:sp>
      <p:sp>
        <p:nvSpPr>
          <p:cNvPr id="15" name="14 Rectángulo"/>
          <p:cNvSpPr/>
          <p:nvPr/>
        </p:nvSpPr>
        <p:spPr>
          <a:xfrm>
            <a:off x="441586" y="1148743"/>
            <a:ext cx="8140183" cy="2616101"/>
          </a:xfrm>
          <a:prstGeom prst="rect">
            <a:avLst/>
          </a:prstGeom>
        </p:spPr>
        <p:txBody>
          <a:bodyPr wrap="square">
            <a:spAutoFit/>
          </a:bodyPr>
          <a:lstStyle/>
          <a:p>
            <a:pPr marL="285750" indent="-285750" algn="just">
              <a:buFont typeface="Arial" pitchFamily="34" charset="0"/>
              <a:buChar char="•"/>
            </a:pPr>
            <a:r>
              <a:rPr lang="es-ES" sz="1600" dirty="0" smtClean="0">
                <a:solidFill>
                  <a:prstClr val="black"/>
                </a:solidFill>
              </a:rPr>
              <a:t>Es importante considerar que</a:t>
            </a:r>
            <a:r>
              <a:rPr lang="es-ES" sz="1600" dirty="0">
                <a:solidFill>
                  <a:prstClr val="black"/>
                </a:solidFill>
              </a:rPr>
              <a:t> </a:t>
            </a:r>
            <a:r>
              <a:rPr lang="es-ES" sz="1600" dirty="0" smtClean="0">
                <a:solidFill>
                  <a:prstClr val="black"/>
                </a:solidFill>
              </a:rPr>
              <a:t>en el transcurso de este año:</a:t>
            </a:r>
          </a:p>
          <a:p>
            <a:pPr marL="742691" lvl="1" indent="-285750" algn="just">
              <a:buFont typeface="Courier New" pitchFamily="49" charset="0"/>
              <a:buChar char="o"/>
            </a:pPr>
            <a:r>
              <a:rPr lang="es-ES" sz="1600" dirty="0" smtClean="0">
                <a:solidFill>
                  <a:prstClr val="black"/>
                </a:solidFill>
              </a:rPr>
              <a:t>Continuamos en una etapa de construcción del portafolio</a:t>
            </a:r>
            <a:endParaRPr lang="es-ES" sz="1600" dirty="0">
              <a:solidFill>
                <a:prstClr val="black"/>
              </a:solidFill>
            </a:endParaRPr>
          </a:p>
          <a:p>
            <a:pPr marL="742691" lvl="1" indent="-285750" algn="just">
              <a:buFont typeface="Courier New" pitchFamily="49" charset="0"/>
              <a:buChar char="o"/>
            </a:pPr>
            <a:r>
              <a:rPr lang="es-ES" sz="1600" dirty="0" smtClean="0">
                <a:solidFill>
                  <a:prstClr val="black"/>
                </a:solidFill>
              </a:rPr>
              <a:t>Seguimos trabajando para lograr un</a:t>
            </a:r>
            <a:r>
              <a:rPr lang="es-ES" sz="1600" dirty="0">
                <a:solidFill>
                  <a:prstClr val="black"/>
                </a:solidFill>
              </a:rPr>
              <a:t> </a:t>
            </a:r>
            <a:r>
              <a:rPr lang="es-ES" sz="1600" dirty="0" smtClean="0">
                <a:solidFill>
                  <a:prstClr val="black"/>
                </a:solidFill>
              </a:rPr>
              <a:t>rendimiento comparable a las SB1 debido a que las Afores ya cuentan con portafolios conformados por instrumentos con mayores rendimientos a los que están disponibles actualmente en el mercado.</a:t>
            </a:r>
          </a:p>
          <a:p>
            <a:pPr marL="742691" lvl="1" indent="-285750" algn="just">
              <a:buFont typeface="Courier New" pitchFamily="49" charset="0"/>
              <a:buChar char="o"/>
            </a:pPr>
            <a:r>
              <a:rPr lang="es-MX" sz="1600" dirty="0">
                <a:solidFill>
                  <a:prstClr val="black"/>
                </a:solidFill>
              </a:rPr>
              <a:t>El objetivo para principios del ejercicio fiscal 2015 es  obtener un rendimiento de  entre 150 a 200% de tasa de fondeo.</a:t>
            </a:r>
            <a:endParaRPr lang="es-MX" sz="1600" dirty="0"/>
          </a:p>
          <a:p>
            <a:pPr marL="742691" lvl="1" indent="-285750" algn="just">
              <a:buFont typeface="Courier New" pitchFamily="49" charset="0"/>
              <a:buChar char="o"/>
            </a:pPr>
            <a:endParaRPr lang="es-ES" sz="1600" dirty="0" smtClean="0">
              <a:solidFill>
                <a:prstClr val="black"/>
              </a:solidFill>
            </a:endParaRPr>
          </a:p>
          <a:p>
            <a:pPr algn="just"/>
            <a:endParaRPr lang="es-ES" dirty="0" smtClean="0">
              <a:solidFill>
                <a:prstClr val="black"/>
              </a:solidFill>
            </a:endParaRPr>
          </a:p>
          <a:p>
            <a:pPr algn="just"/>
            <a:endParaRPr lang="es-ES" dirty="0">
              <a:solidFill>
                <a:prstClr val="black"/>
              </a:solidFill>
            </a:endParaRPr>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sp>
        <p:nvSpPr>
          <p:cNvPr id="3" name="2 CuadroTexto"/>
          <p:cNvSpPr txBox="1"/>
          <p:nvPr/>
        </p:nvSpPr>
        <p:spPr>
          <a:xfrm>
            <a:off x="467383" y="5523076"/>
            <a:ext cx="8140183" cy="1015663"/>
          </a:xfrm>
          <a:prstGeom prst="rect">
            <a:avLst/>
          </a:prstGeom>
          <a:noFill/>
          <a:ln w="19050" cap="rnd">
            <a:solidFill>
              <a:srgbClr val="9E0000"/>
            </a:solidFill>
          </a:ln>
        </p:spPr>
        <p:txBody>
          <a:bodyPr wrap="square" rtlCol="0">
            <a:spAutoFit/>
          </a:bodyPr>
          <a:lstStyle/>
          <a:p>
            <a:pPr marL="285750" indent="-285750">
              <a:buFont typeface="Arial" panose="020B0604020202020204" pitchFamily="34" charset="0"/>
              <a:buChar char="•"/>
            </a:pPr>
            <a:r>
              <a:rPr lang="es-MX" sz="2000" dirty="0">
                <a:solidFill>
                  <a:prstClr val="black"/>
                </a:solidFill>
              </a:rPr>
              <a:t>El rendimiento del FANVIT actualmente es 116pb (1.16%) mayor al Valor de Referencia aprobado anteriormente por este Comité, para el mes de septiembre</a:t>
            </a:r>
            <a:r>
              <a:rPr lang="es-MX" dirty="0">
                <a:solidFill>
                  <a:prstClr val="black"/>
                </a:solidFill>
              </a:rPr>
              <a:t>. </a:t>
            </a:r>
          </a:p>
        </p:txBody>
      </p:sp>
    </p:spTree>
    <p:extLst>
      <p:ext uri="{BB962C8B-B14F-4D97-AF65-F5344CB8AC3E}">
        <p14:creationId xmlns:p14="http://schemas.microsoft.com/office/powerpoint/2010/main" val="19417677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200" dirty="0" smtClean="0">
                <a:solidFill>
                  <a:prstClr val="white"/>
                </a:solidFill>
                <a:latin typeface="+mn-lt"/>
                <a:cs typeface="Arial" pitchFamily="34" charset="0"/>
              </a:rPr>
              <a:t>Duración de Instrumentos y cupones del </a:t>
            </a:r>
            <a:r>
              <a:rPr lang="es-MX" sz="2200" dirty="0">
                <a:solidFill>
                  <a:prstClr val="white"/>
                </a:solidFill>
                <a:latin typeface="+mn-lt"/>
                <a:cs typeface="Arial" pitchFamily="34" charset="0"/>
              </a:rPr>
              <a:t>FANVIT</a:t>
            </a:r>
            <a:endParaRPr lang="en-US" sz="2200" dirty="0">
              <a:solidFill>
                <a:prstClr val="white"/>
              </a:solidFill>
              <a:latin typeface="+mn-lt"/>
              <a:cs typeface="Arial" pitchFamily="34" charset="0"/>
            </a:endParaRPr>
          </a:p>
        </p:txBody>
      </p:sp>
      <p:sp>
        <p:nvSpPr>
          <p:cNvPr id="6" name="2 Marcador de contenido"/>
          <p:cNvSpPr>
            <a:spLocks noGrp="1"/>
          </p:cNvSpPr>
          <p:nvPr>
            <p:ph idx="1"/>
          </p:nvPr>
        </p:nvSpPr>
        <p:spPr>
          <a:xfrm>
            <a:off x="347154" y="1125118"/>
            <a:ext cx="7583487" cy="203350"/>
          </a:xfrm>
        </p:spPr>
        <p:txBody>
          <a:bodyPr>
            <a:normAutofit/>
          </a:bodyPr>
          <a:lstStyle/>
          <a:p>
            <a:pPr marL="171450" indent="-171450">
              <a:spcBef>
                <a:spcPct val="0"/>
              </a:spcBef>
              <a:spcAft>
                <a:spcPts val="1000"/>
              </a:spcAft>
              <a:buFont typeface="Arial" pitchFamily="34" charset="0"/>
              <a:buChar char="•"/>
            </a:pPr>
            <a:r>
              <a:rPr lang="es-MX" altLang="en-US" sz="1200" b="0" dirty="0" smtClean="0">
                <a:ea typeface="Myriad Pro"/>
                <a:cs typeface="Times New Roman" pitchFamily="18" charset="0"/>
              </a:rPr>
              <a:t>Al 15 de septiembre de 2014 se tienen los siguientes analíticos (en porcentaje)</a:t>
            </a:r>
            <a:r>
              <a:rPr lang="es-MX" altLang="en-US" sz="1200" dirty="0" smtClean="0">
                <a:ea typeface="Myriad Pro"/>
                <a:cs typeface="Times New Roman" pitchFamily="18" charset="0"/>
              </a:rPr>
              <a:t>:</a:t>
            </a:r>
            <a:endParaRPr lang="es-MX" altLang="en-US" sz="1200" dirty="0">
              <a:ea typeface="Myriad Pro"/>
              <a:cs typeface="Times New Roman" pitchFamily="18" charset="0"/>
            </a:endParaRPr>
          </a:p>
        </p:txBody>
      </p:sp>
      <p:graphicFrame>
        <p:nvGraphicFramePr>
          <p:cNvPr id="9" name="3 Gráfico"/>
          <p:cNvGraphicFramePr>
            <a:graphicFrameLocks/>
          </p:cNvGraphicFramePr>
          <p:nvPr>
            <p:extLst>
              <p:ext uri="{D42A27DB-BD31-4B8C-83A1-F6EECF244321}">
                <p14:modId xmlns:p14="http://schemas.microsoft.com/office/powerpoint/2010/main" val="3078674940"/>
              </p:ext>
            </p:extLst>
          </p:nvPr>
        </p:nvGraphicFramePr>
        <p:xfrm>
          <a:off x="720504" y="4282222"/>
          <a:ext cx="6877691" cy="2389518"/>
        </p:xfrm>
        <a:graphic>
          <a:graphicData uri="http://schemas.openxmlformats.org/drawingml/2006/chart">
            <c:chart xmlns:c="http://schemas.openxmlformats.org/drawingml/2006/chart" xmlns:r="http://schemas.openxmlformats.org/officeDocument/2006/relationships" r:id="rId3"/>
          </a:graphicData>
        </a:graphic>
      </p:graphicFrame>
      <p:sp>
        <p:nvSpPr>
          <p:cNvPr id="10" name="Cuadro de texto 2"/>
          <p:cNvSpPr txBox="1">
            <a:spLocks noChangeArrowheads="1"/>
          </p:cNvSpPr>
          <p:nvPr/>
        </p:nvSpPr>
        <p:spPr bwMode="auto">
          <a:xfrm>
            <a:off x="814379" y="4282222"/>
            <a:ext cx="4779671" cy="261610"/>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b="1" dirty="0" smtClean="0">
                <a:solidFill>
                  <a:prstClr val="black"/>
                </a:solidFill>
                <a:ea typeface="Batang"/>
              </a:rPr>
              <a:t>Sensibilidad por Duración</a:t>
            </a: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pic>
        <p:nvPicPr>
          <p:cNvPr id="38707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6472" y="1466849"/>
            <a:ext cx="3663969" cy="28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26618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8140191" cy="742950"/>
          </a:xfrm>
        </p:spPr>
        <p:txBody>
          <a:bodyPr/>
          <a:lstStyle/>
          <a:p>
            <a:r>
              <a:rPr lang="es-ES" sz="2600" dirty="0"/>
              <a:t>Riesgo</a:t>
            </a:r>
            <a:r>
              <a:rPr lang="es-ES" sz="2200" dirty="0" smtClean="0">
                <a:solidFill>
                  <a:prstClr val="white"/>
                </a:solidFill>
                <a:latin typeface="+mn-lt"/>
                <a:cs typeface="Arial" pitchFamily="34" charset="0"/>
              </a:rPr>
              <a:t/>
            </a:r>
            <a:br>
              <a:rPr lang="es-ES" sz="2200" dirty="0" smtClean="0">
                <a:solidFill>
                  <a:prstClr val="white"/>
                </a:solidFill>
                <a:latin typeface="+mn-lt"/>
                <a:cs typeface="Arial" pitchFamily="34" charset="0"/>
              </a:rPr>
            </a:br>
            <a:r>
              <a:rPr lang="es-ES" sz="2200" dirty="0" smtClean="0">
                <a:solidFill>
                  <a:prstClr val="white"/>
                </a:solidFill>
                <a:latin typeface="+mn-lt"/>
                <a:cs typeface="Arial" pitchFamily="34" charset="0"/>
              </a:rPr>
              <a:t>Comparativo </a:t>
            </a:r>
            <a:r>
              <a:rPr lang="es-ES" sz="2200" dirty="0">
                <a:solidFill>
                  <a:prstClr val="white"/>
                </a:solidFill>
                <a:latin typeface="+mn-lt"/>
                <a:cs typeface="Arial" pitchFamily="34" charset="0"/>
              </a:rPr>
              <a:t>de </a:t>
            </a:r>
            <a:r>
              <a:rPr lang="es-ES" sz="2200" dirty="0" smtClean="0">
                <a:solidFill>
                  <a:prstClr val="white"/>
                </a:solidFill>
                <a:latin typeface="+mn-lt"/>
                <a:cs typeface="Arial" pitchFamily="34" charset="0"/>
              </a:rPr>
              <a:t>la </a:t>
            </a:r>
            <a:r>
              <a:rPr lang="es-ES" sz="2200" dirty="0">
                <a:solidFill>
                  <a:prstClr val="white"/>
                </a:solidFill>
                <a:latin typeface="+mn-lt"/>
                <a:cs typeface="Arial" pitchFamily="34" charset="0"/>
              </a:rPr>
              <a:t>relación riesgo- rendimiento de las SB1 y FANVIT</a:t>
            </a:r>
          </a:p>
        </p:txBody>
      </p:sp>
      <p:sp>
        <p:nvSpPr>
          <p:cNvPr id="9" name="8 Rectángulo"/>
          <p:cNvSpPr/>
          <p:nvPr/>
        </p:nvSpPr>
        <p:spPr>
          <a:xfrm>
            <a:off x="224889" y="1235427"/>
            <a:ext cx="8523679" cy="1697901"/>
          </a:xfrm>
          <a:prstGeom prst="rect">
            <a:avLst/>
          </a:prstGeom>
        </p:spPr>
        <p:txBody>
          <a:bodyPr wrap="square">
            <a:spAutoFit/>
          </a:bodyPr>
          <a:lstStyle/>
          <a:p>
            <a:pPr marL="171450" indent="-171450" algn="just" defTabSz="457200" fontAlgn="base">
              <a:spcBef>
                <a:spcPct val="0"/>
              </a:spcBef>
              <a:spcAft>
                <a:spcPts val="1000"/>
              </a:spcAft>
              <a:buFont typeface="Arial" pitchFamily="34" charset="0"/>
              <a:buChar char="•"/>
            </a:pPr>
            <a:r>
              <a:rPr lang="es-MX" sz="1600" dirty="0"/>
              <a:t>En base a la instrucción recibida por el H. Consejo de Administración, y encontrándonos en una etapa de construcción de portafolio, el riesgo es bajo (Var = 0.2) y controlado. Sin embargo, a medida que se van desarrollando las capacidades, se buscará la obtención de un mayor rendimiento, por lo cual se incurrirá en un nivel de riesgo menos restrictivo. </a:t>
            </a:r>
            <a:endParaRPr lang="es-MX" sz="1600" dirty="0" smtClean="0">
              <a:ea typeface="Myriad Pro"/>
              <a:cs typeface="Times New Roman" pitchFamily="18" charset="0"/>
            </a:endParaRPr>
          </a:p>
          <a:p>
            <a:pPr marL="171450" indent="-171450" defTabSz="457200" fontAlgn="base">
              <a:spcBef>
                <a:spcPct val="0"/>
              </a:spcBef>
              <a:spcAft>
                <a:spcPts val="1000"/>
              </a:spcAft>
              <a:buFont typeface="Arial" pitchFamily="34" charset="0"/>
              <a:buChar char="•"/>
            </a:pPr>
            <a:r>
              <a:rPr lang="es-MX" sz="1600" dirty="0" smtClean="0">
                <a:ea typeface="Myriad Pro"/>
                <a:cs typeface="Times New Roman" pitchFamily="18" charset="0"/>
              </a:rPr>
              <a:t>La </a:t>
            </a:r>
            <a:r>
              <a:rPr lang="es-MX" sz="1600" dirty="0">
                <a:ea typeface="Myriad Pro"/>
                <a:cs typeface="Times New Roman" pitchFamily="18" charset="0"/>
              </a:rPr>
              <a:t>estrategia ejecutada coloca al FANVIT </a:t>
            </a:r>
            <a:r>
              <a:rPr lang="es-MX" sz="1600" dirty="0" smtClean="0">
                <a:ea typeface="Myriad Pro"/>
                <a:cs typeface="Times New Roman" pitchFamily="18" charset="0"/>
              </a:rPr>
              <a:t>en </a:t>
            </a:r>
            <a:r>
              <a:rPr lang="es-MX" sz="1600" dirty="0">
                <a:ea typeface="Myriad Pro"/>
                <a:cs typeface="Times New Roman" pitchFamily="18" charset="0"/>
              </a:rPr>
              <a:t>1° lugar en rendimiento por unidad de riesgo (</a:t>
            </a:r>
            <a:r>
              <a:rPr lang="es-MX" sz="1600" dirty="0" err="1">
                <a:ea typeface="Myriad Pro"/>
                <a:cs typeface="Times New Roman" pitchFamily="18" charset="0"/>
              </a:rPr>
              <a:t>Sharpe</a:t>
            </a:r>
            <a:r>
              <a:rPr lang="es-MX" sz="1600" dirty="0">
                <a:ea typeface="Myriad Pro"/>
                <a:cs typeface="Times New Roman" pitchFamily="18" charset="0"/>
              </a:rPr>
              <a:t>-Ratio):</a:t>
            </a:r>
          </a:p>
        </p:txBody>
      </p:sp>
      <p:graphicFrame>
        <p:nvGraphicFramePr>
          <p:cNvPr id="8" name="7 Tabla"/>
          <p:cNvGraphicFramePr>
            <a:graphicFrameLocks noGrp="1"/>
          </p:cNvGraphicFramePr>
          <p:nvPr>
            <p:extLst>
              <p:ext uri="{D42A27DB-BD31-4B8C-83A1-F6EECF244321}">
                <p14:modId xmlns:p14="http://schemas.microsoft.com/office/powerpoint/2010/main" val="1044580488"/>
              </p:ext>
            </p:extLst>
          </p:nvPr>
        </p:nvGraphicFramePr>
        <p:xfrm>
          <a:off x="3125187" y="3117715"/>
          <a:ext cx="4226763" cy="3601231"/>
        </p:xfrm>
        <a:graphic>
          <a:graphicData uri="http://schemas.openxmlformats.org/drawingml/2006/table">
            <a:tbl>
              <a:tblPr/>
              <a:tblGrid>
                <a:gridCol w="603824"/>
                <a:gridCol w="1523260"/>
                <a:gridCol w="2099679"/>
              </a:tblGrid>
              <a:tr h="278383">
                <a:tc>
                  <a:txBody>
                    <a:bodyPr/>
                    <a:lstStyle/>
                    <a:p>
                      <a:pPr algn="ctr" fontAlgn="b"/>
                      <a:r>
                        <a:rPr lang="es-MX" sz="1200" b="1" i="0" u="none" strike="noStrike" dirty="0">
                          <a:solidFill>
                            <a:schemeClr val="tx1"/>
                          </a:solidFill>
                          <a:effectLst/>
                          <a:latin typeface="Calibri"/>
                        </a:rPr>
                        <a:t>Lugar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200" b="1" i="0" u="none" strike="noStrike" dirty="0">
                          <a:solidFill>
                            <a:schemeClr val="tx1"/>
                          </a:solidFill>
                          <a:effectLst/>
                          <a:latin typeface="Calibri"/>
                        </a:rPr>
                        <a:t>Afore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200" b="1" i="0" u="none" strike="noStrike" dirty="0" err="1">
                          <a:solidFill>
                            <a:schemeClr val="tx1"/>
                          </a:solidFill>
                          <a:effectLst/>
                          <a:latin typeface="Calibri"/>
                        </a:rPr>
                        <a:t>Sharpe</a:t>
                      </a:r>
                      <a:r>
                        <a:rPr lang="es-MX" sz="1200" b="1" i="0" u="none" strike="noStrike" dirty="0">
                          <a:solidFill>
                            <a:schemeClr val="tx1"/>
                          </a:solidFill>
                          <a:effectLst/>
                          <a:latin typeface="Calibri"/>
                        </a:rPr>
                        <a:t> Ratio</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a:solidFill>
                            <a:srgbClr val="000000"/>
                          </a:solidFill>
                          <a:effectLst/>
                          <a:latin typeface="Calibri"/>
                        </a:rPr>
                        <a:t>1</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r>
                        <a:rPr lang="es-MX" sz="1100" b="1" i="0" u="none" strike="noStrike" dirty="0">
                          <a:solidFill>
                            <a:srgbClr val="000000"/>
                          </a:solidFill>
                          <a:effectLst/>
                          <a:latin typeface="Calibri"/>
                        </a:rPr>
                        <a:t> FANVIT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1" i="0" u="none" strike="noStrike" dirty="0">
                          <a:solidFill>
                            <a:srgbClr val="000000"/>
                          </a:solidFill>
                          <a:effectLst/>
                          <a:latin typeface="Calibri"/>
                        </a:rPr>
                        <a:t>0.61</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2</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XXI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0.39</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3</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dirty="0">
                          <a:solidFill>
                            <a:srgbClr val="000000"/>
                          </a:solidFill>
                          <a:effectLst/>
                          <a:latin typeface="Calibri"/>
                        </a:rPr>
                        <a:t> Coppel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dirty="0">
                          <a:solidFill>
                            <a:srgbClr val="000000"/>
                          </a:solidFill>
                          <a:effectLst/>
                          <a:latin typeface="Calibri"/>
                        </a:rPr>
                        <a:t>0.29</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4</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Principal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0.27</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5</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a:solidFill>
                            <a:srgbClr val="000000"/>
                          </a:solidFill>
                          <a:effectLst/>
                          <a:latin typeface="Calibri"/>
                        </a:rPr>
                        <a:t> SURA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dirty="0">
                          <a:solidFill>
                            <a:srgbClr val="000000"/>
                          </a:solidFill>
                          <a:effectLst/>
                          <a:latin typeface="Calibri"/>
                        </a:rPr>
                        <a:t>0.26</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6</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Azteca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0.25</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7</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dirty="0">
                          <a:solidFill>
                            <a:srgbClr val="000000"/>
                          </a:solidFill>
                          <a:effectLst/>
                          <a:latin typeface="Calibri"/>
                        </a:rPr>
                        <a:t> Metlife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a:solidFill>
                            <a:srgbClr val="000000"/>
                          </a:solidFill>
                          <a:effectLst/>
                          <a:latin typeface="Calibri"/>
                        </a:rPr>
                        <a:t>0.16</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8</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Profuturo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0.14</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9</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a:solidFill>
                            <a:srgbClr val="000000"/>
                          </a:solidFill>
                          <a:effectLst/>
                          <a:latin typeface="Calibri"/>
                        </a:rPr>
                        <a:t> Inbursa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dirty="0">
                          <a:solidFill>
                            <a:srgbClr val="000000"/>
                          </a:solidFill>
                          <a:effectLst/>
                          <a:latin typeface="Calibri"/>
                        </a:rPr>
                        <a:t>0.11</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10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Pensionissste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0.01</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a:solidFill>
                            <a:srgbClr val="000000"/>
                          </a:solidFill>
                          <a:effectLst/>
                          <a:latin typeface="Calibri"/>
                        </a:rPr>
                        <a:t> Banamex  </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dirty="0">
                          <a:solidFill>
                            <a:srgbClr val="000000"/>
                          </a:solidFill>
                          <a:effectLst/>
                          <a:latin typeface="Calibri"/>
                        </a:rPr>
                        <a:t>-0.02</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12</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Invercap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-0.11</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18" name="Cuadro de texto 2"/>
          <p:cNvSpPr txBox="1">
            <a:spLocks noChangeArrowheads="1"/>
          </p:cNvSpPr>
          <p:nvPr/>
        </p:nvSpPr>
        <p:spPr bwMode="auto">
          <a:xfrm>
            <a:off x="764275" y="3370997"/>
            <a:ext cx="1692322" cy="3347949"/>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defPPr>
              <a:defRPr lang="en-US"/>
            </a:defPPr>
            <a:lvl1pPr algn="ctr" defTabSz="914400">
              <a:defRPr sz="1200" b="1">
                <a:solidFill>
                  <a:schemeClr val="bg1"/>
                </a:solidFill>
              </a:defRPr>
            </a:lvl1pPr>
          </a:lstStyle>
          <a:p>
            <a:endParaRPr lang="es-ES" dirty="0"/>
          </a:p>
          <a:p>
            <a:endParaRPr lang="es-ES" dirty="0"/>
          </a:p>
          <a:p>
            <a:endParaRPr lang="es-ES" sz="1400" dirty="0"/>
          </a:p>
          <a:p>
            <a:r>
              <a:rPr lang="es-ES" sz="1400" dirty="0"/>
              <a:t>Comparativo de  la relación riesgo- rendimiento de las SB1 y FANVIT</a:t>
            </a:r>
          </a:p>
          <a:p>
            <a:r>
              <a:rPr lang="es-ES" sz="1400" dirty="0"/>
              <a:t>(del 11 de julio al 15 de septiembre de 2014</a:t>
            </a:r>
            <a:r>
              <a:rPr lang="es-ES" dirty="0"/>
              <a:t>)</a:t>
            </a:r>
          </a:p>
          <a:p>
            <a:endParaRPr lang="es-ES" dirty="0"/>
          </a:p>
          <a:p>
            <a:endParaRPr lang="es-ES" dirty="0"/>
          </a:p>
          <a:p>
            <a:endParaRPr lang="es-ES" dirty="0"/>
          </a:p>
          <a:p>
            <a:endParaRPr lang="es-ES" dirty="0"/>
          </a:p>
          <a:p>
            <a:endParaRPr lang="es-MX" dirty="0"/>
          </a:p>
        </p:txBody>
      </p:sp>
      <p:sp>
        <p:nvSpPr>
          <p:cNvPr id="1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162838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r>
              <a:rPr lang="es-MX" sz="2200" dirty="0" smtClean="0">
                <a:solidFill>
                  <a:prstClr val="white"/>
                </a:solidFill>
                <a:latin typeface="+mn-lt"/>
                <a:cs typeface="Arial" pitchFamily="34" charset="0"/>
              </a:rPr>
              <a:t>Definición “</a:t>
            </a:r>
            <a:r>
              <a:rPr lang="es-MX" sz="2200" dirty="0" err="1" smtClean="0">
                <a:solidFill>
                  <a:prstClr val="white"/>
                </a:solidFill>
                <a:latin typeface="+mn-lt"/>
                <a:cs typeface="Arial" pitchFamily="34" charset="0"/>
              </a:rPr>
              <a:t>Sharpe</a:t>
            </a:r>
            <a:r>
              <a:rPr lang="es-MX" sz="2200" dirty="0" smtClean="0">
                <a:solidFill>
                  <a:prstClr val="white"/>
                </a:solidFill>
                <a:latin typeface="+mn-lt"/>
                <a:cs typeface="Arial" pitchFamily="34" charset="0"/>
              </a:rPr>
              <a:t> Ratio”</a:t>
            </a:r>
            <a:br>
              <a:rPr lang="es-MX" sz="2200" dirty="0" smtClean="0">
                <a:solidFill>
                  <a:prstClr val="white"/>
                </a:solidFill>
                <a:latin typeface="+mn-lt"/>
                <a:cs typeface="Arial" pitchFamily="34" charset="0"/>
              </a:rPr>
            </a:br>
            <a:r>
              <a:rPr lang="es-MX" sz="2200" dirty="0" smtClean="0">
                <a:solidFill>
                  <a:prstClr val="white"/>
                </a:solidFill>
                <a:latin typeface="+mn-lt"/>
                <a:cs typeface="Arial" pitchFamily="34" charset="0"/>
              </a:rPr>
              <a:t>Razón Riesgo - Rendimiento</a:t>
            </a:r>
            <a:endParaRPr lang="en-US" sz="2200" dirty="0">
              <a:solidFill>
                <a:prstClr val="white"/>
              </a:solidFill>
              <a:latin typeface="+mn-lt"/>
              <a:cs typeface="Arial" pitchFamily="34" charset="0"/>
            </a:endParaRPr>
          </a:p>
        </p:txBody>
      </p:sp>
      <p:sp>
        <p:nvSpPr>
          <p:cNvPr id="3" name="2 Rectángulo"/>
          <p:cNvSpPr/>
          <p:nvPr/>
        </p:nvSpPr>
        <p:spPr>
          <a:xfrm>
            <a:off x="1623015" y="1308706"/>
            <a:ext cx="6801167" cy="5186035"/>
          </a:xfrm>
          <a:prstGeom prst="rect">
            <a:avLst/>
          </a:prstGeom>
        </p:spPr>
        <p:txBody>
          <a:bodyPr wrap="square">
            <a:spAutoFit/>
          </a:bodyPr>
          <a:lstStyle/>
          <a:p>
            <a:pPr marL="171450" indent="-171450" algn="just">
              <a:spcBef>
                <a:spcPct val="0"/>
              </a:spcBef>
              <a:spcAft>
                <a:spcPts val="1000"/>
              </a:spcAft>
              <a:buFont typeface="Arial" pitchFamily="34" charset="0"/>
              <a:buChar char="•"/>
            </a:pPr>
            <a:r>
              <a:rPr lang="es-MX" dirty="0"/>
              <a:t>El </a:t>
            </a:r>
            <a:r>
              <a:rPr lang="es-MX" dirty="0" smtClean="0"/>
              <a:t>“</a:t>
            </a:r>
            <a:r>
              <a:rPr lang="es-MX" dirty="0" err="1" smtClean="0"/>
              <a:t>Sharpe</a:t>
            </a:r>
            <a:r>
              <a:rPr lang="es-MX" dirty="0" smtClean="0"/>
              <a:t> Ratio” </a:t>
            </a:r>
            <a:r>
              <a:rPr lang="es-MX" dirty="0"/>
              <a:t>es una medida del exceso de rendimiento por unidad de riesgo de una inversión. </a:t>
            </a:r>
          </a:p>
          <a:p>
            <a:pPr marL="171450" indent="-171450" algn="just">
              <a:spcBef>
                <a:spcPct val="0"/>
              </a:spcBef>
              <a:spcAft>
                <a:spcPts val="1000"/>
              </a:spcAft>
              <a:buFont typeface="Arial" pitchFamily="34" charset="0"/>
              <a:buChar char="•"/>
            </a:pPr>
            <a:r>
              <a:rPr lang="es-MX" dirty="0" smtClean="0"/>
              <a:t>Para </a:t>
            </a:r>
            <a:r>
              <a:rPr lang="es-MX" dirty="0"/>
              <a:t>calcularlo, se realiza la resta del rendimiento del portafolio en cuestión menos el rendimiento de la tasa libre de riesgo (CETES 28 días),  finalmente, este resultado se divide entre la desviación estándar de los rendimientos de dicho portafolio y se obtiene el </a:t>
            </a:r>
            <a:r>
              <a:rPr lang="es-MX" dirty="0" smtClean="0"/>
              <a:t>“</a:t>
            </a:r>
            <a:r>
              <a:rPr lang="es-MX" dirty="0" err="1" smtClean="0"/>
              <a:t>Sharpe</a:t>
            </a:r>
            <a:r>
              <a:rPr lang="es-MX" dirty="0" smtClean="0"/>
              <a:t> Ratio” </a:t>
            </a:r>
            <a:r>
              <a:rPr lang="es-MX" dirty="0"/>
              <a:t>de cada Fondo. </a:t>
            </a:r>
            <a:endParaRPr lang="es-MX" dirty="0" smtClean="0"/>
          </a:p>
          <a:p>
            <a:pPr marL="171450" indent="-171450" algn="just">
              <a:spcBef>
                <a:spcPct val="0"/>
              </a:spcBef>
              <a:spcAft>
                <a:spcPts val="1000"/>
              </a:spcAft>
              <a:buFont typeface="Arial" pitchFamily="34" charset="0"/>
              <a:buChar char="•"/>
            </a:pPr>
            <a:r>
              <a:rPr lang="es-MX" dirty="0" smtClean="0"/>
              <a:t>Para </a:t>
            </a:r>
            <a:r>
              <a:rPr lang="es-MX" dirty="0"/>
              <a:t>obtener el rendimiento de la tasa libre de riesgo, se utiliza el Índice de Cetes 28D que se obtiene de </a:t>
            </a:r>
            <a:r>
              <a:rPr lang="es-MX" dirty="0" err="1"/>
              <a:t>Bloomberg</a:t>
            </a:r>
            <a:r>
              <a:rPr lang="es-MX" dirty="0"/>
              <a:t> con </a:t>
            </a:r>
            <a:r>
              <a:rPr lang="es-MX" dirty="0" smtClean="0"/>
              <a:t>la clave </a:t>
            </a:r>
            <a:r>
              <a:rPr lang="es-MX" dirty="0"/>
              <a:t>“PIPGC28D </a:t>
            </a:r>
            <a:r>
              <a:rPr lang="es-MX" dirty="0" err="1"/>
              <a:t>Index</a:t>
            </a:r>
            <a:r>
              <a:rPr lang="es-MX" dirty="0"/>
              <a:t>”. Los precios del </a:t>
            </a:r>
            <a:r>
              <a:rPr lang="es-MX" dirty="0" err="1"/>
              <a:t>Fanvit</a:t>
            </a:r>
            <a:r>
              <a:rPr lang="es-MX" dirty="0"/>
              <a:t> se obtienen de </a:t>
            </a:r>
            <a:r>
              <a:rPr lang="es-MX" dirty="0" smtClean="0"/>
              <a:t>COVAF (Procesador </a:t>
            </a:r>
            <a:r>
              <a:rPr lang="es-MX" dirty="0"/>
              <a:t>de datos e información para los operadores de sociedades de inversión y para el público </a:t>
            </a:r>
            <a:r>
              <a:rPr lang="es-MX" dirty="0" smtClean="0"/>
              <a:t>inversionista en general aprobado por la CONSAR).	 </a:t>
            </a:r>
          </a:p>
          <a:p>
            <a:pPr marL="171450" indent="-171450" algn="just">
              <a:spcBef>
                <a:spcPct val="0"/>
              </a:spcBef>
              <a:spcAft>
                <a:spcPts val="1000"/>
              </a:spcAft>
              <a:buFont typeface="Arial" pitchFamily="34" charset="0"/>
              <a:buChar char="•"/>
            </a:pPr>
            <a:r>
              <a:rPr lang="es-MX" dirty="0" smtClean="0"/>
              <a:t>Los </a:t>
            </a:r>
            <a:r>
              <a:rPr lang="es-MX" dirty="0"/>
              <a:t>precios históricos de las SIEFORES se obtienen de la CONSAR y los más recientes del precio que publican las SIEFORES en </a:t>
            </a:r>
            <a:r>
              <a:rPr lang="es-MX" dirty="0" err="1"/>
              <a:t>Bloomberg</a:t>
            </a:r>
            <a:r>
              <a:rPr lang="es-MX" dirty="0"/>
              <a:t>, ya que la CONSAR publica los precios con un mínimo de 15 días de </a:t>
            </a:r>
            <a:r>
              <a:rPr lang="es-MX" dirty="0" smtClean="0"/>
              <a:t>retraso.</a:t>
            </a:r>
            <a:endParaRPr lang="es-MX" altLang="en-US" dirty="0">
              <a:ea typeface="Myriad Pro"/>
              <a:cs typeface="Times New Roman" pitchFamily="18" charset="0"/>
            </a:endParaRPr>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6" name="Rectangle 9"/>
          <p:cNvSpPr/>
          <p:nvPr/>
        </p:nvSpPr>
        <p:spPr>
          <a:xfrm>
            <a:off x="144001" y="1282066"/>
            <a:ext cx="1361757" cy="5181128"/>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600" b="1" dirty="0" smtClean="0">
                <a:solidFill>
                  <a:schemeClr val="bg1"/>
                </a:solidFill>
              </a:rPr>
              <a:t>Cálculo de Resultado de Riesgo</a:t>
            </a:r>
          </a:p>
        </p:txBody>
      </p:sp>
      <p:sp>
        <p:nvSpPr>
          <p:cNvPr id="4" name="3 CuadroTexto"/>
          <p:cNvSpPr txBox="1"/>
          <p:nvPr/>
        </p:nvSpPr>
        <p:spPr>
          <a:xfrm>
            <a:off x="144001" y="1282066"/>
            <a:ext cx="8280182" cy="584775"/>
          </a:xfrm>
          <a:prstGeom prst="rect">
            <a:avLst/>
          </a:prstGeom>
          <a:noFill/>
        </p:spPr>
        <p:txBody>
          <a:bodyPr wrap="square" rtlCol="0">
            <a:spAutoFit/>
          </a:bodyPr>
          <a:lstStyle/>
          <a:p>
            <a:pPr algn="just"/>
            <a:endParaRPr lang="es-MX" sz="1600" dirty="0"/>
          </a:p>
          <a:p>
            <a:r>
              <a:rPr lang="es-MX" sz="1600" dirty="0" smtClean="0"/>
              <a:t> </a:t>
            </a:r>
          </a:p>
        </p:txBody>
      </p:sp>
    </p:spTree>
    <p:extLst>
      <p:ext uri="{BB962C8B-B14F-4D97-AF65-F5344CB8AC3E}">
        <p14:creationId xmlns:p14="http://schemas.microsoft.com/office/powerpoint/2010/main" val="878521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r>
              <a:rPr lang="es-MX" sz="2200" dirty="0">
                <a:solidFill>
                  <a:prstClr val="white"/>
                </a:solidFill>
                <a:latin typeface="+mn-lt"/>
                <a:cs typeface="Arial" pitchFamily="34" charset="0"/>
              </a:rPr>
              <a:t>Resultados </a:t>
            </a:r>
            <a:r>
              <a:rPr lang="es-MX" sz="2200" dirty="0" smtClean="0">
                <a:solidFill>
                  <a:prstClr val="white"/>
                </a:solidFill>
                <a:latin typeface="+mn-lt"/>
                <a:cs typeface="Arial" pitchFamily="34" charset="0"/>
              </a:rPr>
              <a:t>Económicos del FANVIT</a:t>
            </a:r>
            <a:endParaRPr lang="en-US" sz="2200" dirty="0">
              <a:solidFill>
                <a:prstClr val="white"/>
              </a:solidFill>
              <a:latin typeface="+mn-lt"/>
              <a:cs typeface="Arial" pitchFamily="34" charset="0"/>
            </a:endParaRPr>
          </a:p>
        </p:txBody>
      </p:sp>
      <p:sp>
        <p:nvSpPr>
          <p:cNvPr id="6" name="2 Marcador de contenido"/>
          <p:cNvSpPr>
            <a:spLocks noGrp="1"/>
          </p:cNvSpPr>
          <p:nvPr>
            <p:ph idx="1"/>
          </p:nvPr>
        </p:nvSpPr>
        <p:spPr>
          <a:xfrm>
            <a:off x="1866583" y="2455511"/>
            <a:ext cx="6660000" cy="1187706"/>
          </a:xfrm>
        </p:spPr>
        <p:txBody>
          <a:bodyPr>
            <a:noAutofit/>
          </a:bodyPr>
          <a:lstStyle/>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Al 15 de septiembre de 2014 se tienen los siguientes resultados: </a:t>
            </a:r>
            <a:endParaRPr lang="es-MX" altLang="en-US" sz="1200" b="0" dirty="0">
              <a:ea typeface="Myriad Pro"/>
              <a:cs typeface="Times New Roman" pitchFamily="18" charset="0"/>
            </a:endParaRPr>
          </a:p>
          <a:p>
            <a:pPr marL="171450" indent="-171450">
              <a:spcBef>
                <a:spcPct val="0"/>
              </a:spcBef>
              <a:spcAft>
                <a:spcPts val="600"/>
              </a:spcAft>
              <a:buFont typeface="Arial" pitchFamily="34" charset="0"/>
              <a:buChar char="•"/>
            </a:pPr>
            <a:r>
              <a:rPr lang="es-MX" altLang="en-US" sz="1200" b="0" dirty="0">
                <a:ea typeface="Myriad Pro"/>
                <a:cs typeface="Times New Roman" pitchFamily="18" charset="0"/>
              </a:rPr>
              <a:t>El monto generado por el FANVIT </a:t>
            </a:r>
            <a:r>
              <a:rPr lang="es-MX" altLang="en-US" sz="1200" b="0" dirty="0" smtClean="0">
                <a:ea typeface="Myriad Pro"/>
                <a:cs typeface="Times New Roman" pitchFamily="18" charset="0"/>
              </a:rPr>
              <a:t>durante el periodo del 15 de julio al 15 de septiembre de 2014, es </a:t>
            </a:r>
            <a:r>
              <a:rPr lang="es-MX" altLang="en-US" sz="1200" b="0" dirty="0">
                <a:ea typeface="Myriad Pro"/>
                <a:cs typeface="Times New Roman" pitchFamily="18" charset="0"/>
              </a:rPr>
              <a:t>de </a:t>
            </a:r>
            <a:r>
              <a:rPr lang="es-MX" altLang="en-US" sz="1200" b="0" dirty="0" smtClean="0">
                <a:ea typeface="Myriad Pro"/>
                <a:cs typeface="Times New Roman" pitchFamily="18" charset="0"/>
              </a:rPr>
              <a:t>aproximadamente $88,343,102.</a:t>
            </a:r>
          </a:p>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 La ganancia  económica generada por el FANVIT durante dicho periodo es aproximadamente 2.7 veces mayor al generado por una estrategia en reportos.</a:t>
            </a:r>
            <a:endParaRPr lang="es-MX" sz="1400" dirty="0"/>
          </a:p>
        </p:txBody>
      </p:sp>
      <p:sp>
        <p:nvSpPr>
          <p:cNvPr id="3" name="2 Rectángulo"/>
          <p:cNvSpPr/>
          <p:nvPr/>
        </p:nvSpPr>
        <p:spPr>
          <a:xfrm>
            <a:off x="1866583" y="1263809"/>
            <a:ext cx="6660000" cy="830997"/>
          </a:xfrm>
          <a:prstGeom prst="rect">
            <a:avLst/>
          </a:prstGeom>
        </p:spPr>
        <p:txBody>
          <a:bodyPr wrap="square">
            <a:spAutoFit/>
          </a:bodyPr>
          <a:lstStyle/>
          <a:p>
            <a:pPr marL="171450" indent="-171450" algn="just">
              <a:spcBef>
                <a:spcPct val="0"/>
              </a:spcBef>
              <a:spcAft>
                <a:spcPts val="1000"/>
              </a:spcAft>
              <a:buFont typeface="Arial" pitchFamily="34" charset="0"/>
              <a:buChar char="•"/>
            </a:pPr>
            <a:r>
              <a:rPr lang="es-MX" altLang="en-US" sz="1200" dirty="0">
                <a:ea typeface="Myriad Pro"/>
                <a:cs typeface="Times New Roman" pitchFamily="18" charset="0"/>
              </a:rPr>
              <a:t>La estrategia de inversión </a:t>
            </a:r>
            <a:r>
              <a:rPr lang="es-MX" altLang="en-US" sz="1200" dirty="0" smtClean="0">
                <a:ea typeface="Myriad Pro"/>
                <a:cs typeface="Times New Roman" pitchFamily="18" charset="0"/>
              </a:rPr>
              <a:t>que </a:t>
            </a:r>
            <a:r>
              <a:rPr lang="es-MX" altLang="en-US" sz="1200" dirty="0">
                <a:ea typeface="Myriad Pro"/>
                <a:cs typeface="Times New Roman" pitchFamily="18" charset="0"/>
              </a:rPr>
              <a:t>se está implementando para el </a:t>
            </a:r>
            <a:r>
              <a:rPr lang="es-MX" altLang="en-US" sz="1200" dirty="0" smtClean="0">
                <a:ea typeface="Myriad Pro"/>
                <a:cs typeface="Times New Roman" pitchFamily="18" charset="0"/>
              </a:rPr>
              <a:t>FANVIT, </a:t>
            </a:r>
            <a:r>
              <a:rPr lang="es-MX" altLang="en-US" sz="1200" dirty="0">
                <a:ea typeface="Myriad Pro"/>
                <a:cs typeface="Times New Roman" pitchFamily="18" charset="0"/>
              </a:rPr>
              <a:t>tiene el objetivo de construir un portafolio de mediano y largo plazo con la menor volatilidad </a:t>
            </a:r>
            <a:r>
              <a:rPr lang="es-MX" altLang="en-US" sz="1200" dirty="0" smtClean="0">
                <a:ea typeface="Myriad Pro"/>
                <a:cs typeface="Times New Roman" pitchFamily="18" charset="0"/>
              </a:rPr>
              <a:t>posible, </a:t>
            </a:r>
            <a:r>
              <a:rPr lang="es-MX" altLang="en-US" sz="1200" dirty="0">
                <a:ea typeface="Myriad Pro"/>
                <a:cs typeface="Times New Roman" pitchFamily="18" charset="0"/>
              </a:rPr>
              <a:t>que genere un rendimiento entre 175% y 225%  de la tasa de fondeo, con el objetivo final de tener el mejor rendimiento por unidad de riesgo (</a:t>
            </a:r>
            <a:r>
              <a:rPr lang="es-MX" altLang="en-US" sz="1200" dirty="0" err="1">
                <a:ea typeface="Myriad Pro"/>
                <a:cs typeface="Times New Roman" pitchFamily="18" charset="0"/>
              </a:rPr>
              <a:t>Sharpe</a:t>
            </a:r>
            <a:r>
              <a:rPr lang="es-MX" altLang="en-US" sz="1200" dirty="0">
                <a:ea typeface="Myriad Pro"/>
                <a:cs typeface="Times New Roman" pitchFamily="18" charset="0"/>
              </a:rPr>
              <a:t>-Ratio) del mercado.</a:t>
            </a:r>
          </a:p>
        </p:txBody>
      </p:sp>
      <p:sp>
        <p:nvSpPr>
          <p:cNvPr id="15" name="Rectangle 9"/>
          <p:cNvSpPr/>
          <p:nvPr/>
        </p:nvSpPr>
        <p:spPr>
          <a:xfrm>
            <a:off x="207350" y="1234051"/>
            <a:ext cx="1503679" cy="86400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Objetivo</a:t>
            </a:r>
          </a:p>
        </p:txBody>
      </p:sp>
      <p:sp>
        <p:nvSpPr>
          <p:cNvPr id="17" name="Rectangle 9"/>
          <p:cNvSpPr/>
          <p:nvPr/>
        </p:nvSpPr>
        <p:spPr>
          <a:xfrm>
            <a:off x="207350" y="2355021"/>
            <a:ext cx="1503679" cy="389051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Resultados Aproximados</a:t>
            </a:r>
          </a:p>
        </p:txBody>
      </p:sp>
      <p:graphicFrame>
        <p:nvGraphicFramePr>
          <p:cNvPr id="5" name="4 Tabla"/>
          <p:cNvGraphicFramePr>
            <a:graphicFrameLocks noGrp="1"/>
          </p:cNvGraphicFramePr>
          <p:nvPr>
            <p:extLst>
              <p:ext uri="{D42A27DB-BD31-4B8C-83A1-F6EECF244321}">
                <p14:modId xmlns:p14="http://schemas.microsoft.com/office/powerpoint/2010/main" val="8794436"/>
              </p:ext>
            </p:extLst>
          </p:nvPr>
        </p:nvGraphicFramePr>
        <p:xfrm>
          <a:off x="2314575" y="3971925"/>
          <a:ext cx="5104142" cy="2111236"/>
        </p:xfrm>
        <a:graphic>
          <a:graphicData uri="http://schemas.openxmlformats.org/drawingml/2006/table">
            <a:tbl>
              <a:tblPr/>
              <a:tblGrid>
                <a:gridCol w="3976018"/>
                <a:gridCol w="1128124"/>
              </a:tblGrid>
              <a:tr h="119609">
                <a:tc>
                  <a:txBody>
                    <a:bodyPr/>
                    <a:lstStyle/>
                    <a:p>
                      <a:pPr marL="0" indent="0" algn="ctr" fontAlgn="b">
                        <a:buClr>
                          <a:schemeClr val="tx2"/>
                        </a:buClr>
                        <a:buFont typeface="Arial" pitchFamily="34" charset="0"/>
                        <a:buNone/>
                      </a:pPr>
                      <a:r>
                        <a:rPr lang="es-MX" sz="1100" b="1" i="0" u="none" strike="noStrike" dirty="0" smtClean="0">
                          <a:solidFill>
                            <a:srgbClr val="000000"/>
                          </a:solidFill>
                          <a:effectLst/>
                          <a:latin typeface="Calibri"/>
                        </a:rPr>
                        <a:t>Resultados</a:t>
                      </a:r>
                      <a:endParaRPr lang="es-MX" sz="1100" b="1" i="0" u="none" strike="noStrike" dirty="0">
                        <a:solidFill>
                          <a:srgbClr val="000000"/>
                        </a:solidFill>
                        <a:effectLst/>
                        <a:latin typeface="Calibri"/>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fontAlgn="b">
                        <a:buFont typeface="Arial" pitchFamily="34" charset="0"/>
                        <a:buNone/>
                      </a:pPr>
                      <a:r>
                        <a:rPr lang="es-MX" sz="1100" b="1" i="0" u="none" strike="noStrike" dirty="0" smtClean="0">
                          <a:solidFill>
                            <a:srgbClr val="000000"/>
                          </a:solidFill>
                          <a:effectLst/>
                          <a:latin typeface="Calibri"/>
                        </a:rPr>
                        <a:t>Total</a:t>
                      </a:r>
                    </a:p>
                    <a:p>
                      <a:pPr marL="0" indent="0" algn="ctr" fontAlgn="b">
                        <a:buFont typeface="Arial" pitchFamily="34" charset="0"/>
                        <a:buNone/>
                      </a:pPr>
                      <a:r>
                        <a:rPr lang="es-MX" sz="1100" b="0" i="0" u="none" strike="noStrike" dirty="0" smtClean="0">
                          <a:solidFill>
                            <a:srgbClr val="000000"/>
                          </a:solidFill>
                          <a:effectLst/>
                          <a:latin typeface="Calibri"/>
                        </a:rPr>
                        <a:t> (%,</a:t>
                      </a:r>
                      <a:r>
                        <a:rPr lang="es-MX" sz="1100" b="0" i="0" u="none" strike="noStrike" baseline="0" dirty="0" smtClean="0">
                          <a:solidFill>
                            <a:srgbClr val="000000"/>
                          </a:solidFill>
                          <a:effectLst/>
                          <a:latin typeface="Calibri"/>
                        </a:rPr>
                        <a:t> pesos)</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r>
              <a:tr h="224689">
                <a:tc>
                  <a:txBody>
                    <a:bodyPr/>
                    <a:lstStyle/>
                    <a:p>
                      <a:pPr marL="171450" indent="-171450" algn="l" fontAlgn="b">
                        <a:buClr>
                          <a:schemeClr val="tx2"/>
                        </a:buClr>
                        <a:buFont typeface="Arial" pitchFamily="34" charset="0"/>
                        <a:buChar char="•"/>
                      </a:pPr>
                      <a:r>
                        <a:rPr lang="es-MX" sz="1100" b="0" i="0" u="none" strike="noStrike" dirty="0" smtClean="0">
                          <a:solidFill>
                            <a:srgbClr val="000000"/>
                          </a:solidFill>
                          <a:effectLst/>
                          <a:latin typeface="Calibri"/>
                        </a:rPr>
                        <a:t>Rendimiento Tesorería</a:t>
                      </a:r>
                      <a:endParaRPr lang="es-MX" sz="1100" b="0" i="0" u="none" strike="noStrike" dirty="0">
                        <a:solidFill>
                          <a:srgbClr val="000000"/>
                        </a:solidFill>
                        <a:effectLst/>
                        <a:latin typeface="Calibri"/>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alibri"/>
                        </a:rPr>
                        <a:t>3.05%</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5777">
                <a:tc>
                  <a:txBody>
                    <a:bodyPr/>
                    <a:lstStyle/>
                    <a:p>
                      <a:pPr marL="171450" indent="-171450" algn="l" fontAlgn="b">
                        <a:buClr>
                          <a:schemeClr val="tx2"/>
                        </a:buClr>
                        <a:buFont typeface="Arial" pitchFamily="34" charset="0"/>
                        <a:buChar char="•"/>
                      </a:pPr>
                      <a:r>
                        <a:rPr lang="es-MX" sz="1100" b="0" i="0" u="none" strike="noStrike" dirty="0" smtClean="0">
                          <a:solidFill>
                            <a:srgbClr val="000000"/>
                          </a:solidFill>
                          <a:effectLst/>
                          <a:latin typeface="+mn-lt"/>
                        </a:rPr>
                        <a:t>Valor de referencia aprobado para el  1T</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rgbClr val="000000"/>
                          </a:solidFill>
                          <a:effectLst/>
                          <a:latin typeface="Calibri"/>
                        </a:rPr>
                        <a:t>3.18%</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21208">
                <a:tc>
                  <a:txBody>
                    <a:bodyPr/>
                    <a:lstStyle/>
                    <a:p>
                      <a:pPr marL="171450" indent="-171450" algn="l" fontAlgn="b">
                        <a:buClr>
                          <a:schemeClr val="tx2"/>
                        </a:buClr>
                        <a:buFont typeface="Arial" pitchFamily="34" charset="0"/>
                        <a:buChar char="•"/>
                      </a:pPr>
                      <a:r>
                        <a:rPr lang="es-MX" sz="1100" b="0" i="0" u="none" strike="noStrike" dirty="0" smtClean="0">
                          <a:solidFill>
                            <a:srgbClr val="000000"/>
                          </a:solidFill>
                          <a:effectLst/>
                          <a:latin typeface="+mn-lt"/>
                        </a:rPr>
                        <a:t>FANVIT YTM</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alibri"/>
                        </a:rPr>
                        <a:t>4.34%</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03158">
                <a:tc>
                  <a:txBody>
                    <a:bodyPr/>
                    <a:lstStyle/>
                    <a:p>
                      <a:pPr marL="171450" indent="-171450" algn="l" fontAlgn="b">
                        <a:buClr>
                          <a:schemeClr val="tx2"/>
                        </a:buClr>
                        <a:buFont typeface="Arial" pitchFamily="34" charset="0"/>
                        <a:buChar char="•"/>
                      </a:pPr>
                      <a:r>
                        <a:rPr lang="es-MX" sz="1100" b="0" i="0" u="none" strike="noStrike" dirty="0">
                          <a:solidFill>
                            <a:srgbClr val="000000"/>
                          </a:solidFill>
                          <a:effectLst/>
                          <a:latin typeface="Calibri"/>
                        </a:rPr>
                        <a:t>Ganancia FANVIT </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rgbClr val="000000"/>
                          </a:solidFill>
                          <a:effectLst/>
                          <a:latin typeface="Calibri"/>
                        </a:rPr>
                        <a:t>$88,343,102 </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1208">
                <a:tc>
                  <a:txBody>
                    <a:bodyPr/>
                    <a:lstStyle/>
                    <a:p>
                      <a:pPr marL="171450" indent="-171450" algn="l" fontAlgn="b">
                        <a:buClr>
                          <a:schemeClr val="tx2"/>
                        </a:buClr>
                        <a:buFont typeface="Arial" pitchFamily="34" charset="0"/>
                        <a:buChar char="•"/>
                      </a:pPr>
                      <a:r>
                        <a:rPr lang="es-MX" sz="1100" b="0" i="0" u="none" strike="noStrike" dirty="0">
                          <a:solidFill>
                            <a:srgbClr val="000000"/>
                          </a:solidFill>
                          <a:effectLst/>
                          <a:latin typeface="Calibri"/>
                        </a:rPr>
                        <a:t>Ganancia si sólo se hubiera invertido en reporto </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alibri"/>
                        </a:rPr>
                        <a:t>$32,219,647</a:t>
                      </a:r>
                      <a:endParaRPr lang="es-MX" sz="1100" b="0" i="0" u="none" strike="noStrike" dirty="0">
                        <a:solidFill>
                          <a:srgbClr val="000000"/>
                        </a:solidFill>
                        <a:effectLst/>
                        <a:latin typeface="Calibri"/>
                      </a:endParaRP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21208">
                <a:tc>
                  <a:txBody>
                    <a:bodyPr/>
                    <a:lstStyle/>
                    <a:p>
                      <a:pPr marL="171450" indent="-171450" algn="l" fontAlgn="b">
                        <a:buClr>
                          <a:schemeClr val="tx2"/>
                        </a:buClr>
                        <a:buFont typeface="Arial" pitchFamily="34" charset="0"/>
                        <a:buChar char="•"/>
                      </a:pPr>
                      <a:r>
                        <a:rPr lang="es-MX" sz="1100" b="1" i="0" u="none" strike="noStrike" dirty="0" smtClean="0">
                          <a:solidFill>
                            <a:srgbClr val="000000"/>
                          </a:solidFill>
                          <a:effectLst/>
                          <a:latin typeface="Calibri"/>
                        </a:rPr>
                        <a:t>Diferencia costo de oportunidad </a:t>
                      </a:r>
                      <a:endParaRPr lang="es-MX" sz="1100" b="1" i="0" u="none" strike="noStrike" dirty="0">
                        <a:solidFill>
                          <a:srgbClr val="000000"/>
                        </a:solidFill>
                        <a:effectLst/>
                        <a:latin typeface="Calibri"/>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1" i="0" u="none" strike="noStrike" dirty="0" smtClean="0">
                          <a:solidFill>
                            <a:srgbClr val="000000"/>
                          </a:solidFill>
                          <a:effectLst/>
                          <a:latin typeface="+mn-lt"/>
                        </a:rPr>
                        <a:t>$56,123,455</a:t>
                      </a:r>
                      <a:endParaRPr lang="es-MX" sz="1100" b="1"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19183">
                <a:tc>
                  <a:txBody>
                    <a:bodyPr/>
                    <a:lstStyle/>
                    <a:p>
                      <a:pPr marL="171450" indent="-171450" algn="l" fontAlgn="b">
                        <a:buClr>
                          <a:schemeClr val="tx2"/>
                        </a:buClr>
                        <a:buFont typeface="Arial" pitchFamily="34" charset="0"/>
                        <a:buChar char="•"/>
                      </a:pPr>
                      <a:r>
                        <a:rPr lang="es-MX" sz="1100" b="1" i="0" u="none" strike="noStrike" dirty="0" smtClean="0">
                          <a:solidFill>
                            <a:srgbClr val="000000"/>
                          </a:solidFill>
                          <a:effectLst/>
                          <a:latin typeface="Calibri"/>
                        </a:rPr>
                        <a:t>Beneficio</a:t>
                      </a:r>
                      <a:r>
                        <a:rPr lang="es-MX" sz="1100" b="1" i="0" u="none" strike="noStrike" baseline="0" dirty="0" smtClean="0">
                          <a:solidFill>
                            <a:srgbClr val="000000"/>
                          </a:solidFill>
                          <a:effectLst/>
                          <a:latin typeface="Calibri"/>
                        </a:rPr>
                        <a:t> sobre Fondeo diario del FANVIT durante el periodo</a:t>
                      </a:r>
                      <a:endParaRPr lang="es-MX" sz="1100" b="1" i="0" u="none" strike="noStrike" dirty="0">
                        <a:solidFill>
                          <a:srgbClr val="000000"/>
                        </a:solidFill>
                        <a:effectLst/>
                        <a:latin typeface="Calibri"/>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1" i="0" u="none" strike="noStrike" dirty="0" smtClean="0">
                          <a:solidFill>
                            <a:srgbClr val="000000"/>
                          </a:solidFill>
                          <a:effectLst/>
                          <a:latin typeface="Calibri"/>
                        </a:rPr>
                        <a:t>$1,866,700</a:t>
                      </a:r>
                      <a:endParaRPr lang="es-MX" sz="1100" b="1"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
        <p:nvSpPr>
          <p:cNvPr id="10" name="Cuadro de texto 2"/>
          <p:cNvSpPr txBox="1">
            <a:spLocks noChangeArrowheads="1"/>
          </p:cNvSpPr>
          <p:nvPr/>
        </p:nvSpPr>
        <p:spPr bwMode="auto">
          <a:xfrm>
            <a:off x="1875008" y="6282941"/>
            <a:ext cx="6732558" cy="27699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r" defTabSz="457200" fontAlgn="base">
              <a:spcBef>
                <a:spcPct val="0"/>
              </a:spcBef>
            </a:pPr>
            <a:r>
              <a:rPr lang="es-ES" sz="1200" dirty="0" smtClean="0">
                <a:solidFill>
                  <a:prstClr val="black"/>
                </a:solidFill>
                <a:ea typeface="Batang"/>
              </a:rPr>
              <a:t>* Cálculo basado en saldos promedios ponderados según se ha ido incrementando el FANVIT </a:t>
            </a:r>
            <a:endParaRPr lang="es-MX" sz="1200" dirty="0">
              <a:solidFill>
                <a:prstClr val="black"/>
              </a:solidFill>
              <a:ea typeface="Batang"/>
            </a:endParaRPr>
          </a:p>
        </p:txBody>
      </p:sp>
    </p:spTree>
    <p:extLst>
      <p:ext uri="{BB962C8B-B14F-4D97-AF65-F5344CB8AC3E}">
        <p14:creationId xmlns:p14="http://schemas.microsoft.com/office/powerpoint/2010/main" val="4119175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2954655"/>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2B2B2"/>
                </a:solidFill>
              </a:rPr>
              <a:t>Informe sobre la estrategia de inversión y resultados del FANVIT.</a:t>
            </a:r>
          </a:p>
          <a:p>
            <a:pPr marL="355600" indent="-355600" algn="just" defTabSz="457200">
              <a:spcAft>
                <a:spcPts val="1800"/>
              </a:spcAft>
              <a:buFont typeface="+mj-lt"/>
              <a:buAutoNum type="arabicPeriod"/>
            </a:pPr>
            <a:r>
              <a:rPr lang="es-MX" b="1" dirty="0" smtClean="0">
                <a:solidFill>
                  <a:srgbClr val="BB2D2C"/>
                </a:solidFill>
              </a:rPr>
              <a:t>Informe </a:t>
            </a:r>
            <a:r>
              <a:rPr lang="es-MX" b="1" dirty="0">
                <a:solidFill>
                  <a:srgbClr val="BB2D2C"/>
                </a:solidFill>
              </a:rPr>
              <a:t>sobre el calendario de traspaso de recursos al FANVIT.</a:t>
            </a:r>
          </a:p>
          <a:p>
            <a:pPr marL="355600" indent="-355600" algn="just" defTabSz="457200">
              <a:spcAft>
                <a:spcPts val="1800"/>
              </a:spcAft>
              <a:buFont typeface="+mj-lt"/>
              <a:buAutoNum type="arabicPeriod"/>
            </a:pPr>
            <a:r>
              <a:rPr lang="es-MX" b="1" dirty="0" smtClean="0">
                <a:solidFill>
                  <a:srgbClr val="B2B2B2"/>
                </a:solidFill>
              </a:rPr>
              <a:t>Propuesta preliminar de los Marcos de Gestión del Fondo de Protección de Pagos, y del Fondo de Jubilaciones y Pensiones, e Informe sobre la propuesta de asesores financieros (etapa inicial e híbrida).</a:t>
            </a:r>
          </a:p>
          <a:p>
            <a:pPr marL="355600" indent="-355600" algn="just" defTabSz="457200">
              <a:spcAft>
                <a:spcPts val="1800"/>
              </a:spcAft>
              <a:buFont typeface="+mj-lt"/>
              <a:buAutoNum type="arabicPeriod" startAt="4"/>
            </a:pPr>
            <a:r>
              <a:rPr lang="es-MX" b="1" dirty="0" smtClean="0">
                <a:solidFill>
                  <a:srgbClr val="B2B2B2"/>
                </a:solidFill>
              </a:rPr>
              <a:t>Informe </a:t>
            </a:r>
            <a:r>
              <a:rPr lang="es-MX" b="1" dirty="0">
                <a:solidFill>
                  <a:srgbClr val="B2B2B2"/>
                </a:solidFill>
              </a:rPr>
              <a:t>sobre los avances en la implementación del Marco de Gestión</a:t>
            </a:r>
            <a:r>
              <a:rPr lang="es-MX" b="1" dirty="0" smtClean="0">
                <a:solidFill>
                  <a:srgbClr val="B2B2B2"/>
                </a:solidFill>
              </a:rPr>
              <a:t>.</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Comité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004</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23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septiembre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2945580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5225988" cy="677773"/>
          </a:xfrm>
        </p:spPr>
        <p:txBody>
          <a:bodyPr>
            <a:noAutofit/>
          </a:bodyPr>
          <a:lstStyle/>
          <a:p>
            <a:r>
              <a:rPr lang="es-MX" sz="2200" dirty="0">
                <a:solidFill>
                  <a:prstClr val="white"/>
                </a:solidFill>
                <a:latin typeface="+mn-lt"/>
                <a:cs typeface="Arial" pitchFamily="34" charset="0"/>
              </a:rPr>
              <a:t>Aportaciones del FANVIT</a:t>
            </a:r>
          </a:p>
        </p:txBody>
      </p:sp>
      <p:sp>
        <p:nvSpPr>
          <p:cNvPr id="3" name="2 Marcador de contenido"/>
          <p:cNvSpPr>
            <a:spLocks noGrp="1"/>
          </p:cNvSpPr>
          <p:nvPr>
            <p:ph idx="1"/>
          </p:nvPr>
        </p:nvSpPr>
        <p:spPr>
          <a:xfrm>
            <a:off x="457200" y="1329092"/>
            <a:ext cx="8208000" cy="1560758"/>
          </a:xfrm>
        </p:spPr>
        <p:txBody>
          <a:bodyPr>
            <a:normAutofit fontScale="92500" lnSpcReduction="20000"/>
          </a:bodyPr>
          <a:lstStyle/>
          <a:p>
            <a:pPr marL="180975" indent="-180975" algn="just">
              <a:buFont typeface="Arial" pitchFamily="34" charset="0"/>
              <a:buChar char="•"/>
            </a:pPr>
            <a:r>
              <a:rPr lang="es-MX" sz="1700" b="0" dirty="0" smtClean="0">
                <a:cs typeface="Arial" pitchFamily="34" charset="0"/>
              </a:rPr>
              <a:t>De acuerdo a las proyecciones </a:t>
            </a:r>
            <a:r>
              <a:rPr lang="es-MX" sz="1700" b="0" dirty="0">
                <a:cs typeface="Arial" pitchFamily="34" charset="0"/>
              </a:rPr>
              <a:t>d</a:t>
            </a:r>
            <a:r>
              <a:rPr lang="es-MX" sz="1700" b="0" dirty="0" smtClean="0">
                <a:cs typeface="Arial" pitchFamily="34" charset="0"/>
              </a:rPr>
              <a:t>el flujo de efectivo para el cierre de 2014, el Instituto contará con $50.3 mil millones de pesos de recursos líquidos, después de financiar su programa crediticio, de pagar la devolución de los recursos de la subcuenta de vivienda, de los gastos del GAOV, del plan de inversiones propias y de las otras salidas de efectivo.</a:t>
            </a:r>
          </a:p>
          <a:p>
            <a:pPr marL="180975" indent="-180975" algn="just">
              <a:buFont typeface="Arial" pitchFamily="34" charset="0"/>
              <a:buChar char="•"/>
            </a:pPr>
            <a:endParaRPr lang="es-MX" sz="1700" b="0" dirty="0">
              <a:cs typeface="Arial" pitchFamily="34" charset="0"/>
            </a:endParaRPr>
          </a:p>
          <a:p>
            <a:pPr marL="180975" indent="-180975" algn="just">
              <a:buFont typeface="Arial" pitchFamily="34" charset="0"/>
              <a:buChar char="•"/>
            </a:pPr>
            <a:r>
              <a:rPr lang="es-MX" sz="1700" b="0" dirty="0" smtClean="0">
                <a:cs typeface="Arial" pitchFamily="34" charset="0"/>
              </a:rPr>
              <a:t>En su sesión 004, el </a:t>
            </a:r>
            <a:r>
              <a:rPr lang="es-ES_tradnl" sz="1700" b="0" dirty="0" smtClean="0">
                <a:cs typeface="Arial" pitchFamily="34" charset="0"/>
              </a:rPr>
              <a:t>Grupo </a:t>
            </a:r>
            <a:r>
              <a:rPr lang="es-ES_tradnl" sz="1700" b="0" dirty="0">
                <a:cs typeface="Arial" pitchFamily="34" charset="0"/>
              </a:rPr>
              <a:t>de </a:t>
            </a:r>
            <a:r>
              <a:rPr lang="es-ES_tradnl" sz="1700" b="0" dirty="0" smtClean="0">
                <a:cs typeface="Arial" pitchFamily="34" charset="0"/>
              </a:rPr>
              <a:t>Trabajo de la Tesorería de la Administración (GTT)</a:t>
            </a:r>
            <a:r>
              <a:rPr lang="es-ES_tradnl" sz="1700" b="0" baseline="30000" dirty="0" smtClean="0">
                <a:cs typeface="Arial" pitchFamily="34" charset="0"/>
              </a:rPr>
              <a:t>1</a:t>
            </a:r>
            <a:r>
              <a:rPr lang="es-ES_tradnl" sz="1700" b="0" dirty="0" smtClean="0">
                <a:cs typeface="Arial" pitchFamily="34" charset="0"/>
              </a:rPr>
              <a:t> determinó realizar una nueva aportación por $15.3 mil millones de pesos al FANVIT, dicha aportación se realizará de acuerdo al calendario siguiente:</a:t>
            </a:r>
          </a:p>
          <a:p>
            <a:pPr algn="just"/>
            <a:endParaRPr lang="es-ES_tradnl" sz="1600" dirty="0">
              <a:latin typeface="+mn-lt"/>
              <a:cs typeface="Arial" pitchFamily="34" charset="0"/>
            </a:endParaRPr>
          </a:p>
          <a:p>
            <a:pPr algn="just"/>
            <a:endParaRPr lang="es-ES_tradnl" sz="1600" dirty="0" smtClean="0">
              <a:latin typeface="+mn-lt"/>
              <a:cs typeface="Arial" pitchFamily="34" charset="0"/>
            </a:endParaRPr>
          </a:p>
          <a:p>
            <a:pPr algn="just"/>
            <a:endParaRPr lang="es-ES_tradnl" sz="1600" dirty="0">
              <a:latin typeface="+mn-lt"/>
              <a:cs typeface="Arial" pitchFamily="34" charset="0"/>
            </a:endParaRPr>
          </a:p>
          <a:p>
            <a:pPr algn="just"/>
            <a:endParaRPr lang="es-ES_tradnl" sz="1600" dirty="0" smtClean="0">
              <a:latin typeface="+mn-lt"/>
              <a:cs typeface="Arial" pitchFamily="34" charset="0"/>
            </a:endParaRPr>
          </a:p>
          <a:p>
            <a:pPr algn="just"/>
            <a:endParaRPr lang="es-ES_tradnl" sz="1600" dirty="0">
              <a:latin typeface="+mn-lt"/>
              <a:cs typeface="Arial" pitchFamily="34" charset="0"/>
            </a:endParaRPr>
          </a:p>
          <a:p>
            <a:pPr algn="just"/>
            <a:endParaRPr lang="es-ES_tradnl" sz="1600" dirty="0" smtClean="0">
              <a:latin typeface="+mn-lt"/>
              <a:cs typeface="Arial" pitchFamily="34" charset="0"/>
            </a:endParaRPr>
          </a:p>
          <a:p>
            <a:pPr algn="just"/>
            <a:endParaRPr lang="es-ES_tradnl" sz="1600" dirty="0" smtClean="0">
              <a:latin typeface="+mn-lt"/>
              <a:cs typeface="Arial" pitchFamily="34" charset="0"/>
            </a:endParaRPr>
          </a:p>
          <a:p>
            <a:pPr algn="just"/>
            <a:endParaRPr lang="es-ES_tradnl" sz="1600" dirty="0">
              <a:latin typeface="+mn-lt"/>
              <a:cs typeface="Arial" pitchFamily="34" charset="0"/>
            </a:endParaRPr>
          </a:p>
          <a:p>
            <a:pPr algn="just"/>
            <a:endParaRPr lang="es-ES_tradnl" sz="1600" dirty="0" smtClean="0">
              <a:latin typeface="+mn-lt"/>
              <a:cs typeface="Arial" pitchFamily="34" charset="0"/>
            </a:endParaRPr>
          </a:p>
          <a:p>
            <a:pPr algn="just"/>
            <a:endParaRPr lang="es-ES_tradnl" sz="1600" dirty="0">
              <a:latin typeface="+mn-lt"/>
              <a:cs typeface="Arial" pitchFamily="34" charset="0"/>
            </a:endParaRPr>
          </a:p>
          <a:p>
            <a:pPr algn="just">
              <a:lnSpc>
                <a:spcPct val="150000"/>
              </a:lnSpc>
            </a:pPr>
            <a:endParaRPr lang="es-MX" sz="1600" dirty="0">
              <a:latin typeface="+mn-lt"/>
              <a:cs typeface="Arial"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3615888707"/>
              </p:ext>
            </p:extLst>
          </p:nvPr>
        </p:nvGraphicFramePr>
        <p:xfrm>
          <a:off x="2760453" y="2820839"/>
          <a:ext cx="3630821" cy="2017862"/>
        </p:xfrm>
        <a:graphic>
          <a:graphicData uri="http://schemas.openxmlformats.org/drawingml/2006/table">
            <a:tbl>
              <a:tblPr firstRow="1" bandRow="1">
                <a:tableStyleId>{5C22544A-7EE6-4342-B048-85BDC9FD1C3A}</a:tableStyleId>
              </a:tblPr>
              <a:tblGrid>
                <a:gridCol w="1449531"/>
                <a:gridCol w="2181290"/>
              </a:tblGrid>
              <a:tr h="430541">
                <a:tc>
                  <a:txBody>
                    <a:bodyPr/>
                    <a:lstStyle/>
                    <a:p>
                      <a:pPr algn="ctr"/>
                      <a:r>
                        <a:rPr lang="es-MX" sz="1100" dirty="0" smtClean="0">
                          <a:solidFill>
                            <a:schemeClr val="tx1"/>
                          </a:solidFill>
                        </a:rPr>
                        <a:t>Fecha</a:t>
                      </a:r>
                      <a:endParaRPr lang="es-MX" sz="1100" dirty="0">
                        <a:solidFill>
                          <a:schemeClr val="tx1"/>
                        </a:solidFill>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1100" dirty="0" smtClean="0">
                          <a:solidFill>
                            <a:schemeClr val="tx1"/>
                          </a:solidFill>
                        </a:rPr>
                        <a:t> Monto</a:t>
                      </a:r>
                    </a:p>
                    <a:p>
                      <a:pPr algn="ctr"/>
                      <a:r>
                        <a:rPr lang="es-MX" sz="1100" dirty="0" smtClean="0">
                          <a:solidFill>
                            <a:schemeClr val="tx1"/>
                          </a:solidFill>
                        </a:rPr>
                        <a:t>(Millones de pesos)</a:t>
                      </a:r>
                      <a:endParaRPr lang="es-MX" sz="11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r>
              <a:tr h="261400">
                <a:tc>
                  <a:txBody>
                    <a:bodyPr/>
                    <a:lstStyle/>
                    <a:p>
                      <a:r>
                        <a:rPr lang="es-MX" sz="1100" dirty="0" smtClean="0"/>
                        <a:t>17-09-2014</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1100" dirty="0" smtClean="0"/>
                        <a:t>$3,300 </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1400">
                <a:tc>
                  <a:txBody>
                    <a:bodyPr/>
                    <a:lstStyle/>
                    <a:p>
                      <a:r>
                        <a:rPr lang="es-MX" sz="1100" dirty="0" smtClean="0"/>
                        <a:t>22-09-2014</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1100" dirty="0" smtClean="0"/>
                        <a:t>$3,000</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64362">
                <a:tc>
                  <a:txBody>
                    <a:bodyPr/>
                    <a:lstStyle/>
                    <a:p>
                      <a:r>
                        <a:rPr lang="es-MX" sz="1100" dirty="0" smtClean="0"/>
                        <a:t>29-09-2014</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1100" dirty="0" smtClean="0"/>
                        <a:t>$3,000</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3365">
                <a:tc>
                  <a:txBody>
                    <a:bodyPr/>
                    <a:lstStyle/>
                    <a:p>
                      <a:r>
                        <a:rPr lang="es-MX" sz="1100" dirty="0" smtClean="0"/>
                        <a:t>06-10-2014</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1100" dirty="0" smtClean="0"/>
                        <a:t>$3,000</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65394">
                <a:tc>
                  <a:txBody>
                    <a:bodyPr/>
                    <a:lstStyle/>
                    <a:p>
                      <a:r>
                        <a:rPr lang="es-MX" sz="1100" dirty="0" smtClean="0"/>
                        <a:t>13-10-2014</a:t>
                      </a:r>
                      <a:endParaRPr lang="es-MX"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1100" dirty="0" smtClean="0"/>
                        <a:t>$3,000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r>
              <a:tr h="261400">
                <a:tc>
                  <a:txBody>
                    <a:bodyPr/>
                    <a:lstStyle/>
                    <a:p>
                      <a:r>
                        <a:rPr lang="es-MX" sz="1100" b="1" dirty="0" smtClean="0"/>
                        <a:t>Suma</a:t>
                      </a:r>
                      <a:endParaRPr lang="es-MX" sz="11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1100" b="1" dirty="0" smtClean="0"/>
                        <a:t>$15,300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7" name="6 Rectángulo"/>
          <p:cNvSpPr/>
          <p:nvPr/>
        </p:nvSpPr>
        <p:spPr>
          <a:xfrm>
            <a:off x="465825" y="5208266"/>
            <a:ext cx="8208000" cy="584775"/>
          </a:xfrm>
          <a:prstGeom prst="rect">
            <a:avLst/>
          </a:prstGeom>
        </p:spPr>
        <p:txBody>
          <a:bodyPr wrap="square">
            <a:spAutoFit/>
          </a:bodyPr>
          <a:lstStyle/>
          <a:p>
            <a:pPr marL="180975" indent="-180975" algn="just">
              <a:buFont typeface="Arial" pitchFamily="34" charset="0"/>
              <a:buChar char="•"/>
            </a:pPr>
            <a:r>
              <a:rPr lang="es-ES_tradnl" sz="1600" dirty="0" smtClean="0">
                <a:cs typeface="Arial" pitchFamily="34" charset="0"/>
              </a:rPr>
              <a:t>Con lo anterior, la </a:t>
            </a:r>
            <a:r>
              <a:rPr lang="es-ES_tradnl" sz="1600" dirty="0">
                <a:cs typeface="Arial" pitchFamily="34" charset="0"/>
              </a:rPr>
              <a:t>Tesorería del Infonavit contaría con recursos líquidos por $20.3 mil millones de pesos al cierre del año y el Fideicomiso tendría inversiones por $30 mil millones de pesos.</a:t>
            </a:r>
          </a:p>
        </p:txBody>
      </p:sp>
      <p:sp>
        <p:nvSpPr>
          <p:cNvPr id="8" name="7 Rectángulo"/>
          <p:cNvSpPr/>
          <p:nvPr/>
        </p:nvSpPr>
        <p:spPr>
          <a:xfrm>
            <a:off x="120770" y="6478744"/>
            <a:ext cx="8238226" cy="261610"/>
          </a:xfrm>
          <a:prstGeom prst="rect">
            <a:avLst/>
          </a:prstGeom>
        </p:spPr>
        <p:txBody>
          <a:bodyPr wrap="square">
            <a:spAutoFit/>
          </a:bodyPr>
          <a:lstStyle/>
          <a:p>
            <a:r>
              <a:rPr lang="es-ES_tradnl" sz="1100" dirty="0" smtClean="0">
                <a:cs typeface="Arial" pitchFamily="34" charset="0"/>
              </a:rPr>
              <a:t>1. También denominado “Grupo </a:t>
            </a:r>
            <a:r>
              <a:rPr lang="es-ES_tradnl" sz="1100" dirty="0">
                <a:cs typeface="Arial" pitchFamily="34" charset="0"/>
              </a:rPr>
              <a:t>de Trabajo para la Determinación de los Excedentes del Flujo de </a:t>
            </a:r>
            <a:r>
              <a:rPr lang="es-ES_tradnl" sz="1100" dirty="0" smtClean="0">
                <a:cs typeface="Arial" pitchFamily="34" charset="0"/>
              </a:rPr>
              <a:t>Efectivo”.</a:t>
            </a:r>
            <a:endParaRPr lang="es-MX" sz="1100" dirty="0"/>
          </a:p>
        </p:txBody>
      </p:sp>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74292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5225988" cy="677773"/>
          </a:xfrm>
        </p:spPr>
        <p:txBody>
          <a:bodyPr>
            <a:noAutofit/>
          </a:bodyPr>
          <a:lstStyle/>
          <a:p>
            <a:r>
              <a:rPr lang="es-MX" sz="2200" dirty="0" smtClean="0">
                <a:solidFill>
                  <a:prstClr val="white"/>
                </a:solidFill>
                <a:latin typeface="+mn-lt"/>
                <a:cs typeface="Arial" pitchFamily="34" charset="0"/>
              </a:rPr>
              <a:t>Aportaciones del FANVIT</a:t>
            </a:r>
            <a:endParaRPr lang="es-MX" sz="2200" dirty="0">
              <a:solidFill>
                <a:prstClr val="white"/>
              </a:solidFill>
              <a:latin typeface="+mn-lt"/>
              <a:cs typeface="Arial" pitchFamily="34" charset="0"/>
            </a:endParaRPr>
          </a:p>
        </p:txBody>
      </p:sp>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14</a:t>
            </a:fld>
            <a:endParaRPr lang="es-ES" sz="1050" dirty="0">
              <a:solidFill>
                <a:prstClr val="black"/>
              </a:solidFill>
              <a:latin typeface="Arial" pitchFamily="34" charset="0"/>
              <a:cs typeface="Arial" pitchFamily="34" charset="0"/>
            </a:endParaRPr>
          </a:p>
        </p:txBody>
      </p:sp>
      <p:graphicFrame>
        <p:nvGraphicFramePr>
          <p:cNvPr id="7" name="4 Gráfico"/>
          <p:cNvGraphicFramePr>
            <a:graphicFrameLocks/>
          </p:cNvGraphicFramePr>
          <p:nvPr>
            <p:extLst>
              <p:ext uri="{D42A27DB-BD31-4B8C-83A1-F6EECF244321}">
                <p14:modId xmlns:p14="http://schemas.microsoft.com/office/powerpoint/2010/main" val="3921948697"/>
              </p:ext>
            </p:extLst>
          </p:nvPr>
        </p:nvGraphicFramePr>
        <p:xfrm>
          <a:off x="384870" y="1410337"/>
          <a:ext cx="8356046" cy="4893723"/>
        </p:xfrm>
        <a:graphic>
          <a:graphicData uri="http://schemas.openxmlformats.org/drawingml/2006/chart">
            <c:chart xmlns:c="http://schemas.openxmlformats.org/drawingml/2006/chart" xmlns:r="http://schemas.openxmlformats.org/officeDocument/2006/relationships" r:id="rId3"/>
          </a:graphicData>
        </a:graphic>
      </p:graphicFrame>
      <p:sp>
        <p:nvSpPr>
          <p:cNvPr id="6" name="5 Rectángulo"/>
          <p:cNvSpPr/>
          <p:nvPr/>
        </p:nvSpPr>
        <p:spPr>
          <a:xfrm>
            <a:off x="1884810" y="5988119"/>
            <a:ext cx="286603" cy="315941"/>
          </a:xfrm>
          <a:prstGeom prst="rect">
            <a:avLst/>
          </a:prstGeom>
          <a:solidFill>
            <a:schemeClr val="tx2"/>
          </a:solidFill>
          <a:ln w="9525" algn="ctr">
            <a:solidFill>
              <a:schemeClr val="tx1"/>
            </a:solidFill>
            <a:miter lim="800000"/>
            <a:headEnd type="none" w="lg" len="lg"/>
            <a:tailEnd type="none" w="lg" len="lg"/>
          </a:ln>
        </p:spPr>
        <p:txBody>
          <a:bodyPr wrap="square" tIns="91440" bIns="91440" rtlCol="0" anchor="ctr" anchorCtr="1"/>
          <a:lstStyle/>
          <a:p>
            <a:pPr algn="ctr" defTabSz="914400"/>
            <a:endParaRPr lang="es-MX" sz="1400" dirty="0" err="1" smtClean="0">
              <a:solidFill>
                <a:srgbClr val="000000"/>
              </a:solidFill>
            </a:endParaRPr>
          </a:p>
        </p:txBody>
      </p:sp>
    </p:spTree>
    <p:extLst>
      <p:ext uri="{BB962C8B-B14F-4D97-AF65-F5344CB8AC3E}">
        <p14:creationId xmlns:p14="http://schemas.microsoft.com/office/powerpoint/2010/main" val="30327145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2954655"/>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2B2B2"/>
                </a:solidFill>
              </a:rPr>
              <a:t>Informe sobre la estrategia de inversión y resultados del FANVIT.</a:t>
            </a:r>
          </a:p>
          <a:p>
            <a:pPr marL="355600" indent="-355600" algn="just" defTabSz="457200">
              <a:spcAft>
                <a:spcPts val="1800"/>
              </a:spcAft>
              <a:buFont typeface="+mj-lt"/>
              <a:buAutoNum type="arabicPeriod"/>
            </a:pPr>
            <a:r>
              <a:rPr lang="es-MX" b="1" dirty="0" smtClean="0">
                <a:solidFill>
                  <a:srgbClr val="B2B2B2"/>
                </a:solidFill>
              </a:rPr>
              <a:t>Informe </a:t>
            </a:r>
            <a:r>
              <a:rPr lang="es-MX" b="1" dirty="0">
                <a:solidFill>
                  <a:srgbClr val="B2B2B2"/>
                </a:solidFill>
              </a:rPr>
              <a:t>sobre el calendario de traspaso de recursos al FANVIT.</a:t>
            </a:r>
          </a:p>
          <a:p>
            <a:pPr marL="355600" indent="-355600" algn="just" defTabSz="457200">
              <a:spcAft>
                <a:spcPts val="1800"/>
              </a:spcAft>
              <a:buFont typeface="+mj-lt"/>
              <a:buAutoNum type="arabicPeriod"/>
            </a:pPr>
            <a:r>
              <a:rPr lang="es-MX" b="1" dirty="0">
                <a:solidFill>
                  <a:srgbClr val="BB2D2C"/>
                </a:solidFill>
              </a:rPr>
              <a:t>Propuesta preliminar de los Marcos de Gestión del Fondo de Protección de Pagos, y del Fondo de Jubilaciones y Pensiones, e Informe sobre la propuesta de asesores financieros (etapa inicial e híbrida).</a:t>
            </a:r>
          </a:p>
          <a:p>
            <a:pPr marL="355600" indent="-355600" algn="just" defTabSz="457200">
              <a:spcAft>
                <a:spcPts val="1800"/>
              </a:spcAft>
              <a:buFont typeface="+mj-lt"/>
              <a:buAutoNum type="arabicPeriod" startAt="4"/>
            </a:pPr>
            <a:r>
              <a:rPr lang="es-MX" b="1" dirty="0" smtClean="0">
                <a:solidFill>
                  <a:srgbClr val="B2B2B2"/>
                </a:solidFill>
              </a:rPr>
              <a:t>Informe </a:t>
            </a:r>
            <a:r>
              <a:rPr lang="es-MX" b="1" dirty="0">
                <a:solidFill>
                  <a:srgbClr val="B2B2B2"/>
                </a:solidFill>
              </a:rPr>
              <a:t>sobre los avances en la implementación del Marco de Gestión</a:t>
            </a:r>
            <a:r>
              <a:rPr lang="es-MX" b="1" dirty="0" smtClean="0">
                <a:solidFill>
                  <a:srgbClr val="B2B2B2"/>
                </a:solidFill>
              </a:rPr>
              <a:t>.</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Comité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004</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23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septiembre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4277907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8921158"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200" dirty="0">
                <a:solidFill>
                  <a:schemeClr val="bg1"/>
                </a:solidFill>
                <a:latin typeface="+mj-lt"/>
                <a:ea typeface="MS PGothic" pitchFamily="34" charset="-128"/>
                <a:cs typeface="+mj-cs"/>
              </a:rPr>
              <a:t>Fondo de Protección de Pagos </a:t>
            </a:r>
          </a:p>
          <a:p>
            <a:pPr defTabSz="457200" fontAlgn="ctr">
              <a:spcBef>
                <a:spcPct val="0"/>
              </a:spcBef>
              <a:spcAft>
                <a:spcPct val="0"/>
              </a:spcAft>
            </a:pPr>
            <a:r>
              <a:rPr lang="es-MX" dirty="0" smtClean="0">
                <a:solidFill>
                  <a:prstClr val="white"/>
                </a:solidFill>
                <a:ea typeface="MS PGothic" pitchFamily="34" charset="-128"/>
                <a:cs typeface="Arial" pitchFamily="34" charset="0"/>
              </a:rPr>
              <a:t>(Presentado en el Comité de Inversiones 003)</a:t>
            </a:r>
            <a:endParaRPr lang="es-MX"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
        <p:nvSpPr>
          <p:cNvPr id="2" name="1 Marcador de pie de página"/>
          <p:cNvSpPr>
            <a:spLocks noGrp="1"/>
          </p:cNvSpPr>
          <p:nvPr>
            <p:ph type="ftr" sz="quarter" idx="11"/>
          </p:nvPr>
        </p:nvSpPr>
        <p:spPr>
          <a:xfrm>
            <a:off x="3282531" y="6172334"/>
            <a:ext cx="3957851" cy="547688"/>
          </a:xfrm>
        </p:spPr>
        <p:txBody>
          <a:bodyPr/>
          <a:lstStyle/>
          <a:p>
            <a:pPr marL="228600" indent="-228600">
              <a:buFontTx/>
              <a:buAutoNum type="arabicParenR"/>
            </a:pPr>
            <a:r>
              <a:rPr lang="es-MX" sz="1100" dirty="0" smtClean="0">
                <a:solidFill>
                  <a:prstClr val="black">
                    <a:tint val="75000"/>
                  </a:prstClr>
                </a:solidFill>
              </a:rPr>
              <a:t>Cantidad al 15 agosto 2014</a:t>
            </a:r>
          </a:p>
          <a:p>
            <a:pPr marL="228600" indent="-228600">
              <a:buFontTx/>
              <a:buAutoNum type="arabicParenR"/>
            </a:pPr>
            <a:r>
              <a:rPr lang="es-MX" sz="1100" dirty="0" smtClean="0">
                <a:solidFill>
                  <a:prstClr val="black">
                    <a:tint val="75000"/>
                  </a:prstClr>
                </a:solidFill>
              </a:rPr>
              <a:t>Último rendimiento reportado al 15 de agosto</a:t>
            </a:r>
          </a:p>
          <a:p>
            <a:pPr marL="228600" indent="-228600">
              <a:buFontTx/>
              <a:buAutoNum type="arabicParenR"/>
            </a:pPr>
            <a:r>
              <a:rPr lang="es-MX" sz="1100" dirty="0" smtClean="0">
                <a:solidFill>
                  <a:prstClr val="black">
                    <a:tint val="75000"/>
                  </a:prstClr>
                </a:solidFill>
              </a:rPr>
              <a:t>Tasa mostrada en la página de BANXICO</a:t>
            </a:r>
          </a:p>
          <a:p>
            <a:pPr marL="228600" indent="-228600">
              <a:buFontTx/>
              <a:buAutoNum type="arabicParenR"/>
            </a:pPr>
            <a:r>
              <a:rPr lang="es-MX" sz="1100" dirty="0" smtClean="0">
                <a:solidFill>
                  <a:prstClr val="black">
                    <a:tint val="75000"/>
                  </a:prstClr>
                </a:solidFill>
              </a:rPr>
              <a:t>Periodo de implementación 6 meses</a:t>
            </a:r>
          </a:p>
          <a:p>
            <a:pPr marL="228600" indent="-228600">
              <a:buFontTx/>
              <a:buAutoNum type="arabicParenR"/>
            </a:pPr>
            <a:endParaRPr lang="es-ES" sz="1100" dirty="0">
              <a:solidFill>
                <a:prstClr val="black">
                  <a:tint val="75000"/>
                </a:prstClr>
              </a:solidFill>
            </a:endParaRPr>
          </a:p>
        </p:txBody>
      </p:sp>
      <p:sp>
        <p:nvSpPr>
          <p:cNvPr id="9" name="Rectangle 15"/>
          <p:cNvSpPr/>
          <p:nvPr/>
        </p:nvSpPr>
        <p:spPr>
          <a:xfrm rot="5400000">
            <a:off x="529286" y="2438867"/>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Recursos en el Fondo</a:t>
            </a:r>
          </a:p>
        </p:txBody>
      </p:sp>
      <p:sp>
        <p:nvSpPr>
          <p:cNvPr id="10" name="Rectangle 15"/>
          <p:cNvSpPr/>
          <p:nvPr/>
        </p:nvSpPr>
        <p:spPr>
          <a:xfrm rot="5400000">
            <a:off x="529285" y="308486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Rendimiento</a:t>
            </a:r>
          </a:p>
        </p:txBody>
      </p:sp>
      <p:sp>
        <p:nvSpPr>
          <p:cNvPr id="11" name="Rectangle 15"/>
          <p:cNvSpPr/>
          <p:nvPr/>
        </p:nvSpPr>
        <p:spPr>
          <a:xfrm rot="5400000">
            <a:off x="601285" y="3638379"/>
            <a:ext cx="396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smtClean="0">
                <a:solidFill>
                  <a:prstClr val="white"/>
                </a:solidFill>
              </a:rPr>
              <a:t>Fiduciario</a:t>
            </a:r>
            <a:endParaRPr lang="es-MX" sz="1400" b="1" dirty="0">
              <a:solidFill>
                <a:prstClr val="white"/>
              </a:solidFill>
            </a:endParaRPr>
          </a:p>
        </p:txBody>
      </p:sp>
      <p:sp>
        <p:nvSpPr>
          <p:cNvPr id="12" name="Rectangle 15"/>
          <p:cNvSpPr/>
          <p:nvPr/>
        </p:nvSpPr>
        <p:spPr>
          <a:xfrm rot="5400000">
            <a:off x="622471" y="4067564"/>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prstClr val="white"/>
                </a:solidFill>
              </a:rPr>
              <a:t>Asset</a:t>
            </a:r>
            <a:r>
              <a:rPr lang="es-MX" sz="1400" b="1" dirty="0">
                <a:solidFill>
                  <a:prstClr val="white"/>
                </a:solidFill>
              </a:rPr>
              <a:t> Manager</a:t>
            </a:r>
          </a:p>
        </p:txBody>
      </p:sp>
      <p:sp>
        <p:nvSpPr>
          <p:cNvPr id="13" name="Rectangle 15"/>
          <p:cNvSpPr/>
          <p:nvPr/>
        </p:nvSpPr>
        <p:spPr>
          <a:xfrm rot="5400000">
            <a:off x="499910" y="4617771"/>
            <a:ext cx="576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Área </a:t>
            </a:r>
            <a:r>
              <a:rPr lang="es-MX" sz="1400" b="1" dirty="0" smtClean="0">
                <a:solidFill>
                  <a:prstClr val="white"/>
                </a:solidFill>
              </a:rPr>
              <a:t>responsable </a:t>
            </a:r>
            <a:r>
              <a:rPr lang="es-MX" sz="1400" b="1" dirty="0" err="1" smtClean="0">
                <a:solidFill>
                  <a:prstClr val="white"/>
                </a:solidFill>
              </a:rPr>
              <a:t>admon</a:t>
            </a:r>
            <a:r>
              <a:rPr lang="es-MX" sz="1400" b="1" dirty="0" smtClean="0">
                <a:solidFill>
                  <a:prstClr val="white"/>
                </a:solidFill>
              </a:rPr>
              <a:t>.</a:t>
            </a:r>
            <a:endParaRPr lang="es-MX" sz="1400" b="1" dirty="0">
              <a:solidFill>
                <a:prstClr val="white"/>
              </a:solidFill>
            </a:endParaRPr>
          </a:p>
        </p:txBody>
      </p:sp>
      <p:sp>
        <p:nvSpPr>
          <p:cNvPr id="14" name="Rectangle 15"/>
          <p:cNvSpPr/>
          <p:nvPr/>
        </p:nvSpPr>
        <p:spPr>
          <a:xfrm rot="5400000">
            <a:off x="476343" y="526913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Mandato de Inversión</a:t>
            </a:r>
          </a:p>
        </p:txBody>
      </p:sp>
      <p:sp>
        <p:nvSpPr>
          <p:cNvPr id="16" name="TextColumnContent"/>
          <p:cNvSpPr>
            <a:spLocks noChangeArrowheads="1"/>
          </p:cNvSpPr>
          <p:nvPr/>
        </p:nvSpPr>
        <p:spPr bwMode="gray">
          <a:xfrm>
            <a:off x="1549046" y="2868172"/>
            <a:ext cx="3202651" cy="600350"/>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a:solidFill>
                  <a:srgbClr val="000000"/>
                </a:solidFill>
              </a:rPr>
              <a:t>AuM</a:t>
            </a:r>
            <a:r>
              <a:rPr lang="es-MX" sz="1200" dirty="0">
                <a:solidFill>
                  <a:srgbClr val="000000"/>
                </a:solidFill>
              </a:rPr>
              <a:t>: </a:t>
            </a:r>
            <a:r>
              <a:rPr lang="es-MX" sz="1200" dirty="0" smtClean="0">
                <a:solidFill>
                  <a:srgbClr val="000000"/>
                </a:solidFill>
              </a:rPr>
              <a:t>2,801,000,000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 de </a:t>
            </a:r>
            <a:r>
              <a:rPr lang="es-MX" sz="1200" dirty="0" err="1" smtClean="0">
                <a:solidFill>
                  <a:srgbClr val="000000"/>
                </a:solidFill>
              </a:rPr>
              <a:t>AuM</a:t>
            </a:r>
            <a:r>
              <a:rPr lang="es-MX" sz="1200" dirty="0" smtClean="0">
                <a:solidFill>
                  <a:srgbClr val="000000"/>
                </a:solidFill>
              </a:rPr>
              <a:t> </a:t>
            </a:r>
            <a:r>
              <a:rPr lang="es-MX" sz="1200" dirty="0">
                <a:solidFill>
                  <a:srgbClr val="000000"/>
                </a:solidFill>
              </a:rPr>
              <a:t>a 3 años:  </a:t>
            </a:r>
            <a:r>
              <a:rPr lang="es-MX" sz="1200" dirty="0" smtClean="0">
                <a:solidFill>
                  <a:srgbClr val="000000"/>
                </a:solidFill>
              </a:rPr>
              <a:t>3,400,000,000 pesos</a:t>
            </a:r>
            <a:endParaRPr lang="es-MX" sz="1200" baseline="30000" dirty="0">
              <a:solidFill>
                <a:srgbClr val="000000"/>
              </a:solidFill>
            </a:endParaRPr>
          </a:p>
        </p:txBody>
      </p:sp>
      <p:sp>
        <p:nvSpPr>
          <p:cNvPr id="17" name="TextColumnContent"/>
          <p:cNvSpPr>
            <a:spLocks noChangeArrowheads="1"/>
          </p:cNvSpPr>
          <p:nvPr/>
        </p:nvSpPr>
        <p:spPr bwMode="gray">
          <a:xfrm>
            <a:off x="1549047" y="3628534"/>
            <a:ext cx="3100490" cy="428330"/>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3.01%</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13003"/>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HSBC</a:t>
            </a:r>
          </a:p>
        </p:txBody>
      </p:sp>
      <p:sp>
        <p:nvSpPr>
          <p:cNvPr id="22" name="TextColumnContent"/>
          <p:cNvSpPr>
            <a:spLocks noChangeArrowheads="1"/>
          </p:cNvSpPr>
          <p:nvPr/>
        </p:nvSpPr>
        <p:spPr bwMode="gray">
          <a:xfrm>
            <a:off x="1549047" y="4654144"/>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HSBC</a:t>
            </a:r>
          </a:p>
        </p:txBody>
      </p:sp>
      <p:sp>
        <p:nvSpPr>
          <p:cNvPr id="24" name="TextColumnContent"/>
          <p:cNvSpPr>
            <a:spLocks noChangeArrowheads="1"/>
          </p:cNvSpPr>
          <p:nvPr/>
        </p:nvSpPr>
        <p:spPr bwMode="gray">
          <a:xfrm>
            <a:off x="1549047" y="5027203"/>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Subdirección General de  Administración de Cartera</a:t>
            </a:r>
          </a:p>
        </p:txBody>
      </p:sp>
      <p:sp>
        <p:nvSpPr>
          <p:cNvPr id="25" name="TextColumnContent"/>
          <p:cNvSpPr>
            <a:spLocks noChangeArrowheads="1"/>
          </p:cNvSpPr>
          <p:nvPr/>
        </p:nvSpPr>
        <p:spPr bwMode="gray">
          <a:xfrm>
            <a:off x="1549047" y="569822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Instrumentos de deuda sujetos a reporto, emitidos por el Gobierno </a:t>
            </a:r>
            <a:r>
              <a:rPr lang="es-MX" sz="1200" dirty="0" smtClean="0">
                <a:solidFill>
                  <a:srgbClr val="000000"/>
                </a:solidFill>
              </a:rPr>
              <a:t>Federal y/o Banca de Desarrollo</a:t>
            </a:r>
            <a:endParaRPr lang="es-MX" sz="1200" dirty="0">
              <a:solidFill>
                <a:srgbClr val="000000"/>
              </a:solidFill>
            </a:endParaRPr>
          </a:p>
        </p:txBody>
      </p:sp>
      <p:sp>
        <p:nvSpPr>
          <p:cNvPr id="26" name="Rectangle 15"/>
          <p:cNvSpPr/>
          <p:nvPr/>
        </p:nvSpPr>
        <p:spPr>
          <a:xfrm rot="5400000">
            <a:off x="231895" y="1471537"/>
            <a:ext cx="1139325"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Objetivo</a:t>
            </a:r>
          </a:p>
        </p:txBody>
      </p:sp>
      <p:sp>
        <p:nvSpPr>
          <p:cNvPr id="27" name="TextColumnContent"/>
          <p:cNvSpPr>
            <a:spLocks noChangeArrowheads="1"/>
          </p:cNvSpPr>
          <p:nvPr/>
        </p:nvSpPr>
        <p:spPr bwMode="gray">
          <a:xfrm>
            <a:off x="1551320" y="1640243"/>
            <a:ext cx="3098217" cy="1102957"/>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Cobertura contra el riesgo que los acreditados derechohabientes  desempleados incumplan con la obligación de pago de sus amortizaciones mensuales del crédito de vivienda que el INFONAVIT les ha otorgado.</a:t>
            </a: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47396" y="377772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93842"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smtClean="0">
                <a:solidFill>
                  <a:prstClr val="black"/>
                </a:solidFill>
              </a:rPr>
              <a:t>Obtener </a:t>
            </a:r>
            <a:r>
              <a:rPr lang="es-MX" sz="1200" dirty="0">
                <a:solidFill>
                  <a:prstClr val="black"/>
                </a:solidFill>
              </a:rPr>
              <a:t>un rendimiento neto nominal anual </a:t>
            </a:r>
            <a:r>
              <a:rPr lang="es-MX" sz="1200" dirty="0" smtClean="0">
                <a:solidFill>
                  <a:prstClr val="black"/>
                </a:solidFill>
              </a:rPr>
              <a:t>mayor o </a:t>
            </a:r>
            <a:r>
              <a:rPr lang="es-MX" sz="1200" dirty="0">
                <a:solidFill>
                  <a:prstClr val="black"/>
                </a:solidFill>
              </a:rPr>
              <a:t>igual al promedio ponderado de las Siefores </a:t>
            </a:r>
            <a:r>
              <a:rPr lang="es-MX" sz="1200" dirty="0" smtClean="0">
                <a:solidFill>
                  <a:prstClr val="black"/>
                </a:solidFill>
              </a:rPr>
              <a:t>Básica 1.</a:t>
            </a:r>
            <a:endParaRPr lang="es-MX" sz="1200" b="1" dirty="0" smtClean="0">
              <a:solidFill>
                <a:prstClr val="black"/>
              </a:solidFill>
            </a:endParaRPr>
          </a:p>
          <a:p>
            <a:pPr marL="180975" lvl="1" indent="-174625">
              <a:buClr>
                <a:srgbClr val="BB2D2C"/>
              </a:buClr>
              <a:buSzPct val="100000"/>
            </a:pPr>
            <a:endParaRPr lang="es-MX" sz="1200" b="1" dirty="0" smtClean="0">
              <a:solidFill>
                <a:prstClr val="black"/>
              </a:solidFill>
            </a:endParaRPr>
          </a:p>
        </p:txBody>
      </p:sp>
      <p:sp>
        <p:nvSpPr>
          <p:cNvPr id="32" name="Quadrant2"/>
          <p:cNvSpPr>
            <a:spLocks noChangeArrowheads="1"/>
          </p:cNvSpPr>
          <p:nvPr/>
        </p:nvSpPr>
        <p:spPr bwMode="gray">
          <a:xfrm>
            <a:off x="7493842"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prstClr val="black"/>
              </a:solidFill>
            </a:endParaRPr>
          </a:p>
          <a:p>
            <a:pPr marL="180975" lvl="1" indent="-174625">
              <a:buClr>
                <a:srgbClr val="BB2D2C"/>
              </a:buClr>
              <a:buSzPct val="100000"/>
              <a:buFont typeface="Calibri"/>
              <a:buChar char="•"/>
            </a:pPr>
            <a:r>
              <a:rPr lang="es-MX" sz="1200" dirty="0">
                <a:solidFill>
                  <a:prstClr val="black"/>
                </a:solidFill>
              </a:rPr>
              <a:t>Fomentar la toma de riesgos prudente estableciendo y adhiriéndose a un m</a:t>
            </a:r>
            <a:r>
              <a:rPr lang="es-MX" sz="1200" dirty="0" smtClean="0">
                <a:solidFill>
                  <a:prstClr val="black"/>
                </a:solidFill>
              </a:rPr>
              <a:t>arco </a:t>
            </a:r>
            <a:r>
              <a:rPr lang="es-MX" sz="1200" dirty="0">
                <a:solidFill>
                  <a:prstClr val="black"/>
                </a:solidFill>
              </a:rPr>
              <a:t>de administración de </a:t>
            </a:r>
            <a:r>
              <a:rPr lang="es-MX" sz="1200" dirty="0" smtClean="0">
                <a:solidFill>
                  <a:prstClr val="black"/>
                </a:solidFill>
              </a:rPr>
              <a:t>riesgos de acuerdo a un Marco de Gestión.</a:t>
            </a:r>
            <a:endParaRPr lang="es-MX" sz="600" b="1" u="sng" dirty="0" smtClean="0">
              <a:solidFill>
                <a:prstClr val="black"/>
              </a:solidFill>
            </a:endParaRPr>
          </a:p>
        </p:txBody>
      </p:sp>
      <p:sp>
        <p:nvSpPr>
          <p:cNvPr id="33" name="Rectangle 8"/>
          <p:cNvSpPr>
            <a:spLocks noChangeArrowheads="1"/>
          </p:cNvSpPr>
          <p:nvPr/>
        </p:nvSpPr>
        <p:spPr bwMode="auto">
          <a:xfrm>
            <a:off x="6359880"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34" name="Rectangle 9"/>
          <p:cNvSpPr>
            <a:spLocks noChangeArrowheads="1"/>
          </p:cNvSpPr>
          <p:nvPr/>
        </p:nvSpPr>
        <p:spPr bwMode="auto">
          <a:xfrm>
            <a:off x="7584139" y="1539151"/>
            <a:ext cx="1481019" cy="411488"/>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r>
              <a:rPr lang="es-MX" sz="1400" b="1" baseline="30000" dirty="0" smtClean="0">
                <a:solidFill>
                  <a:prstClr val="black"/>
                </a:solidFill>
              </a:rPr>
              <a:t>4</a:t>
            </a:r>
            <a:endParaRPr lang="es-MX" sz="1400" b="1" baseline="30000" dirty="0">
              <a:solidFill>
                <a:prstClr val="black"/>
              </a:solidFill>
            </a:endParaRPr>
          </a:p>
        </p:txBody>
      </p:sp>
      <p:sp>
        <p:nvSpPr>
          <p:cNvPr id="36"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37" name="Quadrant3"/>
          <p:cNvSpPr>
            <a:spLocks noChangeArrowheads="1"/>
          </p:cNvSpPr>
          <p:nvPr/>
        </p:nvSpPr>
        <p:spPr bwMode="gray">
          <a:xfrm>
            <a:off x="5843901"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smtClean="0">
                <a:solidFill>
                  <a:prstClr val="black"/>
                </a:solidFill>
              </a:rPr>
              <a:t>La </a:t>
            </a:r>
            <a:r>
              <a:rPr lang="es-MX" sz="1200" dirty="0">
                <a:solidFill>
                  <a:prstClr val="black"/>
                </a:solidFill>
              </a:rPr>
              <a:t>tasa ponderada de fondeo gubernamental </a:t>
            </a:r>
            <a:r>
              <a:rPr lang="es-MX" sz="1200" dirty="0" smtClean="0">
                <a:solidFill>
                  <a:prstClr val="black"/>
                </a:solidFill>
              </a:rPr>
              <a:t>de Banxico.</a:t>
            </a:r>
            <a:r>
              <a:rPr lang="es-MX" sz="1200" baseline="30000" dirty="0" smtClean="0">
                <a:solidFill>
                  <a:prstClr val="black"/>
                </a:solidFill>
              </a:rPr>
              <a:t>3</a:t>
            </a:r>
            <a:endParaRPr lang="es-MX" sz="1200" baseline="300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43901"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srgbClr val="BB2D2C"/>
              </a:solidFill>
            </a:endParaRPr>
          </a:p>
          <a:p>
            <a:pPr marL="180975" lvl="1" indent="-174625">
              <a:buClr>
                <a:srgbClr val="BB2D2C"/>
              </a:buClr>
              <a:buSzPct val="100000"/>
              <a:buFont typeface="Calibri"/>
              <a:buChar char="•"/>
            </a:pPr>
            <a:r>
              <a:rPr lang="es-MX" sz="1200" dirty="0" smtClean="0">
                <a:solidFill>
                  <a:prstClr val="black"/>
                </a:solidFill>
              </a:rPr>
              <a:t>Tener </a:t>
            </a:r>
            <a:r>
              <a:rPr lang="es-MX" sz="1200" dirty="0">
                <a:solidFill>
                  <a:prstClr val="black"/>
                </a:solidFill>
              </a:rPr>
              <a:t>una exposición mínima a factores de mercado y de crédito. </a:t>
            </a:r>
            <a:endParaRPr lang="es-MX" sz="1200"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No </a:t>
            </a:r>
            <a:r>
              <a:rPr lang="es-MX" sz="1200" dirty="0">
                <a:solidFill>
                  <a:prstClr val="black"/>
                </a:solidFill>
              </a:rPr>
              <a:t>hay medidas de riesgo.</a:t>
            </a:r>
            <a:endParaRPr lang="es-MX" sz="600" b="1" dirty="0" smtClean="0">
              <a:solidFill>
                <a:srgbClr val="000000"/>
              </a:solidFill>
            </a:endParaRPr>
          </a:p>
        </p:txBody>
      </p:sp>
      <p:sp>
        <p:nvSpPr>
          <p:cNvPr id="43"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4"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cxnSp>
        <p:nvCxnSpPr>
          <p:cNvPr id="35" name="Straight Connector 9"/>
          <p:cNvCxnSpPr/>
          <p:nvPr/>
        </p:nvCxnSpPr>
        <p:spPr>
          <a:xfrm>
            <a:off x="103896" y="281114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9"/>
          <p:cNvCxnSpPr/>
          <p:nvPr/>
        </p:nvCxnSpPr>
        <p:spPr>
          <a:xfrm>
            <a:off x="92520" y="346852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Straight Connector 9"/>
          <p:cNvCxnSpPr/>
          <p:nvPr/>
        </p:nvCxnSpPr>
        <p:spPr>
          <a:xfrm>
            <a:off x="106168" y="409633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9"/>
          <p:cNvCxnSpPr/>
          <p:nvPr/>
        </p:nvCxnSpPr>
        <p:spPr>
          <a:xfrm>
            <a:off x="78872" y="457401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9"/>
          <p:cNvCxnSpPr/>
          <p:nvPr/>
        </p:nvCxnSpPr>
        <p:spPr>
          <a:xfrm>
            <a:off x="106168" y="498345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65224" y="565220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46" name="1 Marcador de pie de página"/>
          <p:cNvSpPr txBox="1">
            <a:spLocks/>
          </p:cNvSpPr>
          <p:nvPr/>
        </p:nvSpPr>
        <p:spPr>
          <a:xfrm>
            <a:off x="5843901" y="6008852"/>
            <a:ext cx="3957851" cy="547688"/>
          </a:xfrm>
          <a:prstGeom prst="rect">
            <a:avLst/>
          </a:prstGeom>
        </p:spPr>
        <p:txBody>
          <a:bodyPr/>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marL="228600" indent="-228600">
              <a:buFontTx/>
              <a:buAutoNum type="arabicParenR"/>
            </a:pPr>
            <a:endParaRPr lang="es-ES" sz="1100" dirty="0">
              <a:solidFill>
                <a:prstClr val="black">
                  <a:tint val="75000"/>
                </a:prstClr>
              </a:solidFill>
            </a:endParaRPr>
          </a:p>
        </p:txBody>
      </p:sp>
    </p:spTree>
    <p:extLst>
      <p:ext uri="{BB962C8B-B14F-4D97-AF65-F5344CB8AC3E}">
        <p14:creationId xmlns:p14="http://schemas.microsoft.com/office/powerpoint/2010/main" val="3577870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8762494"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Fondo de Jubilaciones y Pensiones</a:t>
            </a:r>
          </a:p>
          <a:p>
            <a:pPr defTabSz="457200" fontAlgn="ctr">
              <a:spcBef>
                <a:spcPct val="0"/>
              </a:spcBef>
              <a:spcAft>
                <a:spcPct val="0"/>
              </a:spcAft>
            </a:pPr>
            <a:r>
              <a:rPr lang="es-MX" dirty="0" smtClean="0">
                <a:solidFill>
                  <a:prstClr val="white"/>
                </a:solidFill>
                <a:ea typeface="MS PGothic" pitchFamily="34" charset="-128"/>
                <a:cs typeface="Arial" pitchFamily="34" charset="0"/>
              </a:rPr>
              <a:t>(Presentado </a:t>
            </a:r>
            <a:r>
              <a:rPr lang="es-MX" dirty="0">
                <a:solidFill>
                  <a:prstClr val="white"/>
                </a:solidFill>
                <a:ea typeface="MS PGothic" pitchFamily="34" charset="-128"/>
                <a:cs typeface="Arial" pitchFamily="34" charset="0"/>
              </a:rPr>
              <a:t>en el Comité de Inversiones 003</a:t>
            </a:r>
            <a:r>
              <a:rPr lang="es-MX" dirty="0" smtClean="0">
                <a:solidFill>
                  <a:prstClr val="white"/>
                </a:solidFill>
                <a:ea typeface="MS PGothic" pitchFamily="34" charset="-128"/>
                <a:cs typeface="Arial" pitchFamily="34" charset="0"/>
              </a:rPr>
              <a:t>)</a:t>
            </a:r>
            <a:endParaRPr lang="es-MX"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sp>
        <p:nvSpPr>
          <p:cNvPr id="9" name="Rectangle 15"/>
          <p:cNvSpPr/>
          <p:nvPr/>
        </p:nvSpPr>
        <p:spPr>
          <a:xfrm rot="5400000">
            <a:off x="433793" y="2282104"/>
            <a:ext cx="73098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Recursos en el Fondo</a:t>
            </a:r>
          </a:p>
        </p:txBody>
      </p:sp>
      <p:sp>
        <p:nvSpPr>
          <p:cNvPr id="10" name="Rectangle 15"/>
          <p:cNvSpPr/>
          <p:nvPr/>
        </p:nvSpPr>
        <p:spPr>
          <a:xfrm rot="5400000">
            <a:off x="529285" y="308486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Rendimiento</a:t>
            </a:r>
          </a:p>
        </p:txBody>
      </p:sp>
      <p:sp>
        <p:nvSpPr>
          <p:cNvPr id="11" name="Rectangle 15"/>
          <p:cNvSpPr/>
          <p:nvPr/>
        </p:nvSpPr>
        <p:spPr>
          <a:xfrm rot="5400000">
            <a:off x="617857" y="3621808"/>
            <a:ext cx="362857"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a:solidFill>
                  <a:prstClr val="white"/>
                </a:solidFill>
              </a:rPr>
              <a:t>Fiduciario</a:t>
            </a:r>
          </a:p>
        </p:txBody>
      </p:sp>
      <p:sp>
        <p:nvSpPr>
          <p:cNvPr id="12" name="Rectangle 15"/>
          <p:cNvSpPr/>
          <p:nvPr/>
        </p:nvSpPr>
        <p:spPr>
          <a:xfrm rot="5400000">
            <a:off x="622471" y="4040268"/>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prstClr val="white"/>
                </a:solidFill>
              </a:rPr>
              <a:t>Asset</a:t>
            </a:r>
            <a:r>
              <a:rPr lang="es-MX" sz="1400" b="1" dirty="0">
                <a:solidFill>
                  <a:prstClr val="white"/>
                </a:solidFill>
              </a:rPr>
              <a:t> Manager</a:t>
            </a:r>
          </a:p>
        </p:txBody>
      </p:sp>
      <p:sp>
        <p:nvSpPr>
          <p:cNvPr id="13" name="Rectangle 15"/>
          <p:cNvSpPr/>
          <p:nvPr/>
        </p:nvSpPr>
        <p:spPr>
          <a:xfrm rot="5400000">
            <a:off x="517910" y="4545179"/>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Área responsable</a:t>
            </a:r>
          </a:p>
        </p:txBody>
      </p:sp>
      <p:sp>
        <p:nvSpPr>
          <p:cNvPr id="14" name="Rectangle 15"/>
          <p:cNvSpPr/>
          <p:nvPr/>
        </p:nvSpPr>
        <p:spPr>
          <a:xfrm rot="5400000">
            <a:off x="476343" y="520089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Mandato de Inversión</a:t>
            </a:r>
          </a:p>
        </p:txBody>
      </p:sp>
      <p:sp>
        <p:nvSpPr>
          <p:cNvPr id="16" name="TextColumnContent"/>
          <p:cNvSpPr>
            <a:spLocks noChangeArrowheads="1"/>
          </p:cNvSpPr>
          <p:nvPr/>
        </p:nvSpPr>
        <p:spPr bwMode="gray">
          <a:xfrm>
            <a:off x="1549046" y="2663213"/>
            <a:ext cx="3363085"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a:solidFill>
                  <a:srgbClr val="000000"/>
                </a:solidFill>
              </a:rPr>
              <a:t>AuM</a:t>
            </a:r>
            <a:r>
              <a:rPr lang="es-MX" sz="1200" dirty="0">
                <a:solidFill>
                  <a:srgbClr val="000000"/>
                </a:solidFill>
              </a:rPr>
              <a:t>: </a:t>
            </a:r>
            <a:r>
              <a:rPr lang="es-MX" sz="1200" dirty="0" smtClean="0">
                <a:solidFill>
                  <a:srgbClr val="000000"/>
                </a:solidFill>
              </a:rPr>
              <a:t>2,251,000,000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Expectativas de </a:t>
            </a:r>
            <a:r>
              <a:rPr lang="es-MX" sz="1200" dirty="0" err="1" smtClean="0">
                <a:solidFill>
                  <a:srgbClr val="000000"/>
                </a:solidFill>
              </a:rPr>
              <a:t>AuM</a:t>
            </a:r>
            <a:r>
              <a:rPr lang="es-MX" sz="1200" dirty="0" smtClean="0">
                <a:solidFill>
                  <a:srgbClr val="000000"/>
                </a:solidFill>
              </a:rPr>
              <a:t> </a:t>
            </a:r>
            <a:r>
              <a:rPr lang="es-MX" sz="1200" dirty="0">
                <a:solidFill>
                  <a:srgbClr val="000000"/>
                </a:solidFill>
              </a:rPr>
              <a:t>a 3 años: 2,800,000,000 pesos</a:t>
            </a:r>
            <a:endParaRPr lang="es-MX" sz="1200" baseline="30000" dirty="0">
              <a:solidFill>
                <a:srgbClr val="000000"/>
              </a:solidFill>
            </a:endParaRPr>
          </a:p>
          <a:p>
            <a:pPr marL="180975" lvl="1" indent="-174625">
              <a:buClr>
                <a:srgbClr val="BB2D2C"/>
              </a:buClr>
              <a:buSzPct val="100000"/>
              <a:buFont typeface="Calibri"/>
              <a:buChar char="•"/>
            </a:pPr>
            <a:endParaRPr lang="es-MX" sz="1200" baseline="30000" dirty="0">
              <a:solidFill>
                <a:srgbClr val="000000"/>
              </a:solidFill>
            </a:endParaRPr>
          </a:p>
        </p:txBody>
      </p:sp>
      <p:sp>
        <p:nvSpPr>
          <p:cNvPr id="17" name="TextColumnContent"/>
          <p:cNvSpPr>
            <a:spLocks noChangeArrowheads="1"/>
          </p:cNvSpPr>
          <p:nvPr/>
        </p:nvSpPr>
        <p:spPr bwMode="gray">
          <a:xfrm>
            <a:off x="1549047" y="3707364"/>
            <a:ext cx="3100490" cy="428330"/>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4.22%</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13002"/>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Old </a:t>
            </a:r>
            <a:r>
              <a:rPr lang="es-MX" sz="1200" dirty="0">
                <a:solidFill>
                  <a:srgbClr val="000000"/>
                </a:solidFill>
              </a:rPr>
              <a:t>Mutual (</a:t>
            </a:r>
            <a:r>
              <a:rPr lang="es-MX" sz="1200" dirty="0" smtClean="0">
                <a:solidFill>
                  <a:srgbClr val="000000"/>
                </a:solidFill>
              </a:rPr>
              <a:t>SKANDIA)  </a:t>
            </a:r>
          </a:p>
        </p:txBody>
      </p:sp>
      <p:sp>
        <p:nvSpPr>
          <p:cNvPr id="22" name="TextColumnContent"/>
          <p:cNvSpPr>
            <a:spLocks noChangeArrowheads="1"/>
          </p:cNvSpPr>
          <p:nvPr/>
        </p:nvSpPr>
        <p:spPr bwMode="gray">
          <a:xfrm>
            <a:off x="1549047" y="462684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BANAMEX y EVERCORE</a:t>
            </a:r>
          </a:p>
        </p:txBody>
      </p:sp>
      <p:sp>
        <p:nvSpPr>
          <p:cNvPr id="24" name="TextColumnContent"/>
          <p:cNvSpPr>
            <a:spLocks noChangeArrowheads="1"/>
          </p:cNvSpPr>
          <p:nvPr/>
        </p:nvSpPr>
        <p:spPr bwMode="gray">
          <a:xfrm>
            <a:off x="1549047" y="499990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Subdirección General de  Administración de </a:t>
            </a:r>
            <a:r>
              <a:rPr lang="es-MX" sz="1200" dirty="0" smtClean="0">
                <a:solidFill>
                  <a:srgbClr val="000000"/>
                </a:solidFill>
              </a:rPr>
              <a:t>Personas</a:t>
            </a:r>
            <a:endParaRPr lang="es-MX" sz="1200" dirty="0">
              <a:solidFill>
                <a:srgbClr val="000000"/>
              </a:solidFill>
            </a:endParaRPr>
          </a:p>
        </p:txBody>
      </p:sp>
      <p:sp>
        <p:nvSpPr>
          <p:cNvPr id="25" name="TextColumnContent"/>
          <p:cNvSpPr>
            <a:spLocks noChangeArrowheads="1"/>
          </p:cNvSpPr>
          <p:nvPr/>
        </p:nvSpPr>
        <p:spPr bwMode="gray">
          <a:xfrm>
            <a:off x="1549047" y="562998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Valores emitidos y avalados por </a:t>
            </a:r>
            <a:r>
              <a:rPr lang="es-MX" sz="1200" dirty="0">
                <a:solidFill>
                  <a:srgbClr val="000000"/>
                </a:solidFill>
              </a:rPr>
              <a:t>el Gobierno </a:t>
            </a:r>
            <a:r>
              <a:rPr lang="es-MX" sz="1200" dirty="0" smtClean="0">
                <a:solidFill>
                  <a:srgbClr val="000000"/>
                </a:solidFill>
              </a:rPr>
              <a:t>Federal</a:t>
            </a:r>
            <a:endParaRPr lang="es-MX" sz="1200" dirty="0">
              <a:solidFill>
                <a:srgbClr val="000000"/>
              </a:solidFill>
            </a:endParaRPr>
          </a:p>
        </p:txBody>
      </p:sp>
      <p:sp>
        <p:nvSpPr>
          <p:cNvPr id="26" name="Rectangle 15"/>
          <p:cNvSpPr/>
          <p:nvPr/>
        </p:nvSpPr>
        <p:spPr>
          <a:xfrm rot="5400000">
            <a:off x="350135" y="1353298"/>
            <a:ext cx="902845"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Objetivo</a:t>
            </a: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81046" y="377772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93842"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endParaRPr lang="es-MX" sz="1200"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Obtener </a:t>
            </a:r>
            <a:r>
              <a:rPr lang="es-MX" sz="1200" dirty="0">
                <a:solidFill>
                  <a:prstClr val="black"/>
                </a:solidFill>
              </a:rPr>
              <a:t>un rendimiento neto nominal anual </a:t>
            </a:r>
            <a:r>
              <a:rPr lang="es-MX" sz="1200" dirty="0" smtClean="0">
                <a:solidFill>
                  <a:prstClr val="black"/>
                </a:solidFill>
              </a:rPr>
              <a:t>mayor o </a:t>
            </a:r>
            <a:r>
              <a:rPr lang="es-MX" sz="1200" dirty="0">
                <a:solidFill>
                  <a:prstClr val="black"/>
                </a:solidFill>
              </a:rPr>
              <a:t>igual al promedio </a:t>
            </a:r>
            <a:r>
              <a:rPr lang="es-MX" sz="1200" dirty="0" smtClean="0">
                <a:solidFill>
                  <a:prstClr val="black"/>
                </a:solidFill>
              </a:rPr>
              <a:t>de </a:t>
            </a:r>
            <a:r>
              <a:rPr lang="es-MX" sz="1200" dirty="0">
                <a:solidFill>
                  <a:prstClr val="black"/>
                </a:solidFill>
              </a:rPr>
              <a:t>las Siefores </a:t>
            </a:r>
            <a:r>
              <a:rPr lang="es-MX" sz="1200" dirty="0" smtClean="0">
                <a:solidFill>
                  <a:prstClr val="black"/>
                </a:solidFill>
              </a:rPr>
              <a:t>Básica 3</a:t>
            </a:r>
            <a:endParaRPr lang="es-MX" sz="1200" b="1" dirty="0" smtClean="0">
              <a:solidFill>
                <a:prstClr val="black"/>
              </a:solidFill>
            </a:endParaRPr>
          </a:p>
          <a:p>
            <a:pPr marL="180975" lvl="1" indent="-174625">
              <a:buClr>
                <a:srgbClr val="BB2D2C"/>
              </a:buClr>
              <a:buSzPct val="100000"/>
            </a:pPr>
            <a:endParaRPr lang="es-MX" sz="1200" b="1" dirty="0" smtClean="0">
              <a:solidFill>
                <a:prstClr val="black"/>
              </a:solidFill>
            </a:endParaRPr>
          </a:p>
        </p:txBody>
      </p:sp>
      <p:sp>
        <p:nvSpPr>
          <p:cNvPr id="32" name="Quadrant2"/>
          <p:cNvSpPr>
            <a:spLocks noChangeArrowheads="1"/>
          </p:cNvSpPr>
          <p:nvPr/>
        </p:nvSpPr>
        <p:spPr bwMode="gray">
          <a:xfrm>
            <a:off x="7493842"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pPr>
            <a:endParaRPr lang="es-MX" sz="1200" b="1"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Fomentar </a:t>
            </a:r>
            <a:r>
              <a:rPr lang="es-MX" sz="1200" dirty="0">
                <a:solidFill>
                  <a:prstClr val="black"/>
                </a:solidFill>
              </a:rPr>
              <a:t>la toma de riesgos prudente estableciendo y adhiriéndose a un m</a:t>
            </a:r>
            <a:r>
              <a:rPr lang="es-MX" sz="1200" dirty="0" smtClean="0">
                <a:solidFill>
                  <a:prstClr val="black"/>
                </a:solidFill>
              </a:rPr>
              <a:t>arco </a:t>
            </a:r>
            <a:r>
              <a:rPr lang="es-MX" sz="1200" dirty="0">
                <a:solidFill>
                  <a:prstClr val="black"/>
                </a:solidFill>
              </a:rPr>
              <a:t>de administración de </a:t>
            </a:r>
            <a:r>
              <a:rPr lang="es-MX" sz="1200" dirty="0" smtClean="0">
                <a:solidFill>
                  <a:prstClr val="black"/>
                </a:solidFill>
              </a:rPr>
              <a:t>riesgos de acuerdo a un Marco de Gestión.</a:t>
            </a:r>
            <a:endParaRPr lang="es-MX" sz="600" b="1" u="sng" dirty="0" smtClean="0">
              <a:solidFill>
                <a:prstClr val="black"/>
              </a:solidFill>
            </a:endParaRPr>
          </a:p>
        </p:txBody>
      </p:sp>
      <p:sp>
        <p:nvSpPr>
          <p:cNvPr id="33" name="Rectangle 8"/>
          <p:cNvSpPr>
            <a:spLocks noChangeArrowheads="1"/>
          </p:cNvSpPr>
          <p:nvPr/>
        </p:nvSpPr>
        <p:spPr bwMode="auto">
          <a:xfrm>
            <a:off x="6469064"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37" name="Quadrant3"/>
          <p:cNvSpPr>
            <a:spLocks noChangeArrowheads="1"/>
          </p:cNvSpPr>
          <p:nvPr/>
        </p:nvSpPr>
        <p:spPr bwMode="gray">
          <a:xfrm>
            <a:off x="5843901"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endParaRPr lang="es-MX" sz="1200"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La </a:t>
            </a:r>
            <a:r>
              <a:rPr lang="es-MX" sz="1200" dirty="0">
                <a:solidFill>
                  <a:prstClr val="black"/>
                </a:solidFill>
              </a:rPr>
              <a:t>tasa ponderada de fondeo gubernamental </a:t>
            </a:r>
            <a:r>
              <a:rPr lang="es-MX" sz="1200" dirty="0" smtClean="0">
                <a:solidFill>
                  <a:prstClr val="black"/>
                </a:solidFill>
              </a:rPr>
              <a:t>de Banxico</a:t>
            </a:r>
            <a:r>
              <a:rPr lang="es-MX" sz="1200" baseline="30000" dirty="0" smtClean="0">
                <a:solidFill>
                  <a:prstClr val="black"/>
                </a:solidFill>
              </a:rPr>
              <a:t>3 </a:t>
            </a:r>
            <a:r>
              <a:rPr lang="es-MX" sz="1200" dirty="0">
                <a:solidFill>
                  <a:prstClr val="black"/>
                </a:solidFill>
              </a:rPr>
              <a:t>más 30 </a:t>
            </a:r>
            <a:r>
              <a:rPr lang="es-MX" sz="1200" dirty="0" err="1" smtClean="0">
                <a:solidFill>
                  <a:prstClr val="black"/>
                </a:solidFill>
              </a:rPr>
              <a:t>pb</a:t>
            </a:r>
            <a:r>
              <a:rPr lang="es-MX" sz="1200" dirty="0" smtClean="0">
                <a:solidFill>
                  <a:prstClr val="black"/>
                </a:solidFill>
              </a:rPr>
              <a:t>.</a:t>
            </a:r>
            <a:endParaRPr lang="es-MX" sz="12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43901"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srgbClr val="BB2D2C"/>
              </a:solidFill>
            </a:endParaRPr>
          </a:p>
          <a:p>
            <a:pPr marL="180975" lvl="1" indent="-174625">
              <a:buClr>
                <a:srgbClr val="BB2D2C"/>
              </a:buClr>
              <a:buSzPct val="100000"/>
              <a:buFont typeface="Calibri"/>
              <a:buChar char="•"/>
            </a:pPr>
            <a:r>
              <a:rPr lang="es-MX" sz="1200" dirty="0" smtClean="0">
                <a:solidFill>
                  <a:prstClr val="black"/>
                </a:solidFill>
              </a:rPr>
              <a:t>Tener </a:t>
            </a:r>
            <a:r>
              <a:rPr lang="es-MX" sz="1200" dirty="0">
                <a:solidFill>
                  <a:prstClr val="black"/>
                </a:solidFill>
              </a:rPr>
              <a:t>una exposición mínima a factores de mercado y de crédito. </a:t>
            </a:r>
            <a:endParaRPr lang="es-MX" sz="1200"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No </a:t>
            </a:r>
            <a:r>
              <a:rPr lang="es-MX" sz="1200" dirty="0">
                <a:solidFill>
                  <a:prstClr val="black"/>
                </a:solidFill>
              </a:rPr>
              <a:t>hay medidas de riesgo.</a:t>
            </a:r>
            <a:endParaRPr lang="es-MX" sz="600" b="1" dirty="0" smtClean="0">
              <a:solidFill>
                <a:srgbClr val="000000"/>
              </a:solidFill>
            </a:endParaRPr>
          </a:p>
        </p:txBody>
      </p:sp>
      <p:sp>
        <p:nvSpPr>
          <p:cNvPr id="35" name="TextColumnContent"/>
          <p:cNvSpPr>
            <a:spLocks noChangeArrowheads="1"/>
          </p:cNvSpPr>
          <p:nvPr/>
        </p:nvSpPr>
        <p:spPr bwMode="gray">
          <a:xfrm>
            <a:off x="1607985" y="1675323"/>
            <a:ext cx="3041552"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a:solidFill>
                  <a:srgbClr val="000000"/>
                </a:solidFill>
              </a:rPr>
              <a:t>Fondo especializado creado para cubrir las necesidades de una pensión y jubilación digna de los empleados </a:t>
            </a:r>
            <a:r>
              <a:rPr lang="es-MX" sz="1200" dirty="0">
                <a:solidFill>
                  <a:prstClr val="black"/>
                </a:solidFill>
              </a:rPr>
              <a:t>y funcionarios del INFONAVIT</a:t>
            </a:r>
            <a:endParaRPr lang="es-MX" sz="1200" baseline="30000" dirty="0">
              <a:solidFill>
                <a:srgbClr val="000000"/>
              </a:solidFill>
            </a:endParaRPr>
          </a:p>
        </p:txBody>
      </p:sp>
      <p:sp>
        <p:nvSpPr>
          <p:cNvPr id="39"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40"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1"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cxnSp>
        <p:nvCxnSpPr>
          <p:cNvPr id="42" name="Straight Connector 9"/>
          <p:cNvCxnSpPr/>
          <p:nvPr/>
        </p:nvCxnSpPr>
        <p:spPr>
          <a:xfrm>
            <a:off x="103896" y="256548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9"/>
          <p:cNvCxnSpPr/>
          <p:nvPr/>
        </p:nvCxnSpPr>
        <p:spPr>
          <a:xfrm>
            <a:off x="103896" y="343895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9"/>
          <p:cNvCxnSpPr/>
          <p:nvPr/>
        </p:nvCxnSpPr>
        <p:spPr>
          <a:xfrm>
            <a:off x="103896" y="4094058"/>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103896" y="454444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9"/>
          <p:cNvCxnSpPr/>
          <p:nvPr/>
        </p:nvCxnSpPr>
        <p:spPr>
          <a:xfrm>
            <a:off x="103896" y="494023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9"/>
          <p:cNvCxnSpPr/>
          <p:nvPr/>
        </p:nvCxnSpPr>
        <p:spPr>
          <a:xfrm>
            <a:off x="103896" y="554074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48" name="Rectangle 9"/>
          <p:cNvSpPr>
            <a:spLocks noChangeArrowheads="1"/>
          </p:cNvSpPr>
          <p:nvPr/>
        </p:nvSpPr>
        <p:spPr bwMode="auto">
          <a:xfrm>
            <a:off x="7584139" y="1570683"/>
            <a:ext cx="1481019" cy="411488"/>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r>
              <a:rPr lang="es-MX" sz="1400" b="1" baseline="30000" dirty="0" smtClean="0">
                <a:solidFill>
                  <a:prstClr val="black"/>
                </a:solidFill>
              </a:rPr>
              <a:t>4</a:t>
            </a:r>
            <a:endParaRPr lang="es-MX" sz="1400" b="1" baseline="30000" dirty="0">
              <a:solidFill>
                <a:prstClr val="black"/>
              </a:solidFill>
            </a:endParaRPr>
          </a:p>
        </p:txBody>
      </p:sp>
      <p:sp>
        <p:nvSpPr>
          <p:cNvPr id="49" name="1 Marcador de pie de página"/>
          <p:cNvSpPr>
            <a:spLocks noGrp="1"/>
          </p:cNvSpPr>
          <p:nvPr>
            <p:ph type="ftr" sz="quarter" idx="11"/>
          </p:nvPr>
        </p:nvSpPr>
        <p:spPr>
          <a:xfrm>
            <a:off x="3282531" y="6140802"/>
            <a:ext cx="3957851" cy="547688"/>
          </a:xfrm>
        </p:spPr>
        <p:txBody>
          <a:bodyPr/>
          <a:lstStyle/>
          <a:p>
            <a:pPr marL="228600" indent="-228600">
              <a:buFontTx/>
              <a:buAutoNum type="arabicParenR"/>
            </a:pPr>
            <a:r>
              <a:rPr lang="es-MX" sz="1100" dirty="0" smtClean="0">
                <a:solidFill>
                  <a:prstClr val="black">
                    <a:tint val="75000"/>
                  </a:prstClr>
                </a:solidFill>
              </a:rPr>
              <a:t>Cantidad al 15 agosto 2014</a:t>
            </a:r>
          </a:p>
          <a:p>
            <a:pPr marL="228600" indent="-228600">
              <a:buFontTx/>
              <a:buAutoNum type="arabicParenR"/>
            </a:pPr>
            <a:r>
              <a:rPr lang="es-MX" sz="1100" dirty="0" smtClean="0">
                <a:solidFill>
                  <a:prstClr val="black">
                    <a:tint val="75000"/>
                  </a:prstClr>
                </a:solidFill>
              </a:rPr>
              <a:t>Último rendimiento reportado al 15 de agosto</a:t>
            </a:r>
          </a:p>
          <a:p>
            <a:pPr marL="228600" indent="-228600">
              <a:buFontTx/>
              <a:buAutoNum type="arabicParenR"/>
            </a:pPr>
            <a:r>
              <a:rPr lang="es-MX" sz="1100" dirty="0" smtClean="0">
                <a:solidFill>
                  <a:prstClr val="black">
                    <a:tint val="75000"/>
                  </a:prstClr>
                </a:solidFill>
              </a:rPr>
              <a:t>Tasa mostrada en la página de BANXICO</a:t>
            </a:r>
          </a:p>
          <a:p>
            <a:pPr marL="228600" indent="-228600">
              <a:buFontTx/>
              <a:buAutoNum type="arabicParenR"/>
            </a:pPr>
            <a:r>
              <a:rPr lang="es-MX" sz="1100" dirty="0" smtClean="0">
                <a:solidFill>
                  <a:prstClr val="black">
                    <a:tint val="75000"/>
                  </a:prstClr>
                </a:solidFill>
              </a:rPr>
              <a:t>Periodo de implementación 6 meses</a:t>
            </a:r>
          </a:p>
          <a:p>
            <a:pPr marL="228600" indent="-228600">
              <a:buFontTx/>
              <a:buAutoNum type="arabicParenR"/>
            </a:pPr>
            <a:endParaRPr lang="es-ES" sz="1100" dirty="0">
              <a:solidFill>
                <a:prstClr val="black">
                  <a:tint val="75000"/>
                </a:prstClr>
              </a:solidFill>
            </a:endParaRPr>
          </a:p>
        </p:txBody>
      </p:sp>
    </p:spTree>
    <p:extLst>
      <p:ext uri="{BB962C8B-B14F-4D97-AF65-F5344CB8AC3E}">
        <p14:creationId xmlns:p14="http://schemas.microsoft.com/office/powerpoint/2010/main" val="9512902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3999" y="288000"/>
            <a:ext cx="8849875"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Propuesta preliminar de los Marcos de Gestión (FPP y FJP)</a:t>
            </a:r>
            <a:r>
              <a:rPr lang="es-MX" sz="2200" b="1" dirty="0" smtClean="0">
                <a:solidFill>
                  <a:prstClr val="white"/>
                </a:solidFill>
                <a:ea typeface="MS PGothic" pitchFamily="34" charset="-128"/>
                <a:cs typeface="Arial" pitchFamily="34" charset="0"/>
              </a:rPr>
              <a:t>  </a:t>
            </a:r>
            <a:endParaRPr lang="es-MX" sz="2200" b="1" dirty="0">
              <a:solidFill>
                <a:prstClr val="white"/>
              </a:solidFill>
              <a:ea typeface="MS PGothic" pitchFamily="34" charset="-128"/>
              <a:cs typeface="Arial"/>
            </a:endParaRPr>
          </a:p>
        </p:txBody>
      </p:sp>
      <p:sp>
        <p:nvSpPr>
          <p:cNvPr id="4" name="3 CuadroTexto"/>
          <p:cNvSpPr txBox="1"/>
          <p:nvPr/>
        </p:nvSpPr>
        <p:spPr>
          <a:xfrm>
            <a:off x="300252" y="1205563"/>
            <a:ext cx="8475258" cy="5632311"/>
          </a:xfrm>
          <a:prstGeom prst="rect">
            <a:avLst/>
          </a:prstGeom>
          <a:noFill/>
        </p:spPr>
        <p:txBody>
          <a:bodyPr wrap="square" rtlCol="0">
            <a:spAutoFit/>
          </a:bodyPr>
          <a:lstStyle/>
          <a:p>
            <a:pPr marL="285750" indent="-285750" algn="just">
              <a:buFont typeface="Arial" panose="020B0604020202020204" pitchFamily="34" charset="0"/>
              <a:buChar char="•"/>
            </a:pPr>
            <a:r>
              <a:rPr lang="es-MX" dirty="0" smtClean="0"/>
              <a:t>Se presenta la propuesta preliminar de los Marcos de Gestión del FPP y FJP, para su futura aprobación en el Comité de Inversiones 005, </a:t>
            </a:r>
            <a:r>
              <a:rPr lang="es-MX" dirty="0"/>
              <a:t>en base a </a:t>
            </a:r>
            <a:r>
              <a:rPr lang="es-MX" dirty="0" smtClean="0"/>
              <a:t>los objetivos planteados anteriormente</a:t>
            </a:r>
            <a:r>
              <a:rPr lang="es-MX" dirty="0"/>
              <a:t>.</a:t>
            </a:r>
            <a:r>
              <a:rPr lang="es-MX" dirty="0" smtClean="0"/>
              <a:t> </a:t>
            </a:r>
          </a:p>
          <a:p>
            <a:pPr marL="285750" indent="-285750" algn="just">
              <a:buFont typeface="Arial" panose="020B0604020202020204" pitchFamily="34" charset="0"/>
              <a:buChar char="•"/>
            </a:pPr>
            <a:r>
              <a:rPr lang="es-MX" dirty="0" smtClean="0"/>
              <a:t>Las características principales que identifican a cada Marco de Gestión son:</a:t>
            </a:r>
          </a:p>
          <a:p>
            <a:pPr algn="just"/>
            <a:endParaRPr lang="es-MX" u="sng" dirty="0"/>
          </a:p>
          <a:p>
            <a:pPr algn="just"/>
            <a:r>
              <a:rPr lang="es-MX" u="sng" dirty="0" smtClean="0"/>
              <a:t>Fondo de Protección de Pagos</a:t>
            </a:r>
            <a:endParaRPr lang="es-MX" u="sng" dirty="0"/>
          </a:p>
          <a:p>
            <a:pPr marL="285750" indent="-285750" algn="just">
              <a:buFont typeface="Arial" panose="020B0604020202020204" pitchFamily="34" charset="0"/>
              <a:buChar char="•"/>
            </a:pPr>
            <a:r>
              <a:rPr lang="es-MX" dirty="0" smtClean="0"/>
              <a:t>Fondo con  mayores requerimientos de liquidez como resultado de fluctuaciones en los ingresos y egresos.</a:t>
            </a:r>
          </a:p>
          <a:p>
            <a:pPr marL="285750" indent="-285750" algn="just">
              <a:buFont typeface="Arial" panose="020B0604020202020204" pitchFamily="34" charset="0"/>
              <a:buChar char="•"/>
            </a:pPr>
            <a:r>
              <a:rPr lang="es-MX" dirty="0" smtClean="0"/>
              <a:t>Los ingresos y egresos futuros se estiman con base en las proyecciones elaboradas por la “Gerencia de Seguros” del Instituto. </a:t>
            </a:r>
            <a:endParaRPr lang="es-MX" dirty="0"/>
          </a:p>
          <a:p>
            <a:pPr marL="285750" indent="-285750" algn="just">
              <a:buFont typeface="Arial" panose="020B0604020202020204" pitchFamily="34" charset="0"/>
              <a:buChar char="•"/>
            </a:pPr>
            <a:r>
              <a:rPr lang="es-MX" dirty="0" smtClean="0"/>
              <a:t>Gestión de inversión orientada a un Marco de Gestión basado en una Siefore Básica 1.</a:t>
            </a:r>
          </a:p>
          <a:p>
            <a:pPr marL="285750" indent="-285750" algn="just">
              <a:buFont typeface="Arial" panose="020B0604020202020204" pitchFamily="34" charset="0"/>
              <a:buChar char="•"/>
            </a:pPr>
            <a:r>
              <a:rPr lang="es-MX" dirty="0" smtClean="0"/>
              <a:t>El beneficio es directamente para los acreditados desempleados. </a:t>
            </a:r>
          </a:p>
          <a:p>
            <a:pPr marL="285750" indent="-285750" algn="just">
              <a:buFont typeface="Arial" panose="020B0604020202020204" pitchFamily="34" charset="0"/>
              <a:buChar char="•"/>
            </a:pPr>
            <a:endParaRPr lang="es-MX" dirty="0" smtClean="0"/>
          </a:p>
          <a:p>
            <a:pPr algn="just"/>
            <a:r>
              <a:rPr lang="es-MX" u="sng" dirty="0" smtClean="0"/>
              <a:t>Fondo de Jubilaciones y Pensiones</a:t>
            </a:r>
          </a:p>
          <a:p>
            <a:pPr marL="285750" indent="-285750" algn="just">
              <a:buFont typeface="Arial" panose="020B0604020202020204" pitchFamily="34" charset="0"/>
              <a:buChar char="•"/>
            </a:pPr>
            <a:r>
              <a:rPr lang="es-MX" dirty="0" smtClean="0"/>
              <a:t>Fondo con un horizonte de inversión de largo plazo.</a:t>
            </a:r>
          </a:p>
          <a:p>
            <a:pPr marL="285750" indent="-285750" algn="just">
              <a:buFont typeface="Arial" panose="020B0604020202020204" pitchFamily="34" charset="0"/>
              <a:buChar char="•"/>
            </a:pPr>
            <a:r>
              <a:rPr lang="es-MX" dirty="0" smtClean="0"/>
              <a:t>Planeación de la estrategia y necesidades de recursos basados en un a Valuación Actuarial realizado por un despacho actuarial independiente.</a:t>
            </a:r>
          </a:p>
          <a:p>
            <a:pPr marL="285750" indent="-285750" algn="just">
              <a:buFont typeface="Arial" panose="020B0604020202020204" pitchFamily="34" charset="0"/>
              <a:buChar char="•"/>
            </a:pPr>
            <a:r>
              <a:rPr lang="es-MX" dirty="0" smtClean="0"/>
              <a:t>Gestión de inversión orientada </a:t>
            </a:r>
            <a:r>
              <a:rPr lang="es-MX" dirty="0"/>
              <a:t>a un Marco de Gestión basado en una Siefore Básica 3.</a:t>
            </a:r>
          </a:p>
          <a:p>
            <a:pPr marL="285750" indent="-285750" algn="just">
              <a:buFont typeface="Arial" panose="020B0604020202020204" pitchFamily="34" charset="0"/>
              <a:buChar char="•"/>
            </a:pPr>
            <a:r>
              <a:rPr lang="es-MX" dirty="0"/>
              <a:t>El fondo tiene como objetivo reducir la brecha de mayores aportaciones de parte del </a:t>
            </a:r>
            <a:r>
              <a:rPr lang="es-MX" dirty="0" smtClean="0"/>
              <a:t>Instituto al Fondo de Pensiones. </a:t>
            </a:r>
            <a:endParaRPr lang="es-MX" dirty="0"/>
          </a:p>
        </p:txBody>
      </p:sp>
      <p:graphicFrame>
        <p:nvGraphicFramePr>
          <p:cNvPr id="2" name="1 Objeto"/>
          <p:cNvGraphicFramePr>
            <a:graphicFrameLocks noChangeAspect="1"/>
          </p:cNvGraphicFramePr>
          <p:nvPr>
            <p:extLst>
              <p:ext uri="{D42A27DB-BD31-4B8C-83A1-F6EECF244321}">
                <p14:modId xmlns:p14="http://schemas.microsoft.com/office/powerpoint/2010/main" val="1876742832"/>
              </p:ext>
            </p:extLst>
          </p:nvPr>
        </p:nvGraphicFramePr>
        <p:xfrm>
          <a:off x="7861110" y="2109788"/>
          <a:ext cx="914400" cy="771525"/>
        </p:xfrm>
        <a:graphic>
          <a:graphicData uri="http://schemas.openxmlformats.org/presentationml/2006/ole">
            <mc:AlternateContent xmlns:mc="http://schemas.openxmlformats.org/markup-compatibility/2006">
              <mc:Choice xmlns:v="urn:schemas-microsoft-com:vml" Requires="v">
                <p:oleObj spid="_x0000_s388098" name="Acrobat Document" showAsIcon="1" r:id="rId4" imgW="914400" imgH="771480" progId="AcroExch.Document.7">
                  <p:embed/>
                </p:oleObj>
              </mc:Choice>
              <mc:Fallback>
                <p:oleObj name="Acrobat Document" showAsIcon="1" r:id="rId4" imgW="914400" imgH="771480" progId="AcroExch.Document.7">
                  <p:embed/>
                  <p:pic>
                    <p:nvPicPr>
                      <p:cNvPr id="0" name=""/>
                      <p:cNvPicPr/>
                      <p:nvPr/>
                    </p:nvPicPr>
                    <p:blipFill>
                      <a:blip r:embed="rId5"/>
                      <a:stretch>
                        <a:fillRect/>
                      </a:stretch>
                    </p:blipFill>
                    <p:spPr>
                      <a:xfrm>
                        <a:off x="7861110" y="2109788"/>
                        <a:ext cx="914400" cy="771525"/>
                      </a:xfrm>
                      <a:prstGeom prst="rect">
                        <a:avLst/>
                      </a:prstGeom>
                    </p:spPr>
                  </p:pic>
                </p:oleObj>
              </mc:Fallback>
            </mc:AlternateContent>
          </a:graphicData>
        </a:graphic>
      </p:graphicFrame>
      <p:graphicFrame>
        <p:nvGraphicFramePr>
          <p:cNvPr id="3" name="2 Objeto"/>
          <p:cNvGraphicFramePr>
            <a:graphicFrameLocks noChangeAspect="1"/>
          </p:cNvGraphicFramePr>
          <p:nvPr>
            <p:extLst>
              <p:ext uri="{D42A27DB-BD31-4B8C-83A1-F6EECF244321}">
                <p14:modId xmlns:p14="http://schemas.microsoft.com/office/powerpoint/2010/main" val="700733089"/>
              </p:ext>
            </p:extLst>
          </p:nvPr>
        </p:nvGraphicFramePr>
        <p:xfrm>
          <a:off x="7861110" y="4491038"/>
          <a:ext cx="914400" cy="771525"/>
        </p:xfrm>
        <a:graphic>
          <a:graphicData uri="http://schemas.openxmlformats.org/presentationml/2006/ole">
            <mc:AlternateContent xmlns:mc="http://schemas.openxmlformats.org/markup-compatibility/2006">
              <mc:Choice xmlns:v="urn:schemas-microsoft-com:vml" Requires="v">
                <p:oleObj spid="_x0000_s388099" name="Acrobat Document" showAsIcon="1" r:id="rId6" imgW="914400" imgH="771480" progId="AcroExch.Document.7">
                  <p:embed/>
                </p:oleObj>
              </mc:Choice>
              <mc:Fallback>
                <p:oleObj name="Acrobat Document" showAsIcon="1" r:id="rId6" imgW="914400" imgH="771480" progId="AcroExch.Document.7">
                  <p:embed/>
                  <p:pic>
                    <p:nvPicPr>
                      <p:cNvPr id="0" name=""/>
                      <p:cNvPicPr/>
                      <p:nvPr/>
                    </p:nvPicPr>
                    <p:blipFill>
                      <a:blip r:embed="rId7"/>
                      <a:stretch>
                        <a:fillRect/>
                      </a:stretch>
                    </p:blipFill>
                    <p:spPr>
                      <a:xfrm>
                        <a:off x="7861110" y="4491038"/>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2332065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19</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3999" y="288000"/>
            <a:ext cx="8849875"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Justificación del apoyo de Asesores Financieros</a:t>
            </a:r>
            <a:endParaRPr lang="es-MX" sz="2200" dirty="0">
              <a:solidFill>
                <a:prstClr val="white"/>
              </a:solidFill>
              <a:ea typeface="MS PGothic" pitchFamily="34" charset="-128"/>
              <a:cs typeface="Arial"/>
            </a:endParaRPr>
          </a:p>
        </p:txBody>
      </p:sp>
      <p:sp>
        <p:nvSpPr>
          <p:cNvPr id="4" name="3 CuadroTexto"/>
          <p:cNvSpPr txBox="1"/>
          <p:nvPr/>
        </p:nvSpPr>
        <p:spPr>
          <a:xfrm>
            <a:off x="285008" y="1192702"/>
            <a:ext cx="8322558" cy="5570756"/>
          </a:xfrm>
          <a:prstGeom prst="rect">
            <a:avLst/>
          </a:prstGeom>
          <a:noFill/>
        </p:spPr>
        <p:txBody>
          <a:bodyPr wrap="square" rtlCol="0">
            <a:spAutoFit/>
          </a:bodyPr>
          <a:lstStyle/>
          <a:p>
            <a:pPr marL="285750" indent="-285750" algn="just">
              <a:buFont typeface="Arial" panose="020B0604020202020204" pitchFamily="34" charset="0"/>
              <a:buChar char="•"/>
            </a:pPr>
            <a:r>
              <a:rPr lang="es-MX" sz="1700" dirty="0" smtClean="0"/>
              <a:t>Es importante recordar que el apoyo de asesores financieros en el Fondo de Protección de Pagos (FPP), y Fondo de Jubilaciones y Pensiones (FJP), forma parte de la etapa inicial e híbrida, en base </a:t>
            </a:r>
            <a:r>
              <a:rPr lang="es-MX" sz="1700" dirty="0"/>
              <a:t>a</a:t>
            </a:r>
            <a:r>
              <a:rPr lang="es-MX" sz="1700" dirty="0" smtClean="0"/>
              <a:t>l esquema aprobado por el H. Consejo de Administración sobre el nuevo Marco de Gestión del FANVIT. </a:t>
            </a:r>
          </a:p>
          <a:p>
            <a:pPr marL="285750" indent="-285750" algn="just">
              <a:buFont typeface="Arial" panose="020B0604020202020204" pitchFamily="34" charset="0"/>
              <a:buChar char="•"/>
            </a:pPr>
            <a:endParaRPr lang="es-MX" sz="1700" dirty="0"/>
          </a:p>
          <a:p>
            <a:pPr marL="285750" indent="-285750" algn="just">
              <a:buFont typeface="Arial" panose="020B0604020202020204" pitchFamily="34" charset="0"/>
              <a:buChar char="•"/>
            </a:pPr>
            <a:r>
              <a:rPr lang="es-MX" sz="1700" dirty="0" smtClean="0"/>
              <a:t>Cada Fondo tiene un Marco de Gestión en función al Régimen de Inversión que le corresponde. A su vez, cada Fondo se administra de una forma distinta dentro del Instituto y contiene objetivos diferentes en base a su función. En base a lo anterior se solicita el apoyo de asesores financieros que cumplan con los requerimientos específicos de cada Fondo buscando maximizar el rendimiento neto. </a:t>
            </a:r>
          </a:p>
          <a:p>
            <a:pPr marL="285750" indent="-285750" algn="just">
              <a:buFont typeface="Arial" panose="020B0604020202020204" pitchFamily="34" charset="0"/>
              <a:buChar char="•"/>
            </a:pPr>
            <a:endParaRPr lang="es-MX" sz="1700" dirty="0" smtClean="0"/>
          </a:p>
          <a:p>
            <a:pPr marL="285750" indent="-285750" algn="just">
              <a:buFont typeface="Arial" panose="020B0604020202020204" pitchFamily="34" charset="0"/>
              <a:buChar char="•"/>
            </a:pPr>
            <a:r>
              <a:rPr lang="es-MX" sz="1700" dirty="0" smtClean="0"/>
              <a:t>Es recomendable el uso de asesores financieros diferentes al del FANVIT para los distintos Fondos con el fin de evitar el conflicto de interés sobre el manejo de las inversiones. </a:t>
            </a:r>
          </a:p>
          <a:p>
            <a:pPr marL="285750" indent="-285750" algn="just">
              <a:buFont typeface="Arial" panose="020B0604020202020204" pitchFamily="34" charset="0"/>
              <a:buChar char="•"/>
            </a:pPr>
            <a:endParaRPr lang="es-MX" sz="1700" dirty="0" smtClean="0"/>
          </a:p>
          <a:p>
            <a:pPr marL="285750" indent="-285750" algn="just">
              <a:buFont typeface="Arial" panose="020B0604020202020204" pitchFamily="34" charset="0"/>
              <a:buChar char="•"/>
            </a:pPr>
            <a:r>
              <a:rPr lang="es-MX" sz="1700" dirty="0" smtClean="0"/>
              <a:t>Es importante recalcar que en este caso el asesor únicamente provee el servicio de manejo de fondos sin incluir el desarrollo e implementación tecnológico, transferencia de conocimiento; así como los servicios de valuación, riesgo y cumplimiento normativo. </a:t>
            </a:r>
          </a:p>
          <a:p>
            <a:pPr marL="285750" indent="-285750" algn="just">
              <a:buFont typeface="Arial" panose="020B0604020202020204" pitchFamily="34" charset="0"/>
              <a:buChar char="•"/>
            </a:pPr>
            <a:endParaRPr lang="es-MX" sz="1700" dirty="0"/>
          </a:p>
          <a:p>
            <a:pPr marL="285750" lvl="1" indent="-285750" algn="just">
              <a:buFont typeface="Arial" panose="020B0604020202020204" pitchFamily="34" charset="0"/>
              <a:buChar char="•"/>
            </a:pPr>
            <a:r>
              <a:rPr lang="es-MX" sz="1700" dirty="0" smtClean="0"/>
              <a:t>Como se muestra en la diapositiva anterior, el FPP tiene exclusivamente a HSBC como asesor financiero, y el FJP a </a:t>
            </a:r>
            <a:r>
              <a:rPr lang="es-MX" sz="1700" dirty="0"/>
              <a:t>BANAMEX y </a:t>
            </a:r>
            <a:r>
              <a:rPr lang="es-MX" sz="1700" dirty="0" smtClean="0"/>
              <a:t>EVERCORE. </a:t>
            </a:r>
          </a:p>
          <a:p>
            <a:pPr marL="285750" lvl="1" indent="-285750" algn="just">
              <a:buFont typeface="Arial" panose="020B0604020202020204" pitchFamily="34" charset="0"/>
              <a:buChar char="•"/>
            </a:pPr>
            <a:endParaRPr lang="es-MX" sz="1600" dirty="0" smtClean="0"/>
          </a:p>
        </p:txBody>
      </p:sp>
    </p:spTree>
    <p:extLst>
      <p:ext uri="{BB962C8B-B14F-4D97-AF65-F5344CB8AC3E}">
        <p14:creationId xmlns:p14="http://schemas.microsoft.com/office/powerpoint/2010/main" val="807463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243157" y="404664"/>
            <a:ext cx="6813051" cy="677773"/>
          </a:xfrm>
          <a:prstGeom prst="rect">
            <a:avLst/>
          </a:prstGeom>
        </p:spPr>
        <p:txBody>
          <a:bodyPr/>
          <a:lst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a:lstStyle>
          <a:p>
            <a:pPr fontAlgn="ctr">
              <a:spcAft>
                <a:spcPct val="0"/>
              </a:spcAft>
            </a:pPr>
            <a:r>
              <a:rPr lang="es-MX" sz="2200" dirty="0">
                <a:solidFill>
                  <a:prstClr val="white"/>
                </a:solidFill>
                <a:latin typeface="+mn-lt"/>
                <a:ea typeface="MS PGothic" pitchFamily="34" charset="-128"/>
                <a:cs typeface="Arial" pitchFamily="34" charset="0"/>
              </a:rPr>
              <a:t>Comparativo Manejadores de Inversiones </a:t>
            </a:r>
          </a:p>
        </p:txBody>
      </p:sp>
      <p:sp>
        <p:nvSpPr>
          <p:cNvPr id="9" name="AutoShape 3" descr="data:image/jpeg;base64,/9j/4AAQSkZJRgABAQAAAQABAAD/2wCEAAkGBwgHBhQIBxQVFRUXGR8aGRcXFh0cGhsgJxwdIiUdHxwZITQhJB4mHB8hIjEhKikuLjMuJCAzODMsQyg5LisBCgoKDg0OGxAQGywkHiYuNzY0LCwrLCwtNCwtNCw3Ly4sNSwsLCwsNCw0LDIsLC8sLCwsLC8vLy80LCwvNDcsLP/AABEIAGwBLgMBIgACEQEDEQH/xAAbAAEAAwEBAQEAAAAAAAAAAAAABAUGAwIBB//EADkQAAEDAwMCBAIIBQQDAAAAAAEAAgMEBRESITEGQRNRYXEUIgcyN1JzgZHCFUKhsdEzU2KTFiMm/8QAFwEBAQEBAAAAAAAAAAAAAAAAAAECA//EACYRAQACAQMCBgMBAAAAAAAAAAABEQISMUEDIVFxgZGx8GHB8TP/2gAMAwEAAhEDEQA/AP1tERAREQEREBERAREQEREBERAREQEREBERAREQEREBERAREQEREBERAREQEREBERARFnuuLvX2CxvutD4bhHjLHtO+T2c1wx7YK1jjOU1BM00KKpgF6mpWzCWAFzQceA/G4z/urvZZ66ejzdGtbI1zmnRnScHYjO+CMFJxS09ERZUREQEREBERAREQEREBERAREQERZu63Crh63o6CJ5Eckcxe3bBLdOD57ZK1jjY0iIiyCJgogIiICIiAiIgIiICIiAiIgLJ/Spv0JUew/uFrFkfpWcG9CVAPfSB76gunR/0x80y2d6m/VtF018TDSTkthyPqYGGcn5uBzwtGNToNjuRz+XOFFtM8FXZ4pIy1zXRt7ggjSEpblT1FxkoKbcxNaXkcNJzhnvgZI7DHmpl34IUllul0HVk9lu72HSxskRazTraSQSdzu04GB6qfWzXGXqFlFQSNawRl8uYw4t3wwA52LiHc5+qqzr6J9CIOpqYHVSuy8D+aJ2A8fl9Yeyu7HG51O6ulBDpjrIPIbjDWn2bj8yVvKq1x9n73T8Kzre53G0U0VTbntGqVkTmuZq+s7GobjcZ4Vi6K6Q1kYEzHtz87DGGktxy0g9iR2KofpSMYsUImOAamHJzjbWM4PbA3yraWit9lqf4s+R+Awsw6Rz86nNwG6jySMYHOR5JUaI9eDk6zr621dOy3G3uaHRN1Yc3UHenIx7qqvN5u9k6bjvpeyVuGOkjczTs7H1XNOxGe4KnfSKQ3oir1f7Z/uFnbvHNbrdQ3epc+oo2MZ40TsODNhplGBuGnscrXTxiYi/H7CZbt5UVsFNb3V1QdLGs1uJ7DGf1wqix1Vyv9ALlI74eOTeONoBfp7Oe522TzpA28yu3U1J/5B0nNT29wd4sZ0OB2d3G/keFG6BuMVd03FANpIWiOWM7OY4bYI/qFiIjRM82vKwtrLnBXSw17xJHhpjfpDXfzBzXY2JGAc4HKhG71Fy6gktFrIa2EAzSkaiCeI2DjONy45x5Htbsrqd9xdQRnL2tDnAfygnAz5E4OB6LIdOD+C9d1tBW7fElssLjw8DILQe7hnj/KYxdzO9ErDqO43LpinFzLvHgDgJWuaA9oJxra5uxx90j8wtFr+JpPEpXY1Ny12M8jY47rPfSNID0tJQRjVLPiKJg5c4kcD0G5PYK7tFI6gtMVI85LGNaT7BSa0RPJyzPTNxvt7ss1Z40bZGSyRtHgjQdGwz82d/Q7eve36Nvp6k6fjub2aC4kOaDkZaSDg+Wyw/TtDca/ourfZJniQVMx8MEaXjIJZxkFw7g91uekLnbrpY2PtTRG1o0OiAwYnDlhHYhdetjEXUc+39TGVeyvu8nWctlErRG2JsoPhAu+ZxGk742xzhXVtFe2okZWSMkZtoc1oaQdw5rgCdwQDnbnGNllpaenrPpTlhnc4H4RmA2RzD9d33SCditJaoqS0vFohe5ziXy4cS5wBfn5iTnk4BPKxnEVFeEcLC1WSvX2jW/8Kf8AYtaslevtGt/4U/7Fnpbz5T8LLWqgqq2Su6o/gsZLWRxCWUjYu1OIazPIGxJx6DzV+s9cKGooupW32kaXtdGIpmD6wAJLXtHfBJBbzjccYMwruSsKuzUVTAY2tDD2ezZzT5gjf/K719wpre1hq3Y1vbG31c44A/Vcp7rCyAvhD3u7Max2onsDkbe54VddaaW+QT0rXGMNZoyYyfmwHamk4yGkDBHcFIi99ifwuKqrjpntjdkueSGtHJIBJ/QBIapklMZ3AtAzkOGCMc/25VFI6C+WqA3Nk0T/AKwe1rmuikAwcHGRnJ7YIyO660M1xkt0VFXF3iuc4GTwzgsa44LgNgXtABGRyfZXR2S1vb62C40LK2kOWPaHNPGQfRc7ncoLYxjqgO+d7Y26W5+ZxwB+Z7qt6dbLQVtRa5QS0PMkb9Ba0h/zOaDxlr9XfghfOsdfw1P4bXuxUwvIYwuIa1+STpHACaY11wX2WjblT/Gijkyx7gS0OGNWOdJ4JHlyuTLxTyVM1PG2QuhIDwGcZaHDHnlpzsoV2p5LrdKX4YENhl8V7yCMYa4Brc8lxOD6Z9lApmf/AENfJMZ2Nc6ItLWPw7TG0HHy77jCsYRXp+yZaxpDmhw7r6ucEvjQiUgtyM4PI9/VdFyaEREBERAUSstdvrn662KOQ+b2Bx/qFLRLoVjenbI3img/6m/4UujoaSgjMdDGyME5IY0NBPngKQitzJTxNFHPEYZgHNcMEEZBHkV7RFBDrLVbq5/iVsMch4y9gJ/Uhc4rHaIntfFTwgtOWkRtyD5g42VgiuqSkesoaSuaG1sbJAOA9odj2ylNRUtJCYaWNjGnlrWgA/kNlIRLkR6OipaGMx0TGxtJyQ0ADPngLnVWqgq5xUVEbC8ba8Yd7ahvj0UxEudxGoaCjt7CyhjawE5OkAZPmT3PqV6rKOmrofBrGNe3nDgCM+e/f1XdEubsRKW20VJL4tPG0OxjVjLseWTvj0XeeGKoiMU7Q5p2LXDIPuCuiJciJSWy30T9dHFHGeMsY1p/oF6ZQUcdWauONgkcMF4aA4+5HKkolyK19gsz36308JPn4bc/2Uikt1DQvL6KKOMnksYGk++BupSJclCyV6+0a3/hT/sWtWSvX2jW/wDCn/Yt9LefKfhJa1ERc1V94u0VpibJUNeQ57WAtAPzOIDQd+5PK9R3SE3EW+YOZIWlzQ4bOAxktI2OMjI5VV11q/hEWjGfiafGeP8AVavFxlloupaequrWuY4mKJzCR4b3ffa7nVjSHA7eW+V1jCJx92Znu0yKmtlZNd6moIcWMilMTQ3GSWtaS4k+rsAeQ9doDrxWi2V8LyBNSatLwBhw8PWwlvGexHpnbO2dE7LbUIodDJM+1MlJ1PLAd9skjPb1Vb09dBcZNEkjmysb/wC6CRoDmn7wH3cg4IyCFNM9y18ipIrs89SfBucwxvYfDA+sHsPz537g7D/iVdqTFLYiIoCIiAiIgIiICIiAiIgIiICIiAiIgIiICIiAiIgIiICyV6+0a3/hT/sWtVfU2imqbxDdZNWuJrmtwdsOxnI/JbwyiJ7+EpKwREWFVPUdolvNG2njl8LTIyTOjUctcHDkjuF1lthqqiOavfr8J2trQ3S3VjAcdySRk43x+isUWtU1SUrYLWaOtlqaBwaJTqexzdTdeANQwQQSAMjjbt34zWNr7XUUkb8PqNXiSFuTlzdOzcgbNwAM7Y7q4RNUlQq4bdWspW0z59ms05ZHpdnGA7JceOcY5XyS1zS1YrpJG+K2N0bXCPYai0kkat92jbIVqiapKU9ZZDPTwNhe1kkL2vEnh5yQCCMauHAkHfurccbr6ikzMrQiIoCIiAiIgIiICIiAiIgIiICIiAiIgIiICIiAiIgIiICIiAiIgIiICIiAiIgIiICIiAiIgIiICIiAiIgIiICIiAiIgIiICIiAiIgIiICIiAiIgIiICIiAiIgIiICIiAiIgIiICIiD/9k=">
            <a:hlinkClick r:id="rId2"/>
          </p:cNvPr>
          <p:cNvSpPr>
            <a:spLocks noChangeAspect="1" noChangeArrowheads="1"/>
          </p:cNvSpPr>
          <p:nvPr/>
        </p:nvSpPr>
        <p:spPr bwMode="auto">
          <a:xfrm>
            <a:off x="714375" y="40100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s-MX"/>
          </a:p>
        </p:txBody>
      </p:sp>
      <p:sp>
        <p:nvSpPr>
          <p:cNvPr id="6"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pic>
        <p:nvPicPr>
          <p:cNvPr id="388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84" y="1171575"/>
            <a:ext cx="9114633" cy="54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7374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243157" y="404664"/>
            <a:ext cx="6813051" cy="677773"/>
          </a:xfrm>
          <a:prstGeom prst="rect">
            <a:avLst/>
          </a:prstGeom>
        </p:spPr>
        <p:txBody>
          <a:bodyPr/>
          <a:lst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a:lstStyle>
          <a:p>
            <a:pPr fontAlgn="ctr">
              <a:spcAft>
                <a:spcPct val="0"/>
              </a:spcAft>
            </a:pPr>
            <a:r>
              <a:rPr lang="es-MX" sz="2200" dirty="0">
                <a:solidFill>
                  <a:prstClr val="white"/>
                </a:solidFill>
                <a:latin typeface="+mn-lt"/>
                <a:ea typeface="MS PGothic" pitchFamily="34" charset="-128"/>
                <a:cs typeface="Arial" pitchFamily="34" charset="0"/>
              </a:rPr>
              <a:t>Comparativo Manejadores de Inversiones </a:t>
            </a:r>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21</a:t>
            </a:fld>
            <a:endParaRPr lang="es-ES" sz="1050" dirty="0">
              <a:solidFill>
                <a:prstClr val="black"/>
              </a:solidFill>
              <a:latin typeface="Arial" pitchFamily="34" charset="0"/>
              <a:cs typeface="Arial" pitchFamily="34" charset="0"/>
            </a:endParaRPr>
          </a:p>
        </p:txBody>
      </p:sp>
      <p:pic>
        <p:nvPicPr>
          <p:cNvPr id="389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0" y="1082437"/>
            <a:ext cx="9108000" cy="5489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695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202120" y="480312"/>
            <a:ext cx="6813051" cy="677773"/>
          </a:xfrm>
          <a:prstGeom prst="rect">
            <a:avLst/>
          </a:prstGeom>
        </p:spPr>
        <p:txBody>
          <a:bodyPr/>
          <a:lst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a:lstStyle>
          <a:p>
            <a:r>
              <a:rPr lang="es-MX" sz="2200" dirty="0">
                <a:solidFill>
                  <a:prstClr val="white"/>
                </a:solidFill>
                <a:latin typeface="+mn-lt"/>
                <a:ea typeface="MS PGothic" pitchFamily="34" charset="-128"/>
                <a:cs typeface="Arial" pitchFamily="34" charset="0"/>
              </a:rPr>
              <a:t>Ventajas y Desventajas de los Manejadores </a:t>
            </a:r>
          </a:p>
        </p:txBody>
      </p:sp>
      <p:sp>
        <p:nvSpPr>
          <p:cNvPr id="6"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pic>
        <p:nvPicPr>
          <p:cNvPr id="390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00" y="1262860"/>
            <a:ext cx="9108000" cy="49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90338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cstate="print"/>
          <a:stretch>
            <a:fillRect/>
          </a:stretch>
        </a:blipFill>
        <a:effectLst/>
      </p:bgPr>
    </p:bg>
    <p:spTree>
      <p:nvGrpSpPr>
        <p:cNvPr id="1" name=""/>
        <p:cNvGrpSpPr/>
        <p:nvPr/>
      </p:nvGrpSpPr>
      <p:grpSpPr>
        <a:xfrm>
          <a:off x="0" y="0"/>
          <a:ext cx="0" cy="0"/>
          <a:chOff x="0" y="0"/>
          <a:chExt cx="0" cy="0"/>
        </a:xfrm>
      </p:grpSpPr>
      <p:sp>
        <p:nvSpPr>
          <p:cNvPr id="6"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Recomendación </a:t>
            </a:r>
            <a:r>
              <a:rPr lang="es-MX" sz="2200" dirty="0" smtClean="0">
                <a:solidFill>
                  <a:prstClr val="white"/>
                </a:solidFill>
                <a:ea typeface="MS PGothic" pitchFamily="34" charset="-128"/>
                <a:cs typeface="Arial" pitchFamily="34" charset="0"/>
              </a:rPr>
              <a:t>sobre la selección de los Asesores </a:t>
            </a:r>
          </a:p>
          <a:p>
            <a:pPr defTabSz="457200" fontAlgn="ctr">
              <a:spcBef>
                <a:spcPct val="0"/>
              </a:spcBef>
              <a:spcAft>
                <a:spcPct val="0"/>
              </a:spcAft>
            </a:pPr>
            <a:r>
              <a:rPr lang="es-MX" sz="2200" dirty="0" smtClean="0">
                <a:solidFill>
                  <a:prstClr val="white"/>
                </a:solidFill>
                <a:ea typeface="MS PGothic" pitchFamily="34" charset="-128"/>
                <a:cs typeface="Arial" pitchFamily="34" charset="0"/>
              </a:rPr>
              <a:t>de Inversión para el FJP</a:t>
            </a:r>
            <a:endParaRPr lang="es-MX" sz="2200" dirty="0">
              <a:solidFill>
                <a:prstClr val="white"/>
              </a:solidFill>
              <a:ea typeface="MS PGothic" pitchFamily="34" charset="-128"/>
              <a:cs typeface="Arial" pitchFamily="34" charset="0"/>
            </a:endParaRPr>
          </a:p>
        </p:txBody>
      </p:sp>
      <p:sp>
        <p:nvSpPr>
          <p:cNvPr id="2" name="1 CuadroTexto"/>
          <p:cNvSpPr txBox="1"/>
          <p:nvPr/>
        </p:nvSpPr>
        <p:spPr>
          <a:xfrm>
            <a:off x="143999" y="1100644"/>
            <a:ext cx="8750039" cy="5447645"/>
          </a:xfrm>
          <a:prstGeom prst="rect">
            <a:avLst/>
          </a:prstGeom>
          <a:noFill/>
        </p:spPr>
        <p:txBody>
          <a:bodyPr wrap="square" rtlCol="0">
            <a:spAutoFit/>
          </a:bodyPr>
          <a:lstStyle/>
          <a:p>
            <a:pPr algn="just"/>
            <a:r>
              <a:rPr lang="es-MX" sz="1600" dirty="0" smtClean="0"/>
              <a:t>Con base en el análisis expuesto anteriormente, la Administración identifica los siguientes Asesores Financieros como los más adecuados para la Gestión del Fondo de Jubilaciones y Pensiones:</a:t>
            </a:r>
          </a:p>
          <a:p>
            <a:pPr algn="just"/>
            <a:endParaRPr lang="es-MX" sz="1600" dirty="0" smtClean="0"/>
          </a:p>
          <a:p>
            <a:pPr lvl="1" algn="just"/>
            <a:r>
              <a:rPr lang="es-MX" sz="1600" b="1" dirty="0" err="1" smtClean="0"/>
              <a:t>Evercore</a:t>
            </a:r>
            <a:r>
              <a:rPr lang="es-MX" sz="1600" b="1" dirty="0" smtClean="0"/>
              <a:t> Casa de Bolsa: </a:t>
            </a:r>
          </a:p>
          <a:p>
            <a:pPr marL="1004888" lvl="1" indent="-285750" algn="just">
              <a:buFont typeface="Courier New" pitchFamily="49" charset="0"/>
              <a:buChar char="o"/>
            </a:pPr>
            <a:r>
              <a:rPr lang="es-MX" sz="1600" dirty="0" smtClean="0"/>
              <a:t>Manejador experto en el sector de Pensiones en México. Relacionada con el Instituto desde hace dos años manejando el FJP.</a:t>
            </a:r>
          </a:p>
          <a:p>
            <a:pPr marL="1004888" lvl="1" indent="-285750" algn="just">
              <a:buFont typeface="Courier New" pitchFamily="49" charset="0"/>
              <a:buChar char="o"/>
            </a:pPr>
            <a:r>
              <a:rPr lang="es-MX" sz="1600" dirty="0" smtClean="0"/>
              <a:t>En proceso de adquisición de una empresa especializada en análisis y estrategia de inversiones: ISI International </a:t>
            </a:r>
            <a:r>
              <a:rPr lang="es-MX" sz="1600" dirty="0" err="1" smtClean="0"/>
              <a:t>Strategy</a:t>
            </a:r>
            <a:r>
              <a:rPr lang="es-MX" sz="1600" dirty="0" smtClean="0"/>
              <a:t> &amp; </a:t>
            </a:r>
            <a:r>
              <a:rPr lang="es-MX" sz="1600" dirty="0" err="1" smtClean="0"/>
              <a:t>Investment</a:t>
            </a:r>
            <a:r>
              <a:rPr lang="es-MX" sz="1600" dirty="0" smtClean="0"/>
              <a:t>.</a:t>
            </a:r>
          </a:p>
          <a:p>
            <a:pPr marL="1004888" lvl="1" indent="-285750" algn="just">
              <a:buFont typeface="Courier New" pitchFamily="49" charset="0"/>
              <a:buChar char="o"/>
            </a:pPr>
            <a:r>
              <a:rPr lang="es-MX" sz="1600" dirty="0" smtClean="0"/>
              <a:t>Presencia Global a través de </a:t>
            </a:r>
            <a:r>
              <a:rPr lang="es-MX" sz="1600" dirty="0" err="1" smtClean="0"/>
              <a:t>Evercore</a:t>
            </a:r>
            <a:r>
              <a:rPr lang="es-MX" sz="1600" dirty="0" smtClean="0"/>
              <a:t> </a:t>
            </a:r>
            <a:r>
              <a:rPr lang="es-MX" sz="1600" dirty="0" err="1" smtClean="0"/>
              <a:t>Partners</a:t>
            </a:r>
            <a:r>
              <a:rPr lang="es-MX" sz="1600" dirty="0" smtClean="0"/>
              <a:t>.</a:t>
            </a:r>
          </a:p>
          <a:p>
            <a:pPr marL="1004888" lvl="1" indent="-285750" algn="just">
              <a:buFont typeface="Courier New" pitchFamily="49" charset="0"/>
              <a:buChar char="o"/>
            </a:pPr>
            <a:r>
              <a:rPr lang="es-MX" sz="1600" dirty="0" smtClean="0"/>
              <a:t>Propuesta económica más atractiva del mercado: 5 PB.</a:t>
            </a:r>
          </a:p>
          <a:p>
            <a:pPr marL="719138" lvl="1" algn="just"/>
            <a:endParaRPr lang="es-MX" sz="1600" dirty="0"/>
          </a:p>
          <a:p>
            <a:pPr lvl="1" algn="just"/>
            <a:r>
              <a:rPr lang="es-MX" sz="1600" b="1" dirty="0" smtClean="0"/>
              <a:t>Columbus de México: </a:t>
            </a:r>
            <a:endParaRPr lang="es-MX" sz="1600" b="1" dirty="0"/>
          </a:p>
          <a:p>
            <a:pPr marL="1004888" lvl="1" indent="-285750" algn="just">
              <a:buFont typeface="Courier New" pitchFamily="49" charset="0"/>
              <a:buChar char="o"/>
            </a:pPr>
            <a:r>
              <a:rPr lang="es-MX" sz="1600" dirty="0" smtClean="0"/>
              <a:t>Manejador especializado en </a:t>
            </a:r>
            <a:r>
              <a:rPr lang="es-MX" sz="1600" dirty="0"/>
              <a:t>P</a:t>
            </a:r>
            <a:r>
              <a:rPr lang="es-MX" sz="1600" dirty="0" smtClean="0"/>
              <a:t>ensiones </a:t>
            </a:r>
            <a:r>
              <a:rPr lang="es-MX" sz="1600" dirty="0"/>
              <a:t>y Mandatos de Inversión en México</a:t>
            </a:r>
            <a:r>
              <a:rPr lang="es-MX" sz="1600" dirty="0" smtClean="0"/>
              <a:t>.</a:t>
            </a:r>
          </a:p>
          <a:p>
            <a:pPr marL="1004888" lvl="1" indent="-285750" algn="just">
              <a:buFont typeface="Courier New" pitchFamily="49" charset="0"/>
              <a:buChar char="o"/>
            </a:pPr>
            <a:r>
              <a:rPr lang="es-MX" sz="1600" dirty="0" smtClean="0"/>
              <a:t>Se ubicó dentro de los tres finalistas  dentro del estudio cualitativo y cuantitativo realizado por el ITAM para manejadores del FANVIT.</a:t>
            </a:r>
          </a:p>
          <a:p>
            <a:pPr marL="1004888" lvl="1" indent="-285750" algn="just">
              <a:buFont typeface="Courier New" pitchFamily="49" charset="0"/>
              <a:buChar char="o"/>
            </a:pPr>
            <a:r>
              <a:rPr lang="es-MX" sz="1600" dirty="0" smtClean="0"/>
              <a:t>Amplia experiencia en manejo de fondos y en transmisión de información con plataforma tecnológica propia.</a:t>
            </a:r>
          </a:p>
          <a:p>
            <a:pPr marL="1004888" lvl="1" indent="-285750" algn="just">
              <a:buFont typeface="Courier New" pitchFamily="49" charset="0"/>
              <a:buChar char="o"/>
            </a:pPr>
            <a:r>
              <a:rPr lang="es-MX" sz="1600" dirty="0" smtClean="0"/>
              <a:t>Propuesta económica atractiva: 15 PB.</a:t>
            </a:r>
          </a:p>
          <a:p>
            <a:pPr marL="719138" lvl="1" algn="just"/>
            <a:endParaRPr lang="es-MX" sz="1400" dirty="0"/>
          </a:p>
          <a:p>
            <a:pPr marL="0" lvl="1" algn="just"/>
            <a:r>
              <a:rPr lang="es-MX" sz="1600" dirty="0"/>
              <a:t>Con el fin de apegarse a las mejores prácticas de mercado nacionales e internacionales y mantener la competitividad en la gestión, se sugieren al menos dos manejadores para el fondo.</a:t>
            </a:r>
          </a:p>
          <a:p>
            <a:pPr marL="0" lvl="1" indent="714375" algn="just"/>
            <a:endParaRPr lang="es-MX" sz="1400" dirty="0" smtClean="0"/>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98670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44000" y="1104900"/>
            <a:ext cx="8686800" cy="6247864"/>
          </a:xfrm>
          <a:prstGeom prst="rect">
            <a:avLst/>
          </a:prstGeom>
          <a:noFill/>
        </p:spPr>
        <p:txBody>
          <a:bodyPr wrap="square" rtlCol="0">
            <a:spAutoFit/>
          </a:bodyPr>
          <a:lstStyle/>
          <a:p>
            <a:pPr marL="0" lvl="1" algn="just"/>
            <a:r>
              <a:rPr lang="es-MX" sz="1600" dirty="0"/>
              <a:t>Con base en el análisis expuesto anteriormente, la Administración identifica los siguientes Asesores Financieros como los más adecuados para la Gestión del Fondo de </a:t>
            </a:r>
            <a:r>
              <a:rPr lang="es-MX" sz="1600" dirty="0" smtClean="0"/>
              <a:t>Protección de Pagos:</a:t>
            </a:r>
            <a:endParaRPr lang="es-MX" sz="1600" dirty="0"/>
          </a:p>
          <a:p>
            <a:pPr lvl="1" algn="just"/>
            <a:endParaRPr lang="es-MX" sz="1400" b="1" dirty="0" smtClean="0"/>
          </a:p>
          <a:p>
            <a:pPr lvl="1" algn="just"/>
            <a:r>
              <a:rPr lang="es-MX" sz="1600" b="1" dirty="0"/>
              <a:t>Columbus de México: </a:t>
            </a:r>
          </a:p>
          <a:p>
            <a:pPr marL="1004888" lvl="1" indent="-285750" algn="just">
              <a:buFont typeface="Courier New" pitchFamily="49" charset="0"/>
              <a:buChar char="o"/>
            </a:pPr>
            <a:r>
              <a:rPr lang="es-MX" sz="1600" dirty="0"/>
              <a:t>Manejador especializado en Pensiones y Mandatos de Inversión en México.</a:t>
            </a:r>
          </a:p>
          <a:p>
            <a:pPr marL="1004888" lvl="1" indent="-285750" algn="just">
              <a:buFont typeface="Courier New" pitchFamily="49" charset="0"/>
              <a:buChar char="o"/>
            </a:pPr>
            <a:r>
              <a:rPr lang="es-MX" sz="1600" dirty="0"/>
              <a:t>Se ubica dentro de los tres finalistas  dentro del estudio cualitativo y cuantitativo realizado por el ITAM.</a:t>
            </a:r>
          </a:p>
          <a:p>
            <a:pPr marL="1004888" lvl="1" indent="-285750" algn="just">
              <a:buFont typeface="Courier New" pitchFamily="49" charset="0"/>
              <a:buChar char="o"/>
            </a:pPr>
            <a:r>
              <a:rPr lang="es-MX" sz="1600" dirty="0"/>
              <a:t>Amplia experiencia en manejo de fondos y en transmisión de información con plataforma tecnológica propia.</a:t>
            </a:r>
          </a:p>
          <a:p>
            <a:pPr marL="1004888" lvl="1" indent="-285750" algn="just">
              <a:buFont typeface="Courier New" pitchFamily="49" charset="0"/>
              <a:buChar char="o"/>
            </a:pPr>
            <a:r>
              <a:rPr lang="es-MX" sz="1600" dirty="0"/>
              <a:t>Propuesta económica atractiva: 15 PB</a:t>
            </a:r>
            <a:r>
              <a:rPr lang="es-MX" sz="1600" dirty="0" smtClean="0"/>
              <a:t>.</a:t>
            </a:r>
            <a:endParaRPr lang="es-MX" sz="1600" b="1" dirty="0"/>
          </a:p>
          <a:p>
            <a:pPr lvl="1" algn="just"/>
            <a:endParaRPr lang="es-MX" sz="1600" b="1" dirty="0"/>
          </a:p>
          <a:p>
            <a:pPr lvl="1" algn="just"/>
            <a:r>
              <a:rPr lang="es-MX" sz="1600" b="1" dirty="0" err="1" smtClean="0"/>
              <a:t>Actinver</a:t>
            </a:r>
            <a:r>
              <a:rPr lang="es-MX" sz="1600" b="1" dirty="0" smtClean="0"/>
              <a:t> </a:t>
            </a:r>
            <a:r>
              <a:rPr lang="es-MX" sz="1600" b="1" dirty="0"/>
              <a:t>Casa de Bolsa: </a:t>
            </a:r>
          </a:p>
          <a:p>
            <a:pPr marL="1004888" lvl="1" indent="-285750" algn="just">
              <a:buFont typeface="Courier New" pitchFamily="49" charset="0"/>
              <a:buChar char="o"/>
            </a:pPr>
            <a:r>
              <a:rPr lang="es-MX" sz="1600" dirty="0"/>
              <a:t>Cuenta con un sistema robusto para el control de cumplimiento normativo, gestión y riesgos.</a:t>
            </a:r>
          </a:p>
          <a:p>
            <a:pPr marL="1004888" lvl="1" indent="-285750" algn="just">
              <a:buFont typeface="Courier New" pitchFamily="49" charset="0"/>
              <a:buChar char="o"/>
            </a:pPr>
            <a:r>
              <a:rPr lang="es-MX" sz="1600" dirty="0"/>
              <a:t>Alianza con manejadores internacionales (</a:t>
            </a:r>
            <a:r>
              <a:rPr lang="es-MX" sz="1600" dirty="0" err="1"/>
              <a:t>LyonRoss</a:t>
            </a:r>
            <a:r>
              <a:rPr lang="es-MX" sz="1600" dirty="0"/>
              <a:t> Capital Management).</a:t>
            </a:r>
          </a:p>
          <a:p>
            <a:pPr marL="1004888" lvl="1" indent="-285750" algn="just">
              <a:buFont typeface="Courier New" pitchFamily="49" charset="0"/>
              <a:buChar char="o"/>
            </a:pPr>
            <a:r>
              <a:rPr lang="es-MX" sz="1600" dirty="0" smtClean="0"/>
              <a:t>Número uno en la evaluación de transparencia realizada por CONDUSEF 2013.</a:t>
            </a:r>
            <a:endParaRPr lang="es-MX" sz="1600" dirty="0"/>
          </a:p>
          <a:p>
            <a:pPr marL="1004888" lvl="1" indent="-285750" algn="just">
              <a:buFont typeface="Courier New" pitchFamily="49" charset="0"/>
              <a:buChar char="o"/>
            </a:pPr>
            <a:r>
              <a:rPr lang="es-MX" sz="1600" dirty="0"/>
              <a:t>Propuesta económica atractiva: 15 PB.</a:t>
            </a:r>
          </a:p>
          <a:p>
            <a:pPr marL="719138" lvl="1" algn="just"/>
            <a:endParaRPr lang="es-MX" sz="1600" dirty="0"/>
          </a:p>
          <a:p>
            <a:pPr marL="285750" lvl="1" indent="-285750" algn="just">
              <a:buFont typeface="Wingdings" pitchFamily="2" charset="2"/>
              <a:buChar char="q"/>
            </a:pPr>
            <a:r>
              <a:rPr lang="es-MX" sz="1600" dirty="0" smtClean="0"/>
              <a:t>En caso de requerir algún manejador adicional, se considerará en primera instancia a INVEX Casa de Bolsa. Se considera que reúne los requisitos correspondientes.</a:t>
            </a:r>
          </a:p>
          <a:p>
            <a:pPr marL="285750" lvl="1" indent="-285750" algn="just">
              <a:buFont typeface="Wingdings" pitchFamily="2" charset="2"/>
              <a:buChar char="q"/>
            </a:pPr>
            <a:endParaRPr lang="es-MX" sz="1600" dirty="0" smtClean="0"/>
          </a:p>
          <a:p>
            <a:pPr marL="0" lvl="1" algn="just"/>
            <a:r>
              <a:rPr lang="es-MX" sz="1600" dirty="0" smtClean="0"/>
              <a:t>Con </a:t>
            </a:r>
            <a:r>
              <a:rPr lang="es-MX" sz="1600" dirty="0"/>
              <a:t>el fin de apegarse a las mejores prácticas de mercado nacionales e internacionales y mantener la competitividad en la gestión, se sugieren al menos dos manejadores para </a:t>
            </a:r>
            <a:r>
              <a:rPr lang="es-MX" sz="1600" dirty="0" smtClean="0"/>
              <a:t>el fondo</a:t>
            </a:r>
            <a:r>
              <a:rPr lang="es-MX" sz="1600" dirty="0"/>
              <a:t>.</a:t>
            </a:r>
          </a:p>
          <a:p>
            <a:pPr lvl="1" algn="just"/>
            <a:r>
              <a:rPr lang="es-MX" dirty="0"/>
              <a:t>	</a:t>
            </a:r>
          </a:p>
          <a:p>
            <a:endParaRPr lang="es-MX" sz="1600" dirty="0" err="1" smtClean="0"/>
          </a:p>
        </p:txBody>
      </p:sp>
      <p:sp>
        <p:nvSpPr>
          <p:cNvPr id="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Recomendación </a:t>
            </a:r>
            <a:r>
              <a:rPr lang="es-MX" sz="2200" dirty="0" smtClean="0">
                <a:solidFill>
                  <a:prstClr val="white"/>
                </a:solidFill>
                <a:ea typeface="MS PGothic" pitchFamily="34" charset="-128"/>
                <a:cs typeface="Arial" pitchFamily="34" charset="0"/>
              </a:rPr>
              <a:t>sobre la selección de los Asesores </a:t>
            </a:r>
          </a:p>
          <a:p>
            <a:pPr defTabSz="457200" fontAlgn="ctr">
              <a:spcBef>
                <a:spcPct val="0"/>
              </a:spcBef>
              <a:spcAft>
                <a:spcPct val="0"/>
              </a:spcAft>
            </a:pPr>
            <a:r>
              <a:rPr lang="es-MX" sz="2200" dirty="0" smtClean="0">
                <a:solidFill>
                  <a:prstClr val="white"/>
                </a:solidFill>
                <a:ea typeface="MS PGothic" pitchFamily="34" charset="-128"/>
                <a:cs typeface="Arial" pitchFamily="34" charset="0"/>
              </a:rPr>
              <a:t>de Inversión para el FPP</a:t>
            </a:r>
            <a:endParaRPr lang="es-MX" sz="2200" dirty="0">
              <a:solidFill>
                <a:prstClr val="white"/>
              </a:solidFill>
              <a:ea typeface="MS PGothic" pitchFamily="34" charset="-128"/>
              <a:cs typeface="Arial" pitchFamily="34" charset="0"/>
            </a:endParaRPr>
          </a:p>
        </p:txBody>
      </p:sp>
    </p:spTree>
    <p:extLst>
      <p:ext uri="{BB962C8B-B14F-4D97-AF65-F5344CB8AC3E}">
        <p14:creationId xmlns:p14="http://schemas.microsoft.com/office/powerpoint/2010/main" val="1744521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2504" y="350935"/>
            <a:ext cx="8738743"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Solicitud en base a la Resolución RCA-4558-03/14 – </a:t>
            </a:r>
          </a:p>
          <a:p>
            <a:pPr defTabSz="457200" fontAlgn="ctr">
              <a:spcBef>
                <a:spcPct val="0"/>
              </a:spcBef>
              <a:spcAft>
                <a:spcPct val="0"/>
              </a:spcAft>
            </a:pPr>
            <a:r>
              <a:rPr lang="es-MX" sz="2200" dirty="0" smtClean="0">
                <a:solidFill>
                  <a:prstClr val="white"/>
                </a:solidFill>
                <a:ea typeface="MS PGothic" pitchFamily="34" charset="-128"/>
                <a:cs typeface="Arial" pitchFamily="34" charset="0"/>
              </a:rPr>
              <a:t>Sesión ordinaria número 755 del H. Consejo de Administración</a:t>
            </a:r>
            <a:endParaRPr lang="es-MX" sz="2200" dirty="0">
              <a:solidFill>
                <a:prstClr val="white"/>
              </a:solidFill>
              <a:ea typeface="MS PGothic" pitchFamily="34" charset="-128"/>
              <a:cs typeface="Arial" pitchFamily="34" charset="0"/>
            </a:endParaRPr>
          </a:p>
        </p:txBody>
      </p:sp>
      <p:sp>
        <p:nvSpPr>
          <p:cNvPr id="7" name="6 Rectángulo"/>
          <p:cNvSpPr/>
          <p:nvPr/>
        </p:nvSpPr>
        <p:spPr>
          <a:xfrm>
            <a:off x="142504" y="1206907"/>
            <a:ext cx="8787740" cy="5678478"/>
          </a:xfrm>
          <a:prstGeom prst="rect">
            <a:avLst/>
          </a:prstGeom>
        </p:spPr>
        <p:txBody>
          <a:bodyPr wrap="square">
            <a:spAutoFit/>
          </a:bodyPr>
          <a:lstStyle/>
          <a:p>
            <a:pPr algn="just" defTabSz="457200" fontAlgn="ctr">
              <a:spcBef>
                <a:spcPct val="0"/>
              </a:spcBef>
              <a:spcAft>
                <a:spcPct val="0"/>
              </a:spcAft>
            </a:pPr>
            <a:r>
              <a:rPr lang="es-MX" sz="1650" dirty="0" smtClean="0">
                <a:solidFill>
                  <a:prstClr val="black"/>
                </a:solidFill>
                <a:ea typeface="MS PGothic" pitchFamily="34" charset="-128"/>
                <a:cs typeface="Arial" pitchFamily="34" charset="0"/>
              </a:rPr>
              <a:t> </a:t>
            </a:r>
            <a:r>
              <a:rPr lang="es-MX" sz="1600" dirty="0" smtClean="0">
                <a:ea typeface="MS PGothic" pitchFamily="34" charset="-128"/>
                <a:cs typeface="Arial" pitchFamily="34" charset="0"/>
              </a:rPr>
              <a:t>En referencia a la Resolución RCA-4558-03/14, emitida en la Sesión </a:t>
            </a:r>
            <a:r>
              <a:rPr lang="es-MX" sz="1600" dirty="0">
                <a:ea typeface="MS PGothic" pitchFamily="34" charset="-128"/>
                <a:cs typeface="Arial" pitchFamily="34" charset="0"/>
              </a:rPr>
              <a:t>ordinaria </a:t>
            </a:r>
          </a:p>
          <a:p>
            <a:pPr algn="just" defTabSz="457200" fontAlgn="ctr">
              <a:spcBef>
                <a:spcPct val="0"/>
              </a:spcBef>
              <a:spcAft>
                <a:spcPct val="0"/>
              </a:spcAft>
            </a:pPr>
            <a:r>
              <a:rPr lang="es-MX" sz="1600" dirty="0">
                <a:ea typeface="MS PGothic" pitchFamily="34" charset="-128"/>
                <a:cs typeface="Arial" pitchFamily="34" charset="0"/>
              </a:rPr>
              <a:t>número 755 del H. Consejo de </a:t>
            </a:r>
            <a:r>
              <a:rPr lang="es-MX" sz="1600" dirty="0" smtClean="0">
                <a:ea typeface="MS PGothic" pitchFamily="34" charset="-128"/>
                <a:cs typeface="Arial" pitchFamily="34" charset="0"/>
              </a:rPr>
              <a:t>Administración, del pasado miércoles 26 de marzo de 2014, respecto al cambio en la política de manejo de los recursos del “Régimen de jubilaciones y pensiones de los trabajadores del Infonavit”, misma que fue turnada a esta Subdirección General de Administración de Personas para su atención y la cual a la letra señala:</a:t>
            </a:r>
          </a:p>
          <a:p>
            <a:pPr algn="just" defTabSz="457200" fontAlgn="ctr">
              <a:spcBef>
                <a:spcPct val="0"/>
              </a:spcBef>
              <a:spcAft>
                <a:spcPct val="0"/>
              </a:spcAft>
            </a:pPr>
            <a:r>
              <a:rPr lang="es-MX" sz="1600" b="1" dirty="0" smtClean="0">
                <a:ea typeface="MS PGothic" pitchFamily="34" charset="-128"/>
                <a:cs typeface="Arial" pitchFamily="34" charset="0"/>
              </a:rPr>
              <a:t>“Se instruye a la Administración para que:-----1). Se asegure de que la nueva política cumpla con el objetivo de tener un control permanente de la inversión, maximizar los rendimientos del Fondo y minimizar los riesgos operativos y de inversión; así como que, en caso de que esto no suceda así, lo informe de manera inmediata al H. Consejo de Administración, a través del Comité de Riesgos, y proponga, en su caso, mejoras a la administración de los recursos.----- 2). Informe semestralmente al H. Consejo de Administración, a través del Comité de Riesgos, los resultados de la aplicación del cambio aprobado.-----”</a:t>
            </a:r>
            <a:endParaRPr lang="es-MX" sz="1600" b="1" dirty="0">
              <a:ea typeface="MS PGothic" pitchFamily="34" charset="-128"/>
              <a:cs typeface="Arial" pitchFamily="34" charset="0"/>
            </a:endParaRPr>
          </a:p>
          <a:p>
            <a:pPr algn="just" defTabSz="457200"/>
            <a:r>
              <a:rPr lang="es-MX" sz="1600" dirty="0" smtClean="0">
                <a:ea typeface="MS PGothic" pitchFamily="34" charset="-128"/>
                <a:cs typeface="Arial" pitchFamily="34" charset="0"/>
              </a:rPr>
              <a:t>En tal virtud y debido a los tiempos consumidos para el desarrollo de capacidades para la gestión de inversiones actualmente ya existentes dentro del propio Instituto, para la búsqueda de las contrapartes y proveedores que puedan ofrecer mayor idoneidad con los requerimientos del Infonavit y la adecuación del Marco de Gestión, se utilizó gran parte del plazo estipulado por el H. Consejo de Administración, lo cual ha impedido la formalización de los acuerdos con los proveedores y la aprobación del Marco de Gestión, lo cual permitirá la implementación formal del cambio en la política de manejo de los recursos del “Régimen de jubilaciones y pensiones de los trabajadores del Infonavit”, por lo que se solicita al Secretario General su intervención a efecto de que se autorice una prórroga para el 28 de noviembre de 2014 para que se presente la información para dar cumplimiento a la Resolución tomada por los miembros del H. Consejo de Administración.</a:t>
            </a:r>
            <a:endParaRPr lang="es-MX" sz="1600" dirty="0">
              <a:ea typeface="MS PGothic" pitchFamily="34" charset="-128"/>
              <a:cs typeface="Arial" pitchFamily="34" charset="0"/>
            </a:endParaRPr>
          </a:p>
        </p:txBody>
      </p:sp>
      <p:graphicFrame>
        <p:nvGraphicFramePr>
          <p:cNvPr id="4" name="3 Objeto"/>
          <p:cNvGraphicFramePr>
            <a:graphicFrameLocks noChangeAspect="1"/>
          </p:cNvGraphicFramePr>
          <p:nvPr>
            <p:extLst>
              <p:ext uri="{D42A27DB-BD31-4B8C-83A1-F6EECF244321}">
                <p14:modId xmlns:p14="http://schemas.microsoft.com/office/powerpoint/2010/main" val="3279515661"/>
              </p:ext>
            </p:extLst>
          </p:nvPr>
        </p:nvGraphicFramePr>
        <p:xfrm>
          <a:off x="7235966" y="114870"/>
          <a:ext cx="914400" cy="771525"/>
        </p:xfrm>
        <a:graphic>
          <a:graphicData uri="http://schemas.openxmlformats.org/presentationml/2006/ole">
            <mc:AlternateContent xmlns:mc="http://schemas.openxmlformats.org/markup-compatibility/2006">
              <mc:Choice xmlns:v="urn:schemas-microsoft-com:vml" Requires="v">
                <p:oleObj spid="_x0000_s387088" name="Acrobat Document" showAsIcon="1" r:id="rId4" imgW="914400" imgH="771480" progId="AcroExch.Document.7">
                  <p:embed/>
                </p:oleObj>
              </mc:Choice>
              <mc:Fallback>
                <p:oleObj name="Acrobat Document" showAsIcon="1" r:id="rId4" imgW="914400" imgH="771480" progId="AcroExch.Document.7">
                  <p:embed/>
                  <p:pic>
                    <p:nvPicPr>
                      <p:cNvPr id="0" name=""/>
                      <p:cNvPicPr/>
                      <p:nvPr/>
                    </p:nvPicPr>
                    <p:blipFill>
                      <a:blip r:embed="rId5"/>
                      <a:stretch>
                        <a:fillRect/>
                      </a:stretch>
                    </p:blipFill>
                    <p:spPr>
                      <a:xfrm>
                        <a:off x="7235966" y="11487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7724186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2954655"/>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2B2B2"/>
                </a:solidFill>
              </a:rPr>
              <a:t>Informe sobre la estrategia de inversión y resultados del FANVIT.</a:t>
            </a:r>
          </a:p>
          <a:p>
            <a:pPr marL="355600" indent="-355600" algn="just" defTabSz="457200">
              <a:spcAft>
                <a:spcPts val="1800"/>
              </a:spcAft>
              <a:buFont typeface="+mj-lt"/>
              <a:buAutoNum type="arabicPeriod"/>
            </a:pPr>
            <a:r>
              <a:rPr lang="es-MX" b="1" dirty="0" smtClean="0">
                <a:solidFill>
                  <a:srgbClr val="B2B2B2"/>
                </a:solidFill>
              </a:rPr>
              <a:t>Informe </a:t>
            </a:r>
            <a:r>
              <a:rPr lang="es-MX" b="1" dirty="0">
                <a:solidFill>
                  <a:srgbClr val="B2B2B2"/>
                </a:solidFill>
              </a:rPr>
              <a:t>sobre el calendario de traspaso de recursos al FANVIT.</a:t>
            </a:r>
          </a:p>
          <a:p>
            <a:pPr marL="355600" indent="-355600" algn="just" defTabSz="457200">
              <a:spcAft>
                <a:spcPts val="1800"/>
              </a:spcAft>
              <a:buFont typeface="+mj-lt"/>
              <a:buAutoNum type="arabicPeriod"/>
            </a:pPr>
            <a:r>
              <a:rPr lang="es-MX" b="1" dirty="0" smtClean="0">
                <a:solidFill>
                  <a:srgbClr val="B2B2B2"/>
                </a:solidFill>
              </a:rPr>
              <a:t>Propuesta preliminar de los Marcos de Gestión del Fondo de Protección de Pagos, y del Fondo de Jubilaciones y Pensiones, e Informe sobre la propuesta de asesores financieros (etapa inicial e híbrida).</a:t>
            </a:r>
          </a:p>
          <a:p>
            <a:pPr marL="355600" indent="-355600" algn="just" defTabSz="457200">
              <a:spcAft>
                <a:spcPts val="1800"/>
              </a:spcAft>
              <a:buFont typeface="+mj-lt"/>
              <a:buAutoNum type="arabicPeriod" startAt="4"/>
            </a:pPr>
            <a:r>
              <a:rPr lang="es-MX" b="1" dirty="0" smtClean="0">
                <a:solidFill>
                  <a:srgbClr val="BB2D2C"/>
                </a:solidFill>
              </a:rPr>
              <a:t>Informe </a:t>
            </a:r>
            <a:r>
              <a:rPr lang="es-MX" b="1" dirty="0">
                <a:solidFill>
                  <a:srgbClr val="BB2D2C"/>
                </a:solidFill>
              </a:rPr>
              <a:t>sobre los avances en la implementación del Marco de Gestión.</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Comité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004</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23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septiembre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42779073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9111"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lstStyle/>
          <a:p>
            <a:r>
              <a:rPr lang="es-MX" sz="2200" dirty="0" smtClean="0"/>
              <a:t>Estatus: Etapa Inicial  - Donde Estamos</a:t>
            </a:r>
            <a:endParaRPr lang="es-MX" sz="2200" dirty="0"/>
          </a:p>
        </p:txBody>
      </p:sp>
      <p:sp>
        <p:nvSpPr>
          <p:cNvPr id="3" name="ColumnHeader"/>
          <p:cNvSpPr>
            <a:spLocks noChangeArrowheads="1"/>
          </p:cNvSpPr>
          <p:nvPr/>
        </p:nvSpPr>
        <p:spPr bwMode="gray">
          <a:xfrm>
            <a:off x="325438" y="160039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Dimensión</a:t>
            </a:r>
            <a:endParaRPr lang="es-MX" sz="1200" b="1" dirty="0"/>
          </a:p>
        </p:txBody>
      </p:sp>
      <p:sp>
        <p:nvSpPr>
          <p:cNvPr id="7" name="ColumnHeader"/>
          <p:cNvSpPr>
            <a:spLocks noChangeArrowheads="1"/>
          </p:cNvSpPr>
          <p:nvPr/>
        </p:nvSpPr>
        <p:spPr bwMode="gray">
          <a:xfrm>
            <a:off x="2167731" y="160039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Estatus (15 de Septiembre)</a:t>
            </a:r>
            <a:endParaRPr lang="es-MX" sz="1200" b="1" dirty="0"/>
          </a:p>
        </p:txBody>
      </p:sp>
      <p:sp>
        <p:nvSpPr>
          <p:cNvPr id="10" name="Rectangle 9"/>
          <p:cNvSpPr/>
          <p:nvPr/>
        </p:nvSpPr>
        <p:spPr>
          <a:xfrm>
            <a:off x="322264" y="1970342"/>
            <a:ext cx="1503679" cy="90000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Gobierno Institucional y </a:t>
            </a:r>
            <a:r>
              <a:rPr lang="es-MX" sz="1200" b="1" dirty="0">
                <a:solidFill>
                  <a:schemeClr val="bg1"/>
                </a:solidFill>
              </a:rPr>
              <a:t>Ó</a:t>
            </a:r>
            <a:r>
              <a:rPr lang="es-MX" sz="1200" b="1" dirty="0" smtClean="0">
                <a:solidFill>
                  <a:schemeClr val="bg1"/>
                </a:solidFill>
              </a:rPr>
              <a:t>rganos de gestión</a:t>
            </a:r>
          </a:p>
        </p:txBody>
      </p:sp>
      <p:sp>
        <p:nvSpPr>
          <p:cNvPr id="11" name="Rectangle 10"/>
          <p:cNvSpPr/>
          <p:nvPr/>
        </p:nvSpPr>
        <p:spPr>
          <a:xfrm>
            <a:off x="322264" y="2984470"/>
            <a:ext cx="1503679" cy="1035677"/>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prstClr val="white"/>
                </a:solidFill>
              </a:rPr>
              <a:t>Desarrollo de capacidades</a:t>
            </a:r>
          </a:p>
          <a:p>
            <a:pPr algn="ctr" defTabSz="914400"/>
            <a:endParaRPr lang="es-MX" sz="1200" b="1" dirty="0" smtClean="0">
              <a:solidFill>
                <a:schemeClr val="bg1"/>
              </a:solidFill>
            </a:endParaRPr>
          </a:p>
        </p:txBody>
      </p:sp>
      <p:cxnSp>
        <p:nvCxnSpPr>
          <p:cNvPr id="15" name="Straight Connector 14"/>
          <p:cNvCxnSpPr/>
          <p:nvPr/>
        </p:nvCxnSpPr>
        <p:spPr>
          <a:xfrm>
            <a:off x="309282" y="2936429"/>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3" name="TextColumnContent"/>
          <p:cNvSpPr>
            <a:spLocks noChangeArrowheads="1"/>
          </p:cNvSpPr>
          <p:nvPr/>
        </p:nvSpPr>
        <p:spPr bwMode="gray">
          <a:xfrm>
            <a:off x="2072731" y="3004484"/>
            <a:ext cx="6840000" cy="1015663"/>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buClr>
                <a:schemeClr val="tx2"/>
              </a:buClr>
              <a:buFontTx/>
              <a:buChar char="•"/>
            </a:pPr>
            <a:r>
              <a:rPr lang="es-MX" sz="1100" dirty="0" smtClean="0"/>
              <a:t>Proveedor del Sistema </a:t>
            </a:r>
            <a:r>
              <a:rPr lang="es-MX" sz="1100" dirty="0"/>
              <a:t>(etapa inicial/híbrida):</a:t>
            </a:r>
          </a:p>
          <a:p>
            <a:pPr marL="355600" lvl="2" indent="-177800">
              <a:buClr>
                <a:schemeClr val="tx2"/>
              </a:buClr>
              <a:buFont typeface="Calibri" pitchFamily="34" charset="0"/>
              <a:buChar char="–"/>
            </a:pPr>
            <a:r>
              <a:rPr lang="es-MX" sz="1100" dirty="0" smtClean="0"/>
              <a:t>Operación de acuerdo a la etapa inicial/ asesoría financiera (11 de julio- por definir)</a:t>
            </a:r>
          </a:p>
          <a:p>
            <a:pPr marL="355600" lvl="2" indent="-177800">
              <a:buClr>
                <a:schemeClr val="tx2"/>
              </a:buClr>
              <a:buFont typeface="Calibri" pitchFamily="34" charset="0"/>
              <a:buChar char="–"/>
            </a:pPr>
            <a:r>
              <a:rPr lang="es-MX" sz="1100" dirty="0" smtClean="0"/>
              <a:t>Continúa implementación de la estrategia para la construcción del portafolio. </a:t>
            </a:r>
          </a:p>
          <a:p>
            <a:pPr marL="355600" lvl="2" indent="-177800">
              <a:buClr>
                <a:schemeClr val="tx2"/>
              </a:buClr>
              <a:buFont typeface="Calibri" pitchFamily="34" charset="0"/>
              <a:buChar char="–"/>
            </a:pPr>
            <a:r>
              <a:rPr lang="es-MX" sz="1100" dirty="0" smtClean="0"/>
              <a:t>Finalización del Estudio de mercado para la selección de asesoría financiera  para el FPP y el FJP.</a:t>
            </a:r>
          </a:p>
          <a:p>
            <a:pPr marL="180975" lvl="1" indent="-174625">
              <a:buClr>
                <a:schemeClr val="tx2"/>
              </a:buClr>
              <a:buFontTx/>
              <a:buChar char="•"/>
            </a:pPr>
            <a:r>
              <a:rPr lang="es-MX" sz="1100" dirty="0"/>
              <a:t>Custodio/ </a:t>
            </a:r>
            <a:r>
              <a:rPr lang="es-MX" sz="1100" dirty="0" smtClean="0"/>
              <a:t>Fiduciario:</a:t>
            </a:r>
          </a:p>
          <a:p>
            <a:pPr marL="355600" lvl="2" indent="-177800">
              <a:buClr>
                <a:schemeClr val="tx2"/>
              </a:buClr>
              <a:buFont typeface="Calibri" pitchFamily="34" charset="0"/>
              <a:buChar char="–"/>
            </a:pPr>
            <a:r>
              <a:rPr lang="es-MX" sz="1100" dirty="0" smtClean="0"/>
              <a:t>Inicio del estudio </a:t>
            </a:r>
            <a:r>
              <a:rPr lang="es-MX" sz="1100" dirty="0"/>
              <a:t>de mercado </a:t>
            </a:r>
            <a:r>
              <a:rPr lang="es-MX" sz="1100" dirty="0" smtClean="0"/>
              <a:t>para la selección de </a:t>
            </a:r>
            <a:r>
              <a:rPr lang="es-MX" sz="1100" dirty="0"/>
              <a:t>proveedores para el FPP y el FJP.</a:t>
            </a:r>
          </a:p>
        </p:txBody>
      </p:sp>
      <p:sp>
        <p:nvSpPr>
          <p:cNvPr id="51" name="Rectangle 50"/>
          <p:cNvSpPr/>
          <p:nvPr/>
        </p:nvSpPr>
        <p:spPr>
          <a:xfrm>
            <a:off x="2054875" y="4130483"/>
            <a:ext cx="6840000" cy="846386"/>
          </a:xfrm>
          <a:prstGeom prst="rect">
            <a:avLst/>
          </a:prstGeom>
        </p:spPr>
        <p:txBody>
          <a:bodyPr wrap="square" lIns="0" tIns="0" rIns="0" bIns="0">
            <a:spAutoFit/>
          </a:bodyPr>
          <a:lstStyle/>
          <a:p>
            <a:pPr marL="180975" lvl="1" indent="-174625">
              <a:buClr>
                <a:schemeClr val="tx2"/>
              </a:buClr>
              <a:buFontTx/>
              <a:buChar char="•"/>
            </a:pPr>
            <a:r>
              <a:rPr lang="es-MX" sz="1100" dirty="0" smtClean="0"/>
              <a:t>Reuniones de análisis con custodio para automatización del envío de información. </a:t>
            </a:r>
          </a:p>
          <a:p>
            <a:pPr marL="180975" lvl="1" indent="-174625">
              <a:buClr>
                <a:schemeClr val="tx2"/>
              </a:buClr>
              <a:buFontTx/>
              <a:buChar char="•"/>
            </a:pPr>
            <a:r>
              <a:rPr lang="es-MX" sz="1100" dirty="0" smtClean="0"/>
              <a:t>Desarrollo e implementación de interfaces con custodio, contabilidad  interna  y proveedor de precios.</a:t>
            </a:r>
          </a:p>
          <a:p>
            <a:pPr marL="180975" lvl="1" indent="-174625">
              <a:buClr>
                <a:schemeClr val="tx2"/>
              </a:buClr>
              <a:buFontTx/>
              <a:buChar char="•"/>
            </a:pPr>
            <a:r>
              <a:rPr lang="es-MX" sz="1100" dirty="0" smtClean="0"/>
              <a:t>Instalación de sistemas de información en tiempo real.</a:t>
            </a:r>
          </a:p>
          <a:p>
            <a:pPr marL="180975" lvl="1" indent="-174625">
              <a:buClr>
                <a:schemeClr val="tx2"/>
              </a:buClr>
              <a:buFontTx/>
              <a:buChar char="•"/>
            </a:pPr>
            <a:r>
              <a:rPr lang="es-MX" sz="1100" dirty="0" smtClean="0"/>
              <a:t>Adaptación de “</a:t>
            </a:r>
            <a:r>
              <a:rPr lang="es-MX" sz="1100" i="1" dirty="0" err="1" smtClean="0"/>
              <a:t>site</a:t>
            </a:r>
            <a:r>
              <a:rPr lang="es-MX" sz="1100" i="1" dirty="0" smtClean="0"/>
              <a:t>”</a:t>
            </a:r>
            <a:r>
              <a:rPr lang="es-MX" sz="1100" dirty="0" smtClean="0"/>
              <a:t> (cuarto de servidores) e instalación de infraestructura de comunicaciones.</a:t>
            </a:r>
          </a:p>
          <a:p>
            <a:pPr marL="180975" lvl="1" indent="-174625">
              <a:buClr>
                <a:schemeClr val="tx2"/>
              </a:buClr>
              <a:buFontTx/>
              <a:buChar char="•"/>
            </a:pPr>
            <a:r>
              <a:rPr lang="es-MX" sz="1100" dirty="0" smtClean="0"/>
              <a:t>Implementación del sitio alterno de operación.</a:t>
            </a:r>
            <a:endParaRPr lang="es-MX" sz="1100" dirty="0"/>
          </a:p>
        </p:txBody>
      </p:sp>
      <p:cxnSp>
        <p:nvCxnSpPr>
          <p:cNvPr id="62" name="Straight Connector 61"/>
          <p:cNvCxnSpPr/>
          <p:nvPr/>
        </p:nvCxnSpPr>
        <p:spPr>
          <a:xfrm>
            <a:off x="333469" y="4082574"/>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344102" y="5030034"/>
            <a:ext cx="1503679" cy="530363"/>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Organizacional</a:t>
            </a:r>
          </a:p>
        </p:txBody>
      </p:sp>
      <p:cxnSp>
        <p:nvCxnSpPr>
          <p:cNvPr id="70" name="Straight Connector 69"/>
          <p:cNvCxnSpPr/>
          <p:nvPr/>
        </p:nvCxnSpPr>
        <p:spPr>
          <a:xfrm>
            <a:off x="302977" y="4986344"/>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79" name="TextColumnContent"/>
          <p:cNvSpPr>
            <a:spLocks noChangeArrowheads="1"/>
          </p:cNvSpPr>
          <p:nvPr/>
        </p:nvSpPr>
        <p:spPr bwMode="gray">
          <a:xfrm>
            <a:off x="2072731" y="1991608"/>
            <a:ext cx="6607764" cy="861695"/>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r>
              <a:rPr lang="es-MX" sz="1100" dirty="0" smtClean="0"/>
              <a:t>Sesión 004 </a:t>
            </a:r>
            <a:r>
              <a:rPr lang="es-MX" sz="1100" dirty="0"/>
              <a:t>del Grupo de </a:t>
            </a:r>
            <a:r>
              <a:rPr lang="es-MX" sz="1100" dirty="0" smtClean="0"/>
              <a:t>Trabajo </a:t>
            </a:r>
            <a:r>
              <a:rPr lang="es-MX" sz="1100" dirty="0"/>
              <a:t>de la Tesorería de la </a:t>
            </a:r>
            <a:r>
              <a:rPr lang="es-MX" sz="1100" dirty="0" smtClean="0"/>
              <a:t>Administración (GTT) </a:t>
            </a:r>
            <a:r>
              <a:rPr lang="es-MX" sz="1100" dirty="0"/>
              <a:t>para </a:t>
            </a:r>
            <a:r>
              <a:rPr lang="es-MX" sz="1100" dirty="0" smtClean="0"/>
              <a:t>evaluar </a:t>
            </a:r>
            <a:r>
              <a:rPr lang="es-MX" sz="1100" dirty="0"/>
              <a:t>disponibilidades de </a:t>
            </a:r>
            <a:r>
              <a:rPr lang="es-MX" sz="1100" dirty="0" smtClean="0"/>
              <a:t>efectivo, se acordó un traspaso de 15,300 millones des pesos adicionales al FANVIT.</a:t>
            </a:r>
            <a:endParaRPr lang="es-MX" sz="1100" dirty="0"/>
          </a:p>
          <a:p>
            <a:pPr marL="180975" lvl="1" indent="-174625">
              <a:buClr>
                <a:schemeClr val="tx2"/>
              </a:buClr>
              <a:buFontTx/>
              <a:buChar char="•"/>
            </a:pPr>
            <a:r>
              <a:rPr lang="es-MX" sz="1100" dirty="0"/>
              <a:t>Sesión 002 de los </a:t>
            </a:r>
            <a:r>
              <a:rPr lang="es-MX" sz="1100" dirty="0" smtClean="0"/>
              <a:t>Comités </a:t>
            </a:r>
            <a:r>
              <a:rPr lang="es-MX" sz="1100" dirty="0"/>
              <a:t>Internos de Inversiones y </a:t>
            </a:r>
            <a:r>
              <a:rPr lang="es-MX" sz="1100" dirty="0" smtClean="0"/>
              <a:t>Riesgos del proveedor del Sistema.</a:t>
            </a:r>
          </a:p>
          <a:p>
            <a:pPr marL="180975" lvl="1" indent="-174625">
              <a:buClr>
                <a:schemeClr val="tx2"/>
              </a:buClr>
              <a:buFontTx/>
              <a:buChar char="•"/>
            </a:pPr>
            <a:r>
              <a:rPr lang="es-MX" sz="1100" dirty="0" smtClean="0"/>
              <a:t>Seguimiento </a:t>
            </a:r>
            <a:r>
              <a:rPr lang="es-MX" sz="1100" dirty="0"/>
              <a:t>con grupo de trabajo </a:t>
            </a:r>
            <a:r>
              <a:rPr lang="es-MX" sz="1100" dirty="0" smtClean="0"/>
              <a:t>con áreas de </a:t>
            </a:r>
            <a:r>
              <a:rPr lang="es-MX" sz="1100" dirty="0"/>
              <a:t>tecnologías, </a:t>
            </a:r>
            <a:r>
              <a:rPr lang="es-MX" sz="1100" dirty="0" smtClean="0"/>
              <a:t>contabilidad y riesgos.</a:t>
            </a:r>
          </a:p>
          <a:p>
            <a:pPr marL="180975" lvl="1" indent="-174625">
              <a:buClr>
                <a:schemeClr val="tx2"/>
              </a:buClr>
              <a:buFontTx/>
              <a:buChar char="•"/>
            </a:pPr>
            <a:r>
              <a:rPr lang="es-MX" sz="1100" dirty="0" smtClean="0"/>
              <a:t>Elaboración del Marco de Gestión del FPP y el FJP para aprobación del Comité de Inversiones (sesión 005)</a:t>
            </a:r>
            <a:endParaRPr lang="es-MX" sz="1100" dirty="0"/>
          </a:p>
        </p:txBody>
      </p:sp>
      <p:sp>
        <p:nvSpPr>
          <p:cNvPr id="89" name="Rectangle 62"/>
          <p:cNvSpPr/>
          <p:nvPr/>
        </p:nvSpPr>
        <p:spPr>
          <a:xfrm>
            <a:off x="325802" y="4134981"/>
            <a:ext cx="1503679" cy="816009"/>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Plataforma tecnológica</a:t>
            </a:r>
          </a:p>
        </p:txBody>
      </p:sp>
      <p:sp>
        <p:nvSpPr>
          <p:cNvPr id="99" name="TextColumnContent"/>
          <p:cNvSpPr>
            <a:spLocks noChangeArrowheads="1"/>
          </p:cNvSpPr>
          <p:nvPr/>
        </p:nvSpPr>
        <p:spPr bwMode="gray">
          <a:xfrm>
            <a:off x="2072731" y="5066950"/>
            <a:ext cx="7020034" cy="558784"/>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smtClean="0">
                <a:solidFill>
                  <a:prstClr val="black"/>
                </a:solidFill>
              </a:rPr>
              <a:t>Contratación de personal para el área de análisis prudencial de acuerdo a estructura aprobada.</a:t>
            </a:r>
          </a:p>
          <a:p>
            <a:pPr marL="180975" lvl="1" indent="-174625">
              <a:buClr>
                <a:schemeClr val="tx2"/>
              </a:buClr>
              <a:buFontTx/>
              <a:buChar char="•"/>
            </a:pPr>
            <a:r>
              <a:rPr lang="es-MX" sz="1100" dirty="0" smtClean="0">
                <a:solidFill>
                  <a:prstClr val="black"/>
                </a:solidFill>
              </a:rPr>
              <a:t>Aprobación </a:t>
            </a:r>
            <a:r>
              <a:rPr lang="es-MX" sz="1100" dirty="0" smtClean="0"/>
              <a:t>“</a:t>
            </a:r>
            <a:r>
              <a:rPr lang="es-MX" sz="1100" dirty="0"/>
              <a:t>Subproceso de Traspaso de Recursos entre la Tesorería del Instituto y del Fideicomiso del FANVIT</a:t>
            </a:r>
            <a:r>
              <a:rPr lang="es-MX" sz="1100" dirty="0" smtClean="0"/>
              <a:t>”</a:t>
            </a:r>
            <a:r>
              <a:rPr lang="es-MX" sz="1100" dirty="0" smtClean="0">
                <a:solidFill>
                  <a:prstClr val="black"/>
                </a:solidFill>
              </a:rPr>
              <a:t>.</a:t>
            </a:r>
          </a:p>
          <a:p>
            <a:pPr marL="180975" lvl="1" indent="-174625">
              <a:buClr>
                <a:schemeClr val="tx2"/>
              </a:buClr>
              <a:buFontTx/>
              <a:buChar char="•"/>
            </a:pPr>
            <a:r>
              <a:rPr lang="es-MX" sz="1100" dirty="0" smtClean="0">
                <a:solidFill>
                  <a:prstClr val="black"/>
                </a:solidFill>
              </a:rPr>
              <a:t>Elaboración de libro blanco sobre el desarrollo e implementación del Marco de Gestión del FANVIT</a:t>
            </a:r>
            <a:endParaRPr lang="es-MX" sz="1100" dirty="0"/>
          </a:p>
        </p:txBody>
      </p:sp>
      <p:grpSp>
        <p:nvGrpSpPr>
          <p:cNvPr id="29" name="28 Grupo"/>
          <p:cNvGrpSpPr/>
          <p:nvPr/>
        </p:nvGrpSpPr>
        <p:grpSpPr>
          <a:xfrm>
            <a:off x="7373148" y="1094109"/>
            <a:ext cx="1719617" cy="523863"/>
            <a:chOff x="298839" y="1865908"/>
            <a:chExt cx="7766139" cy="1050881"/>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chemeClr val="tx2"/>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Inicial : </a:t>
              </a:r>
            </a:p>
            <a:p>
              <a:pPr algn="ctr" eaLnBrk="0" hangingPunct="0"/>
              <a:r>
                <a:rPr lang="es-MX" sz="300" dirty="0" smtClean="0">
                  <a:solidFill>
                    <a:schemeClr val="bg1"/>
                  </a:solidFill>
                  <a:cs typeface="Arial" pitchFamily="34" charset="0"/>
                </a:rPr>
                <a:t>impulso y construcción de capacidades</a:t>
              </a:r>
              <a:endParaRPr lang="es-MX" sz="300" dirty="0">
                <a:solidFill>
                  <a:schemeClr val="bg1"/>
                </a:solidFill>
                <a:cs typeface="Arial" pitchFamily="34" charset="0"/>
              </a:endParaRPr>
            </a:p>
          </p:txBody>
        </p:sp>
        <p:sp>
          <p:nvSpPr>
            <p:cNvPr id="31"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interna : consolidación</a:t>
              </a:r>
            </a:p>
            <a:p>
              <a:pPr algn="ctr" eaLnBrk="0" hangingPunct="0"/>
              <a:r>
                <a:rPr lang="es-MX" sz="300" dirty="0" smtClean="0">
                  <a:solidFill>
                    <a:schemeClr val="bg1"/>
                  </a:solidFill>
                  <a:cs typeface="Arial" pitchFamily="34" charset="0"/>
                </a:rPr>
                <a:t>(esquema </a:t>
              </a:r>
              <a:r>
                <a:rPr lang="es-MX" sz="300" dirty="0">
                  <a:solidFill>
                    <a:schemeClr val="bg1"/>
                  </a:solidFill>
                  <a:cs typeface="Arial" pitchFamily="34" charset="0"/>
                </a:rPr>
                <a:t>con soporte de la </a:t>
              </a:r>
              <a:r>
                <a:rPr lang="es-MX" sz="300" dirty="0" smtClean="0">
                  <a:solidFill>
                    <a:schemeClr val="bg1"/>
                  </a:solidFill>
                  <a:cs typeface="Arial" pitchFamily="34" charset="0"/>
                </a:rPr>
                <a:t>SdI)</a:t>
              </a:r>
              <a:endParaRPr lang="es-MX" sz="300" dirty="0">
                <a:solidFill>
                  <a:schemeClr val="bg1"/>
                </a:solidFill>
                <a:cs typeface="Arial" pitchFamily="34" charset="0"/>
              </a:endParaRPr>
            </a:p>
          </p:txBody>
        </p:sp>
        <p:sp>
          <p:nvSpPr>
            <p:cNvPr id="32" name="AutoShape 5"/>
            <p:cNvSpPr>
              <a:spLocks noChangeArrowheads="1"/>
            </p:cNvSpPr>
            <p:nvPr/>
          </p:nvSpPr>
          <p:spPr bwMode="auto">
            <a:xfrm>
              <a:off x="2704467" y="1865908"/>
              <a:ext cx="2736002" cy="1050881"/>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Híbrida/ transición :</a:t>
              </a:r>
            </a:p>
            <a:p>
              <a:pPr algn="ctr" eaLnBrk="0" hangingPunct="0"/>
              <a:r>
                <a:rPr lang="es-MX" sz="300" b="1" dirty="0" smtClean="0">
                  <a:solidFill>
                    <a:schemeClr val="bg1"/>
                  </a:solidFill>
                  <a:cs typeface="Arial" pitchFamily="34" charset="0"/>
                </a:rPr>
                <a:t> </a:t>
              </a:r>
              <a:r>
                <a:rPr lang="es-MX" sz="300" dirty="0" smtClean="0">
                  <a:solidFill>
                    <a:schemeClr val="bg1"/>
                  </a:solidFill>
                  <a:cs typeface="Arial" pitchFamily="34" charset="0"/>
                </a:rPr>
                <a:t>inicio de operación Infonavit</a:t>
              </a:r>
              <a:endParaRPr lang="es-MX" sz="300" dirty="0">
                <a:solidFill>
                  <a:schemeClr val="bg1"/>
                </a:solidFill>
                <a:cs typeface="Arial" pitchFamily="34" charset="0"/>
              </a:endParaRPr>
            </a:p>
          </p:txBody>
        </p:sp>
      </p:grpSp>
      <p:cxnSp>
        <p:nvCxnSpPr>
          <p:cNvPr id="12" name="11 Conector recto"/>
          <p:cNvCxnSpPr/>
          <p:nvPr/>
        </p:nvCxnSpPr>
        <p:spPr>
          <a:xfrm>
            <a:off x="545926" y="1879896"/>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6" name="35 Conector recto"/>
          <p:cNvCxnSpPr/>
          <p:nvPr/>
        </p:nvCxnSpPr>
        <p:spPr>
          <a:xfrm>
            <a:off x="2213254" y="1882168"/>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27</a:t>
            </a:fld>
            <a:endParaRPr lang="es-ES" sz="1050" dirty="0">
              <a:solidFill>
                <a:prstClr val="black"/>
              </a:solidFill>
              <a:latin typeface="Arial" pitchFamily="34" charset="0"/>
              <a:cs typeface="Arial" pitchFamily="34" charset="0"/>
            </a:endParaRPr>
          </a:p>
        </p:txBody>
      </p:sp>
      <p:sp>
        <p:nvSpPr>
          <p:cNvPr id="25" name="Rectangle 10"/>
          <p:cNvSpPr/>
          <p:nvPr/>
        </p:nvSpPr>
        <p:spPr>
          <a:xfrm>
            <a:off x="322264" y="5673456"/>
            <a:ext cx="1503679" cy="89892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Legal / Contable</a:t>
            </a:r>
          </a:p>
        </p:txBody>
      </p:sp>
      <p:sp>
        <p:nvSpPr>
          <p:cNvPr id="27" name="TextColumnContent"/>
          <p:cNvSpPr>
            <a:spLocks noChangeArrowheads="1"/>
          </p:cNvSpPr>
          <p:nvPr/>
        </p:nvSpPr>
        <p:spPr bwMode="gray">
          <a:xfrm>
            <a:off x="2072731" y="5674388"/>
            <a:ext cx="6480000" cy="846386"/>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buClr>
                <a:schemeClr val="tx2"/>
              </a:buClr>
              <a:buFontTx/>
              <a:buChar char="•"/>
            </a:pPr>
            <a:r>
              <a:rPr lang="es-MX" sz="1100" dirty="0" smtClean="0"/>
              <a:t>Implementación de la conciliación mensual de flujo de efectivo</a:t>
            </a:r>
          </a:p>
          <a:p>
            <a:pPr marL="180975" lvl="1" indent="-174625">
              <a:buClr>
                <a:schemeClr val="tx2"/>
              </a:buClr>
              <a:buFontTx/>
              <a:buChar char="•"/>
            </a:pPr>
            <a:r>
              <a:rPr lang="es-MX" sz="1100" dirty="0" smtClean="0"/>
              <a:t>Validación de registros y conciliación contable de acuerdo a lineamientos del Instituto</a:t>
            </a:r>
          </a:p>
          <a:p>
            <a:pPr marL="180975" lvl="1" indent="-174625">
              <a:buClr>
                <a:schemeClr val="tx2"/>
              </a:buClr>
              <a:buFontTx/>
              <a:buChar char="•"/>
            </a:pPr>
            <a:r>
              <a:rPr lang="es-MX" sz="1100" dirty="0" smtClean="0"/>
              <a:t>Determinación de distintos precios  del </a:t>
            </a:r>
            <a:r>
              <a:rPr lang="es-MX" sz="1100" dirty="0"/>
              <a:t>Fondo con </a:t>
            </a:r>
            <a:r>
              <a:rPr lang="es-MX" sz="1100" dirty="0" smtClean="0"/>
              <a:t>el proveedor </a:t>
            </a:r>
            <a:r>
              <a:rPr lang="es-MX" sz="1100" dirty="0"/>
              <a:t>de precios </a:t>
            </a:r>
            <a:r>
              <a:rPr lang="es-MX" sz="1100" dirty="0" smtClean="0"/>
              <a:t>independiente para la cálculo de rendimientos</a:t>
            </a:r>
          </a:p>
          <a:p>
            <a:pPr marL="180975" lvl="1" indent="-174625">
              <a:buClr>
                <a:schemeClr val="tx2"/>
              </a:buClr>
              <a:buFontTx/>
              <a:buChar char="•"/>
            </a:pPr>
            <a:r>
              <a:rPr lang="es-MX" sz="1100" dirty="0" smtClean="0"/>
              <a:t>Elaboración de convenios modificatorios a los contratos del proveedor del Sistema y fiduciario</a:t>
            </a:r>
          </a:p>
        </p:txBody>
      </p:sp>
      <p:cxnSp>
        <p:nvCxnSpPr>
          <p:cNvPr id="28" name="Straight Connector 69"/>
          <p:cNvCxnSpPr/>
          <p:nvPr/>
        </p:nvCxnSpPr>
        <p:spPr>
          <a:xfrm>
            <a:off x="302977" y="5634360"/>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13502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0128"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0"/>
          <p:cNvSpPr/>
          <p:nvPr/>
        </p:nvSpPr>
        <p:spPr>
          <a:xfrm>
            <a:off x="322264" y="2942527"/>
            <a:ext cx="1503679" cy="131029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prstClr val="white"/>
                </a:solidFill>
              </a:rPr>
              <a:t>Desarrollo de capacidades</a:t>
            </a:r>
          </a:p>
        </p:txBody>
      </p:sp>
      <p:sp>
        <p:nvSpPr>
          <p:cNvPr id="23" name="TextColumnContent"/>
          <p:cNvSpPr>
            <a:spLocks noChangeArrowheads="1"/>
          </p:cNvSpPr>
          <p:nvPr/>
        </p:nvSpPr>
        <p:spPr bwMode="gray">
          <a:xfrm>
            <a:off x="2099491" y="2962540"/>
            <a:ext cx="6480000" cy="1354217"/>
          </a:xfrm>
          <a:prstGeom prst="rect">
            <a:avLst/>
          </a:prstGeom>
          <a:noFill/>
          <a:ln w="9525" algn="ctr">
            <a:noFill/>
            <a:miter lim="800000"/>
            <a:headEnd type="none" w="lg" len="lg"/>
            <a:tailEnd type="none" w="lg" len="lg"/>
          </a:ln>
          <a:effectLst/>
        </p:spPr>
        <p:txBody>
          <a:bodyPr lIns="0" tIns="0" rIns="0" bIns="0">
            <a:spAutoFit/>
          </a:bodyPr>
          <a:lstStyle/>
          <a:p>
            <a:pPr marL="180975" lvl="1" indent="-174625">
              <a:buClr>
                <a:schemeClr val="tx2"/>
              </a:buClr>
              <a:buFontTx/>
              <a:buChar char="•"/>
            </a:pPr>
            <a:r>
              <a:rPr lang="es-MX" sz="1100" dirty="0" smtClean="0"/>
              <a:t>Custodio/Fiduciario/Asesoría financiera para otros fondos</a:t>
            </a:r>
          </a:p>
          <a:p>
            <a:pPr marL="355600" lvl="2" indent="-177800">
              <a:buClr>
                <a:schemeClr val="tx2"/>
              </a:buClr>
              <a:buFont typeface="Calibri" pitchFamily="34" charset="0"/>
              <a:buChar char="–"/>
            </a:pPr>
            <a:r>
              <a:rPr lang="es-MX" sz="1100" dirty="0" smtClean="0"/>
              <a:t>Contratación </a:t>
            </a:r>
            <a:r>
              <a:rPr lang="es-MX" sz="1100" dirty="0"/>
              <a:t>del custodio y fiduciario para la gestión del FPP y el FJP</a:t>
            </a:r>
          </a:p>
          <a:p>
            <a:pPr marL="355600" lvl="2" indent="-177800">
              <a:buClr>
                <a:schemeClr val="tx2"/>
              </a:buClr>
              <a:buFont typeface="Calibri" pitchFamily="34" charset="0"/>
              <a:buChar char="–"/>
            </a:pPr>
            <a:r>
              <a:rPr lang="es-MX" sz="1100" dirty="0"/>
              <a:t>Sustitución fiduciaria del FPP y el FJP</a:t>
            </a:r>
          </a:p>
          <a:p>
            <a:pPr marL="180975" lvl="1" indent="-174625">
              <a:buClr>
                <a:schemeClr val="tx2"/>
              </a:buClr>
              <a:buFontTx/>
              <a:buChar char="•"/>
            </a:pPr>
            <a:r>
              <a:rPr lang="es-MX" sz="1100" dirty="0" smtClean="0"/>
              <a:t>Proveedor del Sistema:</a:t>
            </a:r>
          </a:p>
          <a:p>
            <a:pPr marL="355600" lvl="2" indent="-177800">
              <a:buClr>
                <a:schemeClr val="tx2"/>
              </a:buClr>
              <a:buFont typeface="Calibri" pitchFamily="34" charset="0"/>
              <a:buChar char="–"/>
            </a:pPr>
            <a:r>
              <a:rPr lang="es-MX" sz="1100" dirty="0" smtClean="0"/>
              <a:t>Continúa operación del FANVIT en términos de la etapa inicial y se inicia preparación para la etapa híbrida.</a:t>
            </a:r>
          </a:p>
          <a:p>
            <a:pPr marL="355600" lvl="2" indent="-177800">
              <a:buClr>
                <a:schemeClr val="tx2"/>
              </a:buClr>
              <a:buFont typeface="Calibri" pitchFamily="34" charset="0"/>
              <a:buChar char="–"/>
            </a:pPr>
            <a:r>
              <a:rPr lang="es-MX" sz="1100" dirty="0"/>
              <a:t>Transmisión acelerada de conocimiento en modelos de inversiones, riesgos y </a:t>
            </a:r>
            <a:r>
              <a:rPr lang="es-MX" sz="1100" dirty="0" smtClean="0"/>
              <a:t>cumplimiento.</a:t>
            </a:r>
            <a:endParaRPr lang="es-MX" sz="1100" dirty="0"/>
          </a:p>
          <a:p>
            <a:pPr marL="355600" lvl="2" indent="-177800">
              <a:buClr>
                <a:schemeClr val="tx2"/>
              </a:buClr>
              <a:buFont typeface="Calibri" pitchFamily="34" charset="0"/>
              <a:buChar char="–"/>
            </a:pPr>
            <a:r>
              <a:rPr lang="es-MX" sz="1100" dirty="0" smtClean="0"/>
              <a:t>Capacitación del personal para la obtención de certificación de la AMIB</a:t>
            </a:r>
          </a:p>
          <a:p>
            <a:pPr marL="355600" lvl="2" indent="-177800">
              <a:buClr>
                <a:schemeClr val="tx2"/>
              </a:buClr>
              <a:buFont typeface="Calibri" pitchFamily="34" charset="0"/>
              <a:buChar char="–"/>
            </a:pPr>
            <a:r>
              <a:rPr lang="es-MX" sz="1100" dirty="0" smtClean="0"/>
              <a:t>Selección y contratación de asesoría financiera para la gestión del FPP y el FPJ</a:t>
            </a:r>
            <a:endParaRPr lang="es-MX" sz="1100" dirty="0"/>
          </a:p>
        </p:txBody>
      </p:sp>
      <p:cxnSp>
        <p:nvCxnSpPr>
          <p:cNvPr id="62" name="Straight Connector 61"/>
          <p:cNvCxnSpPr/>
          <p:nvPr/>
        </p:nvCxnSpPr>
        <p:spPr>
          <a:xfrm>
            <a:off x="350721" y="4346643"/>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79" name="TextColumnContent"/>
          <p:cNvSpPr>
            <a:spLocks noChangeArrowheads="1"/>
          </p:cNvSpPr>
          <p:nvPr/>
        </p:nvSpPr>
        <p:spPr bwMode="gray">
          <a:xfrm>
            <a:off x="2167731" y="1350153"/>
            <a:ext cx="6480000" cy="720000"/>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endParaRPr lang="es-MX" sz="1100" dirty="0"/>
          </a:p>
        </p:txBody>
      </p:sp>
      <p:grpSp>
        <p:nvGrpSpPr>
          <p:cNvPr id="29" name="28 Grupo"/>
          <p:cNvGrpSpPr/>
          <p:nvPr/>
        </p:nvGrpSpPr>
        <p:grpSpPr>
          <a:xfrm>
            <a:off x="7424383" y="1094109"/>
            <a:ext cx="1719617" cy="523863"/>
            <a:chOff x="298839" y="1865908"/>
            <a:chExt cx="7766139" cy="1050881"/>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chemeClr val="tx2"/>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Inicial : </a:t>
              </a:r>
            </a:p>
            <a:p>
              <a:pPr algn="ctr" eaLnBrk="0" hangingPunct="0"/>
              <a:r>
                <a:rPr lang="es-MX" sz="300" dirty="0" smtClean="0">
                  <a:solidFill>
                    <a:schemeClr val="bg1"/>
                  </a:solidFill>
                  <a:cs typeface="Arial" pitchFamily="34" charset="0"/>
                </a:rPr>
                <a:t>impulso y construcción de capacidades</a:t>
              </a:r>
              <a:endParaRPr lang="es-MX" sz="300" dirty="0">
                <a:solidFill>
                  <a:schemeClr val="bg1"/>
                </a:solidFill>
                <a:cs typeface="Arial" pitchFamily="34" charset="0"/>
              </a:endParaRPr>
            </a:p>
          </p:txBody>
        </p:sp>
        <p:sp>
          <p:nvSpPr>
            <p:cNvPr id="31"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interna : consolidación</a:t>
              </a:r>
            </a:p>
            <a:p>
              <a:pPr algn="ctr" eaLnBrk="0" hangingPunct="0"/>
              <a:r>
                <a:rPr lang="es-MX" sz="300" dirty="0" smtClean="0">
                  <a:solidFill>
                    <a:schemeClr val="bg1"/>
                  </a:solidFill>
                  <a:cs typeface="Arial" pitchFamily="34" charset="0"/>
                </a:rPr>
                <a:t>(esquema </a:t>
              </a:r>
              <a:r>
                <a:rPr lang="es-MX" sz="300" dirty="0">
                  <a:solidFill>
                    <a:schemeClr val="bg1"/>
                  </a:solidFill>
                  <a:cs typeface="Arial" pitchFamily="34" charset="0"/>
                </a:rPr>
                <a:t>con soporte de la </a:t>
              </a:r>
              <a:r>
                <a:rPr lang="es-MX" sz="300" dirty="0" smtClean="0">
                  <a:solidFill>
                    <a:schemeClr val="bg1"/>
                  </a:solidFill>
                  <a:cs typeface="Arial" pitchFamily="34" charset="0"/>
                </a:rPr>
                <a:t>SdI)</a:t>
              </a:r>
              <a:endParaRPr lang="es-MX" sz="300" dirty="0">
                <a:solidFill>
                  <a:schemeClr val="bg1"/>
                </a:solidFill>
                <a:cs typeface="Arial" pitchFamily="34" charset="0"/>
              </a:endParaRPr>
            </a:p>
          </p:txBody>
        </p:sp>
        <p:sp>
          <p:nvSpPr>
            <p:cNvPr id="32" name="AutoShape 5"/>
            <p:cNvSpPr>
              <a:spLocks noChangeArrowheads="1"/>
            </p:cNvSpPr>
            <p:nvPr/>
          </p:nvSpPr>
          <p:spPr bwMode="auto">
            <a:xfrm>
              <a:off x="2704467" y="1865908"/>
              <a:ext cx="2736002" cy="1050881"/>
            </a:xfrm>
            <a:prstGeom prst="chevron">
              <a:avLst>
                <a:gd name="adj" fmla="val 24455"/>
              </a:avLst>
            </a:prstGeom>
            <a:gradFill flip="none" rotWithShape="1">
              <a:gsLst>
                <a:gs pos="40000">
                  <a:schemeClr val="tx2">
                    <a:lumMod val="96000"/>
                  </a:schemeClr>
                </a:gs>
                <a:gs pos="63000">
                  <a:schemeClr val="bg1">
                    <a:lumMod val="75000"/>
                  </a:schemeClr>
                </a:gs>
              </a:gsLst>
              <a:lin ang="0" scaled="1"/>
              <a:tileRect/>
            </a:gra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Híbrida/ transición :</a:t>
              </a:r>
            </a:p>
            <a:p>
              <a:pPr algn="ctr" eaLnBrk="0" hangingPunct="0"/>
              <a:r>
                <a:rPr lang="es-MX" sz="300" b="1" dirty="0" smtClean="0">
                  <a:solidFill>
                    <a:schemeClr val="bg1"/>
                  </a:solidFill>
                  <a:cs typeface="Arial" pitchFamily="34" charset="0"/>
                </a:rPr>
                <a:t> </a:t>
              </a:r>
              <a:r>
                <a:rPr lang="es-MX" sz="300" dirty="0" smtClean="0">
                  <a:solidFill>
                    <a:schemeClr val="bg1"/>
                  </a:solidFill>
                  <a:cs typeface="Arial" pitchFamily="34" charset="0"/>
                </a:rPr>
                <a:t>inicio de operación Infonavit</a:t>
              </a:r>
              <a:endParaRPr lang="es-MX" sz="300" dirty="0">
                <a:solidFill>
                  <a:schemeClr val="bg1"/>
                </a:solidFill>
                <a:cs typeface="Arial" pitchFamily="34" charset="0"/>
              </a:endParaRPr>
            </a:p>
          </p:txBody>
        </p:sp>
      </p:grpSp>
      <p:sp>
        <p:nvSpPr>
          <p:cNvPr id="24" name="ColumnHeader"/>
          <p:cNvSpPr>
            <a:spLocks noChangeArrowheads="1"/>
          </p:cNvSpPr>
          <p:nvPr/>
        </p:nvSpPr>
        <p:spPr bwMode="gray">
          <a:xfrm>
            <a:off x="325438" y="160039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Dimensión</a:t>
            </a:r>
            <a:endParaRPr lang="es-MX" sz="1200" b="1" dirty="0"/>
          </a:p>
        </p:txBody>
      </p:sp>
      <p:sp>
        <p:nvSpPr>
          <p:cNvPr id="25" name="ColumnHeader"/>
          <p:cNvSpPr>
            <a:spLocks noChangeArrowheads="1"/>
          </p:cNvSpPr>
          <p:nvPr/>
        </p:nvSpPr>
        <p:spPr bwMode="gray">
          <a:xfrm>
            <a:off x="2167731" y="160039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Siguientes pasos</a:t>
            </a:r>
            <a:endParaRPr lang="es-MX" sz="1200" b="1" dirty="0"/>
          </a:p>
        </p:txBody>
      </p:sp>
      <p:cxnSp>
        <p:nvCxnSpPr>
          <p:cNvPr id="26" name="25 Conector recto"/>
          <p:cNvCxnSpPr/>
          <p:nvPr/>
        </p:nvCxnSpPr>
        <p:spPr>
          <a:xfrm>
            <a:off x="545926" y="1879896"/>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7" name="26 Conector recto"/>
          <p:cNvCxnSpPr/>
          <p:nvPr/>
        </p:nvCxnSpPr>
        <p:spPr>
          <a:xfrm>
            <a:off x="2213254" y="1882168"/>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1" name="Rectangle 62"/>
          <p:cNvSpPr/>
          <p:nvPr/>
        </p:nvSpPr>
        <p:spPr>
          <a:xfrm>
            <a:off x="342127" y="4406172"/>
            <a:ext cx="1503679" cy="80419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Riesgos / Control</a:t>
            </a:r>
          </a:p>
        </p:txBody>
      </p:sp>
      <p:sp>
        <p:nvSpPr>
          <p:cNvPr id="28" name="TextColumnContent"/>
          <p:cNvSpPr>
            <a:spLocks noChangeArrowheads="1"/>
          </p:cNvSpPr>
          <p:nvPr/>
        </p:nvSpPr>
        <p:spPr bwMode="gray">
          <a:xfrm>
            <a:off x="2105374" y="4448894"/>
            <a:ext cx="6480000" cy="855968"/>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a:t>Entrega del </a:t>
            </a:r>
            <a:r>
              <a:rPr lang="es-MX" sz="1100" dirty="0" smtClean="0"/>
              <a:t>plantilla para </a:t>
            </a:r>
            <a:r>
              <a:rPr lang="es-MX" sz="1100" dirty="0"/>
              <a:t>la alimentación de la herramienta de </a:t>
            </a:r>
            <a:r>
              <a:rPr lang="es-MX" sz="1100" dirty="0" smtClean="0"/>
              <a:t>riesgos </a:t>
            </a:r>
            <a:r>
              <a:rPr lang="es-MX" sz="1100" dirty="0"/>
              <a:t>y generación de reportes del </a:t>
            </a:r>
            <a:r>
              <a:rPr lang="es-MX" sz="1100" dirty="0" smtClean="0"/>
              <a:t>FANVIT con base al reporte definido por la Coordinación General de Riesgos</a:t>
            </a:r>
          </a:p>
          <a:p>
            <a:pPr marL="180975" lvl="1" indent="-174625">
              <a:buClr>
                <a:schemeClr val="tx2"/>
              </a:buClr>
              <a:buFontTx/>
              <a:buChar char="•"/>
            </a:pPr>
            <a:r>
              <a:rPr lang="es-MX" sz="1100" dirty="0" smtClean="0"/>
              <a:t>Elaboración de planes de acción en caso de contingencias</a:t>
            </a:r>
          </a:p>
          <a:p>
            <a:pPr marL="180975" lvl="1" indent="-174625">
              <a:buClr>
                <a:schemeClr val="tx2"/>
              </a:buClr>
              <a:buFontTx/>
              <a:buChar char="•"/>
            </a:pPr>
            <a:r>
              <a:rPr lang="es-MX" sz="1100" dirty="0" smtClean="0"/>
              <a:t>Estructura de flujo de información y reportes entre el área de inversiones y las distintas áreas del Instituto</a:t>
            </a:r>
          </a:p>
          <a:p>
            <a:pPr marL="6350" lvl="1">
              <a:buClr>
                <a:schemeClr val="tx2"/>
              </a:buClr>
            </a:pPr>
            <a:endParaRPr lang="es-MX" sz="1100" dirty="0" smtClean="0"/>
          </a:p>
          <a:p>
            <a:pPr marL="6350" lvl="1">
              <a:buClr>
                <a:schemeClr val="tx2"/>
              </a:buClr>
            </a:pPr>
            <a:endParaRPr lang="es-MX" sz="1100" dirty="0"/>
          </a:p>
        </p:txBody>
      </p:sp>
      <p:sp>
        <p:nvSpPr>
          <p:cNvPr id="33"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28</a:t>
            </a:fld>
            <a:endParaRPr lang="es-ES" sz="1050" dirty="0">
              <a:solidFill>
                <a:prstClr val="black"/>
              </a:solidFill>
              <a:latin typeface="Arial" pitchFamily="34" charset="0"/>
              <a:cs typeface="Arial" pitchFamily="34" charset="0"/>
            </a:endParaRPr>
          </a:p>
        </p:txBody>
      </p:sp>
      <p:sp>
        <p:nvSpPr>
          <p:cNvPr id="34" name="Rectangle 9"/>
          <p:cNvSpPr/>
          <p:nvPr/>
        </p:nvSpPr>
        <p:spPr>
          <a:xfrm>
            <a:off x="322264" y="1997638"/>
            <a:ext cx="1503679" cy="762815"/>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Gobierno Institucional y </a:t>
            </a:r>
            <a:r>
              <a:rPr lang="es-MX" sz="1200" b="1" dirty="0">
                <a:solidFill>
                  <a:schemeClr val="bg1"/>
                </a:solidFill>
              </a:rPr>
              <a:t>Ó</a:t>
            </a:r>
            <a:r>
              <a:rPr lang="es-MX" sz="1200" b="1" dirty="0" smtClean="0">
                <a:solidFill>
                  <a:schemeClr val="bg1"/>
                </a:solidFill>
              </a:rPr>
              <a:t>rganos de gestión</a:t>
            </a:r>
          </a:p>
        </p:txBody>
      </p:sp>
      <p:cxnSp>
        <p:nvCxnSpPr>
          <p:cNvPr id="35" name="Straight Connector 14"/>
          <p:cNvCxnSpPr/>
          <p:nvPr/>
        </p:nvCxnSpPr>
        <p:spPr>
          <a:xfrm>
            <a:off x="309282" y="2839357"/>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TextColumnContent"/>
          <p:cNvSpPr>
            <a:spLocks noChangeArrowheads="1"/>
          </p:cNvSpPr>
          <p:nvPr/>
        </p:nvSpPr>
        <p:spPr bwMode="gray">
          <a:xfrm>
            <a:off x="2072731" y="2070153"/>
            <a:ext cx="6607764" cy="799813"/>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r>
              <a:rPr lang="es-MX" sz="1100" dirty="0" smtClean="0"/>
              <a:t>Se someterá a aprobación del Comité de inversiones y el HCA la propuesta de Marco de Gestión del FPP y FJP</a:t>
            </a:r>
          </a:p>
          <a:p>
            <a:pPr marL="180975" lvl="1" indent="-174625">
              <a:buClr>
                <a:schemeClr val="tx2"/>
              </a:buClr>
              <a:buFontTx/>
              <a:buChar char="•"/>
            </a:pPr>
            <a:r>
              <a:rPr lang="es-MX" sz="1100" dirty="0" smtClean="0"/>
              <a:t>Desarrollo del Marco de Gestión de los demás Fondos bajo administración de Instituto para su futura aprobación</a:t>
            </a:r>
          </a:p>
          <a:p>
            <a:pPr marL="180975" lvl="1" indent="-174625">
              <a:buClr>
                <a:schemeClr val="tx2"/>
              </a:buClr>
              <a:buFontTx/>
              <a:buChar char="•"/>
            </a:pPr>
            <a:r>
              <a:rPr lang="es-MX" sz="1100" dirty="0" smtClean="0"/>
              <a:t>Sesión 002 del Grupo de Trabajo de Inversión de la Administración para análisis de la estrategia de inversión </a:t>
            </a:r>
          </a:p>
        </p:txBody>
      </p:sp>
      <p:sp>
        <p:nvSpPr>
          <p:cNvPr id="37" name="Title 1"/>
          <p:cNvSpPr>
            <a:spLocks noGrp="1"/>
          </p:cNvSpPr>
          <p:nvPr>
            <p:ph type="title"/>
          </p:nvPr>
        </p:nvSpPr>
        <p:spPr>
          <a:xfrm>
            <a:off x="144000" y="288000"/>
            <a:ext cx="7178040" cy="742950"/>
          </a:xfrm>
        </p:spPr>
        <p:txBody>
          <a:bodyPr/>
          <a:lstStyle/>
          <a:p>
            <a:r>
              <a:rPr lang="es-MX" sz="2200" dirty="0"/>
              <a:t>Estatus: Hacia Donde Vamos – Etapa Híbrida </a:t>
            </a:r>
          </a:p>
        </p:txBody>
      </p:sp>
      <p:sp>
        <p:nvSpPr>
          <p:cNvPr id="22" name="Rectangle 62"/>
          <p:cNvSpPr/>
          <p:nvPr/>
        </p:nvSpPr>
        <p:spPr>
          <a:xfrm>
            <a:off x="350721" y="5362768"/>
            <a:ext cx="1503679" cy="427984"/>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Legal</a:t>
            </a:r>
          </a:p>
        </p:txBody>
      </p:sp>
      <p:sp>
        <p:nvSpPr>
          <p:cNvPr id="38" name="TextColumnContent"/>
          <p:cNvSpPr>
            <a:spLocks noChangeArrowheads="1"/>
          </p:cNvSpPr>
          <p:nvPr/>
        </p:nvSpPr>
        <p:spPr bwMode="gray">
          <a:xfrm>
            <a:off x="2072731" y="5354142"/>
            <a:ext cx="6480000" cy="427984"/>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smtClean="0"/>
              <a:t>Elaboración de contratos para la contratación de los proveedores del sistema, custodio y fiduciario para la gestión del FPP y FJP</a:t>
            </a:r>
          </a:p>
        </p:txBody>
      </p:sp>
      <p:cxnSp>
        <p:nvCxnSpPr>
          <p:cNvPr id="39" name="Straight Connector 61"/>
          <p:cNvCxnSpPr/>
          <p:nvPr/>
        </p:nvCxnSpPr>
        <p:spPr>
          <a:xfrm>
            <a:off x="339227" y="5284009"/>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08527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smtClean="0">
                <a:solidFill>
                  <a:schemeClr val="tx2"/>
                </a:solidFill>
              </a:rPr>
              <a:t>Comité </a:t>
            </a:r>
            <a:r>
              <a:rPr lang="es-MX" b="1" dirty="0">
                <a:solidFill>
                  <a:schemeClr val="tx2"/>
                </a:solidFill>
              </a:rPr>
              <a:t>de Inversiones Sesión número </a:t>
            </a:r>
            <a:r>
              <a:rPr lang="es-MX" b="1" dirty="0" smtClean="0">
                <a:solidFill>
                  <a:schemeClr val="tx2"/>
                </a:solidFill>
              </a:rPr>
              <a:t>004</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Septiembre 2014</a:t>
            </a:r>
            <a:endParaRPr lang="es-MX" dirty="0"/>
          </a:p>
        </p:txBody>
      </p:sp>
    </p:spTree>
    <p:custDataLst>
      <p:tags r:id="rId1"/>
    </p:custDataLst>
    <p:extLst>
      <p:ext uri="{BB962C8B-B14F-4D97-AF65-F5344CB8AC3E}">
        <p14:creationId xmlns:p14="http://schemas.microsoft.com/office/powerpoint/2010/main" val="425773829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SLIDESTYLE" val="CoverPag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6.xml><?xml version="1.0" encoding="utf-8"?>
<a:theme xmlns:a="http://schemas.openxmlformats.org/drawingml/2006/main" name="4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themeOverride>
</file>

<file path=docProps/app.xml><?xml version="1.0" encoding="utf-8"?>
<Properties xmlns="http://schemas.openxmlformats.org/officeDocument/2006/extended-properties" xmlns:vt="http://schemas.openxmlformats.org/officeDocument/2006/docPropsVTypes">
  <Template>blank</Template>
  <TotalTime>22407</TotalTime>
  <Words>4336</Words>
  <Application>Microsoft Office PowerPoint</Application>
  <PresentationFormat>Carta (216 x 279 mm)</PresentationFormat>
  <Paragraphs>527</Paragraphs>
  <Slides>30</Slides>
  <Notes>18</Notes>
  <HiddenSlides>0</HiddenSlides>
  <MMClips>0</MMClips>
  <ScaleCrop>false</ScaleCrop>
  <HeadingPairs>
    <vt:vector size="6" baseType="variant">
      <vt:variant>
        <vt:lpstr>Tema</vt:lpstr>
      </vt:variant>
      <vt:variant>
        <vt:i4>6</vt:i4>
      </vt:variant>
      <vt:variant>
        <vt:lpstr>Servidores OLE incrustados</vt:lpstr>
      </vt:variant>
      <vt:variant>
        <vt:i4>2</vt:i4>
      </vt:variant>
      <vt:variant>
        <vt:lpstr>Títulos de diapositiva</vt:lpstr>
      </vt:variant>
      <vt:variant>
        <vt:i4>30</vt:i4>
      </vt:variant>
    </vt:vector>
  </HeadingPairs>
  <TitlesOfParts>
    <vt:vector size="38" baseType="lpstr">
      <vt:lpstr>blank</vt:lpstr>
      <vt:lpstr>1_blank</vt:lpstr>
      <vt:lpstr>2_blank</vt:lpstr>
      <vt:lpstr>1_Tema de Office</vt:lpstr>
      <vt:lpstr>3_blank</vt:lpstr>
      <vt:lpstr>4_blank</vt:lpstr>
      <vt:lpstr>think-cell Slide</vt:lpstr>
      <vt:lpstr>Adobe Acrobat Document</vt:lpstr>
      <vt:lpstr>Comité de Inversiones Sesión número 004</vt:lpstr>
      <vt:lpstr>Presentación de PowerPoint</vt:lpstr>
      <vt:lpstr>Expectativa Económica y el FANVIT</vt:lpstr>
      <vt:lpstr>Expectativa Económica y el FANVIT</vt:lpstr>
      <vt:lpstr>Composición de Cartera del FANVIT</vt:lpstr>
      <vt:lpstr>Composición de Cartera del FANVIT</vt:lpstr>
      <vt:lpstr>Valor de Referencia aprobado por el Comité de Inversiones 002</vt:lpstr>
      <vt:lpstr>Presentación de PowerPoint</vt:lpstr>
      <vt:lpstr>Duración de Instrumentos y cupones del FANVIT</vt:lpstr>
      <vt:lpstr>Riesgo Comparativo de la relación riesgo- rendimiento de las SB1 y FANVIT</vt:lpstr>
      <vt:lpstr>Definición “Sharpe Ratio” Razón Riesgo - Rendimiento</vt:lpstr>
      <vt:lpstr>Resultados Económicos del FANVIT</vt:lpstr>
      <vt:lpstr>Presentación de PowerPoint</vt:lpstr>
      <vt:lpstr>Aportaciones del FANVIT</vt:lpstr>
      <vt:lpstr>Aportaciones del FANVIT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Estatus: Etapa Inicial  - Donde Estamos</vt:lpstr>
      <vt:lpstr>Estatus: Hacia Donde Vamos – Etapa Híbrida </vt:lpstr>
      <vt:lpstr>Comité de Inversiones Sesión número 004</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Santiesteban Calderon Maria Fernanda</cp:lastModifiedBy>
  <cp:revision>717</cp:revision>
  <cp:lastPrinted>2014-08-25T13:55:24Z</cp:lastPrinted>
  <dcterms:created xsi:type="dcterms:W3CDTF">2014-04-09T15:13:30Z</dcterms:created>
  <dcterms:modified xsi:type="dcterms:W3CDTF">2014-09-22T16:16:37Z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